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1.xml" ContentType="application/vnd.openxmlformats-officedocument.presentationml.notesSlide+xml"/>
  <Override PartName="/ppt/tags/tag2.xml" ContentType="application/vnd.openxmlformats-officedocument.presentationml.tags+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31"/>
  </p:notesMasterIdLst>
  <p:sldIdLst>
    <p:sldId id="257" r:id="rId2"/>
    <p:sldId id="406" r:id="rId3"/>
    <p:sldId id="407" r:id="rId4"/>
    <p:sldId id="527" r:id="rId5"/>
    <p:sldId id="528" r:id="rId6"/>
    <p:sldId id="409" r:id="rId7"/>
    <p:sldId id="410" r:id="rId8"/>
    <p:sldId id="411" r:id="rId9"/>
    <p:sldId id="412" r:id="rId10"/>
    <p:sldId id="413" r:id="rId11"/>
    <p:sldId id="414" r:id="rId12"/>
    <p:sldId id="531" r:id="rId13"/>
    <p:sldId id="415" r:id="rId14"/>
    <p:sldId id="416" r:id="rId15"/>
    <p:sldId id="417" r:id="rId16"/>
    <p:sldId id="418" r:id="rId17"/>
    <p:sldId id="419" r:id="rId18"/>
    <p:sldId id="420" r:id="rId19"/>
    <p:sldId id="421" r:id="rId20"/>
    <p:sldId id="422" r:id="rId21"/>
    <p:sldId id="423" r:id="rId22"/>
    <p:sldId id="424" r:id="rId23"/>
    <p:sldId id="425" r:id="rId24"/>
    <p:sldId id="426" r:id="rId25"/>
    <p:sldId id="427" r:id="rId26"/>
    <p:sldId id="428" r:id="rId27"/>
    <p:sldId id="429" r:id="rId28"/>
    <p:sldId id="430" r:id="rId29"/>
    <p:sldId id="431" r:id="rId30"/>
    <p:sldId id="432" r:id="rId31"/>
    <p:sldId id="433" r:id="rId32"/>
    <p:sldId id="434" r:id="rId33"/>
    <p:sldId id="435" r:id="rId34"/>
    <p:sldId id="436" r:id="rId35"/>
    <p:sldId id="437" r:id="rId36"/>
    <p:sldId id="438" r:id="rId37"/>
    <p:sldId id="529" r:id="rId38"/>
    <p:sldId id="439" r:id="rId39"/>
    <p:sldId id="440" r:id="rId40"/>
    <p:sldId id="441" r:id="rId41"/>
    <p:sldId id="442" r:id="rId42"/>
    <p:sldId id="443" r:id="rId43"/>
    <p:sldId id="444" r:id="rId44"/>
    <p:sldId id="445" r:id="rId45"/>
    <p:sldId id="446" r:id="rId46"/>
    <p:sldId id="447" r:id="rId47"/>
    <p:sldId id="448" r:id="rId48"/>
    <p:sldId id="449" r:id="rId49"/>
    <p:sldId id="450" r:id="rId50"/>
    <p:sldId id="451" r:id="rId51"/>
    <p:sldId id="452" r:id="rId52"/>
    <p:sldId id="453" r:id="rId53"/>
    <p:sldId id="454" r:id="rId54"/>
    <p:sldId id="455" r:id="rId55"/>
    <p:sldId id="456" r:id="rId56"/>
    <p:sldId id="457" r:id="rId57"/>
    <p:sldId id="458" r:id="rId58"/>
    <p:sldId id="459" r:id="rId59"/>
    <p:sldId id="460" r:id="rId60"/>
    <p:sldId id="313" r:id="rId61"/>
    <p:sldId id="461" r:id="rId62"/>
    <p:sldId id="462" r:id="rId63"/>
    <p:sldId id="463" r:id="rId64"/>
    <p:sldId id="464" r:id="rId65"/>
    <p:sldId id="465" r:id="rId66"/>
    <p:sldId id="466" r:id="rId67"/>
    <p:sldId id="467" r:id="rId68"/>
    <p:sldId id="468" r:id="rId69"/>
    <p:sldId id="469" r:id="rId70"/>
    <p:sldId id="470" r:id="rId71"/>
    <p:sldId id="471" r:id="rId72"/>
    <p:sldId id="472" r:id="rId73"/>
    <p:sldId id="473" r:id="rId74"/>
    <p:sldId id="474" r:id="rId75"/>
    <p:sldId id="475" r:id="rId76"/>
    <p:sldId id="476" r:id="rId77"/>
    <p:sldId id="477" r:id="rId78"/>
    <p:sldId id="478" r:id="rId79"/>
    <p:sldId id="479" r:id="rId80"/>
    <p:sldId id="480" r:id="rId81"/>
    <p:sldId id="481" r:id="rId82"/>
    <p:sldId id="482" r:id="rId83"/>
    <p:sldId id="483" r:id="rId84"/>
    <p:sldId id="484" r:id="rId85"/>
    <p:sldId id="485" r:id="rId86"/>
    <p:sldId id="486" r:id="rId87"/>
    <p:sldId id="344" r:id="rId88"/>
    <p:sldId id="487" r:id="rId89"/>
    <p:sldId id="488" r:id="rId90"/>
    <p:sldId id="489" r:id="rId91"/>
    <p:sldId id="490" r:id="rId92"/>
    <p:sldId id="491" r:id="rId93"/>
    <p:sldId id="492" r:id="rId94"/>
    <p:sldId id="493" r:id="rId95"/>
    <p:sldId id="494" r:id="rId96"/>
    <p:sldId id="495" r:id="rId97"/>
    <p:sldId id="496" r:id="rId98"/>
    <p:sldId id="497" r:id="rId99"/>
    <p:sldId id="498" r:id="rId100"/>
    <p:sldId id="499" r:id="rId101"/>
    <p:sldId id="500" r:id="rId102"/>
    <p:sldId id="370" r:id="rId103"/>
    <p:sldId id="501" r:id="rId104"/>
    <p:sldId id="502" r:id="rId105"/>
    <p:sldId id="503" r:id="rId106"/>
    <p:sldId id="504" r:id="rId107"/>
    <p:sldId id="505" r:id="rId108"/>
    <p:sldId id="506" r:id="rId109"/>
    <p:sldId id="507" r:id="rId110"/>
    <p:sldId id="508" r:id="rId111"/>
    <p:sldId id="526" r:id="rId112"/>
    <p:sldId id="509" r:id="rId113"/>
    <p:sldId id="510" r:id="rId114"/>
    <p:sldId id="511" r:id="rId115"/>
    <p:sldId id="512" r:id="rId116"/>
    <p:sldId id="513" r:id="rId117"/>
    <p:sldId id="514" r:id="rId118"/>
    <p:sldId id="515" r:id="rId119"/>
    <p:sldId id="516" r:id="rId120"/>
    <p:sldId id="517" r:id="rId121"/>
    <p:sldId id="518" r:id="rId122"/>
    <p:sldId id="519" r:id="rId123"/>
    <p:sldId id="397" r:id="rId124"/>
    <p:sldId id="520" r:id="rId125"/>
    <p:sldId id="521" r:id="rId126"/>
    <p:sldId id="522" r:id="rId127"/>
    <p:sldId id="523" r:id="rId128"/>
    <p:sldId id="530" r:id="rId129"/>
    <p:sldId id="525" r:id="rId13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586"/>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varScale="1">
        <p:scale>
          <a:sx n="64" d="100"/>
          <a:sy n="64" d="100"/>
        </p:scale>
        <p:origin x="600" y="72"/>
      </p:cViewPr>
      <p:guideLst>
        <p:guide orient="horz" pos="2160"/>
        <p:guide pos="3840"/>
      </p:guideLst>
    </p:cSldViewPr>
  </p:slideViewPr>
  <p:notesTextViewPr>
    <p:cViewPr>
      <p:scale>
        <a:sx n="1" d="1"/>
        <a:sy n="1" d="1"/>
      </p:scale>
      <p:origin x="0" y="0"/>
    </p:cViewPr>
  </p:notesTextViewPr>
  <p:sorterViewPr>
    <p:cViewPr>
      <p:scale>
        <a:sx n="79" d="100"/>
        <a:sy n="79" d="100"/>
      </p:scale>
      <p:origin x="0" y="-40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s>
</file>

<file path=ppt/diagrams/_rels/data16.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image" Target="../media/image200.png"/></Relationships>
</file>

<file path=ppt/diagrams/_rels/data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diagrams/_rels/data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diagrams/_rels/data9.xml.rels><?xml version="1.0" encoding="UTF-8" standalone="yes"?>
<Relationships xmlns="http://schemas.openxmlformats.org/package/2006/relationships"><Relationship Id="rId1" Type="http://schemas.openxmlformats.org/officeDocument/2006/relationships/image" Target="../media/image55.png"/></Relationships>
</file>

<file path=ppt/diagrams/_rels/drawing16.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image" Target="../media/image200.png"/></Relationships>
</file>

<file path=ppt/diagrams/_rels/drawing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diagrams/_rels/drawing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diagrams/_rels/drawing9.xml.rels><?xml version="1.0" encoding="UTF-8" standalone="yes"?>
<Relationships xmlns="http://schemas.openxmlformats.org/package/2006/relationships"><Relationship Id="rId1" Type="http://schemas.openxmlformats.org/officeDocument/2006/relationships/image" Target="../media/image55.png"/></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9C8570-23E5-8E4B-973B-9896B4DC9493}" type="doc">
      <dgm:prSet loTypeId="urn:microsoft.com/office/officeart/2005/8/layout/vList2" loCatId="" qsTypeId="urn:microsoft.com/office/officeart/2005/8/quickstyle/simple4" qsCatId="simple" csTypeId="urn:microsoft.com/office/officeart/2005/8/colors/accent2_4" csCatId="accent2"/>
      <dgm:spPr/>
      <dgm:t>
        <a:bodyPr/>
        <a:lstStyle/>
        <a:p>
          <a:endParaRPr lang="es-ES"/>
        </a:p>
      </dgm:t>
    </dgm:pt>
    <dgm:pt modelId="{AB18CBAF-605C-A945-AFD3-13FB986C2902}" type="pres">
      <dgm:prSet presAssocID="{F59C8570-23E5-8E4B-973B-9896B4DC9493}" presName="linear" presStyleCnt="0">
        <dgm:presLayoutVars>
          <dgm:animLvl val="lvl"/>
          <dgm:resizeHandles val="exact"/>
        </dgm:presLayoutVars>
      </dgm:prSet>
      <dgm:spPr/>
      <dgm:t>
        <a:bodyPr/>
        <a:lstStyle/>
        <a:p>
          <a:endParaRPr lang="es-ES"/>
        </a:p>
      </dgm:t>
    </dgm:pt>
  </dgm:ptLst>
  <dgm:cxnLst>
    <dgm:cxn modelId="{F2D6C57A-DC06-4026-988D-290F80A34161}" type="presOf" srcId="{F59C8570-23E5-8E4B-973B-9896B4DC9493}" destId="{AB18CBAF-605C-A945-AFD3-13FB986C290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448DA5F-3667-AB49-91DF-4A3B10518B1C}"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s-ES"/>
        </a:p>
      </dgm:t>
    </dgm:pt>
    <dgm:pt modelId="{CDA91FF8-0C1A-8449-8026-8A9F5E0589B7}">
      <dgm:prSet/>
      <dgm:spPr>
        <a:solidFill>
          <a:srgbClr val="FF0000"/>
        </a:solidFill>
      </dgm:spPr>
      <dgm:t>
        <a:bodyPr/>
        <a:lstStyle/>
        <a:p>
          <a:pPr rtl="0"/>
          <a:r>
            <a:rPr lang="es-ES" dirty="0" smtClean="0"/>
            <a:t>Prevención de la marcha atópica</a:t>
          </a:r>
          <a:endParaRPr lang="es-ES" dirty="0"/>
        </a:p>
      </dgm:t>
    </dgm:pt>
    <dgm:pt modelId="{562025BC-3479-4B41-89A5-278BE40BDF37}" type="parTrans" cxnId="{181DEC1C-71D4-FE4F-B464-2BE601B26093}">
      <dgm:prSet/>
      <dgm:spPr/>
      <dgm:t>
        <a:bodyPr/>
        <a:lstStyle/>
        <a:p>
          <a:endParaRPr lang="es-ES"/>
        </a:p>
      </dgm:t>
    </dgm:pt>
    <dgm:pt modelId="{D5DAA7A7-9EE9-B849-B2A2-2268F0B29193}" type="sibTrans" cxnId="{181DEC1C-71D4-FE4F-B464-2BE601B26093}">
      <dgm:prSet/>
      <dgm:spPr/>
      <dgm:t>
        <a:bodyPr/>
        <a:lstStyle/>
        <a:p>
          <a:endParaRPr lang="es-ES"/>
        </a:p>
      </dgm:t>
    </dgm:pt>
    <dgm:pt modelId="{7F33701E-318C-9042-9C5F-8763428CF38F}" type="pres">
      <dgm:prSet presAssocID="{2448DA5F-3667-AB49-91DF-4A3B10518B1C}" presName="linear" presStyleCnt="0">
        <dgm:presLayoutVars>
          <dgm:animLvl val="lvl"/>
          <dgm:resizeHandles val="exact"/>
        </dgm:presLayoutVars>
      </dgm:prSet>
      <dgm:spPr/>
      <dgm:t>
        <a:bodyPr/>
        <a:lstStyle/>
        <a:p>
          <a:endParaRPr lang="es-ES"/>
        </a:p>
      </dgm:t>
    </dgm:pt>
    <dgm:pt modelId="{385C9226-5259-1E4F-83E6-96AB777B70F1}" type="pres">
      <dgm:prSet presAssocID="{CDA91FF8-0C1A-8449-8026-8A9F5E0589B7}" presName="parentText" presStyleLbl="node1" presStyleIdx="0" presStyleCnt="1" custLinFactNeighborX="-19635" custLinFactNeighborY="28531">
        <dgm:presLayoutVars>
          <dgm:chMax val="0"/>
          <dgm:bulletEnabled val="1"/>
        </dgm:presLayoutVars>
      </dgm:prSet>
      <dgm:spPr/>
      <dgm:t>
        <a:bodyPr/>
        <a:lstStyle/>
        <a:p>
          <a:endParaRPr lang="es-ES"/>
        </a:p>
      </dgm:t>
    </dgm:pt>
  </dgm:ptLst>
  <dgm:cxnLst>
    <dgm:cxn modelId="{571AFB59-5895-43F8-8798-A4533A326B5C}" type="presOf" srcId="{CDA91FF8-0C1A-8449-8026-8A9F5E0589B7}" destId="{385C9226-5259-1E4F-83E6-96AB777B70F1}" srcOrd="0" destOrd="0" presId="urn:microsoft.com/office/officeart/2005/8/layout/vList2"/>
    <dgm:cxn modelId="{FEB3730F-BC8C-479C-9CB7-8ADDD043C6ED}" type="presOf" srcId="{2448DA5F-3667-AB49-91DF-4A3B10518B1C}" destId="{7F33701E-318C-9042-9C5F-8763428CF38F}" srcOrd="0" destOrd="0" presId="urn:microsoft.com/office/officeart/2005/8/layout/vList2"/>
    <dgm:cxn modelId="{181DEC1C-71D4-FE4F-B464-2BE601B26093}" srcId="{2448DA5F-3667-AB49-91DF-4A3B10518B1C}" destId="{CDA91FF8-0C1A-8449-8026-8A9F5E0589B7}" srcOrd="0" destOrd="0" parTransId="{562025BC-3479-4B41-89A5-278BE40BDF37}" sibTransId="{D5DAA7A7-9EE9-B849-B2A2-2268F0B29193}"/>
    <dgm:cxn modelId="{737F8B0F-4DAC-4530-9702-69ABAC205665}" type="presParOf" srcId="{7F33701E-318C-9042-9C5F-8763428CF38F}" destId="{385C9226-5259-1E4F-83E6-96AB777B70F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D26E658-913B-6E4E-8367-FA8D62D5258F}"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s-ES"/>
        </a:p>
      </dgm:t>
    </dgm:pt>
    <dgm:pt modelId="{CC12F4B2-DBFB-6D45-81D1-10E6D635C561}" type="pres">
      <dgm:prSet presAssocID="{5D26E658-913B-6E4E-8367-FA8D62D5258F}" presName="linear" presStyleCnt="0">
        <dgm:presLayoutVars>
          <dgm:animLvl val="lvl"/>
          <dgm:resizeHandles val="exact"/>
        </dgm:presLayoutVars>
      </dgm:prSet>
      <dgm:spPr/>
      <dgm:t>
        <a:bodyPr/>
        <a:lstStyle/>
        <a:p>
          <a:endParaRPr lang="es-ES"/>
        </a:p>
      </dgm:t>
    </dgm:pt>
  </dgm:ptLst>
  <dgm:cxnLst>
    <dgm:cxn modelId="{9BE88E1F-C0B7-4944-A6AF-649B7FB272D6}" type="presOf" srcId="{5D26E658-913B-6E4E-8367-FA8D62D5258F}" destId="{CC12F4B2-DBFB-6D45-81D1-10E6D635C561}"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8F5430A-1882-4010-BDC2-19C7A064DE67}" type="doc">
      <dgm:prSet loTypeId="urn:microsoft.com/office/officeart/2005/8/layout/pyramid1" loCatId="pyramid" qsTypeId="urn:microsoft.com/office/officeart/2005/8/quickstyle/3d1" qsCatId="3D" csTypeId="urn:microsoft.com/office/officeart/2005/8/colors/colorful5" csCatId="colorful" phldr="1"/>
      <dgm:spPr/>
      <dgm:t>
        <a:bodyPr/>
        <a:lstStyle/>
        <a:p>
          <a:endParaRPr lang="en-GB"/>
        </a:p>
      </dgm:t>
    </dgm:pt>
    <dgm:pt modelId="{1B597DAC-027C-405F-AF84-1AB1ABD3DBDD}">
      <dgm:prSet phldrT="[Texto]" custT="1"/>
      <dgm:spPr>
        <a:solidFill>
          <a:srgbClr val="FF9725"/>
        </a:solidFill>
      </dgm:spPr>
      <dgm:t>
        <a:bodyPr/>
        <a:lstStyle/>
        <a:p>
          <a:endParaRPr lang="es-ES" sz="1800" b="1" i="0" dirty="0" smtClean="0">
            <a:solidFill>
              <a:srgbClr val="F8F8F8"/>
            </a:solidFill>
            <a:effectLst>
              <a:outerShdw blurRad="38100" dist="38100" dir="2700000" algn="tl">
                <a:srgbClr val="000000">
                  <a:alpha val="43137"/>
                </a:srgbClr>
              </a:outerShdw>
            </a:effectLst>
          </a:endParaRPr>
        </a:p>
        <a:p>
          <a:r>
            <a:rPr lang="es-ES" sz="1800" b="1" i="0" dirty="0" smtClean="0">
              <a:solidFill>
                <a:srgbClr val="F8F8F8"/>
              </a:solidFill>
              <a:effectLst>
                <a:outerShdw blurRad="38100" dist="38100" dir="2700000" algn="tl">
                  <a:srgbClr val="000000">
                    <a:alpha val="43137"/>
                  </a:srgbClr>
                </a:outerShdw>
              </a:effectLst>
            </a:rPr>
            <a:t>Control </a:t>
          </a:r>
        </a:p>
        <a:p>
          <a:r>
            <a:rPr lang="es-ES" sz="1800" b="1" i="0" dirty="0" smtClean="0">
              <a:solidFill>
                <a:srgbClr val="F8F8F8"/>
              </a:solidFill>
              <a:effectLst>
                <a:outerShdw blurRad="38100" dist="38100" dir="2700000" algn="tl">
                  <a:srgbClr val="000000">
                    <a:alpha val="43137"/>
                  </a:srgbClr>
                </a:outerShdw>
              </a:effectLst>
            </a:rPr>
            <a:t>largo plazo  DA</a:t>
          </a:r>
        </a:p>
      </dgm:t>
    </dgm:pt>
    <dgm:pt modelId="{232585AF-292B-4538-9FF0-AAC158779AA5}" type="parTrans" cxnId="{48F4C8C6-AFDB-44CC-9C22-FDEB12C42FE0}">
      <dgm:prSet/>
      <dgm:spPr/>
      <dgm:t>
        <a:bodyPr/>
        <a:lstStyle/>
        <a:p>
          <a:endParaRPr lang="en-GB"/>
        </a:p>
      </dgm:t>
    </dgm:pt>
    <dgm:pt modelId="{E61DC862-88E1-46F5-A846-1144C70768EA}" type="sibTrans" cxnId="{48F4C8C6-AFDB-44CC-9C22-FDEB12C42FE0}">
      <dgm:prSet/>
      <dgm:spPr/>
      <dgm:t>
        <a:bodyPr/>
        <a:lstStyle/>
        <a:p>
          <a:endParaRPr lang="en-GB"/>
        </a:p>
      </dgm:t>
    </dgm:pt>
    <dgm:pt modelId="{9406A272-BE23-4890-BF21-2F00B8F97CB3}">
      <dgm:prSet phldrT="[Texto]" custT="1"/>
      <dgm:spPr>
        <a:solidFill>
          <a:srgbClr val="A72B4D"/>
        </a:solidFill>
      </dgm:spPr>
      <dgm:t>
        <a:bodyPr/>
        <a:lstStyle/>
        <a:p>
          <a:endParaRPr lang="es-ES" sz="2000" b="1" dirty="0" smtClean="0">
            <a:solidFill>
              <a:srgbClr val="F8F8F8"/>
            </a:solidFill>
            <a:effectLst>
              <a:outerShdw blurRad="38100" dist="38100" dir="2700000" algn="tl">
                <a:srgbClr val="000000">
                  <a:alpha val="43137"/>
                </a:srgbClr>
              </a:outerShdw>
            </a:effectLst>
          </a:endParaRPr>
        </a:p>
        <a:p>
          <a:r>
            <a:rPr lang="es-ES" sz="2000" b="1" dirty="0" smtClean="0">
              <a:solidFill>
                <a:srgbClr val="F8F8F8"/>
              </a:solidFill>
              <a:effectLst>
                <a:outerShdw blurRad="38100" dist="38100" dir="2700000" algn="tl">
                  <a:srgbClr val="000000">
                    <a:alpha val="43137"/>
                  </a:srgbClr>
                </a:outerShdw>
              </a:effectLst>
            </a:rPr>
            <a:t>Tratamiento Farmacológico de los brotes</a:t>
          </a:r>
        </a:p>
        <a:p>
          <a:r>
            <a:rPr lang="es-ES" sz="2000" dirty="0" smtClean="0">
              <a:solidFill>
                <a:srgbClr val="F8F8F8"/>
              </a:solidFill>
            </a:rPr>
            <a:t>- </a:t>
          </a:r>
          <a:r>
            <a:rPr lang="es-ES" sz="1800" i="1" dirty="0" smtClean="0">
              <a:solidFill>
                <a:srgbClr val="F8F8F8"/>
              </a:solidFill>
            </a:rPr>
            <a:t>Corticoides, </a:t>
          </a:r>
          <a:r>
            <a:rPr lang="es-ES" sz="1800" i="1" dirty="0" err="1" smtClean="0">
              <a:solidFill>
                <a:srgbClr val="F8F8F8"/>
              </a:solidFill>
            </a:rPr>
            <a:t>TCIs</a:t>
          </a:r>
          <a:r>
            <a:rPr lang="es-ES" sz="1800" i="1" dirty="0" smtClean="0">
              <a:solidFill>
                <a:srgbClr val="F8F8F8"/>
              </a:solidFill>
            </a:rPr>
            <a:t>, AINE ……. </a:t>
          </a:r>
          <a:endParaRPr lang="en-GB" sz="2000" i="1" dirty="0">
            <a:solidFill>
              <a:srgbClr val="F8F8F8"/>
            </a:solidFill>
          </a:endParaRPr>
        </a:p>
      </dgm:t>
    </dgm:pt>
    <dgm:pt modelId="{521C5A8E-E11F-4517-8381-3B766D68F5D2}" type="parTrans" cxnId="{ECC3AAA7-28EA-4567-BFE0-128C80486B58}">
      <dgm:prSet/>
      <dgm:spPr/>
      <dgm:t>
        <a:bodyPr/>
        <a:lstStyle/>
        <a:p>
          <a:endParaRPr lang="en-GB"/>
        </a:p>
      </dgm:t>
    </dgm:pt>
    <dgm:pt modelId="{691EBB5F-1A68-4F8B-A2DC-DEAF71C72F72}" type="sibTrans" cxnId="{ECC3AAA7-28EA-4567-BFE0-128C80486B58}">
      <dgm:prSet/>
      <dgm:spPr/>
      <dgm:t>
        <a:bodyPr/>
        <a:lstStyle/>
        <a:p>
          <a:endParaRPr lang="en-GB"/>
        </a:p>
      </dgm:t>
    </dgm:pt>
    <dgm:pt modelId="{563B2043-53A5-473A-8CC1-4462F0D30A37}">
      <dgm:prSet phldrT="[Texto]" custT="1"/>
      <dgm:spPr>
        <a:solidFill>
          <a:srgbClr val="843132"/>
        </a:solidFill>
      </dgm:spPr>
      <dgm:t>
        <a:bodyPr/>
        <a:lstStyle/>
        <a:p>
          <a:endParaRPr lang="es-ES" sz="1800" b="1" dirty="0" smtClean="0">
            <a:solidFill>
              <a:srgbClr val="F8F8F8"/>
            </a:solidFill>
            <a:effectLst>
              <a:outerShdw blurRad="38100" dist="38100" dir="2700000" algn="tl">
                <a:srgbClr val="000000">
                  <a:alpha val="43137"/>
                </a:srgbClr>
              </a:outerShdw>
            </a:effectLst>
          </a:endParaRPr>
        </a:p>
        <a:p>
          <a:r>
            <a:rPr lang="es-ES" sz="1800" b="1" dirty="0" smtClean="0">
              <a:solidFill>
                <a:srgbClr val="F8F8F8"/>
              </a:solidFill>
              <a:effectLst>
                <a:outerShdw blurRad="38100" dist="38100" dir="2700000" algn="tl">
                  <a:srgbClr val="000000">
                    <a:alpha val="43137"/>
                  </a:srgbClr>
                </a:outerShdw>
              </a:effectLst>
            </a:rPr>
            <a:t>Educación (Cuidadores / Pacientes):</a:t>
          </a:r>
        </a:p>
        <a:p>
          <a:r>
            <a:rPr lang="es-ES" sz="1800" dirty="0" smtClean="0">
              <a:solidFill>
                <a:srgbClr val="F8F8F8"/>
              </a:solidFill>
            </a:rPr>
            <a:t>- </a:t>
          </a:r>
          <a:r>
            <a:rPr lang="es-ES" sz="1800" i="1" dirty="0" smtClean="0">
              <a:solidFill>
                <a:srgbClr val="F8F8F8"/>
              </a:solidFill>
            </a:rPr>
            <a:t>Cuidado adecuado de la piel</a:t>
          </a:r>
        </a:p>
        <a:p>
          <a:r>
            <a:rPr lang="es-ES" sz="1800" i="1" dirty="0" smtClean="0">
              <a:solidFill>
                <a:srgbClr val="F8F8F8"/>
              </a:solidFill>
            </a:rPr>
            <a:t>- Evitar desencadenantes</a:t>
          </a:r>
        </a:p>
        <a:p>
          <a:endParaRPr lang="en-GB" sz="1500" dirty="0"/>
        </a:p>
      </dgm:t>
    </dgm:pt>
    <dgm:pt modelId="{EA1D5935-8C57-45D1-9239-521CA4478C15}" type="parTrans" cxnId="{33A5A61F-13A0-411E-892E-AA885EA5E4B4}">
      <dgm:prSet/>
      <dgm:spPr/>
      <dgm:t>
        <a:bodyPr/>
        <a:lstStyle/>
        <a:p>
          <a:endParaRPr lang="en-GB"/>
        </a:p>
      </dgm:t>
    </dgm:pt>
    <dgm:pt modelId="{E6D1B056-CB98-4701-9B42-82D3E34CC161}" type="sibTrans" cxnId="{33A5A61F-13A0-411E-892E-AA885EA5E4B4}">
      <dgm:prSet/>
      <dgm:spPr/>
      <dgm:t>
        <a:bodyPr/>
        <a:lstStyle/>
        <a:p>
          <a:endParaRPr lang="en-GB"/>
        </a:p>
      </dgm:t>
    </dgm:pt>
    <dgm:pt modelId="{DA80FC39-0ACA-472B-A982-8193452596E0}" type="pres">
      <dgm:prSet presAssocID="{D8F5430A-1882-4010-BDC2-19C7A064DE67}" presName="Name0" presStyleCnt="0">
        <dgm:presLayoutVars>
          <dgm:dir/>
          <dgm:animLvl val="lvl"/>
          <dgm:resizeHandles val="exact"/>
        </dgm:presLayoutVars>
      </dgm:prSet>
      <dgm:spPr/>
      <dgm:t>
        <a:bodyPr/>
        <a:lstStyle/>
        <a:p>
          <a:endParaRPr lang="en-GB"/>
        </a:p>
      </dgm:t>
    </dgm:pt>
    <dgm:pt modelId="{43042568-6387-40A5-AD87-8F3A3FD9C163}" type="pres">
      <dgm:prSet presAssocID="{1B597DAC-027C-405F-AF84-1AB1ABD3DBDD}" presName="Name8" presStyleCnt="0"/>
      <dgm:spPr/>
    </dgm:pt>
    <dgm:pt modelId="{BD9533BC-E51C-4E78-8375-805C22136A79}" type="pres">
      <dgm:prSet presAssocID="{1B597DAC-027C-405F-AF84-1AB1ABD3DBDD}" presName="level" presStyleLbl="node1" presStyleIdx="0" presStyleCnt="3" custLinFactNeighborY="-37189">
        <dgm:presLayoutVars>
          <dgm:chMax val="1"/>
          <dgm:bulletEnabled val="1"/>
        </dgm:presLayoutVars>
      </dgm:prSet>
      <dgm:spPr/>
      <dgm:t>
        <a:bodyPr/>
        <a:lstStyle/>
        <a:p>
          <a:endParaRPr lang="en-GB"/>
        </a:p>
      </dgm:t>
    </dgm:pt>
    <dgm:pt modelId="{C23DC9D2-2342-4AC4-9C2F-F8460E4310A2}" type="pres">
      <dgm:prSet presAssocID="{1B597DAC-027C-405F-AF84-1AB1ABD3DBDD}" presName="levelTx" presStyleLbl="revTx" presStyleIdx="0" presStyleCnt="0">
        <dgm:presLayoutVars>
          <dgm:chMax val="1"/>
          <dgm:bulletEnabled val="1"/>
        </dgm:presLayoutVars>
      </dgm:prSet>
      <dgm:spPr/>
      <dgm:t>
        <a:bodyPr/>
        <a:lstStyle/>
        <a:p>
          <a:endParaRPr lang="en-GB"/>
        </a:p>
      </dgm:t>
    </dgm:pt>
    <dgm:pt modelId="{8A1AC7C5-6C14-4D75-807A-84EF4959ACD5}" type="pres">
      <dgm:prSet presAssocID="{9406A272-BE23-4890-BF21-2F00B8F97CB3}" presName="Name8" presStyleCnt="0"/>
      <dgm:spPr/>
    </dgm:pt>
    <dgm:pt modelId="{7F16409A-ACB8-4636-B9CA-BE75BF960063}" type="pres">
      <dgm:prSet presAssocID="{9406A272-BE23-4890-BF21-2F00B8F97CB3}" presName="level" presStyleLbl="node1" presStyleIdx="1" presStyleCnt="3">
        <dgm:presLayoutVars>
          <dgm:chMax val="1"/>
          <dgm:bulletEnabled val="1"/>
        </dgm:presLayoutVars>
      </dgm:prSet>
      <dgm:spPr/>
      <dgm:t>
        <a:bodyPr/>
        <a:lstStyle/>
        <a:p>
          <a:endParaRPr lang="en-GB"/>
        </a:p>
      </dgm:t>
    </dgm:pt>
    <dgm:pt modelId="{CDAC4C63-D084-4DFA-AB90-8085AB820FCA}" type="pres">
      <dgm:prSet presAssocID="{9406A272-BE23-4890-BF21-2F00B8F97CB3}" presName="levelTx" presStyleLbl="revTx" presStyleIdx="0" presStyleCnt="0">
        <dgm:presLayoutVars>
          <dgm:chMax val="1"/>
          <dgm:bulletEnabled val="1"/>
        </dgm:presLayoutVars>
      </dgm:prSet>
      <dgm:spPr/>
      <dgm:t>
        <a:bodyPr/>
        <a:lstStyle/>
        <a:p>
          <a:endParaRPr lang="en-GB"/>
        </a:p>
      </dgm:t>
    </dgm:pt>
    <dgm:pt modelId="{1B4EE1F2-77D7-47BE-BAA0-ADE964B02CD9}" type="pres">
      <dgm:prSet presAssocID="{563B2043-53A5-473A-8CC1-4462F0D30A37}" presName="Name8" presStyleCnt="0"/>
      <dgm:spPr/>
    </dgm:pt>
    <dgm:pt modelId="{277A4F32-F26E-4A72-A7D1-79EBFEC4CC1E}" type="pres">
      <dgm:prSet presAssocID="{563B2043-53A5-473A-8CC1-4462F0D30A37}" presName="level" presStyleLbl="node1" presStyleIdx="2" presStyleCnt="3" custLinFactNeighborX="-127">
        <dgm:presLayoutVars>
          <dgm:chMax val="1"/>
          <dgm:bulletEnabled val="1"/>
        </dgm:presLayoutVars>
      </dgm:prSet>
      <dgm:spPr/>
      <dgm:t>
        <a:bodyPr/>
        <a:lstStyle/>
        <a:p>
          <a:endParaRPr lang="en-GB"/>
        </a:p>
      </dgm:t>
    </dgm:pt>
    <dgm:pt modelId="{0BB895CF-EBBC-4A87-983C-B253EB015FC7}" type="pres">
      <dgm:prSet presAssocID="{563B2043-53A5-473A-8CC1-4462F0D30A37}" presName="levelTx" presStyleLbl="revTx" presStyleIdx="0" presStyleCnt="0">
        <dgm:presLayoutVars>
          <dgm:chMax val="1"/>
          <dgm:bulletEnabled val="1"/>
        </dgm:presLayoutVars>
      </dgm:prSet>
      <dgm:spPr/>
      <dgm:t>
        <a:bodyPr/>
        <a:lstStyle/>
        <a:p>
          <a:endParaRPr lang="en-GB"/>
        </a:p>
      </dgm:t>
    </dgm:pt>
  </dgm:ptLst>
  <dgm:cxnLst>
    <dgm:cxn modelId="{ECC3AAA7-28EA-4567-BFE0-128C80486B58}" srcId="{D8F5430A-1882-4010-BDC2-19C7A064DE67}" destId="{9406A272-BE23-4890-BF21-2F00B8F97CB3}" srcOrd="1" destOrd="0" parTransId="{521C5A8E-E11F-4517-8381-3B766D68F5D2}" sibTransId="{691EBB5F-1A68-4F8B-A2DC-DEAF71C72F72}"/>
    <dgm:cxn modelId="{C57FE1C4-FB88-40FD-83CA-90D1BD02DD92}" type="presOf" srcId="{563B2043-53A5-473A-8CC1-4462F0D30A37}" destId="{0BB895CF-EBBC-4A87-983C-B253EB015FC7}" srcOrd="1" destOrd="0" presId="urn:microsoft.com/office/officeart/2005/8/layout/pyramid1"/>
    <dgm:cxn modelId="{C740B7FE-A44C-4281-B5F3-B71FF931B466}" type="presOf" srcId="{1B597DAC-027C-405F-AF84-1AB1ABD3DBDD}" destId="{BD9533BC-E51C-4E78-8375-805C22136A79}" srcOrd="0" destOrd="0" presId="urn:microsoft.com/office/officeart/2005/8/layout/pyramid1"/>
    <dgm:cxn modelId="{D4591367-91C7-4386-B2E3-37047A9DF755}" type="presOf" srcId="{563B2043-53A5-473A-8CC1-4462F0D30A37}" destId="{277A4F32-F26E-4A72-A7D1-79EBFEC4CC1E}" srcOrd="0" destOrd="0" presId="urn:microsoft.com/office/officeart/2005/8/layout/pyramid1"/>
    <dgm:cxn modelId="{326C946B-B0DB-438C-AEE6-0DC766FC9B50}" type="presOf" srcId="{1B597DAC-027C-405F-AF84-1AB1ABD3DBDD}" destId="{C23DC9D2-2342-4AC4-9C2F-F8460E4310A2}" srcOrd="1" destOrd="0" presId="urn:microsoft.com/office/officeart/2005/8/layout/pyramid1"/>
    <dgm:cxn modelId="{238B83DC-E5E2-4BC6-9478-EA7251C63BD1}" type="presOf" srcId="{9406A272-BE23-4890-BF21-2F00B8F97CB3}" destId="{CDAC4C63-D084-4DFA-AB90-8085AB820FCA}" srcOrd="1" destOrd="0" presId="urn:microsoft.com/office/officeart/2005/8/layout/pyramid1"/>
    <dgm:cxn modelId="{48F4C8C6-AFDB-44CC-9C22-FDEB12C42FE0}" srcId="{D8F5430A-1882-4010-BDC2-19C7A064DE67}" destId="{1B597DAC-027C-405F-AF84-1AB1ABD3DBDD}" srcOrd="0" destOrd="0" parTransId="{232585AF-292B-4538-9FF0-AAC158779AA5}" sibTransId="{E61DC862-88E1-46F5-A846-1144C70768EA}"/>
    <dgm:cxn modelId="{406F36D4-DD3F-4C49-92C2-E4279FE2C59A}" type="presOf" srcId="{D8F5430A-1882-4010-BDC2-19C7A064DE67}" destId="{DA80FC39-0ACA-472B-A982-8193452596E0}" srcOrd="0" destOrd="0" presId="urn:microsoft.com/office/officeart/2005/8/layout/pyramid1"/>
    <dgm:cxn modelId="{33A5A61F-13A0-411E-892E-AA885EA5E4B4}" srcId="{D8F5430A-1882-4010-BDC2-19C7A064DE67}" destId="{563B2043-53A5-473A-8CC1-4462F0D30A37}" srcOrd="2" destOrd="0" parTransId="{EA1D5935-8C57-45D1-9239-521CA4478C15}" sibTransId="{E6D1B056-CB98-4701-9B42-82D3E34CC161}"/>
    <dgm:cxn modelId="{AA769849-DE62-43EA-BA36-020E76F77B59}" type="presOf" srcId="{9406A272-BE23-4890-BF21-2F00B8F97CB3}" destId="{7F16409A-ACB8-4636-B9CA-BE75BF960063}" srcOrd="0" destOrd="0" presId="urn:microsoft.com/office/officeart/2005/8/layout/pyramid1"/>
    <dgm:cxn modelId="{B0113E41-447B-4A51-BC44-37C60BDBEF67}" type="presParOf" srcId="{DA80FC39-0ACA-472B-A982-8193452596E0}" destId="{43042568-6387-40A5-AD87-8F3A3FD9C163}" srcOrd="0" destOrd="0" presId="urn:microsoft.com/office/officeart/2005/8/layout/pyramid1"/>
    <dgm:cxn modelId="{D9C95223-1434-4A09-BF5C-3DC8468E0EDE}" type="presParOf" srcId="{43042568-6387-40A5-AD87-8F3A3FD9C163}" destId="{BD9533BC-E51C-4E78-8375-805C22136A79}" srcOrd="0" destOrd="0" presId="urn:microsoft.com/office/officeart/2005/8/layout/pyramid1"/>
    <dgm:cxn modelId="{6CE22BFD-4F18-4470-8716-65F666D022C5}" type="presParOf" srcId="{43042568-6387-40A5-AD87-8F3A3FD9C163}" destId="{C23DC9D2-2342-4AC4-9C2F-F8460E4310A2}" srcOrd="1" destOrd="0" presId="urn:microsoft.com/office/officeart/2005/8/layout/pyramid1"/>
    <dgm:cxn modelId="{B895FC9A-B72F-4580-B2F2-4D468B5E39E9}" type="presParOf" srcId="{DA80FC39-0ACA-472B-A982-8193452596E0}" destId="{8A1AC7C5-6C14-4D75-807A-84EF4959ACD5}" srcOrd="1" destOrd="0" presId="urn:microsoft.com/office/officeart/2005/8/layout/pyramid1"/>
    <dgm:cxn modelId="{FC311669-FA58-4EDF-AF4C-6234AC38B8F4}" type="presParOf" srcId="{8A1AC7C5-6C14-4D75-807A-84EF4959ACD5}" destId="{7F16409A-ACB8-4636-B9CA-BE75BF960063}" srcOrd="0" destOrd="0" presId="urn:microsoft.com/office/officeart/2005/8/layout/pyramid1"/>
    <dgm:cxn modelId="{83304B24-8931-470C-BFC6-DCBDC3BE3153}" type="presParOf" srcId="{8A1AC7C5-6C14-4D75-807A-84EF4959ACD5}" destId="{CDAC4C63-D084-4DFA-AB90-8085AB820FCA}" srcOrd="1" destOrd="0" presId="urn:microsoft.com/office/officeart/2005/8/layout/pyramid1"/>
    <dgm:cxn modelId="{D8D34E65-422A-4A4F-B375-18CBEAFDDC91}" type="presParOf" srcId="{DA80FC39-0ACA-472B-A982-8193452596E0}" destId="{1B4EE1F2-77D7-47BE-BAA0-ADE964B02CD9}" srcOrd="2" destOrd="0" presId="urn:microsoft.com/office/officeart/2005/8/layout/pyramid1"/>
    <dgm:cxn modelId="{5224207D-5D60-4A4C-9F24-4F460DDCAA0A}" type="presParOf" srcId="{1B4EE1F2-77D7-47BE-BAA0-ADE964B02CD9}" destId="{277A4F32-F26E-4A72-A7D1-79EBFEC4CC1E}" srcOrd="0" destOrd="0" presId="urn:microsoft.com/office/officeart/2005/8/layout/pyramid1"/>
    <dgm:cxn modelId="{72B46B49-8988-4848-9325-56A1C310D0BE}" type="presParOf" srcId="{1B4EE1F2-77D7-47BE-BAA0-ADE964B02CD9}" destId="{0BB895CF-EBBC-4A87-983C-B253EB015FC7}" srcOrd="1" destOrd="0" presId="urn:microsoft.com/office/officeart/2005/8/layout/pyramid1"/>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A565D26-3B68-BA44-A4BA-FFEB193049D2}" type="doc">
      <dgm:prSet loTypeId="urn:microsoft.com/office/officeart/2005/8/layout/process2" loCatId="" qsTypeId="urn:microsoft.com/office/officeart/2005/8/quickstyle/simple4" qsCatId="simple" csTypeId="urn:microsoft.com/office/officeart/2005/8/colors/accent2_3" csCatId="accent2" phldr="1"/>
      <dgm:spPr/>
      <dgm:t>
        <a:bodyPr/>
        <a:lstStyle/>
        <a:p>
          <a:endParaRPr lang="es-ES"/>
        </a:p>
      </dgm:t>
    </dgm:pt>
    <dgm:pt modelId="{21A95FCA-22E4-124B-9C6B-B777F965D785}">
      <dgm:prSet phldrT="[Texto]" custT="1"/>
      <dgm:spPr>
        <a:gradFill rotWithShape="0">
          <a:gsLst>
            <a:gs pos="0">
              <a:srgbClr val="004586"/>
            </a:gs>
            <a:gs pos="80000">
              <a:srgbClr val="004586"/>
            </a:gs>
            <a:gs pos="100000">
              <a:srgbClr val="004586"/>
            </a:gs>
          </a:gsLst>
        </a:gradFill>
      </dgm:spPr>
      <dgm:t>
        <a:bodyPr/>
        <a:lstStyle/>
        <a:p>
          <a:r>
            <a:rPr lang="es-ES" sz="3200" i="0" dirty="0" smtClean="0">
              <a:latin typeface="+mj-lt"/>
              <a:cs typeface="Arial Unicode MS"/>
            </a:rPr>
            <a:t>Ducha o baño corto</a:t>
          </a:r>
          <a:endParaRPr lang="es-ES" sz="3200" i="0" dirty="0">
            <a:latin typeface="+mj-lt"/>
            <a:cs typeface="Arial Unicode MS"/>
          </a:endParaRPr>
        </a:p>
      </dgm:t>
    </dgm:pt>
    <dgm:pt modelId="{5D0AD83C-5B16-F044-999B-A3D9EA6564C4}" type="parTrans" cxnId="{B148A7E2-D66D-9B47-BE1A-1AA08A1421AF}">
      <dgm:prSet/>
      <dgm:spPr/>
      <dgm:t>
        <a:bodyPr/>
        <a:lstStyle/>
        <a:p>
          <a:endParaRPr lang="es-ES"/>
        </a:p>
      </dgm:t>
    </dgm:pt>
    <dgm:pt modelId="{697FA515-6545-DB43-85CC-709F8E241D32}" type="sibTrans" cxnId="{B148A7E2-D66D-9B47-BE1A-1AA08A1421AF}">
      <dgm:prSet/>
      <dgm:spPr/>
      <dgm:t>
        <a:bodyPr/>
        <a:lstStyle/>
        <a:p>
          <a:endParaRPr lang="es-ES"/>
        </a:p>
      </dgm:t>
    </dgm:pt>
    <dgm:pt modelId="{4FF614F5-73C6-ED41-8035-29024EF9CDCA}">
      <dgm:prSet phldrT="[Texto]" custT="1"/>
      <dgm:spPr>
        <a:gradFill rotWithShape="0">
          <a:gsLst>
            <a:gs pos="0">
              <a:srgbClr val="004586"/>
            </a:gs>
            <a:gs pos="80000">
              <a:srgbClr val="004586"/>
            </a:gs>
            <a:gs pos="100000">
              <a:srgbClr val="004586"/>
            </a:gs>
          </a:gsLst>
        </a:gradFill>
      </dgm:spPr>
      <dgm:t>
        <a:bodyPr/>
        <a:lstStyle/>
        <a:p>
          <a:r>
            <a:rPr lang="es-ES" sz="3200" i="0" dirty="0" smtClean="0">
              <a:latin typeface="+mj-lt"/>
              <a:cs typeface="Arial Unicode MS"/>
            </a:rPr>
            <a:t>Agua no muy caliente</a:t>
          </a:r>
          <a:endParaRPr lang="es-ES" sz="3200" i="0" dirty="0">
            <a:latin typeface="+mj-lt"/>
            <a:cs typeface="Arial Unicode MS"/>
          </a:endParaRPr>
        </a:p>
      </dgm:t>
    </dgm:pt>
    <dgm:pt modelId="{8EB89DAF-5B0F-264B-9DE2-434D1740DBA1}" type="parTrans" cxnId="{E2818427-6D7C-874E-A4E7-BFD02C89EB60}">
      <dgm:prSet/>
      <dgm:spPr/>
      <dgm:t>
        <a:bodyPr/>
        <a:lstStyle/>
        <a:p>
          <a:endParaRPr lang="es-ES"/>
        </a:p>
      </dgm:t>
    </dgm:pt>
    <dgm:pt modelId="{5E65CDDA-8928-6A41-89D5-CC3727398060}" type="sibTrans" cxnId="{E2818427-6D7C-874E-A4E7-BFD02C89EB60}">
      <dgm:prSet/>
      <dgm:spPr/>
      <dgm:t>
        <a:bodyPr/>
        <a:lstStyle/>
        <a:p>
          <a:endParaRPr lang="es-ES"/>
        </a:p>
      </dgm:t>
    </dgm:pt>
    <dgm:pt modelId="{3F2B203F-6995-724E-B9A7-4B82056FECE5}">
      <dgm:prSet phldrT="[Texto]" custT="1"/>
      <dgm:spPr>
        <a:gradFill rotWithShape="0">
          <a:gsLst>
            <a:gs pos="0">
              <a:srgbClr val="004586"/>
            </a:gs>
            <a:gs pos="80000">
              <a:srgbClr val="004586"/>
            </a:gs>
            <a:gs pos="100000">
              <a:srgbClr val="004586"/>
            </a:gs>
          </a:gsLst>
        </a:gradFill>
      </dgm:spPr>
      <dgm:t>
        <a:bodyPr/>
        <a:lstStyle/>
        <a:p>
          <a:r>
            <a:rPr lang="es-ES" sz="3200" i="0" dirty="0" smtClean="0">
              <a:latin typeface="+mj-lt"/>
              <a:cs typeface="Arial Unicode MS"/>
            </a:rPr>
            <a:t>Jabón suave sin espuma</a:t>
          </a:r>
          <a:endParaRPr lang="es-ES" sz="3200" i="0" dirty="0">
            <a:latin typeface="+mj-lt"/>
            <a:cs typeface="Arial Unicode MS"/>
          </a:endParaRPr>
        </a:p>
      </dgm:t>
    </dgm:pt>
    <dgm:pt modelId="{70488D15-39A0-9B42-8354-B54EB0FD7EF0}" type="parTrans" cxnId="{91D3F568-5E0E-424B-8DC1-278006E14E8F}">
      <dgm:prSet/>
      <dgm:spPr/>
      <dgm:t>
        <a:bodyPr/>
        <a:lstStyle/>
        <a:p>
          <a:endParaRPr lang="es-ES"/>
        </a:p>
      </dgm:t>
    </dgm:pt>
    <dgm:pt modelId="{4BA41FD2-85C6-2146-88EB-0012E639A53A}" type="sibTrans" cxnId="{91D3F568-5E0E-424B-8DC1-278006E14E8F}">
      <dgm:prSet/>
      <dgm:spPr/>
      <dgm:t>
        <a:bodyPr/>
        <a:lstStyle/>
        <a:p>
          <a:endParaRPr lang="es-ES"/>
        </a:p>
      </dgm:t>
    </dgm:pt>
    <dgm:pt modelId="{4E6D0EBD-E589-7C4E-A16C-93ECC060F1C6}" type="pres">
      <dgm:prSet presAssocID="{BA565D26-3B68-BA44-A4BA-FFEB193049D2}" presName="linearFlow" presStyleCnt="0">
        <dgm:presLayoutVars>
          <dgm:resizeHandles val="exact"/>
        </dgm:presLayoutVars>
      </dgm:prSet>
      <dgm:spPr/>
      <dgm:t>
        <a:bodyPr/>
        <a:lstStyle/>
        <a:p>
          <a:endParaRPr lang="es-ES"/>
        </a:p>
      </dgm:t>
    </dgm:pt>
    <dgm:pt modelId="{38D0080A-A0FB-3D45-AA67-C42A49AAC8FC}" type="pres">
      <dgm:prSet presAssocID="{21A95FCA-22E4-124B-9C6B-B777F965D785}" presName="node" presStyleLbl="node1" presStyleIdx="0" presStyleCnt="3">
        <dgm:presLayoutVars>
          <dgm:bulletEnabled val="1"/>
        </dgm:presLayoutVars>
      </dgm:prSet>
      <dgm:spPr/>
      <dgm:t>
        <a:bodyPr/>
        <a:lstStyle/>
        <a:p>
          <a:endParaRPr lang="es-ES"/>
        </a:p>
      </dgm:t>
    </dgm:pt>
    <dgm:pt modelId="{1D3117FB-8C61-9C4C-AFFE-78C5EE667AAF}" type="pres">
      <dgm:prSet presAssocID="{697FA515-6545-DB43-85CC-709F8E241D32}" presName="sibTrans" presStyleLbl="sibTrans2D1" presStyleIdx="0" presStyleCnt="2"/>
      <dgm:spPr/>
      <dgm:t>
        <a:bodyPr/>
        <a:lstStyle/>
        <a:p>
          <a:endParaRPr lang="es-ES"/>
        </a:p>
      </dgm:t>
    </dgm:pt>
    <dgm:pt modelId="{3F14EC25-4797-A344-83DC-8731F055943A}" type="pres">
      <dgm:prSet presAssocID="{697FA515-6545-DB43-85CC-709F8E241D32}" presName="connectorText" presStyleLbl="sibTrans2D1" presStyleIdx="0" presStyleCnt="2"/>
      <dgm:spPr/>
      <dgm:t>
        <a:bodyPr/>
        <a:lstStyle/>
        <a:p>
          <a:endParaRPr lang="es-ES"/>
        </a:p>
      </dgm:t>
    </dgm:pt>
    <dgm:pt modelId="{5921C337-7152-484D-8A49-FFFF84FE0CA0}" type="pres">
      <dgm:prSet presAssocID="{4FF614F5-73C6-ED41-8035-29024EF9CDCA}" presName="node" presStyleLbl="node1" presStyleIdx="1" presStyleCnt="3">
        <dgm:presLayoutVars>
          <dgm:bulletEnabled val="1"/>
        </dgm:presLayoutVars>
      </dgm:prSet>
      <dgm:spPr/>
      <dgm:t>
        <a:bodyPr/>
        <a:lstStyle/>
        <a:p>
          <a:endParaRPr lang="es-ES"/>
        </a:p>
      </dgm:t>
    </dgm:pt>
    <dgm:pt modelId="{97EFC3D8-9D81-744B-A23A-531F8C0D84BD}" type="pres">
      <dgm:prSet presAssocID="{5E65CDDA-8928-6A41-89D5-CC3727398060}" presName="sibTrans" presStyleLbl="sibTrans2D1" presStyleIdx="1" presStyleCnt="2"/>
      <dgm:spPr/>
      <dgm:t>
        <a:bodyPr/>
        <a:lstStyle/>
        <a:p>
          <a:endParaRPr lang="es-ES"/>
        </a:p>
      </dgm:t>
    </dgm:pt>
    <dgm:pt modelId="{427E4F83-6636-AF47-BE7F-13C8D398298B}" type="pres">
      <dgm:prSet presAssocID="{5E65CDDA-8928-6A41-89D5-CC3727398060}" presName="connectorText" presStyleLbl="sibTrans2D1" presStyleIdx="1" presStyleCnt="2"/>
      <dgm:spPr/>
      <dgm:t>
        <a:bodyPr/>
        <a:lstStyle/>
        <a:p>
          <a:endParaRPr lang="es-ES"/>
        </a:p>
      </dgm:t>
    </dgm:pt>
    <dgm:pt modelId="{096F4E98-20C1-1A40-B646-1BF23245D88B}" type="pres">
      <dgm:prSet presAssocID="{3F2B203F-6995-724E-B9A7-4B82056FECE5}" presName="node" presStyleLbl="node1" presStyleIdx="2" presStyleCnt="3">
        <dgm:presLayoutVars>
          <dgm:bulletEnabled val="1"/>
        </dgm:presLayoutVars>
      </dgm:prSet>
      <dgm:spPr/>
      <dgm:t>
        <a:bodyPr/>
        <a:lstStyle/>
        <a:p>
          <a:endParaRPr lang="es-ES"/>
        </a:p>
      </dgm:t>
    </dgm:pt>
  </dgm:ptLst>
  <dgm:cxnLst>
    <dgm:cxn modelId="{D00C1B25-BF98-4197-B9D9-D1938F4D560D}" type="presOf" srcId="{697FA515-6545-DB43-85CC-709F8E241D32}" destId="{3F14EC25-4797-A344-83DC-8731F055943A}" srcOrd="1" destOrd="0" presId="urn:microsoft.com/office/officeart/2005/8/layout/process2"/>
    <dgm:cxn modelId="{E6183382-D403-414B-874A-1A1A8F039A72}" type="presOf" srcId="{BA565D26-3B68-BA44-A4BA-FFEB193049D2}" destId="{4E6D0EBD-E589-7C4E-A16C-93ECC060F1C6}" srcOrd="0" destOrd="0" presId="urn:microsoft.com/office/officeart/2005/8/layout/process2"/>
    <dgm:cxn modelId="{AE103B4A-304A-4DCC-A9D8-7A435E40712B}" type="presOf" srcId="{5E65CDDA-8928-6A41-89D5-CC3727398060}" destId="{97EFC3D8-9D81-744B-A23A-531F8C0D84BD}" srcOrd="0" destOrd="0" presId="urn:microsoft.com/office/officeart/2005/8/layout/process2"/>
    <dgm:cxn modelId="{9B60F3E8-E584-4355-93F5-3300A0D14DFD}" type="presOf" srcId="{697FA515-6545-DB43-85CC-709F8E241D32}" destId="{1D3117FB-8C61-9C4C-AFFE-78C5EE667AAF}" srcOrd="0" destOrd="0" presId="urn:microsoft.com/office/officeart/2005/8/layout/process2"/>
    <dgm:cxn modelId="{B148A7E2-D66D-9B47-BE1A-1AA08A1421AF}" srcId="{BA565D26-3B68-BA44-A4BA-FFEB193049D2}" destId="{21A95FCA-22E4-124B-9C6B-B777F965D785}" srcOrd="0" destOrd="0" parTransId="{5D0AD83C-5B16-F044-999B-A3D9EA6564C4}" sibTransId="{697FA515-6545-DB43-85CC-709F8E241D32}"/>
    <dgm:cxn modelId="{35AD2F13-53CD-49B7-AAEE-F1B2A95834A0}" type="presOf" srcId="{21A95FCA-22E4-124B-9C6B-B777F965D785}" destId="{38D0080A-A0FB-3D45-AA67-C42A49AAC8FC}" srcOrd="0" destOrd="0" presId="urn:microsoft.com/office/officeart/2005/8/layout/process2"/>
    <dgm:cxn modelId="{91D3F568-5E0E-424B-8DC1-278006E14E8F}" srcId="{BA565D26-3B68-BA44-A4BA-FFEB193049D2}" destId="{3F2B203F-6995-724E-B9A7-4B82056FECE5}" srcOrd="2" destOrd="0" parTransId="{70488D15-39A0-9B42-8354-B54EB0FD7EF0}" sibTransId="{4BA41FD2-85C6-2146-88EB-0012E639A53A}"/>
    <dgm:cxn modelId="{EC97A764-F136-41B0-8A27-9366B7B95DB5}" type="presOf" srcId="{3F2B203F-6995-724E-B9A7-4B82056FECE5}" destId="{096F4E98-20C1-1A40-B646-1BF23245D88B}" srcOrd="0" destOrd="0" presId="urn:microsoft.com/office/officeart/2005/8/layout/process2"/>
    <dgm:cxn modelId="{E2818427-6D7C-874E-A4E7-BFD02C89EB60}" srcId="{BA565D26-3B68-BA44-A4BA-FFEB193049D2}" destId="{4FF614F5-73C6-ED41-8035-29024EF9CDCA}" srcOrd="1" destOrd="0" parTransId="{8EB89DAF-5B0F-264B-9DE2-434D1740DBA1}" sibTransId="{5E65CDDA-8928-6A41-89D5-CC3727398060}"/>
    <dgm:cxn modelId="{3EDC4D93-CF0F-4E9E-BDF4-AE5AF3B94BA3}" type="presOf" srcId="{5E65CDDA-8928-6A41-89D5-CC3727398060}" destId="{427E4F83-6636-AF47-BE7F-13C8D398298B}" srcOrd="1" destOrd="0" presId="urn:microsoft.com/office/officeart/2005/8/layout/process2"/>
    <dgm:cxn modelId="{55172C43-4ED7-45C0-B7BC-63AF7E025F37}" type="presOf" srcId="{4FF614F5-73C6-ED41-8035-29024EF9CDCA}" destId="{5921C337-7152-484D-8A49-FFFF84FE0CA0}" srcOrd="0" destOrd="0" presId="urn:microsoft.com/office/officeart/2005/8/layout/process2"/>
    <dgm:cxn modelId="{DE5CC14A-CB27-4348-A43C-241DC4706D4F}" type="presParOf" srcId="{4E6D0EBD-E589-7C4E-A16C-93ECC060F1C6}" destId="{38D0080A-A0FB-3D45-AA67-C42A49AAC8FC}" srcOrd="0" destOrd="0" presId="urn:microsoft.com/office/officeart/2005/8/layout/process2"/>
    <dgm:cxn modelId="{03487277-E1E0-4C70-9D23-57F3FB57AFDB}" type="presParOf" srcId="{4E6D0EBD-E589-7C4E-A16C-93ECC060F1C6}" destId="{1D3117FB-8C61-9C4C-AFFE-78C5EE667AAF}" srcOrd="1" destOrd="0" presId="urn:microsoft.com/office/officeart/2005/8/layout/process2"/>
    <dgm:cxn modelId="{E95773E3-8D98-4FBC-982C-0F58591DB97A}" type="presParOf" srcId="{1D3117FB-8C61-9C4C-AFFE-78C5EE667AAF}" destId="{3F14EC25-4797-A344-83DC-8731F055943A}" srcOrd="0" destOrd="0" presId="urn:microsoft.com/office/officeart/2005/8/layout/process2"/>
    <dgm:cxn modelId="{5BE5DA0F-2522-4E65-9CD9-B37211291CD1}" type="presParOf" srcId="{4E6D0EBD-E589-7C4E-A16C-93ECC060F1C6}" destId="{5921C337-7152-484D-8A49-FFFF84FE0CA0}" srcOrd="2" destOrd="0" presId="urn:microsoft.com/office/officeart/2005/8/layout/process2"/>
    <dgm:cxn modelId="{0FCC45A8-534C-4F58-9155-82015377D296}" type="presParOf" srcId="{4E6D0EBD-E589-7C4E-A16C-93ECC060F1C6}" destId="{97EFC3D8-9D81-744B-A23A-531F8C0D84BD}" srcOrd="3" destOrd="0" presId="urn:microsoft.com/office/officeart/2005/8/layout/process2"/>
    <dgm:cxn modelId="{4AD5368A-6C64-415A-BB5A-F6BA907E9745}" type="presParOf" srcId="{97EFC3D8-9D81-744B-A23A-531F8C0D84BD}" destId="{427E4F83-6636-AF47-BE7F-13C8D398298B}" srcOrd="0" destOrd="0" presId="urn:microsoft.com/office/officeart/2005/8/layout/process2"/>
    <dgm:cxn modelId="{F49AB4D0-48A2-4BFE-8C94-E611BAF6CC84}" type="presParOf" srcId="{4E6D0EBD-E589-7C4E-A16C-93ECC060F1C6}" destId="{096F4E98-20C1-1A40-B646-1BF23245D88B}"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69C62D0-BF0A-422C-856E-ECD1814C2822}" type="doc">
      <dgm:prSet loTypeId="urn:microsoft.com/office/officeart/2005/8/layout/lProcess3" loCatId="process" qsTypeId="urn:microsoft.com/office/officeart/2005/8/quickstyle/simple1" qsCatId="simple" csTypeId="urn:microsoft.com/office/officeart/2005/8/colors/accent1_3" csCatId="accent1" phldr="1"/>
      <dgm:spPr/>
      <dgm:t>
        <a:bodyPr/>
        <a:lstStyle/>
        <a:p>
          <a:endParaRPr lang="es-ES"/>
        </a:p>
      </dgm:t>
    </dgm:pt>
    <dgm:pt modelId="{18CF9D46-673E-4107-8D3D-416E88CB9B66}">
      <dgm:prSet/>
      <dgm:spPr/>
      <dgm:t>
        <a:bodyPr/>
        <a:lstStyle/>
        <a:p>
          <a:pPr rtl="0"/>
          <a:r>
            <a:rPr lang="es-ES_tradnl" b="1" dirty="0" smtClean="0"/>
            <a:t>Enfermedad cutánea crónica del folículo </a:t>
          </a:r>
          <a:r>
            <a:rPr lang="es-ES_tradnl" b="1" dirty="0" err="1" smtClean="0"/>
            <a:t>pilosebáceo</a:t>
          </a:r>
          <a:r>
            <a:rPr lang="es-ES_tradnl" b="1" dirty="0" smtClean="0"/>
            <a:t>, de etiología multifactorial y carácter </a:t>
          </a:r>
          <a:r>
            <a:rPr lang="es-ES_tradnl" b="1" dirty="0" err="1" smtClean="0"/>
            <a:t>autolimitado</a:t>
          </a:r>
          <a:r>
            <a:rPr lang="es-ES_tradnl" b="1" dirty="0" smtClean="0"/>
            <a:t>.</a:t>
          </a:r>
          <a:endParaRPr lang="es-ES_tradnl" b="1" dirty="0"/>
        </a:p>
      </dgm:t>
    </dgm:pt>
    <dgm:pt modelId="{3703FDD8-E287-401A-A7DA-F576C60CE353}" type="parTrans" cxnId="{73A8133D-D096-415B-8734-9C4704E11AA3}">
      <dgm:prSet/>
      <dgm:spPr/>
      <dgm:t>
        <a:bodyPr/>
        <a:lstStyle/>
        <a:p>
          <a:endParaRPr lang="es-ES"/>
        </a:p>
      </dgm:t>
    </dgm:pt>
    <dgm:pt modelId="{7474A7FE-9E96-46E3-8B7B-2B4682AB8B92}" type="sibTrans" cxnId="{73A8133D-D096-415B-8734-9C4704E11AA3}">
      <dgm:prSet/>
      <dgm:spPr/>
      <dgm:t>
        <a:bodyPr/>
        <a:lstStyle/>
        <a:p>
          <a:endParaRPr lang="es-ES"/>
        </a:p>
      </dgm:t>
    </dgm:pt>
    <dgm:pt modelId="{0FD214BA-D266-42B5-B80B-095563CFCF5F}">
      <dgm:prSet/>
      <dgm:spPr/>
      <dgm:t>
        <a:bodyPr/>
        <a:lstStyle/>
        <a:p>
          <a:pPr rtl="0"/>
          <a:r>
            <a:rPr lang="es-ES_tradnl" b="1" dirty="0" smtClean="0"/>
            <a:t>Localización: zonas con mayor densidad de glándulas sebáceas.</a:t>
          </a:r>
          <a:endParaRPr lang="es-ES" dirty="0"/>
        </a:p>
      </dgm:t>
    </dgm:pt>
    <dgm:pt modelId="{12B76C16-A87C-4E7B-B3FC-3ED5E1BFB7C8}" type="parTrans" cxnId="{21396294-7EA9-479F-98B8-7CDD63C83CDF}">
      <dgm:prSet/>
      <dgm:spPr/>
      <dgm:t>
        <a:bodyPr/>
        <a:lstStyle/>
        <a:p>
          <a:endParaRPr lang="es-ES"/>
        </a:p>
      </dgm:t>
    </dgm:pt>
    <dgm:pt modelId="{F98F912F-DA75-4B59-B1F4-73A433116124}" type="sibTrans" cxnId="{21396294-7EA9-479F-98B8-7CDD63C83CDF}">
      <dgm:prSet/>
      <dgm:spPr/>
      <dgm:t>
        <a:bodyPr/>
        <a:lstStyle/>
        <a:p>
          <a:endParaRPr lang="es-ES"/>
        </a:p>
      </dgm:t>
    </dgm:pt>
    <dgm:pt modelId="{02A11FE3-5E36-485E-BE2E-342877FDB5AE}">
      <dgm:prSet/>
      <dgm:spPr>
        <a:solidFill>
          <a:schemeClr val="accent5">
            <a:lumMod val="50000"/>
          </a:schemeClr>
        </a:solidFill>
      </dgm:spPr>
      <dgm:t>
        <a:bodyPr/>
        <a:lstStyle/>
        <a:p>
          <a:pPr rtl="0"/>
          <a:r>
            <a:rPr lang="es-ES_tradnl" b="1" dirty="0" smtClean="0"/>
            <a:t>Lesiones: comedones, pápulas , pústulas, nódulos, quistes, cicatrices.</a:t>
          </a:r>
          <a:endParaRPr lang="es-ES" dirty="0"/>
        </a:p>
      </dgm:t>
    </dgm:pt>
    <dgm:pt modelId="{6566F859-CD66-4465-97C1-239A07A7701B}" type="parTrans" cxnId="{54C096C7-405C-4770-A388-7F659D8A0552}">
      <dgm:prSet/>
      <dgm:spPr/>
      <dgm:t>
        <a:bodyPr/>
        <a:lstStyle/>
        <a:p>
          <a:endParaRPr lang="es-ES"/>
        </a:p>
      </dgm:t>
    </dgm:pt>
    <dgm:pt modelId="{12409351-2346-4732-A792-F6318498743A}" type="sibTrans" cxnId="{54C096C7-405C-4770-A388-7F659D8A0552}">
      <dgm:prSet/>
      <dgm:spPr/>
      <dgm:t>
        <a:bodyPr/>
        <a:lstStyle/>
        <a:p>
          <a:endParaRPr lang="es-ES"/>
        </a:p>
      </dgm:t>
    </dgm:pt>
    <dgm:pt modelId="{13861A39-E6BD-477F-8482-2190DDF85C43}" type="pres">
      <dgm:prSet presAssocID="{B69C62D0-BF0A-422C-856E-ECD1814C2822}" presName="Name0" presStyleCnt="0">
        <dgm:presLayoutVars>
          <dgm:chPref val="3"/>
          <dgm:dir/>
          <dgm:animLvl val="lvl"/>
          <dgm:resizeHandles/>
        </dgm:presLayoutVars>
      </dgm:prSet>
      <dgm:spPr/>
      <dgm:t>
        <a:bodyPr/>
        <a:lstStyle/>
        <a:p>
          <a:endParaRPr lang="es-ES"/>
        </a:p>
      </dgm:t>
    </dgm:pt>
    <dgm:pt modelId="{4640CA44-BC00-4875-99FD-AB83D783EE3C}" type="pres">
      <dgm:prSet presAssocID="{18CF9D46-673E-4107-8D3D-416E88CB9B66}" presName="horFlow" presStyleCnt="0"/>
      <dgm:spPr/>
    </dgm:pt>
    <dgm:pt modelId="{859DFDAD-52E9-4828-BA91-A5CE9446BFCD}" type="pres">
      <dgm:prSet presAssocID="{18CF9D46-673E-4107-8D3D-416E88CB9B66}" presName="bigChev" presStyleLbl="node1" presStyleIdx="0" presStyleCnt="3" custScaleX="247642" custLinFactNeighborY="-2076"/>
      <dgm:spPr/>
      <dgm:t>
        <a:bodyPr/>
        <a:lstStyle/>
        <a:p>
          <a:endParaRPr lang="es-ES"/>
        </a:p>
      </dgm:t>
    </dgm:pt>
    <dgm:pt modelId="{44F01AAA-B461-4E24-A7E8-0E0E3CEF9819}" type="pres">
      <dgm:prSet presAssocID="{18CF9D46-673E-4107-8D3D-416E88CB9B66}" presName="vSp" presStyleCnt="0"/>
      <dgm:spPr/>
    </dgm:pt>
    <dgm:pt modelId="{1F6EE245-48FA-4D49-88CB-B2EBA6EA290B}" type="pres">
      <dgm:prSet presAssocID="{0FD214BA-D266-42B5-B80B-095563CFCF5F}" presName="horFlow" presStyleCnt="0"/>
      <dgm:spPr/>
    </dgm:pt>
    <dgm:pt modelId="{A237CEA9-E4A9-4040-B780-A8705E04343E}" type="pres">
      <dgm:prSet presAssocID="{0FD214BA-D266-42B5-B80B-095563CFCF5F}" presName="bigChev" presStyleLbl="node1" presStyleIdx="1" presStyleCnt="3" custScaleX="247343"/>
      <dgm:spPr/>
      <dgm:t>
        <a:bodyPr/>
        <a:lstStyle/>
        <a:p>
          <a:endParaRPr lang="es-ES"/>
        </a:p>
      </dgm:t>
    </dgm:pt>
    <dgm:pt modelId="{44826732-8BD8-4E9A-89AE-A33367D695C2}" type="pres">
      <dgm:prSet presAssocID="{0FD214BA-D266-42B5-B80B-095563CFCF5F}" presName="vSp" presStyleCnt="0"/>
      <dgm:spPr/>
    </dgm:pt>
    <dgm:pt modelId="{C137594C-B5EA-4E50-AA00-3DB64C340799}" type="pres">
      <dgm:prSet presAssocID="{02A11FE3-5E36-485E-BE2E-342877FDB5AE}" presName="horFlow" presStyleCnt="0"/>
      <dgm:spPr/>
    </dgm:pt>
    <dgm:pt modelId="{C36034C5-681F-46E2-A81C-D50A65475545}" type="pres">
      <dgm:prSet presAssocID="{02A11FE3-5E36-485E-BE2E-342877FDB5AE}" presName="bigChev" presStyleLbl="node1" presStyleIdx="2" presStyleCnt="3" custScaleX="247642"/>
      <dgm:spPr/>
      <dgm:t>
        <a:bodyPr/>
        <a:lstStyle/>
        <a:p>
          <a:endParaRPr lang="es-ES"/>
        </a:p>
      </dgm:t>
    </dgm:pt>
  </dgm:ptLst>
  <dgm:cxnLst>
    <dgm:cxn modelId="{F049F58C-D5C8-4E82-BAD3-890ADAE81359}" type="presOf" srcId="{18CF9D46-673E-4107-8D3D-416E88CB9B66}" destId="{859DFDAD-52E9-4828-BA91-A5CE9446BFCD}" srcOrd="0" destOrd="0" presId="urn:microsoft.com/office/officeart/2005/8/layout/lProcess3"/>
    <dgm:cxn modelId="{21396294-7EA9-479F-98B8-7CDD63C83CDF}" srcId="{B69C62D0-BF0A-422C-856E-ECD1814C2822}" destId="{0FD214BA-D266-42B5-B80B-095563CFCF5F}" srcOrd="1" destOrd="0" parTransId="{12B76C16-A87C-4E7B-B3FC-3ED5E1BFB7C8}" sibTransId="{F98F912F-DA75-4B59-B1F4-73A433116124}"/>
    <dgm:cxn modelId="{A8362862-ACD3-470B-9B51-9607F95C7169}" type="presOf" srcId="{0FD214BA-D266-42B5-B80B-095563CFCF5F}" destId="{A237CEA9-E4A9-4040-B780-A8705E04343E}" srcOrd="0" destOrd="0" presId="urn:microsoft.com/office/officeart/2005/8/layout/lProcess3"/>
    <dgm:cxn modelId="{9F25BA00-FE75-4524-9AB6-26D2DA49F71C}" type="presOf" srcId="{02A11FE3-5E36-485E-BE2E-342877FDB5AE}" destId="{C36034C5-681F-46E2-A81C-D50A65475545}" srcOrd="0" destOrd="0" presId="urn:microsoft.com/office/officeart/2005/8/layout/lProcess3"/>
    <dgm:cxn modelId="{614312DF-FDB0-455B-B743-6AE5DB88F7F2}" type="presOf" srcId="{B69C62D0-BF0A-422C-856E-ECD1814C2822}" destId="{13861A39-E6BD-477F-8482-2190DDF85C43}" srcOrd="0" destOrd="0" presId="urn:microsoft.com/office/officeart/2005/8/layout/lProcess3"/>
    <dgm:cxn modelId="{73A8133D-D096-415B-8734-9C4704E11AA3}" srcId="{B69C62D0-BF0A-422C-856E-ECD1814C2822}" destId="{18CF9D46-673E-4107-8D3D-416E88CB9B66}" srcOrd="0" destOrd="0" parTransId="{3703FDD8-E287-401A-A7DA-F576C60CE353}" sibTransId="{7474A7FE-9E96-46E3-8B7B-2B4682AB8B92}"/>
    <dgm:cxn modelId="{54C096C7-405C-4770-A388-7F659D8A0552}" srcId="{B69C62D0-BF0A-422C-856E-ECD1814C2822}" destId="{02A11FE3-5E36-485E-BE2E-342877FDB5AE}" srcOrd="2" destOrd="0" parTransId="{6566F859-CD66-4465-97C1-239A07A7701B}" sibTransId="{12409351-2346-4732-A792-F6318498743A}"/>
    <dgm:cxn modelId="{22350430-4144-41CC-B75D-940A51ACD476}" type="presParOf" srcId="{13861A39-E6BD-477F-8482-2190DDF85C43}" destId="{4640CA44-BC00-4875-99FD-AB83D783EE3C}" srcOrd="0" destOrd="0" presId="urn:microsoft.com/office/officeart/2005/8/layout/lProcess3"/>
    <dgm:cxn modelId="{8DE8B700-2322-4C0C-A163-5B563E452B53}" type="presParOf" srcId="{4640CA44-BC00-4875-99FD-AB83D783EE3C}" destId="{859DFDAD-52E9-4828-BA91-A5CE9446BFCD}" srcOrd="0" destOrd="0" presId="urn:microsoft.com/office/officeart/2005/8/layout/lProcess3"/>
    <dgm:cxn modelId="{625DDB77-C814-4E0B-835C-DB529083E70C}" type="presParOf" srcId="{13861A39-E6BD-477F-8482-2190DDF85C43}" destId="{44F01AAA-B461-4E24-A7E8-0E0E3CEF9819}" srcOrd="1" destOrd="0" presId="urn:microsoft.com/office/officeart/2005/8/layout/lProcess3"/>
    <dgm:cxn modelId="{1FB88FEB-414E-4C35-8DF2-8247854F902F}" type="presParOf" srcId="{13861A39-E6BD-477F-8482-2190DDF85C43}" destId="{1F6EE245-48FA-4D49-88CB-B2EBA6EA290B}" srcOrd="2" destOrd="0" presId="urn:microsoft.com/office/officeart/2005/8/layout/lProcess3"/>
    <dgm:cxn modelId="{4A3B52A9-7960-4327-9F07-713ACB3ECCA0}" type="presParOf" srcId="{1F6EE245-48FA-4D49-88CB-B2EBA6EA290B}" destId="{A237CEA9-E4A9-4040-B780-A8705E04343E}" srcOrd="0" destOrd="0" presId="urn:microsoft.com/office/officeart/2005/8/layout/lProcess3"/>
    <dgm:cxn modelId="{4DC2F09E-50EE-430A-AAF0-FC314DDDC7A7}" type="presParOf" srcId="{13861A39-E6BD-477F-8482-2190DDF85C43}" destId="{44826732-8BD8-4E9A-89AE-A33367D695C2}" srcOrd="3" destOrd="0" presId="urn:microsoft.com/office/officeart/2005/8/layout/lProcess3"/>
    <dgm:cxn modelId="{72F00ACD-8C8F-4D59-A639-E475D4057F23}" type="presParOf" srcId="{13861A39-E6BD-477F-8482-2190DDF85C43}" destId="{C137594C-B5EA-4E50-AA00-3DB64C340799}" srcOrd="4" destOrd="0" presId="urn:microsoft.com/office/officeart/2005/8/layout/lProcess3"/>
    <dgm:cxn modelId="{AD42B20F-DF42-4906-BB97-084BC531CC95}" type="presParOf" srcId="{C137594C-B5EA-4E50-AA00-3DB64C340799}" destId="{C36034C5-681F-46E2-A81C-D50A65475545}"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7E631BA-AA25-4475-BDE7-62794E317F4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20AA141C-7A1C-474E-8574-A6A1F4D9335C}" type="pres">
      <dgm:prSet presAssocID="{07E631BA-AA25-4475-BDE7-62794E317F4B}" presName="linear" presStyleCnt="0">
        <dgm:presLayoutVars>
          <dgm:animLvl val="lvl"/>
          <dgm:resizeHandles val="exact"/>
        </dgm:presLayoutVars>
      </dgm:prSet>
      <dgm:spPr/>
      <dgm:t>
        <a:bodyPr/>
        <a:lstStyle/>
        <a:p>
          <a:endParaRPr lang="es-ES"/>
        </a:p>
      </dgm:t>
    </dgm:pt>
  </dgm:ptLst>
  <dgm:cxnLst>
    <dgm:cxn modelId="{02547DFE-AC9B-45DB-8BF5-26112B0F74DC}" type="presOf" srcId="{07E631BA-AA25-4475-BDE7-62794E317F4B}" destId="{20AA141C-7A1C-474E-8574-A6A1F4D9335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5C6B699-8B5F-E745-B51E-6D1B739777B3}" type="doc">
      <dgm:prSet loTypeId="urn:microsoft.com/office/officeart/2005/8/layout/pList2#1" loCatId="" qsTypeId="urn:microsoft.com/office/officeart/2005/8/quickstyle/simple4" qsCatId="simple" csTypeId="urn:microsoft.com/office/officeart/2005/8/colors/colorful2" csCatId="colorful" phldr="1"/>
      <dgm:spPr/>
      <dgm:t>
        <a:bodyPr/>
        <a:lstStyle/>
        <a:p>
          <a:endParaRPr lang="es-ES"/>
        </a:p>
      </dgm:t>
    </dgm:pt>
    <dgm:pt modelId="{C1355BA3-BF2B-F240-A982-937E15533A5B}">
      <dgm:prSet custT="1"/>
      <dgm:spPr>
        <a:solidFill>
          <a:schemeClr val="accent6">
            <a:lumMod val="75000"/>
          </a:schemeClr>
        </a:solidFill>
      </dgm:spPr>
      <dgm:t>
        <a:bodyPr anchor="ctr" anchorCtr="0"/>
        <a:lstStyle/>
        <a:p>
          <a:pPr rtl="0"/>
          <a:r>
            <a:rPr lang="es-ES" sz="2800" b="1" dirty="0" smtClean="0"/>
            <a:t>Grasas</a:t>
          </a:r>
          <a:endParaRPr lang="es-ES" sz="2800" b="1" dirty="0"/>
        </a:p>
      </dgm:t>
    </dgm:pt>
    <dgm:pt modelId="{0C89AA72-F5EB-B843-A8EE-45239CDDBA13}" type="parTrans" cxnId="{DA4FE224-B3B0-B542-A878-7AC4D89DC06F}">
      <dgm:prSet/>
      <dgm:spPr/>
      <dgm:t>
        <a:bodyPr/>
        <a:lstStyle/>
        <a:p>
          <a:endParaRPr lang="es-ES" sz="4000" b="1"/>
        </a:p>
      </dgm:t>
    </dgm:pt>
    <dgm:pt modelId="{6B91071D-1845-5249-9562-92365DB2969F}" type="sibTrans" cxnId="{DA4FE224-B3B0-B542-A878-7AC4D89DC06F}">
      <dgm:prSet/>
      <dgm:spPr/>
      <dgm:t>
        <a:bodyPr/>
        <a:lstStyle/>
        <a:p>
          <a:endParaRPr lang="es-ES" sz="4000" b="1"/>
        </a:p>
      </dgm:t>
    </dgm:pt>
    <dgm:pt modelId="{ADD05A20-E5B7-444C-A784-8DD73872109B}">
      <dgm:prSet custT="1"/>
      <dgm:spPr>
        <a:solidFill>
          <a:srgbClr val="800000"/>
        </a:solidFill>
      </dgm:spPr>
      <dgm:t>
        <a:bodyPr anchor="ctr" anchorCtr="0"/>
        <a:lstStyle/>
        <a:p>
          <a:pPr rtl="0"/>
          <a:r>
            <a:rPr lang="es-ES" sz="2800" b="1" dirty="0" smtClean="0"/>
            <a:t>Carne</a:t>
          </a:r>
          <a:endParaRPr lang="es-ES" sz="3600" b="1" dirty="0"/>
        </a:p>
      </dgm:t>
    </dgm:pt>
    <dgm:pt modelId="{4F8A8C51-A1C5-3643-90C5-572A661C032C}" type="parTrans" cxnId="{249ADC4C-DEA2-D444-8942-B2F8FDEE61D6}">
      <dgm:prSet/>
      <dgm:spPr/>
      <dgm:t>
        <a:bodyPr/>
        <a:lstStyle/>
        <a:p>
          <a:endParaRPr lang="es-ES" sz="4000" b="1"/>
        </a:p>
      </dgm:t>
    </dgm:pt>
    <dgm:pt modelId="{7819861A-918C-144A-82C8-703B85F6E919}" type="sibTrans" cxnId="{249ADC4C-DEA2-D444-8942-B2F8FDEE61D6}">
      <dgm:prSet/>
      <dgm:spPr/>
      <dgm:t>
        <a:bodyPr/>
        <a:lstStyle/>
        <a:p>
          <a:endParaRPr lang="es-ES" sz="4000" b="1"/>
        </a:p>
      </dgm:t>
    </dgm:pt>
    <dgm:pt modelId="{9F5F81A7-DBFC-2646-A6B8-C84275837067}">
      <dgm:prSet custT="1"/>
      <dgm:spPr>
        <a:solidFill>
          <a:schemeClr val="accent5">
            <a:lumMod val="20000"/>
            <a:lumOff val="80000"/>
          </a:schemeClr>
        </a:solidFill>
      </dgm:spPr>
      <dgm:t>
        <a:bodyPr/>
        <a:lstStyle/>
        <a:p>
          <a:pPr rtl="0"/>
          <a:r>
            <a:rPr lang="es-ES" sz="2800" b="1" dirty="0" smtClean="0">
              <a:solidFill>
                <a:schemeClr val="accent1">
                  <a:lumMod val="75000"/>
                </a:schemeClr>
              </a:solidFill>
            </a:rPr>
            <a:t>Lácteos</a:t>
          </a:r>
          <a:endParaRPr lang="es-ES" sz="3600" b="1" dirty="0">
            <a:solidFill>
              <a:schemeClr val="accent1">
                <a:lumMod val="75000"/>
              </a:schemeClr>
            </a:solidFill>
          </a:endParaRPr>
        </a:p>
      </dgm:t>
    </dgm:pt>
    <dgm:pt modelId="{C6FBE0D4-A427-E143-9CB3-EC5DC9562DBE}" type="parTrans" cxnId="{034E3B06-807F-B644-A979-B926776CC33F}">
      <dgm:prSet/>
      <dgm:spPr/>
      <dgm:t>
        <a:bodyPr/>
        <a:lstStyle/>
        <a:p>
          <a:endParaRPr lang="es-ES" sz="4000" b="1"/>
        </a:p>
      </dgm:t>
    </dgm:pt>
    <dgm:pt modelId="{1797D2BB-819C-764A-8291-3069ECCAFCFD}" type="sibTrans" cxnId="{034E3B06-807F-B644-A979-B926776CC33F}">
      <dgm:prSet/>
      <dgm:spPr/>
      <dgm:t>
        <a:bodyPr/>
        <a:lstStyle/>
        <a:p>
          <a:endParaRPr lang="es-ES" sz="4000" b="1"/>
        </a:p>
      </dgm:t>
    </dgm:pt>
    <dgm:pt modelId="{61F21443-2122-2847-BC68-29CA2818FEBB}" type="pres">
      <dgm:prSet presAssocID="{05C6B699-8B5F-E745-B51E-6D1B739777B3}" presName="Name0" presStyleCnt="0">
        <dgm:presLayoutVars>
          <dgm:dir/>
          <dgm:resizeHandles val="exact"/>
        </dgm:presLayoutVars>
      </dgm:prSet>
      <dgm:spPr/>
      <dgm:t>
        <a:bodyPr/>
        <a:lstStyle/>
        <a:p>
          <a:endParaRPr lang="es-ES"/>
        </a:p>
      </dgm:t>
    </dgm:pt>
    <dgm:pt modelId="{58B06A17-0F25-2341-80BD-3EACB901FA57}" type="pres">
      <dgm:prSet presAssocID="{05C6B699-8B5F-E745-B51E-6D1B739777B3}" presName="bkgdShp" presStyleLbl="alignAccFollowNode1" presStyleIdx="0" presStyleCnt="1"/>
      <dgm:spPr/>
    </dgm:pt>
    <dgm:pt modelId="{20FAC068-48D5-E24A-B0A4-0428436F03C0}" type="pres">
      <dgm:prSet presAssocID="{05C6B699-8B5F-E745-B51E-6D1B739777B3}" presName="linComp" presStyleCnt="0"/>
      <dgm:spPr/>
    </dgm:pt>
    <dgm:pt modelId="{E4A36B98-AAF1-BC4E-B67E-12B68BD29C2B}" type="pres">
      <dgm:prSet presAssocID="{C1355BA3-BF2B-F240-A982-937E15533A5B}" presName="compNode" presStyleCnt="0"/>
      <dgm:spPr/>
    </dgm:pt>
    <dgm:pt modelId="{D25B6CC2-2C60-2546-AFA2-F9A79A822357}" type="pres">
      <dgm:prSet presAssocID="{C1355BA3-BF2B-F240-A982-937E15533A5B}" presName="node" presStyleLbl="node1" presStyleIdx="0" presStyleCnt="3">
        <dgm:presLayoutVars>
          <dgm:bulletEnabled val="1"/>
        </dgm:presLayoutVars>
      </dgm:prSet>
      <dgm:spPr/>
      <dgm:t>
        <a:bodyPr/>
        <a:lstStyle/>
        <a:p>
          <a:endParaRPr lang="es-ES"/>
        </a:p>
      </dgm:t>
    </dgm:pt>
    <dgm:pt modelId="{EB8EE60B-81BE-5745-99F7-1322BF054958}" type="pres">
      <dgm:prSet presAssocID="{C1355BA3-BF2B-F240-A982-937E15533A5B}" presName="invisiNode" presStyleLbl="node1" presStyleIdx="0" presStyleCnt="3"/>
      <dgm:spPr/>
    </dgm:pt>
    <dgm:pt modelId="{E1CDD579-4D7C-5D4C-BF99-FF4424070D55}" type="pres">
      <dgm:prSet presAssocID="{C1355BA3-BF2B-F240-A982-937E15533A5B}" presName="imagNode" presStyleLbl="fgImgPlace1" presStyleIdx="0" presStyleCnt="3"/>
      <dgm:spPr>
        <a:blipFill rotWithShape="1">
          <a:blip xmlns:r="http://schemas.openxmlformats.org/officeDocument/2006/relationships" r:embed="rId1"/>
          <a:stretch>
            <a:fillRect/>
          </a:stretch>
        </a:blipFill>
      </dgm:spPr>
    </dgm:pt>
    <dgm:pt modelId="{F5A8539B-B99C-9A48-A8F7-8E8B18D3F413}" type="pres">
      <dgm:prSet presAssocID="{6B91071D-1845-5249-9562-92365DB2969F}" presName="sibTrans" presStyleLbl="sibTrans2D1" presStyleIdx="0" presStyleCnt="0"/>
      <dgm:spPr/>
      <dgm:t>
        <a:bodyPr/>
        <a:lstStyle/>
        <a:p>
          <a:endParaRPr lang="es-ES"/>
        </a:p>
      </dgm:t>
    </dgm:pt>
    <dgm:pt modelId="{FA33A77B-A6E7-5B42-BB6C-26D8FD8432AC}" type="pres">
      <dgm:prSet presAssocID="{ADD05A20-E5B7-444C-A784-8DD73872109B}" presName="compNode" presStyleCnt="0"/>
      <dgm:spPr/>
    </dgm:pt>
    <dgm:pt modelId="{30C88FDC-B6B0-1C40-80E5-F3FD97B1B2A6}" type="pres">
      <dgm:prSet presAssocID="{ADD05A20-E5B7-444C-A784-8DD73872109B}" presName="node" presStyleLbl="node1" presStyleIdx="1" presStyleCnt="3">
        <dgm:presLayoutVars>
          <dgm:bulletEnabled val="1"/>
        </dgm:presLayoutVars>
      </dgm:prSet>
      <dgm:spPr/>
      <dgm:t>
        <a:bodyPr/>
        <a:lstStyle/>
        <a:p>
          <a:endParaRPr lang="es-ES"/>
        </a:p>
      </dgm:t>
    </dgm:pt>
    <dgm:pt modelId="{661CF1DD-D4A1-C54D-98F4-935E3643472B}" type="pres">
      <dgm:prSet presAssocID="{ADD05A20-E5B7-444C-A784-8DD73872109B}" presName="invisiNode" presStyleLbl="node1" presStyleIdx="1" presStyleCnt="3"/>
      <dgm:spPr/>
    </dgm:pt>
    <dgm:pt modelId="{21EFB1B0-4264-884F-9F7A-CF0B103DFEC5}" type="pres">
      <dgm:prSet presAssocID="{ADD05A20-E5B7-444C-A784-8DD73872109B}" presName="imagNode" presStyleLbl="fgImgPlace1" presStyleIdx="1" presStyleCnt="3"/>
      <dgm:spPr>
        <a:blipFill rotWithShape="1">
          <a:blip xmlns:r="http://schemas.openxmlformats.org/officeDocument/2006/relationships" r:embed="rId2"/>
          <a:stretch>
            <a:fillRect/>
          </a:stretch>
        </a:blipFill>
      </dgm:spPr>
    </dgm:pt>
    <dgm:pt modelId="{3BBFF761-B637-A94F-9A49-95ACE71B77AE}" type="pres">
      <dgm:prSet presAssocID="{7819861A-918C-144A-82C8-703B85F6E919}" presName="sibTrans" presStyleLbl="sibTrans2D1" presStyleIdx="0" presStyleCnt="0"/>
      <dgm:spPr/>
      <dgm:t>
        <a:bodyPr/>
        <a:lstStyle/>
        <a:p>
          <a:endParaRPr lang="es-ES"/>
        </a:p>
      </dgm:t>
    </dgm:pt>
    <dgm:pt modelId="{CB8C22C5-772C-DA4E-A1D6-DB7513E1C2DC}" type="pres">
      <dgm:prSet presAssocID="{9F5F81A7-DBFC-2646-A6B8-C84275837067}" presName="compNode" presStyleCnt="0"/>
      <dgm:spPr/>
    </dgm:pt>
    <dgm:pt modelId="{A2B5CCCE-61F8-CC48-A8C4-96A1F6D87218}" type="pres">
      <dgm:prSet presAssocID="{9F5F81A7-DBFC-2646-A6B8-C84275837067}" presName="node" presStyleLbl="node1" presStyleIdx="2" presStyleCnt="3">
        <dgm:presLayoutVars>
          <dgm:bulletEnabled val="1"/>
        </dgm:presLayoutVars>
      </dgm:prSet>
      <dgm:spPr/>
      <dgm:t>
        <a:bodyPr/>
        <a:lstStyle/>
        <a:p>
          <a:endParaRPr lang="es-ES"/>
        </a:p>
      </dgm:t>
    </dgm:pt>
    <dgm:pt modelId="{7DE0CF51-A20F-DA48-89A2-1C6A8EF86EA9}" type="pres">
      <dgm:prSet presAssocID="{9F5F81A7-DBFC-2646-A6B8-C84275837067}" presName="invisiNode" presStyleLbl="node1" presStyleIdx="2" presStyleCnt="3"/>
      <dgm:spPr/>
    </dgm:pt>
    <dgm:pt modelId="{9384084E-40AF-6646-B942-1DA792E02A47}" type="pres">
      <dgm:prSet presAssocID="{9F5F81A7-DBFC-2646-A6B8-C84275837067}" presName="imagNode" presStyleLbl="fgImgPlace1" presStyleIdx="2" presStyleCnt="3" custScaleX="42930" custLinFactNeighborX="-19374" custLinFactNeighborY="1508"/>
      <dgm:spPr>
        <a:blipFill rotWithShape="1">
          <a:blip xmlns:r="http://schemas.openxmlformats.org/officeDocument/2006/relationships" r:embed="rId3"/>
          <a:stretch>
            <a:fillRect/>
          </a:stretch>
        </a:blipFill>
      </dgm:spPr>
    </dgm:pt>
  </dgm:ptLst>
  <dgm:cxnLst>
    <dgm:cxn modelId="{A43E66B6-CAF8-4AEB-942D-828582DD5B2A}" type="presOf" srcId="{7819861A-918C-144A-82C8-703B85F6E919}" destId="{3BBFF761-B637-A94F-9A49-95ACE71B77AE}" srcOrd="0" destOrd="0" presId="urn:microsoft.com/office/officeart/2005/8/layout/pList2#1"/>
    <dgm:cxn modelId="{FDF8990A-8234-4B40-917B-C067035579D4}" type="presOf" srcId="{05C6B699-8B5F-E745-B51E-6D1B739777B3}" destId="{61F21443-2122-2847-BC68-29CA2818FEBB}" srcOrd="0" destOrd="0" presId="urn:microsoft.com/office/officeart/2005/8/layout/pList2#1"/>
    <dgm:cxn modelId="{1D1FEEDC-C7E6-436F-9F0C-3E2E15F06ED4}" type="presOf" srcId="{C1355BA3-BF2B-F240-A982-937E15533A5B}" destId="{D25B6CC2-2C60-2546-AFA2-F9A79A822357}" srcOrd="0" destOrd="0" presId="urn:microsoft.com/office/officeart/2005/8/layout/pList2#1"/>
    <dgm:cxn modelId="{249ADC4C-DEA2-D444-8942-B2F8FDEE61D6}" srcId="{05C6B699-8B5F-E745-B51E-6D1B739777B3}" destId="{ADD05A20-E5B7-444C-A784-8DD73872109B}" srcOrd="1" destOrd="0" parTransId="{4F8A8C51-A1C5-3643-90C5-572A661C032C}" sibTransId="{7819861A-918C-144A-82C8-703B85F6E919}"/>
    <dgm:cxn modelId="{DBDF0968-791A-407D-B40B-4A36ECDC6805}" type="presOf" srcId="{9F5F81A7-DBFC-2646-A6B8-C84275837067}" destId="{A2B5CCCE-61F8-CC48-A8C4-96A1F6D87218}" srcOrd="0" destOrd="0" presId="urn:microsoft.com/office/officeart/2005/8/layout/pList2#1"/>
    <dgm:cxn modelId="{55D6A8ED-D2AF-4E53-8192-43E26799A930}" type="presOf" srcId="{ADD05A20-E5B7-444C-A784-8DD73872109B}" destId="{30C88FDC-B6B0-1C40-80E5-F3FD97B1B2A6}" srcOrd="0" destOrd="0" presId="urn:microsoft.com/office/officeart/2005/8/layout/pList2#1"/>
    <dgm:cxn modelId="{034E3B06-807F-B644-A979-B926776CC33F}" srcId="{05C6B699-8B5F-E745-B51E-6D1B739777B3}" destId="{9F5F81A7-DBFC-2646-A6B8-C84275837067}" srcOrd="2" destOrd="0" parTransId="{C6FBE0D4-A427-E143-9CB3-EC5DC9562DBE}" sibTransId="{1797D2BB-819C-764A-8291-3069ECCAFCFD}"/>
    <dgm:cxn modelId="{1F8CFC91-64E7-4BD7-970A-34A93BB55016}" type="presOf" srcId="{6B91071D-1845-5249-9562-92365DB2969F}" destId="{F5A8539B-B99C-9A48-A8F7-8E8B18D3F413}" srcOrd="0" destOrd="0" presId="urn:microsoft.com/office/officeart/2005/8/layout/pList2#1"/>
    <dgm:cxn modelId="{DA4FE224-B3B0-B542-A878-7AC4D89DC06F}" srcId="{05C6B699-8B5F-E745-B51E-6D1B739777B3}" destId="{C1355BA3-BF2B-F240-A982-937E15533A5B}" srcOrd="0" destOrd="0" parTransId="{0C89AA72-F5EB-B843-A8EE-45239CDDBA13}" sibTransId="{6B91071D-1845-5249-9562-92365DB2969F}"/>
    <dgm:cxn modelId="{7672D6DA-6EBE-4537-9B13-D04B35B901B0}" type="presParOf" srcId="{61F21443-2122-2847-BC68-29CA2818FEBB}" destId="{58B06A17-0F25-2341-80BD-3EACB901FA57}" srcOrd="0" destOrd="0" presId="urn:microsoft.com/office/officeart/2005/8/layout/pList2#1"/>
    <dgm:cxn modelId="{159E63BF-A3B3-4101-9E21-14D503325F11}" type="presParOf" srcId="{61F21443-2122-2847-BC68-29CA2818FEBB}" destId="{20FAC068-48D5-E24A-B0A4-0428436F03C0}" srcOrd="1" destOrd="0" presId="urn:microsoft.com/office/officeart/2005/8/layout/pList2#1"/>
    <dgm:cxn modelId="{8E1AEE7D-6A8A-412F-A28C-EA0ADFEF6597}" type="presParOf" srcId="{20FAC068-48D5-E24A-B0A4-0428436F03C0}" destId="{E4A36B98-AAF1-BC4E-B67E-12B68BD29C2B}" srcOrd="0" destOrd="0" presId="urn:microsoft.com/office/officeart/2005/8/layout/pList2#1"/>
    <dgm:cxn modelId="{BD1DD6F4-3BCA-4AA8-A1A1-56A3C079B8E0}" type="presParOf" srcId="{E4A36B98-AAF1-BC4E-B67E-12B68BD29C2B}" destId="{D25B6CC2-2C60-2546-AFA2-F9A79A822357}" srcOrd="0" destOrd="0" presId="urn:microsoft.com/office/officeart/2005/8/layout/pList2#1"/>
    <dgm:cxn modelId="{8C471386-6E90-4DA6-B4CF-328EFEBE02C4}" type="presParOf" srcId="{E4A36B98-AAF1-BC4E-B67E-12B68BD29C2B}" destId="{EB8EE60B-81BE-5745-99F7-1322BF054958}" srcOrd="1" destOrd="0" presId="urn:microsoft.com/office/officeart/2005/8/layout/pList2#1"/>
    <dgm:cxn modelId="{49E6C910-04BB-4165-A86E-DE667414525D}" type="presParOf" srcId="{E4A36B98-AAF1-BC4E-B67E-12B68BD29C2B}" destId="{E1CDD579-4D7C-5D4C-BF99-FF4424070D55}" srcOrd="2" destOrd="0" presId="urn:microsoft.com/office/officeart/2005/8/layout/pList2#1"/>
    <dgm:cxn modelId="{5FF7741B-950F-48EC-A5D8-3DBB954AF484}" type="presParOf" srcId="{20FAC068-48D5-E24A-B0A4-0428436F03C0}" destId="{F5A8539B-B99C-9A48-A8F7-8E8B18D3F413}" srcOrd="1" destOrd="0" presId="urn:microsoft.com/office/officeart/2005/8/layout/pList2#1"/>
    <dgm:cxn modelId="{3FA6EAEF-6CD8-43DA-97EB-20BB0047A407}" type="presParOf" srcId="{20FAC068-48D5-E24A-B0A4-0428436F03C0}" destId="{FA33A77B-A6E7-5B42-BB6C-26D8FD8432AC}" srcOrd="2" destOrd="0" presId="urn:microsoft.com/office/officeart/2005/8/layout/pList2#1"/>
    <dgm:cxn modelId="{83E617ED-0424-4FFD-81EE-3FE910FCEE25}" type="presParOf" srcId="{FA33A77B-A6E7-5B42-BB6C-26D8FD8432AC}" destId="{30C88FDC-B6B0-1C40-80E5-F3FD97B1B2A6}" srcOrd="0" destOrd="0" presId="urn:microsoft.com/office/officeart/2005/8/layout/pList2#1"/>
    <dgm:cxn modelId="{46258716-A7AF-4384-ADBE-312852DCA3F9}" type="presParOf" srcId="{FA33A77B-A6E7-5B42-BB6C-26D8FD8432AC}" destId="{661CF1DD-D4A1-C54D-98F4-935E3643472B}" srcOrd="1" destOrd="0" presId="urn:microsoft.com/office/officeart/2005/8/layout/pList2#1"/>
    <dgm:cxn modelId="{C72F9536-AE93-4F99-9964-25C5556B3D2B}" type="presParOf" srcId="{FA33A77B-A6E7-5B42-BB6C-26D8FD8432AC}" destId="{21EFB1B0-4264-884F-9F7A-CF0B103DFEC5}" srcOrd="2" destOrd="0" presId="urn:microsoft.com/office/officeart/2005/8/layout/pList2#1"/>
    <dgm:cxn modelId="{97493A02-3EFE-4C93-97FF-660170E131D6}" type="presParOf" srcId="{20FAC068-48D5-E24A-B0A4-0428436F03C0}" destId="{3BBFF761-B637-A94F-9A49-95ACE71B77AE}" srcOrd="3" destOrd="0" presId="urn:microsoft.com/office/officeart/2005/8/layout/pList2#1"/>
    <dgm:cxn modelId="{55A6CCDD-AE36-403E-ACD9-2A297BE38D4D}" type="presParOf" srcId="{20FAC068-48D5-E24A-B0A4-0428436F03C0}" destId="{CB8C22C5-772C-DA4E-A1D6-DB7513E1C2DC}" srcOrd="4" destOrd="0" presId="urn:microsoft.com/office/officeart/2005/8/layout/pList2#1"/>
    <dgm:cxn modelId="{350F2DAC-B64A-48CC-81BB-8EF2982C2C0B}" type="presParOf" srcId="{CB8C22C5-772C-DA4E-A1D6-DB7513E1C2DC}" destId="{A2B5CCCE-61F8-CC48-A8C4-96A1F6D87218}" srcOrd="0" destOrd="0" presId="urn:microsoft.com/office/officeart/2005/8/layout/pList2#1"/>
    <dgm:cxn modelId="{96D816D6-6E16-441C-8C27-C303E6BE4F53}" type="presParOf" srcId="{CB8C22C5-772C-DA4E-A1D6-DB7513E1C2DC}" destId="{7DE0CF51-A20F-DA48-89A2-1C6A8EF86EA9}" srcOrd="1" destOrd="0" presId="urn:microsoft.com/office/officeart/2005/8/layout/pList2#1"/>
    <dgm:cxn modelId="{BB1069B1-B3C2-49E1-80AE-F758646EF087}" type="presParOf" srcId="{CB8C22C5-772C-DA4E-A1D6-DB7513E1C2DC}" destId="{9384084E-40AF-6646-B942-1DA792E02A47}" srcOrd="2" destOrd="0" presId="urn:microsoft.com/office/officeart/2005/8/layout/pList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CCA8B9C-FDA5-409E-AA9B-4C9447076D3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s-ES"/>
        </a:p>
      </dgm:t>
    </dgm:pt>
    <dgm:pt modelId="{74239307-B5AB-4715-B0BA-F44A2D21E6DF}" type="pres">
      <dgm:prSet presAssocID="{ECCA8B9C-FDA5-409E-AA9B-4C9447076D3D}" presName="linear" presStyleCnt="0">
        <dgm:presLayoutVars>
          <dgm:animLvl val="lvl"/>
          <dgm:resizeHandles val="exact"/>
        </dgm:presLayoutVars>
      </dgm:prSet>
      <dgm:spPr/>
      <dgm:t>
        <a:bodyPr/>
        <a:lstStyle/>
        <a:p>
          <a:endParaRPr lang="es-ES"/>
        </a:p>
      </dgm:t>
    </dgm:pt>
  </dgm:ptLst>
  <dgm:cxnLst>
    <dgm:cxn modelId="{C9901AC5-30D4-4A91-8639-5823AF1E3C17}" type="presOf" srcId="{ECCA8B9C-FDA5-409E-AA9B-4C9447076D3D}" destId="{74239307-B5AB-4715-B0BA-F44A2D21E6D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E0F7DA3-C0D7-4B93-9811-82134B936E1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s-ES"/>
        </a:p>
      </dgm:t>
    </dgm:pt>
    <dgm:pt modelId="{B37DB7F8-4E74-4B8D-BD7C-FC4B1036AC87}" type="pres">
      <dgm:prSet presAssocID="{FE0F7DA3-C0D7-4B93-9811-82134B936E13}" presName="linear" presStyleCnt="0">
        <dgm:presLayoutVars>
          <dgm:animLvl val="lvl"/>
          <dgm:resizeHandles val="exact"/>
        </dgm:presLayoutVars>
      </dgm:prSet>
      <dgm:spPr/>
      <dgm:t>
        <a:bodyPr/>
        <a:lstStyle/>
        <a:p>
          <a:endParaRPr lang="es-ES"/>
        </a:p>
      </dgm:t>
    </dgm:pt>
  </dgm:ptLst>
  <dgm:cxnLst>
    <dgm:cxn modelId="{07F81F1D-BDD4-40BB-B7ED-8AA1AAB7D0C1}" type="presOf" srcId="{FE0F7DA3-C0D7-4B93-9811-82134B936E13}" destId="{B37DB7F8-4E74-4B8D-BD7C-FC4B1036AC87}"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31ED979-63DB-DB46-8313-25CEEAB5F7F3}" type="doc">
      <dgm:prSet loTypeId="urn:microsoft.com/office/officeart/2005/8/layout/cycle2" loCatId="" qsTypeId="urn:microsoft.com/office/officeart/2005/8/quickstyle/simple4" qsCatId="simple" csTypeId="urn:microsoft.com/office/officeart/2005/8/colors/colorful1#1" csCatId="colorful" phldr="1"/>
      <dgm:spPr/>
      <dgm:t>
        <a:bodyPr/>
        <a:lstStyle/>
        <a:p>
          <a:endParaRPr lang="es-ES"/>
        </a:p>
      </dgm:t>
    </dgm:pt>
    <dgm:pt modelId="{3B320490-235B-804B-A7BB-CF8F9329AE24}">
      <dgm:prSet phldrT="[Texto]" custT="1"/>
      <dgm:spPr/>
      <dgm:t>
        <a:bodyPr/>
        <a:lstStyle/>
        <a:p>
          <a:r>
            <a:rPr lang="es-ES" sz="1600" dirty="0" smtClean="0"/>
            <a:t>Lesiones vesiculosas, </a:t>
          </a:r>
          <a:r>
            <a:rPr lang="es-ES" sz="1600" dirty="0" err="1" smtClean="0"/>
            <a:t>ampollosas</a:t>
          </a:r>
          <a:r>
            <a:rPr lang="es-ES" sz="1600" dirty="0" smtClean="0"/>
            <a:t> y erosivas generalizadas</a:t>
          </a:r>
          <a:endParaRPr lang="es-ES" sz="1600" dirty="0"/>
        </a:p>
      </dgm:t>
    </dgm:pt>
    <dgm:pt modelId="{12D9CB7C-2F7B-4D4F-AD88-08059E279F62}" type="parTrans" cxnId="{01251910-34BF-594C-8044-27772A2FE674}">
      <dgm:prSet/>
      <dgm:spPr/>
      <dgm:t>
        <a:bodyPr/>
        <a:lstStyle/>
        <a:p>
          <a:endParaRPr lang="es-ES"/>
        </a:p>
      </dgm:t>
    </dgm:pt>
    <dgm:pt modelId="{E0D0C2A0-E4FA-CD4F-A4D4-3803BB045F4D}" type="sibTrans" cxnId="{01251910-34BF-594C-8044-27772A2FE674}">
      <dgm:prSet/>
      <dgm:spPr/>
      <dgm:t>
        <a:bodyPr/>
        <a:lstStyle/>
        <a:p>
          <a:endParaRPr lang="es-ES"/>
        </a:p>
      </dgm:t>
    </dgm:pt>
    <dgm:pt modelId="{B86068DB-54A3-7E40-8D29-47E9F9C4ECE7}">
      <dgm:prSet phldrT="[Texto]" custT="1"/>
      <dgm:spPr/>
      <dgm:t>
        <a:bodyPr/>
        <a:lstStyle/>
        <a:p>
          <a:r>
            <a:rPr lang="es-ES" sz="1600" dirty="0" smtClean="0"/>
            <a:t>Eccema </a:t>
          </a:r>
          <a:r>
            <a:rPr lang="es-ES" sz="1600" dirty="0" err="1" smtClean="0"/>
            <a:t>coxsackium</a:t>
          </a:r>
          <a:endParaRPr lang="es-ES" sz="1600" dirty="0"/>
        </a:p>
      </dgm:t>
    </dgm:pt>
    <dgm:pt modelId="{49AD512E-2297-0D48-8F17-FF477BAFAFCF}" type="parTrans" cxnId="{C871D74F-54B8-984C-A4BB-0425DC6C2C60}">
      <dgm:prSet/>
      <dgm:spPr/>
      <dgm:t>
        <a:bodyPr/>
        <a:lstStyle/>
        <a:p>
          <a:endParaRPr lang="es-ES"/>
        </a:p>
      </dgm:t>
    </dgm:pt>
    <dgm:pt modelId="{CB830C3E-DAF0-8841-9779-D580CCDB8690}" type="sibTrans" cxnId="{C871D74F-54B8-984C-A4BB-0425DC6C2C60}">
      <dgm:prSet/>
      <dgm:spPr/>
      <dgm:t>
        <a:bodyPr/>
        <a:lstStyle/>
        <a:p>
          <a:endParaRPr lang="es-ES"/>
        </a:p>
      </dgm:t>
    </dgm:pt>
    <dgm:pt modelId="{6D92AAE2-9BC7-3442-855C-3F9440C20625}">
      <dgm:prSet phldrT="[Texto]" custT="1"/>
      <dgm:spPr/>
      <dgm:t>
        <a:bodyPr/>
        <a:lstStyle/>
        <a:p>
          <a:r>
            <a:rPr lang="es-ES" sz="1600" dirty="0" smtClean="0"/>
            <a:t>Lesiones </a:t>
          </a:r>
          <a:r>
            <a:rPr lang="es-ES" sz="1600" dirty="0" err="1" smtClean="0"/>
            <a:t>Giannoti-Crosti</a:t>
          </a:r>
          <a:r>
            <a:rPr lang="es-ES" sz="1600" dirty="0" smtClean="0"/>
            <a:t> </a:t>
          </a:r>
          <a:r>
            <a:rPr lang="es-ES" sz="1600" dirty="0" err="1" smtClean="0"/>
            <a:t>like</a:t>
          </a:r>
          <a:endParaRPr lang="es-ES" sz="1600" dirty="0"/>
        </a:p>
      </dgm:t>
    </dgm:pt>
    <dgm:pt modelId="{9B62E727-B2F1-D249-99DE-FC9AA5CED834}" type="parTrans" cxnId="{205083E5-50B2-C147-9C2C-CAFCF7DB0E11}">
      <dgm:prSet/>
      <dgm:spPr/>
      <dgm:t>
        <a:bodyPr/>
        <a:lstStyle/>
        <a:p>
          <a:endParaRPr lang="es-ES"/>
        </a:p>
      </dgm:t>
    </dgm:pt>
    <dgm:pt modelId="{EA240AB2-3EEE-8843-A810-851EA007E220}" type="sibTrans" cxnId="{205083E5-50B2-C147-9C2C-CAFCF7DB0E11}">
      <dgm:prSet/>
      <dgm:spPr/>
      <dgm:t>
        <a:bodyPr/>
        <a:lstStyle/>
        <a:p>
          <a:endParaRPr lang="es-ES"/>
        </a:p>
      </dgm:t>
    </dgm:pt>
    <dgm:pt modelId="{0407C140-9368-DE46-A15D-7AE43AC87202}">
      <dgm:prSet phldrT="[Texto]" custT="1"/>
      <dgm:spPr/>
      <dgm:t>
        <a:bodyPr/>
        <a:lstStyle/>
        <a:p>
          <a:r>
            <a:rPr lang="es-ES" sz="1600" dirty="0" smtClean="0"/>
            <a:t>Lesiones petequiales o </a:t>
          </a:r>
          <a:r>
            <a:rPr lang="es-ES" sz="1600" dirty="0" err="1" smtClean="0"/>
            <a:t>purpúricas</a:t>
          </a:r>
          <a:endParaRPr lang="es-ES" sz="1600" dirty="0"/>
        </a:p>
      </dgm:t>
    </dgm:pt>
    <dgm:pt modelId="{744F8FCA-6AA7-EF4D-8A34-1F0714212F4F}" type="parTrans" cxnId="{3BA3B043-E049-1A4C-8D35-068E6A1B3ED7}">
      <dgm:prSet/>
      <dgm:spPr/>
      <dgm:t>
        <a:bodyPr/>
        <a:lstStyle/>
        <a:p>
          <a:endParaRPr lang="es-ES"/>
        </a:p>
      </dgm:t>
    </dgm:pt>
    <dgm:pt modelId="{DCA55C7F-9EE8-E947-89FA-617D2FC2CFAB}" type="sibTrans" cxnId="{3BA3B043-E049-1A4C-8D35-068E6A1B3ED7}">
      <dgm:prSet/>
      <dgm:spPr/>
      <dgm:t>
        <a:bodyPr/>
        <a:lstStyle/>
        <a:p>
          <a:endParaRPr lang="es-ES"/>
        </a:p>
      </dgm:t>
    </dgm:pt>
    <dgm:pt modelId="{42F4BCCD-698C-0D46-AFCD-9C8C4A4C11B8}" type="pres">
      <dgm:prSet presAssocID="{331ED979-63DB-DB46-8313-25CEEAB5F7F3}" presName="cycle" presStyleCnt="0">
        <dgm:presLayoutVars>
          <dgm:dir/>
          <dgm:resizeHandles val="exact"/>
        </dgm:presLayoutVars>
      </dgm:prSet>
      <dgm:spPr/>
      <dgm:t>
        <a:bodyPr/>
        <a:lstStyle/>
        <a:p>
          <a:endParaRPr lang="es-ES"/>
        </a:p>
      </dgm:t>
    </dgm:pt>
    <dgm:pt modelId="{7E8D2972-5E90-FA46-BAF2-DF84B4E5E848}" type="pres">
      <dgm:prSet presAssocID="{3B320490-235B-804B-A7BB-CF8F9329AE24}" presName="node" presStyleLbl="node1" presStyleIdx="0" presStyleCnt="4" custScaleX="110504" custRadScaleRad="100185" custRadScaleInc="-7738">
        <dgm:presLayoutVars>
          <dgm:bulletEnabled val="1"/>
        </dgm:presLayoutVars>
      </dgm:prSet>
      <dgm:spPr/>
      <dgm:t>
        <a:bodyPr/>
        <a:lstStyle/>
        <a:p>
          <a:endParaRPr lang="es-ES"/>
        </a:p>
      </dgm:t>
    </dgm:pt>
    <dgm:pt modelId="{A1CA52CD-AA60-5F4B-9DEE-8BBC3CC54095}" type="pres">
      <dgm:prSet presAssocID="{E0D0C2A0-E4FA-CD4F-A4D4-3803BB045F4D}" presName="sibTrans" presStyleLbl="sibTrans2D1" presStyleIdx="0" presStyleCnt="4"/>
      <dgm:spPr/>
      <dgm:t>
        <a:bodyPr/>
        <a:lstStyle/>
        <a:p>
          <a:endParaRPr lang="es-ES"/>
        </a:p>
      </dgm:t>
    </dgm:pt>
    <dgm:pt modelId="{8CD6E33D-A251-F449-AD8F-F6E70776CEF7}" type="pres">
      <dgm:prSet presAssocID="{E0D0C2A0-E4FA-CD4F-A4D4-3803BB045F4D}" presName="connectorText" presStyleLbl="sibTrans2D1" presStyleIdx="0" presStyleCnt="4"/>
      <dgm:spPr/>
      <dgm:t>
        <a:bodyPr/>
        <a:lstStyle/>
        <a:p>
          <a:endParaRPr lang="es-ES"/>
        </a:p>
      </dgm:t>
    </dgm:pt>
    <dgm:pt modelId="{62F5B19D-FF57-A541-8C2E-9349618D927D}" type="pres">
      <dgm:prSet presAssocID="{B86068DB-54A3-7E40-8D29-47E9F9C4ECE7}" presName="node" presStyleLbl="node1" presStyleIdx="1" presStyleCnt="4" custRadScaleRad="90494">
        <dgm:presLayoutVars>
          <dgm:bulletEnabled val="1"/>
        </dgm:presLayoutVars>
      </dgm:prSet>
      <dgm:spPr/>
      <dgm:t>
        <a:bodyPr/>
        <a:lstStyle/>
        <a:p>
          <a:endParaRPr lang="es-ES"/>
        </a:p>
      </dgm:t>
    </dgm:pt>
    <dgm:pt modelId="{D859B3F3-2890-2345-B504-C8DE10B58CE5}" type="pres">
      <dgm:prSet presAssocID="{CB830C3E-DAF0-8841-9779-D580CCDB8690}" presName="sibTrans" presStyleLbl="sibTrans2D1" presStyleIdx="1" presStyleCnt="4"/>
      <dgm:spPr/>
      <dgm:t>
        <a:bodyPr/>
        <a:lstStyle/>
        <a:p>
          <a:endParaRPr lang="es-ES"/>
        </a:p>
      </dgm:t>
    </dgm:pt>
    <dgm:pt modelId="{114537D1-53FF-3B46-90AD-515531871AA7}" type="pres">
      <dgm:prSet presAssocID="{CB830C3E-DAF0-8841-9779-D580CCDB8690}" presName="connectorText" presStyleLbl="sibTrans2D1" presStyleIdx="1" presStyleCnt="4"/>
      <dgm:spPr/>
      <dgm:t>
        <a:bodyPr/>
        <a:lstStyle/>
        <a:p>
          <a:endParaRPr lang="es-ES"/>
        </a:p>
      </dgm:t>
    </dgm:pt>
    <dgm:pt modelId="{A7D7DFE8-E912-2A42-A925-69534803B3A7}" type="pres">
      <dgm:prSet presAssocID="{6D92AAE2-9BC7-3442-855C-3F9440C20625}" presName="node" presStyleLbl="node1" presStyleIdx="2" presStyleCnt="4" custRadScaleRad="84199" custRadScaleInc="9794">
        <dgm:presLayoutVars>
          <dgm:bulletEnabled val="1"/>
        </dgm:presLayoutVars>
      </dgm:prSet>
      <dgm:spPr/>
      <dgm:t>
        <a:bodyPr/>
        <a:lstStyle/>
        <a:p>
          <a:endParaRPr lang="es-ES"/>
        </a:p>
      </dgm:t>
    </dgm:pt>
    <dgm:pt modelId="{FC74834A-4530-4245-9646-886118AA3F22}" type="pres">
      <dgm:prSet presAssocID="{EA240AB2-3EEE-8843-A810-851EA007E220}" presName="sibTrans" presStyleLbl="sibTrans2D1" presStyleIdx="2" presStyleCnt="4" custLinFactNeighborX="-31022" custLinFactNeighborY="-9117"/>
      <dgm:spPr/>
      <dgm:t>
        <a:bodyPr/>
        <a:lstStyle/>
        <a:p>
          <a:endParaRPr lang="es-ES"/>
        </a:p>
      </dgm:t>
    </dgm:pt>
    <dgm:pt modelId="{9DB1521A-3C8F-644F-B9A1-538974C734CA}" type="pres">
      <dgm:prSet presAssocID="{EA240AB2-3EEE-8843-A810-851EA007E220}" presName="connectorText" presStyleLbl="sibTrans2D1" presStyleIdx="2" presStyleCnt="4"/>
      <dgm:spPr/>
      <dgm:t>
        <a:bodyPr/>
        <a:lstStyle/>
        <a:p>
          <a:endParaRPr lang="es-ES"/>
        </a:p>
      </dgm:t>
    </dgm:pt>
    <dgm:pt modelId="{11AA44DC-EDE1-6840-85B0-905140C13697}" type="pres">
      <dgm:prSet presAssocID="{0407C140-9368-DE46-A15D-7AE43AC87202}" presName="node" presStyleLbl="node1" presStyleIdx="3" presStyleCnt="4">
        <dgm:presLayoutVars>
          <dgm:bulletEnabled val="1"/>
        </dgm:presLayoutVars>
      </dgm:prSet>
      <dgm:spPr/>
      <dgm:t>
        <a:bodyPr/>
        <a:lstStyle/>
        <a:p>
          <a:endParaRPr lang="es-ES"/>
        </a:p>
      </dgm:t>
    </dgm:pt>
    <dgm:pt modelId="{B77C64E6-BEE7-3C4F-BEEE-3217E4DB6DBE}" type="pres">
      <dgm:prSet presAssocID="{DCA55C7F-9EE8-E947-89FA-617D2FC2CFAB}" presName="sibTrans" presStyleLbl="sibTrans2D1" presStyleIdx="3" presStyleCnt="4" custLinFactNeighborX="44195" custLinFactNeighborY="9199"/>
      <dgm:spPr/>
      <dgm:t>
        <a:bodyPr/>
        <a:lstStyle/>
        <a:p>
          <a:endParaRPr lang="es-ES"/>
        </a:p>
      </dgm:t>
    </dgm:pt>
    <dgm:pt modelId="{F913B25C-DA96-A94E-B272-09E30301B21B}" type="pres">
      <dgm:prSet presAssocID="{DCA55C7F-9EE8-E947-89FA-617D2FC2CFAB}" presName="connectorText" presStyleLbl="sibTrans2D1" presStyleIdx="3" presStyleCnt="4"/>
      <dgm:spPr/>
      <dgm:t>
        <a:bodyPr/>
        <a:lstStyle/>
        <a:p>
          <a:endParaRPr lang="es-ES"/>
        </a:p>
      </dgm:t>
    </dgm:pt>
  </dgm:ptLst>
  <dgm:cxnLst>
    <dgm:cxn modelId="{C871D74F-54B8-984C-A4BB-0425DC6C2C60}" srcId="{331ED979-63DB-DB46-8313-25CEEAB5F7F3}" destId="{B86068DB-54A3-7E40-8D29-47E9F9C4ECE7}" srcOrd="1" destOrd="0" parTransId="{49AD512E-2297-0D48-8F17-FF477BAFAFCF}" sibTransId="{CB830C3E-DAF0-8841-9779-D580CCDB8690}"/>
    <dgm:cxn modelId="{3ECA66C8-1B33-4DEC-9BC9-E8F6E37DDC22}" type="presOf" srcId="{331ED979-63DB-DB46-8313-25CEEAB5F7F3}" destId="{42F4BCCD-698C-0D46-AFCD-9C8C4A4C11B8}" srcOrd="0" destOrd="0" presId="urn:microsoft.com/office/officeart/2005/8/layout/cycle2"/>
    <dgm:cxn modelId="{479DE3EB-1E28-4D30-813C-055F321566EC}" type="presOf" srcId="{DCA55C7F-9EE8-E947-89FA-617D2FC2CFAB}" destId="{F913B25C-DA96-A94E-B272-09E30301B21B}" srcOrd="1" destOrd="0" presId="urn:microsoft.com/office/officeart/2005/8/layout/cycle2"/>
    <dgm:cxn modelId="{03FC72F7-FD2B-438C-A5B0-7773E4ECE9B7}" type="presOf" srcId="{E0D0C2A0-E4FA-CD4F-A4D4-3803BB045F4D}" destId="{8CD6E33D-A251-F449-AD8F-F6E70776CEF7}" srcOrd="1" destOrd="0" presId="urn:microsoft.com/office/officeart/2005/8/layout/cycle2"/>
    <dgm:cxn modelId="{2536FF84-92EB-4EFE-BF7F-8D26F8754B1E}" type="presOf" srcId="{0407C140-9368-DE46-A15D-7AE43AC87202}" destId="{11AA44DC-EDE1-6840-85B0-905140C13697}" srcOrd="0" destOrd="0" presId="urn:microsoft.com/office/officeart/2005/8/layout/cycle2"/>
    <dgm:cxn modelId="{B1EEF9A2-2B83-4FD8-9333-66345352244A}" type="presOf" srcId="{3B320490-235B-804B-A7BB-CF8F9329AE24}" destId="{7E8D2972-5E90-FA46-BAF2-DF84B4E5E848}" srcOrd="0" destOrd="0" presId="urn:microsoft.com/office/officeart/2005/8/layout/cycle2"/>
    <dgm:cxn modelId="{C521F613-8D19-4E44-885C-2E4222120F26}" type="presOf" srcId="{EA240AB2-3EEE-8843-A810-851EA007E220}" destId="{FC74834A-4530-4245-9646-886118AA3F22}" srcOrd="0" destOrd="0" presId="urn:microsoft.com/office/officeart/2005/8/layout/cycle2"/>
    <dgm:cxn modelId="{01251910-34BF-594C-8044-27772A2FE674}" srcId="{331ED979-63DB-DB46-8313-25CEEAB5F7F3}" destId="{3B320490-235B-804B-A7BB-CF8F9329AE24}" srcOrd="0" destOrd="0" parTransId="{12D9CB7C-2F7B-4D4F-AD88-08059E279F62}" sibTransId="{E0D0C2A0-E4FA-CD4F-A4D4-3803BB045F4D}"/>
    <dgm:cxn modelId="{372E999A-98DB-4150-A1AB-B92964E14304}" type="presOf" srcId="{6D92AAE2-9BC7-3442-855C-3F9440C20625}" destId="{A7D7DFE8-E912-2A42-A925-69534803B3A7}" srcOrd="0" destOrd="0" presId="urn:microsoft.com/office/officeart/2005/8/layout/cycle2"/>
    <dgm:cxn modelId="{3BA3B043-E049-1A4C-8D35-068E6A1B3ED7}" srcId="{331ED979-63DB-DB46-8313-25CEEAB5F7F3}" destId="{0407C140-9368-DE46-A15D-7AE43AC87202}" srcOrd="3" destOrd="0" parTransId="{744F8FCA-6AA7-EF4D-8A34-1F0714212F4F}" sibTransId="{DCA55C7F-9EE8-E947-89FA-617D2FC2CFAB}"/>
    <dgm:cxn modelId="{5B1C2DD6-E8AD-4F9C-924D-062BAAF7EAFD}" type="presOf" srcId="{DCA55C7F-9EE8-E947-89FA-617D2FC2CFAB}" destId="{B77C64E6-BEE7-3C4F-BEEE-3217E4DB6DBE}" srcOrd="0" destOrd="0" presId="urn:microsoft.com/office/officeart/2005/8/layout/cycle2"/>
    <dgm:cxn modelId="{205083E5-50B2-C147-9C2C-CAFCF7DB0E11}" srcId="{331ED979-63DB-DB46-8313-25CEEAB5F7F3}" destId="{6D92AAE2-9BC7-3442-855C-3F9440C20625}" srcOrd="2" destOrd="0" parTransId="{9B62E727-B2F1-D249-99DE-FC9AA5CED834}" sibTransId="{EA240AB2-3EEE-8843-A810-851EA007E220}"/>
    <dgm:cxn modelId="{AFED5D19-7105-4AA7-9B34-C5DA3D8D0C34}" type="presOf" srcId="{E0D0C2A0-E4FA-CD4F-A4D4-3803BB045F4D}" destId="{A1CA52CD-AA60-5F4B-9DEE-8BBC3CC54095}" srcOrd="0" destOrd="0" presId="urn:microsoft.com/office/officeart/2005/8/layout/cycle2"/>
    <dgm:cxn modelId="{5DEE5D0B-FAD3-422F-B125-B3944F0636BF}" type="presOf" srcId="{CB830C3E-DAF0-8841-9779-D580CCDB8690}" destId="{114537D1-53FF-3B46-90AD-515531871AA7}" srcOrd="1" destOrd="0" presId="urn:microsoft.com/office/officeart/2005/8/layout/cycle2"/>
    <dgm:cxn modelId="{36E75A99-B23B-40DA-B409-AC5EFB6663E6}" type="presOf" srcId="{B86068DB-54A3-7E40-8D29-47E9F9C4ECE7}" destId="{62F5B19D-FF57-A541-8C2E-9349618D927D}" srcOrd="0" destOrd="0" presId="urn:microsoft.com/office/officeart/2005/8/layout/cycle2"/>
    <dgm:cxn modelId="{12B5BC5B-E114-43EA-82B2-3A12A1B56CCB}" type="presOf" srcId="{CB830C3E-DAF0-8841-9779-D580CCDB8690}" destId="{D859B3F3-2890-2345-B504-C8DE10B58CE5}" srcOrd="0" destOrd="0" presId="urn:microsoft.com/office/officeart/2005/8/layout/cycle2"/>
    <dgm:cxn modelId="{1010E709-EB38-4870-B94A-F3A1BAA1B3C1}" type="presOf" srcId="{EA240AB2-3EEE-8843-A810-851EA007E220}" destId="{9DB1521A-3C8F-644F-B9A1-538974C734CA}" srcOrd="1" destOrd="0" presId="urn:microsoft.com/office/officeart/2005/8/layout/cycle2"/>
    <dgm:cxn modelId="{E2A4B6F3-E576-4A2B-88AA-6C476B665C45}" type="presParOf" srcId="{42F4BCCD-698C-0D46-AFCD-9C8C4A4C11B8}" destId="{7E8D2972-5E90-FA46-BAF2-DF84B4E5E848}" srcOrd="0" destOrd="0" presId="urn:microsoft.com/office/officeart/2005/8/layout/cycle2"/>
    <dgm:cxn modelId="{CA5DE56C-F961-4BD2-AAB7-783B3B330029}" type="presParOf" srcId="{42F4BCCD-698C-0D46-AFCD-9C8C4A4C11B8}" destId="{A1CA52CD-AA60-5F4B-9DEE-8BBC3CC54095}" srcOrd="1" destOrd="0" presId="urn:microsoft.com/office/officeart/2005/8/layout/cycle2"/>
    <dgm:cxn modelId="{E2B81C4E-9F0E-4FE5-8248-032F06866EA9}" type="presParOf" srcId="{A1CA52CD-AA60-5F4B-9DEE-8BBC3CC54095}" destId="{8CD6E33D-A251-F449-AD8F-F6E70776CEF7}" srcOrd="0" destOrd="0" presId="urn:microsoft.com/office/officeart/2005/8/layout/cycle2"/>
    <dgm:cxn modelId="{5686445C-E33B-4DAC-941C-45B4762E18CB}" type="presParOf" srcId="{42F4BCCD-698C-0D46-AFCD-9C8C4A4C11B8}" destId="{62F5B19D-FF57-A541-8C2E-9349618D927D}" srcOrd="2" destOrd="0" presId="urn:microsoft.com/office/officeart/2005/8/layout/cycle2"/>
    <dgm:cxn modelId="{0211BC9D-A3BB-4C3E-A356-2E0407A5EF31}" type="presParOf" srcId="{42F4BCCD-698C-0D46-AFCD-9C8C4A4C11B8}" destId="{D859B3F3-2890-2345-B504-C8DE10B58CE5}" srcOrd="3" destOrd="0" presId="urn:microsoft.com/office/officeart/2005/8/layout/cycle2"/>
    <dgm:cxn modelId="{DDD9A81A-34C6-4AEC-8A35-155086C482F4}" type="presParOf" srcId="{D859B3F3-2890-2345-B504-C8DE10B58CE5}" destId="{114537D1-53FF-3B46-90AD-515531871AA7}" srcOrd="0" destOrd="0" presId="urn:microsoft.com/office/officeart/2005/8/layout/cycle2"/>
    <dgm:cxn modelId="{C2EAE2AA-C693-442C-82B4-E0F911ACB2F7}" type="presParOf" srcId="{42F4BCCD-698C-0D46-AFCD-9C8C4A4C11B8}" destId="{A7D7DFE8-E912-2A42-A925-69534803B3A7}" srcOrd="4" destOrd="0" presId="urn:microsoft.com/office/officeart/2005/8/layout/cycle2"/>
    <dgm:cxn modelId="{CE09A117-C467-439F-9897-341646BD06D1}" type="presParOf" srcId="{42F4BCCD-698C-0D46-AFCD-9C8C4A4C11B8}" destId="{FC74834A-4530-4245-9646-886118AA3F22}" srcOrd="5" destOrd="0" presId="urn:microsoft.com/office/officeart/2005/8/layout/cycle2"/>
    <dgm:cxn modelId="{72C7C0AE-02E4-467F-A8A6-9232D02D5888}" type="presParOf" srcId="{FC74834A-4530-4245-9646-886118AA3F22}" destId="{9DB1521A-3C8F-644F-B9A1-538974C734CA}" srcOrd="0" destOrd="0" presId="urn:microsoft.com/office/officeart/2005/8/layout/cycle2"/>
    <dgm:cxn modelId="{4407021D-D687-4ECD-837E-31250B4D23E3}" type="presParOf" srcId="{42F4BCCD-698C-0D46-AFCD-9C8C4A4C11B8}" destId="{11AA44DC-EDE1-6840-85B0-905140C13697}" srcOrd="6" destOrd="0" presId="urn:microsoft.com/office/officeart/2005/8/layout/cycle2"/>
    <dgm:cxn modelId="{216104EB-6A18-4B6C-AA20-BDA7A7F0D066}" type="presParOf" srcId="{42F4BCCD-698C-0D46-AFCD-9C8C4A4C11B8}" destId="{B77C64E6-BEE7-3C4F-BEEE-3217E4DB6DBE}" srcOrd="7" destOrd="0" presId="urn:microsoft.com/office/officeart/2005/8/layout/cycle2"/>
    <dgm:cxn modelId="{7744ED70-6C3E-4D93-B4F9-D99EE068C292}" type="presParOf" srcId="{B77C64E6-BEE7-3C4F-BEEE-3217E4DB6DBE}" destId="{F913B25C-DA96-A94E-B272-09E30301B21B}" srcOrd="0" destOrd="0" presId="urn:microsoft.com/office/officeart/2005/8/layout/cycle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618890-FD67-E941-873A-0B9AFA2FF7B2}" type="doc">
      <dgm:prSet loTypeId="urn:microsoft.com/office/officeart/2005/8/layout/vList2" loCatId="" qsTypeId="urn:microsoft.com/office/officeart/2005/8/quickstyle/simple4" qsCatId="simple" csTypeId="urn:microsoft.com/office/officeart/2005/8/colors/colorful2" csCatId="colorful" phldr="1"/>
      <dgm:spPr/>
      <dgm:t>
        <a:bodyPr/>
        <a:lstStyle/>
        <a:p>
          <a:endParaRPr lang="es-ES"/>
        </a:p>
      </dgm:t>
    </dgm:pt>
    <dgm:pt modelId="{16B58B38-5135-574D-9577-0BBFA35FE1E1}">
      <dgm:prSet custT="1"/>
      <dgm:spPr>
        <a:solidFill>
          <a:srgbClr val="004586"/>
        </a:solidFill>
      </dgm:spPr>
      <dgm:t>
        <a:bodyPr/>
        <a:lstStyle/>
        <a:p>
          <a:pPr algn="ctr" rtl="0"/>
          <a:r>
            <a:rPr lang="es-ES" sz="2400" b="0" dirty="0" smtClean="0">
              <a:solidFill>
                <a:schemeClr val="bg1"/>
              </a:solidFill>
            </a:rPr>
            <a:t>Pero hay algo que les ocurre</a:t>
          </a:r>
          <a:endParaRPr lang="es-ES" sz="2400" b="0" dirty="0">
            <a:solidFill>
              <a:schemeClr val="bg1"/>
            </a:solidFill>
          </a:endParaRPr>
        </a:p>
      </dgm:t>
    </dgm:pt>
    <dgm:pt modelId="{B4BDAD94-1E19-D24F-BFFA-B99D03CBD583}" type="parTrans" cxnId="{2D7CCAC1-DA3A-BD41-8415-D15E034E57D2}">
      <dgm:prSet/>
      <dgm:spPr/>
      <dgm:t>
        <a:bodyPr/>
        <a:lstStyle/>
        <a:p>
          <a:endParaRPr lang="es-ES" b="1">
            <a:solidFill>
              <a:schemeClr val="accent3">
                <a:lumMod val="50000"/>
              </a:schemeClr>
            </a:solidFill>
          </a:endParaRPr>
        </a:p>
      </dgm:t>
    </dgm:pt>
    <dgm:pt modelId="{6C248D89-D060-954C-9D62-47C64158EAF5}" type="sibTrans" cxnId="{2D7CCAC1-DA3A-BD41-8415-D15E034E57D2}">
      <dgm:prSet/>
      <dgm:spPr/>
      <dgm:t>
        <a:bodyPr/>
        <a:lstStyle/>
        <a:p>
          <a:endParaRPr lang="es-ES" b="1">
            <a:solidFill>
              <a:schemeClr val="accent3">
                <a:lumMod val="50000"/>
              </a:schemeClr>
            </a:solidFill>
          </a:endParaRPr>
        </a:p>
      </dgm:t>
    </dgm:pt>
    <dgm:pt modelId="{97FE53FB-1BD6-0349-AEB8-C3259F6794C0}">
      <dgm:prSet custT="1"/>
      <dgm:spPr>
        <a:solidFill>
          <a:srgbClr val="004586"/>
        </a:solidFill>
      </dgm:spPr>
      <dgm:t>
        <a:bodyPr/>
        <a:lstStyle/>
        <a:p>
          <a:pPr algn="ctr" rtl="0"/>
          <a:r>
            <a:rPr lang="es-ES" sz="2400" b="1" dirty="0" smtClean="0">
              <a:solidFill>
                <a:srgbClr val="F2F2F2"/>
              </a:solidFill>
            </a:rPr>
            <a:t>¿Qué es?</a:t>
          </a:r>
          <a:endParaRPr lang="es-ES" sz="2400" b="1" dirty="0">
            <a:solidFill>
              <a:srgbClr val="F2F2F2"/>
            </a:solidFill>
          </a:endParaRPr>
        </a:p>
      </dgm:t>
    </dgm:pt>
    <dgm:pt modelId="{2D4B3E35-98EA-7948-9E54-98ED926B7D23}" type="parTrans" cxnId="{34EFA11B-47AB-C845-B71A-A797B8245DD2}">
      <dgm:prSet/>
      <dgm:spPr/>
      <dgm:t>
        <a:bodyPr/>
        <a:lstStyle/>
        <a:p>
          <a:endParaRPr lang="es-ES" b="1">
            <a:solidFill>
              <a:schemeClr val="accent3">
                <a:lumMod val="50000"/>
              </a:schemeClr>
            </a:solidFill>
          </a:endParaRPr>
        </a:p>
      </dgm:t>
    </dgm:pt>
    <dgm:pt modelId="{456B6C10-F3DC-464F-BF67-A3087A93ACD5}" type="sibTrans" cxnId="{34EFA11B-47AB-C845-B71A-A797B8245DD2}">
      <dgm:prSet/>
      <dgm:spPr/>
      <dgm:t>
        <a:bodyPr/>
        <a:lstStyle/>
        <a:p>
          <a:endParaRPr lang="es-ES" b="1">
            <a:solidFill>
              <a:schemeClr val="accent3">
                <a:lumMod val="50000"/>
              </a:schemeClr>
            </a:solidFill>
          </a:endParaRPr>
        </a:p>
      </dgm:t>
    </dgm:pt>
    <dgm:pt modelId="{D9374EFE-0C42-1C41-801A-1F2AC559B81A}" type="pres">
      <dgm:prSet presAssocID="{DA618890-FD67-E941-873A-0B9AFA2FF7B2}" presName="linear" presStyleCnt="0">
        <dgm:presLayoutVars>
          <dgm:animLvl val="lvl"/>
          <dgm:resizeHandles val="exact"/>
        </dgm:presLayoutVars>
      </dgm:prSet>
      <dgm:spPr/>
      <dgm:t>
        <a:bodyPr/>
        <a:lstStyle/>
        <a:p>
          <a:endParaRPr lang="es-ES"/>
        </a:p>
      </dgm:t>
    </dgm:pt>
    <dgm:pt modelId="{52BB6F5D-5E18-294D-BE0F-5C9D9BBC581B}" type="pres">
      <dgm:prSet presAssocID="{16B58B38-5135-574D-9577-0BBFA35FE1E1}" presName="parentText" presStyleLbl="node1" presStyleIdx="0" presStyleCnt="2">
        <dgm:presLayoutVars>
          <dgm:chMax val="0"/>
          <dgm:bulletEnabled val="1"/>
        </dgm:presLayoutVars>
      </dgm:prSet>
      <dgm:spPr/>
      <dgm:t>
        <a:bodyPr/>
        <a:lstStyle/>
        <a:p>
          <a:endParaRPr lang="es-ES"/>
        </a:p>
      </dgm:t>
    </dgm:pt>
    <dgm:pt modelId="{AAD4AC15-8B44-A340-A915-B0C1930EF315}" type="pres">
      <dgm:prSet presAssocID="{6C248D89-D060-954C-9D62-47C64158EAF5}" presName="spacer" presStyleCnt="0"/>
      <dgm:spPr/>
    </dgm:pt>
    <dgm:pt modelId="{20BAE07F-D7F0-AC4D-B64F-240EE5234184}" type="pres">
      <dgm:prSet presAssocID="{97FE53FB-1BD6-0349-AEB8-C3259F6794C0}" presName="parentText" presStyleLbl="node1" presStyleIdx="1" presStyleCnt="2" custLinFactNeighborY="68440">
        <dgm:presLayoutVars>
          <dgm:chMax val="0"/>
          <dgm:bulletEnabled val="1"/>
        </dgm:presLayoutVars>
      </dgm:prSet>
      <dgm:spPr/>
      <dgm:t>
        <a:bodyPr/>
        <a:lstStyle/>
        <a:p>
          <a:endParaRPr lang="es-ES"/>
        </a:p>
      </dgm:t>
    </dgm:pt>
  </dgm:ptLst>
  <dgm:cxnLst>
    <dgm:cxn modelId="{75CC7B2A-F587-4700-9FA7-87CC2410423F}" type="presOf" srcId="{DA618890-FD67-E941-873A-0B9AFA2FF7B2}" destId="{D9374EFE-0C42-1C41-801A-1F2AC559B81A}" srcOrd="0" destOrd="0" presId="urn:microsoft.com/office/officeart/2005/8/layout/vList2"/>
    <dgm:cxn modelId="{0D5EAB9A-DB5B-437F-9A27-AD057B969DF1}" type="presOf" srcId="{16B58B38-5135-574D-9577-0BBFA35FE1E1}" destId="{52BB6F5D-5E18-294D-BE0F-5C9D9BBC581B}" srcOrd="0" destOrd="0" presId="urn:microsoft.com/office/officeart/2005/8/layout/vList2"/>
    <dgm:cxn modelId="{34EFA11B-47AB-C845-B71A-A797B8245DD2}" srcId="{DA618890-FD67-E941-873A-0B9AFA2FF7B2}" destId="{97FE53FB-1BD6-0349-AEB8-C3259F6794C0}" srcOrd="1" destOrd="0" parTransId="{2D4B3E35-98EA-7948-9E54-98ED926B7D23}" sibTransId="{456B6C10-F3DC-464F-BF67-A3087A93ACD5}"/>
    <dgm:cxn modelId="{2D7CCAC1-DA3A-BD41-8415-D15E034E57D2}" srcId="{DA618890-FD67-E941-873A-0B9AFA2FF7B2}" destId="{16B58B38-5135-574D-9577-0BBFA35FE1E1}" srcOrd="0" destOrd="0" parTransId="{B4BDAD94-1E19-D24F-BFFA-B99D03CBD583}" sibTransId="{6C248D89-D060-954C-9D62-47C64158EAF5}"/>
    <dgm:cxn modelId="{BA16E945-77C3-4C17-8AAA-534E54ACB7D0}" type="presOf" srcId="{97FE53FB-1BD6-0349-AEB8-C3259F6794C0}" destId="{20BAE07F-D7F0-AC4D-B64F-240EE5234184}" srcOrd="0" destOrd="0" presId="urn:microsoft.com/office/officeart/2005/8/layout/vList2"/>
    <dgm:cxn modelId="{0191932C-E201-447E-A0B3-8A01D2E5F040}" type="presParOf" srcId="{D9374EFE-0C42-1C41-801A-1F2AC559B81A}" destId="{52BB6F5D-5E18-294D-BE0F-5C9D9BBC581B}" srcOrd="0" destOrd="0" presId="urn:microsoft.com/office/officeart/2005/8/layout/vList2"/>
    <dgm:cxn modelId="{3952F4E4-5E49-4030-B3C1-4E66720B0D24}" type="presParOf" srcId="{D9374EFE-0C42-1C41-801A-1F2AC559B81A}" destId="{AAD4AC15-8B44-A340-A915-B0C1930EF315}" srcOrd="1" destOrd="0" presId="urn:microsoft.com/office/officeart/2005/8/layout/vList2"/>
    <dgm:cxn modelId="{7919A916-DAC9-4394-A830-3CC042E4628E}" type="presParOf" srcId="{D9374EFE-0C42-1C41-801A-1F2AC559B81A}" destId="{20BAE07F-D7F0-AC4D-B64F-240EE523418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2035F1-D497-E84C-880E-1EFF63FAE8F1}" type="doc">
      <dgm:prSet loTypeId="urn:microsoft.com/office/officeart/2005/8/layout/vList2" loCatId="" qsTypeId="urn:microsoft.com/office/officeart/2005/8/quickstyle/simple4" qsCatId="simple" csTypeId="urn:microsoft.com/office/officeart/2005/8/colors/colorful2" csCatId="colorful" phldr="1"/>
      <dgm:spPr/>
      <dgm:t>
        <a:bodyPr/>
        <a:lstStyle/>
        <a:p>
          <a:endParaRPr lang="es-ES"/>
        </a:p>
      </dgm:t>
    </dgm:pt>
    <dgm:pt modelId="{E68DF176-A6BB-A74A-BFF3-F105552218F3}">
      <dgm:prSet custT="1"/>
      <dgm:spPr>
        <a:solidFill>
          <a:srgbClr val="004586"/>
        </a:solidFill>
      </dgm:spPr>
      <dgm:t>
        <a:bodyPr/>
        <a:lstStyle/>
        <a:p>
          <a:pPr algn="ctr" rtl="0"/>
          <a:r>
            <a:rPr lang="es-ES" sz="2400" dirty="0" smtClean="0"/>
            <a:t>Todos estos pacientes tienen DA </a:t>
          </a:r>
          <a:endParaRPr lang="es-ES" sz="2400" dirty="0"/>
        </a:p>
      </dgm:t>
    </dgm:pt>
    <dgm:pt modelId="{89AE8EA5-34F5-3142-AB45-0765C6C2EE24}" type="parTrans" cxnId="{563DD5A9-1C7A-F749-9106-1208F8A2F610}">
      <dgm:prSet/>
      <dgm:spPr/>
      <dgm:t>
        <a:bodyPr/>
        <a:lstStyle/>
        <a:p>
          <a:endParaRPr lang="es-ES"/>
        </a:p>
      </dgm:t>
    </dgm:pt>
    <dgm:pt modelId="{9359929B-5172-8F4D-9529-648FFEE4300F}" type="sibTrans" cxnId="{563DD5A9-1C7A-F749-9106-1208F8A2F610}">
      <dgm:prSet/>
      <dgm:spPr/>
      <dgm:t>
        <a:bodyPr/>
        <a:lstStyle/>
        <a:p>
          <a:endParaRPr lang="es-ES"/>
        </a:p>
      </dgm:t>
    </dgm:pt>
    <dgm:pt modelId="{5BE39203-E74A-7245-8165-D9C69714A552}" type="pres">
      <dgm:prSet presAssocID="{BD2035F1-D497-E84C-880E-1EFF63FAE8F1}" presName="linear" presStyleCnt="0">
        <dgm:presLayoutVars>
          <dgm:animLvl val="lvl"/>
          <dgm:resizeHandles val="exact"/>
        </dgm:presLayoutVars>
      </dgm:prSet>
      <dgm:spPr/>
      <dgm:t>
        <a:bodyPr/>
        <a:lstStyle/>
        <a:p>
          <a:endParaRPr lang="es-ES"/>
        </a:p>
      </dgm:t>
    </dgm:pt>
    <dgm:pt modelId="{165BE2E5-A71A-894C-BBE0-4C219F695819}" type="pres">
      <dgm:prSet presAssocID="{E68DF176-A6BB-A74A-BFF3-F105552218F3}" presName="parentText" presStyleLbl="node1" presStyleIdx="0" presStyleCnt="1">
        <dgm:presLayoutVars>
          <dgm:chMax val="0"/>
          <dgm:bulletEnabled val="1"/>
        </dgm:presLayoutVars>
      </dgm:prSet>
      <dgm:spPr/>
      <dgm:t>
        <a:bodyPr/>
        <a:lstStyle/>
        <a:p>
          <a:endParaRPr lang="es-ES"/>
        </a:p>
      </dgm:t>
    </dgm:pt>
  </dgm:ptLst>
  <dgm:cxnLst>
    <dgm:cxn modelId="{3421FC3C-494A-4AB7-A4D7-5D0E33C584E1}" type="presOf" srcId="{E68DF176-A6BB-A74A-BFF3-F105552218F3}" destId="{165BE2E5-A71A-894C-BBE0-4C219F695819}" srcOrd="0" destOrd="0" presId="urn:microsoft.com/office/officeart/2005/8/layout/vList2"/>
    <dgm:cxn modelId="{563DD5A9-1C7A-F749-9106-1208F8A2F610}" srcId="{BD2035F1-D497-E84C-880E-1EFF63FAE8F1}" destId="{E68DF176-A6BB-A74A-BFF3-F105552218F3}" srcOrd="0" destOrd="0" parTransId="{89AE8EA5-34F5-3142-AB45-0765C6C2EE24}" sibTransId="{9359929B-5172-8F4D-9529-648FFEE4300F}"/>
    <dgm:cxn modelId="{50C48F42-E423-449D-81F6-757B231192B2}" type="presOf" srcId="{BD2035F1-D497-E84C-880E-1EFF63FAE8F1}" destId="{5BE39203-E74A-7245-8165-D9C69714A552}" srcOrd="0" destOrd="0" presId="urn:microsoft.com/office/officeart/2005/8/layout/vList2"/>
    <dgm:cxn modelId="{C01805A7-E3D9-4BD3-836A-8EFE64DF0B3C}" type="presParOf" srcId="{5BE39203-E74A-7245-8165-D9C69714A552}" destId="{165BE2E5-A71A-894C-BBE0-4C219F695819}"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84840E8-2E07-C948-9818-7EBFC989D332}" type="doc">
      <dgm:prSet loTypeId="urn:microsoft.com/office/officeart/2005/8/layout/vList2" loCatId="" qsTypeId="urn:microsoft.com/office/officeart/2005/8/quickstyle/simple4" qsCatId="simple" csTypeId="urn:microsoft.com/office/officeart/2005/8/colors/accent2_4" csCatId="accent2" phldr="1"/>
      <dgm:spPr/>
      <dgm:t>
        <a:bodyPr/>
        <a:lstStyle/>
        <a:p>
          <a:endParaRPr lang="es-ES"/>
        </a:p>
      </dgm:t>
    </dgm:pt>
    <dgm:pt modelId="{9D5D5DE7-8BF4-AC4C-AC53-C53E0B93B6A2}">
      <dgm:prSet/>
      <dgm:spPr>
        <a:solidFill>
          <a:schemeClr val="bg1"/>
        </a:solidFill>
      </dgm:spPr>
      <dgm:t>
        <a:bodyPr/>
        <a:lstStyle/>
        <a:p>
          <a:pPr algn="ctr" rtl="0"/>
          <a:r>
            <a:rPr lang="es-ES" dirty="0" smtClean="0">
              <a:solidFill>
                <a:srgbClr val="C00000"/>
              </a:solidFill>
            </a:rPr>
            <a:t>Tienen una infección</a:t>
          </a:r>
          <a:endParaRPr lang="es-ES" dirty="0">
            <a:solidFill>
              <a:srgbClr val="C00000"/>
            </a:solidFill>
          </a:endParaRPr>
        </a:p>
      </dgm:t>
    </dgm:pt>
    <dgm:pt modelId="{F18A51F3-DB0A-2844-B039-2176F2326F00}" type="sibTrans" cxnId="{7194ADBB-5B30-004F-800F-BAC1204ED3FD}">
      <dgm:prSet/>
      <dgm:spPr/>
      <dgm:t>
        <a:bodyPr/>
        <a:lstStyle/>
        <a:p>
          <a:endParaRPr lang="es-ES"/>
        </a:p>
      </dgm:t>
    </dgm:pt>
    <dgm:pt modelId="{410E20A7-5003-6A4C-9049-73235AF2A337}" type="parTrans" cxnId="{7194ADBB-5B30-004F-800F-BAC1204ED3FD}">
      <dgm:prSet/>
      <dgm:spPr/>
      <dgm:t>
        <a:bodyPr/>
        <a:lstStyle/>
        <a:p>
          <a:endParaRPr lang="es-ES"/>
        </a:p>
      </dgm:t>
    </dgm:pt>
    <dgm:pt modelId="{DF4BF95C-84C4-8649-AF43-ACDC6B1B6E6F}" type="pres">
      <dgm:prSet presAssocID="{984840E8-2E07-C948-9818-7EBFC989D332}" presName="linear" presStyleCnt="0">
        <dgm:presLayoutVars>
          <dgm:animLvl val="lvl"/>
          <dgm:resizeHandles val="exact"/>
        </dgm:presLayoutVars>
      </dgm:prSet>
      <dgm:spPr/>
      <dgm:t>
        <a:bodyPr/>
        <a:lstStyle/>
        <a:p>
          <a:endParaRPr lang="es-ES"/>
        </a:p>
      </dgm:t>
    </dgm:pt>
    <dgm:pt modelId="{EFDEC4EE-2380-A24A-9F1B-DD71CBF95ECB}" type="pres">
      <dgm:prSet presAssocID="{9D5D5DE7-8BF4-AC4C-AC53-C53E0B93B6A2}" presName="parentText" presStyleLbl="node1" presStyleIdx="0" presStyleCnt="1" custLinFactNeighborY="-5737">
        <dgm:presLayoutVars>
          <dgm:chMax val="0"/>
          <dgm:bulletEnabled val="1"/>
        </dgm:presLayoutVars>
      </dgm:prSet>
      <dgm:spPr/>
      <dgm:t>
        <a:bodyPr/>
        <a:lstStyle/>
        <a:p>
          <a:endParaRPr lang="es-ES"/>
        </a:p>
      </dgm:t>
    </dgm:pt>
  </dgm:ptLst>
  <dgm:cxnLst>
    <dgm:cxn modelId="{7194ADBB-5B30-004F-800F-BAC1204ED3FD}" srcId="{984840E8-2E07-C948-9818-7EBFC989D332}" destId="{9D5D5DE7-8BF4-AC4C-AC53-C53E0B93B6A2}" srcOrd="0" destOrd="0" parTransId="{410E20A7-5003-6A4C-9049-73235AF2A337}" sibTransId="{F18A51F3-DB0A-2844-B039-2176F2326F00}"/>
    <dgm:cxn modelId="{0A2E05E2-58F0-49E0-B46B-042170CF98DD}" type="presOf" srcId="{984840E8-2E07-C948-9818-7EBFC989D332}" destId="{DF4BF95C-84C4-8649-AF43-ACDC6B1B6E6F}" srcOrd="0" destOrd="0" presId="urn:microsoft.com/office/officeart/2005/8/layout/vList2"/>
    <dgm:cxn modelId="{70399EA3-7FAA-450F-84AC-EA8AFA2BC22E}" type="presOf" srcId="{9D5D5DE7-8BF4-AC4C-AC53-C53E0B93B6A2}" destId="{EFDEC4EE-2380-A24A-9F1B-DD71CBF95ECB}" srcOrd="0" destOrd="0" presId="urn:microsoft.com/office/officeart/2005/8/layout/vList2"/>
    <dgm:cxn modelId="{9AACDC20-D80E-4B8C-9340-5F228D31D586}" type="presParOf" srcId="{DF4BF95C-84C4-8649-AF43-ACDC6B1B6E6F}" destId="{EFDEC4EE-2380-A24A-9F1B-DD71CBF95ECB}" srcOrd="0" destOrd="0" presId="urn:microsoft.com/office/officeart/2005/8/layout/vList2"/>
  </dgm:cxnLst>
  <dgm:bg/>
  <dgm:whole>
    <a:ln>
      <a:solidFill>
        <a:srgbClr val="004586"/>
      </a:solidFill>
      <a:miter lim="800000"/>
    </a:ln>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F6DBB31-8C2D-4B2C-A7ED-94C4C10710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36D1DDAD-F565-43BE-A7A0-314C6B3AA1B6}" type="pres">
      <dgm:prSet presAssocID="{BF6DBB31-8C2D-4B2C-A7ED-94C4C10710C4}" presName="linear" presStyleCnt="0">
        <dgm:presLayoutVars>
          <dgm:animLvl val="lvl"/>
          <dgm:resizeHandles val="exact"/>
        </dgm:presLayoutVars>
      </dgm:prSet>
      <dgm:spPr/>
      <dgm:t>
        <a:bodyPr/>
        <a:lstStyle/>
        <a:p>
          <a:endParaRPr lang="es-ES"/>
        </a:p>
      </dgm:t>
    </dgm:pt>
  </dgm:ptLst>
  <dgm:cxnLst>
    <dgm:cxn modelId="{7E5415E4-3B3E-4FD6-8064-8FE2EADFF283}" type="presOf" srcId="{BF6DBB31-8C2D-4B2C-A7ED-94C4C10710C4}" destId="{36D1DDAD-F565-43BE-A7A0-314C6B3AA1B6}"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8F6EFF8-E9D4-314B-8804-C2945302795F}" type="doc">
      <dgm:prSet loTypeId="urn:microsoft.com/office/officeart/2005/8/layout/vList2" loCatId="" qsTypeId="urn:microsoft.com/office/officeart/2005/8/quickstyle/simple4" qsCatId="simple" csTypeId="urn:microsoft.com/office/officeart/2005/8/colors/accent2_4" csCatId="accent2"/>
      <dgm:spPr/>
      <dgm:t>
        <a:bodyPr/>
        <a:lstStyle/>
        <a:p>
          <a:endParaRPr lang="es-ES"/>
        </a:p>
      </dgm:t>
    </dgm:pt>
    <dgm:pt modelId="{94FD5089-0DA5-2D41-8875-222F820FC4E9}" type="pres">
      <dgm:prSet presAssocID="{E8F6EFF8-E9D4-314B-8804-C2945302795F}" presName="linear" presStyleCnt="0">
        <dgm:presLayoutVars>
          <dgm:animLvl val="lvl"/>
          <dgm:resizeHandles val="exact"/>
        </dgm:presLayoutVars>
      </dgm:prSet>
      <dgm:spPr/>
      <dgm:t>
        <a:bodyPr/>
        <a:lstStyle/>
        <a:p>
          <a:endParaRPr lang="es-ES"/>
        </a:p>
      </dgm:t>
    </dgm:pt>
  </dgm:ptLst>
  <dgm:cxnLst>
    <dgm:cxn modelId="{5E06CF4A-AB3E-448F-8705-999A888A10B9}" type="presOf" srcId="{E8F6EFF8-E9D4-314B-8804-C2945302795F}" destId="{94FD5089-0DA5-2D41-8875-222F820FC4E9}"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AC8AD37-4065-7541-8177-ED804BF6E0BD}" type="doc">
      <dgm:prSet loTypeId="urn:microsoft.com/office/officeart/2005/8/layout/vList3#1" loCatId="" qsTypeId="urn:microsoft.com/office/officeart/2005/8/quickstyle/simple4" qsCatId="simple" csTypeId="urn:microsoft.com/office/officeart/2005/8/colors/accent2_2" csCatId="accent2" phldr="1"/>
      <dgm:spPr/>
      <dgm:t>
        <a:bodyPr/>
        <a:lstStyle/>
        <a:p>
          <a:endParaRPr lang="es-ES"/>
        </a:p>
      </dgm:t>
    </dgm:pt>
    <dgm:pt modelId="{55C02D38-B553-A246-B2EA-9A4647EA9393}">
      <dgm:prSet custT="1"/>
      <dgm:spPr>
        <a:solidFill>
          <a:srgbClr val="800000"/>
        </a:solidFill>
      </dgm:spPr>
      <dgm:t>
        <a:bodyPr/>
        <a:lstStyle/>
        <a:p>
          <a:pPr rtl="0"/>
          <a:r>
            <a:rPr lang="es-ES" sz="1800" b="1" dirty="0" smtClean="0"/>
            <a:t>Recuperar la integridad de la piel</a:t>
          </a:r>
          <a:endParaRPr lang="es-ES" sz="1800" b="1" dirty="0"/>
        </a:p>
      </dgm:t>
    </dgm:pt>
    <dgm:pt modelId="{F27A75EA-828F-6641-841E-9C40392AB0B7}" type="parTrans" cxnId="{443AC7E8-3E5F-9944-8778-FCE87D42AB2A}">
      <dgm:prSet/>
      <dgm:spPr/>
      <dgm:t>
        <a:bodyPr/>
        <a:lstStyle/>
        <a:p>
          <a:endParaRPr lang="es-ES"/>
        </a:p>
      </dgm:t>
    </dgm:pt>
    <dgm:pt modelId="{AE69E59E-F7D4-FE47-A46E-049001A80593}" type="sibTrans" cxnId="{443AC7E8-3E5F-9944-8778-FCE87D42AB2A}">
      <dgm:prSet/>
      <dgm:spPr/>
      <dgm:t>
        <a:bodyPr/>
        <a:lstStyle/>
        <a:p>
          <a:endParaRPr lang="es-ES"/>
        </a:p>
      </dgm:t>
    </dgm:pt>
    <dgm:pt modelId="{6DE4FDB5-5F8B-6443-B307-2002173C2D5D}">
      <dgm:prSet/>
      <dgm:spPr>
        <a:solidFill>
          <a:srgbClr val="004586"/>
        </a:solidFill>
      </dgm:spPr>
      <dgm:t>
        <a:bodyPr/>
        <a:lstStyle/>
        <a:p>
          <a:pPr rtl="0"/>
          <a:r>
            <a:rPr lang="es-ES" b="1" dirty="0" smtClean="0"/>
            <a:t>Control de la inflamación y del prurito</a:t>
          </a:r>
          <a:endParaRPr lang="es-ES" b="1" dirty="0"/>
        </a:p>
      </dgm:t>
    </dgm:pt>
    <dgm:pt modelId="{D23FEC14-9701-9C42-995D-C503CAA10376}" type="parTrans" cxnId="{C73EE4ED-FDFD-4043-8BC3-66B293D2CFE9}">
      <dgm:prSet/>
      <dgm:spPr/>
      <dgm:t>
        <a:bodyPr/>
        <a:lstStyle/>
        <a:p>
          <a:endParaRPr lang="es-ES"/>
        </a:p>
      </dgm:t>
    </dgm:pt>
    <dgm:pt modelId="{4B52A026-DDDE-D84D-99D8-D1E15DAA7747}" type="sibTrans" cxnId="{C73EE4ED-FDFD-4043-8BC3-66B293D2CFE9}">
      <dgm:prSet/>
      <dgm:spPr/>
      <dgm:t>
        <a:bodyPr/>
        <a:lstStyle/>
        <a:p>
          <a:endParaRPr lang="es-ES"/>
        </a:p>
      </dgm:t>
    </dgm:pt>
    <dgm:pt modelId="{D21B1456-F28A-4344-B09A-C2C32EF1F938}">
      <dgm:prSet custT="1"/>
      <dgm:spPr>
        <a:solidFill>
          <a:srgbClr val="004586"/>
        </a:solidFill>
      </dgm:spPr>
      <dgm:t>
        <a:bodyPr/>
        <a:lstStyle/>
        <a:p>
          <a:pPr rtl="0"/>
          <a:r>
            <a:rPr lang="es-ES" sz="1800" b="1" dirty="0" smtClean="0"/>
            <a:t>Luchar contra las infecciones</a:t>
          </a:r>
          <a:endParaRPr lang="es-ES" sz="1800" b="1" dirty="0"/>
        </a:p>
      </dgm:t>
    </dgm:pt>
    <dgm:pt modelId="{EB8AF15C-75ED-C144-B086-21AF29FB9A50}" type="parTrans" cxnId="{AE2353D6-1BBD-1D41-B630-D35ACD3431FC}">
      <dgm:prSet/>
      <dgm:spPr/>
      <dgm:t>
        <a:bodyPr/>
        <a:lstStyle/>
        <a:p>
          <a:endParaRPr lang="es-ES"/>
        </a:p>
      </dgm:t>
    </dgm:pt>
    <dgm:pt modelId="{0DC68651-98B9-944D-9F9E-5909083193D8}" type="sibTrans" cxnId="{AE2353D6-1BBD-1D41-B630-D35ACD3431FC}">
      <dgm:prSet/>
      <dgm:spPr/>
      <dgm:t>
        <a:bodyPr/>
        <a:lstStyle/>
        <a:p>
          <a:endParaRPr lang="es-ES"/>
        </a:p>
      </dgm:t>
    </dgm:pt>
    <dgm:pt modelId="{C5C1EB95-9598-544E-BF0B-64D29BDA394D}" type="pres">
      <dgm:prSet presAssocID="{FAC8AD37-4065-7541-8177-ED804BF6E0BD}" presName="linearFlow" presStyleCnt="0">
        <dgm:presLayoutVars>
          <dgm:dir/>
          <dgm:resizeHandles val="exact"/>
        </dgm:presLayoutVars>
      </dgm:prSet>
      <dgm:spPr/>
      <dgm:t>
        <a:bodyPr/>
        <a:lstStyle/>
        <a:p>
          <a:endParaRPr lang="es-ES"/>
        </a:p>
      </dgm:t>
    </dgm:pt>
    <dgm:pt modelId="{C3B657D7-C900-7C4E-ADFB-92BDFC62D959}" type="pres">
      <dgm:prSet presAssocID="{55C02D38-B553-A246-B2EA-9A4647EA9393}" presName="composite" presStyleCnt="0"/>
      <dgm:spPr/>
    </dgm:pt>
    <dgm:pt modelId="{784A768C-903E-7843-8BB7-88AFBE328C6A}" type="pres">
      <dgm:prSet presAssocID="{55C02D38-B553-A246-B2EA-9A4647EA9393}" presName="imgShp" presStyleLbl="fgImgPlace1" presStyleIdx="0" presStyleCnt="3"/>
      <dgm:spPr>
        <a:blipFill rotWithShape="1">
          <a:blip xmlns:r="http://schemas.openxmlformats.org/officeDocument/2006/relationships" r:embed="rId1"/>
          <a:stretch>
            <a:fillRect/>
          </a:stretch>
        </a:blipFill>
      </dgm:spPr>
      <dgm:t>
        <a:bodyPr/>
        <a:lstStyle/>
        <a:p>
          <a:endParaRPr lang="es-ES"/>
        </a:p>
      </dgm:t>
    </dgm:pt>
    <dgm:pt modelId="{8695512A-6138-824E-B5B6-15D8A63F9446}" type="pres">
      <dgm:prSet presAssocID="{55C02D38-B553-A246-B2EA-9A4647EA9393}" presName="txShp" presStyleLbl="node1" presStyleIdx="0" presStyleCnt="3" custScaleX="112350" custLinFactNeighborX="-1281" custLinFactNeighborY="5847">
        <dgm:presLayoutVars>
          <dgm:bulletEnabled val="1"/>
        </dgm:presLayoutVars>
      </dgm:prSet>
      <dgm:spPr/>
      <dgm:t>
        <a:bodyPr/>
        <a:lstStyle/>
        <a:p>
          <a:endParaRPr lang="es-ES"/>
        </a:p>
      </dgm:t>
    </dgm:pt>
    <dgm:pt modelId="{229BA0E3-63D2-D942-8B87-05CE1075478C}" type="pres">
      <dgm:prSet presAssocID="{AE69E59E-F7D4-FE47-A46E-049001A80593}" presName="spacing" presStyleCnt="0"/>
      <dgm:spPr/>
    </dgm:pt>
    <dgm:pt modelId="{FA7B1173-F48F-4F40-81E8-8D48E4540617}" type="pres">
      <dgm:prSet presAssocID="{6DE4FDB5-5F8B-6443-B307-2002173C2D5D}" presName="composite" presStyleCnt="0"/>
      <dgm:spPr/>
    </dgm:pt>
    <dgm:pt modelId="{14CC0CBD-4FBF-8948-886D-EB8A0F9C4D2B}" type="pres">
      <dgm:prSet presAssocID="{6DE4FDB5-5F8B-6443-B307-2002173C2D5D}" presName="imgShp" presStyleLbl="fgImgPlace1" presStyleIdx="1" presStyleCnt="3"/>
      <dgm:spPr>
        <a:blipFill rotWithShape="1">
          <a:blip xmlns:r="http://schemas.openxmlformats.org/officeDocument/2006/relationships" r:embed="rId2"/>
          <a:stretch>
            <a:fillRect/>
          </a:stretch>
        </a:blipFill>
        <a:ln>
          <a:solidFill>
            <a:schemeClr val="accent2">
              <a:lumMod val="50000"/>
            </a:schemeClr>
          </a:solidFill>
        </a:ln>
      </dgm:spPr>
      <dgm:t>
        <a:bodyPr/>
        <a:lstStyle/>
        <a:p>
          <a:endParaRPr lang="es-ES"/>
        </a:p>
      </dgm:t>
    </dgm:pt>
    <dgm:pt modelId="{5DC22815-CF62-9743-9871-BCA9FD600912}" type="pres">
      <dgm:prSet presAssocID="{6DE4FDB5-5F8B-6443-B307-2002173C2D5D}" presName="txShp" presStyleLbl="node1" presStyleIdx="1" presStyleCnt="3" custScaleX="106979" custLinFactNeighborX="-1468" custLinFactNeighborY="-6033">
        <dgm:presLayoutVars>
          <dgm:bulletEnabled val="1"/>
        </dgm:presLayoutVars>
      </dgm:prSet>
      <dgm:spPr/>
      <dgm:t>
        <a:bodyPr/>
        <a:lstStyle/>
        <a:p>
          <a:endParaRPr lang="es-ES"/>
        </a:p>
      </dgm:t>
    </dgm:pt>
    <dgm:pt modelId="{9DBBE355-9052-D948-8C13-833A0D692270}" type="pres">
      <dgm:prSet presAssocID="{4B52A026-DDDE-D84D-99D8-D1E15DAA7747}" presName="spacing" presStyleCnt="0"/>
      <dgm:spPr/>
    </dgm:pt>
    <dgm:pt modelId="{1C2C41E3-5B60-5140-9D42-2D3A9DA83DD2}" type="pres">
      <dgm:prSet presAssocID="{D21B1456-F28A-4344-B09A-C2C32EF1F938}" presName="composite" presStyleCnt="0"/>
      <dgm:spPr/>
    </dgm:pt>
    <dgm:pt modelId="{F00C328B-2AF9-284A-8FD1-059E8CD14E48}" type="pres">
      <dgm:prSet presAssocID="{D21B1456-F28A-4344-B09A-C2C32EF1F938}" presName="imgShp" presStyleLbl="fgImgPlace1" presStyleIdx="2" presStyleCnt="3"/>
      <dgm:spPr>
        <a:blipFill rotWithShape="1">
          <a:blip xmlns:r="http://schemas.openxmlformats.org/officeDocument/2006/relationships" r:embed="rId3"/>
          <a:stretch>
            <a:fillRect/>
          </a:stretch>
        </a:blipFill>
      </dgm:spPr>
      <dgm:t>
        <a:bodyPr/>
        <a:lstStyle/>
        <a:p>
          <a:endParaRPr lang="es-ES"/>
        </a:p>
      </dgm:t>
    </dgm:pt>
    <dgm:pt modelId="{EBD95BD8-51C8-2645-9907-1EF11EFCFFCB}" type="pres">
      <dgm:prSet presAssocID="{D21B1456-F28A-4344-B09A-C2C32EF1F938}" presName="txShp" presStyleLbl="node1" presStyleIdx="2" presStyleCnt="3">
        <dgm:presLayoutVars>
          <dgm:bulletEnabled val="1"/>
        </dgm:presLayoutVars>
      </dgm:prSet>
      <dgm:spPr/>
      <dgm:t>
        <a:bodyPr/>
        <a:lstStyle/>
        <a:p>
          <a:endParaRPr lang="es-ES"/>
        </a:p>
      </dgm:t>
    </dgm:pt>
  </dgm:ptLst>
  <dgm:cxnLst>
    <dgm:cxn modelId="{45C5EF3A-84FF-470F-A4CD-D76E94C20E13}" type="presOf" srcId="{6DE4FDB5-5F8B-6443-B307-2002173C2D5D}" destId="{5DC22815-CF62-9743-9871-BCA9FD600912}" srcOrd="0" destOrd="0" presId="urn:microsoft.com/office/officeart/2005/8/layout/vList3#1"/>
    <dgm:cxn modelId="{AE2353D6-1BBD-1D41-B630-D35ACD3431FC}" srcId="{FAC8AD37-4065-7541-8177-ED804BF6E0BD}" destId="{D21B1456-F28A-4344-B09A-C2C32EF1F938}" srcOrd="2" destOrd="0" parTransId="{EB8AF15C-75ED-C144-B086-21AF29FB9A50}" sibTransId="{0DC68651-98B9-944D-9F9E-5909083193D8}"/>
    <dgm:cxn modelId="{C73EE4ED-FDFD-4043-8BC3-66B293D2CFE9}" srcId="{FAC8AD37-4065-7541-8177-ED804BF6E0BD}" destId="{6DE4FDB5-5F8B-6443-B307-2002173C2D5D}" srcOrd="1" destOrd="0" parTransId="{D23FEC14-9701-9C42-995D-C503CAA10376}" sibTransId="{4B52A026-DDDE-D84D-99D8-D1E15DAA7747}"/>
    <dgm:cxn modelId="{443AC7E8-3E5F-9944-8778-FCE87D42AB2A}" srcId="{FAC8AD37-4065-7541-8177-ED804BF6E0BD}" destId="{55C02D38-B553-A246-B2EA-9A4647EA9393}" srcOrd="0" destOrd="0" parTransId="{F27A75EA-828F-6641-841E-9C40392AB0B7}" sibTransId="{AE69E59E-F7D4-FE47-A46E-049001A80593}"/>
    <dgm:cxn modelId="{15547693-505C-4685-964F-16ECFFD5D625}" type="presOf" srcId="{D21B1456-F28A-4344-B09A-C2C32EF1F938}" destId="{EBD95BD8-51C8-2645-9907-1EF11EFCFFCB}" srcOrd="0" destOrd="0" presId="urn:microsoft.com/office/officeart/2005/8/layout/vList3#1"/>
    <dgm:cxn modelId="{DA78310A-B4AE-4340-BC8E-811CDAF0AD65}" type="presOf" srcId="{55C02D38-B553-A246-B2EA-9A4647EA9393}" destId="{8695512A-6138-824E-B5B6-15D8A63F9446}" srcOrd="0" destOrd="0" presId="urn:microsoft.com/office/officeart/2005/8/layout/vList3#1"/>
    <dgm:cxn modelId="{7F5A1508-B609-49E9-A6F6-E4C58101794D}" type="presOf" srcId="{FAC8AD37-4065-7541-8177-ED804BF6E0BD}" destId="{C5C1EB95-9598-544E-BF0B-64D29BDA394D}" srcOrd="0" destOrd="0" presId="urn:microsoft.com/office/officeart/2005/8/layout/vList3#1"/>
    <dgm:cxn modelId="{95D8A3D6-2921-4B8D-B744-DCF9C105D2CC}" type="presParOf" srcId="{C5C1EB95-9598-544E-BF0B-64D29BDA394D}" destId="{C3B657D7-C900-7C4E-ADFB-92BDFC62D959}" srcOrd="0" destOrd="0" presId="urn:microsoft.com/office/officeart/2005/8/layout/vList3#1"/>
    <dgm:cxn modelId="{BE57113E-FA28-4FFA-A6F0-E36763CCB804}" type="presParOf" srcId="{C3B657D7-C900-7C4E-ADFB-92BDFC62D959}" destId="{784A768C-903E-7843-8BB7-88AFBE328C6A}" srcOrd="0" destOrd="0" presId="urn:microsoft.com/office/officeart/2005/8/layout/vList3#1"/>
    <dgm:cxn modelId="{2B82F04D-1420-4A9A-ACF2-B49A124F3F15}" type="presParOf" srcId="{C3B657D7-C900-7C4E-ADFB-92BDFC62D959}" destId="{8695512A-6138-824E-B5B6-15D8A63F9446}" srcOrd="1" destOrd="0" presId="urn:microsoft.com/office/officeart/2005/8/layout/vList3#1"/>
    <dgm:cxn modelId="{BF1C4B18-22DD-4683-8FBF-7DEC8DF045E1}" type="presParOf" srcId="{C5C1EB95-9598-544E-BF0B-64D29BDA394D}" destId="{229BA0E3-63D2-D942-8B87-05CE1075478C}" srcOrd="1" destOrd="0" presId="urn:microsoft.com/office/officeart/2005/8/layout/vList3#1"/>
    <dgm:cxn modelId="{3CA75A9D-3BBA-495F-9D89-1C0946B149FF}" type="presParOf" srcId="{C5C1EB95-9598-544E-BF0B-64D29BDA394D}" destId="{FA7B1173-F48F-4F40-81E8-8D48E4540617}" srcOrd="2" destOrd="0" presId="urn:microsoft.com/office/officeart/2005/8/layout/vList3#1"/>
    <dgm:cxn modelId="{D2B3ED0D-90F8-4BA2-85AC-60B87C6DE275}" type="presParOf" srcId="{FA7B1173-F48F-4F40-81E8-8D48E4540617}" destId="{14CC0CBD-4FBF-8948-886D-EB8A0F9C4D2B}" srcOrd="0" destOrd="0" presId="urn:microsoft.com/office/officeart/2005/8/layout/vList3#1"/>
    <dgm:cxn modelId="{C3C07975-5425-4BCD-8DFB-25095E7BAD3F}" type="presParOf" srcId="{FA7B1173-F48F-4F40-81E8-8D48E4540617}" destId="{5DC22815-CF62-9743-9871-BCA9FD600912}" srcOrd="1" destOrd="0" presId="urn:microsoft.com/office/officeart/2005/8/layout/vList3#1"/>
    <dgm:cxn modelId="{B701BDC5-F239-46EC-8E9D-3BAF1D4CE016}" type="presParOf" srcId="{C5C1EB95-9598-544E-BF0B-64D29BDA394D}" destId="{9DBBE355-9052-D948-8C13-833A0D692270}" srcOrd="3" destOrd="0" presId="urn:microsoft.com/office/officeart/2005/8/layout/vList3#1"/>
    <dgm:cxn modelId="{7A518A40-BD6B-4031-B590-ED8ED1C6AE9C}" type="presParOf" srcId="{C5C1EB95-9598-544E-BF0B-64D29BDA394D}" destId="{1C2C41E3-5B60-5140-9D42-2D3A9DA83DD2}" srcOrd="4" destOrd="0" presId="urn:microsoft.com/office/officeart/2005/8/layout/vList3#1"/>
    <dgm:cxn modelId="{5FD076B6-B7F3-4B60-95F3-0BD56294F08A}" type="presParOf" srcId="{1C2C41E3-5B60-5140-9D42-2D3A9DA83DD2}" destId="{F00C328B-2AF9-284A-8FD1-059E8CD14E48}" srcOrd="0" destOrd="0" presId="urn:microsoft.com/office/officeart/2005/8/layout/vList3#1"/>
    <dgm:cxn modelId="{0618A1C3-D13A-465A-A3F2-4BE4E58B8691}" type="presParOf" srcId="{1C2C41E3-5B60-5140-9D42-2D3A9DA83DD2}" destId="{EBD95BD8-51C8-2645-9907-1EF11EFCFFCB}" srcOrd="1" destOrd="0" presId="urn:microsoft.com/office/officeart/2005/8/layout/vList3#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AC8AD37-4065-7541-8177-ED804BF6E0BD}" type="doc">
      <dgm:prSet loTypeId="urn:microsoft.com/office/officeart/2005/8/layout/vList3#2" loCatId="" qsTypeId="urn:microsoft.com/office/officeart/2005/8/quickstyle/simple4" qsCatId="simple" csTypeId="urn:microsoft.com/office/officeart/2005/8/colors/accent2_2" csCatId="accent2" phldr="1"/>
      <dgm:spPr/>
      <dgm:t>
        <a:bodyPr/>
        <a:lstStyle/>
        <a:p>
          <a:endParaRPr lang="es-ES"/>
        </a:p>
      </dgm:t>
    </dgm:pt>
    <dgm:pt modelId="{55C02D38-B553-A246-B2EA-9A4647EA9393}">
      <dgm:prSet custT="1"/>
      <dgm:spPr>
        <a:solidFill>
          <a:srgbClr val="800000"/>
        </a:solidFill>
      </dgm:spPr>
      <dgm:t>
        <a:bodyPr/>
        <a:lstStyle/>
        <a:p>
          <a:pPr rtl="0"/>
          <a:r>
            <a:rPr lang="es-ES" sz="1800" b="1" dirty="0" smtClean="0"/>
            <a:t>Mejorar la calidad de vida</a:t>
          </a:r>
          <a:endParaRPr lang="es-ES" sz="1800" b="1" dirty="0"/>
        </a:p>
      </dgm:t>
    </dgm:pt>
    <dgm:pt modelId="{F27A75EA-828F-6641-841E-9C40392AB0B7}" type="parTrans" cxnId="{443AC7E8-3E5F-9944-8778-FCE87D42AB2A}">
      <dgm:prSet/>
      <dgm:spPr/>
      <dgm:t>
        <a:bodyPr/>
        <a:lstStyle/>
        <a:p>
          <a:endParaRPr lang="es-ES"/>
        </a:p>
      </dgm:t>
    </dgm:pt>
    <dgm:pt modelId="{AE69E59E-F7D4-FE47-A46E-049001A80593}" type="sibTrans" cxnId="{443AC7E8-3E5F-9944-8778-FCE87D42AB2A}">
      <dgm:prSet/>
      <dgm:spPr/>
      <dgm:t>
        <a:bodyPr/>
        <a:lstStyle/>
        <a:p>
          <a:endParaRPr lang="es-ES"/>
        </a:p>
      </dgm:t>
    </dgm:pt>
    <dgm:pt modelId="{6DE4FDB5-5F8B-6443-B307-2002173C2D5D}">
      <dgm:prSet custT="1"/>
      <dgm:spPr>
        <a:solidFill>
          <a:srgbClr val="004586"/>
        </a:solidFill>
      </dgm:spPr>
      <dgm:t>
        <a:bodyPr/>
        <a:lstStyle/>
        <a:p>
          <a:pPr rtl="0"/>
          <a:r>
            <a:rPr lang="es-ES" sz="1800" b="1" dirty="0" smtClean="0"/>
            <a:t>Escasos</a:t>
          </a:r>
          <a:r>
            <a:rPr lang="es-ES" sz="1800" b="1" baseline="0" dirty="0" smtClean="0"/>
            <a:t> efectos adversos</a:t>
          </a:r>
          <a:endParaRPr lang="es-ES" sz="1800" b="1" dirty="0"/>
        </a:p>
      </dgm:t>
    </dgm:pt>
    <dgm:pt modelId="{D23FEC14-9701-9C42-995D-C503CAA10376}" type="parTrans" cxnId="{C73EE4ED-FDFD-4043-8BC3-66B293D2CFE9}">
      <dgm:prSet/>
      <dgm:spPr/>
      <dgm:t>
        <a:bodyPr/>
        <a:lstStyle/>
        <a:p>
          <a:endParaRPr lang="es-ES"/>
        </a:p>
      </dgm:t>
    </dgm:pt>
    <dgm:pt modelId="{4B52A026-DDDE-D84D-99D8-D1E15DAA7747}" type="sibTrans" cxnId="{C73EE4ED-FDFD-4043-8BC3-66B293D2CFE9}">
      <dgm:prSet/>
      <dgm:spPr/>
      <dgm:t>
        <a:bodyPr/>
        <a:lstStyle/>
        <a:p>
          <a:endParaRPr lang="es-ES"/>
        </a:p>
      </dgm:t>
    </dgm:pt>
    <dgm:pt modelId="{62DC9330-7076-F94B-9BCA-243D3D4F687F}">
      <dgm:prSet/>
      <dgm:spPr>
        <a:solidFill>
          <a:srgbClr val="004586"/>
        </a:solidFill>
      </dgm:spPr>
      <dgm:t>
        <a:bodyPr/>
        <a:lstStyle/>
        <a:p>
          <a:pPr rtl="0"/>
          <a:r>
            <a:rPr lang="es-ES" b="1" dirty="0" smtClean="0"/>
            <a:t>Buena adherencia al tratamiento</a:t>
          </a:r>
          <a:endParaRPr lang="es-ES" b="1" dirty="0"/>
        </a:p>
      </dgm:t>
    </dgm:pt>
    <dgm:pt modelId="{63DE5C12-DDFE-CB48-A7B4-B0EC391FBE3D}" type="parTrans" cxnId="{26DAF29E-C3FD-2D41-A829-21850DAECDDB}">
      <dgm:prSet/>
      <dgm:spPr/>
      <dgm:t>
        <a:bodyPr/>
        <a:lstStyle/>
        <a:p>
          <a:endParaRPr lang="es-ES"/>
        </a:p>
      </dgm:t>
    </dgm:pt>
    <dgm:pt modelId="{9F1D3FC8-CA60-1F48-B489-333FD4F31CDB}" type="sibTrans" cxnId="{26DAF29E-C3FD-2D41-A829-21850DAECDDB}">
      <dgm:prSet/>
      <dgm:spPr/>
      <dgm:t>
        <a:bodyPr/>
        <a:lstStyle/>
        <a:p>
          <a:endParaRPr lang="es-ES"/>
        </a:p>
      </dgm:t>
    </dgm:pt>
    <dgm:pt modelId="{C5C1EB95-9598-544E-BF0B-64D29BDA394D}" type="pres">
      <dgm:prSet presAssocID="{FAC8AD37-4065-7541-8177-ED804BF6E0BD}" presName="linearFlow" presStyleCnt="0">
        <dgm:presLayoutVars>
          <dgm:dir/>
          <dgm:resizeHandles val="exact"/>
        </dgm:presLayoutVars>
      </dgm:prSet>
      <dgm:spPr/>
      <dgm:t>
        <a:bodyPr/>
        <a:lstStyle/>
        <a:p>
          <a:endParaRPr lang="es-ES"/>
        </a:p>
      </dgm:t>
    </dgm:pt>
    <dgm:pt modelId="{C3B657D7-C900-7C4E-ADFB-92BDFC62D959}" type="pres">
      <dgm:prSet presAssocID="{55C02D38-B553-A246-B2EA-9A4647EA9393}" presName="composite" presStyleCnt="0"/>
      <dgm:spPr/>
    </dgm:pt>
    <dgm:pt modelId="{784A768C-903E-7843-8BB7-88AFBE328C6A}" type="pres">
      <dgm:prSet presAssocID="{55C02D38-B553-A246-B2EA-9A4647EA9393}" presName="imgShp" presStyleLbl="fgImgPlace1" presStyleIdx="0" presStyleCnt="3"/>
      <dgm:spPr>
        <a:blipFill rotWithShape="1">
          <a:blip xmlns:r="http://schemas.openxmlformats.org/officeDocument/2006/relationships" r:embed="rId1"/>
          <a:stretch>
            <a:fillRect/>
          </a:stretch>
        </a:blipFill>
      </dgm:spPr>
      <dgm:t>
        <a:bodyPr/>
        <a:lstStyle/>
        <a:p>
          <a:endParaRPr lang="es-ES"/>
        </a:p>
      </dgm:t>
    </dgm:pt>
    <dgm:pt modelId="{8695512A-6138-824E-B5B6-15D8A63F9446}" type="pres">
      <dgm:prSet presAssocID="{55C02D38-B553-A246-B2EA-9A4647EA9393}" presName="txShp" presStyleLbl="node1" presStyleIdx="0" presStyleCnt="3" custLinFactNeighborX="2126" custLinFactNeighborY="3361">
        <dgm:presLayoutVars>
          <dgm:bulletEnabled val="1"/>
        </dgm:presLayoutVars>
      </dgm:prSet>
      <dgm:spPr/>
      <dgm:t>
        <a:bodyPr/>
        <a:lstStyle/>
        <a:p>
          <a:endParaRPr lang="es-ES"/>
        </a:p>
      </dgm:t>
    </dgm:pt>
    <dgm:pt modelId="{229BA0E3-63D2-D942-8B87-05CE1075478C}" type="pres">
      <dgm:prSet presAssocID="{AE69E59E-F7D4-FE47-A46E-049001A80593}" presName="spacing" presStyleCnt="0"/>
      <dgm:spPr/>
    </dgm:pt>
    <dgm:pt modelId="{FA7B1173-F48F-4F40-81E8-8D48E4540617}" type="pres">
      <dgm:prSet presAssocID="{6DE4FDB5-5F8B-6443-B307-2002173C2D5D}" presName="composite" presStyleCnt="0"/>
      <dgm:spPr/>
    </dgm:pt>
    <dgm:pt modelId="{14CC0CBD-4FBF-8948-886D-EB8A0F9C4D2B}" type="pres">
      <dgm:prSet presAssocID="{6DE4FDB5-5F8B-6443-B307-2002173C2D5D}" presName="imgShp" presStyleLbl="fgImgPlace1" presStyleIdx="1" presStyleCnt="3"/>
      <dgm:spPr>
        <a:blipFill rotWithShape="1">
          <a:blip xmlns:r="http://schemas.openxmlformats.org/officeDocument/2006/relationships" r:embed="rId2"/>
          <a:stretch>
            <a:fillRect/>
          </a:stretch>
        </a:blipFill>
        <a:ln>
          <a:solidFill>
            <a:schemeClr val="accent2">
              <a:lumMod val="50000"/>
            </a:schemeClr>
          </a:solidFill>
        </a:ln>
      </dgm:spPr>
      <dgm:t>
        <a:bodyPr/>
        <a:lstStyle/>
        <a:p>
          <a:endParaRPr lang="es-ES"/>
        </a:p>
      </dgm:t>
    </dgm:pt>
    <dgm:pt modelId="{5DC22815-CF62-9743-9871-BCA9FD600912}" type="pres">
      <dgm:prSet presAssocID="{6DE4FDB5-5F8B-6443-B307-2002173C2D5D}" presName="txShp" presStyleLbl="node1" presStyleIdx="1" presStyleCnt="3" custScaleX="106979" custLinFactNeighborX="-350" custLinFactNeighborY="-6033">
        <dgm:presLayoutVars>
          <dgm:bulletEnabled val="1"/>
        </dgm:presLayoutVars>
      </dgm:prSet>
      <dgm:spPr/>
      <dgm:t>
        <a:bodyPr/>
        <a:lstStyle/>
        <a:p>
          <a:endParaRPr lang="es-ES"/>
        </a:p>
      </dgm:t>
    </dgm:pt>
    <dgm:pt modelId="{48C3BB07-3ACD-B949-8312-CD751B3D78CC}" type="pres">
      <dgm:prSet presAssocID="{4B52A026-DDDE-D84D-99D8-D1E15DAA7747}" presName="spacing" presStyleCnt="0"/>
      <dgm:spPr/>
    </dgm:pt>
    <dgm:pt modelId="{5FBAEF0A-88DB-8E4F-828D-0A2592BC1B22}" type="pres">
      <dgm:prSet presAssocID="{62DC9330-7076-F94B-9BCA-243D3D4F687F}" presName="composite" presStyleCnt="0"/>
      <dgm:spPr/>
    </dgm:pt>
    <dgm:pt modelId="{91824C5D-FD2A-2343-8ED2-884320133A75}" type="pres">
      <dgm:prSet presAssocID="{62DC9330-7076-F94B-9BCA-243D3D4F687F}" presName="imgShp" presStyleLbl="fgImgPlace1" presStyleIdx="2" presStyleCnt="3"/>
      <dgm:spPr>
        <a:blipFill rotWithShape="1">
          <a:blip xmlns:r="http://schemas.openxmlformats.org/officeDocument/2006/relationships" r:embed="rId3"/>
          <a:stretch>
            <a:fillRect/>
          </a:stretch>
        </a:blipFill>
        <a:ln>
          <a:solidFill>
            <a:schemeClr val="accent6">
              <a:lumMod val="60000"/>
              <a:lumOff val="40000"/>
            </a:schemeClr>
          </a:solidFill>
        </a:ln>
      </dgm:spPr>
      <dgm:t>
        <a:bodyPr/>
        <a:lstStyle/>
        <a:p>
          <a:endParaRPr lang="es-ES"/>
        </a:p>
      </dgm:t>
    </dgm:pt>
    <dgm:pt modelId="{9ED80069-0584-314A-AB59-A254A60D0D01}" type="pres">
      <dgm:prSet presAssocID="{62DC9330-7076-F94B-9BCA-243D3D4F687F}" presName="txShp" presStyleLbl="node1" presStyleIdx="2" presStyleCnt="3" custLinFactNeighborX="559">
        <dgm:presLayoutVars>
          <dgm:bulletEnabled val="1"/>
        </dgm:presLayoutVars>
      </dgm:prSet>
      <dgm:spPr/>
      <dgm:t>
        <a:bodyPr/>
        <a:lstStyle/>
        <a:p>
          <a:endParaRPr lang="es-ES"/>
        </a:p>
      </dgm:t>
    </dgm:pt>
  </dgm:ptLst>
  <dgm:cxnLst>
    <dgm:cxn modelId="{51A42B9D-8176-4499-936D-0206FE343B55}" type="presOf" srcId="{62DC9330-7076-F94B-9BCA-243D3D4F687F}" destId="{9ED80069-0584-314A-AB59-A254A60D0D01}" srcOrd="0" destOrd="0" presId="urn:microsoft.com/office/officeart/2005/8/layout/vList3#2"/>
    <dgm:cxn modelId="{B060F114-BD0F-4B8A-9BF0-71F0BA8A2369}" type="presOf" srcId="{FAC8AD37-4065-7541-8177-ED804BF6E0BD}" destId="{C5C1EB95-9598-544E-BF0B-64D29BDA394D}" srcOrd="0" destOrd="0" presId="urn:microsoft.com/office/officeart/2005/8/layout/vList3#2"/>
    <dgm:cxn modelId="{4ACE0567-0ADC-4268-8623-D952471A5E19}" type="presOf" srcId="{6DE4FDB5-5F8B-6443-B307-2002173C2D5D}" destId="{5DC22815-CF62-9743-9871-BCA9FD600912}" srcOrd="0" destOrd="0" presId="urn:microsoft.com/office/officeart/2005/8/layout/vList3#2"/>
    <dgm:cxn modelId="{C73EE4ED-FDFD-4043-8BC3-66B293D2CFE9}" srcId="{FAC8AD37-4065-7541-8177-ED804BF6E0BD}" destId="{6DE4FDB5-5F8B-6443-B307-2002173C2D5D}" srcOrd="1" destOrd="0" parTransId="{D23FEC14-9701-9C42-995D-C503CAA10376}" sibTransId="{4B52A026-DDDE-D84D-99D8-D1E15DAA7747}"/>
    <dgm:cxn modelId="{443AC7E8-3E5F-9944-8778-FCE87D42AB2A}" srcId="{FAC8AD37-4065-7541-8177-ED804BF6E0BD}" destId="{55C02D38-B553-A246-B2EA-9A4647EA9393}" srcOrd="0" destOrd="0" parTransId="{F27A75EA-828F-6641-841E-9C40392AB0B7}" sibTransId="{AE69E59E-F7D4-FE47-A46E-049001A80593}"/>
    <dgm:cxn modelId="{26DAF29E-C3FD-2D41-A829-21850DAECDDB}" srcId="{FAC8AD37-4065-7541-8177-ED804BF6E0BD}" destId="{62DC9330-7076-F94B-9BCA-243D3D4F687F}" srcOrd="2" destOrd="0" parTransId="{63DE5C12-DDFE-CB48-A7B4-B0EC391FBE3D}" sibTransId="{9F1D3FC8-CA60-1F48-B489-333FD4F31CDB}"/>
    <dgm:cxn modelId="{B18912E5-09FB-4DA0-B822-23EFF13776CC}" type="presOf" srcId="{55C02D38-B553-A246-B2EA-9A4647EA9393}" destId="{8695512A-6138-824E-B5B6-15D8A63F9446}" srcOrd="0" destOrd="0" presId="urn:microsoft.com/office/officeart/2005/8/layout/vList3#2"/>
    <dgm:cxn modelId="{B94ED205-8661-4A7D-8A5C-B460EA417788}" type="presParOf" srcId="{C5C1EB95-9598-544E-BF0B-64D29BDA394D}" destId="{C3B657D7-C900-7C4E-ADFB-92BDFC62D959}" srcOrd="0" destOrd="0" presId="urn:microsoft.com/office/officeart/2005/8/layout/vList3#2"/>
    <dgm:cxn modelId="{1E6752BF-6A3D-4BC9-9DAE-F5F343C90534}" type="presParOf" srcId="{C3B657D7-C900-7C4E-ADFB-92BDFC62D959}" destId="{784A768C-903E-7843-8BB7-88AFBE328C6A}" srcOrd="0" destOrd="0" presId="urn:microsoft.com/office/officeart/2005/8/layout/vList3#2"/>
    <dgm:cxn modelId="{110DCFD8-4C41-4BA8-B890-046AE661DAD9}" type="presParOf" srcId="{C3B657D7-C900-7C4E-ADFB-92BDFC62D959}" destId="{8695512A-6138-824E-B5B6-15D8A63F9446}" srcOrd="1" destOrd="0" presId="urn:microsoft.com/office/officeart/2005/8/layout/vList3#2"/>
    <dgm:cxn modelId="{46650595-D460-4B28-BD7E-C204A6418B24}" type="presParOf" srcId="{C5C1EB95-9598-544E-BF0B-64D29BDA394D}" destId="{229BA0E3-63D2-D942-8B87-05CE1075478C}" srcOrd="1" destOrd="0" presId="urn:microsoft.com/office/officeart/2005/8/layout/vList3#2"/>
    <dgm:cxn modelId="{361C8E03-7603-4CD0-8F56-F1C2B7EC2003}" type="presParOf" srcId="{C5C1EB95-9598-544E-BF0B-64D29BDA394D}" destId="{FA7B1173-F48F-4F40-81E8-8D48E4540617}" srcOrd="2" destOrd="0" presId="urn:microsoft.com/office/officeart/2005/8/layout/vList3#2"/>
    <dgm:cxn modelId="{F18670CA-3BE6-4059-A93D-61CA15F0D568}" type="presParOf" srcId="{FA7B1173-F48F-4F40-81E8-8D48E4540617}" destId="{14CC0CBD-4FBF-8948-886D-EB8A0F9C4D2B}" srcOrd="0" destOrd="0" presId="urn:microsoft.com/office/officeart/2005/8/layout/vList3#2"/>
    <dgm:cxn modelId="{9CED23D8-B097-4142-BFDA-3D1FE97550EE}" type="presParOf" srcId="{FA7B1173-F48F-4F40-81E8-8D48E4540617}" destId="{5DC22815-CF62-9743-9871-BCA9FD600912}" srcOrd="1" destOrd="0" presId="urn:microsoft.com/office/officeart/2005/8/layout/vList3#2"/>
    <dgm:cxn modelId="{D83D1046-7D43-4478-AE4B-B50E7FD6C582}" type="presParOf" srcId="{C5C1EB95-9598-544E-BF0B-64D29BDA394D}" destId="{48C3BB07-3ACD-B949-8312-CD751B3D78CC}" srcOrd="3" destOrd="0" presId="urn:microsoft.com/office/officeart/2005/8/layout/vList3#2"/>
    <dgm:cxn modelId="{052AF73B-80B0-4EA6-ABCB-0F6D12061A44}" type="presParOf" srcId="{C5C1EB95-9598-544E-BF0B-64D29BDA394D}" destId="{5FBAEF0A-88DB-8E4F-828D-0A2592BC1B22}" srcOrd="4" destOrd="0" presId="urn:microsoft.com/office/officeart/2005/8/layout/vList3#2"/>
    <dgm:cxn modelId="{6B2F601B-6361-49D5-BD9A-BAB14782CA47}" type="presParOf" srcId="{5FBAEF0A-88DB-8E4F-828D-0A2592BC1B22}" destId="{91824C5D-FD2A-2343-8ED2-884320133A75}" srcOrd="0" destOrd="0" presId="urn:microsoft.com/office/officeart/2005/8/layout/vList3#2"/>
    <dgm:cxn modelId="{DC19C62C-B97D-4799-9839-B3B906465D59}" type="presParOf" srcId="{5FBAEF0A-88DB-8E4F-828D-0A2592BC1B22}" destId="{9ED80069-0584-314A-AB59-A254A60D0D01}" srcOrd="1" destOrd="0" presId="urn:microsoft.com/office/officeart/2005/8/layout/vList3#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AC8AD37-4065-7541-8177-ED804BF6E0BD}" type="doc">
      <dgm:prSet loTypeId="urn:microsoft.com/office/officeart/2005/8/layout/vList3#3" loCatId="" qsTypeId="urn:microsoft.com/office/officeart/2005/8/quickstyle/simple4" qsCatId="simple" csTypeId="urn:microsoft.com/office/officeart/2005/8/colors/accent2_2" csCatId="accent2" phldr="1"/>
      <dgm:spPr/>
      <dgm:t>
        <a:bodyPr/>
        <a:lstStyle/>
        <a:p>
          <a:endParaRPr lang="es-ES"/>
        </a:p>
      </dgm:t>
    </dgm:pt>
    <dgm:pt modelId="{E97DBA57-C02D-2141-BC21-24345D63E08D}">
      <dgm:prSet custT="1"/>
      <dgm:spPr>
        <a:solidFill>
          <a:srgbClr val="004586"/>
        </a:solidFill>
      </dgm:spPr>
      <dgm:t>
        <a:bodyPr/>
        <a:lstStyle/>
        <a:p>
          <a:pPr rtl="0"/>
          <a:r>
            <a:rPr lang="es-ES" sz="4000" b="1" dirty="0" smtClean="0"/>
            <a:t>Prevenir los brotes</a:t>
          </a:r>
          <a:endParaRPr lang="es-ES" sz="4000" b="1" dirty="0"/>
        </a:p>
      </dgm:t>
    </dgm:pt>
    <dgm:pt modelId="{317E8F3D-EE0C-0C4F-B6AC-32120A213F5F}" type="parTrans" cxnId="{1CE91EEA-53BC-BA4F-BA33-7D96F61BFDA9}">
      <dgm:prSet/>
      <dgm:spPr/>
      <dgm:t>
        <a:bodyPr/>
        <a:lstStyle/>
        <a:p>
          <a:endParaRPr lang="es-ES"/>
        </a:p>
      </dgm:t>
    </dgm:pt>
    <dgm:pt modelId="{04122F26-9997-E844-952A-E2ADE6BED09B}" type="sibTrans" cxnId="{1CE91EEA-53BC-BA4F-BA33-7D96F61BFDA9}">
      <dgm:prSet/>
      <dgm:spPr/>
      <dgm:t>
        <a:bodyPr/>
        <a:lstStyle/>
        <a:p>
          <a:endParaRPr lang="es-ES"/>
        </a:p>
      </dgm:t>
    </dgm:pt>
    <dgm:pt modelId="{C5C1EB95-9598-544E-BF0B-64D29BDA394D}" type="pres">
      <dgm:prSet presAssocID="{FAC8AD37-4065-7541-8177-ED804BF6E0BD}" presName="linearFlow" presStyleCnt="0">
        <dgm:presLayoutVars>
          <dgm:dir/>
          <dgm:resizeHandles val="exact"/>
        </dgm:presLayoutVars>
      </dgm:prSet>
      <dgm:spPr/>
      <dgm:t>
        <a:bodyPr/>
        <a:lstStyle/>
        <a:p>
          <a:endParaRPr lang="es-ES"/>
        </a:p>
      </dgm:t>
    </dgm:pt>
    <dgm:pt modelId="{1AEEFE78-EF37-6F49-BC92-026E7326E16E}" type="pres">
      <dgm:prSet presAssocID="{E97DBA57-C02D-2141-BC21-24345D63E08D}" presName="composite" presStyleCnt="0"/>
      <dgm:spPr/>
    </dgm:pt>
    <dgm:pt modelId="{C618DB02-EE1B-6345-9F87-49BB86626DDF}" type="pres">
      <dgm:prSet presAssocID="{E97DBA57-C02D-2141-BC21-24345D63E08D}" presName="imgShp" presStyleLbl="fgImgPlace1" presStyleIdx="0" presStyleCnt="1" custLinFactNeighborX="-8914" custLinFactNeighborY="-623"/>
      <dgm:spPr>
        <a:blipFill rotWithShape="1">
          <a:blip xmlns:r="http://schemas.openxmlformats.org/officeDocument/2006/relationships" r:embed="rId1"/>
          <a:stretch>
            <a:fillRect/>
          </a:stretch>
        </a:blipFill>
        <a:ln>
          <a:solidFill>
            <a:srgbClr val="843132"/>
          </a:solidFill>
        </a:ln>
      </dgm:spPr>
      <dgm:t>
        <a:bodyPr/>
        <a:lstStyle/>
        <a:p>
          <a:endParaRPr lang="es-ES"/>
        </a:p>
      </dgm:t>
    </dgm:pt>
    <dgm:pt modelId="{A9E9D164-2E92-A54C-86A5-6BCAF6D01FD9}" type="pres">
      <dgm:prSet presAssocID="{E97DBA57-C02D-2141-BC21-24345D63E08D}" presName="txShp" presStyleLbl="node1" presStyleIdx="0" presStyleCnt="1" custScaleX="134579">
        <dgm:presLayoutVars>
          <dgm:bulletEnabled val="1"/>
        </dgm:presLayoutVars>
      </dgm:prSet>
      <dgm:spPr/>
      <dgm:t>
        <a:bodyPr/>
        <a:lstStyle/>
        <a:p>
          <a:endParaRPr lang="es-ES"/>
        </a:p>
      </dgm:t>
    </dgm:pt>
  </dgm:ptLst>
  <dgm:cxnLst>
    <dgm:cxn modelId="{1CE91EEA-53BC-BA4F-BA33-7D96F61BFDA9}" srcId="{FAC8AD37-4065-7541-8177-ED804BF6E0BD}" destId="{E97DBA57-C02D-2141-BC21-24345D63E08D}" srcOrd="0" destOrd="0" parTransId="{317E8F3D-EE0C-0C4F-B6AC-32120A213F5F}" sibTransId="{04122F26-9997-E844-952A-E2ADE6BED09B}"/>
    <dgm:cxn modelId="{06EA7FF4-D998-489E-95F6-B958E0BDD8DB}" type="presOf" srcId="{E97DBA57-C02D-2141-BC21-24345D63E08D}" destId="{A9E9D164-2E92-A54C-86A5-6BCAF6D01FD9}" srcOrd="0" destOrd="0" presId="urn:microsoft.com/office/officeart/2005/8/layout/vList3#3"/>
    <dgm:cxn modelId="{CD9CF58C-CD57-4047-BFE7-4D17C34D68A7}" type="presOf" srcId="{FAC8AD37-4065-7541-8177-ED804BF6E0BD}" destId="{C5C1EB95-9598-544E-BF0B-64D29BDA394D}" srcOrd="0" destOrd="0" presId="urn:microsoft.com/office/officeart/2005/8/layout/vList3#3"/>
    <dgm:cxn modelId="{632358F9-A35B-43E8-8B8C-76B9F6393006}" type="presParOf" srcId="{C5C1EB95-9598-544E-BF0B-64D29BDA394D}" destId="{1AEEFE78-EF37-6F49-BC92-026E7326E16E}" srcOrd="0" destOrd="0" presId="urn:microsoft.com/office/officeart/2005/8/layout/vList3#3"/>
    <dgm:cxn modelId="{AE286D31-A3A6-47B9-9750-74FDE221DC56}" type="presParOf" srcId="{1AEEFE78-EF37-6F49-BC92-026E7326E16E}" destId="{C618DB02-EE1B-6345-9F87-49BB86626DDF}" srcOrd="0" destOrd="0" presId="urn:microsoft.com/office/officeart/2005/8/layout/vList3#3"/>
    <dgm:cxn modelId="{B97FB07E-326B-40E1-8A77-8CFFCF0ED557}" type="presParOf" srcId="{1AEEFE78-EF37-6F49-BC92-026E7326E16E}" destId="{A9E9D164-2E92-A54C-86A5-6BCAF6D01FD9}" srcOrd="1" destOrd="0" presId="urn:microsoft.com/office/officeart/2005/8/layout/vList3#3"/>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5C9226-5259-1E4F-83E6-96AB777B70F1}">
      <dsp:nvSpPr>
        <dsp:cNvPr id="0" name=""/>
        <dsp:cNvSpPr/>
      </dsp:nvSpPr>
      <dsp:spPr>
        <a:xfrm>
          <a:off x="0" y="404038"/>
          <a:ext cx="2383967" cy="954719"/>
        </a:xfrm>
        <a:prstGeom prst="roundRect">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s-ES" sz="2400" kern="1200" dirty="0" smtClean="0"/>
            <a:t>Prevención de la marcha atópica</a:t>
          </a:r>
          <a:endParaRPr lang="es-ES" sz="2400" kern="1200" dirty="0"/>
        </a:p>
      </dsp:txBody>
      <dsp:txXfrm>
        <a:off x="46606" y="450644"/>
        <a:ext cx="2290755" cy="86150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9533BC-E51C-4E78-8375-805C22136A79}">
      <dsp:nvSpPr>
        <dsp:cNvPr id="0" name=""/>
        <dsp:cNvSpPr/>
      </dsp:nvSpPr>
      <dsp:spPr>
        <a:xfrm>
          <a:off x="3327400" y="0"/>
          <a:ext cx="3327400" cy="1437216"/>
        </a:xfrm>
        <a:prstGeom prst="trapezoid">
          <a:avLst>
            <a:gd name="adj" fmla="val 115758"/>
          </a:avLst>
        </a:prstGeom>
        <a:solidFill>
          <a:srgbClr val="FF9725"/>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s-ES" sz="1800" b="1" i="0" kern="1200" dirty="0" smtClean="0">
            <a:solidFill>
              <a:srgbClr val="F8F8F8"/>
            </a:solidFill>
            <a:effectLst>
              <a:outerShdw blurRad="38100" dist="38100" dir="2700000" algn="tl">
                <a:srgbClr val="000000">
                  <a:alpha val="43137"/>
                </a:srgbClr>
              </a:outerShdw>
            </a:effectLst>
          </a:endParaRPr>
        </a:p>
        <a:p>
          <a:pPr lvl="0" algn="ctr" defTabSz="800100">
            <a:lnSpc>
              <a:spcPct val="90000"/>
            </a:lnSpc>
            <a:spcBef>
              <a:spcPct val="0"/>
            </a:spcBef>
            <a:spcAft>
              <a:spcPct val="35000"/>
            </a:spcAft>
          </a:pPr>
          <a:r>
            <a:rPr lang="es-ES" sz="1800" b="1" i="0" kern="1200" dirty="0" smtClean="0">
              <a:solidFill>
                <a:srgbClr val="F8F8F8"/>
              </a:solidFill>
              <a:effectLst>
                <a:outerShdw blurRad="38100" dist="38100" dir="2700000" algn="tl">
                  <a:srgbClr val="000000">
                    <a:alpha val="43137"/>
                  </a:srgbClr>
                </a:outerShdw>
              </a:effectLst>
            </a:rPr>
            <a:t>Control </a:t>
          </a:r>
        </a:p>
        <a:p>
          <a:pPr lvl="0" algn="ctr" defTabSz="800100">
            <a:lnSpc>
              <a:spcPct val="90000"/>
            </a:lnSpc>
            <a:spcBef>
              <a:spcPct val="0"/>
            </a:spcBef>
            <a:spcAft>
              <a:spcPct val="35000"/>
            </a:spcAft>
          </a:pPr>
          <a:r>
            <a:rPr lang="es-ES" sz="1800" b="1" i="0" kern="1200" dirty="0" smtClean="0">
              <a:solidFill>
                <a:srgbClr val="F8F8F8"/>
              </a:solidFill>
              <a:effectLst>
                <a:outerShdw blurRad="38100" dist="38100" dir="2700000" algn="tl">
                  <a:srgbClr val="000000">
                    <a:alpha val="43137"/>
                  </a:srgbClr>
                </a:outerShdw>
              </a:effectLst>
            </a:rPr>
            <a:t>largo plazo  DA</a:t>
          </a:r>
        </a:p>
      </dsp:txBody>
      <dsp:txXfrm>
        <a:off x="3327400" y="0"/>
        <a:ext cx="3327400" cy="1437216"/>
      </dsp:txXfrm>
    </dsp:sp>
    <dsp:sp modelId="{7F16409A-ACB8-4636-B9CA-BE75BF960063}">
      <dsp:nvSpPr>
        <dsp:cNvPr id="0" name=""/>
        <dsp:cNvSpPr/>
      </dsp:nvSpPr>
      <dsp:spPr>
        <a:xfrm>
          <a:off x="1663700" y="1437216"/>
          <a:ext cx="6654800" cy="1437216"/>
        </a:xfrm>
        <a:prstGeom prst="trapezoid">
          <a:avLst>
            <a:gd name="adj" fmla="val 115758"/>
          </a:avLst>
        </a:prstGeom>
        <a:solidFill>
          <a:srgbClr val="A72B4D"/>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s-ES" sz="2000" b="1" kern="1200" dirty="0" smtClean="0">
            <a:solidFill>
              <a:srgbClr val="F8F8F8"/>
            </a:solidFill>
            <a:effectLst>
              <a:outerShdw blurRad="38100" dist="38100" dir="2700000" algn="tl">
                <a:srgbClr val="000000">
                  <a:alpha val="43137"/>
                </a:srgbClr>
              </a:outerShdw>
            </a:effectLst>
          </a:endParaRPr>
        </a:p>
        <a:p>
          <a:pPr lvl="0" algn="ctr" defTabSz="889000">
            <a:lnSpc>
              <a:spcPct val="90000"/>
            </a:lnSpc>
            <a:spcBef>
              <a:spcPct val="0"/>
            </a:spcBef>
            <a:spcAft>
              <a:spcPct val="35000"/>
            </a:spcAft>
          </a:pPr>
          <a:r>
            <a:rPr lang="es-ES" sz="2000" b="1" kern="1200" dirty="0" smtClean="0">
              <a:solidFill>
                <a:srgbClr val="F8F8F8"/>
              </a:solidFill>
              <a:effectLst>
                <a:outerShdw blurRad="38100" dist="38100" dir="2700000" algn="tl">
                  <a:srgbClr val="000000">
                    <a:alpha val="43137"/>
                  </a:srgbClr>
                </a:outerShdw>
              </a:effectLst>
            </a:rPr>
            <a:t>Tratamiento Farmacológico de los brotes</a:t>
          </a:r>
        </a:p>
        <a:p>
          <a:pPr lvl="0" algn="ctr" defTabSz="889000">
            <a:lnSpc>
              <a:spcPct val="90000"/>
            </a:lnSpc>
            <a:spcBef>
              <a:spcPct val="0"/>
            </a:spcBef>
            <a:spcAft>
              <a:spcPct val="35000"/>
            </a:spcAft>
          </a:pPr>
          <a:r>
            <a:rPr lang="es-ES" sz="2000" kern="1200" dirty="0" smtClean="0">
              <a:solidFill>
                <a:srgbClr val="F8F8F8"/>
              </a:solidFill>
            </a:rPr>
            <a:t>- </a:t>
          </a:r>
          <a:r>
            <a:rPr lang="es-ES" sz="1800" i="1" kern="1200" dirty="0" smtClean="0">
              <a:solidFill>
                <a:srgbClr val="F8F8F8"/>
              </a:solidFill>
            </a:rPr>
            <a:t>Corticoides, </a:t>
          </a:r>
          <a:r>
            <a:rPr lang="es-ES" sz="1800" i="1" kern="1200" dirty="0" err="1" smtClean="0">
              <a:solidFill>
                <a:srgbClr val="F8F8F8"/>
              </a:solidFill>
            </a:rPr>
            <a:t>TCIs</a:t>
          </a:r>
          <a:r>
            <a:rPr lang="es-ES" sz="1800" i="1" kern="1200" dirty="0" smtClean="0">
              <a:solidFill>
                <a:srgbClr val="F8F8F8"/>
              </a:solidFill>
            </a:rPr>
            <a:t>, AINE ……. </a:t>
          </a:r>
          <a:endParaRPr lang="en-GB" sz="2000" i="1" kern="1200" dirty="0">
            <a:solidFill>
              <a:srgbClr val="F8F8F8"/>
            </a:solidFill>
          </a:endParaRPr>
        </a:p>
      </dsp:txBody>
      <dsp:txXfrm>
        <a:off x="2828289" y="1437216"/>
        <a:ext cx="4325620" cy="1437216"/>
      </dsp:txXfrm>
    </dsp:sp>
    <dsp:sp modelId="{277A4F32-F26E-4A72-A7D1-79EBFEC4CC1E}">
      <dsp:nvSpPr>
        <dsp:cNvPr id="0" name=""/>
        <dsp:cNvSpPr/>
      </dsp:nvSpPr>
      <dsp:spPr>
        <a:xfrm>
          <a:off x="0" y="2874433"/>
          <a:ext cx="9982200" cy="1437216"/>
        </a:xfrm>
        <a:prstGeom prst="trapezoid">
          <a:avLst>
            <a:gd name="adj" fmla="val 115758"/>
          </a:avLst>
        </a:prstGeom>
        <a:solidFill>
          <a:srgbClr val="843132"/>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s-ES" sz="1800" b="1" kern="1200" dirty="0" smtClean="0">
            <a:solidFill>
              <a:srgbClr val="F8F8F8"/>
            </a:solidFill>
            <a:effectLst>
              <a:outerShdw blurRad="38100" dist="38100" dir="2700000" algn="tl">
                <a:srgbClr val="000000">
                  <a:alpha val="43137"/>
                </a:srgbClr>
              </a:outerShdw>
            </a:effectLst>
          </a:endParaRPr>
        </a:p>
        <a:p>
          <a:pPr lvl="0" algn="ctr" defTabSz="800100">
            <a:lnSpc>
              <a:spcPct val="90000"/>
            </a:lnSpc>
            <a:spcBef>
              <a:spcPct val="0"/>
            </a:spcBef>
            <a:spcAft>
              <a:spcPct val="35000"/>
            </a:spcAft>
          </a:pPr>
          <a:r>
            <a:rPr lang="es-ES" sz="1800" b="1" kern="1200" dirty="0" smtClean="0">
              <a:solidFill>
                <a:srgbClr val="F8F8F8"/>
              </a:solidFill>
              <a:effectLst>
                <a:outerShdw blurRad="38100" dist="38100" dir="2700000" algn="tl">
                  <a:srgbClr val="000000">
                    <a:alpha val="43137"/>
                  </a:srgbClr>
                </a:outerShdw>
              </a:effectLst>
            </a:rPr>
            <a:t>Educación (Cuidadores / Pacientes):</a:t>
          </a:r>
        </a:p>
        <a:p>
          <a:pPr lvl="0" algn="ctr" defTabSz="800100">
            <a:lnSpc>
              <a:spcPct val="90000"/>
            </a:lnSpc>
            <a:spcBef>
              <a:spcPct val="0"/>
            </a:spcBef>
            <a:spcAft>
              <a:spcPct val="35000"/>
            </a:spcAft>
          </a:pPr>
          <a:r>
            <a:rPr lang="es-ES" sz="1800" kern="1200" dirty="0" smtClean="0">
              <a:solidFill>
                <a:srgbClr val="F8F8F8"/>
              </a:solidFill>
            </a:rPr>
            <a:t>- </a:t>
          </a:r>
          <a:r>
            <a:rPr lang="es-ES" sz="1800" i="1" kern="1200" dirty="0" smtClean="0">
              <a:solidFill>
                <a:srgbClr val="F8F8F8"/>
              </a:solidFill>
            </a:rPr>
            <a:t>Cuidado adecuado de la piel</a:t>
          </a:r>
        </a:p>
        <a:p>
          <a:pPr lvl="0" algn="ctr" defTabSz="800100">
            <a:lnSpc>
              <a:spcPct val="90000"/>
            </a:lnSpc>
            <a:spcBef>
              <a:spcPct val="0"/>
            </a:spcBef>
            <a:spcAft>
              <a:spcPct val="35000"/>
            </a:spcAft>
          </a:pPr>
          <a:r>
            <a:rPr lang="es-ES" sz="1800" i="1" kern="1200" dirty="0" smtClean="0">
              <a:solidFill>
                <a:srgbClr val="F8F8F8"/>
              </a:solidFill>
            </a:rPr>
            <a:t>- Evitar desencadenantes</a:t>
          </a:r>
        </a:p>
        <a:p>
          <a:pPr lvl="0" algn="ctr" defTabSz="800100">
            <a:lnSpc>
              <a:spcPct val="90000"/>
            </a:lnSpc>
            <a:spcBef>
              <a:spcPct val="0"/>
            </a:spcBef>
            <a:spcAft>
              <a:spcPct val="35000"/>
            </a:spcAft>
          </a:pPr>
          <a:endParaRPr lang="en-GB" sz="1500" kern="1200" dirty="0"/>
        </a:p>
      </dsp:txBody>
      <dsp:txXfrm>
        <a:off x="1746884" y="2874433"/>
        <a:ext cx="6488430" cy="143721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D0080A-A0FB-3D45-AA67-C42A49AAC8FC}">
      <dsp:nvSpPr>
        <dsp:cNvPr id="0" name=""/>
        <dsp:cNvSpPr/>
      </dsp:nvSpPr>
      <dsp:spPr>
        <a:xfrm>
          <a:off x="662302" y="0"/>
          <a:ext cx="2491818" cy="1286099"/>
        </a:xfrm>
        <a:prstGeom prst="roundRect">
          <a:avLst>
            <a:gd name="adj" fmla="val 10000"/>
          </a:avLst>
        </a:prstGeom>
        <a:gradFill rotWithShape="0">
          <a:gsLst>
            <a:gs pos="0">
              <a:srgbClr val="004586"/>
            </a:gs>
            <a:gs pos="80000">
              <a:srgbClr val="004586"/>
            </a:gs>
            <a:gs pos="100000">
              <a:srgbClr val="004586"/>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s-ES" sz="3200" i="0" kern="1200" dirty="0" smtClean="0">
              <a:latin typeface="+mj-lt"/>
              <a:cs typeface="Arial Unicode MS"/>
            </a:rPr>
            <a:t>Ducha o baño corto</a:t>
          </a:r>
          <a:endParaRPr lang="es-ES" sz="3200" i="0" kern="1200" dirty="0">
            <a:latin typeface="+mj-lt"/>
            <a:cs typeface="Arial Unicode MS"/>
          </a:endParaRPr>
        </a:p>
      </dsp:txBody>
      <dsp:txXfrm>
        <a:off x="699971" y="37669"/>
        <a:ext cx="2416480" cy="1210761"/>
      </dsp:txXfrm>
    </dsp:sp>
    <dsp:sp modelId="{1D3117FB-8C61-9C4C-AFFE-78C5EE667AAF}">
      <dsp:nvSpPr>
        <dsp:cNvPr id="0" name=""/>
        <dsp:cNvSpPr/>
      </dsp:nvSpPr>
      <dsp:spPr>
        <a:xfrm rot="5400000">
          <a:off x="1667068" y="1318252"/>
          <a:ext cx="482287" cy="578744"/>
        </a:xfrm>
        <a:prstGeom prst="rightArrow">
          <a:avLst>
            <a:gd name="adj1" fmla="val 60000"/>
            <a:gd name="adj2" fmla="val 50000"/>
          </a:avLst>
        </a:prstGeom>
        <a:gradFill rotWithShape="0">
          <a:gsLst>
            <a:gs pos="0">
              <a:schemeClr val="accent2">
                <a:shade val="90000"/>
                <a:hueOff val="0"/>
                <a:satOff val="0"/>
                <a:lumOff val="0"/>
                <a:alphaOff val="0"/>
                <a:shade val="51000"/>
                <a:satMod val="130000"/>
              </a:schemeClr>
            </a:gs>
            <a:gs pos="80000">
              <a:schemeClr val="accent2">
                <a:shade val="90000"/>
                <a:hueOff val="0"/>
                <a:satOff val="0"/>
                <a:lumOff val="0"/>
                <a:alphaOff val="0"/>
                <a:shade val="93000"/>
                <a:satMod val="130000"/>
              </a:schemeClr>
            </a:gs>
            <a:gs pos="100000">
              <a:schemeClr val="accent2">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S" sz="2400" kern="1200"/>
        </a:p>
      </dsp:txBody>
      <dsp:txXfrm rot="-5400000">
        <a:off x="1734589" y="1366480"/>
        <a:ext cx="347246" cy="337601"/>
      </dsp:txXfrm>
    </dsp:sp>
    <dsp:sp modelId="{5921C337-7152-484D-8A49-FFFF84FE0CA0}">
      <dsp:nvSpPr>
        <dsp:cNvPr id="0" name=""/>
        <dsp:cNvSpPr/>
      </dsp:nvSpPr>
      <dsp:spPr>
        <a:xfrm>
          <a:off x="662302" y="1929150"/>
          <a:ext cx="2491818" cy="1286099"/>
        </a:xfrm>
        <a:prstGeom prst="roundRect">
          <a:avLst>
            <a:gd name="adj" fmla="val 10000"/>
          </a:avLst>
        </a:prstGeom>
        <a:gradFill rotWithShape="0">
          <a:gsLst>
            <a:gs pos="0">
              <a:srgbClr val="004586"/>
            </a:gs>
            <a:gs pos="80000">
              <a:srgbClr val="004586"/>
            </a:gs>
            <a:gs pos="100000">
              <a:srgbClr val="004586"/>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s-ES" sz="3200" i="0" kern="1200" dirty="0" smtClean="0">
              <a:latin typeface="+mj-lt"/>
              <a:cs typeface="Arial Unicode MS"/>
            </a:rPr>
            <a:t>Agua no muy caliente</a:t>
          </a:r>
          <a:endParaRPr lang="es-ES" sz="3200" i="0" kern="1200" dirty="0">
            <a:latin typeface="+mj-lt"/>
            <a:cs typeface="Arial Unicode MS"/>
          </a:endParaRPr>
        </a:p>
      </dsp:txBody>
      <dsp:txXfrm>
        <a:off x="699971" y="1966819"/>
        <a:ext cx="2416480" cy="1210761"/>
      </dsp:txXfrm>
    </dsp:sp>
    <dsp:sp modelId="{97EFC3D8-9D81-744B-A23A-531F8C0D84BD}">
      <dsp:nvSpPr>
        <dsp:cNvPr id="0" name=""/>
        <dsp:cNvSpPr/>
      </dsp:nvSpPr>
      <dsp:spPr>
        <a:xfrm rot="5400000">
          <a:off x="1667068" y="3247402"/>
          <a:ext cx="482287" cy="578744"/>
        </a:xfrm>
        <a:prstGeom prst="rightArrow">
          <a:avLst>
            <a:gd name="adj1" fmla="val 60000"/>
            <a:gd name="adj2" fmla="val 50000"/>
          </a:avLst>
        </a:prstGeom>
        <a:gradFill rotWithShape="0">
          <a:gsLst>
            <a:gs pos="0">
              <a:schemeClr val="accent2">
                <a:shade val="90000"/>
                <a:hueOff val="0"/>
                <a:satOff val="0"/>
                <a:lumOff val="22415"/>
                <a:alphaOff val="0"/>
                <a:shade val="51000"/>
                <a:satMod val="130000"/>
              </a:schemeClr>
            </a:gs>
            <a:gs pos="80000">
              <a:schemeClr val="accent2">
                <a:shade val="90000"/>
                <a:hueOff val="0"/>
                <a:satOff val="0"/>
                <a:lumOff val="22415"/>
                <a:alphaOff val="0"/>
                <a:shade val="93000"/>
                <a:satMod val="130000"/>
              </a:schemeClr>
            </a:gs>
            <a:gs pos="100000">
              <a:schemeClr val="accent2">
                <a:shade val="90000"/>
                <a:hueOff val="0"/>
                <a:satOff val="0"/>
                <a:lumOff val="2241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S" sz="2400" kern="1200"/>
        </a:p>
      </dsp:txBody>
      <dsp:txXfrm rot="-5400000">
        <a:off x="1734589" y="3295630"/>
        <a:ext cx="347246" cy="337601"/>
      </dsp:txXfrm>
    </dsp:sp>
    <dsp:sp modelId="{096F4E98-20C1-1A40-B646-1BF23245D88B}">
      <dsp:nvSpPr>
        <dsp:cNvPr id="0" name=""/>
        <dsp:cNvSpPr/>
      </dsp:nvSpPr>
      <dsp:spPr>
        <a:xfrm>
          <a:off x="662302" y="3858300"/>
          <a:ext cx="2491818" cy="1286099"/>
        </a:xfrm>
        <a:prstGeom prst="roundRect">
          <a:avLst>
            <a:gd name="adj" fmla="val 10000"/>
          </a:avLst>
        </a:prstGeom>
        <a:gradFill rotWithShape="0">
          <a:gsLst>
            <a:gs pos="0">
              <a:srgbClr val="004586"/>
            </a:gs>
            <a:gs pos="80000">
              <a:srgbClr val="004586"/>
            </a:gs>
            <a:gs pos="100000">
              <a:srgbClr val="004586"/>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s-ES" sz="3200" i="0" kern="1200" dirty="0" smtClean="0">
              <a:latin typeface="+mj-lt"/>
              <a:cs typeface="Arial Unicode MS"/>
            </a:rPr>
            <a:t>Jabón suave sin espuma</a:t>
          </a:r>
          <a:endParaRPr lang="es-ES" sz="3200" i="0" kern="1200" dirty="0">
            <a:latin typeface="+mj-lt"/>
            <a:cs typeface="Arial Unicode MS"/>
          </a:endParaRPr>
        </a:p>
      </dsp:txBody>
      <dsp:txXfrm>
        <a:off x="699971" y="3895969"/>
        <a:ext cx="2416480" cy="121076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9DFDAD-52E9-4828-BA91-A5CE9446BFCD}">
      <dsp:nvSpPr>
        <dsp:cNvPr id="0" name=""/>
        <dsp:cNvSpPr/>
      </dsp:nvSpPr>
      <dsp:spPr>
        <a:xfrm>
          <a:off x="1" y="0"/>
          <a:ext cx="8610597" cy="1390813"/>
        </a:xfrm>
        <a:prstGeom prst="chevron">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lvl="0" algn="ctr" defTabSz="1422400" rtl="0">
            <a:lnSpc>
              <a:spcPct val="90000"/>
            </a:lnSpc>
            <a:spcBef>
              <a:spcPct val="0"/>
            </a:spcBef>
            <a:spcAft>
              <a:spcPct val="35000"/>
            </a:spcAft>
          </a:pPr>
          <a:r>
            <a:rPr lang="es-ES_tradnl" sz="3200" b="1" kern="1200" dirty="0" smtClean="0"/>
            <a:t>Enfermedad cutánea crónica del folículo </a:t>
          </a:r>
          <a:r>
            <a:rPr lang="es-ES_tradnl" sz="3200" b="1" kern="1200" dirty="0" err="1" smtClean="0"/>
            <a:t>pilosebáceo</a:t>
          </a:r>
          <a:r>
            <a:rPr lang="es-ES_tradnl" sz="3200" b="1" kern="1200" dirty="0" smtClean="0"/>
            <a:t>, de etiología multifactorial y carácter </a:t>
          </a:r>
          <a:r>
            <a:rPr lang="es-ES_tradnl" sz="3200" b="1" kern="1200" dirty="0" err="1" smtClean="0"/>
            <a:t>autolimitado</a:t>
          </a:r>
          <a:r>
            <a:rPr lang="es-ES_tradnl" sz="3200" b="1" kern="1200" dirty="0" smtClean="0"/>
            <a:t>.</a:t>
          </a:r>
          <a:endParaRPr lang="es-ES_tradnl" sz="3200" b="1" kern="1200" dirty="0"/>
        </a:p>
      </dsp:txBody>
      <dsp:txXfrm>
        <a:off x="695408" y="0"/>
        <a:ext cx="7219784" cy="1390813"/>
      </dsp:txXfrm>
    </dsp:sp>
    <dsp:sp modelId="{A237CEA9-E4A9-4040-B780-A8705E04343E}">
      <dsp:nvSpPr>
        <dsp:cNvPr id="0" name=""/>
        <dsp:cNvSpPr/>
      </dsp:nvSpPr>
      <dsp:spPr>
        <a:xfrm>
          <a:off x="1" y="1590593"/>
          <a:ext cx="8600200" cy="1390813"/>
        </a:xfrm>
        <a:prstGeom prst="chevron">
          <a:avLst/>
        </a:prstGeom>
        <a:solidFill>
          <a:schemeClr val="accent1">
            <a:shade val="80000"/>
            <a:hueOff val="422644"/>
            <a:satOff val="-40806"/>
            <a:lumOff val="2057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lvl="0" algn="ctr" defTabSz="1422400" rtl="0">
            <a:lnSpc>
              <a:spcPct val="90000"/>
            </a:lnSpc>
            <a:spcBef>
              <a:spcPct val="0"/>
            </a:spcBef>
            <a:spcAft>
              <a:spcPct val="35000"/>
            </a:spcAft>
          </a:pPr>
          <a:r>
            <a:rPr lang="es-ES_tradnl" sz="3200" b="1" kern="1200" dirty="0" smtClean="0"/>
            <a:t>Localización: zonas con mayor densidad de glándulas sebáceas.</a:t>
          </a:r>
          <a:endParaRPr lang="es-ES" sz="3200" kern="1200" dirty="0"/>
        </a:p>
      </dsp:txBody>
      <dsp:txXfrm>
        <a:off x="695408" y="1590593"/>
        <a:ext cx="7209387" cy="1390813"/>
      </dsp:txXfrm>
    </dsp:sp>
    <dsp:sp modelId="{C36034C5-681F-46E2-A81C-D50A65475545}">
      <dsp:nvSpPr>
        <dsp:cNvPr id="0" name=""/>
        <dsp:cNvSpPr/>
      </dsp:nvSpPr>
      <dsp:spPr>
        <a:xfrm>
          <a:off x="1" y="3176120"/>
          <a:ext cx="8610597" cy="1390813"/>
        </a:xfrm>
        <a:prstGeom prst="chevron">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20320" rIns="0" bIns="20320" numCol="1" spcCol="1270" anchor="ctr" anchorCtr="0">
          <a:noAutofit/>
        </a:bodyPr>
        <a:lstStyle/>
        <a:p>
          <a:pPr lvl="0" algn="ctr" defTabSz="1422400" rtl="0">
            <a:lnSpc>
              <a:spcPct val="90000"/>
            </a:lnSpc>
            <a:spcBef>
              <a:spcPct val="0"/>
            </a:spcBef>
            <a:spcAft>
              <a:spcPct val="35000"/>
            </a:spcAft>
          </a:pPr>
          <a:r>
            <a:rPr lang="es-ES_tradnl" sz="3200" b="1" kern="1200" dirty="0" smtClean="0"/>
            <a:t>Lesiones: comedones, pápulas , pústulas, nódulos, quistes, cicatrices.</a:t>
          </a:r>
          <a:endParaRPr lang="es-ES" sz="3200" kern="1200" dirty="0"/>
        </a:p>
      </dsp:txBody>
      <dsp:txXfrm>
        <a:off x="695408" y="3176120"/>
        <a:ext cx="7219784" cy="139081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B06A17-0F25-2341-80BD-3EACB901FA57}">
      <dsp:nvSpPr>
        <dsp:cNvPr id="0" name=""/>
        <dsp:cNvSpPr/>
      </dsp:nvSpPr>
      <dsp:spPr>
        <a:xfrm>
          <a:off x="0" y="0"/>
          <a:ext cx="7581771" cy="1393608"/>
        </a:xfrm>
        <a:prstGeom prst="roundRect">
          <a:avLst>
            <a:gd name="adj" fmla="val 10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1CDD579-4D7C-5D4C-BF99-FF4424070D55}">
      <dsp:nvSpPr>
        <dsp:cNvPr id="0" name=""/>
        <dsp:cNvSpPr/>
      </dsp:nvSpPr>
      <dsp:spPr>
        <a:xfrm>
          <a:off x="227453" y="185814"/>
          <a:ext cx="2227145" cy="1021979"/>
        </a:xfrm>
        <a:prstGeom prst="roundRect">
          <a:avLst>
            <a:gd name="adj" fmla="val 10000"/>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25B6CC2-2C60-2546-AFA2-F9A79A822357}">
      <dsp:nvSpPr>
        <dsp:cNvPr id="0" name=""/>
        <dsp:cNvSpPr/>
      </dsp:nvSpPr>
      <dsp:spPr>
        <a:xfrm rot="10800000">
          <a:off x="227453" y="1393608"/>
          <a:ext cx="2227145" cy="1703299"/>
        </a:xfrm>
        <a:prstGeom prst="round2SameRect">
          <a:avLst>
            <a:gd name="adj1" fmla="val 10500"/>
            <a:gd name="adj2" fmla="val 0"/>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rtl="0">
            <a:lnSpc>
              <a:spcPct val="90000"/>
            </a:lnSpc>
            <a:spcBef>
              <a:spcPct val="0"/>
            </a:spcBef>
            <a:spcAft>
              <a:spcPct val="35000"/>
            </a:spcAft>
          </a:pPr>
          <a:r>
            <a:rPr lang="es-ES" sz="2800" b="1" kern="1200" dirty="0" smtClean="0"/>
            <a:t>Grasas</a:t>
          </a:r>
          <a:endParaRPr lang="es-ES" sz="2800" b="1" kern="1200" dirty="0"/>
        </a:p>
      </dsp:txBody>
      <dsp:txXfrm rot="10800000">
        <a:off x="279835" y="1393608"/>
        <a:ext cx="2122381" cy="1650917"/>
      </dsp:txXfrm>
    </dsp:sp>
    <dsp:sp modelId="{21EFB1B0-4264-884F-9F7A-CF0B103DFEC5}">
      <dsp:nvSpPr>
        <dsp:cNvPr id="0" name=""/>
        <dsp:cNvSpPr/>
      </dsp:nvSpPr>
      <dsp:spPr>
        <a:xfrm>
          <a:off x="2677312" y="185814"/>
          <a:ext cx="2227145" cy="1021979"/>
        </a:xfrm>
        <a:prstGeom prst="roundRect">
          <a:avLst>
            <a:gd name="adj" fmla="val 10000"/>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30C88FDC-B6B0-1C40-80E5-F3FD97B1B2A6}">
      <dsp:nvSpPr>
        <dsp:cNvPr id="0" name=""/>
        <dsp:cNvSpPr/>
      </dsp:nvSpPr>
      <dsp:spPr>
        <a:xfrm rot="10800000">
          <a:off x="2677312" y="1393608"/>
          <a:ext cx="2227145" cy="1703299"/>
        </a:xfrm>
        <a:prstGeom prst="round2SameRect">
          <a:avLst>
            <a:gd name="adj1" fmla="val 10500"/>
            <a:gd name="adj2" fmla="val 0"/>
          </a:avLst>
        </a:prstGeom>
        <a:solidFill>
          <a:srgbClr val="8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rtl="0">
            <a:lnSpc>
              <a:spcPct val="90000"/>
            </a:lnSpc>
            <a:spcBef>
              <a:spcPct val="0"/>
            </a:spcBef>
            <a:spcAft>
              <a:spcPct val="35000"/>
            </a:spcAft>
          </a:pPr>
          <a:r>
            <a:rPr lang="es-ES" sz="2800" b="1" kern="1200" dirty="0" smtClean="0"/>
            <a:t>Carne</a:t>
          </a:r>
          <a:endParaRPr lang="es-ES" sz="3600" b="1" kern="1200" dirty="0"/>
        </a:p>
      </dsp:txBody>
      <dsp:txXfrm rot="10800000">
        <a:off x="2729694" y="1393608"/>
        <a:ext cx="2122381" cy="1650917"/>
      </dsp:txXfrm>
    </dsp:sp>
    <dsp:sp modelId="{9384084E-40AF-6646-B942-1DA792E02A47}">
      <dsp:nvSpPr>
        <dsp:cNvPr id="0" name=""/>
        <dsp:cNvSpPr/>
      </dsp:nvSpPr>
      <dsp:spPr>
        <a:xfrm>
          <a:off x="5331201" y="201225"/>
          <a:ext cx="956113" cy="1021979"/>
        </a:xfrm>
        <a:prstGeom prst="roundRect">
          <a:avLst>
            <a:gd name="adj" fmla="val 10000"/>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2B5CCCE-61F8-CC48-A8C4-96A1F6D87218}">
      <dsp:nvSpPr>
        <dsp:cNvPr id="0" name=""/>
        <dsp:cNvSpPr/>
      </dsp:nvSpPr>
      <dsp:spPr>
        <a:xfrm rot="10800000">
          <a:off x="5127172" y="1393608"/>
          <a:ext cx="2227145" cy="1703299"/>
        </a:xfrm>
        <a:prstGeom prst="round2SameRect">
          <a:avLst>
            <a:gd name="adj1" fmla="val 10500"/>
            <a:gd name="adj2" fmla="val 0"/>
          </a:avLst>
        </a:prstGeom>
        <a:solidFill>
          <a:schemeClr val="accent5">
            <a:lumMod val="20000"/>
            <a:lumOff val="8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t" anchorCtr="0">
          <a:noAutofit/>
        </a:bodyPr>
        <a:lstStyle/>
        <a:p>
          <a:pPr lvl="0" algn="ctr" defTabSz="1244600" rtl="0">
            <a:lnSpc>
              <a:spcPct val="90000"/>
            </a:lnSpc>
            <a:spcBef>
              <a:spcPct val="0"/>
            </a:spcBef>
            <a:spcAft>
              <a:spcPct val="35000"/>
            </a:spcAft>
          </a:pPr>
          <a:r>
            <a:rPr lang="es-ES" sz="2800" b="1" kern="1200" dirty="0" smtClean="0">
              <a:solidFill>
                <a:schemeClr val="accent1">
                  <a:lumMod val="75000"/>
                </a:schemeClr>
              </a:solidFill>
            </a:rPr>
            <a:t>Lácteos</a:t>
          </a:r>
          <a:endParaRPr lang="es-ES" sz="3600" b="1" kern="1200" dirty="0">
            <a:solidFill>
              <a:schemeClr val="accent1">
                <a:lumMod val="75000"/>
              </a:schemeClr>
            </a:solidFill>
          </a:endParaRPr>
        </a:p>
      </dsp:txBody>
      <dsp:txXfrm rot="10800000">
        <a:off x="5179554" y="1393608"/>
        <a:ext cx="2122381" cy="165091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8D2972-5E90-FA46-BAF2-DF84B4E5E848}">
      <dsp:nvSpPr>
        <dsp:cNvPr id="0" name=""/>
        <dsp:cNvSpPr/>
      </dsp:nvSpPr>
      <dsp:spPr>
        <a:xfrm>
          <a:off x="1697579" y="150550"/>
          <a:ext cx="1987381" cy="1798470"/>
        </a:xfrm>
        <a:prstGeom prst="ellips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t>Lesiones vesiculosas, </a:t>
          </a:r>
          <a:r>
            <a:rPr lang="es-ES" sz="1600" kern="1200" dirty="0" err="1" smtClean="0"/>
            <a:t>ampollosas</a:t>
          </a:r>
          <a:r>
            <a:rPr lang="es-ES" sz="1600" kern="1200" dirty="0" smtClean="0"/>
            <a:t> y erosivas generalizadas</a:t>
          </a:r>
          <a:endParaRPr lang="es-ES" sz="1600" kern="1200" dirty="0"/>
        </a:p>
      </dsp:txBody>
      <dsp:txXfrm>
        <a:off x="1988624" y="413930"/>
        <a:ext cx="1405291" cy="1271710"/>
      </dsp:txXfrm>
    </dsp:sp>
    <dsp:sp modelId="{A1CA52CD-AA60-5F4B-9DEE-8BBC3CC54095}">
      <dsp:nvSpPr>
        <dsp:cNvPr id="0" name=""/>
        <dsp:cNvSpPr/>
      </dsp:nvSpPr>
      <dsp:spPr>
        <a:xfrm rot="2759822">
          <a:off x="3403594" y="1706651"/>
          <a:ext cx="430356" cy="606983"/>
        </a:xfrm>
        <a:prstGeom prst="rightArrow">
          <a:avLst>
            <a:gd name="adj1" fmla="val 60000"/>
            <a:gd name="adj2" fmla="val 5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s-ES" sz="2600" kern="1200"/>
        </a:p>
      </dsp:txBody>
      <dsp:txXfrm>
        <a:off x="3423302" y="1781614"/>
        <a:ext cx="301249" cy="364189"/>
      </dsp:txXfrm>
    </dsp:sp>
    <dsp:sp modelId="{62F5B19D-FF57-A541-8C2E-9349618D927D}">
      <dsp:nvSpPr>
        <dsp:cNvPr id="0" name=""/>
        <dsp:cNvSpPr/>
      </dsp:nvSpPr>
      <dsp:spPr>
        <a:xfrm>
          <a:off x="3634737" y="2058527"/>
          <a:ext cx="1798470" cy="1798470"/>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t>Eccema </a:t>
          </a:r>
          <a:r>
            <a:rPr lang="es-ES" sz="1600" kern="1200" dirty="0" err="1" smtClean="0"/>
            <a:t>coxsackium</a:t>
          </a:r>
          <a:endParaRPr lang="es-ES" sz="1600" kern="1200" dirty="0"/>
        </a:p>
      </dsp:txBody>
      <dsp:txXfrm>
        <a:off x="3898117" y="2321907"/>
        <a:ext cx="1271710" cy="1271710"/>
      </dsp:txXfrm>
    </dsp:sp>
    <dsp:sp modelId="{D859B3F3-2890-2345-B504-C8DE10B58CE5}">
      <dsp:nvSpPr>
        <dsp:cNvPr id="0" name=""/>
        <dsp:cNvSpPr/>
      </dsp:nvSpPr>
      <dsp:spPr>
        <a:xfrm rot="8346874">
          <a:off x="3444412" y="3448776"/>
          <a:ext cx="343774" cy="606983"/>
        </a:xfrm>
        <a:prstGeom prst="rightArrow">
          <a:avLst>
            <a:gd name="adj1" fmla="val 60000"/>
            <a:gd name="adj2" fmla="val 5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s-ES" sz="2600" kern="1200"/>
        </a:p>
      </dsp:txBody>
      <dsp:txXfrm rot="10800000">
        <a:off x="3534963" y="3536421"/>
        <a:ext cx="240642" cy="364189"/>
      </dsp:txXfrm>
    </dsp:sp>
    <dsp:sp modelId="{A7D7DFE8-E912-2A42-A925-69534803B3A7}">
      <dsp:nvSpPr>
        <dsp:cNvPr id="0" name=""/>
        <dsp:cNvSpPr/>
      </dsp:nvSpPr>
      <dsp:spPr>
        <a:xfrm>
          <a:off x="1784680" y="3660274"/>
          <a:ext cx="1798470" cy="1798470"/>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t>Lesiones </a:t>
          </a:r>
          <a:r>
            <a:rPr lang="es-ES" sz="1600" kern="1200" dirty="0" err="1" smtClean="0"/>
            <a:t>Giannoti-Crosti</a:t>
          </a:r>
          <a:r>
            <a:rPr lang="es-ES" sz="1600" kern="1200" dirty="0" smtClean="0"/>
            <a:t> </a:t>
          </a:r>
          <a:r>
            <a:rPr lang="es-ES" sz="1600" kern="1200" dirty="0" err="1" smtClean="0"/>
            <a:t>like</a:t>
          </a:r>
          <a:endParaRPr lang="es-ES" sz="1600" kern="1200" dirty="0"/>
        </a:p>
      </dsp:txBody>
      <dsp:txXfrm>
        <a:off x="2048060" y="3923654"/>
        <a:ext cx="1271710" cy="1271710"/>
      </dsp:txXfrm>
    </dsp:sp>
    <dsp:sp modelId="{FC74834A-4530-4245-9646-886118AA3F22}">
      <dsp:nvSpPr>
        <dsp:cNvPr id="0" name=""/>
        <dsp:cNvSpPr/>
      </dsp:nvSpPr>
      <dsp:spPr>
        <a:xfrm rot="13314625">
          <a:off x="1540923" y="3405812"/>
          <a:ext cx="317719" cy="606983"/>
        </a:xfrm>
        <a:prstGeom prst="rightArrow">
          <a:avLst>
            <a:gd name="adj1" fmla="val 6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s-ES" sz="2600" kern="1200"/>
        </a:p>
      </dsp:txBody>
      <dsp:txXfrm rot="10800000">
        <a:off x="1624048" y="3559043"/>
        <a:ext cx="222403" cy="364189"/>
      </dsp:txXfrm>
    </dsp:sp>
    <dsp:sp modelId="{11AA44DC-EDE1-6840-85B0-905140C13697}">
      <dsp:nvSpPr>
        <dsp:cNvPr id="0" name=""/>
        <dsp:cNvSpPr/>
      </dsp:nvSpPr>
      <dsp:spPr>
        <a:xfrm>
          <a:off x="156" y="2058527"/>
          <a:ext cx="1798470" cy="1798470"/>
        </a:xfrm>
        <a:prstGeom prst="ellips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t>Lesiones petequiales o </a:t>
          </a:r>
          <a:r>
            <a:rPr lang="es-ES" sz="1600" kern="1200" dirty="0" err="1" smtClean="0"/>
            <a:t>purpúricas</a:t>
          </a:r>
          <a:endParaRPr lang="es-ES" sz="1600" kern="1200" dirty="0"/>
        </a:p>
      </dsp:txBody>
      <dsp:txXfrm>
        <a:off x="263536" y="2321907"/>
        <a:ext cx="1271710" cy="1271710"/>
      </dsp:txXfrm>
    </dsp:sp>
    <dsp:sp modelId="{B77C64E6-BEE7-3C4F-BEEE-3217E4DB6DBE}">
      <dsp:nvSpPr>
        <dsp:cNvPr id="0" name=""/>
        <dsp:cNvSpPr/>
      </dsp:nvSpPr>
      <dsp:spPr>
        <a:xfrm rot="18792161">
          <a:off x="1749440" y="1779487"/>
          <a:ext cx="412467" cy="606983"/>
        </a:xfrm>
        <a:prstGeom prst="rightArrow">
          <a:avLst>
            <a:gd name="adj1" fmla="val 60000"/>
            <a:gd name="adj2" fmla="val 5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endParaRPr lang="es-ES" sz="2600" kern="1200"/>
        </a:p>
      </dsp:txBody>
      <dsp:txXfrm>
        <a:off x="1768955" y="1945983"/>
        <a:ext cx="288727" cy="3641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BB6F5D-5E18-294D-BE0F-5C9D9BBC581B}">
      <dsp:nvSpPr>
        <dsp:cNvPr id="0" name=""/>
        <dsp:cNvSpPr/>
      </dsp:nvSpPr>
      <dsp:spPr>
        <a:xfrm>
          <a:off x="0" y="10283"/>
          <a:ext cx="4172271" cy="804960"/>
        </a:xfrm>
        <a:prstGeom prst="roundRect">
          <a:avLst/>
        </a:prstGeom>
        <a:solidFill>
          <a:srgbClr val="00458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s-ES" sz="2400" b="0" kern="1200" dirty="0" smtClean="0">
              <a:solidFill>
                <a:schemeClr val="bg1"/>
              </a:solidFill>
            </a:rPr>
            <a:t>Pero hay algo que les ocurre</a:t>
          </a:r>
          <a:endParaRPr lang="es-ES" sz="2400" b="0" kern="1200" dirty="0">
            <a:solidFill>
              <a:schemeClr val="bg1"/>
            </a:solidFill>
          </a:endParaRPr>
        </a:p>
      </dsp:txBody>
      <dsp:txXfrm>
        <a:off x="39295" y="49578"/>
        <a:ext cx="4093681" cy="726370"/>
      </dsp:txXfrm>
    </dsp:sp>
    <dsp:sp modelId="{20BAE07F-D7F0-AC4D-B64F-240EE5234184}">
      <dsp:nvSpPr>
        <dsp:cNvPr id="0" name=""/>
        <dsp:cNvSpPr/>
      </dsp:nvSpPr>
      <dsp:spPr>
        <a:xfrm>
          <a:off x="0" y="949367"/>
          <a:ext cx="4172271" cy="804960"/>
        </a:xfrm>
        <a:prstGeom prst="roundRect">
          <a:avLst/>
        </a:prstGeom>
        <a:solidFill>
          <a:srgbClr val="00458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s-ES" sz="2400" b="1" kern="1200" dirty="0" smtClean="0">
              <a:solidFill>
                <a:srgbClr val="F2F2F2"/>
              </a:solidFill>
            </a:rPr>
            <a:t>¿Qué es?</a:t>
          </a:r>
          <a:endParaRPr lang="es-ES" sz="2400" b="1" kern="1200" dirty="0">
            <a:solidFill>
              <a:srgbClr val="F2F2F2"/>
            </a:solidFill>
          </a:endParaRPr>
        </a:p>
      </dsp:txBody>
      <dsp:txXfrm>
        <a:off x="39295" y="988662"/>
        <a:ext cx="4093681" cy="7263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5BE2E5-A71A-894C-BBE0-4C219F695819}">
      <dsp:nvSpPr>
        <dsp:cNvPr id="0" name=""/>
        <dsp:cNvSpPr/>
      </dsp:nvSpPr>
      <dsp:spPr>
        <a:xfrm>
          <a:off x="0" y="473"/>
          <a:ext cx="4191086" cy="973440"/>
        </a:xfrm>
        <a:prstGeom prst="roundRect">
          <a:avLst/>
        </a:prstGeom>
        <a:solidFill>
          <a:srgbClr val="00458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s-ES" sz="2400" kern="1200" dirty="0" smtClean="0"/>
            <a:t>Todos estos pacientes tienen DA </a:t>
          </a:r>
          <a:endParaRPr lang="es-ES" sz="2400" kern="1200" dirty="0"/>
        </a:p>
      </dsp:txBody>
      <dsp:txXfrm>
        <a:off x="47519" y="47992"/>
        <a:ext cx="4096048" cy="8784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DEC4EE-2380-A24A-9F1B-DD71CBF95ECB}">
      <dsp:nvSpPr>
        <dsp:cNvPr id="0" name=""/>
        <dsp:cNvSpPr/>
      </dsp:nvSpPr>
      <dsp:spPr>
        <a:xfrm>
          <a:off x="0" y="0"/>
          <a:ext cx="3298849" cy="1432080"/>
        </a:xfrm>
        <a:prstGeom prst="roundRect">
          <a:avLst/>
        </a:prstGeom>
        <a:solidFill>
          <a:schemeClr val="bg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lang="es-ES" sz="3600" kern="1200" dirty="0" smtClean="0">
              <a:solidFill>
                <a:srgbClr val="C00000"/>
              </a:solidFill>
            </a:rPr>
            <a:t>Tienen una infección</a:t>
          </a:r>
          <a:endParaRPr lang="es-ES" sz="3600" kern="1200" dirty="0">
            <a:solidFill>
              <a:srgbClr val="C00000"/>
            </a:solidFill>
          </a:endParaRPr>
        </a:p>
      </dsp:txBody>
      <dsp:txXfrm>
        <a:off x="69908" y="69908"/>
        <a:ext cx="3159033" cy="12922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95512A-6138-824E-B5B6-15D8A63F9446}">
      <dsp:nvSpPr>
        <dsp:cNvPr id="0" name=""/>
        <dsp:cNvSpPr/>
      </dsp:nvSpPr>
      <dsp:spPr>
        <a:xfrm rot="10800000">
          <a:off x="610068" y="48914"/>
          <a:ext cx="3108676" cy="819449"/>
        </a:xfrm>
        <a:prstGeom prst="homePlate">
          <a:avLst/>
        </a:prstGeom>
        <a:solidFill>
          <a:srgbClr val="8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1354" tIns="68580" rIns="128016" bIns="68580" numCol="1" spcCol="1270" anchor="ctr" anchorCtr="0">
          <a:noAutofit/>
        </a:bodyPr>
        <a:lstStyle/>
        <a:p>
          <a:pPr lvl="0" algn="ctr" defTabSz="800100" rtl="0">
            <a:lnSpc>
              <a:spcPct val="90000"/>
            </a:lnSpc>
            <a:spcBef>
              <a:spcPct val="0"/>
            </a:spcBef>
            <a:spcAft>
              <a:spcPct val="35000"/>
            </a:spcAft>
          </a:pPr>
          <a:r>
            <a:rPr lang="es-ES" sz="1800" b="1" kern="1200" dirty="0" smtClean="0"/>
            <a:t>Recuperar la integridad de la piel</a:t>
          </a:r>
          <a:endParaRPr lang="es-ES" sz="1800" b="1" kern="1200" dirty="0"/>
        </a:p>
      </dsp:txBody>
      <dsp:txXfrm rot="10800000">
        <a:off x="814930" y="48914"/>
        <a:ext cx="2903814" cy="819449"/>
      </dsp:txXfrm>
    </dsp:sp>
    <dsp:sp modelId="{784A768C-903E-7843-8BB7-88AFBE328C6A}">
      <dsp:nvSpPr>
        <dsp:cNvPr id="0" name=""/>
        <dsp:cNvSpPr/>
      </dsp:nvSpPr>
      <dsp:spPr>
        <a:xfrm>
          <a:off x="406648" y="1001"/>
          <a:ext cx="819449" cy="819449"/>
        </a:xfrm>
        <a:prstGeom prst="ellipse">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DC22815-CF62-9743-9871-BCA9FD600912}">
      <dsp:nvSpPr>
        <dsp:cNvPr id="0" name=""/>
        <dsp:cNvSpPr/>
      </dsp:nvSpPr>
      <dsp:spPr>
        <a:xfrm rot="10800000">
          <a:off x="716354" y="1015625"/>
          <a:ext cx="2960063" cy="819449"/>
        </a:xfrm>
        <a:prstGeom prst="homePlate">
          <a:avLst/>
        </a:prstGeom>
        <a:solidFill>
          <a:srgbClr val="00458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1354" tIns="64770" rIns="120904" bIns="64770" numCol="1" spcCol="1270" anchor="ctr" anchorCtr="0">
          <a:noAutofit/>
        </a:bodyPr>
        <a:lstStyle/>
        <a:p>
          <a:pPr lvl="0" algn="ctr" defTabSz="755650" rtl="0">
            <a:lnSpc>
              <a:spcPct val="90000"/>
            </a:lnSpc>
            <a:spcBef>
              <a:spcPct val="0"/>
            </a:spcBef>
            <a:spcAft>
              <a:spcPct val="35000"/>
            </a:spcAft>
          </a:pPr>
          <a:r>
            <a:rPr lang="es-ES" sz="1700" b="1" kern="1200" dirty="0" smtClean="0"/>
            <a:t>Control de la inflamación y del prurito</a:t>
          </a:r>
          <a:endParaRPr lang="es-ES" sz="1700" b="1" kern="1200" dirty="0"/>
        </a:p>
      </dsp:txBody>
      <dsp:txXfrm rot="10800000">
        <a:off x="921216" y="1015625"/>
        <a:ext cx="2755201" cy="819449"/>
      </dsp:txXfrm>
    </dsp:sp>
    <dsp:sp modelId="{14CC0CBD-4FBF-8948-886D-EB8A0F9C4D2B}">
      <dsp:nvSpPr>
        <dsp:cNvPr id="0" name=""/>
        <dsp:cNvSpPr/>
      </dsp:nvSpPr>
      <dsp:spPr>
        <a:xfrm>
          <a:off x="443801" y="1065062"/>
          <a:ext cx="819449" cy="819449"/>
        </a:xfrm>
        <a:prstGeom prst="ellipse">
          <a:avLst/>
        </a:prstGeom>
        <a:blipFill rotWithShape="1">
          <a:blip xmlns:r="http://schemas.openxmlformats.org/officeDocument/2006/relationships" r:embed="rId2"/>
          <a:stretch>
            <a:fillRect/>
          </a:stretch>
        </a:blipFill>
        <a:ln>
          <a:solidFill>
            <a:schemeClr val="accent2">
              <a:lumMod val="50000"/>
            </a:schemeClr>
          </a:solid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BD95BD8-51C8-2645-9907-1EF11EFCFFCB}">
      <dsp:nvSpPr>
        <dsp:cNvPr id="0" name=""/>
        <dsp:cNvSpPr/>
      </dsp:nvSpPr>
      <dsp:spPr>
        <a:xfrm rot="10800000">
          <a:off x="901802" y="2129123"/>
          <a:ext cx="2766957" cy="819449"/>
        </a:xfrm>
        <a:prstGeom prst="homePlate">
          <a:avLst/>
        </a:prstGeom>
        <a:solidFill>
          <a:srgbClr val="00458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1354" tIns="68580" rIns="128016" bIns="68580" numCol="1" spcCol="1270" anchor="ctr" anchorCtr="0">
          <a:noAutofit/>
        </a:bodyPr>
        <a:lstStyle/>
        <a:p>
          <a:pPr lvl="0" algn="ctr" defTabSz="800100" rtl="0">
            <a:lnSpc>
              <a:spcPct val="90000"/>
            </a:lnSpc>
            <a:spcBef>
              <a:spcPct val="0"/>
            </a:spcBef>
            <a:spcAft>
              <a:spcPct val="35000"/>
            </a:spcAft>
          </a:pPr>
          <a:r>
            <a:rPr lang="es-ES" sz="1800" b="1" kern="1200" dirty="0" smtClean="0"/>
            <a:t>Luchar contra las infecciones</a:t>
          </a:r>
          <a:endParaRPr lang="es-ES" sz="1800" b="1" kern="1200" dirty="0"/>
        </a:p>
      </dsp:txBody>
      <dsp:txXfrm rot="10800000">
        <a:off x="1106664" y="2129123"/>
        <a:ext cx="2562095" cy="819449"/>
      </dsp:txXfrm>
    </dsp:sp>
    <dsp:sp modelId="{F00C328B-2AF9-284A-8FD1-059E8CD14E48}">
      <dsp:nvSpPr>
        <dsp:cNvPr id="0" name=""/>
        <dsp:cNvSpPr/>
      </dsp:nvSpPr>
      <dsp:spPr>
        <a:xfrm>
          <a:off x="492078" y="2129123"/>
          <a:ext cx="819449" cy="819449"/>
        </a:xfrm>
        <a:prstGeom prst="ellipse">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95512A-6138-824E-B5B6-15D8A63F9446}">
      <dsp:nvSpPr>
        <dsp:cNvPr id="0" name=""/>
        <dsp:cNvSpPr/>
      </dsp:nvSpPr>
      <dsp:spPr>
        <a:xfrm rot="10800000">
          <a:off x="915460" y="29620"/>
          <a:ext cx="2596388" cy="825135"/>
        </a:xfrm>
        <a:prstGeom prst="homePlate">
          <a:avLst/>
        </a:prstGeom>
        <a:solidFill>
          <a:srgbClr val="8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3862" tIns="68580" rIns="128016" bIns="68580" numCol="1" spcCol="1270" anchor="ctr" anchorCtr="0">
          <a:noAutofit/>
        </a:bodyPr>
        <a:lstStyle/>
        <a:p>
          <a:pPr lvl="0" algn="ctr" defTabSz="800100" rtl="0">
            <a:lnSpc>
              <a:spcPct val="90000"/>
            </a:lnSpc>
            <a:spcBef>
              <a:spcPct val="0"/>
            </a:spcBef>
            <a:spcAft>
              <a:spcPct val="35000"/>
            </a:spcAft>
          </a:pPr>
          <a:r>
            <a:rPr lang="es-ES" sz="1800" b="1" kern="1200" dirty="0" smtClean="0"/>
            <a:t>Mejorar la calidad de vida</a:t>
          </a:r>
          <a:endParaRPr lang="es-ES" sz="1800" b="1" kern="1200" dirty="0"/>
        </a:p>
      </dsp:txBody>
      <dsp:txXfrm rot="10800000">
        <a:off x="1121744" y="29620"/>
        <a:ext cx="2390104" cy="825135"/>
      </dsp:txXfrm>
    </dsp:sp>
    <dsp:sp modelId="{784A768C-903E-7843-8BB7-88AFBE328C6A}">
      <dsp:nvSpPr>
        <dsp:cNvPr id="0" name=""/>
        <dsp:cNvSpPr/>
      </dsp:nvSpPr>
      <dsp:spPr>
        <a:xfrm>
          <a:off x="447693" y="1887"/>
          <a:ext cx="825135" cy="825135"/>
        </a:xfrm>
        <a:prstGeom prst="ellipse">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DC22815-CF62-9743-9871-BCA9FD600912}">
      <dsp:nvSpPr>
        <dsp:cNvPr id="0" name=""/>
        <dsp:cNvSpPr/>
      </dsp:nvSpPr>
      <dsp:spPr>
        <a:xfrm rot="10800000">
          <a:off x="715272" y="1023551"/>
          <a:ext cx="2777590" cy="825135"/>
        </a:xfrm>
        <a:prstGeom prst="homePlate">
          <a:avLst/>
        </a:prstGeom>
        <a:solidFill>
          <a:srgbClr val="00458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3862" tIns="68580" rIns="128016" bIns="68580" numCol="1" spcCol="1270" anchor="ctr" anchorCtr="0">
          <a:noAutofit/>
        </a:bodyPr>
        <a:lstStyle/>
        <a:p>
          <a:pPr lvl="0" algn="ctr" defTabSz="800100" rtl="0">
            <a:lnSpc>
              <a:spcPct val="90000"/>
            </a:lnSpc>
            <a:spcBef>
              <a:spcPct val="0"/>
            </a:spcBef>
            <a:spcAft>
              <a:spcPct val="35000"/>
            </a:spcAft>
          </a:pPr>
          <a:r>
            <a:rPr lang="es-ES" sz="1800" b="1" kern="1200" dirty="0" smtClean="0"/>
            <a:t>Escasos</a:t>
          </a:r>
          <a:r>
            <a:rPr lang="es-ES" sz="1800" b="1" kern="1200" baseline="0" dirty="0" smtClean="0"/>
            <a:t> efectos adversos</a:t>
          </a:r>
          <a:endParaRPr lang="es-ES" sz="1800" b="1" kern="1200" dirty="0"/>
        </a:p>
      </dsp:txBody>
      <dsp:txXfrm rot="10800000">
        <a:off x="921556" y="1023551"/>
        <a:ext cx="2571306" cy="825135"/>
      </dsp:txXfrm>
    </dsp:sp>
    <dsp:sp modelId="{14CC0CBD-4FBF-8948-886D-EB8A0F9C4D2B}">
      <dsp:nvSpPr>
        <dsp:cNvPr id="0" name=""/>
        <dsp:cNvSpPr/>
      </dsp:nvSpPr>
      <dsp:spPr>
        <a:xfrm>
          <a:off x="402393" y="1073332"/>
          <a:ext cx="825135" cy="825135"/>
        </a:xfrm>
        <a:prstGeom prst="ellipse">
          <a:avLst/>
        </a:prstGeom>
        <a:blipFill rotWithShape="1">
          <a:blip xmlns:r="http://schemas.openxmlformats.org/officeDocument/2006/relationships" r:embed="rId2"/>
          <a:stretch>
            <a:fillRect/>
          </a:stretch>
        </a:blipFill>
        <a:ln>
          <a:solidFill>
            <a:schemeClr val="accent2">
              <a:lumMod val="50000"/>
            </a:schemeClr>
          </a:solid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ED80069-0584-314A-AB59-A254A60D0D01}">
      <dsp:nvSpPr>
        <dsp:cNvPr id="0" name=""/>
        <dsp:cNvSpPr/>
      </dsp:nvSpPr>
      <dsp:spPr>
        <a:xfrm rot="10800000">
          <a:off x="874775" y="2144776"/>
          <a:ext cx="2596388" cy="825135"/>
        </a:xfrm>
        <a:prstGeom prst="homePlate">
          <a:avLst/>
        </a:prstGeom>
        <a:solidFill>
          <a:srgbClr val="00458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63862" tIns="72390" rIns="135128" bIns="72390" numCol="1" spcCol="1270" anchor="ctr" anchorCtr="0">
          <a:noAutofit/>
        </a:bodyPr>
        <a:lstStyle/>
        <a:p>
          <a:pPr lvl="0" algn="ctr" defTabSz="844550" rtl="0">
            <a:lnSpc>
              <a:spcPct val="90000"/>
            </a:lnSpc>
            <a:spcBef>
              <a:spcPct val="0"/>
            </a:spcBef>
            <a:spcAft>
              <a:spcPct val="35000"/>
            </a:spcAft>
          </a:pPr>
          <a:r>
            <a:rPr lang="es-ES" sz="1900" b="1" kern="1200" dirty="0" smtClean="0"/>
            <a:t>Buena adherencia al tratamiento</a:t>
          </a:r>
          <a:endParaRPr lang="es-ES" sz="1900" b="1" kern="1200" dirty="0"/>
        </a:p>
      </dsp:txBody>
      <dsp:txXfrm rot="10800000">
        <a:off x="1081059" y="2144776"/>
        <a:ext cx="2390104" cy="825135"/>
      </dsp:txXfrm>
    </dsp:sp>
    <dsp:sp modelId="{91824C5D-FD2A-2343-8ED2-884320133A75}">
      <dsp:nvSpPr>
        <dsp:cNvPr id="0" name=""/>
        <dsp:cNvSpPr/>
      </dsp:nvSpPr>
      <dsp:spPr>
        <a:xfrm>
          <a:off x="447693" y="2144776"/>
          <a:ext cx="825135" cy="825135"/>
        </a:xfrm>
        <a:prstGeom prst="ellipse">
          <a:avLst/>
        </a:prstGeom>
        <a:blipFill rotWithShape="1">
          <a:blip xmlns:r="http://schemas.openxmlformats.org/officeDocument/2006/relationships" r:embed="rId3"/>
          <a:stretch>
            <a:fillRect/>
          </a:stretch>
        </a:blipFill>
        <a:ln>
          <a:solidFill>
            <a:schemeClr val="accent6">
              <a:lumMod val="60000"/>
              <a:lumOff val="40000"/>
            </a:schemeClr>
          </a:solid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E9D164-2E92-A54C-86A5-6BCAF6D01FD9}">
      <dsp:nvSpPr>
        <dsp:cNvPr id="0" name=""/>
        <dsp:cNvSpPr/>
      </dsp:nvSpPr>
      <dsp:spPr>
        <a:xfrm rot="10800000">
          <a:off x="379832" y="315275"/>
          <a:ext cx="4319030" cy="1615131"/>
        </a:xfrm>
        <a:prstGeom prst="homePlate">
          <a:avLst/>
        </a:prstGeom>
        <a:solidFill>
          <a:srgbClr val="004586"/>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12228" tIns="152400" rIns="284480" bIns="152400" numCol="1" spcCol="1270" anchor="ctr" anchorCtr="0">
          <a:noAutofit/>
        </a:bodyPr>
        <a:lstStyle/>
        <a:p>
          <a:pPr lvl="0" algn="ctr" defTabSz="1778000" rtl="0">
            <a:lnSpc>
              <a:spcPct val="90000"/>
            </a:lnSpc>
            <a:spcBef>
              <a:spcPct val="0"/>
            </a:spcBef>
            <a:spcAft>
              <a:spcPct val="35000"/>
            </a:spcAft>
          </a:pPr>
          <a:r>
            <a:rPr lang="es-ES" sz="4000" b="1" kern="1200" dirty="0" smtClean="0"/>
            <a:t>Prevenir los brotes</a:t>
          </a:r>
          <a:endParaRPr lang="es-ES" sz="4000" b="1" kern="1200" dirty="0"/>
        </a:p>
      </dsp:txBody>
      <dsp:txXfrm rot="10800000">
        <a:off x="783615" y="315275"/>
        <a:ext cx="3915247" cy="1615131"/>
      </dsp:txXfrm>
    </dsp:sp>
    <dsp:sp modelId="{C618DB02-EE1B-6345-9F87-49BB86626DDF}">
      <dsp:nvSpPr>
        <dsp:cNvPr id="0" name=""/>
        <dsp:cNvSpPr/>
      </dsp:nvSpPr>
      <dsp:spPr>
        <a:xfrm>
          <a:off x="0" y="305213"/>
          <a:ext cx="1615131" cy="1615131"/>
        </a:xfrm>
        <a:prstGeom prst="ellipse">
          <a:avLst/>
        </a:prstGeom>
        <a:blipFill rotWithShape="1">
          <a:blip xmlns:r="http://schemas.openxmlformats.org/officeDocument/2006/relationships" r:embed="rId1"/>
          <a:stretch>
            <a:fillRect/>
          </a:stretch>
        </a:blipFill>
        <a:ln>
          <a:solidFill>
            <a:srgbClr val="843132"/>
          </a:solid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pList2#1">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8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8C41BA-A6EC-4CE6-94AE-C6AAF40ECDE8}" type="datetimeFigureOut">
              <a:rPr lang="es-ES" smtClean="0"/>
              <a:pPr/>
              <a:t>13/12/2017</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38070D-CC33-4E97-9459-74AE33D874F7}" type="slidenum">
              <a:rPr lang="es-ES" smtClean="0"/>
              <a:pPr/>
              <a:t>‹Nº›</a:t>
            </a:fld>
            <a:endParaRPr lang="es-ES"/>
          </a:p>
        </p:txBody>
      </p:sp>
    </p:spTree>
    <p:extLst>
      <p:ext uri="{BB962C8B-B14F-4D97-AF65-F5344CB8AC3E}">
        <p14:creationId xmlns:p14="http://schemas.microsoft.com/office/powerpoint/2010/main" val="785444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p:spPr>
        <p:txBody>
          <a:bodyPr/>
          <a:lstStyle/>
          <a:p>
            <a:fld id="{A08E756E-E837-4389-B357-4A8442CF7748}" type="slidenum">
              <a:rPr lang="es-ES_tradnl"/>
              <a:pPr/>
              <a:t>11</a:t>
            </a:fld>
            <a:endParaRPr lang="es-ES_tradnl"/>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p:spPr>
        <p:txBody>
          <a:bodyPr/>
          <a:lstStyle/>
          <a:p>
            <a:endParaRPr lang="es-ES_tradnl" smtClean="0">
              <a:latin typeface="Arial" pitchFamily="34" charset="0"/>
            </a:endParaRPr>
          </a:p>
        </p:txBody>
      </p:sp>
    </p:spTree>
    <p:extLst>
      <p:ext uri="{BB962C8B-B14F-4D97-AF65-F5344CB8AC3E}">
        <p14:creationId xmlns:p14="http://schemas.microsoft.com/office/powerpoint/2010/main" val="2269840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6563"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ヒラギノ角ゴ Pro W3" charset="0"/>
                <a:cs typeface="ヒラギノ角ゴ Pro W3" charset="0"/>
              </a:defRPr>
            </a:lvl1pPr>
            <a:lvl2pPr marL="742950" indent="-285750">
              <a:defRPr sz="1200">
                <a:solidFill>
                  <a:schemeClr val="tx1"/>
                </a:solidFill>
                <a:latin typeface="Calibri" charset="0"/>
                <a:ea typeface="ヒラギノ角ゴ Pro W3" charset="0"/>
              </a:defRPr>
            </a:lvl2pPr>
            <a:lvl3pPr marL="1143000" indent="-228600">
              <a:defRPr sz="1200">
                <a:solidFill>
                  <a:schemeClr val="tx1"/>
                </a:solidFill>
                <a:latin typeface="Calibri" charset="0"/>
                <a:ea typeface="ヒラギノ角ゴ Pro W3" charset="0"/>
              </a:defRPr>
            </a:lvl3pPr>
            <a:lvl4pPr marL="1600200" indent="-228600">
              <a:defRPr sz="1200">
                <a:solidFill>
                  <a:schemeClr val="tx1"/>
                </a:solidFill>
                <a:latin typeface="Calibri" charset="0"/>
                <a:ea typeface="ヒラギノ角ゴ Pro W3" charset="0"/>
              </a:defRPr>
            </a:lvl4pPr>
            <a:lvl5pPr marL="2057400" indent="-228600">
              <a:defRPr sz="1200">
                <a:solidFill>
                  <a:schemeClr val="tx1"/>
                </a:solidFill>
                <a:latin typeface="Calibri" charset="0"/>
                <a:ea typeface="ヒラギノ角ゴ Pro W3" charset="0"/>
              </a:defRPr>
            </a:lvl5pPr>
            <a:lvl6pPr marL="2514600" indent="-228600" eaLnBrk="0" fontAlgn="base" hangingPunct="0">
              <a:spcBef>
                <a:spcPct val="30000"/>
              </a:spcBef>
              <a:spcAft>
                <a:spcPct val="0"/>
              </a:spcAft>
              <a:defRPr sz="1200">
                <a:solidFill>
                  <a:schemeClr val="tx1"/>
                </a:solidFill>
                <a:latin typeface="Calibri" charset="0"/>
                <a:ea typeface="ヒラギノ角ゴ Pro W3" charset="0"/>
              </a:defRPr>
            </a:lvl6pPr>
            <a:lvl7pPr marL="2971800" indent="-228600" eaLnBrk="0" fontAlgn="base" hangingPunct="0">
              <a:spcBef>
                <a:spcPct val="30000"/>
              </a:spcBef>
              <a:spcAft>
                <a:spcPct val="0"/>
              </a:spcAft>
              <a:defRPr sz="1200">
                <a:solidFill>
                  <a:schemeClr val="tx1"/>
                </a:solidFill>
                <a:latin typeface="Calibri" charset="0"/>
                <a:ea typeface="ヒラギノ角ゴ Pro W3" charset="0"/>
              </a:defRPr>
            </a:lvl7pPr>
            <a:lvl8pPr marL="3429000" indent="-228600" eaLnBrk="0" fontAlgn="base" hangingPunct="0">
              <a:spcBef>
                <a:spcPct val="30000"/>
              </a:spcBef>
              <a:spcAft>
                <a:spcPct val="0"/>
              </a:spcAft>
              <a:defRPr sz="1200">
                <a:solidFill>
                  <a:schemeClr val="tx1"/>
                </a:solidFill>
                <a:latin typeface="Calibri" charset="0"/>
                <a:ea typeface="ヒラギノ角ゴ Pro W3" charset="0"/>
              </a:defRPr>
            </a:lvl8pPr>
            <a:lvl9pPr marL="3886200" indent="-228600" eaLnBrk="0" fontAlgn="base" hangingPunct="0">
              <a:spcBef>
                <a:spcPct val="30000"/>
              </a:spcBef>
              <a:spcAft>
                <a:spcPct val="0"/>
              </a:spcAft>
              <a:defRPr sz="1200">
                <a:solidFill>
                  <a:schemeClr val="tx1"/>
                </a:solidFill>
                <a:latin typeface="Calibri" charset="0"/>
                <a:ea typeface="ヒラギノ角ゴ Pro W3" charset="0"/>
              </a:defRPr>
            </a:lvl9pPr>
          </a:lstStyle>
          <a:p>
            <a:fld id="{B9A05867-5BD5-474F-B2BB-EB65896E5A5E}" type="slidenum">
              <a:rPr lang="es-ES"/>
              <a:pPr/>
              <a:t>31</a:t>
            </a:fld>
            <a:endParaRPr lang="es-ES"/>
          </a:p>
        </p:txBody>
      </p:sp>
      <p:sp>
        <p:nvSpPr>
          <p:cNvPr id="66564" name="4 Marcador de notas"/>
          <p:cNvSpPr>
            <a:spLocks noGrp="1"/>
          </p:cNvSpPr>
          <p:nvPr>
            <p:ph type="body"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s-ES">
                <a:latin typeface="Calibri" charset="0"/>
              </a:rPr>
              <a:t>¿Cómo influye el entorno en la DA? Si nos centramos en la radiación solar, sabemos que, en general, los individuos atópicos suelen mejorar en verano (supuestamente por la acción inmunosupresora de la radiación solar).</a:t>
            </a:r>
          </a:p>
          <a:p>
            <a:pPr eaLnBrk="1" hangingPunct="1">
              <a:spcBef>
                <a:spcPct val="0"/>
              </a:spcBef>
            </a:pPr>
            <a:r>
              <a:rPr lang="es-ES">
                <a:latin typeface="Calibri" charset="0"/>
              </a:rPr>
              <a:t>No obstante, también hay una minoría (se reporta que alrededor del 10% de los atópicos) presentan una mala tolerancia al sol y padecen reacciones de fotosensibilidad.</a:t>
            </a:r>
          </a:p>
          <a:p>
            <a:pPr eaLnBrk="1" hangingPunct="1">
              <a:spcBef>
                <a:spcPct val="0"/>
              </a:spcBef>
            </a:pPr>
            <a:endParaRPr lang="es-ES">
              <a:latin typeface="Calibri" charset="0"/>
            </a:endParaRPr>
          </a:p>
          <a:p>
            <a:pPr eaLnBrk="1" hangingPunct="1">
              <a:spcBef>
                <a:spcPct val="0"/>
              </a:spcBef>
            </a:pPr>
            <a:r>
              <a:rPr lang="es-ES">
                <a:latin typeface="Calibri" charset="0"/>
              </a:rPr>
              <a:t>Pero tanto si el individuo atópico mejora o empeora su sintomatología clínica, es importante destacar que su barrera cutánea sigue alterada…</a:t>
            </a:r>
          </a:p>
          <a:p>
            <a:pPr eaLnBrk="1" hangingPunct="1">
              <a:spcBef>
                <a:spcPct val="0"/>
              </a:spcBef>
            </a:pPr>
            <a:endParaRPr lang="es-ES">
              <a:latin typeface="Calibri" charset="0"/>
            </a:endParaRPr>
          </a:p>
        </p:txBody>
      </p:sp>
    </p:spTree>
    <p:extLst>
      <p:ext uri="{BB962C8B-B14F-4D97-AF65-F5344CB8AC3E}">
        <p14:creationId xmlns:p14="http://schemas.microsoft.com/office/powerpoint/2010/main" val="599294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0659"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s-ES">
                <a:latin typeface="Calibri" charset="0"/>
              </a:rPr>
              <a:t>Bibliografía:</a:t>
            </a:r>
          </a:p>
          <a:p>
            <a:pPr eaLnBrk="1" hangingPunct="1">
              <a:spcBef>
                <a:spcPct val="0"/>
              </a:spcBef>
            </a:pPr>
            <a:r>
              <a:rPr lang="es-ES">
                <a:latin typeface="Calibri" charset="0"/>
              </a:rPr>
              <a:t>Eichenfield LF, Fowler JF Jr, Rigel DS, et al.  Natural advances in eczema care. Cutis. 2007 Dec;80(6 Suppl):2-16.</a:t>
            </a:r>
          </a:p>
          <a:p>
            <a:pPr eaLnBrk="1" hangingPunct="1">
              <a:spcBef>
                <a:spcPct val="0"/>
              </a:spcBef>
            </a:pPr>
            <a:endParaRPr lang="es-ES">
              <a:latin typeface="Calibri" charset="0"/>
            </a:endParaRPr>
          </a:p>
        </p:txBody>
      </p:sp>
      <p:sp>
        <p:nvSpPr>
          <p:cNvPr id="70660"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ヒラギノ角ゴ Pro W3" charset="0"/>
                <a:cs typeface="ヒラギノ角ゴ Pro W3" charset="0"/>
              </a:defRPr>
            </a:lvl1pPr>
            <a:lvl2pPr marL="742950" indent="-285750">
              <a:defRPr sz="1200">
                <a:solidFill>
                  <a:schemeClr val="tx1"/>
                </a:solidFill>
                <a:latin typeface="Calibri" charset="0"/>
                <a:ea typeface="ヒラギノ角ゴ Pro W3" charset="0"/>
              </a:defRPr>
            </a:lvl2pPr>
            <a:lvl3pPr marL="1143000" indent="-228600">
              <a:defRPr sz="1200">
                <a:solidFill>
                  <a:schemeClr val="tx1"/>
                </a:solidFill>
                <a:latin typeface="Calibri" charset="0"/>
                <a:ea typeface="ヒラギノ角ゴ Pro W3" charset="0"/>
              </a:defRPr>
            </a:lvl3pPr>
            <a:lvl4pPr marL="1600200" indent="-228600">
              <a:defRPr sz="1200">
                <a:solidFill>
                  <a:schemeClr val="tx1"/>
                </a:solidFill>
                <a:latin typeface="Calibri" charset="0"/>
                <a:ea typeface="ヒラギノ角ゴ Pro W3" charset="0"/>
              </a:defRPr>
            </a:lvl4pPr>
            <a:lvl5pPr marL="2057400" indent="-228600">
              <a:defRPr sz="1200">
                <a:solidFill>
                  <a:schemeClr val="tx1"/>
                </a:solidFill>
                <a:latin typeface="Calibri" charset="0"/>
                <a:ea typeface="ヒラギノ角ゴ Pro W3" charset="0"/>
              </a:defRPr>
            </a:lvl5pPr>
            <a:lvl6pPr marL="2514600" indent="-228600" eaLnBrk="0" fontAlgn="base" hangingPunct="0">
              <a:spcBef>
                <a:spcPct val="30000"/>
              </a:spcBef>
              <a:spcAft>
                <a:spcPct val="0"/>
              </a:spcAft>
              <a:defRPr sz="1200">
                <a:solidFill>
                  <a:schemeClr val="tx1"/>
                </a:solidFill>
                <a:latin typeface="Calibri" charset="0"/>
                <a:ea typeface="ヒラギノ角ゴ Pro W3" charset="0"/>
              </a:defRPr>
            </a:lvl6pPr>
            <a:lvl7pPr marL="2971800" indent="-228600" eaLnBrk="0" fontAlgn="base" hangingPunct="0">
              <a:spcBef>
                <a:spcPct val="30000"/>
              </a:spcBef>
              <a:spcAft>
                <a:spcPct val="0"/>
              </a:spcAft>
              <a:defRPr sz="1200">
                <a:solidFill>
                  <a:schemeClr val="tx1"/>
                </a:solidFill>
                <a:latin typeface="Calibri" charset="0"/>
                <a:ea typeface="ヒラギノ角ゴ Pro W3" charset="0"/>
              </a:defRPr>
            </a:lvl7pPr>
            <a:lvl8pPr marL="3429000" indent="-228600" eaLnBrk="0" fontAlgn="base" hangingPunct="0">
              <a:spcBef>
                <a:spcPct val="30000"/>
              </a:spcBef>
              <a:spcAft>
                <a:spcPct val="0"/>
              </a:spcAft>
              <a:defRPr sz="1200">
                <a:solidFill>
                  <a:schemeClr val="tx1"/>
                </a:solidFill>
                <a:latin typeface="Calibri" charset="0"/>
                <a:ea typeface="ヒラギノ角ゴ Pro W3" charset="0"/>
              </a:defRPr>
            </a:lvl8pPr>
            <a:lvl9pPr marL="3886200" indent="-228600" eaLnBrk="0" fontAlgn="base" hangingPunct="0">
              <a:spcBef>
                <a:spcPct val="30000"/>
              </a:spcBef>
              <a:spcAft>
                <a:spcPct val="0"/>
              </a:spcAft>
              <a:defRPr sz="1200">
                <a:solidFill>
                  <a:schemeClr val="tx1"/>
                </a:solidFill>
                <a:latin typeface="Calibri" charset="0"/>
                <a:ea typeface="ヒラギノ角ゴ Pro W3" charset="0"/>
              </a:defRPr>
            </a:lvl9pPr>
          </a:lstStyle>
          <a:p>
            <a:fld id="{13467DFB-ED64-CF47-94F5-03800738EDA7}" type="slidenum">
              <a:rPr lang="es-ES"/>
              <a:pPr/>
              <a:t>32</a:t>
            </a:fld>
            <a:endParaRPr lang="es-ES"/>
          </a:p>
        </p:txBody>
      </p:sp>
    </p:spTree>
    <p:extLst>
      <p:ext uri="{BB962C8B-B14F-4D97-AF65-F5344CB8AC3E}">
        <p14:creationId xmlns:p14="http://schemas.microsoft.com/office/powerpoint/2010/main" val="2556546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6803"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s-ES" dirty="0">
                <a:latin typeface="Calibri" charset="0"/>
              </a:rPr>
              <a:t>En una piel atópica, los niveles de </a:t>
            </a:r>
            <a:r>
              <a:rPr lang="es-ES" dirty="0" err="1">
                <a:latin typeface="Calibri" charset="0"/>
              </a:rPr>
              <a:t>Filagrina</a:t>
            </a:r>
            <a:r>
              <a:rPr lang="es-ES" dirty="0">
                <a:latin typeface="Calibri" charset="0"/>
              </a:rPr>
              <a:t> y Caspasa-14 son deficientes, lo que implica que la producción de aminoácidos que forman parte del NMF también sea menor (entre ellos el ácido </a:t>
            </a:r>
            <a:r>
              <a:rPr lang="es-ES" dirty="0" err="1">
                <a:latin typeface="Calibri" charset="0"/>
              </a:rPr>
              <a:t>urocánico</a:t>
            </a:r>
            <a:r>
              <a:rPr lang="es-ES" dirty="0">
                <a:latin typeface="Calibri" charset="0"/>
              </a:rPr>
              <a:t>), lo que da lugar a una alteración de la función barrera, sequedad de la piel y una mayor desprotección frente a la radiación solar. </a:t>
            </a:r>
            <a:r>
              <a:rPr lang="es-ES" i="1" dirty="0">
                <a:latin typeface="Calibri" charset="0"/>
              </a:rPr>
              <a:t>Por lo tanto, </a:t>
            </a:r>
            <a:r>
              <a:rPr lang="es-ES" b="1" i="1" dirty="0">
                <a:latin typeface="Calibri" charset="0"/>
              </a:rPr>
              <a:t>deficiencias clave en la barrera epidérmica repercute en la sensibilidad a la radiación solar en DA.</a:t>
            </a:r>
          </a:p>
          <a:p>
            <a:pPr eaLnBrk="1" hangingPunct="1">
              <a:spcBef>
                <a:spcPct val="0"/>
              </a:spcBef>
            </a:pPr>
            <a:endParaRPr lang="es-ES" dirty="0">
              <a:latin typeface="Calibri" charset="0"/>
            </a:endParaRPr>
          </a:p>
          <a:p>
            <a:pPr eaLnBrk="1" hangingPunct="1">
              <a:spcBef>
                <a:spcPct val="0"/>
              </a:spcBef>
            </a:pPr>
            <a:r>
              <a:rPr lang="es-ES" dirty="0" smtClean="0">
                <a:latin typeface="Calibri" charset="0"/>
              </a:rPr>
              <a:t>En una piel sana, la Caspasa-14 y la </a:t>
            </a:r>
            <a:r>
              <a:rPr lang="es-ES" dirty="0" err="1" smtClean="0">
                <a:latin typeface="Calibri" charset="0"/>
              </a:rPr>
              <a:t>Filagrina</a:t>
            </a:r>
            <a:r>
              <a:rPr lang="es-ES" dirty="0" smtClean="0">
                <a:latin typeface="Calibri" charset="0"/>
              </a:rPr>
              <a:t> se expresan en la epidermis. La expresión de Caspasa-14 empieza en el estrato espinoso (como Pro-Caspasa-14 [forma inactiva]) y posteriormente evoluciona a Caspasa-14 (forma activa) a nivel de estrato granuloso-estrato córneo. La Caspasa-14 es responsable de transformar los fragmentos de </a:t>
            </a:r>
            <a:r>
              <a:rPr lang="es-ES" dirty="0" err="1" smtClean="0">
                <a:latin typeface="Calibri" charset="0"/>
              </a:rPr>
              <a:t>Filagrina</a:t>
            </a:r>
            <a:r>
              <a:rPr lang="es-ES" dirty="0" smtClean="0">
                <a:latin typeface="Calibri" charset="0"/>
              </a:rPr>
              <a:t> (previamente degradados por otras enzimas) a factor natural de hidratación (MNF). Los componentes relevantes del NMF son el ácido </a:t>
            </a:r>
            <a:r>
              <a:rPr lang="es-ES" dirty="0" err="1" smtClean="0">
                <a:latin typeface="Calibri" charset="0"/>
              </a:rPr>
              <a:t>pirrolidín</a:t>
            </a:r>
            <a:r>
              <a:rPr lang="es-ES" dirty="0" smtClean="0">
                <a:latin typeface="Calibri" charset="0"/>
              </a:rPr>
              <a:t> carboxílico (PCA) y el ácido </a:t>
            </a:r>
            <a:r>
              <a:rPr lang="es-ES" dirty="0" err="1" smtClean="0">
                <a:latin typeface="Calibri" charset="0"/>
              </a:rPr>
              <a:t>urocánico</a:t>
            </a:r>
            <a:r>
              <a:rPr lang="es-ES" dirty="0" smtClean="0">
                <a:latin typeface="Calibri" charset="0"/>
              </a:rPr>
              <a:t> (UCA) importante como </a:t>
            </a:r>
            <a:r>
              <a:rPr lang="es-ES" dirty="0" err="1" smtClean="0">
                <a:latin typeface="Calibri" charset="0"/>
              </a:rPr>
              <a:t>fotoprotector</a:t>
            </a:r>
            <a:r>
              <a:rPr lang="es-ES" dirty="0" smtClean="0">
                <a:latin typeface="Calibri" charset="0"/>
              </a:rPr>
              <a:t> endógeno.</a:t>
            </a:r>
          </a:p>
          <a:p>
            <a:pPr eaLnBrk="1" hangingPunct="1">
              <a:spcBef>
                <a:spcPct val="0"/>
              </a:spcBef>
            </a:pPr>
            <a:endParaRPr lang="es-ES" i="1" dirty="0" smtClean="0">
              <a:latin typeface="Calibri" charset="0"/>
            </a:endParaRPr>
          </a:p>
          <a:p>
            <a:pPr eaLnBrk="1" hangingPunct="1">
              <a:spcBef>
                <a:spcPct val="0"/>
              </a:spcBef>
            </a:pPr>
            <a:r>
              <a:rPr lang="es-ES" dirty="0" smtClean="0">
                <a:latin typeface="Calibri" charset="0"/>
              </a:rPr>
              <a:t>Esta secuencia, con la </a:t>
            </a:r>
            <a:r>
              <a:rPr lang="es-ES" dirty="0" err="1" smtClean="0">
                <a:latin typeface="Calibri" charset="0"/>
              </a:rPr>
              <a:t>Filagrina</a:t>
            </a:r>
            <a:r>
              <a:rPr lang="es-ES" dirty="0" smtClean="0">
                <a:latin typeface="Calibri" charset="0"/>
              </a:rPr>
              <a:t>, la Caspasa-14 y el ácido </a:t>
            </a:r>
            <a:r>
              <a:rPr lang="es-ES" dirty="0" err="1" smtClean="0">
                <a:latin typeface="Calibri" charset="0"/>
              </a:rPr>
              <a:t>urocánico</a:t>
            </a:r>
            <a:r>
              <a:rPr lang="es-ES" dirty="0" smtClean="0">
                <a:latin typeface="Calibri" charset="0"/>
              </a:rPr>
              <a:t> como protagonistas, contribuye a preservar la función barrera y los niveles de hidratación y a proteger la piel frente a la radiación solar (el papel de la Caspasa-14, de la </a:t>
            </a:r>
            <a:r>
              <a:rPr lang="es-ES" dirty="0" err="1" smtClean="0">
                <a:latin typeface="Calibri" charset="0"/>
              </a:rPr>
              <a:t>Filagrina</a:t>
            </a:r>
            <a:r>
              <a:rPr lang="es-ES" dirty="0" smtClean="0">
                <a:latin typeface="Calibri" charset="0"/>
              </a:rPr>
              <a:t> y del ácido </a:t>
            </a:r>
            <a:r>
              <a:rPr lang="es-ES" dirty="0" err="1" smtClean="0">
                <a:latin typeface="Calibri" charset="0"/>
              </a:rPr>
              <a:t>urocánico</a:t>
            </a:r>
            <a:r>
              <a:rPr lang="es-ES" dirty="0" smtClean="0">
                <a:latin typeface="Calibri" charset="0"/>
              </a:rPr>
              <a:t> como </a:t>
            </a:r>
            <a:r>
              <a:rPr lang="es-ES" dirty="0" err="1" smtClean="0">
                <a:latin typeface="Calibri" charset="0"/>
              </a:rPr>
              <a:t>fotoprotectores</a:t>
            </a:r>
            <a:r>
              <a:rPr lang="es-ES" dirty="0" smtClean="0">
                <a:latin typeface="Calibri" charset="0"/>
              </a:rPr>
              <a:t> endógenos se han descrito más recientemente).</a:t>
            </a:r>
          </a:p>
          <a:p>
            <a:pPr eaLnBrk="1" hangingPunct="1">
              <a:spcBef>
                <a:spcPct val="0"/>
              </a:spcBef>
            </a:pPr>
            <a:endParaRPr lang="es-ES" i="1" dirty="0" smtClean="0">
              <a:latin typeface="Calibri" charset="0"/>
            </a:endParaRPr>
          </a:p>
          <a:p>
            <a:pPr eaLnBrk="1" hangingPunct="1">
              <a:spcBef>
                <a:spcPct val="0"/>
              </a:spcBef>
            </a:pPr>
            <a:r>
              <a:rPr lang="es-ES" dirty="0" smtClean="0">
                <a:latin typeface="Calibri" charset="0"/>
              </a:rPr>
              <a:t>Bibliografía:</a:t>
            </a:r>
          </a:p>
          <a:p>
            <a:r>
              <a:rPr lang="en-US" dirty="0" err="1" smtClean="0">
                <a:latin typeface="Calibri" charset="0"/>
              </a:rPr>
              <a:t>Denecker</a:t>
            </a:r>
            <a:r>
              <a:rPr lang="en-US" dirty="0" smtClean="0">
                <a:latin typeface="Calibri" charset="0"/>
              </a:rPr>
              <a:t> G, </a:t>
            </a:r>
            <a:r>
              <a:rPr lang="en-US" dirty="0" err="1" smtClean="0">
                <a:latin typeface="Calibri" charset="0"/>
              </a:rPr>
              <a:t>Hoste</a:t>
            </a:r>
            <a:r>
              <a:rPr lang="en-US" dirty="0" smtClean="0">
                <a:latin typeface="Calibri" charset="0"/>
              </a:rPr>
              <a:t> E, Gilbert B, et al. Caspase-14 protects against epidermal UVB </a:t>
            </a:r>
            <a:r>
              <a:rPr lang="en-US" dirty="0" err="1" smtClean="0">
                <a:latin typeface="Calibri" charset="0"/>
              </a:rPr>
              <a:t>photodamage</a:t>
            </a:r>
            <a:r>
              <a:rPr lang="en-US" dirty="0" smtClean="0">
                <a:latin typeface="Calibri" charset="0"/>
              </a:rPr>
              <a:t> and water loss. Nat Cell Biol. 2007 Jun;9(6):666-74. </a:t>
            </a:r>
            <a:r>
              <a:rPr lang="en-US" dirty="0" err="1" smtClean="0">
                <a:latin typeface="Calibri" charset="0"/>
              </a:rPr>
              <a:t>Epub</a:t>
            </a:r>
            <a:r>
              <a:rPr lang="en-US" dirty="0" smtClean="0">
                <a:latin typeface="Calibri" charset="0"/>
              </a:rPr>
              <a:t> 2007 May 21.</a:t>
            </a:r>
          </a:p>
          <a:p>
            <a:r>
              <a:rPr lang="en-US" dirty="0" err="1" smtClean="0">
                <a:latin typeface="Calibri" charset="0"/>
              </a:rPr>
              <a:t>Mildner</a:t>
            </a:r>
            <a:r>
              <a:rPr lang="en-US" dirty="0" smtClean="0">
                <a:latin typeface="Calibri" charset="0"/>
              </a:rPr>
              <a:t> M, Jin J, Eckhart L, et al. Knockdown of </a:t>
            </a:r>
            <a:r>
              <a:rPr lang="en-US" dirty="0" err="1" smtClean="0">
                <a:latin typeface="Calibri" charset="0"/>
              </a:rPr>
              <a:t>filaggrin</a:t>
            </a:r>
            <a:r>
              <a:rPr lang="en-US" dirty="0" smtClean="0">
                <a:latin typeface="Calibri" charset="0"/>
              </a:rPr>
              <a:t> impairs diffusion barrier function and increases UV sensitivity in a human skin model. J Invest </a:t>
            </a:r>
            <a:r>
              <a:rPr lang="en-US" dirty="0" err="1" smtClean="0">
                <a:latin typeface="Calibri" charset="0"/>
              </a:rPr>
              <a:t>Dermatol</a:t>
            </a:r>
            <a:r>
              <a:rPr lang="en-US" dirty="0" smtClean="0">
                <a:latin typeface="Calibri" charset="0"/>
              </a:rPr>
              <a:t>. 2010 Sep;130(9):2286-94. </a:t>
            </a:r>
          </a:p>
          <a:p>
            <a:r>
              <a:rPr lang="en-US" dirty="0" err="1" smtClean="0">
                <a:latin typeface="Calibri" charset="0"/>
              </a:rPr>
              <a:t>Pendaries</a:t>
            </a:r>
            <a:r>
              <a:rPr lang="en-US" dirty="0" smtClean="0">
                <a:latin typeface="Calibri" charset="0"/>
              </a:rPr>
              <a:t> V, Le Lamer M, </a:t>
            </a:r>
            <a:r>
              <a:rPr lang="en-US" dirty="0" err="1" smtClean="0">
                <a:latin typeface="Calibri" charset="0"/>
              </a:rPr>
              <a:t>Cau</a:t>
            </a:r>
            <a:r>
              <a:rPr lang="en-US" dirty="0" smtClean="0">
                <a:latin typeface="Calibri" charset="0"/>
              </a:rPr>
              <a:t> L, et al. In a three-dimensional reconstructed human epidermis filaggrin-2 is essential for proper cornification. Cell Death Dis. 2015 Feb 19;6:e1656. </a:t>
            </a:r>
          </a:p>
          <a:p>
            <a:r>
              <a:rPr lang="en-US" dirty="0" err="1" smtClean="0">
                <a:latin typeface="Calibri" charset="0"/>
              </a:rPr>
              <a:t>Pendaries</a:t>
            </a:r>
            <a:r>
              <a:rPr lang="en-US" dirty="0" smtClean="0">
                <a:latin typeface="Calibri" charset="0"/>
              </a:rPr>
              <a:t> V, </a:t>
            </a:r>
            <a:r>
              <a:rPr lang="en-US" dirty="0" err="1" smtClean="0">
                <a:latin typeface="Calibri" charset="0"/>
              </a:rPr>
              <a:t>Malaisse</a:t>
            </a:r>
            <a:r>
              <a:rPr lang="en-US" dirty="0" smtClean="0">
                <a:latin typeface="Calibri" charset="0"/>
              </a:rPr>
              <a:t> J, </a:t>
            </a:r>
            <a:r>
              <a:rPr lang="en-US" dirty="0" err="1" smtClean="0">
                <a:latin typeface="Calibri" charset="0"/>
              </a:rPr>
              <a:t>Pellerin</a:t>
            </a:r>
            <a:r>
              <a:rPr lang="en-US" dirty="0" smtClean="0">
                <a:latin typeface="Calibri" charset="0"/>
              </a:rPr>
              <a:t> L, et al. Knockdown of </a:t>
            </a:r>
            <a:r>
              <a:rPr lang="en-US" dirty="0" err="1" smtClean="0">
                <a:latin typeface="Calibri" charset="0"/>
              </a:rPr>
              <a:t>filaggrin</a:t>
            </a:r>
            <a:r>
              <a:rPr lang="en-US" dirty="0" smtClean="0">
                <a:latin typeface="Calibri" charset="0"/>
              </a:rPr>
              <a:t> in a three-dimensional reconstructed human epidermis impairs keratinocyte differentiation. J Invest </a:t>
            </a:r>
            <a:r>
              <a:rPr lang="en-US" dirty="0" err="1" smtClean="0">
                <a:latin typeface="Calibri" charset="0"/>
              </a:rPr>
              <a:t>Dermatol</a:t>
            </a:r>
            <a:r>
              <a:rPr lang="en-US" dirty="0" smtClean="0">
                <a:latin typeface="Calibri" charset="0"/>
              </a:rPr>
              <a:t>. 2014 Dec;134(12):2938-46</a:t>
            </a:r>
            <a:endParaRPr lang="es-ES" dirty="0">
              <a:latin typeface="Calibri" charset="0"/>
            </a:endParaRPr>
          </a:p>
        </p:txBody>
      </p:sp>
      <p:sp>
        <p:nvSpPr>
          <p:cNvPr id="76804"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ヒラギノ角ゴ Pro W3" charset="0"/>
                <a:cs typeface="ヒラギノ角ゴ Pro W3" charset="0"/>
              </a:defRPr>
            </a:lvl1pPr>
            <a:lvl2pPr marL="742950" indent="-285750">
              <a:defRPr sz="1200">
                <a:solidFill>
                  <a:schemeClr val="tx1"/>
                </a:solidFill>
                <a:latin typeface="Calibri" charset="0"/>
                <a:ea typeface="ヒラギノ角ゴ Pro W3" charset="0"/>
              </a:defRPr>
            </a:lvl2pPr>
            <a:lvl3pPr marL="1143000" indent="-228600">
              <a:defRPr sz="1200">
                <a:solidFill>
                  <a:schemeClr val="tx1"/>
                </a:solidFill>
                <a:latin typeface="Calibri" charset="0"/>
                <a:ea typeface="ヒラギノ角ゴ Pro W3" charset="0"/>
              </a:defRPr>
            </a:lvl3pPr>
            <a:lvl4pPr marL="1600200" indent="-228600">
              <a:defRPr sz="1200">
                <a:solidFill>
                  <a:schemeClr val="tx1"/>
                </a:solidFill>
                <a:latin typeface="Calibri" charset="0"/>
                <a:ea typeface="ヒラギノ角ゴ Pro W3" charset="0"/>
              </a:defRPr>
            </a:lvl4pPr>
            <a:lvl5pPr marL="2057400" indent="-228600">
              <a:defRPr sz="1200">
                <a:solidFill>
                  <a:schemeClr val="tx1"/>
                </a:solidFill>
                <a:latin typeface="Calibri" charset="0"/>
                <a:ea typeface="ヒラギノ角ゴ Pro W3" charset="0"/>
              </a:defRPr>
            </a:lvl5pPr>
            <a:lvl6pPr marL="2514600" indent="-228600" eaLnBrk="0" fontAlgn="base" hangingPunct="0">
              <a:spcBef>
                <a:spcPct val="30000"/>
              </a:spcBef>
              <a:spcAft>
                <a:spcPct val="0"/>
              </a:spcAft>
              <a:defRPr sz="1200">
                <a:solidFill>
                  <a:schemeClr val="tx1"/>
                </a:solidFill>
                <a:latin typeface="Calibri" charset="0"/>
                <a:ea typeface="ヒラギノ角ゴ Pro W3" charset="0"/>
              </a:defRPr>
            </a:lvl6pPr>
            <a:lvl7pPr marL="2971800" indent="-228600" eaLnBrk="0" fontAlgn="base" hangingPunct="0">
              <a:spcBef>
                <a:spcPct val="30000"/>
              </a:spcBef>
              <a:spcAft>
                <a:spcPct val="0"/>
              </a:spcAft>
              <a:defRPr sz="1200">
                <a:solidFill>
                  <a:schemeClr val="tx1"/>
                </a:solidFill>
                <a:latin typeface="Calibri" charset="0"/>
                <a:ea typeface="ヒラギノ角ゴ Pro W3" charset="0"/>
              </a:defRPr>
            </a:lvl7pPr>
            <a:lvl8pPr marL="3429000" indent="-228600" eaLnBrk="0" fontAlgn="base" hangingPunct="0">
              <a:spcBef>
                <a:spcPct val="30000"/>
              </a:spcBef>
              <a:spcAft>
                <a:spcPct val="0"/>
              </a:spcAft>
              <a:defRPr sz="1200">
                <a:solidFill>
                  <a:schemeClr val="tx1"/>
                </a:solidFill>
                <a:latin typeface="Calibri" charset="0"/>
                <a:ea typeface="ヒラギノ角ゴ Pro W3" charset="0"/>
              </a:defRPr>
            </a:lvl8pPr>
            <a:lvl9pPr marL="3886200" indent="-228600" eaLnBrk="0" fontAlgn="base" hangingPunct="0">
              <a:spcBef>
                <a:spcPct val="30000"/>
              </a:spcBef>
              <a:spcAft>
                <a:spcPct val="0"/>
              </a:spcAft>
              <a:defRPr sz="1200">
                <a:solidFill>
                  <a:schemeClr val="tx1"/>
                </a:solidFill>
                <a:latin typeface="Calibri" charset="0"/>
                <a:ea typeface="ヒラギノ角ゴ Pro W3" charset="0"/>
              </a:defRPr>
            </a:lvl9pPr>
          </a:lstStyle>
          <a:p>
            <a:fld id="{434BBB7A-2AF2-654C-BE7E-DE6682650444}" type="slidenum">
              <a:rPr lang="es-ES"/>
              <a:pPr/>
              <a:t>33</a:t>
            </a:fld>
            <a:endParaRPr lang="es-ES"/>
          </a:p>
        </p:txBody>
      </p:sp>
    </p:spTree>
    <p:extLst>
      <p:ext uri="{BB962C8B-B14F-4D97-AF65-F5344CB8AC3E}">
        <p14:creationId xmlns:p14="http://schemas.microsoft.com/office/powerpoint/2010/main" val="856418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0899"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s-ES">
                <a:latin typeface="Calibri" charset="0"/>
              </a:rPr>
              <a:t>Este estudio muestra las diferencias entre una piel normal y una piel deficiente en Caspasa-14 después de ser irradiada por radiación UVB. La piel deficiente en Caspasa-14 muestra una mayor generación de dímeros de pirimidina, lo que se traduce en un mayor daño celular a nivel de ADN.</a:t>
            </a:r>
          </a:p>
          <a:p>
            <a:pPr eaLnBrk="1" hangingPunct="1">
              <a:spcBef>
                <a:spcPct val="0"/>
              </a:spcBef>
            </a:pPr>
            <a:r>
              <a:rPr lang="es-ES">
                <a:latin typeface="Calibri" charset="0"/>
              </a:rPr>
              <a:t>Por lo tanto, la Caspasa-14 neutraliza los efectos nocivos de la radiación UVB, y un déficit de Caspasa-14 implica que la radiación UVB puede producir un mayor daño en el ADN de las células.</a:t>
            </a:r>
          </a:p>
          <a:p>
            <a:pPr eaLnBrk="1" hangingPunct="1">
              <a:spcBef>
                <a:spcPct val="0"/>
              </a:spcBef>
            </a:pPr>
            <a:endParaRPr lang="es-ES">
              <a:latin typeface="Calibri" charset="0"/>
            </a:endParaRPr>
          </a:p>
        </p:txBody>
      </p:sp>
      <p:sp>
        <p:nvSpPr>
          <p:cNvPr id="80900"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ヒラギノ角ゴ Pro W3" charset="0"/>
                <a:cs typeface="ヒラギノ角ゴ Pro W3" charset="0"/>
              </a:defRPr>
            </a:lvl1pPr>
            <a:lvl2pPr marL="742950" indent="-285750">
              <a:defRPr sz="1200">
                <a:solidFill>
                  <a:schemeClr val="tx1"/>
                </a:solidFill>
                <a:latin typeface="Calibri" charset="0"/>
                <a:ea typeface="ヒラギノ角ゴ Pro W3" charset="0"/>
              </a:defRPr>
            </a:lvl2pPr>
            <a:lvl3pPr marL="1143000" indent="-228600">
              <a:defRPr sz="1200">
                <a:solidFill>
                  <a:schemeClr val="tx1"/>
                </a:solidFill>
                <a:latin typeface="Calibri" charset="0"/>
                <a:ea typeface="ヒラギノ角ゴ Pro W3" charset="0"/>
              </a:defRPr>
            </a:lvl3pPr>
            <a:lvl4pPr marL="1600200" indent="-228600">
              <a:defRPr sz="1200">
                <a:solidFill>
                  <a:schemeClr val="tx1"/>
                </a:solidFill>
                <a:latin typeface="Calibri" charset="0"/>
                <a:ea typeface="ヒラギノ角ゴ Pro W3" charset="0"/>
              </a:defRPr>
            </a:lvl4pPr>
            <a:lvl5pPr marL="2057400" indent="-228600">
              <a:defRPr sz="1200">
                <a:solidFill>
                  <a:schemeClr val="tx1"/>
                </a:solidFill>
                <a:latin typeface="Calibri" charset="0"/>
                <a:ea typeface="ヒラギノ角ゴ Pro W3" charset="0"/>
              </a:defRPr>
            </a:lvl5pPr>
            <a:lvl6pPr marL="2514600" indent="-228600" eaLnBrk="0" fontAlgn="base" hangingPunct="0">
              <a:spcBef>
                <a:spcPct val="30000"/>
              </a:spcBef>
              <a:spcAft>
                <a:spcPct val="0"/>
              </a:spcAft>
              <a:defRPr sz="1200">
                <a:solidFill>
                  <a:schemeClr val="tx1"/>
                </a:solidFill>
                <a:latin typeface="Calibri" charset="0"/>
                <a:ea typeface="ヒラギノ角ゴ Pro W3" charset="0"/>
              </a:defRPr>
            </a:lvl6pPr>
            <a:lvl7pPr marL="2971800" indent="-228600" eaLnBrk="0" fontAlgn="base" hangingPunct="0">
              <a:spcBef>
                <a:spcPct val="30000"/>
              </a:spcBef>
              <a:spcAft>
                <a:spcPct val="0"/>
              </a:spcAft>
              <a:defRPr sz="1200">
                <a:solidFill>
                  <a:schemeClr val="tx1"/>
                </a:solidFill>
                <a:latin typeface="Calibri" charset="0"/>
                <a:ea typeface="ヒラギノ角ゴ Pro W3" charset="0"/>
              </a:defRPr>
            </a:lvl7pPr>
            <a:lvl8pPr marL="3429000" indent="-228600" eaLnBrk="0" fontAlgn="base" hangingPunct="0">
              <a:spcBef>
                <a:spcPct val="30000"/>
              </a:spcBef>
              <a:spcAft>
                <a:spcPct val="0"/>
              </a:spcAft>
              <a:defRPr sz="1200">
                <a:solidFill>
                  <a:schemeClr val="tx1"/>
                </a:solidFill>
                <a:latin typeface="Calibri" charset="0"/>
                <a:ea typeface="ヒラギノ角ゴ Pro W3" charset="0"/>
              </a:defRPr>
            </a:lvl8pPr>
            <a:lvl9pPr marL="3886200" indent="-228600" eaLnBrk="0" fontAlgn="base" hangingPunct="0">
              <a:spcBef>
                <a:spcPct val="30000"/>
              </a:spcBef>
              <a:spcAft>
                <a:spcPct val="0"/>
              </a:spcAft>
              <a:defRPr sz="1200">
                <a:solidFill>
                  <a:schemeClr val="tx1"/>
                </a:solidFill>
                <a:latin typeface="Calibri" charset="0"/>
                <a:ea typeface="ヒラギノ角ゴ Pro W3" charset="0"/>
              </a:defRPr>
            </a:lvl9pPr>
          </a:lstStyle>
          <a:p>
            <a:fld id="{D3EFF97E-7B3C-4249-8D4B-0668F514E2FF}" type="slidenum">
              <a:rPr lang="es-ES"/>
              <a:pPr/>
              <a:t>34</a:t>
            </a:fld>
            <a:endParaRPr lang="es-ES"/>
          </a:p>
        </p:txBody>
      </p:sp>
    </p:spTree>
    <p:extLst>
      <p:ext uri="{BB962C8B-B14F-4D97-AF65-F5344CB8AC3E}">
        <p14:creationId xmlns:p14="http://schemas.microsoft.com/office/powerpoint/2010/main" val="1083182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7043"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s-ES">
                <a:latin typeface="Calibri" charset="0"/>
              </a:rPr>
              <a:t>Este estudio muestra el daño celular producido en piel deficitaria en Filagrina después de recibir radiación UVB. Se observan los núcleos picnóticos indicadores de apoptosis (muerte celular).</a:t>
            </a:r>
          </a:p>
          <a:p>
            <a:pPr eaLnBrk="1" hangingPunct="1">
              <a:spcBef>
                <a:spcPct val="0"/>
              </a:spcBef>
            </a:pPr>
            <a:endParaRPr lang="es-ES">
              <a:latin typeface="Calibri" charset="0"/>
            </a:endParaRPr>
          </a:p>
          <a:p>
            <a:pPr eaLnBrk="1" hangingPunct="1">
              <a:spcBef>
                <a:spcPct val="0"/>
              </a:spcBef>
            </a:pPr>
            <a:r>
              <a:rPr lang="es-ES">
                <a:latin typeface="Calibri" charset="0"/>
              </a:rPr>
              <a:t>Bibliografía:</a:t>
            </a:r>
          </a:p>
          <a:p>
            <a:pPr eaLnBrk="1" hangingPunct="1">
              <a:spcBef>
                <a:spcPct val="0"/>
              </a:spcBef>
            </a:pPr>
            <a:r>
              <a:rPr lang="es-ES">
                <a:latin typeface="Calibri" charset="0"/>
              </a:rPr>
              <a:t>Mildner M, Jin J, Eckhart L, et al. Knockdown of filaggrin impairs diffusion barrier function and increases UV sensitivity in a human skin model.</a:t>
            </a:r>
          </a:p>
          <a:p>
            <a:pPr eaLnBrk="1" hangingPunct="1">
              <a:spcBef>
                <a:spcPct val="0"/>
              </a:spcBef>
            </a:pPr>
            <a:r>
              <a:rPr lang="es-ES">
                <a:latin typeface="Calibri" charset="0"/>
              </a:rPr>
              <a:t>J Invest Dermatol. 2010 Sep;130(9):2286-94. </a:t>
            </a:r>
          </a:p>
          <a:p>
            <a:pPr eaLnBrk="1" hangingPunct="1">
              <a:spcBef>
                <a:spcPct val="0"/>
              </a:spcBef>
            </a:pPr>
            <a:endParaRPr lang="es-ES">
              <a:latin typeface="Calibri" charset="0"/>
            </a:endParaRPr>
          </a:p>
        </p:txBody>
      </p:sp>
      <p:sp>
        <p:nvSpPr>
          <p:cNvPr id="87044"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ヒラギノ角ゴ Pro W3" charset="0"/>
                <a:cs typeface="ヒラギノ角ゴ Pro W3" charset="0"/>
              </a:defRPr>
            </a:lvl1pPr>
            <a:lvl2pPr marL="742950" indent="-285750">
              <a:defRPr sz="1200">
                <a:solidFill>
                  <a:schemeClr val="tx1"/>
                </a:solidFill>
                <a:latin typeface="Calibri" charset="0"/>
                <a:ea typeface="ヒラギノ角ゴ Pro W3" charset="0"/>
              </a:defRPr>
            </a:lvl2pPr>
            <a:lvl3pPr marL="1143000" indent="-228600">
              <a:defRPr sz="1200">
                <a:solidFill>
                  <a:schemeClr val="tx1"/>
                </a:solidFill>
                <a:latin typeface="Calibri" charset="0"/>
                <a:ea typeface="ヒラギノ角ゴ Pro W3" charset="0"/>
              </a:defRPr>
            </a:lvl3pPr>
            <a:lvl4pPr marL="1600200" indent="-228600">
              <a:defRPr sz="1200">
                <a:solidFill>
                  <a:schemeClr val="tx1"/>
                </a:solidFill>
                <a:latin typeface="Calibri" charset="0"/>
                <a:ea typeface="ヒラギノ角ゴ Pro W3" charset="0"/>
              </a:defRPr>
            </a:lvl4pPr>
            <a:lvl5pPr marL="2057400" indent="-228600">
              <a:defRPr sz="1200">
                <a:solidFill>
                  <a:schemeClr val="tx1"/>
                </a:solidFill>
                <a:latin typeface="Calibri" charset="0"/>
                <a:ea typeface="ヒラギノ角ゴ Pro W3" charset="0"/>
              </a:defRPr>
            </a:lvl5pPr>
            <a:lvl6pPr marL="2514600" indent="-228600" eaLnBrk="0" fontAlgn="base" hangingPunct="0">
              <a:spcBef>
                <a:spcPct val="30000"/>
              </a:spcBef>
              <a:spcAft>
                <a:spcPct val="0"/>
              </a:spcAft>
              <a:defRPr sz="1200">
                <a:solidFill>
                  <a:schemeClr val="tx1"/>
                </a:solidFill>
                <a:latin typeface="Calibri" charset="0"/>
                <a:ea typeface="ヒラギノ角ゴ Pro W3" charset="0"/>
              </a:defRPr>
            </a:lvl6pPr>
            <a:lvl7pPr marL="2971800" indent="-228600" eaLnBrk="0" fontAlgn="base" hangingPunct="0">
              <a:spcBef>
                <a:spcPct val="30000"/>
              </a:spcBef>
              <a:spcAft>
                <a:spcPct val="0"/>
              </a:spcAft>
              <a:defRPr sz="1200">
                <a:solidFill>
                  <a:schemeClr val="tx1"/>
                </a:solidFill>
                <a:latin typeface="Calibri" charset="0"/>
                <a:ea typeface="ヒラギノ角ゴ Pro W3" charset="0"/>
              </a:defRPr>
            </a:lvl7pPr>
            <a:lvl8pPr marL="3429000" indent="-228600" eaLnBrk="0" fontAlgn="base" hangingPunct="0">
              <a:spcBef>
                <a:spcPct val="30000"/>
              </a:spcBef>
              <a:spcAft>
                <a:spcPct val="0"/>
              </a:spcAft>
              <a:defRPr sz="1200">
                <a:solidFill>
                  <a:schemeClr val="tx1"/>
                </a:solidFill>
                <a:latin typeface="Calibri" charset="0"/>
                <a:ea typeface="ヒラギノ角ゴ Pro W3" charset="0"/>
              </a:defRPr>
            </a:lvl8pPr>
            <a:lvl9pPr marL="3886200" indent="-228600" eaLnBrk="0" fontAlgn="base" hangingPunct="0">
              <a:spcBef>
                <a:spcPct val="30000"/>
              </a:spcBef>
              <a:spcAft>
                <a:spcPct val="0"/>
              </a:spcAft>
              <a:defRPr sz="1200">
                <a:solidFill>
                  <a:schemeClr val="tx1"/>
                </a:solidFill>
                <a:latin typeface="Calibri" charset="0"/>
                <a:ea typeface="ヒラギノ角ゴ Pro W3" charset="0"/>
              </a:defRPr>
            </a:lvl9pPr>
          </a:lstStyle>
          <a:p>
            <a:fld id="{DF6CEA6B-DF9F-1E4C-A85D-895B8D39DAE2}" type="slidenum">
              <a:rPr lang="es-ES"/>
              <a:pPr/>
              <a:t>35</a:t>
            </a:fld>
            <a:endParaRPr lang="es-ES"/>
          </a:p>
        </p:txBody>
      </p:sp>
    </p:spTree>
    <p:extLst>
      <p:ext uri="{BB962C8B-B14F-4D97-AF65-F5344CB8AC3E}">
        <p14:creationId xmlns:p14="http://schemas.microsoft.com/office/powerpoint/2010/main" val="2393404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9091"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s-ES">
                <a:latin typeface="Calibri" charset="0"/>
              </a:rPr>
              <a:t>Incluso se han llegado a proponer hipótesis sobre la repercusión de este daño celular acumulativo y posibles lesiones a largo plazo relacionadas con el cáncer de piel.</a:t>
            </a:r>
          </a:p>
          <a:p>
            <a:pPr eaLnBrk="1" hangingPunct="1">
              <a:spcBef>
                <a:spcPct val="0"/>
              </a:spcBef>
            </a:pPr>
            <a:endParaRPr lang="es-ES">
              <a:latin typeface="Calibri" charset="0"/>
            </a:endParaRPr>
          </a:p>
          <a:p>
            <a:pPr eaLnBrk="1" hangingPunct="1">
              <a:spcBef>
                <a:spcPct val="0"/>
              </a:spcBef>
            </a:pPr>
            <a:r>
              <a:rPr lang="es-ES">
                <a:latin typeface="Calibri" charset="0"/>
              </a:rPr>
              <a:t>Bibliografía:</a:t>
            </a:r>
          </a:p>
          <a:p>
            <a:pPr eaLnBrk="1" hangingPunct="1">
              <a:spcBef>
                <a:spcPct val="0"/>
              </a:spcBef>
            </a:pPr>
            <a:r>
              <a:rPr lang="es-ES">
                <a:latin typeface="Calibri" charset="0"/>
              </a:rPr>
              <a:t>Elias PM, Williams ML. Comment on 'does a history of eczema predict a future Basal cell carcinoma?'.</a:t>
            </a:r>
          </a:p>
          <a:p>
            <a:pPr eaLnBrk="1" hangingPunct="1">
              <a:spcBef>
                <a:spcPct val="0"/>
              </a:spcBef>
            </a:pPr>
            <a:r>
              <a:rPr lang="es-ES">
                <a:latin typeface="Calibri" charset="0"/>
              </a:rPr>
              <a:t>J Invest Dermatol. 2013 Jun;133(6):1676-7. </a:t>
            </a:r>
          </a:p>
          <a:p>
            <a:pPr eaLnBrk="1" hangingPunct="1">
              <a:spcBef>
                <a:spcPct val="0"/>
              </a:spcBef>
            </a:pPr>
            <a:endParaRPr lang="es-ES">
              <a:latin typeface="Calibri" charset="0"/>
            </a:endParaRPr>
          </a:p>
        </p:txBody>
      </p:sp>
      <p:sp>
        <p:nvSpPr>
          <p:cNvPr id="89092"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ヒラギノ角ゴ Pro W3" charset="0"/>
                <a:cs typeface="ヒラギノ角ゴ Pro W3" charset="0"/>
              </a:defRPr>
            </a:lvl1pPr>
            <a:lvl2pPr marL="742950" indent="-285750">
              <a:defRPr sz="1200">
                <a:solidFill>
                  <a:schemeClr val="tx1"/>
                </a:solidFill>
                <a:latin typeface="Calibri" charset="0"/>
                <a:ea typeface="ヒラギノ角ゴ Pro W3" charset="0"/>
              </a:defRPr>
            </a:lvl2pPr>
            <a:lvl3pPr marL="1143000" indent="-228600">
              <a:defRPr sz="1200">
                <a:solidFill>
                  <a:schemeClr val="tx1"/>
                </a:solidFill>
                <a:latin typeface="Calibri" charset="0"/>
                <a:ea typeface="ヒラギノ角ゴ Pro W3" charset="0"/>
              </a:defRPr>
            </a:lvl3pPr>
            <a:lvl4pPr marL="1600200" indent="-228600">
              <a:defRPr sz="1200">
                <a:solidFill>
                  <a:schemeClr val="tx1"/>
                </a:solidFill>
                <a:latin typeface="Calibri" charset="0"/>
                <a:ea typeface="ヒラギノ角ゴ Pro W3" charset="0"/>
              </a:defRPr>
            </a:lvl4pPr>
            <a:lvl5pPr marL="2057400" indent="-228600">
              <a:defRPr sz="1200">
                <a:solidFill>
                  <a:schemeClr val="tx1"/>
                </a:solidFill>
                <a:latin typeface="Calibri" charset="0"/>
                <a:ea typeface="ヒラギノ角ゴ Pro W3" charset="0"/>
              </a:defRPr>
            </a:lvl5pPr>
            <a:lvl6pPr marL="2514600" indent="-228600" eaLnBrk="0" fontAlgn="base" hangingPunct="0">
              <a:spcBef>
                <a:spcPct val="30000"/>
              </a:spcBef>
              <a:spcAft>
                <a:spcPct val="0"/>
              </a:spcAft>
              <a:defRPr sz="1200">
                <a:solidFill>
                  <a:schemeClr val="tx1"/>
                </a:solidFill>
                <a:latin typeface="Calibri" charset="0"/>
                <a:ea typeface="ヒラギノ角ゴ Pro W3" charset="0"/>
              </a:defRPr>
            </a:lvl6pPr>
            <a:lvl7pPr marL="2971800" indent="-228600" eaLnBrk="0" fontAlgn="base" hangingPunct="0">
              <a:spcBef>
                <a:spcPct val="30000"/>
              </a:spcBef>
              <a:spcAft>
                <a:spcPct val="0"/>
              </a:spcAft>
              <a:defRPr sz="1200">
                <a:solidFill>
                  <a:schemeClr val="tx1"/>
                </a:solidFill>
                <a:latin typeface="Calibri" charset="0"/>
                <a:ea typeface="ヒラギノ角ゴ Pro W3" charset="0"/>
              </a:defRPr>
            </a:lvl7pPr>
            <a:lvl8pPr marL="3429000" indent="-228600" eaLnBrk="0" fontAlgn="base" hangingPunct="0">
              <a:spcBef>
                <a:spcPct val="30000"/>
              </a:spcBef>
              <a:spcAft>
                <a:spcPct val="0"/>
              </a:spcAft>
              <a:defRPr sz="1200">
                <a:solidFill>
                  <a:schemeClr val="tx1"/>
                </a:solidFill>
                <a:latin typeface="Calibri" charset="0"/>
                <a:ea typeface="ヒラギノ角ゴ Pro W3" charset="0"/>
              </a:defRPr>
            </a:lvl8pPr>
            <a:lvl9pPr marL="3886200" indent="-228600" eaLnBrk="0" fontAlgn="base" hangingPunct="0">
              <a:spcBef>
                <a:spcPct val="30000"/>
              </a:spcBef>
              <a:spcAft>
                <a:spcPct val="0"/>
              </a:spcAft>
              <a:defRPr sz="1200">
                <a:solidFill>
                  <a:schemeClr val="tx1"/>
                </a:solidFill>
                <a:latin typeface="Calibri" charset="0"/>
                <a:ea typeface="ヒラギノ角ゴ Pro W3" charset="0"/>
              </a:defRPr>
            </a:lvl9pPr>
          </a:lstStyle>
          <a:p>
            <a:fld id="{7A085679-BEFE-8748-A19D-AB038E3EF5C5}" type="slidenum">
              <a:rPr lang="es-ES"/>
              <a:pPr/>
              <a:t>36</a:t>
            </a:fld>
            <a:endParaRPr lang="es-ES"/>
          </a:p>
        </p:txBody>
      </p:sp>
    </p:spTree>
    <p:extLst>
      <p:ext uri="{BB962C8B-B14F-4D97-AF65-F5344CB8AC3E}">
        <p14:creationId xmlns:p14="http://schemas.microsoft.com/office/powerpoint/2010/main" val="1417169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9091"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s-ES">
                <a:latin typeface="Calibri" charset="0"/>
              </a:rPr>
              <a:t>Incluso se han llegado a proponer hipótesis sobre la repercusión de este daño celular acumulativo y posibles lesiones a largo plazo relacionadas con el cáncer de piel.</a:t>
            </a:r>
          </a:p>
          <a:p>
            <a:pPr eaLnBrk="1" hangingPunct="1">
              <a:spcBef>
                <a:spcPct val="0"/>
              </a:spcBef>
            </a:pPr>
            <a:endParaRPr lang="es-ES">
              <a:latin typeface="Calibri" charset="0"/>
            </a:endParaRPr>
          </a:p>
          <a:p>
            <a:pPr eaLnBrk="1" hangingPunct="1">
              <a:spcBef>
                <a:spcPct val="0"/>
              </a:spcBef>
            </a:pPr>
            <a:r>
              <a:rPr lang="es-ES">
                <a:latin typeface="Calibri" charset="0"/>
              </a:rPr>
              <a:t>Bibliografía:</a:t>
            </a:r>
          </a:p>
          <a:p>
            <a:pPr eaLnBrk="1" hangingPunct="1">
              <a:spcBef>
                <a:spcPct val="0"/>
              </a:spcBef>
            </a:pPr>
            <a:r>
              <a:rPr lang="es-ES">
                <a:latin typeface="Calibri" charset="0"/>
              </a:rPr>
              <a:t>Elias PM, Williams ML. Comment on 'does a history of eczema predict a future Basal cell carcinoma?'.</a:t>
            </a:r>
          </a:p>
          <a:p>
            <a:pPr eaLnBrk="1" hangingPunct="1">
              <a:spcBef>
                <a:spcPct val="0"/>
              </a:spcBef>
            </a:pPr>
            <a:r>
              <a:rPr lang="es-ES">
                <a:latin typeface="Calibri" charset="0"/>
              </a:rPr>
              <a:t>J Invest Dermatol. 2013 Jun;133(6):1676-7. </a:t>
            </a:r>
          </a:p>
          <a:p>
            <a:pPr eaLnBrk="1" hangingPunct="1">
              <a:spcBef>
                <a:spcPct val="0"/>
              </a:spcBef>
            </a:pPr>
            <a:endParaRPr lang="es-ES">
              <a:latin typeface="Calibri" charset="0"/>
            </a:endParaRPr>
          </a:p>
        </p:txBody>
      </p:sp>
      <p:sp>
        <p:nvSpPr>
          <p:cNvPr id="89092"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ヒラギノ角ゴ Pro W3" charset="0"/>
                <a:cs typeface="ヒラギノ角ゴ Pro W3" charset="0"/>
              </a:defRPr>
            </a:lvl1pPr>
            <a:lvl2pPr marL="742950" indent="-285750">
              <a:defRPr sz="1200">
                <a:solidFill>
                  <a:schemeClr val="tx1"/>
                </a:solidFill>
                <a:latin typeface="Calibri" charset="0"/>
                <a:ea typeface="ヒラギノ角ゴ Pro W3" charset="0"/>
              </a:defRPr>
            </a:lvl2pPr>
            <a:lvl3pPr marL="1143000" indent="-228600">
              <a:defRPr sz="1200">
                <a:solidFill>
                  <a:schemeClr val="tx1"/>
                </a:solidFill>
                <a:latin typeface="Calibri" charset="0"/>
                <a:ea typeface="ヒラギノ角ゴ Pro W3" charset="0"/>
              </a:defRPr>
            </a:lvl3pPr>
            <a:lvl4pPr marL="1600200" indent="-228600">
              <a:defRPr sz="1200">
                <a:solidFill>
                  <a:schemeClr val="tx1"/>
                </a:solidFill>
                <a:latin typeface="Calibri" charset="0"/>
                <a:ea typeface="ヒラギノ角ゴ Pro W3" charset="0"/>
              </a:defRPr>
            </a:lvl4pPr>
            <a:lvl5pPr marL="2057400" indent="-228600">
              <a:defRPr sz="1200">
                <a:solidFill>
                  <a:schemeClr val="tx1"/>
                </a:solidFill>
                <a:latin typeface="Calibri" charset="0"/>
                <a:ea typeface="ヒラギノ角ゴ Pro W3" charset="0"/>
              </a:defRPr>
            </a:lvl5pPr>
            <a:lvl6pPr marL="2514600" indent="-228600" eaLnBrk="0" fontAlgn="base" hangingPunct="0">
              <a:spcBef>
                <a:spcPct val="30000"/>
              </a:spcBef>
              <a:spcAft>
                <a:spcPct val="0"/>
              </a:spcAft>
              <a:defRPr sz="1200">
                <a:solidFill>
                  <a:schemeClr val="tx1"/>
                </a:solidFill>
                <a:latin typeface="Calibri" charset="0"/>
                <a:ea typeface="ヒラギノ角ゴ Pro W3" charset="0"/>
              </a:defRPr>
            </a:lvl6pPr>
            <a:lvl7pPr marL="2971800" indent="-228600" eaLnBrk="0" fontAlgn="base" hangingPunct="0">
              <a:spcBef>
                <a:spcPct val="30000"/>
              </a:spcBef>
              <a:spcAft>
                <a:spcPct val="0"/>
              </a:spcAft>
              <a:defRPr sz="1200">
                <a:solidFill>
                  <a:schemeClr val="tx1"/>
                </a:solidFill>
                <a:latin typeface="Calibri" charset="0"/>
                <a:ea typeface="ヒラギノ角ゴ Pro W3" charset="0"/>
              </a:defRPr>
            </a:lvl7pPr>
            <a:lvl8pPr marL="3429000" indent="-228600" eaLnBrk="0" fontAlgn="base" hangingPunct="0">
              <a:spcBef>
                <a:spcPct val="30000"/>
              </a:spcBef>
              <a:spcAft>
                <a:spcPct val="0"/>
              </a:spcAft>
              <a:defRPr sz="1200">
                <a:solidFill>
                  <a:schemeClr val="tx1"/>
                </a:solidFill>
                <a:latin typeface="Calibri" charset="0"/>
                <a:ea typeface="ヒラギノ角ゴ Pro W3" charset="0"/>
              </a:defRPr>
            </a:lvl8pPr>
            <a:lvl9pPr marL="3886200" indent="-228600" eaLnBrk="0" fontAlgn="base" hangingPunct="0">
              <a:spcBef>
                <a:spcPct val="30000"/>
              </a:spcBef>
              <a:spcAft>
                <a:spcPct val="0"/>
              </a:spcAft>
              <a:defRPr sz="1200">
                <a:solidFill>
                  <a:schemeClr val="tx1"/>
                </a:solidFill>
                <a:latin typeface="Calibri" charset="0"/>
                <a:ea typeface="ヒラギノ角ゴ Pro W3" charset="0"/>
              </a:defRPr>
            </a:lvl9pPr>
          </a:lstStyle>
          <a:p>
            <a:fld id="{7A085679-BEFE-8748-A19D-AB038E3EF5C5}" type="slidenum">
              <a:rPr lang="es-ES"/>
              <a:pPr/>
              <a:t>37</a:t>
            </a:fld>
            <a:endParaRPr lang="es-ES"/>
          </a:p>
        </p:txBody>
      </p:sp>
    </p:spTree>
    <p:extLst>
      <p:ext uri="{BB962C8B-B14F-4D97-AF65-F5344CB8AC3E}">
        <p14:creationId xmlns:p14="http://schemas.microsoft.com/office/powerpoint/2010/main" val="1417169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2883"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s-ES">
                <a:latin typeface="Calibri" charset="0"/>
              </a:rPr>
              <a:t>Bibliografía:</a:t>
            </a:r>
          </a:p>
          <a:p>
            <a:pPr eaLnBrk="1" hangingPunct="1">
              <a:spcBef>
                <a:spcPct val="0"/>
              </a:spcBef>
            </a:pPr>
            <a:r>
              <a:rPr lang="en-US">
                <a:latin typeface="Calibri" charset="0"/>
              </a:rPr>
              <a:t>Seki T, Morimatsu S, Nagahori H, et al. Free residual chlorine in bathing water reduces the water-holding capacity of the stratum corneum in atopic skin. J Dermatol. 2003 Mar;30(3):196-202.</a:t>
            </a:r>
          </a:p>
          <a:p>
            <a:pPr eaLnBrk="1" hangingPunct="1">
              <a:spcBef>
                <a:spcPct val="0"/>
              </a:spcBef>
            </a:pPr>
            <a:endParaRPr lang="es-ES">
              <a:latin typeface="Calibri" charset="0"/>
            </a:endParaRPr>
          </a:p>
        </p:txBody>
      </p:sp>
      <p:sp>
        <p:nvSpPr>
          <p:cNvPr id="122884"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ヒラギノ角ゴ Pro W3" charset="0"/>
                <a:cs typeface="ヒラギノ角ゴ Pro W3" charset="0"/>
              </a:defRPr>
            </a:lvl1pPr>
            <a:lvl2pPr marL="742950" indent="-285750">
              <a:defRPr sz="1200">
                <a:solidFill>
                  <a:schemeClr val="tx1"/>
                </a:solidFill>
                <a:latin typeface="Calibri" charset="0"/>
                <a:ea typeface="ヒラギノ角ゴ Pro W3" charset="0"/>
              </a:defRPr>
            </a:lvl2pPr>
            <a:lvl3pPr marL="1143000" indent="-228600">
              <a:defRPr sz="1200">
                <a:solidFill>
                  <a:schemeClr val="tx1"/>
                </a:solidFill>
                <a:latin typeface="Calibri" charset="0"/>
                <a:ea typeface="ヒラギノ角ゴ Pro W3" charset="0"/>
              </a:defRPr>
            </a:lvl3pPr>
            <a:lvl4pPr marL="1600200" indent="-228600">
              <a:defRPr sz="1200">
                <a:solidFill>
                  <a:schemeClr val="tx1"/>
                </a:solidFill>
                <a:latin typeface="Calibri" charset="0"/>
                <a:ea typeface="ヒラギノ角ゴ Pro W3" charset="0"/>
              </a:defRPr>
            </a:lvl4pPr>
            <a:lvl5pPr marL="2057400" indent="-228600">
              <a:defRPr sz="1200">
                <a:solidFill>
                  <a:schemeClr val="tx1"/>
                </a:solidFill>
                <a:latin typeface="Calibri" charset="0"/>
                <a:ea typeface="ヒラギノ角ゴ Pro W3" charset="0"/>
              </a:defRPr>
            </a:lvl5pPr>
            <a:lvl6pPr marL="2514600" indent="-228600" eaLnBrk="0" fontAlgn="base" hangingPunct="0">
              <a:spcBef>
                <a:spcPct val="30000"/>
              </a:spcBef>
              <a:spcAft>
                <a:spcPct val="0"/>
              </a:spcAft>
              <a:defRPr sz="1200">
                <a:solidFill>
                  <a:schemeClr val="tx1"/>
                </a:solidFill>
                <a:latin typeface="Calibri" charset="0"/>
                <a:ea typeface="ヒラギノ角ゴ Pro W3" charset="0"/>
              </a:defRPr>
            </a:lvl6pPr>
            <a:lvl7pPr marL="2971800" indent="-228600" eaLnBrk="0" fontAlgn="base" hangingPunct="0">
              <a:spcBef>
                <a:spcPct val="30000"/>
              </a:spcBef>
              <a:spcAft>
                <a:spcPct val="0"/>
              </a:spcAft>
              <a:defRPr sz="1200">
                <a:solidFill>
                  <a:schemeClr val="tx1"/>
                </a:solidFill>
                <a:latin typeface="Calibri" charset="0"/>
                <a:ea typeface="ヒラギノ角ゴ Pro W3" charset="0"/>
              </a:defRPr>
            </a:lvl7pPr>
            <a:lvl8pPr marL="3429000" indent="-228600" eaLnBrk="0" fontAlgn="base" hangingPunct="0">
              <a:spcBef>
                <a:spcPct val="30000"/>
              </a:spcBef>
              <a:spcAft>
                <a:spcPct val="0"/>
              </a:spcAft>
              <a:defRPr sz="1200">
                <a:solidFill>
                  <a:schemeClr val="tx1"/>
                </a:solidFill>
                <a:latin typeface="Calibri" charset="0"/>
                <a:ea typeface="ヒラギノ角ゴ Pro W3" charset="0"/>
              </a:defRPr>
            </a:lvl8pPr>
            <a:lvl9pPr marL="3886200" indent="-228600" eaLnBrk="0" fontAlgn="base" hangingPunct="0">
              <a:spcBef>
                <a:spcPct val="30000"/>
              </a:spcBef>
              <a:spcAft>
                <a:spcPct val="0"/>
              </a:spcAft>
              <a:defRPr sz="1200">
                <a:solidFill>
                  <a:schemeClr val="tx1"/>
                </a:solidFill>
                <a:latin typeface="Calibri" charset="0"/>
                <a:ea typeface="ヒラギノ角ゴ Pro W3" charset="0"/>
              </a:defRPr>
            </a:lvl9pPr>
          </a:lstStyle>
          <a:p>
            <a:fld id="{650CA52C-5BAD-F64B-AB1C-7C3D6807153E}" type="slidenum">
              <a:rPr lang="es-ES"/>
              <a:pPr/>
              <a:t>39</a:t>
            </a:fld>
            <a:endParaRPr lang="es-ES"/>
          </a:p>
        </p:txBody>
      </p:sp>
    </p:spTree>
    <p:extLst>
      <p:ext uri="{BB962C8B-B14F-4D97-AF65-F5344CB8AC3E}">
        <p14:creationId xmlns:p14="http://schemas.microsoft.com/office/powerpoint/2010/main" val="288179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4931"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s-ES">
                <a:latin typeface="Calibri" charset="0"/>
              </a:rPr>
              <a:t>Bibliografía:</a:t>
            </a:r>
          </a:p>
          <a:p>
            <a:pPr eaLnBrk="1" hangingPunct="1">
              <a:spcBef>
                <a:spcPct val="0"/>
              </a:spcBef>
            </a:pPr>
            <a:r>
              <a:rPr lang="es-ES">
                <a:latin typeface="Calibri" charset="0"/>
              </a:rPr>
              <a:t>Ahn K. The role of air pollutants in atopic dermatitis. J Allergy Clin Immunol. 2014 Nov;134(5):993-9; discussion 1000. </a:t>
            </a:r>
          </a:p>
          <a:p>
            <a:pPr eaLnBrk="1" hangingPunct="1">
              <a:spcBef>
                <a:spcPct val="0"/>
              </a:spcBef>
            </a:pPr>
            <a:endParaRPr lang="es-ES">
              <a:latin typeface="Calibri" charset="0"/>
            </a:endParaRPr>
          </a:p>
        </p:txBody>
      </p:sp>
      <p:sp>
        <p:nvSpPr>
          <p:cNvPr id="124932"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ヒラギノ角ゴ Pro W3" charset="0"/>
                <a:cs typeface="ヒラギノ角ゴ Pro W3" charset="0"/>
              </a:defRPr>
            </a:lvl1pPr>
            <a:lvl2pPr marL="742950" indent="-285750">
              <a:defRPr sz="1200">
                <a:solidFill>
                  <a:schemeClr val="tx1"/>
                </a:solidFill>
                <a:latin typeface="Calibri" charset="0"/>
                <a:ea typeface="ヒラギノ角ゴ Pro W3" charset="0"/>
              </a:defRPr>
            </a:lvl2pPr>
            <a:lvl3pPr marL="1143000" indent="-228600">
              <a:defRPr sz="1200">
                <a:solidFill>
                  <a:schemeClr val="tx1"/>
                </a:solidFill>
                <a:latin typeface="Calibri" charset="0"/>
                <a:ea typeface="ヒラギノ角ゴ Pro W3" charset="0"/>
              </a:defRPr>
            </a:lvl3pPr>
            <a:lvl4pPr marL="1600200" indent="-228600">
              <a:defRPr sz="1200">
                <a:solidFill>
                  <a:schemeClr val="tx1"/>
                </a:solidFill>
                <a:latin typeface="Calibri" charset="0"/>
                <a:ea typeface="ヒラギノ角ゴ Pro W3" charset="0"/>
              </a:defRPr>
            </a:lvl4pPr>
            <a:lvl5pPr marL="2057400" indent="-228600">
              <a:defRPr sz="1200">
                <a:solidFill>
                  <a:schemeClr val="tx1"/>
                </a:solidFill>
                <a:latin typeface="Calibri" charset="0"/>
                <a:ea typeface="ヒラギノ角ゴ Pro W3" charset="0"/>
              </a:defRPr>
            </a:lvl5pPr>
            <a:lvl6pPr marL="2514600" indent="-228600" eaLnBrk="0" fontAlgn="base" hangingPunct="0">
              <a:spcBef>
                <a:spcPct val="30000"/>
              </a:spcBef>
              <a:spcAft>
                <a:spcPct val="0"/>
              </a:spcAft>
              <a:defRPr sz="1200">
                <a:solidFill>
                  <a:schemeClr val="tx1"/>
                </a:solidFill>
                <a:latin typeface="Calibri" charset="0"/>
                <a:ea typeface="ヒラギノ角ゴ Pro W3" charset="0"/>
              </a:defRPr>
            </a:lvl6pPr>
            <a:lvl7pPr marL="2971800" indent="-228600" eaLnBrk="0" fontAlgn="base" hangingPunct="0">
              <a:spcBef>
                <a:spcPct val="30000"/>
              </a:spcBef>
              <a:spcAft>
                <a:spcPct val="0"/>
              </a:spcAft>
              <a:defRPr sz="1200">
                <a:solidFill>
                  <a:schemeClr val="tx1"/>
                </a:solidFill>
                <a:latin typeface="Calibri" charset="0"/>
                <a:ea typeface="ヒラギノ角ゴ Pro W3" charset="0"/>
              </a:defRPr>
            </a:lvl7pPr>
            <a:lvl8pPr marL="3429000" indent="-228600" eaLnBrk="0" fontAlgn="base" hangingPunct="0">
              <a:spcBef>
                <a:spcPct val="30000"/>
              </a:spcBef>
              <a:spcAft>
                <a:spcPct val="0"/>
              </a:spcAft>
              <a:defRPr sz="1200">
                <a:solidFill>
                  <a:schemeClr val="tx1"/>
                </a:solidFill>
                <a:latin typeface="Calibri" charset="0"/>
                <a:ea typeface="ヒラギノ角ゴ Pro W3" charset="0"/>
              </a:defRPr>
            </a:lvl8pPr>
            <a:lvl9pPr marL="3886200" indent="-228600" eaLnBrk="0" fontAlgn="base" hangingPunct="0">
              <a:spcBef>
                <a:spcPct val="30000"/>
              </a:spcBef>
              <a:spcAft>
                <a:spcPct val="0"/>
              </a:spcAft>
              <a:defRPr sz="1200">
                <a:solidFill>
                  <a:schemeClr val="tx1"/>
                </a:solidFill>
                <a:latin typeface="Calibri" charset="0"/>
                <a:ea typeface="ヒラギノ角ゴ Pro W3" charset="0"/>
              </a:defRPr>
            </a:lvl9pPr>
          </a:lstStyle>
          <a:p>
            <a:fld id="{686ECED9-E0BD-614E-8545-591F756CE138}" type="slidenum">
              <a:rPr lang="es-ES"/>
              <a:pPr/>
              <a:t>41</a:t>
            </a:fld>
            <a:endParaRPr lang="es-ES"/>
          </a:p>
        </p:txBody>
      </p:sp>
    </p:spTree>
    <p:extLst>
      <p:ext uri="{BB962C8B-B14F-4D97-AF65-F5344CB8AC3E}">
        <p14:creationId xmlns:p14="http://schemas.microsoft.com/office/powerpoint/2010/main" val="1224596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6979"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s-ES" dirty="0">
                <a:latin typeface="Calibri" charset="0"/>
              </a:rPr>
              <a:t>DA y entorno: distintos factores favorecen el desarrollo de </a:t>
            </a:r>
            <a:r>
              <a:rPr lang="es-ES" i="1" dirty="0">
                <a:latin typeface="Calibri" charset="0"/>
              </a:rPr>
              <a:t>S. </a:t>
            </a:r>
            <a:r>
              <a:rPr lang="es-ES" i="1" dirty="0" err="1">
                <a:latin typeface="Calibri" charset="0"/>
              </a:rPr>
              <a:t>aureus</a:t>
            </a:r>
            <a:r>
              <a:rPr lang="es-ES" i="1" dirty="0">
                <a:latin typeface="Calibri" charset="0"/>
              </a:rPr>
              <a:t>. </a:t>
            </a:r>
            <a:r>
              <a:rPr lang="es-ES" dirty="0">
                <a:latin typeface="Calibri" charset="0"/>
              </a:rPr>
              <a:t>¿Y cuál es el papel del </a:t>
            </a:r>
            <a:r>
              <a:rPr lang="es-ES" i="1" dirty="0">
                <a:latin typeface="Calibri" charset="0"/>
              </a:rPr>
              <a:t>S. </a:t>
            </a:r>
            <a:r>
              <a:rPr lang="es-ES" i="1" dirty="0" err="1">
                <a:latin typeface="Calibri" charset="0"/>
              </a:rPr>
              <a:t>aureus</a:t>
            </a:r>
            <a:r>
              <a:rPr lang="es-ES" dirty="0">
                <a:latin typeface="Calibri" charset="0"/>
              </a:rPr>
              <a:t>? Porque siempre se habla del </a:t>
            </a:r>
            <a:r>
              <a:rPr lang="es-ES" i="1" dirty="0">
                <a:latin typeface="Calibri" charset="0"/>
              </a:rPr>
              <a:t>S. </a:t>
            </a:r>
            <a:r>
              <a:rPr lang="es-ES" i="1" dirty="0" err="1">
                <a:latin typeface="Calibri" charset="0"/>
              </a:rPr>
              <a:t>aureus</a:t>
            </a:r>
            <a:r>
              <a:rPr lang="es-ES" i="1" dirty="0">
                <a:latin typeface="Calibri" charset="0"/>
              </a:rPr>
              <a:t> </a:t>
            </a:r>
            <a:r>
              <a:rPr lang="es-ES" dirty="0">
                <a:latin typeface="Calibri" charset="0"/>
              </a:rPr>
              <a:t>como agente infeccioso, pero también hay que referirse a él como agente irritante, ya que, aparte de dar lugar a sobreinfecciones en individuos con DA, también es responsable de desencadenar reacciones de picor e inflamación.</a:t>
            </a:r>
          </a:p>
        </p:txBody>
      </p:sp>
      <p:sp>
        <p:nvSpPr>
          <p:cNvPr id="126980"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ヒラギノ角ゴ Pro W3" charset="0"/>
                <a:cs typeface="ヒラギノ角ゴ Pro W3" charset="0"/>
              </a:defRPr>
            </a:lvl1pPr>
            <a:lvl2pPr marL="742950" indent="-285750">
              <a:defRPr sz="1200">
                <a:solidFill>
                  <a:schemeClr val="tx1"/>
                </a:solidFill>
                <a:latin typeface="Calibri" charset="0"/>
                <a:ea typeface="ヒラギノ角ゴ Pro W3" charset="0"/>
              </a:defRPr>
            </a:lvl2pPr>
            <a:lvl3pPr marL="1143000" indent="-228600">
              <a:defRPr sz="1200">
                <a:solidFill>
                  <a:schemeClr val="tx1"/>
                </a:solidFill>
                <a:latin typeface="Calibri" charset="0"/>
                <a:ea typeface="ヒラギノ角ゴ Pro W3" charset="0"/>
              </a:defRPr>
            </a:lvl3pPr>
            <a:lvl4pPr marL="1600200" indent="-228600">
              <a:defRPr sz="1200">
                <a:solidFill>
                  <a:schemeClr val="tx1"/>
                </a:solidFill>
                <a:latin typeface="Calibri" charset="0"/>
                <a:ea typeface="ヒラギノ角ゴ Pro W3" charset="0"/>
              </a:defRPr>
            </a:lvl4pPr>
            <a:lvl5pPr marL="2057400" indent="-228600">
              <a:defRPr sz="1200">
                <a:solidFill>
                  <a:schemeClr val="tx1"/>
                </a:solidFill>
                <a:latin typeface="Calibri" charset="0"/>
                <a:ea typeface="ヒラギノ角ゴ Pro W3" charset="0"/>
              </a:defRPr>
            </a:lvl5pPr>
            <a:lvl6pPr marL="2514600" indent="-228600" eaLnBrk="0" fontAlgn="base" hangingPunct="0">
              <a:spcBef>
                <a:spcPct val="30000"/>
              </a:spcBef>
              <a:spcAft>
                <a:spcPct val="0"/>
              </a:spcAft>
              <a:defRPr sz="1200">
                <a:solidFill>
                  <a:schemeClr val="tx1"/>
                </a:solidFill>
                <a:latin typeface="Calibri" charset="0"/>
                <a:ea typeface="ヒラギノ角ゴ Pro W3" charset="0"/>
              </a:defRPr>
            </a:lvl6pPr>
            <a:lvl7pPr marL="2971800" indent="-228600" eaLnBrk="0" fontAlgn="base" hangingPunct="0">
              <a:spcBef>
                <a:spcPct val="30000"/>
              </a:spcBef>
              <a:spcAft>
                <a:spcPct val="0"/>
              </a:spcAft>
              <a:defRPr sz="1200">
                <a:solidFill>
                  <a:schemeClr val="tx1"/>
                </a:solidFill>
                <a:latin typeface="Calibri" charset="0"/>
                <a:ea typeface="ヒラギノ角ゴ Pro W3" charset="0"/>
              </a:defRPr>
            </a:lvl7pPr>
            <a:lvl8pPr marL="3429000" indent="-228600" eaLnBrk="0" fontAlgn="base" hangingPunct="0">
              <a:spcBef>
                <a:spcPct val="30000"/>
              </a:spcBef>
              <a:spcAft>
                <a:spcPct val="0"/>
              </a:spcAft>
              <a:defRPr sz="1200">
                <a:solidFill>
                  <a:schemeClr val="tx1"/>
                </a:solidFill>
                <a:latin typeface="Calibri" charset="0"/>
                <a:ea typeface="ヒラギノ角ゴ Pro W3" charset="0"/>
              </a:defRPr>
            </a:lvl8pPr>
            <a:lvl9pPr marL="3886200" indent="-228600" eaLnBrk="0" fontAlgn="base" hangingPunct="0">
              <a:spcBef>
                <a:spcPct val="30000"/>
              </a:spcBef>
              <a:spcAft>
                <a:spcPct val="0"/>
              </a:spcAft>
              <a:defRPr sz="1200">
                <a:solidFill>
                  <a:schemeClr val="tx1"/>
                </a:solidFill>
                <a:latin typeface="Calibri" charset="0"/>
                <a:ea typeface="ヒラギノ角ゴ Pro W3" charset="0"/>
              </a:defRPr>
            </a:lvl9pPr>
          </a:lstStyle>
          <a:p>
            <a:fld id="{5F9D05EA-8D9E-6646-B0AE-9D0847378118}" type="slidenum">
              <a:rPr lang="es-ES"/>
              <a:pPr/>
              <a:t>43</a:t>
            </a:fld>
            <a:endParaRPr lang="es-ES"/>
          </a:p>
        </p:txBody>
      </p:sp>
    </p:spTree>
    <p:extLst>
      <p:ext uri="{BB962C8B-B14F-4D97-AF65-F5344CB8AC3E}">
        <p14:creationId xmlns:p14="http://schemas.microsoft.com/office/powerpoint/2010/main" val="991979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p:spPr>
        <p:txBody>
          <a:bodyPr/>
          <a:lstStyle/>
          <a:p>
            <a:fld id="{375AD6D5-5216-4A9D-A87F-D9BC9227F0EB}" type="slidenum">
              <a:rPr lang="es-ES_tradnl"/>
              <a:pPr/>
              <a:t>14</a:t>
            </a:fld>
            <a:endParaRPr lang="es-ES_tradnl"/>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p:spPr>
        <p:txBody>
          <a:bodyPr/>
          <a:lstStyle/>
          <a:p>
            <a:endParaRPr lang="es-ES_tradnl" smtClean="0">
              <a:latin typeface="Arial" pitchFamily="34" charset="0"/>
            </a:endParaRPr>
          </a:p>
        </p:txBody>
      </p:sp>
    </p:spTree>
    <p:extLst>
      <p:ext uri="{BB962C8B-B14F-4D97-AF65-F5344CB8AC3E}">
        <p14:creationId xmlns:p14="http://schemas.microsoft.com/office/powerpoint/2010/main" val="16726411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smtClean="0"/>
              <a:t>También el parto vaginal también contribuye a una flora</a:t>
            </a:r>
            <a:r>
              <a:rPr lang="es-ES" baseline="0" dirty="0" smtClean="0"/>
              <a:t> más madura</a:t>
            </a:r>
          </a:p>
          <a:p>
            <a:r>
              <a:rPr lang="es-ES" baseline="0" dirty="0" smtClean="0"/>
              <a:t>Los que no” chupan” son  “más limpios”</a:t>
            </a:r>
            <a:endParaRPr lang="es-ES" dirty="0"/>
          </a:p>
        </p:txBody>
      </p:sp>
      <p:sp>
        <p:nvSpPr>
          <p:cNvPr id="4" name="Marcador de número de diapositiva 3"/>
          <p:cNvSpPr>
            <a:spLocks noGrp="1"/>
          </p:cNvSpPr>
          <p:nvPr>
            <p:ph type="sldNum" sz="quarter" idx="10"/>
          </p:nvPr>
        </p:nvSpPr>
        <p:spPr/>
        <p:txBody>
          <a:bodyPr/>
          <a:lstStyle/>
          <a:p>
            <a:fld id="{FEC3A5D0-F504-3F47-A250-CCCD93DC7C0C}" type="slidenum">
              <a:rPr lang="es-ES" smtClean="0"/>
              <a:pPr/>
              <a:t>49</a:t>
            </a:fld>
            <a:endParaRPr lang="es-ES"/>
          </a:p>
        </p:txBody>
      </p:sp>
    </p:spTree>
    <p:extLst>
      <p:ext uri="{BB962C8B-B14F-4D97-AF65-F5344CB8AC3E}">
        <p14:creationId xmlns:p14="http://schemas.microsoft.com/office/powerpoint/2010/main" val="655392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05A2E75-8C07-F54C-BE1B-5F4E36D60CC3}" type="slidenum">
              <a:rPr lang="es-ES" smtClean="0"/>
              <a:pPr/>
              <a:t>58</a:t>
            </a:fld>
            <a:endParaRPr lang="es-ES"/>
          </a:p>
        </p:txBody>
      </p:sp>
    </p:spTree>
    <p:extLst>
      <p:ext uri="{BB962C8B-B14F-4D97-AF65-F5344CB8AC3E}">
        <p14:creationId xmlns:p14="http://schemas.microsoft.com/office/powerpoint/2010/main" val="31853234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7394"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rPr>
              <a:t>One of the thing that have always puzzled me is why if atopic children have a generalized gene defect there is predilection for certain areas.  S .aureus may have something to do with this. </a:t>
            </a:r>
          </a:p>
        </p:txBody>
      </p:sp>
      <p:sp>
        <p:nvSpPr>
          <p:cNvPr id="187395"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A792620-B0BA-534A-B2FF-83C273BC0B85}" type="slidenum">
              <a:rPr lang="en-US" sz="1200">
                <a:solidFill>
                  <a:prstClr val="black"/>
                </a:solidFill>
                <a:latin typeface="Calibri" charset="0"/>
              </a:rPr>
              <a:pPr eaLnBrk="1" hangingPunct="1"/>
              <a:t>71</a:t>
            </a:fld>
            <a:endParaRPr lang="en-US" sz="1200">
              <a:solidFill>
                <a:prstClr val="black"/>
              </a:solidFill>
              <a:latin typeface="Calibri" charset="0"/>
            </a:endParaRPr>
          </a:p>
        </p:txBody>
      </p:sp>
    </p:spTree>
    <p:extLst>
      <p:ext uri="{BB962C8B-B14F-4D97-AF65-F5344CB8AC3E}">
        <p14:creationId xmlns:p14="http://schemas.microsoft.com/office/powerpoint/2010/main" val="10037073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1490"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s-ES_tradnl">
              <a:latin typeface="Arial" charset="0"/>
            </a:endParaRPr>
          </a:p>
        </p:txBody>
      </p:sp>
      <p:sp>
        <p:nvSpPr>
          <p:cNvPr id="191491"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6D87E6-63D4-7549-9931-6BC74EC26894}" type="slidenum">
              <a:rPr lang="en-US" sz="1200">
                <a:solidFill>
                  <a:prstClr val="black"/>
                </a:solidFill>
                <a:latin typeface="Calibri" charset="0"/>
              </a:rPr>
              <a:pPr eaLnBrk="1" hangingPunct="1"/>
              <a:t>72</a:t>
            </a:fld>
            <a:endParaRPr lang="en-US" sz="1200">
              <a:solidFill>
                <a:prstClr val="black"/>
              </a:solidFill>
              <a:latin typeface="Calibri" charset="0"/>
            </a:endParaRPr>
          </a:p>
        </p:txBody>
      </p:sp>
    </p:spTree>
    <p:extLst>
      <p:ext uri="{BB962C8B-B14F-4D97-AF65-F5344CB8AC3E}">
        <p14:creationId xmlns:p14="http://schemas.microsoft.com/office/powerpoint/2010/main" val="2300947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3538"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atin typeface="Arial" charset="0"/>
              </a:rPr>
              <a:t>Pues si, esto es lo que hacen estos autores We can even use bath to decrease colonization with ataphylococcus aureus which is a huge problem in atoic patients if we add bleach to the water. In this study it was shown that the addtion of one cupr of bleach to de water in a gropu of patients with infected eccema improved the eccema scores at thrre months, in the body but bot in the face the part that was not immersed in water.</a:t>
            </a:r>
          </a:p>
        </p:txBody>
      </p:sp>
      <p:sp>
        <p:nvSpPr>
          <p:cNvPr id="193539"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D840A9F-BD8D-E748-BC4E-AFA89A05F8DC}" type="slidenum">
              <a:rPr lang="en-US" sz="1200">
                <a:solidFill>
                  <a:prstClr val="black"/>
                </a:solidFill>
                <a:latin typeface="Calibri" charset="0"/>
              </a:rPr>
              <a:pPr eaLnBrk="1" hangingPunct="1"/>
              <a:t>73</a:t>
            </a:fld>
            <a:endParaRPr lang="en-US" sz="1200">
              <a:solidFill>
                <a:prstClr val="black"/>
              </a:solidFill>
              <a:latin typeface="Calibri" charset="0"/>
            </a:endParaRPr>
          </a:p>
        </p:txBody>
      </p:sp>
    </p:spTree>
    <p:extLst>
      <p:ext uri="{BB962C8B-B14F-4D97-AF65-F5344CB8AC3E}">
        <p14:creationId xmlns:p14="http://schemas.microsoft.com/office/powerpoint/2010/main" val="16322179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1730"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_tradnl">
                <a:latin typeface="Arial" charset="0"/>
              </a:rPr>
              <a:t>Niña con d. atopica. Acaba de acabar una tanda de antibiotico</a:t>
            </a:r>
          </a:p>
        </p:txBody>
      </p:sp>
      <p:sp>
        <p:nvSpPr>
          <p:cNvPr id="201731"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FADA1AF-3855-E944-939F-EC2C36D0AEC9}" type="slidenum">
              <a:rPr lang="es-ES_tradnl" sz="1200">
                <a:solidFill>
                  <a:prstClr val="black"/>
                </a:solidFill>
                <a:latin typeface="Calibri" charset="0"/>
              </a:rPr>
              <a:pPr eaLnBrk="1" hangingPunct="1"/>
              <a:t>74</a:t>
            </a:fld>
            <a:endParaRPr lang="es-ES_tradnl" sz="1200">
              <a:solidFill>
                <a:prstClr val="black"/>
              </a:solidFill>
              <a:latin typeface="Calibri" charset="0"/>
            </a:endParaRPr>
          </a:p>
        </p:txBody>
      </p:sp>
    </p:spTree>
    <p:extLst>
      <p:ext uri="{BB962C8B-B14F-4D97-AF65-F5344CB8AC3E}">
        <p14:creationId xmlns:p14="http://schemas.microsoft.com/office/powerpoint/2010/main" val="37057039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7874"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s-ES_tradnl">
              <a:latin typeface="Arial" charset="0"/>
            </a:endParaRPr>
          </a:p>
        </p:txBody>
      </p:sp>
      <p:sp>
        <p:nvSpPr>
          <p:cNvPr id="207875"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A36EF8-8F74-F246-BB44-41A35FA321AC}" type="slidenum">
              <a:rPr lang="es-ES_tradnl" sz="1200">
                <a:solidFill>
                  <a:prstClr val="black"/>
                </a:solidFill>
                <a:latin typeface="Calibri" charset="0"/>
              </a:rPr>
              <a:pPr eaLnBrk="1" hangingPunct="1"/>
              <a:t>75</a:t>
            </a:fld>
            <a:endParaRPr lang="es-ES_tradnl" sz="1200">
              <a:solidFill>
                <a:prstClr val="black"/>
              </a:solidFill>
              <a:latin typeface="Calibri" charset="0"/>
            </a:endParaRPr>
          </a:p>
        </p:txBody>
      </p:sp>
    </p:spTree>
    <p:extLst>
      <p:ext uri="{BB962C8B-B14F-4D97-AF65-F5344CB8AC3E}">
        <p14:creationId xmlns:p14="http://schemas.microsoft.com/office/powerpoint/2010/main" val="10018174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1 Marcador de imagen de diapositiva"/>
          <p:cNvSpPr>
            <a:spLocks noGrp="1" noRot="1" noChangeAspect="1" noTextEdit="1"/>
          </p:cNvSpPr>
          <p:nvPr>
            <p:ph type="sldImg"/>
          </p:nvPr>
        </p:nvSpPr>
        <p:spPr>
          <a:ln/>
        </p:spPr>
      </p:sp>
      <p:sp>
        <p:nvSpPr>
          <p:cNvPr id="36866"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t>Esta niña se llama Adriana, tiene una DA muy rebelde que cuando vino a la consulta estaba en tto con Imurel y aún así presentaba este aspecto. La ingresamos, se le pautó corticoides orales y pijamas húmedos con esta respuesta a los 4 días.</a:t>
            </a:r>
          </a:p>
        </p:txBody>
      </p:sp>
      <p:sp>
        <p:nvSpPr>
          <p:cNvPr id="36867"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B3AFA3-A1A0-DF45-9F7D-BCDD92D33C2F}" type="slidenum">
              <a:rPr lang="es-ES" sz="1200"/>
              <a:pPr eaLnBrk="1" hangingPunct="1"/>
              <a:t>89</a:t>
            </a:fld>
            <a:endParaRPr lang="es-ES" sz="1200"/>
          </a:p>
        </p:txBody>
      </p:sp>
    </p:spTree>
    <p:extLst>
      <p:ext uri="{BB962C8B-B14F-4D97-AF65-F5344CB8AC3E}">
        <p14:creationId xmlns:p14="http://schemas.microsoft.com/office/powerpoint/2010/main" val="1491722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1 Marcador de imagen de diapositiva"/>
          <p:cNvSpPr>
            <a:spLocks noGrp="1" noRot="1" noChangeAspect="1" noTextEdit="1"/>
          </p:cNvSpPr>
          <p:nvPr>
            <p:ph type="sldImg"/>
          </p:nvPr>
        </p:nvSpPr>
        <p:spPr>
          <a:ln/>
        </p:spPr>
      </p:sp>
      <p:sp>
        <p:nvSpPr>
          <p:cNvPr id="38914"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t>Podemos ver que la piel está mucho más hidratada, menos eritematosa</a:t>
            </a:r>
          </a:p>
        </p:txBody>
      </p:sp>
      <p:sp>
        <p:nvSpPr>
          <p:cNvPr id="38915"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901070-3BBA-4148-B694-229F448D160E}" type="slidenum">
              <a:rPr lang="es-ES" sz="1200"/>
              <a:pPr eaLnBrk="1" hangingPunct="1"/>
              <a:t>90</a:t>
            </a:fld>
            <a:endParaRPr lang="es-ES" sz="1200"/>
          </a:p>
        </p:txBody>
      </p:sp>
    </p:spTree>
    <p:extLst>
      <p:ext uri="{BB962C8B-B14F-4D97-AF65-F5344CB8AC3E}">
        <p14:creationId xmlns:p14="http://schemas.microsoft.com/office/powerpoint/2010/main" val="2437481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5955"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s-ES">
              <a:latin typeface="Calibri" charset="0"/>
            </a:endParaRPr>
          </a:p>
        </p:txBody>
      </p:sp>
      <p:sp>
        <p:nvSpPr>
          <p:cNvPr id="125956"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Times New Roman" charset="0"/>
                <a:ea typeface="ＭＳ Ｐゴシック" charset="0"/>
              </a:defRPr>
            </a:lvl1pPr>
            <a:lvl2pPr marL="742950" indent="-285750" eaLnBrk="0" hangingPunct="0">
              <a:defRPr>
                <a:solidFill>
                  <a:schemeClr val="tx1"/>
                </a:solidFill>
                <a:latin typeface="Times New Roman" charset="0"/>
                <a:ea typeface="ＭＳ Ｐゴシック" charset="0"/>
              </a:defRPr>
            </a:lvl2pPr>
            <a:lvl3pPr marL="1143000" indent="-228600" eaLnBrk="0" hangingPunct="0">
              <a:defRPr>
                <a:solidFill>
                  <a:schemeClr val="tx1"/>
                </a:solidFill>
                <a:latin typeface="Times New Roman" charset="0"/>
                <a:ea typeface="ＭＳ Ｐゴシック" charset="0"/>
              </a:defRPr>
            </a:lvl3pPr>
            <a:lvl4pPr marL="1600200" indent="-228600" eaLnBrk="0" hangingPunct="0">
              <a:defRPr>
                <a:solidFill>
                  <a:schemeClr val="tx1"/>
                </a:solidFill>
                <a:latin typeface="Times New Roman" charset="0"/>
                <a:ea typeface="ＭＳ Ｐゴシック" charset="0"/>
              </a:defRPr>
            </a:lvl4pPr>
            <a:lvl5pPr marL="2057400" indent="-228600" eaLnBrk="0" hangingPunct="0">
              <a:defRPr>
                <a:solidFill>
                  <a:schemeClr val="tx1"/>
                </a:solidFill>
                <a:latin typeface="Times New Roman" charset="0"/>
                <a:ea typeface="ＭＳ Ｐゴシック" charset="0"/>
              </a:defRPr>
            </a:lvl5pPr>
            <a:lvl6pPr marL="2514600" indent="-228600" eaLnBrk="0" fontAlgn="base" hangingPunct="0">
              <a:spcBef>
                <a:spcPct val="0"/>
              </a:spcBef>
              <a:spcAft>
                <a:spcPct val="0"/>
              </a:spcAft>
              <a:defRPr>
                <a:solidFill>
                  <a:schemeClr val="tx1"/>
                </a:solidFill>
                <a:latin typeface="Times New Roman" charset="0"/>
                <a:ea typeface="ＭＳ Ｐゴシック" charset="0"/>
              </a:defRPr>
            </a:lvl6pPr>
            <a:lvl7pPr marL="2971800" indent="-228600" eaLnBrk="0" fontAlgn="base" hangingPunct="0">
              <a:spcBef>
                <a:spcPct val="0"/>
              </a:spcBef>
              <a:spcAft>
                <a:spcPct val="0"/>
              </a:spcAft>
              <a:defRPr>
                <a:solidFill>
                  <a:schemeClr val="tx1"/>
                </a:solidFill>
                <a:latin typeface="Times New Roman" charset="0"/>
                <a:ea typeface="ＭＳ Ｐゴシック" charset="0"/>
              </a:defRPr>
            </a:lvl7pPr>
            <a:lvl8pPr marL="3429000" indent="-228600" eaLnBrk="0" fontAlgn="base" hangingPunct="0">
              <a:spcBef>
                <a:spcPct val="0"/>
              </a:spcBef>
              <a:spcAft>
                <a:spcPct val="0"/>
              </a:spcAft>
              <a:defRPr>
                <a:solidFill>
                  <a:schemeClr val="tx1"/>
                </a:solidFill>
                <a:latin typeface="Times New Roman" charset="0"/>
                <a:ea typeface="ＭＳ Ｐゴシック" charset="0"/>
              </a:defRPr>
            </a:lvl8pPr>
            <a:lvl9pPr marL="3886200" indent="-228600" eaLnBrk="0" fontAlgn="base" hangingPunct="0">
              <a:spcBef>
                <a:spcPct val="0"/>
              </a:spcBef>
              <a:spcAft>
                <a:spcPct val="0"/>
              </a:spcAft>
              <a:defRPr>
                <a:solidFill>
                  <a:schemeClr val="tx1"/>
                </a:solidFill>
                <a:latin typeface="Times New Roman" charset="0"/>
                <a:ea typeface="ＭＳ Ｐゴシック" charset="0"/>
              </a:defRPr>
            </a:lvl9pPr>
          </a:lstStyle>
          <a:p>
            <a:fld id="{78B9ECEC-D954-A946-AEB0-5926D334A7FD}" type="slidenum">
              <a:rPr lang="es-ES"/>
              <a:pPr/>
              <a:t>93</a:t>
            </a:fld>
            <a:endParaRPr lang="es-ES"/>
          </a:p>
        </p:txBody>
      </p:sp>
    </p:spTree>
    <p:extLst>
      <p:ext uri="{BB962C8B-B14F-4D97-AF65-F5344CB8AC3E}">
        <p14:creationId xmlns:p14="http://schemas.microsoft.com/office/powerpoint/2010/main" val="3314394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p:spPr>
        <p:txBody>
          <a:bodyPr/>
          <a:lstStyle/>
          <a:p>
            <a:fld id="{2E56E2EC-DE44-40DC-B643-C4B0AA8C95E7}" type="slidenum">
              <a:rPr lang="es-ES_tradnl"/>
              <a:pPr/>
              <a:t>17</a:t>
            </a:fld>
            <a:endParaRPr lang="es-ES_tradnl"/>
          </a:p>
        </p:txBody>
      </p:sp>
      <p:sp>
        <p:nvSpPr>
          <p:cNvPr id="122882" name="Rectangle 2"/>
          <p:cNvSpPr>
            <a:spLocks noGrp="1" noRot="1" noChangeAspect="1" noChangeArrowheads="1" noTextEdit="1"/>
          </p:cNvSpPr>
          <p:nvPr>
            <p:ph type="sldImg"/>
          </p:nvPr>
        </p:nvSpPr>
        <p:spPr>
          <a:xfrm>
            <a:off x="381000" y="685800"/>
            <a:ext cx="6096000" cy="3429000"/>
          </a:xfrm>
          <a:ln/>
        </p:spPr>
      </p:sp>
      <p:sp>
        <p:nvSpPr>
          <p:cNvPr id="122883" name="Rectangle 3"/>
          <p:cNvSpPr>
            <a:spLocks noGrp="1" noChangeArrowheads="1"/>
          </p:cNvSpPr>
          <p:nvPr>
            <p:ph type="body" idx="1"/>
          </p:nvPr>
        </p:nvSpPr>
        <p:spPr>
          <a:noFill/>
          <a:ln/>
        </p:spPr>
        <p:txBody>
          <a:bodyPr/>
          <a:lstStyle/>
          <a:p>
            <a:endParaRPr lang="es-ES_tradnl" smtClean="0">
              <a:latin typeface="Arial" pitchFamily="34" charset="0"/>
            </a:endParaRPr>
          </a:p>
        </p:txBody>
      </p:sp>
    </p:spTree>
    <p:extLst>
      <p:ext uri="{BB962C8B-B14F-4D97-AF65-F5344CB8AC3E}">
        <p14:creationId xmlns:p14="http://schemas.microsoft.com/office/powerpoint/2010/main" val="19016125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52579" name="2 Marcador de notas"/>
          <p:cNvSpPr>
            <a:spLocks noGrp="1"/>
          </p:cNvSpPr>
          <p:nvPr>
            <p:ph type="body" idx="1"/>
          </p:nvPr>
        </p:nvSpPr>
        <p:spPr bwMode="auto">
          <a:noFill/>
        </p:spPr>
        <p:txBody>
          <a:bodyPr/>
          <a:lstStyle/>
          <a:p>
            <a:pPr eaLnBrk="1" hangingPunct="1">
              <a:spcBef>
                <a:spcPct val="0"/>
              </a:spcBef>
            </a:pPr>
            <a:endParaRPr lang="es-ES" smtClean="0"/>
          </a:p>
        </p:txBody>
      </p:sp>
      <p:sp>
        <p:nvSpPr>
          <p:cNvPr id="152580" name="3 Marcador de número de diapositiva"/>
          <p:cNvSpPr>
            <a:spLocks noGrp="1"/>
          </p:cNvSpPr>
          <p:nvPr>
            <p:ph type="sldNum" sz="quarter" idx="5"/>
          </p:nvPr>
        </p:nvSpPr>
        <p:spPr bwMode="auto">
          <a:noFill/>
          <a:ln>
            <a:miter lim="800000"/>
            <a:headEnd/>
            <a:tailEnd/>
          </a:ln>
        </p:spPr>
        <p:txBody>
          <a:bodyPr/>
          <a:lstStyle/>
          <a:p>
            <a:fld id="{746E2092-95D9-4B6E-ACE0-28DB120DD58E}" type="slidenum">
              <a:rPr lang="es-ES" smtClean="0"/>
              <a:pPr/>
              <a:t>94</a:t>
            </a:fld>
            <a:endParaRPr lang="es-ES" smtClean="0"/>
          </a:p>
        </p:txBody>
      </p:sp>
    </p:spTree>
    <p:extLst>
      <p:ext uri="{BB962C8B-B14F-4D97-AF65-F5344CB8AC3E}">
        <p14:creationId xmlns:p14="http://schemas.microsoft.com/office/powerpoint/2010/main" val="2540495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54627" name="2 Marcador de notas"/>
          <p:cNvSpPr>
            <a:spLocks noGrp="1"/>
          </p:cNvSpPr>
          <p:nvPr>
            <p:ph type="body" idx="1"/>
          </p:nvPr>
        </p:nvSpPr>
        <p:spPr bwMode="auto">
          <a:noFill/>
        </p:spPr>
        <p:txBody>
          <a:bodyPr/>
          <a:lstStyle/>
          <a:p>
            <a:pPr eaLnBrk="1" hangingPunct="1">
              <a:spcBef>
                <a:spcPct val="0"/>
              </a:spcBef>
            </a:pPr>
            <a:endParaRPr lang="es-ES" smtClean="0"/>
          </a:p>
        </p:txBody>
      </p:sp>
      <p:sp>
        <p:nvSpPr>
          <p:cNvPr id="154628" name="3 Marcador de número de diapositiva"/>
          <p:cNvSpPr>
            <a:spLocks noGrp="1"/>
          </p:cNvSpPr>
          <p:nvPr>
            <p:ph type="sldNum" sz="quarter" idx="5"/>
          </p:nvPr>
        </p:nvSpPr>
        <p:spPr bwMode="auto">
          <a:noFill/>
          <a:ln>
            <a:miter lim="800000"/>
            <a:headEnd/>
            <a:tailEnd/>
          </a:ln>
        </p:spPr>
        <p:txBody>
          <a:bodyPr/>
          <a:lstStyle/>
          <a:p>
            <a:fld id="{2BC7480C-F737-410B-95EB-E02EFFDAD829}" type="slidenum">
              <a:rPr lang="es-ES" smtClean="0"/>
              <a:pPr/>
              <a:t>98</a:t>
            </a:fld>
            <a:endParaRPr lang="es-ES" smtClean="0"/>
          </a:p>
        </p:txBody>
      </p:sp>
    </p:spTree>
    <p:extLst>
      <p:ext uri="{BB962C8B-B14F-4D97-AF65-F5344CB8AC3E}">
        <p14:creationId xmlns:p14="http://schemas.microsoft.com/office/powerpoint/2010/main" val="15107008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55651" name="2 Marcador de notas"/>
          <p:cNvSpPr>
            <a:spLocks noGrp="1"/>
          </p:cNvSpPr>
          <p:nvPr>
            <p:ph type="body" idx="1"/>
          </p:nvPr>
        </p:nvSpPr>
        <p:spPr bwMode="auto">
          <a:noFill/>
        </p:spPr>
        <p:txBody>
          <a:bodyPr/>
          <a:lstStyle/>
          <a:p>
            <a:pPr eaLnBrk="1" hangingPunct="1">
              <a:spcBef>
                <a:spcPct val="0"/>
              </a:spcBef>
            </a:pPr>
            <a:endParaRPr lang="es-ES" smtClean="0"/>
          </a:p>
        </p:txBody>
      </p:sp>
      <p:sp>
        <p:nvSpPr>
          <p:cNvPr id="155652" name="3 Marcador de número de diapositiva"/>
          <p:cNvSpPr>
            <a:spLocks noGrp="1"/>
          </p:cNvSpPr>
          <p:nvPr>
            <p:ph type="sldNum" sz="quarter" idx="5"/>
          </p:nvPr>
        </p:nvSpPr>
        <p:spPr bwMode="auto">
          <a:noFill/>
          <a:ln>
            <a:miter lim="800000"/>
            <a:headEnd/>
            <a:tailEnd/>
          </a:ln>
        </p:spPr>
        <p:txBody>
          <a:bodyPr/>
          <a:lstStyle/>
          <a:p>
            <a:fld id="{EA0139B8-6ACC-42D4-BA88-9E30479EF3BF}" type="slidenum">
              <a:rPr lang="es-ES" smtClean="0"/>
              <a:pPr/>
              <a:t>99</a:t>
            </a:fld>
            <a:endParaRPr lang="es-ES" smtClean="0"/>
          </a:p>
        </p:txBody>
      </p:sp>
    </p:spTree>
    <p:extLst>
      <p:ext uri="{BB962C8B-B14F-4D97-AF65-F5344CB8AC3E}">
        <p14:creationId xmlns:p14="http://schemas.microsoft.com/office/powerpoint/2010/main" val="25509236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bwMode="auto">
          <a:noFill/>
          <a:ln>
            <a:miter lim="800000"/>
            <a:headEnd/>
            <a:tailEnd/>
          </a:ln>
        </p:spPr>
        <p:txBody>
          <a:bodyPr/>
          <a:lstStyle/>
          <a:p>
            <a:fld id="{77F83ED1-C9CE-4793-AAC2-D0783EAA5EBE}" type="slidenum">
              <a:rPr lang="en-US" smtClean="0">
                <a:solidFill>
                  <a:srgbClr val="67686B"/>
                </a:solidFill>
                <a:latin typeface="Arial" pitchFamily="34" charset="0"/>
                <a:ea typeface="MS PGothic" pitchFamily="34" charset="-128"/>
              </a:rPr>
              <a:pPr/>
              <a:t>100</a:t>
            </a:fld>
            <a:endParaRPr lang="en-US" smtClean="0">
              <a:solidFill>
                <a:srgbClr val="67686B"/>
              </a:solidFill>
              <a:latin typeface="Arial" pitchFamily="34" charset="0"/>
              <a:ea typeface="MS PGothic" pitchFamily="34" charset="-128"/>
            </a:endParaRPr>
          </a:p>
        </p:txBody>
      </p:sp>
      <p:sp>
        <p:nvSpPr>
          <p:cNvPr id="15667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56676" name="Rectangle 3"/>
          <p:cNvSpPr>
            <a:spLocks noGrp="1" noChangeArrowheads="1"/>
          </p:cNvSpPr>
          <p:nvPr>
            <p:ph type="body" idx="1"/>
          </p:nvPr>
        </p:nvSpPr>
        <p:spPr bwMode="auto">
          <a:noFill/>
        </p:spPr>
        <p:txBody>
          <a:bodyPr/>
          <a:lstStyle/>
          <a:p>
            <a:pPr eaLnBrk="1" hangingPunct="1"/>
            <a:endParaRPr lang="es-ES" smtClean="0">
              <a:latin typeface="Arial" pitchFamily="34" charset="0"/>
            </a:endParaRPr>
          </a:p>
        </p:txBody>
      </p:sp>
    </p:spTree>
    <p:extLst>
      <p:ext uri="{BB962C8B-B14F-4D97-AF65-F5344CB8AC3E}">
        <p14:creationId xmlns:p14="http://schemas.microsoft.com/office/powerpoint/2010/main" val="8267614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bwMode="auto">
          <a:noFill/>
          <a:ln>
            <a:miter lim="800000"/>
            <a:headEnd/>
            <a:tailEnd/>
          </a:ln>
        </p:spPr>
        <p:txBody>
          <a:bodyPr/>
          <a:lstStyle/>
          <a:p>
            <a:fld id="{E574F4F6-41CB-4138-8106-64D1D968C507}" type="slidenum">
              <a:rPr lang="en-US" smtClean="0">
                <a:solidFill>
                  <a:srgbClr val="67686B"/>
                </a:solidFill>
                <a:latin typeface="Arial" pitchFamily="34" charset="0"/>
                <a:ea typeface="MS PGothic" pitchFamily="34" charset="-128"/>
              </a:rPr>
              <a:pPr/>
              <a:t>102</a:t>
            </a:fld>
            <a:endParaRPr lang="en-US" smtClean="0">
              <a:solidFill>
                <a:srgbClr val="67686B"/>
              </a:solidFill>
              <a:latin typeface="Arial" pitchFamily="34" charset="0"/>
              <a:ea typeface="MS PGothic" pitchFamily="34" charset="-128"/>
            </a:endParaRPr>
          </a:p>
        </p:txBody>
      </p:sp>
      <p:sp>
        <p:nvSpPr>
          <p:cNvPr id="166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6916" name="Rectangle 3"/>
          <p:cNvSpPr>
            <a:spLocks noGrp="1" noChangeArrowheads="1"/>
          </p:cNvSpPr>
          <p:nvPr>
            <p:ph type="body" idx="1"/>
          </p:nvPr>
        </p:nvSpPr>
        <p:spPr bwMode="auto">
          <a:noFill/>
        </p:spPr>
        <p:txBody>
          <a:bodyPr/>
          <a:lstStyle/>
          <a:p>
            <a:pPr eaLnBrk="1" hangingPunct="1"/>
            <a:endParaRPr lang="es-ES" smtClean="0">
              <a:latin typeface="Arial" pitchFamily="34" charset="0"/>
            </a:endParaRPr>
          </a:p>
        </p:txBody>
      </p:sp>
    </p:spTree>
    <p:extLst>
      <p:ext uri="{BB962C8B-B14F-4D97-AF65-F5344CB8AC3E}">
        <p14:creationId xmlns:p14="http://schemas.microsoft.com/office/powerpoint/2010/main" val="26971297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Se activa la </a:t>
            </a:r>
            <a:r>
              <a:rPr lang="es-ES" dirty="0" err="1" smtClean="0"/>
              <a:t>lipogénesis</a:t>
            </a:r>
            <a:r>
              <a:rPr lang="es-ES" dirty="0" smtClean="0"/>
              <a:t> en la glándula sebácea, aumenta</a:t>
            </a:r>
            <a:r>
              <a:rPr lang="es-ES" baseline="0" dirty="0" smtClean="0"/>
              <a:t> </a:t>
            </a:r>
            <a:r>
              <a:rPr lang="es-ES" baseline="0" dirty="0" err="1" smtClean="0"/>
              <a:t>tb</a:t>
            </a:r>
            <a:r>
              <a:rPr lang="es-ES" baseline="0" dirty="0" smtClean="0"/>
              <a:t> la producción de andrógenos, además la testosterona </a:t>
            </a:r>
            <a:r>
              <a:rPr lang="es-ES" baseline="0" dirty="0" err="1" smtClean="0"/>
              <a:t>tb</a:t>
            </a:r>
            <a:r>
              <a:rPr lang="es-ES" baseline="0" dirty="0" smtClean="0"/>
              <a:t> activa </a:t>
            </a:r>
            <a:r>
              <a:rPr lang="es-ES" baseline="0" dirty="0" err="1" smtClean="0"/>
              <a:t>directametne</a:t>
            </a:r>
            <a:r>
              <a:rPr lang="es-ES" baseline="0" dirty="0" smtClean="0"/>
              <a:t> la vía mTORC1</a:t>
            </a:r>
            <a:endParaRPr lang="es-ES" dirty="0"/>
          </a:p>
        </p:txBody>
      </p:sp>
      <p:sp>
        <p:nvSpPr>
          <p:cNvPr id="4" name="Marcador de número de diapositiva 3"/>
          <p:cNvSpPr>
            <a:spLocks noGrp="1"/>
          </p:cNvSpPr>
          <p:nvPr>
            <p:ph type="sldNum" sz="quarter" idx="10"/>
          </p:nvPr>
        </p:nvSpPr>
        <p:spPr/>
        <p:txBody>
          <a:bodyPr/>
          <a:lstStyle/>
          <a:p>
            <a:fld id="{C52AAB76-7101-C44B-AA34-373117D7E2D4}" type="slidenum">
              <a:rPr lang="es-ES" smtClean="0">
                <a:solidFill>
                  <a:prstClr val="black"/>
                </a:solidFill>
                <a:latin typeface="Calibri"/>
              </a:rPr>
              <a:pPr/>
              <a:t>105</a:t>
            </a:fld>
            <a:endParaRPr lang="es-ES">
              <a:solidFill>
                <a:prstClr val="black"/>
              </a:solidFill>
              <a:latin typeface="Calibri"/>
            </a:endParaRPr>
          </a:p>
        </p:txBody>
      </p:sp>
    </p:spTree>
    <p:extLst>
      <p:ext uri="{BB962C8B-B14F-4D97-AF65-F5344CB8AC3E}">
        <p14:creationId xmlns:p14="http://schemas.microsoft.com/office/powerpoint/2010/main" val="5050632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99683" name="2 Marcador de notas"/>
          <p:cNvSpPr>
            <a:spLocks noGrp="1"/>
          </p:cNvSpPr>
          <p:nvPr>
            <p:ph type="body" idx="1"/>
          </p:nvPr>
        </p:nvSpPr>
        <p:spPr bwMode="auto">
          <a:noFill/>
        </p:spPr>
        <p:txBody>
          <a:bodyPr/>
          <a:lstStyle/>
          <a:p>
            <a:pPr eaLnBrk="1" hangingPunct="1">
              <a:spcBef>
                <a:spcPct val="0"/>
              </a:spcBef>
            </a:pPr>
            <a:endParaRPr lang="es-ES" smtClean="0"/>
          </a:p>
        </p:txBody>
      </p:sp>
      <p:sp>
        <p:nvSpPr>
          <p:cNvPr id="199684" name="3 Marcador de número de diapositiva"/>
          <p:cNvSpPr>
            <a:spLocks noGrp="1"/>
          </p:cNvSpPr>
          <p:nvPr>
            <p:ph type="sldNum" sz="quarter" idx="5"/>
          </p:nvPr>
        </p:nvSpPr>
        <p:spPr bwMode="auto">
          <a:noFill/>
          <a:ln>
            <a:miter lim="800000"/>
            <a:headEnd/>
            <a:tailEnd/>
          </a:ln>
        </p:spPr>
        <p:txBody>
          <a:bodyPr/>
          <a:lstStyle/>
          <a:p>
            <a:fld id="{11BDE650-AE12-4970-B8E5-41A2DA5C50FD}" type="slidenum">
              <a:rPr lang="es-ES" smtClean="0"/>
              <a:pPr/>
              <a:t>106</a:t>
            </a:fld>
            <a:endParaRPr lang="es-ES" smtClean="0"/>
          </a:p>
        </p:txBody>
      </p:sp>
    </p:spTree>
    <p:extLst>
      <p:ext uri="{BB962C8B-B14F-4D97-AF65-F5344CB8AC3E}">
        <p14:creationId xmlns:p14="http://schemas.microsoft.com/office/powerpoint/2010/main" val="24177536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00707" name="2 Marcador de notas"/>
          <p:cNvSpPr>
            <a:spLocks noGrp="1"/>
          </p:cNvSpPr>
          <p:nvPr>
            <p:ph type="body" idx="1"/>
          </p:nvPr>
        </p:nvSpPr>
        <p:spPr bwMode="auto">
          <a:noFill/>
        </p:spPr>
        <p:txBody>
          <a:bodyPr/>
          <a:lstStyle/>
          <a:p>
            <a:pPr eaLnBrk="1" hangingPunct="1">
              <a:spcBef>
                <a:spcPct val="0"/>
              </a:spcBef>
            </a:pPr>
            <a:endParaRPr lang="es-ES" smtClean="0"/>
          </a:p>
        </p:txBody>
      </p:sp>
      <p:sp>
        <p:nvSpPr>
          <p:cNvPr id="200708" name="3 Marcador de número de diapositiva"/>
          <p:cNvSpPr>
            <a:spLocks noGrp="1"/>
          </p:cNvSpPr>
          <p:nvPr>
            <p:ph type="sldNum" sz="quarter" idx="5"/>
          </p:nvPr>
        </p:nvSpPr>
        <p:spPr bwMode="auto">
          <a:noFill/>
          <a:ln>
            <a:miter lim="800000"/>
            <a:headEnd/>
            <a:tailEnd/>
          </a:ln>
        </p:spPr>
        <p:txBody>
          <a:bodyPr/>
          <a:lstStyle/>
          <a:p>
            <a:fld id="{DD67389D-E50C-4D6C-B4C9-A0426CBE2591}" type="slidenum">
              <a:rPr lang="es-ES" smtClean="0"/>
              <a:pPr/>
              <a:t>108</a:t>
            </a:fld>
            <a:endParaRPr lang="es-ES" smtClean="0"/>
          </a:p>
        </p:txBody>
      </p:sp>
    </p:spTree>
    <p:extLst>
      <p:ext uri="{BB962C8B-B14F-4D97-AF65-F5344CB8AC3E}">
        <p14:creationId xmlns:p14="http://schemas.microsoft.com/office/powerpoint/2010/main" val="32341452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03779" name="2 Marcador de notas"/>
          <p:cNvSpPr>
            <a:spLocks noGrp="1"/>
          </p:cNvSpPr>
          <p:nvPr>
            <p:ph type="body" idx="1"/>
          </p:nvPr>
        </p:nvSpPr>
        <p:spPr bwMode="auto">
          <a:noFill/>
        </p:spPr>
        <p:txBody>
          <a:bodyPr/>
          <a:lstStyle/>
          <a:p>
            <a:pPr eaLnBrk="1" hangingPunct="1">
              <a:spcBef>
                <a:spcPct val="0"/>
              </a:spcBef>
            </a:pPr>
            <a:endParaRPr lang="es-ES" smtClean="0"/>
          </a:p>
        </p:txBody>
      </p:sp>
      <p:sp>
        <p:nvSpPr>
          <p:cNvPr id="203780" name="3 Marcador de número de diapositiva"/>
          <p:cNvSpPr>
            <a:spLocks noGrp="1"/>
          </p:cNvSpPr>
          <p:nvPr>
            <p:ph type="sldNum" sz="quarter" idx="5"/>
          </p:nvPr>
        </p:nvSpPr>
        <p:spPr bwMode="auto">
          <a:noFill/>
          <a:ln>
            <a:miter lim="800000"/>
            <a:headEnd/>
            <a:tailEnd/>
          </a:ln>
        </p:spPr>
        <p:txBody>
          <a:bodyPr/>
          <a:lstStyle/>
          <a:p>
            <a:fld id="{A29F3ED3-9074-47D9-9B19-6834FF0E2964}" type="slidenum">
              <a:rPr lang="es-ES" smtClean="0"/>
              <a:pPr/>
              <a:t>113</a:t>
            </a:fld>
            <a:endParaRPr lang="es-ES" smtClean="0"/>
          </a:p>
        </p:txBody>
      </p:sp>
    </p:spTree>
    <p:extLst>
      <p:ext uri="{BB962C8B-B14F-4D97-AF65-F5344CB8AC3E}">
        <p14:creationId xmlns:p14="http://schemas.microsoft.com/office/powerpoint/2010/main" val="8362027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09923" name="2 Marcador de notas"/>
          <p:cNvSpPr>
            <a:spLocks noGrp="1"/>
          </p:cNvSpPr>
          <p:nvPr>
            <p:ph type="body" idx="1"/>
          </p:nvPr>
        </p:nvSpPr>
        <p:spPr bwMode="auto">
          <a:noFill/>
        </p:spPr>
        <p:txBody>
          <a:bodyPr/>
          <a:lstStyle/>
          <a:p>
            <a:pPr eaLnBrk="1" hangingPunct="1">
              <a:spcBef>
                <a:spcPct val="0"/>
              </a:spcBef>
            </a:pPr>
            <a:endParaRPr lang="es-ES" smtClean="0"/>
          </a:p>
        </p:txBody>
      </p:sp>
      <p:sp>
        <p:nvSpPr>
          <p:cNvPr id="209924" name="3 Marcador de número de diapositiva"/>
          <p:cNvSpPr>
            <a:spLocks noGrp="1"/>
          </p:cNvSpPr>
          <p:nvPr>
            <p:ph type="sldNum" sz="quarter" idx="5"/>
          </p:nvPr>
        </p:nvSpPr>
        <p:spPr bwMode="auto">
          <a:noFill/>
          <a:ln>
            <a:miter lim="800000"/>
            <a:headEnd/>
            <a:tailEnd/>
          </a:ln>
        </p:spPr>
        <p:txBody>
          <a:bodyPr/>
          <a:lstStyle/>
          <a:p>
            <a:fld id="{2A6B0E17-7000-4618-9CDF-6F697D4EB0DB}" type="slidenum">
              <a:rPr lang="es-ES" smtClean="0"/>
              <a:pPr/>
              <a:t>114</a:t>
            </a:fld>
            <a:endParaRPr lang="es-ES" smtClean="0"/>
          </a:p>
        </p:txBody>
      </p:sp>
    </p:spTree>
    <p:extLst>
      <p:ext uri="{BB962C8B-B14F-4D97-AF65-F5344CB8AC3E}">
        <p14:creationId xmlns:p14="http://schemas.microsoft.com/office/powerpoint/2010/main" val="1100217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p>
            <a:fld id="{F0A92E46-87CB-4C81-8813-50BEF3977141}" type="slidenum">
              <a:rPr lang="en-GB"/>
              <a:pPr/>
              <a:t>19</a:t>
            </a:fld>
            <a:endParaRPr lang="en-GB"/>
          </a:p>
        </p:txBody>
      </p:sp>
      <p:sp>
        <p:nvSpPr>
          <p:cNvPr id="57346" name="Rectangle 2"/>
          <p:cNvSpPr>
            <a:spLocks noGrp="1" noRot="1" noChangeAspect="1" noChangeArrowheads="1" noTextEdit="1"/>
          </p:cNvSpPr>
          <p:nvPr>
            <p:ph type="sldImg"/>
          </p:nvPr>
        </p:nvSpPr>
        <p:spPr>
          <a:xfrm>
            <a:off x="381000" y="685800"/>
            <a:ext cx="6096000" cy="3429000"/>
          </a:xfrm>
          <a:ln/>
        </p:spPr>
      </p:sp>
      <p:sp>
        <p:nvSpPr>
          <p:cNvPr id="57347" name="Rectangle 3"/>
          <p:cNvSpPr>
            <a:spLocks noGrp="1" noChangeArrowheads="1"/>
          </p:cNvSpPr>
          <p:nvPr>
            <p:ph type="body" idx="1"/>
          </p:nvPr>
        </p:nvSpPr>
        <p:spPr>
          <a:noFill/>
          <a:ln/>
        </p:spPr>
        <p:txBody>
          <a:bodyPr/>
          <a:lstStyle/>
          <a:p>
            <a:pPr eaLnBrk="1" hangingPunct="1"/>
            <a:endParaRPr lang="es-ES" smtClean="0">
              <a:latin typeface="Arial" pitchFamily="34" charset="0"/>
            </a:endParaRPr>
          </a:p>
        </p:txBody>
      </p:sp>
    </p:spTree>
    <p:extLst>
      <p:ext uri="{BB962C8B-B14F-4D97-AF65-F5344CB8AC3E}">
        <p14:creationId xmlns:p14="http://schemas.microsoft.com/office/powerpoint/2010/main" val="13749385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05827" name="2 Marcador de notas"/>
          <p:cNvSpPr>
            <a:spLocks noGrp="1"/>
          </p:cNvSpPr>
          <p:nvPr>
            <p:ph type="body" idx="1"/>
          </p:nvPr>
        </p:nvSpPr>
        <p:spPr bwMode="auto">
          <a:noFill/>
        </p:spPr>
        <p:txBody>
          <a:bodyPr/>
          <a:lstStyle/>
          <a:p>
            <a:pPr eaLnBrk="1" hangingPunct="1">
              <a:spcBef>
                <a:spcPct val="0"/>
              </a:spcBef>
            </a:pPr>
            <a:endParaRPr lang="es-ES" smtClean="0"/>
          </a:p>
        </p:txBody>
      </p:sp>
      <p:sp>
        <p:nvSpPr>
          <p:cNvPr id="205828" name="3 Marcador de número de diapositiva"/>
          <p:cNvSpPr>
            <a:spLocks noGrp="1"/>
          </p:cNvSpPr>
          <p:nvPr>
            <p:ph type="sldNum" sz="quarter" idx="5"/>
          </p:nvPr>
        </p:nvSpPr>
        <p:spPr bwMode="auto">
          <a:noFill/>
          <a:ln>
            <a:miter lim="800000"/>
            <a:headEnd/>
            <a:tailEnd/>
          </a:ln>
        </p:spPr>
        <p:txBody>
          <a:bodyPr/>
          <a:lstStyle/>
          <a:p>
            <a:fld id="{AA99489B-7E1F-46E7-B2BA-0EB84A6D7E4E}" type="slidenum">
              <a:rPr lang="es-ES" smtClean="0"/>
              <a:pPr/>
              <a:t>115</a:t>
            </a:fld>
            <a:endParaRPr lang="es-ES" smtClean="0"/>
          </a:p>
        </p:txBody>
      </p:sp>
    </p:spTree>
    <p:extLst>
      <p:ext uri="{BB962C8B-B14F-4D97-AF65-F5344CB8AC3E}">
        <p14:creationId xmlns:p14="http://schemas.microsoft.com/office/powerpoint/2010/main" val="23338282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7B0D838-1E3B-F448-9A75-91A6BBC29F30}" type="slidenum">
              <a:rPr lang="es-ES" smtClean="0"/>
              <a:pPr/>
              <a:t>119</a:t>
            </a:fld>
            <a:endParaRPr lang="es-ES"/>
          </a:p>
        </p:txBody>
      </p:sp>
    </p:spTree>
    <p:extLst>
      <p:ext uri="{BB962C8B-B14F-4D97-AF65-F5344CB8AC3E}">
        <p14:creationId xmlns:p14="http://schemas.microsoft.com/office/powerpoint/2010/main" val="30953861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D3788F2-73F2-D848-94DB-BDFCE9EF9669}" type="slidenum">
              <a:rPr lang="es-ES" smtClean="0">
                <a:solidFill>
                  <a:prstClr val="black"/>
                </a:solidFill>
              </a:rPr>
              <a:pPr/>
              <a:t>124</a:t>
            </a:fld>
            <a:endParaRPr lang="es-ES">
              <a:solidFill>
                <a:prstClr val="black"/>
              </a:solidFill>
            </a:endParaRPr>
          </a:p>
        </p:txBody>
      </p:sp>
    </p:spTree>
    <p:extLst>
      <p:ext uri="{BB962C8B-B14F-4D97-AF65-F5344CB8AC3E}">
        <p14:creationId xmlns:p14="http://schemas.microsoft.com/office/powerpoint/2010/main" val="15310278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a:t>
            </a:r>
            <a:r>
              <a:rPr lang="es-ES" sz="1200" kern="1200" dirty="0" err="1" smtClean="0">
                <a:solidFill>
                  <a:schemeClr val="tx1"/>
                </a:solidFill>
                <a:effectLst/>
                <a:latin typeface="+mn-lt"/>
                <a:ea typeface="+mn-ea"/>
                <a:cs typeface="+mn-cs"/>
              </a:rPr>
              <a:t>infección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congénita</a:t>
            </a:r>
            <a:r>
              <a:rPr lang="es-ES" sz="1200" kern="1200" dirty="0" smtClean="0">
                <a:solidFill>
                  <a:schemeClr val="tx1"/>
                </a:solidFill>
                <a:effectLst/>
                <a:latin typeface="+mn-lt"/>
                <a:ea typeface="+mn-ea"/>
                <a:cs typeface="+mn-cs"/>
              </a:rPr>
              <a:t> fue descrita por primera vez en 2005. Esta se ha relacionado con la presencia de viremia en la madre durante una semana antes del parto, desarrollando el neonato infectado </a:t>
            </a:r>
            <a:r>
              <a:rPr lang="es-ES" sz="1200" kern="1200" dirty="0" err="1" smtClean="0">
                <a:solidFill>
                  <a:schemeClr val="tx1"/>
                </a:solidFill>
                <a:effectLst/>
                <a:latin typeface="+mn-lt"/>
                <a:ea typeface="+mn-ea"/>
                <a:cs typeface="+mn-cs"/>
              </a:rPr>
              <a:t>sintomatología</a:t>
            </a:r>
            <a:r>
              <a:rPr lang="es-ES" sz="1200" kern="1200" dirty="0" smtClean="0">
                <a:solidFill>
                  <a:schemeClr val="tx1"/>
                </a:solidFill>
                <a:effectLst/>
                <a:latin typeface="+mn-lt"/>
                <a:ea typeface="+mn-ea"/>
                <a:cs typeface="+mn-cs"/>
              </a:rPr>
              <a:t> en una rango promedio de 3 a 7 </a:t>
            </a:r>
            <a:r>
              <a:rPr lang="es-ES" sz="1200" kern="1200" dirty="0" err="1" smtClean="0">
                <a:solidFill>
                  <a:schemeClr val="tx1"/>
                </a:solidFill>
                <a:effectLst/>
                <a:latin typeface="+mn-lt"/>
                <a:ea typeface="+mn-ea"/>
                <a:cs typeface="+mn-cs"/>
              </a:rPr>
              <a:t>días</a:t>
            </a:r>
            <a:r>
              <a:rPr lang="es-ES" sz="1200" kern="1200" dirty="0" smtClean="0">
                <a:solidFill>
                  <a:schemeClr val="tx1"/>
                </a:solidFill>
                <a:effectLst/>
                <a:latin typeface="+mn-lt"/>
                <a:ea typeface="+mn-ea"/>
                <a:cs typeface="+mn-cs"/>
              </a:rPr>
              <a:t>, sin embargo se han reportado casos en neonatos de hasta de 25 </a:t>
            </a:r>
            <a:r>
              <a:rPr lang="es-ES" sz="1200" kern="1200" dirty="0" err="1" smtClean="0">
                <a:solidFill>
                  <a:schemeClr val="tx1"/>
                </a:solidFill>
                <a:effectLst/>
                <a:latin typeface="+mn-lt"/>
                <a:ea typeface="+mn-ea"/>
                <a:cs typeface="+mn-cs"/>
              </a:rPr>
              <a:t>días</a:t>
            </a:r>
            <a:r>
              <a:rPr lang="es-ES" sz="1200" kern="1200" dirty="0" smtClean="0">
                <a:solidFill>
                  <a:schemeClr val="tx1"/>
                </a:solidFill>
                <a:effectLst/>
                <a:latin typeface="+mn-lt"/>
                <a:ea typeface="+mn-ea"/>
                <a:cs typeface="+mn-cs"/>
              </a:rPr>
              <a:t>, siendo las manifestaciones </a:t>
            </a:r>
            <a:r>
              <a:rPr lang="es-ES" sz="1200" kern="1200" dirty="0" err="1" smtClean="0">
                <a:solidFill>
                  <a:schemeClr val="tx1"/>
                </a:solidFill>
                <a:effectLst/>
                <a:latin typeface="+mn-lt"/>
                <a:ea typeface="+mn-ea"/>
                <a:cs typeface="+mn-cs"/>
              </a:rPr>
              <a:t>clínicas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más</a:t>
            </a:r>
            <a:r>
              <a:rPr lang="es-ES" sz="1200" kern="1200" dirty="0" smtClean="0">
                <a:solidFill>
                  <a:schemeClr val="tx1"/>
                </a:solidFill>
                <a:effectLst/>
                <a:latin typeface="+mn-lt"/>
                <a:ea typeface="+mn-ea"/>
                <a:cs typeface="+mn-cs"/>
              </a:rPr>
              <a:t> frecuentes en este grupo etario petequias, trombocitopenia, </a:t>
            </a:r>
            <a:r>
              <a:rPr lang="es-ES" sz="1200" kern="1200" dirty="0" err="1" smtClean="0">
                <a:solidFill>
                  <a:schemeClr val="tx1"/>
                </a:solidFill>
                <a:effectLst/>
                <a:latin typeface="+mn-lt"/>
                <a:ea typeface="+mn-ea"/>
                <a:cs typeface="+mn-cs"/>
              </a:rPr>
              <a:t>linfopenia</a:t>
            </a:r>
            <a:r>
              <a:rPr lang="es-ES" sz="1200" kern="1200" dirty="0" smtClean="0">
                <a:solidFill>
                  <a:schemeClr val="tx1"/>
                </a:solidFill>
                <a:effectLst/>
                <a:latin typeface="+mn-lt"/>
                <a:ea typeface="+mn-ea"/>
                <a:cs typeface="+mn-cs"/>
              </a:rPr>
              <a:t>, fiebre, </a:t>
            </a:r>
            <a:r>
              <a:rPr lang="es-ES" sz="1200" kern="1200" dirty="0" err="1" smtClean="0">
                <a:solidFill>
                  <a:schemeClr val="tx1"/>
                </a:solidFill>
                <a:effectLst/>
                <a:latin typeface="+mn-lt"/>
                <a:ea typeface="+mn-ea"/>
                <a:cs typeface="+mn-cs"/>
              </a:rPr>
              <a:t>rash</a:t>
            </a:r>
            <a:r>
              <a:rPr lang="es-ES" sz="1200" kern="1200" dirty="0" smtClean="0">
                <a:solidFill>
                  <a:schemeClr val="tx1"/>
                </a:solidFill>
                <a:effectLst/>
                <a:latin typeface="+mn-lt"/>
                <a:ea typeface="+mn-ea"/>
                <a:cs typeface="+mn-cs"/>
              </a:rPr>
              <a:t> y edema(9) y siendo complicado definir si se trata de una </a:t>
            </a:r>
            <a:r>
              <a:rPr lang="es-ES" sz="1200" kern="1200" dirty="0" err="1" smtClean="0">
                <a:solidFill>
                  <a:schemeClr val="tx1"/>
                </a:solidFill>
                <a:effectLst/>
                <a:latin typeface="+mn-lt"/>
                <a:ea typeface="+mn-ea"/>
                <a:cs typeface="+mn-cs"/>
              </a:rPr>
              <a:t>infección</a:t>
            </a:r>
            <a:r>
              <a:rPr lang="es-ES" sz="1200" kern="1200" dirty="0" smtClean="0">
                <a:solidFill>
                  <a:schemeClr val="tx1"/>
                </a:solidFill>
                <a:effectLst/>
                <a:latin typeface="+mn-lt"/>
                <a:ea typeface="+mn-ea"/>
                <a:cs typeface="+mn-cs"/>
              </a:rPr>
              <a:t> adquirida o transmitida, a pesar de la negatividad de la </a:t>
            </a:r>
            <a:r>
              <a:rPr lang="es-ES" sz="1200" kern="1200" dirty="0" err="1" smtClean="0">
                <a:solidFill>
                  <a:schemeClr val="tx1"/>
                </a:solidFill>
                <a:effectLst/>
                <a:latin typeface="+mn-lt"/>
                <a:ea typeface="+mn-ea"/>
                <a:cs typeface="+mn-cs"/>
              </a:rPr>
              <a:t>IgM</a:t>
            </a:r>
            <a:r>
              <a:rPr lang="es-ES" sz="1200" kern="1200" dirty="0" smtClean="0">
                <a:solidFill>
                  <a:schemeClr val="tx1"/>
                </a:solidFill>
                <a:effectLst/>
                <a:latin typeface="+mn-lt"/>
                <a:ea typeface="+mn-ea"/>
                <a:cs typeface="+mn-cs"/>
              </a:rPr>
              <a:t> de la madre. </a:t>
            </a:r>
            <a:endParaRPr lang="es-ES" dirty="0" smtClean="0"/>
          </a:p>
          <a:p>
            <a:endParaRPr lang="es-ES" dirty="0"/>
          </a:p>
        </p:txBody>
      </p:sp>
      <p:sp>
        <p:nvSpPr>
          <p:cNvPr id="4" name="Marcador de número de diapositiva 3"/>
          <p:cNvSpPr>
            <a:spLocks noGrp="1"/>
          </p:cNvSpPr>
          <p:nvPr>
            <p:ph type="sldNum" sz="quarter" idx="10"/>
          </p:nvPr>
        </p:nvSpPr>
        <p:spPr/>
        <p:txBody>
          <a:bodyPr/>
          <a:lstStyle/>
          <a:p>
            <a:fld id="{77B0D838-1E3B-F448-9A75-91A6BBC29F30}" type="slidenum">
              <a:rPr lang="es-ES" smtClean="0"/>
              <a:pPr/>
              <a:t>129</a:t>
            </a:fld>
            <a:endParaRPr lang="es-ES"/>
          </a:p>
        </p:txBody>
      </p:sp>
    </p:spTree>
    <p:extLst>
      <p:ext uri="{BB962C8B-B14F-4D97-AF65-F5344CB8AC3E}">
        <p14:creationId xmlns:p14="http://schemas.microsoft.com/office/powerpoint/2010/main" val="1743442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813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s-ES">
              <a:latin typeface="Calibri" charset="0"/>
            </a:endParaRPr>
          </a:p>
        </p:txBody>
      </p:sp>
      <p:sp>
        <p:nvSpPr>
          <p:cNvPr id="4813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ヒラギノ角ゴ Pro W3" charset="0"/>
                <a:cs typeface="ヒラギノ角ゴ Pro W3" charset="0"/>
              </a:defRPr>
            </a:lvl1pPr>
            <a:lvl2pPr marL="742950" indent="-285750">
              <a:defRPr sz="1200">
                <a:solidFill>
                  <a:schemeClr val="tx1"/>
                </a:solidFill>
                <a:latin typeface="Calibri" charset="0"/>
                <a:ea typeface="ヒラギノ角ゴ Pro W3" charset="0"/>
              </a:defRPr>
            </a:lvl2pPr>
            <a:lvl3pPr marL="1143000" indent="-228600">
              <a:defRPr sz="1200">
                <a:solidFill>
                  <a:schemeClr val="tx1"/>
                </a:solidFill>
                <a:latin typeface="Calibri" charset="0"/>
                <a:ea typeface="ヒラギノ角ゴ Pro W3" charset="0"/>
              </a:defRPr>
            </a:lvl3pPr>
            <a:lvl4pPr marL="1600200" indent="-228600">
              <a:defRPr sz="1200">
                <a:solidFill>
                  <a:schemeClr val="tx1"/>
                </a:solidFill>
                <a:latin typeface="Calibri" charset="0"/>
                <a:ea typeface="ヒラギノ角ゴ Pro W3" charset="0"/>
              </a:defRPr>
            </a:lvl4pPr>
            <a:lvl5pPr marL="2057400" indent="-228600">
              <a:defRPr sz="1200">
                <a:solidFill>
                  <a:schemeClr val="tx1"/>
                </a:solidFill>
                <a:latin typeface="Calibri" charset="0"/>
                <a:ea typeface="ヒラギノ角ゴ Pro W3" charset="0"/>
              </a:defRPr>
            </a:lvl5pPr>
            <a:lvl6pPr marL="2514600" indent="-228600" eaLnBrk="0" fontAlgn="base" hangingPunct="0">
              <a:spcBef>
                <a:spcPct val="30000"/>
              </a:spcBef>
              <a:spcAft>
                <a:spcPct val="0"/>
              </a:spcAft>
              <a:defRPr sz="1200">
                <a:solidFill>
                  <a:schemeClr val="tx1"/>
                </a:solidFill>
                <a:latin typeface="Calibri" charset="0"/>
                <a:ea typeface="ヒラギノ角ゴ Pro W3" charset="0"/>
              </a:defRPr>
            </a:lvl6pPr>
            <a:lvl7pPr marL="2971800" indent="-228600" eaLnBrk="0" fontAlgn="base" hangingPunct="0">
              <a:spcBef>
                <a:spcPct val="30000"/>
              </a:spcBef>
              <a:spcAft>
                <a:spcPct val="0"/>
              </a:spcAft>
              <a:defRPr sz="1200">
                <a:solidFill>
                  <a:schemeClr val="tx1"/>
                </a:solidFill>
                <a:latin typeface="Calibri" charset="0"/>
                <a:ea typeface="ヒラギノ角ゴ Pro W3" charset="0"/>
              </a:defRPr>
            </a:lvl7pPr>
            <a:lvl8pPr marL="3429000" indent="-228600" eaLnBrk="0" fontAlgn="base" hangingPunct="0">
              <a:spcBef>
                <a:spcPct val="30000"/>
              </a:spcBef>
              <a:spcAft>
                <a:spcPct val="0"/>
              </a:spcAft>
              <a:defRPr sz="1200">
                <a:solidFill>
                  <a:schemeClr val="tx1"/>
                </a:solidFill>
                <a:latin typeface="Calibri" charset="0"/>
                <a:ea typeface="ヒラギノ角ゴ Pro W3" charset="0"/>
              </a:defRPr>
            </a:lvl8pPr>
            <a:lvl9pPr marL="3886200" indent="-228600" eaLnBrk="0" fontAlgn="base" hangingPunct="0">
              <a:spcBef>
                <a:spcPct val="30000"/>
              </a:spcBef>
              <a:spcAft>
                <a:spcPct val="0"/>
              </a:spcAft>
              <a:defRPr sz="1200">
                <a:solidFill>
                  <a:schemeClr val="tx1"/>
                </a:solidFill>
                <a:latin typeface="Calibri" charset="0"/>
                <a:ea typeface="ヒラギノ角ゴ Pro W3" charset="0"/>
              </a:defRPr>
            </a:lvl9pPr>
          </a:lstStyle>
          <a:p>
            <a:fld id="{B9D07459-3542-0A46-BE9F-E984027E7D8D}" type="slidenum">
              <a:rPr lang="es-ES"/>
              <a:pPr/>
              <a:t>22</a:t>
            </a:fld>
            <a:endParaRPr lang="es-ES"/>
          </a:p>
        </p:txBody>
      </p:sp>
    </p:spTree>
    <p:extLst>
      <p:ext uri="{BB962C8B-B14F-4D97-AF65-F5344CB8AC3E}">
        <p14:creationId xmlns:p14="http://schemas.microsoft.com/office/powerpoint/2010/main" val="1829231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05A2E75-8C07-F54C-BE1B-5F4E36D60CC3}" type="slidenum">
              <a:rPr lang="es-ES" smtClean="0"/>
              <a:pPr/>
              <a:t>24</a:t>
            </a:fld>
            <a:endParaRPr lang="es-ES"/>
          </a:p>
        </p:txBody>
      </p:sp>
    </p:spTree>
    <p:extLst>
      <p:ext uri="{BB962C8B-B14F-4D97-AF65-F5344CB8AC3E}">
        <p14:creationId xmlns:p14="http://schemas.microsoft.com/office/powerpoint/2010/main" val="2883380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1 Marcador de imagen de diapositiva"/>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6083"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r>
              <a:rPr lang="es-ES" dirty="0" smtClean="0">
                <a:latin typeface="Calibri" charset="0"/>
              </a:rPr>
              <a:t>HDM : </a:t>
            </a:r>
            <a:r>
              <a:rPr lang="es-ES" dirty="0" err="1" smtClean="0">
                <a:latin typeface="Calibri" charset="0"/>
              </a:rPr>
              <a:t>acaros</a:t>
            </a:r>
            <a:r>
              <a:rPr lang="es-ES" baseline="0" dirty="0" smtClean="0">
                <a:latin typeface="Calibri" charset="0"/>
              </a:rPr>
              <a:t> del polvo doméstico  home </a:t>
            </a:r>
            <a:endParaRPr lang="es-ES" dirty="0">
              <a:latin typeface="Calibri" charset="0"/>
            </a:endParaRPr>
          </a:p>
        </p:txBody>
      </p:sp>
      <p:sp>
        <p:nvSpPr>
          <p:cNvPr id="46084"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ヒラギノ角ゴ Pro W3" charset="0"/>
                <a:cs typeface="ヒラギノ角ゴ Pro W3" charset="0"/>
              </a:defRPr>
            </a:lvl1pPr>
            <a:lvl2pPr marL="742950" indent="-285750">
              <a:defRPr sz="1200">
                <a:solidFill>
                  <a:schemeClr val="tx1"/>
                </a:solidFill>
                <a:latin typeface="Calibri" charset="0"/>
                <a:ea typeface="ヒラギノ角ゴ Pro W3" charset="0"/>
              </a:defRPr>
            </a:lvl2pPr>
            <a:lvl3pPr marL="1143000" indent="-228600">
              <a:defRPr sz="1200">
                <a:solidFill>
                  <a:schemeClr val="tx1"/>
                </a:solidFill>
                <a:latin typeface="Calibri" charset="0"/>
                <a:ea typeface="ヒラギノ角ゴ Pro W3" charset="0"/>
              </a:defRPr>
            </a:lvl3pPr>
            <a:lvl4pPr marL="1600200" indent="-228600">
              <a:defRPr sz="1200">
                <a:solidFill>
                  <a:schemeClr val="tx1"/>
                </a:solidFill>
                <a:latin typeface="Calibri" charset="0"/>
                <a:ea typeface="ヒラギノ角ゴ Pro W3" charset="0"/>
              </a:defRPr>
            </a:lvl4pPr>
            <a:lvl5pPr marL="2057400" indent="-228600">
              <a:defRPr sz="1200">
                <a:solidFill>
                  <a:schemeClr val="tx1"/>
                </a:solidFill>
                <a:latin typeface="Calibri" charset="0"/>
                <a:ea typeface="ヒラギノ角ゴ Pro W3" charset="0"/>
              </a:defRPr>
            </a:lvl5pPr>
            <a:lvl6pPr marL="2514600" indent="-228600" eaLnBrk="0" fontAlgn="base" hangingPunct="0">
              <a:spcBef>
                <a:spcPct val="30000"/>
              </a:spcBef>
              <a:spcAft>
                <a:spcPct val="0"/>
              </a:spcAft>
              <a:defRPr sz="1200">
                <a:solidFill>
                  <a:schemeClr val="tx1"/>
                </a:solidFill>
                <a:latin typeface="Calibri" charset="0"/>
                <a:ea typeface="ヒラギノ角ゴ Pro W3" charset="0"/>
              </a:defRPr>
            </a:lvl6pPr>
            <a:lvl7pPr marL="2971800" indent="-228600" eaLnBrk="0" fontAlgn="base" hangingPunct="0">
              <a:spcBef>
                <a:spcPct val="30000"/>
              </a:spcBef>
              <a:spcAft>
                <a:spcPct val="0"/>
              </a:spcAft>
              <a:defRPr sz="1200">
                <a:solidFill>
                  <a:schemeClr val="tx1"/>
                </a:solidFill>
                <a:latin typeface="Calibri" charset="0"/>
                <a:ea typeface="ヒラギノ角ゴ Pro W3" charset="0"/>
              </a:defRPr>
            </a:lvl7pPr>
            <a:lvl8pPr marL="3429000" indent="-228600" eaLnBrk="0" fontAlgn="base" hangingPunct="0">
              <a:spcBef>
                <a:spcPct val="30000"/>
              </a:spcBef>
              <a:spcAft>
                <a:spcPct val="0"/>
              </a:spcAft>
              <a:defRPr sz="1200">
                <a:solidFill>
                  <a:schemeClr val="tx1"/>
                </a:solidFill>
                <a:latin typeface="Calibri" charset="0"/>
                <a:ea typeface="ヒラギノ角ゴ Pro W3" charset="0"/>
              </a:defRPr>
            </a:lvl8pPr>
            <a:lvl9pPr marL="3886200" indent="-228600" eaLnBrk="0" fontAlgn="base" hangingPunct="0">
              <a:spcBef>
                <a:spcPct val="30000"/>
              </a:spcBef>
              <a:spcAft>
                <a:spcPct val="0"/>
              </a:spcAft>
              <a:defRPr sz="1200">
                <a:solidFill>
                  <a:schemeClr val="tx1"/>
                </a:solidFill>
                <a:latin typeface="Calibri" charset="0"/>
                <a:ea typeface="ヒラギノ角ゴ Pro W3" charset="0"/>
              </a:defRPr>
            </a:lvl9pPr>
          </a:lstStyle>
          <a:p>
            <a:fld id="{68F7C1FC-FBEA-4343-BA20-714EA2DE520E}" type="slidenum">
              <a:rPr lang="es-ES"/>
              <a:pPr/>
              <a:t>26</a:t>
            </a:fld>
            <a:endParaRPr lang="es-ES"/>
          </a:p>
        </p:txBody>
      </p:sp>
    </p:spTree>
    <p:extLst>
      <p:ext uri="{BB962C8B-B14F-4D97-AF65-F5344CB8AC3E}">
        <p14:creationId xmlns:p14="http://schemas.microsoft.com/office/powerpoint/2010/main" val="1942496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222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s-ES">
              <a:latin typeface="Calibri" charset="0"/>
            </a:endParaRPr>
          </a:p>
        </p:txBody>
      </p:sp>
      <p:sp>
        <p:nvSpPr>
          <p:cNvPr id="5222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ヒラギノ角ゴ Pro W3" charset="0"/>
                <a:cs typeface="ヒラギノ角ゴ Pro W3" charset="0"/>
              </a:defRPr>
            </a:lvl1pPr>
            <a:lvl2pPr marL="742950" indent="-285750">
              <a:defRPr sz="1200">
                <a:solidFill>
                  <a:schemeClr val="tx1"/>
                </a:solidFill>
                <a:latin typeface="Calibri" charset="0"/>
                <a:ea typeface="ヒラギノ角ゴ Pro W3" charset="0"/>
              </a:defRPr>
            </a:lvl2pPr>
            <a:lvl3pPr marL="1143000" indent="-228600">
              <a:defRPr sz="1200">
                <a:solidFill>
                  <a:schemeClr val="tx1"/>
                </a:solidFill>
                <a:latin typeface="Calibri" charset="0"/>
                <a:ea typeface="ヒラギノ角ゴ Pro W3" charset="0"/>
              </a:defRPr>
            </a:lvl3pPr>
            <a:lvl4pPr marL="1600200" indent="-228600">
              <a:defRPr sz="1200">
                <a:solidFill>
                  <a:schemeClr val="tx1"/>
                </a:solidFill>
                <a:latin typeface="Calibri" charset="0"/>
                <a:ea typeface="ヒラギノ角ゴ Pro W3" charset="0"/>
              </a:defRPr>
            </a:lvl4pPr>
            <a:lvl5pPr marL="2057400" indent="-228600">
              <a:defRPr sz="1200">
                <a:solidFill>
                  <a:schemeClr val="tx1"/>
                </a:solidFill>
                <a:latin typeface="Calibri" charset="0"/>
                <a:ea typeface="ヒラギノ角ゴ Pro W3" charset="0"/>
              </a:defRPr>
            </a:lvl5pPr>
            <a:lvl6pPr marL="2514600" indent="-228600" eaLnBrk="0" fontAlgn="base" hangingPunct="0">
              <a:spcBef>
                <a:spcPct val="30000"/>
              </a:spcBef>
              <a:spcAft>
                <a:spcPct val="0"/>
              </a:spcAft>
              <a:defRPr sz="1200">
                <a:solidFill>
                  <a:schemeClr val="tx1"/>
                </a:solidFill>
                <a:latin typeface="Calibri" charset="0"/>
                <a:ea typeface="ヒラギノ角ゴ Pro W3" charset="0"/>
              </a:defRPr>
            </a:lvl6pPr>
            <a:lvl7pPr marL="2971800" indent="-228600" eaLnBrk="0" fontAlgn="base" hangingPunct="0">
              <a:spcBef>
                <a:spcPct val="30000"/>
              </a:spcBef>
              <a:spcAft>
                <a:spcPct val="0"/>
              </a:spcAft>
              <a:defRPr sz="1200">
                <a:solidFill>
                  <a:schemeClr val="tx1"/>
                </a:solidFill>
                <a:latin typeface="Calibri" charset="0"/>
                <a:ea typeface="ヒラギノ角ゴ Pro W3" charset="0"/>
              </a:defRPr>
            </a:lvl7pPr>
            <a:lvl8pPr marL="3429000" indent="-228600" eaLnBrk="0" fontAlgn="base" hangingPunct="0">
              <a:spcBef>
                <a:spcPct val="30000"/>
              </a:spcBef>
              <a:spcAft>
                <a:spcPct val="0"/>
              </a:spcAft>
              <a:defRPr sz="1200">
                <a:solidFill>
                  <a:schemeClr val="tx1"/>
                </a:solidFill>
                <a:latin typeface="Calibri" charset="0"/>
                <a:ea typeface="ヒラギノ角ゴ Pro W3" charset="0"/>
              </a:defRPr>
            </a:lvl8pPr>
            <a:lvl9pPr marL="3886200" indent="-228600" eaLnBrk="0" fontAlgn="base" hangingPunct="0">
              <a:spcBef>
                <a:spcPct val="30000"/>
              </a:spcBef>
              <a:spcAft>
                <a:spcPct val="0"/>
              </a:spcAft>
              <a:defRPr sz="1200">
                <a:solidFill>
                  <a:schemeClr val="tx1"/>
                </a:solidFill>
                <a:latin typeface="Calibri" charset="0"/>
                <a:ea typeface="ヒラギノ角ゴ Pro W3" charset="0"/>
              </a:defRPr>
            </a:lvl9pPr>
          </a:lstStyle>
          <a:p>
            <a:fld id="{FABCC359-E2B8-C040-94C8-98965932F6E8}" type="slidenum">
              <a:rPr lang="es-ES"/>
              <a:pPr/>
              <a:t>28</a:t>
            </a:fld>
            <a:endParaRPr lang="es-ES"/>
          </a:p>
        </p:txBody>
      </p:sp>
    </p:spTree>
    <p:extLst>
      <p:ext uri="{BB962C8B-B14F-4D97-AF65-F5344CB8AC3E}">
        <p14:creationId xmlns:p14="http://schemas.microsoft.com/office/powerpoint/2010/main" val="3427569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427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s-ES">
              <a:latin typeface="Calibri" charset="0"/>
            </a:endParaRPr>
          </a:p>
        </p:txBody>
      </p:sp>
      <p:sp>
        <p:nvSpPr>
          <p:cNvPr id="5427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ヒラギノ角ゴ Pro W3" charset="0"/>
                <a:cs typeface="ヒラギノ角ゴ Pro W3" charset="0"/>
              </a:defRPr>
            </a:lvl1pPr>
            <a:lvl2pPr marL="742950" indent="-285750">
              <a:defRPr sz="1200">
                <a:solidFill>
                  <a:schemeClr val="tx1"/>
                </a:solidFill>
                <a:latin typeface="Calibri" charset="0"/>
                <a:ea typeface="ヒラギノ角ゴ Pro W3" charset="0"/>
              </a:defRPr>
            </a:lvl2pPr>
            <a:lvl3pPr marL="1143000" indent="-228600">
              <a:defRPr sz="1200">
                <a:solidFill>
                  <a:schemeClr val="tx1"/>
                </a:solidFill>
                <a:latin typeface="Calibri" charset="0"/>
                <a:ea typeface="ヒラギノ角ゴ Pro W3" charset="0"/>
              </a:defRPr>
            </a:lvl3pPr>
            <a:lvl4pPr marL="1600200" indent="-228600">
              <a:defRPr sz="1200">
                <a:solidFill>
                  <a:schemeClr val="tx1"/>
                </a:solidFill>
                <a:latin typeface="Calibri" charset="0"/>
                <a:ea typeface="ヒラギノ角ゴ Pro W3" charset="0"/>
              </a:defRPr>
            </a:lvl4pPr>
            <a:lvl5pPr marL="2057400" indent="-228600">
              <a:defRPr sz="1200">
                <a:solidFill>
                  <a:schemeClr val="tx1"/>
                </a:solidFill>
                <a:latin typeface="Calibri" charset="0"/>
                <a:ea typeface="ヒラギノ角ゴ Pro W3" charset="0"/>
              </a:defRPr>
            </a:lvl5pPr>
            <a:lvl6pPr marL="2514600" indent="-228600" eaLnBrk="0" fontAlgn="base" hangingPunct="0">
              <a:spcBef>
                <a:spcPct val="30000"/>
              </a:spcBef>
              <a:spcAft>
                <a:spcPct val="0"/>
              </a:spcAft>
              <a:defRPr sz="1200">
                <a:solidFill>
                  <a:schemeClr val="tx1"/>
                </a:solidFill>
                <a:latin typeface="Calibri" charset="0"/>
                <a:ea typeface="ヒラギノ角ゴ Pro W3" charset="0"/>
              </a:defRPr>
            </a:lvl6pPr>
            <a:lvl7pPr marL="2971800" indent="-228600" eaLnBrk="0" fontAlgn="base" hangingPunct="0">
              <a:spcBef>
                <a:spcPct val="30000"/>
              </a:spcBef>
              <a:spcAft>
                <a:spcPct val="0"/>
              </a:spcAft>
              <a:defRPr sz="1200">
                <a:solidFill>
                  <a:schemeClr val="tx1"/>
                </a:solidFill>
                <a:latin typeface="Calibri" charset="0"/>
                <a:ea typeface="ヒラギノ角ゴ Pro W3" charset="0"/>
              </a:defRPr>
            </a:lvl7pPr>
            <a:lvl8pPr marL="3429000" indent="-228600" eaLnBrk="0" fontAlgn="base" hangingPunct="0">
              <a:spcBef>
                <a:spcPct val="30000"/>
              </a:spcBef>
              <a:spcAft>
                <a:spcPct val="0"/>
              </a:spcAft>
              <a:defRPr sz="1200">
                <a:solidFill>
                  <a:schemeClr val="tx1"/>
                </a:solidFill>
                <a:latin typeface="Calibri" charset="0"/>
                <a:ea typeface="ヒラギノ角ゴ Pro W3" charset="0"/>
              </a:defRPr>
            </a:lvl8pPr>
            <a:lvl9pPr marL="3886200" indent="-228600" eaLnBrk="0" fontAlgn="base" hangingPunct="0">
              <a:spcBef>
                <a:spcPct val="30000"/>
              </a:spcBef>
              <a:spcAft>
                <a:spcPct val="0"/>
              </a:spcAft>
              <a:defRPr sz="1200">
                <a:solidFill>
                  <a:schemeClr val="tx1"/>
                </a:solidFill>
                <a:latin typeface="Calibri" charset="0"/>
                <a:ea typeface="ヒラギノ角ゴ Pro W3" charset="0"/>
              </a:defRPr>
            </a:lvl9pPr>
          </a:lstStyle>
          <a:p>
            <a:fld id="{69CA1957-82CF-9E4C-83BF-F7D024C1665A}" type="slidenum">
              <a:rPr lang="es-ES"/>
              <a:pPr/>
              <a:t>29</a:t>
            </a:fld>
            <a:endParaRPr lang="es-ES"/>
          </a:p>
        </p:txBody>
      </p:sp>
    </p:spTree>
    <p:extLst>
      <p:ext uri="{BB962C8B-B14F-4D97-AF65-F5344CB8AC3E}">
        <p14:creationId xmlns:p14="http://schemas.microsoft.com/office/powerpoint/2010/main" val="34889585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3789040"/>
            <a:ext cx="10534651" cy="1285884"/>
          </a:xfrm>
          <a:solidFill>
            <a:srgbClr val="FFFFFF">
              <a:alpha val="50196"/>
            </a:srgbClr>
          </a:solidFill>
        </p:spPr>
        <p:txBody>
          <a:bodyPr>
            <a:noAutofit/>
          </a:bodyPr>
          <a:lstStyle>
            <a:lvl1pPr algn="l">
              <a:defRPr sz="4000" b="1">
                <a:solidFill>
                  <a:schemeClr val="tx2"/>
                </a:solidFill>
                <a:latin typeface="+mn-lt"/>
              </a:defRPr>
            </a:lvl1pPr>
          </a:lstStyle>
          <a:p>
            <a:r>
              <a:rPr lang="es-ES" smtClean="0"/>
              <a:t>Haga clic para modificar el estilo de título del patrón</a:t>
            </a:r>
            <a:endParaRPr lang="es-ES" dirty="0"/>
          </a:p>
        </p:txBody>
      </p:sp>
      <p:sp>
        <p:nvSpPr>
          <p:cNvPr id="3" name="2 Subtítulo"/>
          <p:cNvSpPr>
            <a:spLocks noGrp="1"/>
          </p:cNvSpPr>
          <p:nvPr>
            <p:ph type="subTitle" idx="1"/>
          </p:nvPr>
        </p:nvSpPr>
        <p:spPr>
          <a:xfrm>
            <a:off x="895350" y="5146330"/>
            <a:ext cx="10553701" cy="914420"/>
          </a:xfrm>
          <a:solidFill>
            <a:srgbClr val="FFFFFF">
              <a:alpha val="50196"/>
            </a:srgbClr>
          </a:solidFill>
        </p:spPr>
        <p:txBody>
          <a:bodyPr>
            <a:normAutofit/>
          </a:bodyPr>
          <a:lstStyle>
            <a:lvl1pPr marL="0" indent="0" algn="l">
              <a:buNone/>
              <a:defRPr sz="2800" b="1">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dirty="0"/>
          </a:p>
        </p:txBody>
      </p:sp>
      <p:cxnSp>
        <p:nvCxnSpPr>
          <p:cNvPr id="12" name="11 Conector recto"/>
          <p:cNvCxnSpPr/>
          <p:nvPr userDrawn="1"/>
        </p:nvCxnSpPr>
        <p:spPr>
          <a:xfrm rot="5400000">
            <a:off x="298684" y="4417949"/>
            <a:ext cx="1116000" cy="1059"/>
          </a:xfrm>
          <a:prstGeom prst="line">
            <a:avLst/>
          </a:prstGeom>
          <a:ln w="123825" cap="rnd" cmpd="thickThi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userDrawn="1"/>
        </p:nvCxnSpPr>
        <p:spPr>
          <a:xfrm rot="5400000">
            <a:off x="497780" y="5585923"/>
            <a:ext cx="720000" cy="1059"/>
          </a:xfrm>
          <a:prstGeom prst="line">
            <a:avLst/>
          </a:prstGeom>
          <a:ln w="123825" cap="rnd" cmpd="thickThi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0" name="Imagen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27568" y="6132300"/>
            <a:ext cx="2088232" cy="609068"/>
          </a:xfrm>
          <a:prstGeom prst="rect">
            <a:avLst/>
          </a:prstGeom>
        </p:spPr>
      </p:pic>
      <p:pic>
        <p:nvPicPr>
          <p:cNvPr id="5" name="Imagen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2400" y="115200"/>
            <a:ext cx="7706398" cy="936000"/>
          </a:xfrm>
          <a:prstGeom prst="rect">
            <a:avLst/>
          </a:prstGeom>
        </p:spPr>
      </p:pic>
    </p:spTree>
    <p:extLst>
      <p:ext uri="{BB962C8B-B14F-4D97-AF65-F5344CB8AC3E}">
        <p14:creationId xmlns:p14="http://schemas.microsoft.com/office/powerpoint/2010/main" val="232454684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Imagen y explica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2 Marcador de posición de imagen"/>
          <p:cNvSpPr>
            <a:spLocks noGrp="1"/>
          </p:cNvSpPr>
          <p:nvPr>
            <p:ph type="pic" idx="1"/>
          </p:nvPr>
        </p:nvSpPr>
        <p:spPr>
          <a:xfrm>
            <a:off x="3503712" y="908720"/>
            <a:ext cx="5183221" cy="216457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ES" dirty="0"/>
          </a:p>
        </p:txBody>
      </p:sp>
      <p:sp>
        <p:nvSpPr>
          <p:cNvPr id="14" name="Marcador de texto 5"/>
          <p:cNvSpPr>
            <a:spLocks noGrp="1"/>
          </p:cNvSpPr>
          <p:nvPr>
            <p:ph type="body" sz="quarter" idx="13"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sp>
        <p:nvSpPr>
          <p:cNvPr id="16" name="2 Marcador de texto"/>
          <p:cNvSpPr>
            <a:spLocks noGrp="1"/>
          </p:cNvSpPr>
          <p:nvPr>
            <p:ph type="body" idx="10"/>
          </p:nvPr>
        </p:nvSpPr>
        <p:spPr>
          <a:xfrm>
            <a:off x="911424" y="3140968"/>
            <a:ext cx="10271787" cy="417054"/>
          </a:xfrm>
        </p:spPr>
        <p:txBody>
          <a:bodyPr anchor="b">
            <a:noAutofit/>
          </a:bodyPr>
          <a:lstStyle>
            <a:lvl1pPr marL="0" indent="0" algn="ctr">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8" name="2 Marcador de contenido"/>
          <p:cNvSpPr>
            <a:spLocks noGrp="1"/>
          </p:cNvSpPr>
          <p:nvPr>
            <p:ph idx="11"/>
          </p:nvPr>
        </p:nvSpPr>
        <p:spPr>
          <a:xfrm>
            <a:off x="0" y="3573016"/>
            <a:ext cx="11183211" cy="2088232"/>
          </a:xfrm>
        </p:spPr>
        <p:txBody>
          <a:bodyPr>
            <a:noAutofit/>
          </a:bodyPr>
          <a:lstStyle>
            <a:lvl1pPr marL="808038" indent="-265113">
              <a:spcBef>
                <a:spcPts val="600"/>
              </a:spcBef>
              <a:buFontTx/>
              <a:buBlip>
                <a:blip r:embed="rId3"/>
              </a:buBlip>
              <a:defRPr sz="2400">
                <a:solidFill>
                  <a:schemeClr val="accent1"/>
                </a:solidFill>
              </a:defRPr>
            </a:lvl1pPr>
            <a:lvl2pPr marL="1524000" indent="-265113">
              <a:spcBef>
                <a:spcPts val="600"/>
              </a:spcBef>
              <a:buClr>
                <a:schemeClr val="tx2"/>
              </a:buClr>
              <a:buSzPct val="100000"/>
              <a:buFont typeface="Wingdings" panose="05000000000000000000" pitchFamily="2" charset="2"/>
              <a:buChar char="v"/>
              <a:defRPr sz="2000">
                <a:solidFill>
                  <a:schemeClr val="accent1"/>
                </a:solidFill>
              </a:defRPr>
            </a:lvl2pPr>
            <a:lvl3pPr marL="2239963" indent="-265113">
              <a:spcBef>
                <a:spcPts val="600"/>
              </a:spcBef>
              <a:buClr>
                <a:schemeClr val="tx2"/>
              </a:buClr>
              <a:buSzPct val="100000"/>
              <a:buFont typeface="Wingdings" panose="05000000000000000000" pitchFamily="2" charset="2"/>
              <a:buChar char="ü"/>
              <a:defRPr sz="1600">
                <a:solidFill>
                  <a:schemeClr val="accent1"/>
                </a:solidFill>
              </a:defRPr>
            </a:lvl3pPr>
            <a:lvl4pPr marL="2874963" indent="-184150">
              <a:spcBef>
                <a:spcPts val="600"/>
              </a:spcBef>
              <a:buClr>
                <a:schemeClr val="tx2"/>
              </a:buClr>
              <a:defRPr sz="1600">
                <a:solidFill>
                  <a:schemeClr val="accent1"/>
                </a:solidFill>
              </a:defRPr>
            </a:lvl4pPr>
            <a:lvl5pPr marL="3590925" indent="-185738">
              <a:spcBef>
                <a:spcPts val="600"/>
              </a:spcBef>
              <a:buClr>
                <a:schemeClr val="tx2"/>
              </a:buClr>
              <a:defRPr sz="1600">
                <a:solidFill>
                  <a:schemeClr val="accent1"/>
                </a:solidFil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
        <p:nvSpPr>
          <p:cNvPr id="19" name="1 Título"/>
          <p:cNvSpPr>
            <a:spLocks noGrp="1"/>
          </p:cNvSpPr>
          <p:nvPr>
            <p:ph type="title" hasCustomPrompt="1"/>
          </p:nvPr>
        </p:nvSpPr>
        <p:spPr>
          <a:xfrm>
            <a:off x="609600" y="159904"/>
            <a:ext cx="10972800" cy="604800"/>
          </a:xfrm>
          <a:noFill/>
        </p:spPr>
        <p:txBody>
          <a:bodyPr>
            <a:noAutofit/>
          </a:bodyPr>
          <a:lstStyle>
            <a:lvl1pPr algn="ctr">
              <a:defRPr sz="3200" b="1">
                <a:solidFill>
                  <a:schemeClr val="accent1"/>
                </a:solidFill>
              </a:defRPr>
            </a:lvl1pPr>
          </a:lstStyle>
          <a:p>
            <a:r>
              <a:rPr lang="es-ES" dirty="0" smtClean="0"/>
              <a:t>Título de diapositiva: es obligatorio</a:t>
            </a:r>
            <a:endParaRPr lang="es-ES" dirty="0"/>
          </a:p>
        </p:txBody>
      </p:sp>
      <p:pic>
        <p:nvPicPr>
          <p:cNvPr id="10" name="11 Imagen" descr="Heartbeat.png"/>
          <p:cNvPicPr>
            <a:picLocks noChangeAspect="1"/>
          </p:cNvPicPr>
          <p:nvPr userDrawn="1"/>
        </p:nvPicPr>
        <p:blipFill>
          <a:blip r:embed="rId4" cstate="print">
            <a:duotone>
              <a:schemeClr val="accent1">
                <a:shade val="45000"/>
                <a:satMod val="135000"/>
              </a:schemeClr>
              <a:prstClr val="white"/>
            </a:duotone>
          </a:blip>
          <a:srcRect r="37971" b="1133"/>
          <a:stretch>
            <a:fillRect/>
          </a:stretch>
        </p:blipFill>
        <p:spPr>
          <a:xfrm>
            <a:off x="-32" y="6072206"/>
            <a:ext cx="3214710" cy="428628"/>
          </a:xfrm>
          <a:prstGeom prst="rect">
            <a:avLst/>
          </a:prstGeom>
        </p:spPr>
      </p:pic>
      <p:pic>
        <p:nvPicPr>
          <p:cNvPr id="11" name="Imagen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87000" y="6227876"/>
            <a:ext cx="1760538" cy="513491"/>
          </a:xfrm>
          <a:prstGeom prst="rect">
            <a:avLst/>
          </a:prstGeom>
        </p:spPr>
      </p:pic>
      <p:pic>
        <p:nvPicPr>
          <p:cNvPr id="13" name="Imagen 1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8800" y="6476628"/>
            <a:ext cx="3174272" cy="291600"/>
          </a:xfrm>
          <a:prstGeom prst="rect">
            <a:avLst/>
          </a:prstGeom>
        </p:spPr>
      </p:pic>
    </p:spTree>
    <p:extLst>
      <p:ext uri="{BB962C8B-B14F-4D97-AF65-F5344CB8AC3E}">
        <p14:creationId xmlns:p14="http://schemas.microsoft.com/office/powerpoint/2010/main" val="1546260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a APA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Marcador de texto 5"/>
          <p:cNvSpPr>
            <a:spLocks noGrp="1"/>
          </p:cNvSpPr>
          <p:nvPr>
            <p:ph type="body" sz="quarter" idx="13"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sp>
        <p:nvSpPr>
          <p:cNvPr id="7" name="1 Título"/>
          <p:cNvSpPr>
            <a:spLocks noGrp="1"/>
          </p:cNvSpPr>
          <p:nvPr>
            <p:ph type="title" hasCustomPrompt="1"/>
          </p:nvPr>
        </p:nvSpPr>
        <p:spPr>
          <a:xfrm>
            <a:off x="609600" y="159904"/>
            <a:ext cx="10972800" cy="604800"/>
          </a:xfrm>
          <a:noFill/>
        </p:spPr>
        <p:txBody>
          <a:bodyPr>
            <a:noAutofit/>
          </a:bodyPr>
          <a:lstStyle>
            <a:lvl1pPr algn="ctr">
              <a:defRPr sz="3200" b="1">
                <a:solidFill>
                  <a:schemeClr val="accent1"/>
                </a:solidFill>
              </a:defRPr>
            </a:lvl1pPr>
          </a:lstStyle>
          <a:p>
            <a:r>
              <a:rPr lang="es-ES" dirty="0" smtClean="0"/>
              <a:t>Título de diapositiva: es obligatorio</a:t>
            </a:r>
            <a:endParaRPr lang="es-ES" dirty="0"/>
          </a:p>
        </p:txBody>
      </p:sp>
      <p:pic>
        <p:nvPicPr>
          <p:cNvPr id="8" name="11 Imagen" descr="Heartbeat.png"/>
          <p:cNvPicPr>
            <a:picLocks noChangeAspect="1"/>
          </p:cNvPicPr>
          <p:nvPr userDrawn="1"/>
        </p:nvPicPr>
        <p:blipFill>
          <a:blip r:embed="rId3" cstate="print">
            <a:duotone>
              <a:schemeClr val="accent1">
                <a:shade val="45000"/>
                <a:satMod val="135000"/>
              </a:schemeClr>
              <a:prstClr val="white"/>
            </a:duotone>
          </a:blip>
          <a:srcRect r="37971" b="1133"/>
          <a:stretch>
            <a:fillRect/>
          </a:stretch>
        </p:blipFill>
        <p:spPr>
          <a:xfrm>
            <a:off x="-32" y="6072206"/>
            <a:ext cx="3214710" cy="428628"/>
          </a:xfrm>
          <a:prstGeom prst="rect">
            <a:avLst/>
          </a:prstGeom>
        </p:spPr>
      </p:pic>
      <p:pic>
        <p:nvPicPr>
          <p:cNvPr id="10" name="Imagen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87000" y="6227876"/>
            <a:ext cx="1760538" cy="513491"/>
          </a:xfrm>
          <a:prstGeom prst="rect">
            <a:avLst/>
          </a:prstGeom>
        </p:spPr>
      </p:pic>
      <p:pic>
        <p:nvPicPr>
          <p:cNvPr id="12" name="Imagen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8800" y="6476628"/>
            <a:ext cx="3174272" cy="291600"/>
          </a:xfrm>
          <a:prstGeom prst="rect">
            <a:avLst/>
          </a:prstGeom>
        </p:spPr>
      </p:pic>
      <p:graphicFrame>
        <p:nvGraphicFramePr>
          <p:cNvPr id="9" name="4 Tabla"/>
          <p:cNvGraphicFramePr>
            <a:graphicFrameLocks noGrp="1"/>
          </p:cNvGraphicFramePr>
          <p:nvPr userDrawn="1">
            <p:extLst>
              <p:ext uri="{D42A27DB-BD31-4B8C-83A1-F6EECF244321}">
                <p14:modId xmlns:p14="http://schemas.microsoft.com/office/powerpoint/2010/main" val="1542384195"/>
              </p:ext>
            </p:extLst>
          </p:nvPr>
        </p:nvGraphicFramePr>
        <p:xfrm>
          <a:off x="1775520" y="908720"/>
          <a:ext cx="8724031" cy="4705346"/>
        </p:xfrm>
        <a:graphic>
          <a:graphicData uri="http://schemas.openxmlformats.org/drawingml/2006/table">
            <a:tbl>
              <a:tblPr firstRow="1" bandRow="1">
                <a:tableStyleId>{5C22544A-7EE6-4342-B048-85BDC9FD1C3A}</a:tableStyleId>
              </a:tblPr>
              <a:tblGrid>
                <a:gridCol w="3846760"/>
                <a:gridCol w="4877271"/>
              </a:tblGrid>
              <a:tr h="36576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smtClean="0">
                          <a:ln>
                            <a:noFill/>
                          </a:ln>
                          <a:solidFill>
                            <a:schemeClr val="bg1"/>
                          </a:solidFill>
                          <a:effectLst/>
                          <a:latin typeface="+mn-lt"/>
                          <a:cs typeface="Times New Roman" pitchFamily="18" charset="0"/>
                        </a:rPr>
                        <a:t>Clase</a:t>
                      </a:r>
                      <a:endParaRPr kumimoji="0" lang="es-ES" sz="1800" b="0" i="0" u="none" strike="noStrike" cap="none" normalizeH="0" baseline="0" dirty="0" smtClean="0">
                        <a:ln>
                          <a:noFill/>
                        </a:ln>
                        <a:solidFill>
                          <a:schemeClr val="bg1"/>
                        </a:solidFill>
                        <a:effectLst/>
                        <a:latin typeface="+mn-lt"/>
                        <a:cs typeface="Times New Roman" pitchFamily="18" charset="0"/>
                      </a:endParaRPr>
                    </a:p>
                  </a:txBody>
                  <a:tcPr marT="45721" marB="45721" anchor="b" horzOverflow="overflow">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1800" b="1" i="0" u="none" strike="noStrike" cap="none" normalizeH="0" baseline="0" dirty="0" smtClean="0">
                          <a:ln>
                            <a:noFill/>
                          </a:ln>
                          <a:solidFill>
                            <a:schemeClr val="bg1"/>
                          </a:solidFill>
                          <a:effectLst/>
                          <a:latin typeface="+mn-lt"/>
                          <a:cs typeface="Times New Roman" pitchFamily="18" charset="0"/>
                        </a:rPr>
                        <a:t>Principio activo</a:t>
                      </a:r>
                      <a:endParaRPr kumimoji="0" lang="es-ES" sz="1800" b="0" i="0" u="none" strike="noStrike" cap="none" normalizeH="0" baseline="0" dirty="0" smtClean="0">
                        <a:ln>
                          <a:noFill/>
                        </a:ln>
                        <a:solidFill>
                          <a:schemeClr val="bg1"/>
                        </a:solidFill>
                        <a:effectLst/>
                        <a:latin typeface="+mn-lt"/>
                        <a:cs typeface="Times New Roman" pitchFamily="18" charset="0"/>
                      </a:endParaRPr>
                    </a:p>
                  </a:txBody>
                  <a:tcPr marT="45721" marB="45721" anchor="b" horzOverflow="overflow">
                    <a:solidFill>
                      <a:schemeClr val="tx1"/>
                    </a:solidFill>
                  </a:tcPr>
                </a:tc>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smtClean="0">
                          <a:ln>
                            <a:noFill/>
                          </a:ln>
                          <a:solidFill>
                            <a:srgbClr val="C00000"/>
                          </a:solidFill>
                          <a:effectLst/>
                          <a:latin typeface="+mn-lt"/>
                          <a:cs typeface="Times New Roman" pitchFamily="18" charset="0"/>
                        </a:rPr>
                        <a:t>I ( muy alta)</a:t>
                      </a:r>
                    </a:p>
                  </a:txBody>
                  <a:tcPr marT="45721" marB="45721" anchor="b" horzOverflow="overflow">
                    <a:solidFill>
                      <a:srgbClr val="CDD7E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err="1" smtClean="0">
                          <a:ln>
                            <a:noFill/>
                          </a:ln>
                          <a:solidFill>
                            <a:schemeClr val="accent1"/>
                          </a:solidFill>
                          <a:effectLst/>
                          <a:latin typeface="+mn-lt"/>
                          <a:cs typeface="Times New Roman" pitchFamily="18" charset="0"/>
                        </a:rPr>
                        <a:t>Propionato</a:t>
                      </a:r>
                      <a:r>
                        <a:rPr kumimoji="0" lang="es-ES" sz="1600" b="0" i="0" u="none" strike="noStrike" cap="none" normalizeH="0" baseline="0" dirty="0" smtClean="0">
                          <a:ln>
                            <a:noFill/>
                          </a:ln>
                          <a:solidFill>
                            <a:schemeClr val="accent1"/>
                          </a:solidFill>
                          <a:effectLst/>
                          <a:latin typeface="+mn-lt"/>
                          <a:cs typeface="Times New Roman" pitchFamily="18" charset="0"/>
                        </a:rPr>
                        <a:t> </a:t>
                      </a:r>
                      <a:r>
                        <a:rPr kumimoji="0" lang="es-ES" sz="1600" b="0" i="0" u="none" strike="noStrike" cap="none" normalizeH="0" baseline="0" dirty="0" err="1" smtClean="0">
                          <a:ln>
                            <a:noFill/>
                          </a:ln>
                          <a:solidFill>
                            <a:schemeClr val="accent1"/>
                          </a:solidFill>
                          <a:effectLst/>
                          <a:latin typeface="+mn-lt"/>
                          <a:cs typeface="Times New Roman" pitchFamily="18" charset="0"/>
                        </a:rPr>
                        <a:t>clobetasol</a:t>
                      </a:r>
                      <a:r>
                        <a:rPr kumimoji="0" lang="es-ES" sz="1600" b="0" i="0" u="none" strike="noStrike" cap="none" normalizeH="0" baseline="0" dirty="0" smtClean="0">
                          <a:ln>
                            <a:noFill/>
                          </a:ln>
                          <a:solidFill>
                            <a:schemeClr val="accent1"/>
                          </a:solidFill>
                          <a:effectLst/>
                          <a:latin typeface="+mn-lt"/>
                          <a:cs typeface="Times New Roman" pitchFamily="18" charset="0"/>
                        </a:rPr>
                        <a:t> 0,05%</a:t>
                      </a:r>
                    </a:p>
                  </a:txBody>
                  <a:tcPr marT="45721" marB="45721" anchor="ctr" horzOverflow="overflow">
                    <a:solidFill>
                      <a:srgbClr val="CDD7EB"/>
                    </a:solidFill>
                  </a:tcPr>
                </a:tc>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smtClean="0">
                          <a:ln>
                            <a:noFill/>
                          </a:ln>
                          <a:solidFill>
                            <a:srgbClr val="C00000"/>
                          </a:solidFill>
                          <a:effectLst/>
                          <a:latin typeface="+mn-lt"/>
                          <a:cs typeface="Times New Roman" pitchFamily="18" charset="0"/>
                        </a:rPr>
                        <a:t>II (potencia alta)</a:t>
                      </a:r>
                      <a:endParaRPr kumimoji="0" lang="es-ES" sz="1600" b="0" i="0" u="none" strike="noStrike" cap="none" normalizeH="0" baseline="0" dirty="0" smtClean="0">
                        <a:ln>
                          <a:noFill/>
                        </a:ln>
                        <a:solidFill>
                          <a:srgbClr val="C00000"/>
                        </a:solidFill>
                        <a:effectLst/>
                        <a:latin typeface="+mn-lt"/>
                        <a:cs typeface="Times New Roman" pitchFamily="18" charset="0"/>
                      </a:endParaRPr>
                    </a:p>
                  </a:txBody>
                  <a:tcPr marT="45721" marB="45721" anchor="b" horzOverflow="overflow">
                    <a:solidFill>
                      <a:srgbClr val="E8EC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err="1" smtClean="0">
                          <a:ln>
                            <a:noFill/>
                          </a:ln>
                          <a:solidFill>
                            <a:srgbClr val="C00000"/>
                          </a:solidFill>
                          <a:effectLst/>
                          <a:latin typeface="+mn-lt"/>
                          <a:cs typeface="Times New Roman" pitchFamily="18" charset="0"/>
                        </a:rPr>
                        <a:t>Prednicarbato</a:t>
                      </a:r>
                      <a:r>
                        <a:rPr kumimoji="0" lang="es-ES" sz="1600" b="1" i="0" u="none" strike="noStrike" cap="none" normalizeH="0" baseline="0" dirty="0" smtClean="0">
                          <a:ln>
                            <a:noFill/>
                          </a:ln>
                          <a:solidFill>
                            <a:srgbClr val="C00000"/>
                          </a:solidFill>
                          <a:effectLst/>
                          <a:latin typeface="+mn-lt"/>
                          <a:cs typeface="Times New Roman" pitchFamily="18" charset="0"/>
                        </a:rPr>
                        <a:t> 0,25%  </a:t>
                      </a:r>
                    </a:p>
                  </a:txBody>
                  <a:tcPr marT="45721" marB="45721" anchor="ctr" horzOverflow="overflow">
                    <a:solidFill>
                      <a:srgbClr val="E8ECF5"/>
                    </a:solidFill>
                  </a:tcPr>
                </a:tc>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smtClean="0">
                          <a:ln>
                            <a:noFill/>
                          </a:ln>
                          <a:solidFill>
                            <a:schemeClr val="accent1"/>
                          </a:solidFill>
                          <a:effectLst/>
                          <a:latin typeface="+mn-lt"/>
                          <a:cs typeface="Times New Roman" pitchFamily="18" charset="0"/>
                        </a:rPr>
                        <a:t> </a:t>
                      </a:r>
                    </a:p>
                  </a:txBody>
                  <a:tcPr marT="45721" marB="45721" anchor="b" horzOverflow="overflow">
                    <a:solidFill>
                      <a:srgbClr val="CDD7E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err="1" smtClean="0">
                          <a:ln>
                            <a:noFill/>
                          </a:ln>
                          <a:solidFill>
                            <a:srgbClr val="C00000"/>
                          </a:solidFill>
                          <a:effectLst/>
                          <a:latin typeface="+mn-lt"/>
                          <a:cs typeface="Times New Roman" pitchFamily="18" charset="0"/>
                        </a:rPr>
                        <a:t>Mometasona</a:t>
                      </a:r>
                      <a:r>
                        <a:rPr kumimoji="0" lang="es-ES" sz="1600" b="1" i="0" u="none" strike="noStrike" cap="none" normalizeH="0" baseline="0" dirty="0" smtClean="0">
                          <a:ln>
                            <a:noFill/>
                          </a:ln>
                          <a:solidFill>
                            <a:srgbClr val="C00000"/>
                          </a:solidFill>
                          <a:effectLst/>
                          <a:latin typeface="+mn-lt"/>
                          <a:cs typeface="Times New Roman" pitchFamily="18" charset="0"/>
                        </a:rPr>
                        <a:t> 0,1%</a:t>
                      </a:r>
                    </a:p>
                  </a:txBody>
                  <a:tcPr marT="45721" marB="45721" anchor="ctr" horzOverflow="overflow">
                    <a:solidFill>
                      <a:srgbClr val="CDD7EB"/>
                    </a:solidFill>
                  </a:tcPr>
                </a:tc>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smtClean="0">
                          <a:ln>
                            <a:noFill/>
                          </a:ln>
                          <a:solidFill>
                            <a:schemeClr val="accent1"/>
                          </a:solidFill>
                          <a:effectLst/>
                          <a:latin typeface="+mn-lt"/>
                          <a:cs typeface="Times New Roman" pitchFamily="18" charset="0"/>
                        </a:rPr>
                        <a:t> </a:t>
                      </a:r>
                    </a:p>
                  </a:txBody>
                  <a:tcPr marT="45721" marB="45721" anchor="b" horzOverflow="overflow">
                    <a:solidFill>
                      <a:srgbClr val="E8EC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err="1" smtClean="0">
                          <a:ln>
                            <a:noFill/>
                          </a:ln>
                          <a:solidFill>
                            <a:srgbClr val="C00000"/>
                          </a:solidFill>
                          <a:effectLst/>
                          <a:latin typeface="+mn-lt"/>
                          <a:cs typeface="Times New Roman" pitchFamily="18" charset="0"/>
                        </a:rPr>
                        <a:t>Metilprednisolona</a:t>
                      </a:r>
                      <a:r>
                        <a:rPr kumimoji="0" lang="es-ES" sz="1600" b="1" i="0" u="none" strike="noStrike" cap="none" normalizeH="0" baseline="0" dirty="0" smtClean="0">
                          <a:ln>
                            <a:noFill/>
                          </a:ln>
                          <a:solidFill>
                            <a:srgbClr val="C00000"/>
                          </a:solidFill>
                          <a:effectLst/>
                          <a:latin typeface="+mn-lt"/>
                          <a:cs typeface="Times New Roman" pitchFamily="18" charset="0"/>
                        </a:rPr>
                        <a:t> 0,1%</a:t>
                      </a:r>
                    </a:p>
                  </a:txBody>
                  <a:tcPr marT="45721" marB="45721" anchor="ctr" horzOverflow="overflow">
                    <a:solidFill>
                      <a:srgbClr val="E8ECF5"/>
                    </a:solidFill>
                  </a:tcPr>
                </a:tc>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smtClean="0">
                          <a:ln>
                            <a:noFill/>
                          </a:ln>
                          <a:solidFill>
                            <a:schemeClr val="accent1"/>
                          </a:solidFill>
                          <a:effectLst/>
                          <a:latin typeface="+mn-lt"/>
                          <a:cs typeface="Times New Roman" pitchFamily="18" charset="0"/>
                        </a:rPr>
                        <a:t> </a:t>
                      </a:r>
                    </a:p>
                  </a:txBody>
                  <a:tcPr marT="45721" marB="45721" anchor="b" horzOverflow="overflow">
                    <a:solidFill>
                      <a:srgbClr val="CDD7E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err="1" smtClean="0">
                          <a:ln>
                            <a:noFill/>
                          </a:ln>
                          <a:solidFill>
                            <a:schemeClr val="accent1"/>
                          </a:solidFill>
                          <a:effectLst/>
                          <a:latin typeface="+mn-lt"/>
                          <a:cs typeface="Times New Roman" pitchFamily="18" charset="0"/>
                        </a:rPr>
                        <a:t>Betametasona</a:t>
                      </a:r>
                      <a:endParaRPr kumimoji="0" lang="es-ES" sz="1600" b="0" i="0" u="none" strike="noStrike" cap="none" normalizeH="0" baseline="0" dirty="0" smtClean="0">
                        <a:ln>
                          <a:noFill/>
                        </a:ln>
                        <a:solidFill>
                          <a:schemeClr val="accent1"/>
                        </a:solidFill>
                        <a:effectLst/>
                        <a:latin typeface="+mn-lt"/>
                        <a:cs typeface="Times New Roman" pitchFamily="18" charset="0"/>
                      </a:endParaRPr>
                    </a:p>
                  </a:txBody>
                  <a:tcPr marT="45721" marB="45721" anchor="ctr" horzOverflow="overflow">
                    <a:solidFill>
                      <a:srgbClr val="CDD7EB"/>
                    </a:solidFill>
                  </a:tcPr>
                </a:tc>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smtClean="0">
                          <a:ln>
                            <a:noFill/>
                          </a:ln>
                          <a:solidFill>
                            <a:schemeClr val="accent1"/>
                          </a:solidFill>
                          <a:effectLst/>
                          <a:latin typeface="+mn-lt"/>
                          <a:cs typeface="Times New Roman" pitchFamily="18" charset="0"/>
                        </a:rPr>
                        <a:t> </a:t>
                      </a:r>
                    </a:p>
                  </a:txBody>
                  <a:tcPr marT="45721" marB="45721" anchor="b" horzOverflow="overflow">
                    <a:solidFill>
                      <a:srgbClr val="E8EC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err="1" smtClean="0">
                          <a:ln>
                            <a:noFill/>
                          </a:ln>
                          <a:solidFill>
                            <a:schemeClr val="accent1"/>
                          </a:solidFill>
                          <a:effectLst/>
                          <a:latin typeface="+mn-lt"/>
                          <a:cs typeface="Times New Roman" pitchFamily="18" charset="0"/>
                        </a:rPr>
                        <a:t>Beclometasona</a:t>
                      </a:r>
                      <a:endParaRPr kumimoji="0" lang="es-ES" sz="1600" b="0" i="0" u="none" strike="noStrike" cap="none" normalizeH="0" baseline="0" dirty="0" smtClean="0">
                        <a:ln>
                          <a:noFill/>
                        </a:ln>
                        <a:solidFill>
                          <a:schemeClr val="accent1"/>
                        </a:solidFill>
                        <a:effectLst/>
                        <a:latin typeface="+mn-lt"/>
                        <a:cs typeface="Times New Roman" pitchFamily="18" charset="0"/>
                      </a:endParaRPr>
                    </a:p>
                  </a:txBody>
                  <a:tcPr marT="45721" marB="45721" anchor="ctr" horzOverflow="overflow">
                    <a:solidFill>
                      <a:srgbClr val="E8ECF5"/>
                    </a:solidFill>
                  </a:tcPr>
                </a:tc>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600" b="0" i="0" u="none" strike="noStrike" cap="none" normalizeH="0" baseline="0" smtClean="0">
                        <a:ln>
                          <a:noFill/>
                        </a:ln>
                        <a:solidFill>
                          <a:schemeClr val="accent1"/>
                        </a:solidFill>
                        <a:effectLst/>
                        <a:latin typeface="+mn-lt"/>
                        <a:cs typeface="Times New Roman" pitchFamily="18" charset="0"/>
                      </a:endParaRPr>
                    </a:p>
                  </a:txBody>
                  <a:tcPr marT="45721" marB="45721" anchor="b" horzOverflow="overflow">
                    <a:solidFill>
                      <a:srgbClr val="CDD7E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err="1" smtClean="0">
                          <a:ln>
                            <a:noFill/>
                          </a:ln>
                          <a:solidFill>
                            <a:srgbClr val="C00000"/>
                          </a:solidFill>
                          <a:effectLst/>
                          <a:latin typeface="+mn-lt"/>
                          <a:cs typeface="Arial" pitchFamily="34" charset="0"/>
                        </a:rPr>
                        <a:t>Propionato</a:t>
                      </a:r>
                      <a:r>
                        <a:rPr kumimoji="0" lang="es-ES" sz="1600" b="1" i="0" u="none" strike="noStrike" cap="none" normalizeH="0" baseline="0" dirty="0" smtClean="0">
                          <a:ln>
                            <a:noFill/>
                          </a:ln>
                          <a:solidFill>
                            <a:srgbClr val="C00000"/>
                          </a:solidFill>
                          <a:effectLst/>
                          <a:latin typeface="+mn-lt"/>
                          <a:cs typeface="Arial" pitchFamily="34" charset="0"/>
                        </a:rPr>
                        <a:t> </a:t>
                      </a:r>
                      <a:r>
                        <a:rPr kumimoji="0" lang="es-ES" sz="1600" b="1" i="0" u="none" strike="noStrike" cap="none" normalizeH="0" baseline="0" dirty="0" err="1" smtClean="0">
                          <a:ln>
                            <a:noFill/>
                          </a:ln>
                          <a:solidFill>
                            <a:srgbClr val="C00000"/>
                          </a:solidFill>
                          <a:effectLst/>
                          <a:latin typeface="+mn-lt"/>
                          <a:cs typeface="Arial" pitchFamily="34" charset="0"/>
                        </a:rPr>
                        <a:t>fluticasona</a:t>
                      </a:r>
                      <a:endParaRPr kumimoji="0" lang="es-ES" sz="1600" b="1" i="0" u="none" strike="noStrike" cap="none" normalizeH="0" baseline="0" dirty="0" smtClean="0">
                        <a:ln>
                          <a:noFill/>
                        </a:ln>
                        <a:solidFill>
                          <a:srgbClr val="C00000"/>
                        </a:solidFill>
                        <a:effectLst/>
                        <a:latin typeface="+mn-lt"/>
                        <a:cs typeface="Times New Roman" pitchFamily="18" charset="0"/>
                      </a:endParaRPr>
                    </a:p>
                  </a:txBody>
                  <a:tcPr marT="45721" marB="45721" anchor="ctr" horzOverflow="overflow">
                    <a:solidFill>
                      <a:srgbClr val="CDD7EB"/>
                    </a:solidFill>
                  </a:tcPr>
                </a:tc>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smtClean="0">
                          <a:ln>
                            <a:noFill/>
                          </a:ln>
                          <a:solidFill>
                            <a:srgbClr val="C00000"/>
                          </a:solidFill>
                          <a:effectLst/>
                          <a:latin typeface="+mn-lt"/>
                          <a:cs typeface="Times New Roman" pitchFamily="18" charset="0"/>
                        </a:rPr>
                        <a:t> III (potencia intermedia)</a:t>
                      </a:r>
                      <a:endParaRPr kumimoji="0" lang="es-ES" sz="1600" b="0" i="0" u="none" strike="noStrike" cap="none" normalizeH="0" baseline="0" dirty="0" smtClean="0">
                        <a:ln>
                          <a:noFill/>
                        </a:ln>
                        <a:solidFill>
                          <a:srgbClr val="C00000"/>
                        </a:solidFill>
                        <a:effectLst/>
                        <a:latin typeface="+mn-lt"/>
                        <a:cs typeface="Times New Roman" pitchFamily="18" charset="0"/>
                      </a:endParaRPr>
                    </a:p>
                  </a:txBody>
                  <a:tcPr marT="45721" marB="45721" anchor="b" horzOverflow="overflow">
                    <a:solidFill>
                      <a:srgbClr val="E8EC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err="1" smtClean="0">
                          <a:ln>
                            <a:noFill/>
                          </a:ln>
                          <a:solidFill>
                            <a:schemeClr val="accent1"/>
                          </a:solidFill>
                          <a:effectLst/>
                          <a:latin typeface="+mn-lt"/>
                          <a:cs typeface="Times New Roman" pitchFamily="18" charset="0"/>
                        </a:rPr>
                        <a:t>Clobetasona</a:t>
                      </a:r>
                      <a:r>
                        <a:rPr kumimoji="0" lang="es-ES" sz="1600" b="0" i="0" u="none" strike="noStrike" cap="none" normalizeH="0" baseline="0" dirty="0" smtClean="0">
                          <a:ln>
                            <a:noFill/>
                          </a:ln>
                          <a:solidFill>
                            <a:schemeClr val="accent1"/>
                          </a:solidFill>
                          <a:effectLst/>
                          <a:latin typeface="+mn-lt"/>
                          <a:cs typeface="Times New Roman" pitchFamily="18" charset="0"/>
                        </a:rPr>
                        <a:t> 0,05%</a:t>
                      </a:r>
                    </a:p>
                  </a:txBody>
                  <a:tcPr marT="45721" marB="45721" anchor="ctr" horzOverflow="overflow">
                    <a:solidFill>
                      <a:srgbClr val="E8ECF5"/>
                    </a:solidFill>
                  </a:tcPr>
                </a:tc>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smtClean="0">
                          <a:ln>
                            <a:noFill/>
                          </a:ln>
                          <a:solidFill>
                            <a:schemeClr val="accent1"/>
                          </a:solidFill>
                          <a:effectLst/>
                          <a:latin typeface="+mn-lt"/>
                          <a:cs typeface="Times New Roman" pitchFamily="18" charset="0"/>
                        </a:rPr>
                        <a:t> </a:t>
                      </a:r>
                      <a:endParaRPr kumimoji="0" lang="es-ES" sz="1600" b="0" i="0" u="none" strike="noStrike" cap="none" normalizeH="0" baseline="0" smtClean="0">
                        <a:ln>
                          <a:noFill/>
                        </a:ln>
                        <a:solidFill>
                          <a:schemeClr val="accent1"/>
                        </a:solidFill>
                        <a:effectLst/>
                        <a:latin typeface="+mn-lt"/>
                        <a:cs typeface="Times New Roman" pitchFamily="18" charset="0"/>
                      </a:endParaRPr>
                    </a:p>
                  </a:txBody>
                  <a:tcPr marT="45721" marB="45721" anchor="b" horzOverflow="overflow">
                    <a:solidFill>
                      <a:srgbClr val="CDD7E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smtClean="0">
                          <a:ln>
                            <a:noFill/>
                          </a:ln>
                          <a:solidFill>
                            <a:schemeClr val="accent1"/>
                          </a:solidFill>
                          <a:effectLst/>
                          <a:latin typeface="+mn-lt"/>
                          <a:cs typeface="Times New Roman" pitchFamily="18" charset="0"/>
                        </a:rPr>
                        <a:t>Hidrocortisona </a:t>
                      </a:r>
                      <a:r>
                        <a:rPr kumimoji="0" lang="es-ES" sz="1600" b="0" i="0" u="none" strike="noStrike" cap="none" normalizeH="0" baseline="0" dirty="0" err="1" smtClean="0">
                          <a:ln>
                            <a:noFill/>
                          </a:ln>
                          <a:solidFill>
                            <a:schemeClr val="accent1"/>
                          </a:solidFill>
                          <a:effectLst/>
                          <a:latin typeface="+mn-lt"/>
                          <a:cs typeface="Times New Roman" pitchFamily="18" charset="0"/>
                        </a:rPr>
                        <a:t>aceponato</a:t>
                      </a:r>
                      <a:endParaRPr kumimoji="0" lang="es-ES" sz="1600" b="0" i="0" u="none" strike="noStrike" cap="none" normalizeH="0" baseline="0" dirty="0" smtClean="0">
                        <a:ln>
                          <a:noFill/>
                        </a:ln>
                        <a:solidFill>
                          <a:schemeClr val="accent1"/>
                        </a:solidFill>
                        <a:effectLst/>
                        <a:latin typeface="+mn-lt"/>
                        <a:cs typeface="Times New Roman" pitchFamily="18" charset="0"/>
                      </a:endParaRPr>
                    </a:p>
                  </a:txBody>
                  <a:tcPr marT="45721" marB="45721" anchor="ctr" horzOverflow="overflow">
                    <a:solidFill>
                      <a:srgbClr val="CDD7EB"/>
                    </a:solidFill>
                  </a:tcPr>
                </a:tc>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smtClean="0">
                          <a:ln>
                            <a:noFill/>
                          </a:ln>
                          <a:solidFill>
                            <a:schemeClr val="accent1"/>
                          </a:solidFill>
                          <a:effectLst/>
                          <a:latin typeface="+mn-lt"/>
                          <a:cs typeface="Times New Roman" pitchFamily="18" charset="0"/>
                        </a:rPr>
                        <a:t> </a:t>
                      </a:r>
                      <a:endParaRPr kumimoji="0" lang="es-ES" sz="1600" b="0" i="0" u="none" strike="noStrike" cap="none" normalizeH="0" baseline="0" smtClean="0">
                        <a:ln>
                          <a:noFill/>
                        </a:ln>
                        <a:solidFill>
                          <a:schemeClr val="accent1"/>
                        </a:solidFill>
                        <a:effectLst/>
                        <a:latin typeface="+mn-lt"/>
                        <a:cs typeface="Times New Roman" pitchFamily="18" charset="0"/>
                      </a:endParaRPr>
                    </a:p>
                  </a:txBody>
                  <a:tcPr marT="45721" marB="45721" anchor="b" horzOverflow="overflow">
                    <a:solidFill>
                      <a:srgbClr val="E8EC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smtClean="0">
                          <a:ln>
                            <a:noFill/>
                          </a:ln>
                          <a:solidFill>
                            <a:schemeClr val="accent1"/>
                          </a:solidFill>
                          <a:effectLst/>
                          <a:latin typeface="+mn-lt"/>
                          <a:cs typeface="Times New Roman" pitchFamily="18" charset="0"/>
                        </a:rPr>
                        <a:t>Hidrocortisona butirato</a:t>
                      </a:r>
                    </a:p>
                  </a:txBody>
                  <a:tcPr marT="45721" marB="45721" anchor="ctr" horzOverflow="overflow">
                    <a:solidFill>
                      <a:srgbClr val="E8ECF5"/>
                    </a:solidFill>
                  </a:tcPr>
                </a:tc>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600" b="0" i="0" u="none" strike="noStrike" cap="none" normalizeH="0" baseline="0" smtClean="0">
                        <a:ln>
                          <a:noFill/>
                        </a:ln>
                        <a:solidFill>
                          <a:schemeClr val="accent1"/>
                        </a:solidFill>
                        <a:effectLst/>
                        <a:latin typeface="+mn-lt"/>
                        <a:cs typeface="Arial" pitchFamily="34" charset="0"/>
                      </a:endParaRPr>
                    </a:p>
                  </a:txBody>
                  <a:tcPr marT="45721" marB="45721" anchor="b" horzOverflow="overflow">
                    <a:solidFill>
                      <a:srgbClr val="CDD7E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smtClean="0">
                          <a:ln>
                            <a:noFill/>
                          </a:ln>
                          <a:solidFill>
                            <a:schemeClr val="accent1"/>
                          </a:solidFill>
                          <a:effectLst/>
                          <a:latin typeface="+mn-lt"/>
                          <a:cs typeface="Times New Roman" pitchFamily="18" charset="0"/>
                        </a:rPr>
                        <a:t>Ac </a:t>
                      </a:r>
                      <a:r>
                        <a:rPr kumimoji="0" lang="es-ES" sz="1600" b="0" i="0" u="none" strike="noStrike" cap="none" normalizeH="0" baseline="0" dirty="0" err="1" smtClean="0">
                          <a:ln>
                            <a:noFill/>
                          </a:ln>
                          <a:solidFill>
                            <a:schemeClr val="accent1"/>
                          </a:solidFill>
                          <a:effectLst/>
                          <a:latin typeface="+mn-lt"/>
                          <a:cs typeface="Times New Roman" pitchFamily="18" charset="0"/>
                        </a:rPr>
                        <a:t>fluocinolona</a:t>
                      </a:r>
                      <a:endParaRPr kumimoji="0" lang="es-ES" sz="1600" b="1" i="0" u="none" strike="noStrike" cap="none" normalizeH="0" baseline="0" dirty="0" smtClean="0">
                        <a:ln>
                          <a:noFill/>
                        </a:ln>
                        <a:solidFill>
                          <a:schemeClr val="accent1"/>
                        </a:solidFill>
                        <a:effectLst/>
                        <a:latin typeface="+mn-lt"/>
                        <a:cs typeface="Times New Roman" pitchFamily="18" charset="0"/>
                      </a:endParaRPr>
                    </a:p>
                  </a:txBody>
                  <a:tcPr marT="45721" marB="45721" anchor="ctr" horzOverflow="overflow">
                    <a:solidFill>
                      <a:srgbClr val="CDD7EB"/>
                    </a:solidFill>
                  </a:tcPr>
                </a:tc>
              </a:tr>
              <a:tr h="36163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1" i="0" u="none" strike="noStrike" cap="none" normalizeH="0" baseline="0" dirty="0" smtClean="0">
                          <a:ln>
                            <a:noFill/>
                          </a:ln>
                          <a:solidFill>
                            <a:srgbClr val="C00000"/>
                          </a:solidFill>
                          <a:effectLst/>
                          <a:latin typeface="+mn-lt"/>
                          <a:cs typeface="Arial" pitchFamily="34" charset="0"/>
                        </a:rPr>
                        <a:t>IV (potencia baja)</a:t>
                      </a:r>
                      <a:endParaRPr kumimoji="0" lang="es-ES" sz="1600" b="0" i="0" u="none" strike="noStrike" cap="none" normalizeH="0" baseline="0" dirty="0" smtClean="0">
                        <a:ln>
                          <a:noFill/>
                        </a:ln>
                        <a:solidFill>
                          <a:srgbClr val="C00000"/>
                        </a:solidFill>
                        <a:effectLst/>
                        <a:latin typeface="+mn-lt"/>
                        <a:cs typeface="Times New Roman" pitchFamily="18" charset="0"/>
                      </a:endParaRPr>
                    </a:p>
                  </a:txBody>
                  <a:tcPr marT="45721" marB="45721" anchor="b" horzOverflow="overflow">
                    <a:solidFill>
                      <a:srgbClr val="E8ECF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smtClean="0">
                          <a:ln>
                            <a:noFill/>
                          </a:ln>
                          <a:solidFill>
                            <a:schemeClr val="accent1"/>
                          </a:solidFill>
                          <a:effectLst/>
                          <a:latin typeface="+mn-lt"/>
                          <a:cs typeface="Times New Roman" pitchFamily="18" charset="0"/>
                        </a:rPr>
                        <a:t>Hidrocortisona acetato</a:t>
                      </a:r>
                    </a:p>
                  </a:txBody>
                  <a:tcPr marT="45721" marB="45721" anchor="ctr" horzOverflow="overflow">
                    <a:solidFill>
                      <a:srgbClr val="E8ECF5"/>
                    </a:solidFill>
                  </a:tcPr>
                </a:tc>
              </a:tr>
            </a:tbl>
          </a:graphicData>
        </a:graphic>
      </p:graphicFrame>
    </p:spTree>
    <p:extLst>
      <p:ext uri="{BB962C8B-B14F-4D97-AF65-F5344CB8AC3E}">
        <p14:creationId xmlns:p14="http://schemas.microsoft.com/office/powerpoint/2010/main" val="2325481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ítulo y objeto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hasCustomPrompt="1"/>
          </p:nvPr>
        </p:nvSpPr>
        <p:spPr>
          <a:xfrm>
            <a:off x="609600" y="159904"/>
            <a:ext cx="10972800" cy="604800"/>
          </a:xfrm>
          <a:noFill/>
        </p:spPr>
        <p:txBody>
          <a:bodyPr>
            <a:noAutofit/>
          </a:bodyPr>
          <a:lstStyle>
            <a:lvl1pPr algn="ctr">
              <a:defRPr sz="3200" b="1" baseline="0">
                <a:solidFill>
                  <a:schemeClr val="accent1"/>
                </a:solidFill>
              </a:defRPr>
            </a:lvl1pPr>
          </a:lstStyle>
          <a:p>
            <a:r>
              <a:rPr lang="es-ES" dirty="0" smtClean="0"/>
              <a:t>Título de diapositiva: es obligatorio</a:t>
            </a:r>
            <a:endParaRPr lang="es-ES" dirty="0"/>
          </a:p>
        </p:txBody>
      </p:sp>
      <p:sp>
        <p:nvSpPr>
          <p:cNvPr id="3" name="2 Marcador de contenido"/>
          <p:cNvSpPr>
            <a:spLocks noGrp="1"/>
          </p:cNvSpPr>
          <p:nvPr>
            <p:ph idx="1"/>
          </p:nvPr>
        </p:nvSpPr>
        <p:spPr>
          <a:xfrm>
            <a:off x="0" y="1015675"/>
            <a:ext cx="11582400" cy="4592024"/>
          </a:xfrm>
        </p:spPr>
        <p:txBody>
          <a:bodyPr>
            <a:normAutofit/>
          </a:bodyPr>
          <a:lstStyle>
            <a:lvl1pPr marL="808038" indent="-265113">
              <a:spcBef>
                <a:spcPts val="600"/>
              </a:spcBef>
              <a:buFontTx/>
              <a:buBlip>
                <a:blip r:embed="rId3"/>
              </a:buBlip>
              <a:defRPr sz="2400">
                <a:solidFill>
                  <a:schemeClr val="accent1"/>
                </a:solidFill>
              </a:defRPr>
            </a:lvl1pPr>
            <a:lvl2pPr marL="1524000" indent="-265113">
              <a:spcBef>
                <a:spcPts val="600"/>
              </a:spcBef>
              <a:buClr>
                <a:schemeClr val="tx2"/>
              </a:buClr>
              <a:buSzPct val="100000"/>
              <a:buFont typeface="Wingdings" panose="05000000000000000000" pitchFamily="2" charset="2"/>
              <a:buChar char="v"/>
              <a:defRPr sz="2200">
                <a:solidFill>
                  <a:schemeClr val="accent1"/>
                </a:solidFill>
              </a:defRPr>
            </a:lvl2pPr>
            <a:lvl3pPr marL="2239963" indent="-265113">
              <a:spcBef>
                <a:spcPts val="600"/>
              </a:spcBef>
              <a:buClr>
                <a:schemeClr val="tx2"/>
              </a:buClr>
              <a:buSzPct val="100000"/>
              <a:buFont typeface="Wingdings" panose="05000000000000000000" pitchFamily="2" charset="2"/>
              <a:buChar char="ü"/>
              <a:defRPr sz="2000">
                <a:solidFill>
                  <a:schemeClr val="accent1"/>
                </a:solidFill>
              </a:defRPr>
            </a:lvl3pPr>
            <a:lvl4pPr marL="2874963" indent="-184150">
              <a:spcBef>
                <a:spcPts val="600"/>
              </a:spcBef>
              <a:buClr>
                <a:schemeClr val="tx2"/>
              </a:buClr>
              <a:defRPr sz="2000">
                <a:solidFill>
                  <a:schemeClr val="accent1"/>
                </a:solidFill>
              </a:defRPr>
            </a:lvl4pPr>
            <a:lvl5pPr marL="3590925" indent="-185738">
              <a:spcBef>
                <a:spcPts val="600"/>
              </a:spcBef>
              <a:buClr>
                <a:schemeClr val="tx2"/>
              </a:buClr>
              <a:defRPr sz="2000">
                <a:solidFill>
                  <a:schemeClr val="accent1"/>
                </a:solidFill>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dirty="0"/>
          </a:p>
        </p:txBody>
      </p:sp>
      <p:pic>
        <p:nvPicPr>
          <p:cNvPr id="12" name="11 Imagen" descr="Heartbeat.png"/>
          <p:cNvPicPr>
            <a:picLocks noChangeAspect="1"/>
          </p:cNvPicPr>
          <p:nvPr userDrawn="1"/>
        </p:nvPicPr>
        <p:blipFill>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a:xfrm>
            <a:off x="-43" y="6072206"/>
            <a:ext cx="4286280" cy="428628"/>
          </a:xfrm>
          <a:prstGeom prst="rect">
            <a:avLst/>
          </a:prstGeom>
        </p:spPr>
      </p:pic>
      <p:pic>
        <p:nvPicPr>
          <p:cNvPr id="14" name="Imagen 1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648395" y="6227877"/>
            <a:ext cx="2347384" cy="513491"/>
          </a:xfrm>
          <a:prstGeom prst="rect">
            <a:avLst/>
          </a:prstGeom>
        </p:spPr>
      </p:pic>
      <p:sp>
        <p:nvSpPr>
          <p:cNvPr id="6" name="Marcador de texto 5"/>
          <p:cNvSpPr>
            <a:spLocks noGrp="1"/>
          </p:cNvSpPr>
          <p:nvPr>
            <p:ph type="body" sz="quarter" idx="10"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pic>
        <p:nvPicPr>
          <p:cNvPr id="5" name="Imagen 4"/>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66874" y="6456148"/>
            <a:ext cx="4303527" cy="299148"/>
          </a:xfrm>
          <a:prstGeom prst="rect">
            <a:avLst/>
          </a:prstGeom>
        </p:spPr>
      </p:pic>
    </p:spTree>
    <p:extLst>
      <p:ext uri="{BB962C8B-B14F-4D97-AF65-F5344CB8AC3E}">
        <p14:creationId xmlns:p14="http://schemas.microsoft.com/office/powerpoint/2010/main" val="697853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ólo el títul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9 Imagen" descr="Heartbeat.png"/>
          <p:cNvPicPr>
            <a:picLocks noChangeAspect="1"/>
          </p:cNvPicPr>
          <p:nvPr userDrawn="1"/>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a:xfrm>
            <a:off x="-43" y="6072206"/>
            <a:ext cx="4286280" cy="428628"/>
          </a:xfrm>
          <a:prstGeom prst="rect">
            <a:avLst/>
          </a:prstGeom>
        </p:spPr>
      </p:pic>
      <p:sp>
        <p:nvSpPr>
          <p:cNvPr id="13" name="Marcador de texto 5"/>
          <p:cNvSpPr>
            <a:spLocks noGrp="1"/>
          </p:cNvSpPr>
          <p:nvPr>
            <p:ph type="body" sz="quarter" idx="13"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pic>
        <p:nvPicPr>
          <p:cNvPr id="14" name="Imagen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648395" y="6227877"/>
            <a:ext cx="2347384" cy="513491"/>
          </a:xfrm>
          <a:prstGeom prst="rect">
            <a:avLst/>
          </a:prstGeom>
        </p:spPr>
      </p:pic>
      <p:sp>
        <p:nvSpPr>
          <p:cNvPr id="15" name="1 Título"/>
          <p:cNvSpPr>
            <a:spLocks noGrp="1"/>
          </p:cNvSpPr>
          <p:nvPr>
            <p:ph type="title" hasCustomPrompt="1"/>
          </p:nvPr>
        </p:nvSpPr>
        <p:spPr>
          <a:xfrm>
            <a:off x="609600" y="159904"/>
            <a:ext cx="10972800" cy="604800"/>
          </a:xfrm>
          <a:noFill/>
        </p:spPr>
        <p:txBody>
          <a:bodyPr>
            <a:noAutofit/>
          </a:bodyPr>
          <a:lstStyle>
            <a:lvl1pPr algn="ctr">
              <a:defRPr sz="3200" b="1">
                <a:solidFill>
                  <a:schemeClr val="accent1"/>
                </a:solidFill>
              </a:defRPr>
            </a:lvl1pPr>
          </a:lstStyle>
          <a:p>
            <a:r>
              <a:rPr lang="es-ES" dirty="0" smtClean="0"/>
              <a:t>Título de diapositiva: es obligatorio</a:t>
            </a:r>
            <a:endParaRPr lang="es-ES" dirty="0"/>
          </a:p>
        </p:txBody>
      </p:sp>
      <p:pic>
        <p:nvPicPr>
          <p:cNvPr id="2" name="Imagen 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66874" y="6453808"/>
            <a:ext cx="4303527" cy="299148"/>
          </a:xfrm>
          <a:prstGeom prst="rect">
            <a:avLst/>
          </a:prstGeom>
        </p:spPr>
      </p:pic>
    </p:spTree>
    <p:extLst>
      <p:ext uri="{BB962C8B-B14F-4D97-AF65-F5344CB8AC3E}">
        <p14:creationId xmlns:p14="http://schemas.microsoft.com/office/powerpoint/2010/main" val="1013464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cSld name="1_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66595AA7-35A1-424B-B71F-920EC3C2F972}" type="datetimeFigureOut">
              <a:rPr lang="es-ES" smtClean="0"/>
              <a:pPr/>
              <a:t>13/12/2017</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E2DD4F6B-B10F-ED46-9CBF-977007915A19}" type="slidenum">
              <a:rPr lang="es-ES" smtClean="0"/>
              <a:pPr/>
              <a:t>‹Nº›</a:t>
            </a:fld>
            <a:endParaRPr lang="es-ES"/>
          </a:p>
        </p:txBody>
      </p:sp>
    </p:spTree>
    <p:extLst>
      <p:ext uri="{BB962C8B-B14F-4D97-AF65-F5344CB8AC3E}">
        <p14:creationId xmlns:p14="http://schemas.microsoft.com/office/powerpoint/2010/main" val="39848883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En blanc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8 Imagen" descr="Heartbeat.png"/>
          <p:cNvPicPr>
            <a:picLocks noChangeAspect="1"/>
          </p:cNvPicPr>
          <p:nvPr userDrawn="1"/>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a:xfrm>
            <a:off x="-43" y="6072206"/>
            <a:ext cx="4286280" cy="428628"/>
          </a:xfrm>
          <a:prstGeom prst="rect">
            <a:avLst/>
          </a:prstGeom>
        </p:spPr>
      </p:pic>
      <p:sp>
        <p:nvSpPr>
          <p:cNvPr id="11" name="Marcador de texto 5"/>
          <p:cNvSpPr>
            <a:spLocks noGrp="1"/>
          </p:cNvSpPr>
          <p:nvPr>
            <p:ph type="body" sz="quarter" idx="13"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pic>
        <p:nvPicPr>
          <p:cNvPr id="12" name="Imagen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648395" y="6227877"/>
            <a:ext cx="2347384" cy="513491"/>
          </a:xfrm>
          <a:prstGeom prst="rect">
            <a:avLst/>
          </a:prstGeom>
        </p:spPr>
      </p:pic>
      <p:pic>
        <p:nvPicPr>
          <p:cNvPr id="2" name="Imagen 1"/>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62458" y="6458714"/>
            <a:ext cx="4303527" cy="299148"/>
          </a:xfrm>
          <a:prstGeom prst="rect">
            <a:avLst/>
          </a:prstGeom>
        </p:spPr>
      </p:pic>
    </p:spTree>
    <p:extLst>
      <p:ext uri="{BB962C8B-B14F-4D97-AF65-F5344CB8AC3E}">
        <p14:creationId xmlns:p14="http://schemas.microsoft.com/office/powerpoint/2010/main" val="438129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sp>
        <p:nvSpPr>
          <p:cNvPr id="313346" name="Rectangle 2"/>
          <p:cNvSpPr>
            <a:spLocks noGrp="1" noChangeArrowheads="1"/>
          </p:cNvSpPr>
          <p:nvPr>
            <p:ph type="subTitle" idx="1"/>
          </p:nvPr>
        </p:nvSpPr>
        <p:spPr>
          <a:xfrm>
            <a:off x="1674284" y="2057400"/>
            <a:ext cx="8839200" cy="1066800"/>
          </a:xfrm>
        </p:spPr>
        <p:txBody>
          <a:bodyPr/>
          <a:lstStyle>
            <a:lvl1pPr marL="0" indent="0" algn="ctr">
              <a:buFont typeface="Times" pitchFamily="18" charset="0"/>
              <a:buNone/>
              <a:defRPr sz="3200" b="1">
                <a:solidFill>
                  <a:srgbClr val="26387D"/>
                </a:solidFill>
              </a:defRPr>
            </a:lvl1pPr>
          </a:lstStyle>
          <a:p>
            <a:r>
              <a:rPr lang="en-US"/>
              <a:t>Click to edit Master subtitle style</a:t>
            </a:r>
          </a:p>
        </p:txBody>
      </p:sp>
      <p:sp>
        <p:nvSpPr>
          <p:cNvPr id="3" name="Rectangle 3"/>
          <p:cNvSpPr>
            <a:spLocks noGrp="1" noChangeArrowheads="1"/>
          </p:cNvSpPr>
          <p:nvPr>
            <p:ph type="ftr" sz="quarter" idx="10"/>
          </p:nvPr>
        </p:nvSpPr>
        <p:spPr/>
        <p:txBody>
          <a:bodyPr/>
          <a:lstStyle>
            <a:lvl1pPr>
              <a:defRPr/>
            </a:lvl1pPr>
          </a:lstStyle>
          <a:p>
            <a:pPr>
              <a:defRPr/>
            </a:pPr>
            <a:endParaRPr lang="en-US"/>
          </a:p>
        </p:txBody>
      </p:sp>
      <p:sp>
        <p:nvSpPr>
          <p:cNvPr id="4" name="Rectangle 4"/>
          <p:cNvSpPr>
            <a:spLocks noGrp="1" noChangeArrowheads="1"/>
          </p:cNvSpPr>
          <p:nvPr>
            <p:ph type="sldNum" sz="quarter" idx="11"/>
          </p:nvPr>
        </p:nvSpPr>
        <p:spPr>
          <a:xfrm>
            <a:off x="-95738" y="6581775"/>
            <a:ext cx="2540001" cy="457200"/>
          </a:xfrm>
        </p:spPr>
        <p:txBody>
          <a:bodyPr/>
          <a:lstStyle>
            <a:lvl1pPr>
              <a:defRPr/>
            </a:lvl1pPr>
          </a:lstStyle>
          <a:p>
            <a:fld id="{B3F08835-7CB8-6648-B244-BB3D407759FD}" type="slidenum">
              <a:rPr lang="en-US"/>
              <a:pPr/>
              <a:t>‹Nº›</a:t>
            </a:fld>
            <a:endParaRPr lang="en-US"/>
          </a:p>
        </p:txBody>
      </p:sp>
    </p:spTree>
    <p:extLst>
      <p:ext uri="{BB962C8B-B14F-4D97-AF65-F5344CB8AC3E}">
        <p14:creationId xmlns:p14="http://schemas.microsoft.com/office/powerpoint/2010/main" val="2555607236"/>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cSld name="1_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s-ES_tradnl"/>
              <a:t>Clic para editar título</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Content Placeholder 5"/>
          <p:cNvSpPr>
            <a:spLocks noGrp="1"/>
          </p:cNvSpPr>
          <p:nvPr>
            <p:ph sz="quarter" idx="4"/>
          </p:nvPr>
        </p:nvSpPr>
        <p:spPr>
          <a:xfrm>
            <a:off x="6172201" y="2505075"/>
            <a:ext cx="5183188"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7" name="Date Placeholder 3"/>
          <p:cNvSpPr>
            <a:spLocks noGrp="1"/>
          </p:cNvSpPr>
          <p:nvPr>
            <p:ph type="dt" sz="half" idx="10"/>
          </p:nvPr>
        </p:nvSpPr>
        <p:spPr>
          <a:xfrm>
            <a:off x="838200" y="6356351"/>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17F8D151-2E18-4B42-A63F-E6C48BF3F883}" type="datetimeFigureOut">
              <a:rPr lang="es-ES_tradnl"/>
              <a:pPr/>
              <a:t>13/12/2017</a:t>
            </a:fld>
            <a:endParaRPr lang="es-ES_tradnl"/>
          </a:p>
        </p:txBody>
      </p:sp>
      <p:sp>
        <p:nvSpPr>
          <p:cNvPr id="8" name="Footer Placeholder 4"/>
          <p:cNvSpPr>
            <a:spLocks noGrp="1"/>
          </p:cNvSpPr>
          <p:nvPr>
            <p:ph type="ftr" sz="quarter" idx="11"/>
          </p:nvPr>
        </p:nvSpPr>
        <p:spPr>
          <a:xfrm>
            <a:off x="4038600" y="6356351"/>
            <a:ext cx="4114800" cy="365125"/>
          </a:xfrm>
          <a:prstGeom prst="rect">
            <a:avLst/>
          </a:prstGeom>
        </p:spPr>
        <p:txBody>
          <a:bodyPr/>
          <a:lstStyle>
            <a:lvl1pPr eaLnBrk="1" hangingPunct="1">
              <a:defRPr>
                <a:latin typeface="Arial" charset="0"/>
                <a:ea typeface="ヒラギノ角ゴ Pro W3" charset="0"/>
                <a:cs typeface="ヒラギノ角ゴ Pro W3" charset="0"/>
              </a:defRPr>
            </a:lvl1pPr>
          </a:lstStyle>
          <a:p>
            <a:pPr>
              <a:defRPr/>
            </a:pPr>
            <a:endParaRPr lang="es-ES_tradnl"/>
          </a:p>
        </p:txBody>
      </p:sp>
      <p:sp>
        <p:nvSpPr>
          <p:cNvPr id="9" name="Slide Number Placeholder 5"/>
          <p:cNvSpPr>
            <a:spLocks noGrp="1"/>
          </p:cNvSpPr>
          <p:nvPr>
            <p:ph type="sldNum" sz="quarter" idx="12"/>
          </p:nvPr>
        </p:nvSpPr>
        <p:spPr>
          <a:xfrm>
            <a:off x="8610600" y="6356351"/>
            <a:ext cx="1746251"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4D9D8F35-1800-6F49-9380-E1B94A42E3B1}" type="slidenum">
              <a:rPr lang="es-ES_tradnl"/>
              <a:pPr/>
              <a:t>‹Nº›</a:t>
            </a:fld>
            <a:endParaRPr lang="es-ES_tradnl"/>
          </a:p>
        </p:txBody>
      </p:sp>
    </p:spTree>
    <p:extLst>
      <p:ext uri="{BB962C8B-B14F-4D97-AF65-F5344CB8AC3E}">
        <p14:creationId xmlns:p14="http://schemas.microsoft.com/office/powerpoint/2010/main" val="2627494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hasCustomPrompt="1"/>
          </p:nvPr>
        </p:nvSpPr>
        <p:spPr>
          <a:xfrm>
            <a:off x="609600" y="159904"/>
            <a:ext cx="10972800" cy="604800"/>
          </a:xfrm>
          <a:noFill/>
        </p:spPr>
        <p:txBody>
          <a:bodyPr>
            <a:noAutofit/>
          </a:bodyPr>
          <a:lstStyle>
            <a:lvl1pPr algn="ctr">
              <a:defRPr sz="3200" b="1" baseline="0">
                <a:solidFill>
                  <a:schemeClr val="accent1"/>
                </a:solidFill>
              </a:defRPr>
            </a:lvl1pPr>
          </a:lstStyle>
          <a:p>
            <a:r>
              <a:rPr lang="es-ES" dirty="0" smtClean="0"/>
              <a:t>Título de diapositiva: es obligatorio</a:t>
            </a:r>
            <a:endParaRPr lang="es-ES" dirty="0"/>
          </a:p>
        </p:txBody>
      </p:sp>
      <p:sp>
        <p:nvSpPr>
          <p:cNvPr id="3" name="2 Marcador de contenido"/>
          <p:cNvSpPr>
            <a:spLocks noGrp="1"/>
          </p:cNvSpPr>
          <p:nvPr>
            <p:ph idx="1"/>
          </p:nvPr>
        </p:nvSpPr>
        <p:spPr>
          <a:xfrm>
            <a:off x="0" y="1015675"/>
            <a:ext cx="11582400" cy="4592024"/>
          </a:xfrm>
        </p:spPr>
        <p:txBody>
          <a:bodyPr>
            <a:normAutofit/>
          </a:bodyPr>
          <a:lstStyle>
            <a:lvl1pPr marL="808038" indent="-265113">
              <a:spcBef>
                <a:spcPts val="600"/>
              </a:spcBef>
              <a:buFontTx/>
              <a:buBlip>
                <a:blip r:embed="rId3"/>
              </a:buBlip>
              <a:defRPr sz="2400">
                <a:solidFill>
                  <a:schemeClr val="accent1"/>
                </a:solidFill>
              </a:defRPr>
            </a:lvl1pPr>
            <a:lvl2pPr marL="1524000" indent="-265113">
              <a:spcBef>
                <a:spcPts val="600"/>
              </a:spcBef>
              <a:buClr>
                <a:schemeClr val="tx2"/>
              </a:buClr>
              <a:buSzPct val="100000"/>
              <a:buFont typeface="Wingdings" panose="05000000000000000000" pitchFamily="2" charset="2"/>
              <a:buChar char="v"/>
              <a:defRPr sz="2200">
                <a:solidFill>
                  <a:schemeClr val="accent1"/>
                </a:solidFill>
              </a:defRPr>
            </a:lvl2pPr>
            <a:lvl3pPr marL="2239963" indent="-265113">
              <a:spcBef>
                <a:spcPts val="600"/>
              </a:spcBef>
              <a:buClr>
                <a:schemeClr val="tx2"/>
              </a:buClr>
              <a:buSzPct val="100000"/>
              <a:buFont typeface="Wingdings" panose="05000000000000000000" pitchFamily="2" charset="2"/>
              <a:buChar char="ü"/>
              <a:defRPr sz="2000">
                <a:solidFill>
                  <a:schemeClr val="accent1"/>
                </a:solidFill>
              </a:defRPr>
            </a:lvl3pPr>
            <a:lvl4pPr marL="2874963" indent="-184150">
              <a:spcBef>
                <a:spcPts val="600"/>
              </a:spcBef>
              <a:buClr>
                <a:schemeClr val="tx2"/>
              </a:buClr>
              <a:defRPr sz="2000">
                <a:solidFill>
                  <a:schemeClr val="accent1"/>
                </a:solidFill>
              </a:defRPr>
            </a:lvl4pPr>
            <a:lvl5pPr marL="3590925" indent="-185738">
              <a:spcBef>
                <a:spcPts val="600"/>
              </a:spcBef>
              <a:buClr>
                <a:schemeClr val="tx2"/>
              </a:buClr>
              <a:defRPr sz="2000">
                <a:solidFill>
                  <a:schemeClr val="accent1"/>
                </a:solidFill>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dirty="0"/>
          </a:p>
        </p:txBody>
      </p:sp>
      <p:sp>
        <p:nvSpPr>
          <p:cNvPr id="6" name="Marcador de texto 5"/>
          <p:cNvSpPr>
            <a:spLocks noGrp="1"/>
          </p:cNvSpPr>
          <p:nvPr>
            <p:ph type="body" sz="quarter" idx="10"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pic>
        <p:nvPicPr>
          <p:cNvPr id="8" name="11 Imagen" descr="Heartbeat.png"/>
          <p:cNvPicPr>
            <a:picLocks noChangeAspect="1"/>
          </p:cNvPicPr>
          <p:nvPr userDrawn="1"/>
        </p:nvPicPr>
        <p:blipFill>
          <a:blip r:embed="rId4" cstate="print">
            <a:duotone>
              <a:schemeClr val="accent1">
                <a:shade val="45000"/>
                <a:satMod val="135000"/>
              </a:schemeClr>
              <a:prstClr val="white"/>
            </a:duotone>
          </a:blip>
          <a:srcRect r="37971" b="1133"/>
          <a:stretch>
            <a:fillRect/>
          </a:stretch>
        </p:blipFill>
        <p:spPr>
          <a:xfrm>
            <a:off x="-32" y="6072206"/>
            <a:ext cx="3214710" cy="428628"/>
          </a:xfrm>
          <a:prstGeom prst="rect">
            <a:avLst/>
          </a:prstGeom>
        </p:spPr>
      </p:pic>
      <p:pic>
        <p:nvPicPr>
          <p:cNvPr id="9" name="Imagen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87000" y="6227876"/>
            <a:ext cx="1760538" cy="513491"/>
          </a:xfrm>
          <a:prstGeom prst="rect">
            <a:avLst/>
          </a:prstGeom>
        </p:spPr>
      </p:pic>
      <p:pic>
        <p:nvPicPr>
          <p:cNvPr id="10" name="Imagen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25155" y="6456148"/>
            <a:ext cx="3227645" cy="299148"/>
          </a:xfrm>
          <a:prstGeom prst="rect">
            <a:avLst/>
          </a:prstGeom>
        </p:spPr>
      </p:pic>
    </p:spTree>
    <p:extLst>
      <p:ext uri="{BB962C8B-B14F-4D97-AF65-F5344CB8AC3E}">
        <p14:creationId xmlns:p14="http://schemas.microsoft.com/office/powerpoint/2010/main" val="3106876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En 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Marcador de texto 5"/>
          <p:cNvSpPr>
            <a:spLocks noGrp="1"/>
          </p:cNvSpPr>
          <p:nvPr>
            <p:ph type="body" sz="quarter" idx="13"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pic>
        <p:nvPicPr>
          <p:cNvPr id="6" name="11 Imagen" descr="Heartbeat.png"/>
          <p:cNvPicPr>
            <a:picLocks noChangeAspect="1"/>
          </p:cNvPicPr>
          <p:nvPr userDrawn="1"/>
        </p:nvPicPr>
        <p:blipFill>
          <a:blip r:embed="rId3" cstate="print">
            <a:duotone>
              <a:schemeClr val="accent1">
                <a:shade val="45000"/>
                <a:satMod val="135000"/>
              </a:schemeClr>
              <a:prstClr val="white"/>
            </a:duotone>
          </a:blip>
          <a:srcRect r="37971" b="1133"/>
          <a:stretch>
            <a:fillRect/>
          </a:stretch>
        </p:blipFill>
        <p:spPr>
          <a:xfrm>
            <a:off x="-32" y="6072206"/>
            <a:ext cx="3214710" cy="428628"/>
          </a:xfrm>
          <a:prstGeom prst="rect">
            <a:avLst/>
          </a:prstGeom>
        </p:spPr>
      </p:pic>
      <p:pic>
        <p:nvPicPr>
          <p:cNvPr id="7" name="Imagen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87000" y="6227876"/>
            <a:ext cx="1760538" cy="513491"/>
          </a:xfrm>
          <a:prstGeom prst="rect">
            <a:avLst/>
          </a:prstGeom>
        </p:spPr>
      </p:pic>
      <p:pic>
        <p:nvPicPr>
          <p:cNvPr id="8" name="Imagen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25155" y="6456148"/>
            <a:ext cx="3227645" cy="299148"/>
          </a:xfrm>
          <a:prstGeom prst="rect">
            <a:avLst/>
          </a:prstGeom>
        </p:spPr>
      </p:pic>
    </p:spTree>
    <p:extLst>
      <p:ext uri="{BB962C8B-B14F-4D97-AF65-F5344CB8AC3E}">
        <p14:creationId xmlns:p14="http://schemas.microsoft.com/office/powerpoint/2010/main" val="978332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Diapositiva de porta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3789040"/>
            <a:ext cx="10534651" cy="1285884"/>
          </a:xfrm>
          <a:solidFill>
            <a:srgbClr val="FFFFFF">
              <a:alpha val="50196"/>
            </a:srgbClr>
          </a:solidFill>
        </p:spPr>
        <p:txBody>
          <a:bodyPr>
            <a:noAutofit/>
          </a:bodyPr>
          <a:lstStyle>
            <a:lvl1pPr algn="l">
              <a:defRPr sz="4000" b="1">
                <a:solidFill>
                  <a:schemeClr val="tx2"/>
                </a:solidFill>
                <a:latin typeface="+mn-lt"/>
              </a:defRPr>
            </a:lvl1pPr>
          </a:lstStyle>
          <a:p>
            <a:r>
              <a:rPr lang="es-ES"/>
              <a:t>Haga clic para modificar el estilo de título del patrón</a:t>
            </a:r>
            <a:endParaRPr lang="es-ES" dirty="0"/>
          </a:p>
        </p:txBody>
      </p:sp>
      <p:sp>
        <p:nvSpPr>
          <p:cNvPr id="3" name="2 Subtítulo"/>
          <p:cNvSpPr>
            <a:spLocks noGrp="1"/>
          </p:cNvSpPr>
          <p:nvPr>
            <p:ph type="subTitle" idx="1"/>
          </p:nvPr>
        </p:nvSpPr>
        <p:spPr>
          <a:xfrm>
            <a:off x="895350" y="5146330"/>
            <a:ext cx="10553701" cy="914420"/>
          </a:xfrm>
          <a:solidFill>
            <a:srgbClr val="FFFFFF">
              <a:alpha val="50196"/>
            </a:srgbClr>
          </a:solidFill>
        </p:spPr>
        <p:txBody>
          <a:bodyPr>
            <a:normAutofit/>
          </a:bodyPr>
          <a:lstStyle>
            <a:lvl1pPr marL="0" indent="0" algn="l">
              <a:buNone/>
              <a:defRPr sz="2800" b="1">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ES" dirty="0"/>
          </a:p>
        </p:txBody>
      </p:sp>
      <p:cxnSp>
        <p:nvCxnSpPr>
          <p:cNvPr id="12" name="11 Conector recto"/>
          <p:cNvCxnSpPr/>
          <p:nvPr userDrawn="1"/>
        </p:nvCxnSpPr>
        <p:spPr>
          <a:xfrm rot="5400000">
            <a:off x="298684" y="4417949"/>
            <a:ext cx="1116000" cy="1059"/>
          </a:xfrm>
          <a:prstGeom prst="line">
            <a:avLst/>
          </a:prstGeom>
          <a:ln w="123825" cap="rnd" cmpd="thickThi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userDrawn="1"/>
        </p:nvCxnSpPr>
        <p:spPr>
          <a:xfrm rot="5400000">
            <a:off x="497780" y="5585923"/>
            <a:ext cx="720000" cy="1059"/>
          </a:xfrm>
          <a:prstGeom prst="line">
            <a:avLst/>
          </a:prstGeom>
          <a:ln w="123825" cap="rnd" cmpd="thickThi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0" name="Imagen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27568" y="6132300"/>
            <a:ext cx="2088232" cy="609068"/>
          </a:xfrm>
          <a:prstGeom prst="rect">
            <a:avLst/>
          </a:prstGeom>
        </p:spPr>
      </p:pic>
      <p:pic>
        <p:nvPicPr>
          <p:cNvPr id="8" name="Imagen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2400" y="115200"/>
            <a:ext cx="7667715" cy="936000"/>
          </a:xfrm>
          <a:prstGeom prst="rect">
            <a:avLst/>
          </a:prstGeom>
        </p:spPr>
      </p:pic>
      <p:pic>
        <p:nvPicPr>
          <p:cNvPr id="9" name="Imagen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1344" y="5977834"/>
            <a:ext cx="3077800" cy="866914"/>
          </a:xfrm>
          <a:prstGeom prst="rect">
            <a:avLst/>
          </a:prstGeom>
        </p:spPr>
      </p:pic>
    </p:spTree>
    <p:extLst>
      <p:ext uri="{BB962C8B-B14F-4D97-AF65-F5344CB8AC3E}">
        <p14:creationId xmlns:p14="http://schemas.microsoft.com/office/powerpoint/2010/main" val="342435679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2_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C1FB652-8616-A24B-833B-B4B741661BA7}" type="datetimeFigureOut">
              <a:rPr lang="es-ES" smtClean="0"/>
              <a:t>13/12/2017</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D308A426-DE74-1E4A-B9CC-658790DCB1DC}" type="slidenum">
              <a:rPr lang="es-ES" smtClean="0"/>
              <a:t>‹Nº›</a:t>
            </a:fld>
            <a:endParaRPr lang="es-ES"/>
          </a:p>
        </p:txBody>
      </p:sp>
    </p:spTree>
    <p:extLst>
      <p:ext uri="{BB962C8B-B14F-4D97-AF65-F5344CB8AC3E}">
        <p14:creationId xmlns:p14="http://schemas.microsoft.com/office/powerpoint/2010/main" val="3247880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olos y subnivel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hasCustomPrompt="1"/>
          </p:nvPr>
        </p:nvSpPr>
        <p:spPr>
          <a:xfrm>
            <a:off x="609600" y="159904"/>
            <a:ext cx="10972800" cy="604800"/>
          </a:xfrm>
          <a:noFill/>
        </p:spPr>
        <p:txBody>
          <a:bodyPr>
            <a:noAutofit/>
          </a:bodyPr>
          <a:lstStyle>
            <a:lvl1pPr algn="ctr">
              <a:defRPr sz="3200" b="1" baseline="0">
                <a:solidFill>
                  <a:schemeClr val="accent1"/>
                </a:solidFill>
              </a:defRPr>
            </a:lvl1pPr>
          </a:lstStyle>
          <a:p>
            <a:r>
              <a:rPr lang="es-ES" dirty="0" smtClean="0"/>
              <a:t>Título de diapositiva: es obligatorio</a:t>
            </a:r>
            <a:endParaRPr lang="es-ES" dirty="0"/>
          </a:p>
        </p:txBody>
      </p:sp>
      <p:sp>
        <p:nvSpPr>
          <p:cNvPr id="3" name="2 Marcador de contenido"/>
          <p:cNvSpPr>
            <a:spLocks noGrp="1"/>
          </p:cNvSpPr>
          <p:nvPr>
            <p:ph idx="1"/>
          </p:nvPr>
        </p:nvSpPr>
        <p:spPr>
          <a:xfrm>
            <a:off x="0" y="1015675"/>
            <a:ext cx="11582400" cy="4592024"/>
          </a:xfrm>
        </p:spPr>
        <p:txBody>
          <a:bodyPr>
            <a:normAutofit/>
          </a:bodyPr>
          <a:lstStyle>
            <a:lvl1pPr marL="808038" indent="-265113">
              <a:spcBef>
                <a:spcPts val="600"/>
              </a:spcBef>
              <a:buFontTx/>
              <a:buBlip>
                <a:blip r:embed="rId3"/>
              </a:buBlip>
              <a:defRPr sz="2400">
                <a:solidFill>
                  <a:schemeClr val="accent1"/>
                </a:solidFill>
              </a:defRPr>
            </a:lvl1pPr>
            <a:lvl2pPr marL="1524000" indent="-265113">
              <a:spcBef>
                <a:spcPts val="600"/>
              </a:spcBef>
              <a:buClr>
                <a:schemeClr val="tx2"/>
              </a:buClr>
              <a:buSzPct val="100000"/>
              <a:buFont typeface="Wingdings" panose="05000000000000000000" pitchFamily="2" charset="2"/>
              <a:buChar char="v"/>
              <a:defRPr sz="2200">
                <a:solidFill>
                  <a:schemeClr val="accent1"/>
                </a:solidFill>
              </a:defRPr>
            </a:lvl2pPr>
            <a:lvl3pPr marL="2239963" indent="-265113">
              <a:spcBef>
                <a:spcPts val="600"/>
              </a:spcBef>
              <a:buClr>
                <a:schemeClr val="tx2"/>
              </a:buClr>
              <a:buSzPct val="100000"/>
              <a:buFont typeface="Wingdings" panose="05000000000000000000" pitchFamily="2" charset="2"/>
              <a:buChar char="ü"/>
              <a:defRPr sz="2000">
                <a:solidFill>
                  <a:schemeClr val="accent1"/>
                </a:solidFill>
              </a:defRPr>
            </a:lvl3pPr>
            <a:lvl4pPr marL="2874963" indent="-184150">
              <a:spcBef>
                <a:spcPts val="600"/>
              </a:spcBef>
              <a:buClr>
                <a:schemeClr val="tx2"/>
              </a:buClr>
              <a:defRPr sz="2000">
                <a:solidFill>
                  <a:schemeClr val="accent1"/>
                </a:solidFill>
              </a:defRPr>
            </a:lvl4pPr>
            <a:lvl5pPr marL="3590925" indent="-185738">
              <a:spcBef>
                <a:spcPts val="600"/>
              </a:spcBef>
              <a:buClr>
                <a:schemeClr val="tx2"/>
              </a:buClr>
              <a:defRPr sz="2000">
                <a:solidFill>
                  <a:schemeClr val="accent1"/>
                </a:solidFil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
        <p:nvSpPr>
          <p:cNvPr id="6" name="Marcador de texto 5"/>
          <p:cNvSpPr>
            <a:spLocks noGrp="1"/>
          </p:cNvSpPr>
          <p:nvPr>
            <p:ph type="body" sz="quarter" idx="10"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pic>
        <p:nvPicPr>
          <p:cNvPr id="8" name="11 Imagen" descr="Heartbeat.png"/>
          <p:cNvPicPr>
            <a:picLocks noChangeAspect="1"/>
          </p:cNvPicPr>
          <p:nvPr userDrawn="1"/>
        </p:nvPicPr>
        <p:blipFill>
          <a:blip r:embed="rId4" cstate="print">
            <a:duotone>
              <a:schemeClr val="accent1">
                <a:shade val="45000"/>
                <a:satMod val="135000"/>
              </a:schemeClr>
              <a:prstClr val="white"/>
            </a:duotone>
          </a:blip>
          <a:srcRect r="37971" b="1133"/>
          <a:stretch>
            <a:fillRect/>
          </a:stretch>
        </p:blipFill>
        <p:spPr>
          <a:xfrm>
            <a:off x="-32" y="6072206"/>
            <a:ext cx="3214710" cy="428628"/>
          </a:xfrm>
          <a:prstGeom prst="rect">
            <a:avLst/>
          </a:prstGeom>
        </p:spPr>
      </p:pic>
      <p:pic>
        <p:nvPicPr>
          <p:cNvPr id="9" name="Imagen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87000" y="6227876"/>
            <a:ext cx="1760538" cy="513491"/>
          </a:xfrm>
          <a:prstGeom prst="rect">
            <a:avLst/>
          </a:prstGeom>
        </p:spPr>
      </p:pic>
      <p:pic>
        <p:nvPicPr>
          <p:cNvPr id="4" name="Imagen 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8800" y="6476628"/>
            <a:ext cx="3174272" cy="291600"/>
          </a:xfrm>
          <a:prstGeom prst="rect">
            <a:avLst/>
          </a:prstGeom>
        </p:spPr>
      </p:pic>
    </p:spTree>
    <p:extLst>
      <p:ext uri="{BB962C8B-B14F-4D97-AF65-F5344CB8AC3E}">
        <p14:creationId xmlns:p14="http://schemas.microsoft.com/office/powerpoint/2010/main" val="3684120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Pregunta interact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2 Marcador de texto"/>
          <p:cNvSpPr>
            <a:spLocks noGrp="1"/>
          </p:cNvSpPr>
          <p:nvPr>
            <p:ph type="body" idx="1" hasCustomPrompt="1"/>
          </p:nvPr>
        </p:nvSpPr>
        <p:spPr>
          <a:xfrm>
            <a:off x="963084" y="2276872"/>
            <a:ext cx="10363200" cy="3330826"/>
          </a:xfrm>
        </p:spPr>
        <p:txBody>
          <a:bodyPr anchor="t"/>
          <a:lstStyle>
            <a:lvl1pPr marL="457200" indent="-457200">
              <a:spcBef>
                <a:spcPts val="600"/>
              </a:spcBef>
              <a:buClr>
                <a:schemeClr val="tx2"/>
              </a:buClr>
              <a:buFont typeface="+mj-lt"/>
              <a:buAutoNum type="arabicPeriod"/>
              <a:defRPr sz="2400" b="1"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dirty="0" smtClean="0"/>
              <a:t>Respuesta 1</a:t>
            </a:r>
          </a:p>
          <a:p>
            <a:pPr lvl="0"/>
            <a:r>
              <a:rPr lang="es-ES" dirty="0" smtClean="0"/>
              <a:t>Respuesta 2</a:t>
            </a:r>
          </a:p>
          <a:p>
            <a:pPr lvl="0"/>
            <a:r>
              <a:rPr lang="es-ES" dirty="0" smtClean="0"/>
              <a:t>Respuesta 3</a:t>
            </a:r>
          </a:p>
          <a:p>
            <a:pPr lvl="0"/>
            <a:r>
              <a:rPr lang="es-ES" dirty="0" smtClean="0"/>
              <a:t>Respuesta 4</a:t>
            </a:r>
          </a:p>
        </p:txBody>
      </p:sp>
      <p:sp>
        <p:nvSpPr>
          <p:cNvPr id="13" name="2 Marcador de texto"/>
          <p:cNvSpPr>
            <a:spLocks noGrp="1"/>
          </p:cNvSpPr>
          <p:nvPr>
            <p:ph type="body" idx="10" hasCustomPrompt="1"/>
          </p:nvPr>
        </p:nvSpPr>
        <p:spPr>
          <a:xfrm>
            <a:off x="963084" y="908721"/>
            <a:ext cx="10363200" cy="1035465"/>
          </a:xfrm>
        </p:spPr>
        <p:txBody>
          <a:bodyPr anchor="b">
            <a:normAutofit/>
          </a:bodyPr>
          <a:lstStyle>
            <a:lvl1pPr marL="0" indent="0" algn="ctr">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dirty="0" smtClean="0"/>
              <a:t>Enunciado de la pregunta X</a:t>
            </a:r>
          </a:p>
        </p:txBody>
      </p:sp>
      <p:sp>
        <p:nvSpPr>
          <p:cNvPr id="14" name="Marcador de texto 5"/>
          <p:cNvSpPr>
            <a:spLocks noGrp="1"/>
          </p:cNvSpPr>
          <p:nvPr>
            <p:ph type="body" sz="quarter" idx="11"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sp>
        <p:nvSpPr>
          <p:cNvPr id="18" name="1 Título"/>
          <p:cNvSpPr>
            <a:spLocks noGrp="1"/>
          </p:cNvSpPr>
          <p:nvPr>
            <p:ph type="title" hasCustomPrompt="1"/>
          </p:nvPr>
        </p:nvSpPr>
        <p:spPr>
          <a:xfrm>
            <a:off x="609600" y="159904"/>
            <a:ext cx="10972800" cy="604800"/>
          </a:xfrm>
          <a:noFill/>
        </p:spPr>
        <p:txBody>
          <a:bodyPr>
            <a:noAutofit/>
          </a:bodyPr>
          <a:lstStyle>
            <a:lvl1pPr algn="ctr">
              <a:defRPr sz="3200" b="1">
                <a:solidFill>
                  <a:schemeClr val="accent1"/>
                </a:solidFill>
              </a:defRPr>
            </a:lvl1pPr>
          </a:lstStyle>
          <a:p>
            <a:r>
              <a:rPr lang="es-ES" dirty="0" smtClean="0"/>
              <a:t>Pregunta X</a:t>
            </a:r>
            <a:endParaRPr lang="es-ES" dirty="0"/>
          </a:p>
        </p:txBody>
      </p:sp>
      <p:pic>
        <p:nvPicPr>
          <p:cNvPr id="9" name="11 Imagen" descr="Heartbeat.png"/>
          <p:cNvPicPr>
            <a:picLocks noChangeAspect="1"/>
          </p:cNvPicPr>
          <p:nvPr userDrawn="1"/>
        </p:nvPicPr>
        <p:blipFill>
          <a:blip r:embed="rId3" cstate="print">
            <a:duotone>
              <a:schemeClr val="accent1">
                <a:shade val="45000"/>
                <a:satMod val="135000"/>
              </a:schemeClr>
              <a:prstClr val="white"/>
            </a:duotone>
          </a:blip>
          <a:srcRect r="37971" b="1133"/>
          <a:stretch>
            <a:fillRect/>
          </a:stretch>
        </p:blipFill>
        <p:spPr>
          <a:xfrm>
            <a:off x="-32" y="6072206"/>
            <a:ext cx="3214710" cy="428628"/>
          </a:xfrm>
          <a:prstGeom prst="rect">
            <a:avLst/>
          </a:prstGeom>
        </p:spPr>
      </p:pic>
      <p:pic>
        <p:nvPicPr>
          <p:cNvPr id="10" name="Imagen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87000" y="6227876"/>
            <a:ext cx="1760538" cy="513491"/>
          </a:xfrm>
          <a:prstGeom prst="rect">
            <a:avLst/>
          </a:prstGeom>
        </p:spPr>
      </p:pic>
      <p:pic>
        <p:nvPicPr>
          <p:cNvPr id="12" name="Imagen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8800" y="6476628"/>
            <a:ext cx="3174272" cy="291600"/>
          </a:xfrm>
          <a:prstGeom prst="rect">
            <a:avLst/>
          </a:prstGeom>
        </p:spPr>
      </p:pic>
    </p:spTree>
    <p:extLst>
      <p:ext uri="{BB962C8B-B14F-4D97-AF65-F5344CB8AC3E}">
        <p14:creationId xmlns:p14="http://schemas.microsoft.com/office/powerpoint/2010/main" val="1653804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os áre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2 Marcador de contenido"/>
          <p:cNvSpPr>
            <a:spLocks noGrp="1"/>
          </p:cNvSpPr>
          <p:nvPr>
            <p:ph idx="10"/>
          </p:nvPr>
        </p:nvSpPr>
        <p:spPr>
          <a:xfrm>
            <a:off x="0" y="1015674"/>
            <a:ext cx="5999989" cy="4645574"/>
          </a:xfrm>
        </p:spPr>
        <p:txBody>
          <a:bodyPr/>
          <a:lstStyle>
            <a:lvl1pPr marL="808038" indent="-265113">
              <a:spcBef>
                <a:spcPts val="600"/>
              </a:spcBef>
              <a:buFontTx/>
              <a:buBlip>
                <a:blip r:embed="rId3"/>
              </a:buBlip>
              <a:defRPr sz="2400">
                <a:solidFill>
                  <a:schemeClr val="accent1"/>
                </a:solidFill>
              </a:defRPr>
            </a:lvl1pPr>
            <a:lvl2pPr marL="1524000" indent="-265113">
              <a:spcBef>
                <a:spcPts val="600"/>
              </a:spcBef>
              <a:buClr>
                <a:schemeClr val="tx2"/>
              </a:buClr>
              <a:buSzPct val="100000"/>
              <a:buFont typeface="Wingdings" panose="05000000000000000000" pitchFamily="2" charset="2"/>
              <a:buChar char="v"/>
              <a:defRPr sz="2200">
                <a:solidFill>
                  <a:schemeClr val="accent1"/>
                </a:solidFill>
              </a:defRPr>
            </a:lvl2pPr>
            <a:lvl3pPr marL="2239963" indent="-265113">
              <a:spcBef>
                <a:spcPts val="600"/>
              </a:spcBef>
              <a:buClr>
                <a:schemeClr val="tx2"/>
              </a:buClr>
              <a:buSzPct val="100000"/>
              <a:buFont typeface="Wingdings" panose="05000000000000000000" pitchFamily="2" charset="2"/>
              <a:buChar char="ü"/>
              <a:defRPr sz="2000">
                <a:solidFill>
                  <a:schemeClr val="accent1"/>
                </a:solidFill>
              </a:defRPr>
            </a:lvl3pPr>
            <a:lvl4pPr marL="2874963" indent="-184150">
              <a:spcBef>
                <a:spcPts val="600"/>
              </a:spcBef>
              <a:buClr>
                <a:schemeClr val="tx2"/>
              </a:buClr>
              <a:defRPr sz="2000">
                <a:solidFill>
                  <a:schemeClr val="accent1"/>
                </a:solidFill>
              </a:defRPr>
            </a:lvl4pPr>
            <a:lvl5pPr marL="3590925" indent="-185738">
              <a:spcBef>
                <a:spcPts val="600"/>
              </a:spcBef>
              <a:buClr>
                <a:schemeClr val="tx2"/>
              </a:buClr>
              <a:defRPr sz="2000">
                <a:solidFill>
                  <a:schemeClr val="accent1"/>
                </a:solidFil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
        <p:nvSpPr>
          <p:cNvPr id="14" name="Marcador de texto 5"/>
          <p:cNvSpPr>
            <a:spLocks noGrp="1"/>
          </p:cNvSpPr>
          <p:nvPr>
            <p:ph type="body" sz="quarter" idx="12"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sp>
        <p:nvSpPr>
          <p:cNvPr id="15" name="2 Marcador de contenido"/>
          <p:cNvSpPr>
            <a:spLocks noGrp="1"/>
          </p:cNvSpPr>
          <p:nvPr>
            <p:ph idx="13"/>
          </p:nvPr>
        </p:nvSpPr>
        <p:spPr>
          <a:xfrm>
            <a:off x="6183808" y="1015674"/>
            <a:ext cx="5384800" cy="4645574"/>
          </a:xfrm>
        </p:spPr>
        <p:txBody>
          <a:bodyPr/>
          <a:lstStyle>
            <a:lvl1pPr marL="265113" indent="-265113">
              <a:spcBef>
                <a:spcPts val="600"/>
              </a:spcBef>
              <a:buFontTx/>
              <a:buBlip>
                <a:blip r:embed="rId3"/>
              </a:buBlip>
              <a:defRPr sz="2400">
                <a:solidFill>
                  <a:schemeClr val="accent1"/>
                </a:solidFill>
              </a:defRPr>
            </a:lvl1pPr>
            <a:lvl2pPr marL="981075" indent="-265113">
              <a:spcBef>
                <a:spcPts val="600"/>
              </a:spcBef>
              <a:buClr>
                <a:schemeClr val="tx2"/>
              </a:buClr>
              <a:buSzPct val="100000"/>
              <a:buFont typeface="Wingdings" panose="05000000000000000000" pitchFamily="2" charset="2"/>
              <a:buChar char="v"/>
              <a:defRPr sz="2200">
                <a:solidFill>
                  <a:schemeClr val="accent1"/>
                </a:solidFill>
              </a:defRPr>
            </a:lvl2pPr>
            <a:lvl3pPr marL="1709738" indent="-279400">
              <a:spcBef>
                <a:spcPts val="600"/>
              </a:spcBef>
              <a:buClr>
                <a:schemeClr val="tx2"/>
              </a:buClr>
              <a:buSzPct val="100000"/>
              <a:buFont typeface="Wingdings" panose="05000000000000000000" pitchFamily="2" charset="2"/>
              <a:buChar char="ü"/>
              <a:defRPr sz="2000">
                <a:solidFill>
                  <a:schemeClr val="accent1"/>
                </a:solidFill>
              </a:defRPr>
            </a:lvl3pPr>
            <a:lvl4pPr marL="2332038" indent="-184150">
              <a:spcBef>
                <a:spcPts val="600"/>
              </a:spcBef>
              <a:buClr>
                <a:schemeClr val="tx2"/>
              </a:buClr>
              <a:defRPr sz="2000">
                <a:solidFill>
                  <a:schemeClr val="accent1"/>
                </a:solidFill>
              </a:defRPr>
            </a:lvl4pPr>
            <a:lvl5pPr marL="3048000" indent="-173038">
              <a:spcBef>
                <a:spcPts val="600"/>
              </a:spcBef>
              <a:buClr>
                <a:schemeClr val="tx2"/>
              </a:buClr>
              <a:defRPr sz="2000">
                <a:solidFill>
                  <a:schemeClr val="accent1"/>
                </a:solidFil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
        <p:nvSpPr>
          <p:cNvPr id="18" name="1 Título"/>
          <p:cNvSpPr>
            <a:spLocks noGrp="1"/>
          </p:cNvSpPr>
          <p:nvPr>
            <p:ph type="title" hasCustomPrompt="1"/>
          </p:nvPr>
        </p:nvSpPr>
        <p:spPr>
          <a:xfrm>
            <a:off x="609600" y="159904"/>
            <a:ext cx="10972800" cy="604800"/>
          </a:xfrm>
          <a:noFill/>
        </p:spPr>
        <p:txBody>
          <a:bodyPr>
            <a:noAutofit/>
          </a:bodyPr>
          <a:lstStyle>
            <a:lvl1pPr algn="ctr">
              <a:defRPr sz="3200" b="1">
                <a:solidFill>
                  <a:schemeClr val="accent1"/>
                </a:solidFill>
              </a:defRPr>
            </a:lvl1pPr>
          </a:lstStyle>
          <a:p>
            <a:r>
              <a:rPr lang="es-ES" dirty="0" smtClean="0"/>
              <a:t>Título de diapositiva: es obligatorio</a:t>
            </a:r>
            <a:endParaRPr lang="es-ES" dirty="0"/>
          </a:p>
        </p:txBody>
      </p:sp>
      <p:pic>
        <p:nvPicPr>
          <p:cNvPr id="13" name="11 Imagen" descr="Heartbeat.png"/>
          <p:cNvPicPr>
            <a:picLocks noChangeAspect="1"/>
          </p:cNvPicPr>
          <p:nvPr userDrawn="1"/>
        </p:nvPicPr>
        <p:blipFill>
          <a:blip r:embed="rId4" cstate="print">
            <a:duotone>
              <a:schemeClr val="accent1">
                <a:shade val="45000"/>
                <a:satMod val="135000"/>
              </a:schemeClr>
              <a:prstClr val="white"/>
            </a:duotone>
          </a:blip>
          <a:srcRect r="37971" b="1133"/>
          <a:stretch>
            <a:fillRect/>
          </a:stretch>
        </p:blipFill>
        <p:spPr>
          <a:xfrm>
            <a:off x="-32" y="6072206"/>
            <a:ext cx="3214710" cy="428628"/>
          </a:xfrm>
          <a:prstGeom prst="rect">
            <a:avLst/>
          </a:prstGeom>
        </p:spPr>
      </p:pic>
      <p:pic>
        <p:nvPicPr>
          <p:cNvPr id="19" name="Imagen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87000" y="6227876"/>
            <a:ext cx="1760538" cy="513491"/>
          </a:xfrm>
          <a:prstGeom prst="rect">
            <a:avLst/>
          </a:prstGeom>
        </p:spPr>
      </p:pic>
      <p:pic>
        <p:nvPicPr>
          <p:cNvPr id="10" name="Imagen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8800" y="6476628"/>
            <a:ext cx="3174272" cy="291600"/>
          </a:xfrm>
          <a:prstGeom prst="rect">
            <a:avLst/>
          </a:prstGeom>
        </p:spPr>
      </p:pic>
    </p:spTree>
    <p:extLst>
      <p:ext uri="{BB962C8B-B14F-4D97-AF65-F5344CB8AC3E}">
        <p14:creationId xmlns:p14="http://schemas.microsoft.com/office/powerpoint/2010/main" val="708833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s áreas con cabecer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609600" y="908721"/>
            <a:ext cx="5386917" cy="906115"/>
          </a:xfrm>
        </p:spPr>
        <p:txBody>
          <a:bodyPr anchor="b"/>
          <a:lstStyle>
            <a:lvl1pPr marL="0" indent="0" algn="ctr">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7" name="2 Marcador de texto"/>
          <p:cNvSpPr>
            <a:spLocks noGrp="1"/>
          </p:cNvSpPr>
          <p:nvPr>
            <p:ph type="body" idx="10"/>
          </p:nvPr>
        </p:nvSpPr>
        <p:spPr>
          <a:xfrm>
            <a:off x="6192011" y="908722"/>
            <a:ext cx="5386917" cy="906115"/>
          </a:xfrm>
        </p:spPr>
        <p:txBody>
          <a:bodyPr anchor="b"/>
          <a:lstStyle>
            <a:lvl1pPr marL="0" indent="0" algn="ctr">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8" name="2 Marcador de contenido"/>
          <p:cNvSpPr>
            <a:spLocks noGrp="1"/>
          </p:cNvSpPr>
          <p:nvPr>
            <p:ph idx="11"/>
          </p:nvPr>
        </p:nvSpPr>
        <p:spPr>
          <a:xfrm>
            <a:off x="-43" y="1886844"/>
            <a:ext cx="6000032" cy="3774405"/>
          </a:xfrm>
        </p:spPr>
        <p:txBody>
          <a:bodyPr/>
          <a:lstStyle>
            <a:lvl1pPr marL="808038" indent="-265113">
              <a:spcBef>
                <a:spcPts val="600"/>
              </a:spcBef>
              <a:buFontTx/>
              <a:buBlip>
                <a:blip r:embed="rId3"/>
              </a:buBlip>
              <a:defRPr sz="2200">
                <a:solidFill>
                  <a:schemeClr val="accent1"/>
                </a:solidFill>
              </a:defRPr>
            </a:lvl1pPr>
            <a:lvl2pPr marL="1524000" indent="-265113">
              <a:spcBef>
                <a:spcPts val="600"/>
              </a:spcBef>
              <a:buClr>
                <a:schemeClr val="tx2"/>
              </a:buClr>
              <a:buSzPct val="100000"/>
              <a:buFont typeface="Wingdings" panose="05000000000000000000" pitchFamily="2" charset="2"/>
              <a:buChar char="v"/>
              <a:defRPr sz="2000">
                <a:solidFill>
                  <a:schemeClr val="accent1"/>
                </a:solidFill>
              </a:defRPr>
            </a:lvl2pPr>
            <a:lvl3pPr marL="2239963" indent="-265113">
              <a:spcBef>
                <a:spcPts val="600"/>
              </a:spcBef>
              <a:buClr>
                <a:schemeClr val="tx2"/>
              </a:buClr>
              <a:buSzPct val="100000"/>
              <a:buFont typeface="Wingdings" panose="05000000000000000000" pitchFamily="2" charset="2"/>
              <a:buChar char="ü"/>
              <a:defRPr sz="1800">
                <a:solidFill>
                  <a:schemeClr val="accent1"/>
                </a:solidFill>
              </a:defRPr>
            </a:lvl3pPr>
            <a:lvl4pPr marL="2874963" indent="-184150">
              <a:spcBef>
                <a:spcPts val="600"/>
              </a:spcBef>
              <a:buClr>
                <a:schemeClr val="tx2"/>
              </a:buClr>
              <a:defRPr sz="1800">
                <a:solidFill>
                  <a:schemeClr val="accent1"/>
                </a:solidFill>
              </a:defRPr>
            </a:lvl4pPr>
            <a:lvl5pPr marL="3590925" indent="-185738">
              <a:spcBef>
                <a:spcPts val="600"/>
              </a:spcBef>
              <a:buClr>
                <a:schemeClr val="tx2"/>
              </a:buClr>
              <a:defRPr sz="1800">
                <a:solidFill>
                  <a:schemeClr val="accent1"/>
                </a:solidFil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
        <p:nvSpPr>
          <p:cNvPr id="16" name="Marcador de texto 5"/>
          <p:cNvSpPr>
            <a:spLocks noGrp="1"/>
          </p:cNvSpPr>
          <p:nvPr>
            <p:ph type="body" sz="quarter" idx="13"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sp>
        <p:nvSpPr>
          <p:cNvPr id="21" name="2 Marcador de contenido"/>
          <p:cNvSpPr>
            <a:spLocks noGrp="1"/>
          </p:cNvSpPr>
          <p:nvPr>
            <p:ph idx="14"/>
          </p:nvPr>
        </p:nvSpPr>
        <p:spPr>
          <a:xfrm>
            <a:off x="6192011" y="1886844"/>
            <a:ext cx="5384800" cy="3774405"/>
          </a:xfrm>
        </p:spPr>
        <p:txBody>
          <a:bodyPr/>
          <a:lstStyle>
            <a:lvl1pPr marL="265113" indent="-265113">
              <a:spcBef>
                <a:spcPts val="600"/>
              </a:spcBef>
              <a:buFontTx/>
              <a:buBlip>
                <a:blip r:embed="rId3"/>
              </a:buBlip>
              <a:defRPr sz="2200">
                <a:solidFill>
                  <a:schemeClr val="accent1"/>
                </a:solidFill>
              </a:defRPr>
            </a:lvl1pPr>
            <a:lvl2pPr marL="981075" indent="-265113">
              <a:spcBef>
                <a:spcPts val="600"/>
              </a:spcBef>
              <a:buClr>
                <a:schemeClr val="tx2"/>
              </a:buClr>
              <a:buSzPct val="100000"/>
              <a:buFont typeface="Wingdings" panose="05000000000000000000" pitchFamily="2" charset="2"/>
              <a:buChar char="v"/>
              <a:defRPr sz="2000">
                <a:solidFill>
                  <a:schemeClr val="accent1"/>
                </a:solidFill>
              </a:defRPr>
            </a:lvl2pPr>
            <a:lvl3pPr marL="1709738" indent="-265113">
              <a:spcBef>
                <a:spcPts val="600"/>
              </a:spcBef>
              <a:buClr>
                <a:schemeClr val="tx2"/>
              </a:buClr>
              <a:buSzPct val="100000"/>
              <a:buFont typeface="Wingdings" panose="05000000000000000000" pitchFamily="2" charset="2"/>
              <a:buChar char="ü"/>
              <a:defRPr sz="1800">
                <a:solidFill>
                  <a:schemeClr val="accent1"/>
                </a:solidFill>
              </a:defRPr>
            </a:lvl3pPr>
            <a:lvl4pPr marL="2332038" indent="-184150">
              <a:spcBef>
                <a:spcPts val="600"/>
              </a:spcBef>
              <a:buClr>
                <a:schemeClr val="tx2"/>
              </a:buClr>
              <a:defRPr sz="1800">
                <a:solidFill>
                  <a:schemeClr val="accent1"/>
                </a:solidFill>
              </a:defRPr>
            </a:lvl4pPr>
            <a:lvl5pPr marL="3048000" indent="-173038">
              <a:spcBef>
                <a:spcPts val="600"/>
              </a:spcBef>
              <a:buClr>
                <a:schemeClr val="tx2"/>
              </a:buClr>
              <a:defRPr sz="1800">
                <a:solidFill>
                  <a:schemeClr val="accent1"/>
                </a:solidFil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
        <p:nvSpPr>
          <p:cNvPr id="22" name="1 Título"/>
          <p:cNvSpPr>
            <a:spLocks noGrp="1"/>
          </p:cNvSpPr>
          <p:nvPr>
            <p:ph type="title" hasCustomPrompt="1"/>
          </p:nvPr>
        </p:nvSpPr>
        <p:spPr>
          <a:xfrm>
            <a:off x="609600" y="159904"/>
            <a:ext cx="10972800" cy="604800"/>
          </a:xfrm>
          <a:noFill/>
        </p:spPr>
        <p:txBody>
          <a:bodyPr>
            <a:noAutofit/>
          </a:bodyPr>
          <a:lstStyle>
            <a:lvl1pPr algn="ctr">
              <a:defRPr sz="3200" b="1">
                <a:solidFill>
                  <a:schemeClr val="accent1"/>
                </a:solidFill>
              </a:defRPr>
            </a:lvl1pPr>
          </a:lstStyle>
          <a:p>
            <a:r>
              <a:rPr lang="es-ES" dirty="0" smtClean="0"/>
              <a:t>Título de diapositiva: es obligatorio</a:t>
            </a:r>
            <a:endParaRPr lang="es-ES" dirty="0"/>
          </a:p>
        </p:txBody>
      </p:sp>
      <p:pic>
        <p:nvPicPr>
          <p:cNvPr id="11" name="11 Imagen" descr="Heartbeat.png"/>
          <p:cNvPicPr>
            <a:picLocks noChangeAspect="1"/>
          </p:cNvPicPr>
          <p:nvPr userDrawn="1"/>
        </p:nvPicPr>
        <p:blipFill>
          <a:blip r:embed="rId4" cstate="print">
            <a:duotone>
              <a:schemeClr val="accent1">
                <a:shade val="45000"/>
                <a:satMod val="135000"/>
              </a:schemeClr>
              <a:prstClr val="white"/>
            </a:duotone>
          </a:blip>
          <a:srcRect r="37971" b="1133"/>
          <a:stretch>
            <a:fillRect/>
          </a:stretch>
        </p:blipFill>
        <p:spPr>
          <a:xfrm>
            <a:off x="-32" y="6072206"/>
            <a:ext cx="3214710" cy="428628"/>
          </a:xfrm>
          <a:prstGeom prst="rect">
            <a:avLst/>
          </a:prstGeom>
        </p:spPr>
      </p:pic>
      <p:pic>
        <p:nvPicPr>
          <p:cNvPr id="12" name="Imagen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87000" y="6227876"/>
            <a:ext cx="1760538" cy="513491"/>
          </a:xfrm>
          <a:prstGeom prst="rect">
            <a:avLst/>
          </a:prstGeom>
        </p:spPr>
      </p:pic>
      <p:pic>
        <p:nvPicPr>
          <p:cNvPr id="13" name="Imagen 1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8800" y="6476628"/>
            <a:ext cx="3174272" cy="291600"/>
          </a:xfrm>
          <a:prstGeom prst="rect">
            <a:avLst/>
          </a:prstGeom>
        </p:spPr>
      </p:pic>
    </p:spTree>
    <p:extLst>
      <p:ext uri="{BB962C8B-B14F-4D97-AF65-F5344CB8AC3E}">
        <p14:creationId xmlns:p14="http://schemas.microsoft.com/office/powerpoint/2010/main" val="2212868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bierta sin estructur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Marcador de texto 5"/>
          <p:cNvSpPr>
            <a:spLocks noGrp="1"/>
          </p:cNvSpPr>
          <p:nvPr>
            <p:ph type="body" sz="quarter" idx="13"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sp>
        <p:nvSpPr>
          <p:cNvPr id="15" name="1 Título"/>
          <p:cNvSpPr>
            <a:spLocks noGrp="1"/>
          </p:cNvSpPr>
          <p:nvPr>
            <p:ph type="title" hasCustomPrompt="1"/>
          </p:nvPr>
        </p:nvSpPr>
        <p:spPr>
          <a:xfrm>
            <a:off x="609600" y="159904"/>
            <a:ext cx="10972800" cy="604800"/>
          </a:xfrm>
          <a:noFill/>
        </p:spPr>
        <p:txBody>
          <a:bodyPr>
            <a:noAutofit/>
          </a:bodyPr>
          <a:lstStyle>
            <a:lvl1pPr algn="ctr">
              <a:defRPr sz="3200" b="1">
                <a:solidFill>
                  <a:schemeClr val="accent1"/>
                </a:solidFill>
              </a:defRPr>
            </a:lvl1pPr>
          </a:lstStyle>
          <a:p>
            <a:r>
              <a:rPr lang="es-ES" dirty="0" smtClean="0"/>
              <a:t>Título de diapositiva: es obligatorio</a:t>
            </a:r>
            <a:endParaRPr lang="es-ES" dirty="0"/>
          </a:p>
        </p:txBody>
      </p:sp>
      <p:pic>
        <p:nvPicPr>
          <p:cNvPr id="7" name="11 Imagen" descr="Heartbeat.png"/>
          <p:cNvPicPr>
            <a:picLocks noChangeAspect="1"/>
          </p:cNvPicPr>
          <p:nvPr userDrawn="1"/>
        </p:nvPicPr>
        <p:blipFill>
          <a:blip r:embed="rId3" cstate="print">
            <a:duotone>
              <a:schemeClr val="accent1">
                <a:shade val="45000"/>
                <a:satMod val="135000"/>
              </a:schemeClr>
              <a:prstClr val="white"/>
            </a:duotone>
          </a:blip>
          <a:srcRect r="37971" b="1133"/>
          <a:stretch>
            <a:fillRect/>
          </a:stretch>
        </p:blipFill>
        <p:spPr>
          <a:xfrm>
            <a:off x="-32" y="6072206"/>
            <a:ext cx="3214710" cy="428628"/>
          </a:xfrm>
          <a:prstGeom prst="rect">
            <a:avLst/>
          </a:prstGeom>
        </p:spPr>
      </p:pic>
      <p:pic>
        <p:nvPicPr>
          <p:cNvPr id="8" name="Imagen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87000" y="6227876"/>
            <a:ext cx="1760538" cy="513491"/>
          </a:xfrm>
          <a:prstGeom prst="rect">
            <a:avLst/>
          </a:prstGeom>
        </p:spPr>
      </p:pic>
      <p:pic>
        <p:nvPicPr>
          <p:cNvPr id="9" name="Imagen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8800" y="6476628"/>
            <a:ext cx="3174272" cy="291600"/>
          </a:xfrm>
          <a:prstGeom prst="rect">
            <a:avLst/>
          </a:prstGeom>
        </p:spPr>
      </p:pic>
    </p:spTree>
    <p:extLst>
      <p:ext uri="{BB962C8B-B14F-4D97-AF65-F5344CB8AC3E}">
        <p14:creationId xmlns:p14="http://schemas.microsoft.com/office/powerpoint/2010/main" val="2299662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enzo en 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Marcador de texto 5"/>
          <p:cNvSpPr>
            <a:spLocks noGrp="1"/>
          </p:cNvSpPr>
          <p:nvPr>
            <p:ph type="body" sz="quarter" idx="13"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pic>
        <p:nvPicPr>
          <p:cNvPr id="6" name="11 Imagen" descr="Heartbeat.png"/>
          <p:cNvPicPr>
            <a:picLocks noChangeAspect="1"/>
          </p:cNvPicPr>
          <p:nvPr userDrawn="1"/>
        </p:nvPicPr>
        <p:blipFill>
          <a:blip r:embed="rId3" cstate="print">
            <a:duotone>
              <a:schemeClr val="accent1">
                <a:shade val="45000"/>
                <a:satMod val="135000"/>
              </a:schemeClr>
              <a:prstClr val="white"/>
            </a:duotone>
          </a:blip>
          <a:srcRect r="37971" b="1133"/>
          <a:stretch>
            <a:fillRect/>
          </a:stretch>
        </p:blipFill>
        <p:spPr>
          <a:xfrm>
            <a:off x="-32" y="6072206"/>
            <a:ext cx="3214710" cy="428628"/>
          </a:xfrm>
          <a:prstGeom prst="rect">
            <a:avLst/>
          </a:prstGeom>
        </p:spPr>
      </p:pic>
      <p:pic>
        <p:nvPicPr>
          <p:cNvPr id="7" name="Imagen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87000" y="6227876"/>
            <a:ext cx="1760538" cy="513491"/>
          </a:xfrm>
          <a:prstGeom prst="rect">
            <a:avLst/>
          </a:prstGeom>
        </p:spPr>
      </p:pic>
      <p:pic>
        <p:nvPicPr>
          <p:cNvPr id="8" name="Imagen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8800" y="6476628"/>
            <a:ext cx="3174272" cy="291600"/>
          </a:xfrm>
          <a:prstGeom prst="rect">
            <a:avLst/>
          </a:prstGeom>
        </p:spPr>
      </p:pic>
    </p:spTree>
    <p:extLst>
      <p:ext uri="{BB962C8B-B14F-4D97-AF65-F5344CB8AC3E}">
        <p14:creationId xmlns:p14="http://schemas.microsoft.com/office/powerpoint/2010/main" val="1584474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os áreas asimétric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2 Marcador de texto"/>
          <p:cNvSpPr>
            <a:spLocks noGrp="1"/>
          </p:cNvSpPr>
          <p:nvPr>
            <p:ph type="body" idx="10"/>
          </p:nvPr>
        </p:nvSpPr>
        <p:spPr>
          <a:xfrm>
            <a:off x="609600" y="1484784"/>
            <a:ext cx="4085547" cy="690092"/>
          </a:xfrm>
        </p:spPr>
        <p:txBody>
          <a:bodyPr anchor="b">
            <a:normAutofit/>
          </a:bodyPr>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6" name="2 Marcador de contenido"/>
          <p:cNvSpPr>
            <a:spLocks noGrp="1"/>
          </p:cNvSpPr>
          <p:nvPr>
            <p:ph idx="11"/>
          </p:nvPr>
        </p:nvSpPr>
        <p:spPr>
          <a:xfrm>
            <a:off x="1" y="2174876"/>
            <a:ext cx="4659993" cy="3486706"/>
          </a:xfrm>
        </p:spPr>
        <p:txBody>
          <a:bodyPr>
            <a:normAutofit/>
          </a:bodyPr>
          <a:lstStyle>
            <a:lvl1pPr marL="715963" indent="-185738">
              <a:spcBef>
                <a:spcPts val="600"/>
              </a:spcBef>
              <a:buFontTx/>
              <a:buBlip>
                <a:blip r:embed="rId3"/>
              </a:buBlip>
              <a:defRPr sz="1800">
                <a:solidFill>
                  <a:schemeClr val="accent1"/>
                </a:solidFill>
              </a:defRPr>
            </a:lvl1pPr>
            <a:lvl2pPr marL="1073150" indent="-173038">
              <a:spcBef>
                <a:spcPts val="600"/>
              </a:spcBef>
              <a:buClr>
                <a:schemeClr val="tx2"/>
              </a:buClr>
              <a:buSzPct val="100000"/>
              <a:buFont typeface="Wingdings" panose="05000000000000000000" pitchFamily="2" charset="2"/>
              <a:buChar char="v"/>
              <a:defRPr sz="1600">
                <a:solidFill>
                  <a:schemeClr val="accent1"/>
                </a:solidFill>
              </a:defRPr>
            </a:lvl2pPr>
            <a:lvl3pPr marL="1431925" indent="-173038">
              <a:spcBef>
                <a:spcPts val="600"/>
              </a:spcBef>
              <a:buClr>
                <a:schemeClr val="tx2"/>
              </a:buClr>
              <a:buSzPct val="100000"/>
              <a:buFont typeface="Wingdings" panose="05000000000000000000" pitchFamily="2" charset="2"/>
              <a:buChar char="ü"/>
              <a:defRPr sz="1400">
                <a:solidFill>
                  <a:schemeClr val="accent1"/>
                </a:solidFill>
              </a:defRPr>
            </a:lvl3pPr>
            <a:lvl4pPr marL="1789113" indent="-173038">
              <a:spcBef>
                <a:spcPts val="600"/>
              </a:spcBef>
              <a:buClr>
                <a:schemeClr val="tx2"/>
              </a:buClr>
              <a:defRPr sz="1400">
                <a:solidFill>
                  <a:schemeClr val="accent1"/>
                </a:solidFill>
              </a:defRPr>
            </a:lvl4pPr>
            <a:lvl5pPr marL="2146300" indent="-173038">
              <a:spcBef>
                <a:spcPts val="600"/>
              </a:spcBef>
              <a:buClr>
                <a:schemeClr val="tx2"/>
              </a:buClr>
              <a:defRPr sz="1400">
                <a:solidFill>
                  <a:schemeClr val="accent1"/>
                </a:solidFil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
        <p:nvSpPr>
          <p:cNvPr id="17" name="2 Marcador de contenido"/>
          <p:cNvSpPr>
            <a:spLocks noGrp="1"/>
          </p:cNvSpPr>
          <p:nvPr>
            <p:ph idx="1"/>
          </p:nvPr>
        </p:nvSpPr>
        <p:spPr>
          <a:xfrm>
            <a:off x="4695147" y="274640"/>
            <a:ext cx="6887253" cy="5386608"/>
          </a:xfrm>
        </p:spPr>
        <p:txBody>
          <a:bodyPr/>
          <a:lstStyle>
            <a:lvl1pPr marL="450850" indent="-266700">
              <a:spcBef>
                <a:spcPts val="600"/>
              </a:spcBef>
              <a:buFontTx/>
              <a:buBlip>
                <a:blip r:embed="rId3"/>
              </a:buBlip>
              <a:defRPr sz="2400">
                <a:solidFill>
                  <a:schemeClr val="accent1"/>
                </a:solidFill>
              </a:defRPr>
            </a:lvl1pPr>
            <a:lvl2pPr marL="1166813" indent="-265113">
              <a:spcBef>
                <a:spcPts val="600"/>
              </a:spcBef>
              <a:buClr>
                <a:schemeClr val="tx2"/>
              </a:buClr>
              <a:buSzPct val="100000"/>
              <a:buFont typeface="Wingdings" panose="05000000000000000000" pitchFamily="2" charset="2"/>
              <a:buChar char="v"/>
              <a:defRPr sz="2200">
                <a:solidFill>
                  <a:schemeClr val="accent1"/>
                </a:solidFill>
              </a:defRPr>
            </a:lvl2pPr>
            <a:lvl3pPr marL="1881188" indent="-265113">
              <a:spcBef>
                <a:spcPts val="600"/>
              </a:spcBef>
              <a:buClr>
                <a:schemeClr val="tx2"/>
              </a:buClr>
              <a:buSzPct val="100000"/>
              <a:buFont typeface="Wingdings" panose="05000000000000000000" pitchFamily="2" charset="2"/>
              <a:buChar char="ü"/>
              <a:defRPr sz="2000">
                <a:solidFill>
                  <a:schemeClr val="accent1"/>
                </a:solidFill>
              </a:defRPr>
            </a:lvl3pPr>
            <a:lvl4pPr marL="2517775" indent="-173038">
              <a:spcBef>
                <a:spcPts val="600"/>
              </a:spcBef>
              <a:buClr>
                <a:schemeClr val="tx2"/>
              </a:buClr>
              <a:defRPr>
                <a:solidFill>
                  <a:schemeClr val="accent1"/>
                </a:solidFill>
              </a:defRPr>
            </a:lvl4pPr>
            <a:lvl5pPr marL="3233738" indent="-185738">
              <a:spcBef>
                <a:spcPts val="600"/>
              </a:spcBef>
              <a:buClr>
                <a:schemeClr val="tx2"/>
              </a:buClr>
              <a:defRPr>
                <a:solidFill>
                  <a:schemeClr val="accent1"/>
                </a:solidFil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
        <p:nvSpPr>
          <p:cNvPr id="3" name="Título 2"/>
          <p:cNvSpPr>
            <a:spLocks noGrp="1"/>
          </p:cNvSpPr>
          <p:nvPr>
            <p:ph type="title" hasCustomPrompt="1"/>
          </p:nvPr>
        </p:nvSpPr>
        <p:spPr>
          <a:xfrm>
            <a:off x="609601" y="274639"/>
            <a:ext cx="4050393" cy="1210145"/>
          </a:xfrm>
        </p:spPr>
        <p:txBody>
          <a:bodyPr>
            <a:noAutofit/>
          </a:bodyPr>
          <a:lstStyle>
            <a:lvl1pPr>
              <a:defRPr sz="2400" b="1">
                <a:solidFill>
                  <a:schemeClr val="accent1"/>
                </a:solidFill>
              </a:defRPr>
            </a:lvl1pPr>
          </a:lstStyle>
          <a:p>
            <a:r>
              <a:rPr lang="es-ES" dirty="0" smtClean="0"/>
              <a:t>Título de diapositiva: es obligatorio</a:t>
            </a:r>
            <a:endParaRPr lang="es-ES" dirty="0"/>
          </a:p>
        </p:txBody>
      </p:sp>
      <p:sp>
        <p:nvSpPr>
          <p:cNvPr id="18" name="Marcador de texto 5"/>
          <p:cNvSpPr>
            <a:spLocks noGrp="1"/>
          </p:cNvSpPr>
          <p:nvPr>
            <p:ph type="body" sz="quarter" idx="13" hasCustomPrompt="1"/>
          </p:nvPr>
        </p:nvSpPr>
        <p:spPr>
          <a:xfrm>
            <a:off x="-43" y="5661248"/>
            <a:ext cx="11582443" cy="295162"/>
          </a:xfrm>
        </p:spPr>
        <p:txBody>
          <a:bodyPr/>
          <a:lstStyle>
            <a:lvl1pPr marL="0" indent="0" algn="r">
              <a:buNone/>
              <a:defRPr sz="1400" i="1">
                <a:solidFill>
                  <a:schemeClr val="accent2"/>
                </a:solidFill>
              </a:defRPr>
            </a:lvl1pPr>
          </a:lstStyle>
          <a:p>
            <a:pPr lvl="0"/>
            <a:r>
              <a:rPr lang="es-ES" dirty="0" smtClean="0"/>
              <a:t>Haga clic para introducir una referencia bibliográfica</a:t>
            </a:r>
          </a:p>
        </p:txBody>
      </p:sp>
      <p:pic>
        <p:nvPicPr>
          <p:cNvPr id="10" name="11 Imagen" descr="Heartbeat.png"/>
          <p:cNvPicPr>
            <a:picLocks noChangeAspect="1"/>
          </p:cNvPicPr>
          <p:nvPr userDrawn="1"/>
        </p:nvPicPr>
        <p:blipFill>
          <a:blip r:embed="rId4" cstate="print">
            <a:duotone>
              <a:schemeClr val="accent1">
                <a:shade val="45000"/>
                <a:satMod val="135000"/>
              </a:schemeClr>
              <a:prstClr val="white"/>
            </a:duotone>
          </a:blip>
          <a:srcRect r="37971" b="1133"/>
          <a:stretch>
            <a:fillRect/>
          </a:stretch>
        </p:blipFill>
        <p:spPr>
          <a:xfrm>
            <a:off x="-32" y="6072206"/>
            <a:ext cx="3214710" cy="428628"/>
          </a:xfrm>
          <a:prstGeom prst="rect">
            <a:avLst/>
          </a:prstGeom>
        </p:spPr>
      </p:pic>
      <p:pic>
        <p:nvPicPr>
          <p:cNvPr id="11" name="Imagen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87000" y="6227876"/>
            <a:ext cx="1760538" cy="513491"/>
          </a:xfrm>
          <a:prstGeom prst="rect">
            <a:avLst/>
          </a:prstGeom>
        </p:spPr>
      </p:pic>
      <p:pic>
        <p:nvPicPr>
          <p:cNvPr id="13" name="Imagen 1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8800" y="6476628"/>
            <a:ext cx="3174272" cy="291600"/>
          </a:xfrm>
          <a:prstGeom prst="rect">
            <a:avLst/>
          </a:prstGeom>
        </p:spPr>
      </p:pic>
    </p:spTree>
    <p:extLst>
      <p:ext uri="{BB962C8B-B14F-4D97-AF65-F5344CB8AC3E}">
        <p14:creationId xmlns:p14="http://schemas.microsoft.com/office/powerpoint/2010/main" val="1425367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s-ES" dirty="0" smtClean="0"/>
              <a:t>Haga clic para modificar el estilo de título del patrón</a:t>
            </a:r>
            <a:endParaRPr lang="es-ES" dirty="0"/>
          </a:p>
        </p:txBody>
      </p:sp>
      <p:sp>
        <p:nvSpPr>
          <p:cNvPr id="3" name="2 Marcador de texto"/>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4" name="3 Marcador de fecha"/>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34764A-3372-4F92-A04B-C6D954743B17}" type="datetimeFigureOut">
              <a:rPr lang="es-ES" smtClean="0"/>
              <a:pPr/>
              <a:t>13/12/2017</a:t>
            </a:fld>
            <a:endParaRPr lang="es-ES"/>
          </a:p>
        </p:txBody>
      </p:sp>
      <p:sp>
        <p:nvSpPr>
          <p:cNvPr id="5" name="4 Marcador de pie de página"/>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7386E7-29ED-41AB-9506-B1B1EB43D00B}" type="slidenum">
              <a:rPr lang="es-ES" smtClean="0"/>
              <a:pPr/>
              <a:t>‹Nº›</a:t>
            </a:fld>
            <a:endParaRPr lang="es-ES"/>
          </a:p>
        </p:txBody>
      </p:sp>
    </p:spTree>
    <p:extLst>
      <p:ext uri="{BB962C8B-B14F-4D97-AF65-F5344CB8AC3E}">
        <p14:creationId xmlns:p14="http://schemas.microsoft.com/office/powerpoint/2010/main" val="1742217848"/>
      </p:ext>
    </p:extLst>
  </p:cSld>
  <p:clrMap bg1="lt1" tx1="dk1" bg2="lt2" tx2="dk2" accent1="accent1" accent2="accent2" accent3="accent3" accent4="accent4" accent5="accent5" accent6="accent6" hlink="hlink" folHlink="folHlink"/>
  <p:sldLayoutIdLst>
    <p:sldLayoutId id="2147483662" r:id="rId1"/>
    <p:sldLayoutId id="2147483692" r:id="rId2"/>
    <p:sldLayoutId id="2147483672" r:id="rId3"/>
    <p:sldLayoutId id="2147483673" r:id="rId4"/>
    <p:sldLayoutId id="2147483674" r:id="rId5"/>
    <p:sldLayoutId id="2147483675" r:id="rId6"/>
    <p:sldLayoutId id="2147483676" r:id="rId7"/>
    <p:sldLayoutId id="2147483678" r:id="rId8"/>
    <p:sldLayoutId id="2147483677" r:id="rId9"/>
    <p:sldLayoutId id="2147483679" r:id="rId10"/>
    <p:sldLayoutId id="2147483680" r:id="rId11"/>
    <p:sldLayoutId id="2147483681" r:id="rId12"/>
    <p:sldLayoutId id="2147483684" r:id="rId13"/>
    <p:sldLayoutId id="2147483685" r:id="rId14"/>
    <p:sldLayoutId id="2147483686" r:id="rId15"/>
    <p:sldLayoutId id="2147483688" r:id="rId16"/>
    <p:sldLayoutId id="2147483689" r:id="rId17"/>
    <p:sldLayoutId id="2147483690" r:id="rId18"/>
    <p:sldLayoutId id="2147483691" r:id="rId19"/>
    <p:sldLayoutId id="2147483693"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192.jpeg"/><Relationship Id="rId4" Type="http://schemas.openxmlformats.org/officeDocument/2006/relationships/image" Target="../media/image191.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3.png"/><Relationship Id="rId7" Type="http://schemas.openxmlformats.org/officeDocument/2006/relationships/image" Target="../media/image197.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s>
</file>

<file path=ppt/slides/_rels/slide103.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203.png"/><Relationship Id="rId2" Type="http://schemas.openxmlformats.org/officeDocument/2006/relationships/diagramData" Target="../diagrams/data16.xml"/><Relationship Id="rId1" Type="http://schemas.openxmlformats.org/officeDocument/2006/relationships/slideLayout" Target="../slideLayouts/slideLayout3.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05.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8" Type="http://schemas.openxmlformats.org/officeDocument/2006/relationships/image" Target="../media/image205.jpe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107.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8" Type="http://schemas.openxmlformats.org/officeDocument/2006/relationships/image" Target="../media/image207.jpe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109.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jpeg"/><Relationship Id="rId12"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31.jpeg"/><Relationship Id="rId11" Type="http://schemas.openxmlformats.org/officeDocument/2006/relationships/image" Target="../media/image36.pn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214.jpeg"/><Relationship Id="rId5" Type="http://schemas.openxmlformats.org/officeDocument/2006/relationships/image" Target="../media/image213.jpeg"/><Relationship Id="rId4" Type="http://schemas.openxmlformats.org/officeDocument/2006/relationships/image" Target="../media/image212.jpe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216.jpeg"/><Relationship Id="rId7" Type="http://schemas.openxmlformats.org/officeDocument/2006/relationships/image" Target="../media/image219.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218.jpeg"/><Relationship Id="rId5" Type="http://schemas.microsoft.com/office/2007/relationships/hdphoto" Target="../media/hdphoto1.wdp"/><Relationship Id="rId4" Type="http://schemas.openxmlformats.org/officeDocument/2006/relationships/image" Target="../media/image217.png"/></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120.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png"/><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7.xml"/><Relationship Id="rId5" Type="http://schemas.openxmlformats.org/officeDocument/2006/relationships/image" Target="../media/image225.png"/><Relationship Id="rId4" Type="http://schemas.openxmlformats.org/officeDocument/2006/relationships/image" Target="../media/image224.png"/></Relationships>
</file>

<file path=ppt/slides/_rels/slide123.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4.xml"/><Relationship Id="rId5" Type="http://schemas.openxmlformats.org/officeDocument/2006/relationships/image" Target="../media/image229.png"/><Relationship Id="rId4" Type="http://schemas.openxmlformats.org/officeDocument/2006/relationships/image" Target="../media/image228.jpeg"/></Relationships>
</file>

<file path=ppt/slides/_rels/slide124.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229.png"/><Relationship Id="rId5" Type="http://schemas.openxmlformats.org/officeDocument/2006/relationships/image" Target="../media/image228.jpeg"/><Relationship Id="rId4" Type="http://schemas.openxmlformats.org/officeDocument/2006/relationships/image" Target="../media/image227.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8" Type="http://schemas.openxmlformats.org/officeDocument/2006/relationships/diagramLayout" Target="../diagrams/layout19.xml"/><Relationship Id="rId3" Type="http://schemas.openxmlformats.org/officeDocument/2006/relationships/image" Target="../media/image231.png"/><Relationship Id="rId7" Type="http://schemas.openxmlformats.org/officeDocument/2006/relationships/diagramData" Target="../diagrams/data19.xml"/><Relationship Id="rId2" Type="http://schemas.openxmlformats.org/officeDocument/2006/relationships/image" Target="../media/image230.png"/><Relationship Id="rId1" Type="http://schemas.openxmlformats.org/officeDocument/2006/relationships/slideLayout" Target="../slideLayouts/slideLayout8.xml"/><Relationship Id="rId6" Type="http://schemas.openxmlformats.org/officeDocument/2006/relationships/image" Target="../media/image234.jpeg"/><Relationship Id="rId11" Type="http://schemas.microsoft.com/office/2007/relationships/diagramDrawing" Target="../diagrams/drawing19.xml"/><Relationship Id="rId5" Type="http://schemas.openxmlformats.org/officeDocument/2006/relationships/image" Target="../media/image233.png"/><Relationship Id="rId10" Type="http://schemas.openxmlformats.org/officeDocument/2006/relationships/diagramColors" Target="../diagrams/colors19.xml"/><Relationship Id="rId4" Type="http://schemas.openxmlformats.org/officeDocument/2006/relationships/image" Target="../media/image232.png"/><Relationship Id="rId9" Type="http://schemas.openxmlformats.org/officeDocument/2006/relationships/diagramQuickStyle" Target="../diagrams/quickStyle19.xml"/></Relationships>
</file>

<file path=ppt/slides/_rels/slide128.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jpeg"/><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43.xml"/><Relationship Id="rId1" Type="http://schemas.openxmlformats.org/officeDocument/2006/relationships/slideLayout" Target="../slideLayouts/slideLayout8.xml"/><Relationship Id="rId5" Type="http://schemas.openxmlformats.org/officeDocument/2006/relationships/image" Target="../media/image239.jpeg"/><Relationship Id="rId4" Type="http://schemas.openxmlformats.org/officeDocument/2006/relationships/image" Target="../media/image238.jpe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image" Target="../media/image47.png"/><Relationship Id="rId16" Type="http://schemas.openxmlformats.org/officeDocument/2006/relationships/diagramColors" Target="../diagrams/colors4.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8.png"/><Relationship Id="rId7" Type="http://schemas.openxmlformats.org/officeDocument/2006/relationships/diagramColors" Target="../diagrams/colors5.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diagramLayout" Target="../diagrams/layout8.xml"/><Relationship Id="rId18" Type="http://schemas.openxmlformats.org/officeDocument/2006/relationships/diagramLayout" Target="../diagrams/layout9.xml"/><Relationship Id="rId3" Type="http://schemas.openxmlformats.org/officeDocument/2006/relationships/diagramLayout" Target="../diagrams/layout6.xml"/><Relationship Id="rId21" Type="http://schemas.microsoft.com/office/2007/relationships/diagramDrawing" Target="../diagrams/drawing9.xml"/><Relationship Id="rId7" Type="http://schemas.openxmlformats.org/officeDocument/2006/relationships/diagramData" Target="../diagrams/data7.xml"/><Relationship Id="rId12" Type="http://schemas.openxmlformats.org/officeDocument/2006/relationships/diagramData" Target="../diagrams/data8.xml"/><Relationship Id="rId17" Type="http://schemas.openxmlformats.org/officeDocument/2006/relationships/diagramData" Target="../diagrams/data9.xml"/><Relationship Id="rId2" Type="http://schemas.openxmlformats.org/officeDocument/2006/relationships/diagramData" Target="../diagrams/data6.xml"/><Relationship Id="rId16" Type="http://schemas.microsoft.com/office/2007/relationships/diagramDrawing" Target="../diagrams/drawing8.xml"/><Relationship Id="rId20" Type="http://schemas.openxmlformats.org/officeDocument/2006/relationships/diagramColors" Target="../diagrams/colors9.xml"/><Relationship Id="rId1" Type="http://schemas.openxmlformats.org/officeDocument/2006/relationships/slideLayout" Target="../slideLayouts/slideLayout7.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5" Type="http://schemas.openxmlformats.org/officeDocument/2006/relationships/diagramColors" Target="../diagrams/colors8.xml"/><Relationship Id="rId10" Type="http://schemas.openxmlformats.org/officeDocument/2006/relationships/diagramColors" Target="../diagrams/colors7.xml"/><Relationship Id="rId19" Type="http://schemas.openxmlformats.org/officeDocument/2006/relationships/diagramQuickStyle" Target="../diagrams/quickStyle9.xml"/><Relationship Id="rId4" Type="http://schemas.openxmlformats.org/officeDocument/2006/relationships/diagramQuickStyle" Target="../diagrams/quickStyle6.xml"/><Relationship Id="rId9" Type="http://schemas.openxmlformats.org/officeDocument/2006/relationships/diagramQuickStyle" Target="../diagrams/quickStyle7.xml"/><Relationship Id="rId14" Type="http://schemas.openxmlformats.org/officeDocument/2006/relationships/diagramQuickStyle" Target="../diagrams/quickStyle8.xml"/></Relationships>
</file>

<file path=ppt/slides/_rels/slide2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8.xml"/><Relationship Id="rId5" Type="http://schemas.openxmlformats.org/officeDocument/2006/relationships/image" Target="../media/image66.pn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75.emf"/><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77.jpeg"/><Relationship Id="rId4" Type="http://schemas.openxmlformats.org/officeDocument/2006/relationships/image" Target="../media/image76.jpe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5.emf"/></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80.jpeg"/><Relationship Id="rId4" Type="http://schemas.openxmlformats.org/officeDocument/2006/relationships/image" Target="../media/image75.emf"/></Relationships>
</file>

<file path=ppt/slides/_rels/slide3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image" Target="../media/image75.emf"/></Relationships>
</file>

<file path=ppt/slides/_rels/slide36.xml.rels><?xml version="1.0" encoding="UTF-8" standalone="yes"?>
<Relationships xmlns="http://schemas.openxmlformats.org/package/2006/relationships"><Relationship Id="rId3" Type="http://schemas.openxmlformats.org/officeDocument/2006/relationships/image" Target="../media/image75.emf"/><Relationship Id="rId7" Type="http://schemas.openxmlformats.org/officeDocument/2006/relationships/image" Target="../media/image84.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hyperlink" Target="http://www.nature.com/jid/journal/v132/n11/full/jid2012323a.html" TargetMode="External"/><Relationship Id="rId4" Type="http://schemas.openxmlformats.org/officeDocument/2006/relationships/hyperlink" Target="http://www.nature.com/jid/journal/vaop/ncurrent/full/jid201329a.html"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jpeg"/></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97.png"/><Relationship Id="rId4" Type="http://schemas.openxmlformats.org/officeDocument/2006/relationships/image" Target="../media/image96.png"/></Relationships>
</file>

<file path=ppt/slides/_rels/slide4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8.xml"/><Relationship Id="rId4" Type="http://schemas.openxmlformats.org/officeDocument/2006/relationships/image" Target="../media/image100.png"/></Relationships>
</file>

<file path=ppt/slides/_rels/slide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103.png"/><Relationship Id="rId4" Type="http://schemas.openxmlformats.org/officeDocument/2006/relationships/image" Target="../media/image102.png"/></Relationships>
</file>

<file path=ppt/slides/_rels/slide4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8.xml"/><Relationship Id="rId5" Type="http://schemas.openxmlformats.org/officeDocument/2006/relationships/image" Target="../media/image113.png"/><Relationship Id="rId4" Type="http://schemas.openxmlformats.org/officeDocument/2006/relationships/image" Target="../media/image112.png"/></Relationships>
</file>

<file path=ppt/slides/_rels/slide5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8.xml"/><Relationship Id="rId4" Type="http://schemas.openxmlformats.org/officeDocument/2006/relationships/image" Target="../media/image120.png"/></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5.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5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6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8.xml"/><Relationship Id="rId4" Type="http://schemas.openxmlformats.org/officeDocument/2006/relationships/image" Target="../media/image130.png"/></Relationships>
</file>

<file path=ppt/slides/_rels/slide6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8.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6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slideLayout" Target="../slideLayouts/slideLayout8.xml"/><Relationship Id="rId1" Type="http://schemas.openxmlformats.org/officeDocument/2006/relationships/tags" Target="../tags/tag2.xml"/></Relationships>
</file>

<file path=ppt/slides/_rels/slide6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47.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7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154.jpeg"/><Relationship Id="rId4" Type="http://schemas.openxmlformats.org/officeDocument/2006/relationships/image" Target="../media/image153.jpeg"/></Relationships>
</file>

<file path=ppt/slides/_rels/slide7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156.jpeg"/></Relationships>
</file>

<file path=ppt/slides/_rels/slide76.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jpeg"/><Relationship Id="rId1" Type="http://schemas.openxmlformats.org/officeDocument/2006/relationships/slideLayout" Target="../slideLayouts/slideLayout8.xml"/><Relationship Id="rId5" Type="http://schemas.openxmlformats.org/officeDocument/2006/relationships/image" Target="../media/image161.png"/><Relationship Id="rId4" Type="http://schemas.openxmlformats.org/officeDocument/2006/relationships/image" Target="../media/image160.png"/></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162.jpeg"/><Relationship Id="rId1" Type="http://schemas.openxmlformats.org/officeDocument/2006/relationships/slideLayout" Target="../slideLayouts/slideLayout8.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17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179.jpeg"/></Relationships>
</file>

<file path=ppt/slides/_rels/slide91.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8.xml"/><Relationship Id="rId6" Type="http://schemas.openxmlformats.org/officeDocument/2006/relationships/image" Target="../media/image184.jpeg"/><Relationship Id="rId5" Type="http://schemas.openxmlformats.org/officeDocument/2006/relationships/image" Target="../media/image183.jpeg"/><Relationship Id="rId4" Type="http://schemas.openxmlformats.org/officeDocument/2006/relationships/image" Target="../media/image182.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image" Target="../media/image185.png"/><Relationship Id="rId5" Type="http://schemas.openxmlformats.org/officeDocument/2006/relationships/oleObject" Target="../embeddings/oleObject1.bin"/><Relationship Id="rId4" Type="http://schemas.openxmlformats.org/officeDocument/2006/relationships/image" Target="../media/image186.jpeg"/></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95.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3.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98.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99.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s-ES" dirty="0" smtClean="0"/>
              <a:t>Dermatitis, acné e infecciones</a:t>
            </a:r>
            <a:endParaRPr lang="es-ES" dirty="0"/>
          </a:p>
        </p:txBody>
      </p:sp>
      <p:sp>
        <p:nvSpPr>
          <p:cNvPr id="3" name="2 Subtítulo"/>
          <p:cNvSpPr>
            <a:spLocks noGrp="1"/>
          </p:cNvSpPr>
          <p:nvPr>
            <p:ph type="subTitle" idx="1"/>
          </p:nvPr>
        </p:nvSpPr>
        <p:spPr/>
        <p:txBody>
          <a:bodyPr anchor="ctr" anchorCtr="0">
            <a:normAutofit/>
          </a:bodyPr>
          <a:lstStyle/>
          <a:p>
            <a:r>
              <a:rPr lang="es-ES" dirty="0" smtClean="0"/>
              <a:t>Dr. Raúl de Lucas Laguna. Hospital La Paz. Madrid</a:t>
            </a:r>
            <a:endParaRPr lang="es-ES" dirty="0"/>
          </a:p>
        </p:txBody>
      </p:sp>
    </p:spTree>
    <p:extLst>
      <p:ext uri="{BB962C8B-B14F-4D97-AF65-F5344CB8AC3E}">
        <p14:creationId xmlns:p14="http://schemas.microsoft.com/office/powerpoint/2010/main" val="16349065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38066" y="245108"/>
            <a:ext cx="6337313" cy="5667768"/>
          </a:xfrm>
          <a:prstGeom prst="rect">
            <a:avLst/>
          </a:prstGeom>
        </p:spPr>
      </p:pic>
      <p:pic>
        <p:nvPicPr>
          <p:cNvPr id="2" name="Imagen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83311" y="604685"/>
            <a:ext cx="2316005" cy="2019373"/>
          </a:xfrm>
          <a:prstGeom prst="rect">
            <a:avLst/>
          </a:prstGeom>
          <a:ln>
            <a:solidFill>
              <a:srgbClr val="008000"/>
            </a:solidFill>
          </a:ln>
        </p:spPr>
      </p:pic>
      <p:sp>
        <p:nvSpPr>
          <p:cNvPr id="5" name="Marcador de contenido 2"/>
          <p:cNvSpPr txBox="1">
            <a:spLocks/>
          </p:cNvSpPr>
          <p:nvPr/>
        </p:nvSpPr>
        <p:spPr>
          <a:xfrm>
            <a:off x="1524000" y="2819401"/>
            <a:ext cx="9144000" cy="1647191"/>
          </a:xfrm>
          <a:prstGeom prst="rect">
            <a:avLst/>
          </a:prstGeom>
          <a:solidFill>
            <a:srgbClr val="004586"/>
          </a:solidFill>
          <a:ln w="9525" cmpd="sng">
            <a:solidFill>
              <a:schemeClr val="bg2"/>
            </a:solidFill>
          </a:ln>
          <a:scene3d>
            <a:camera prst="orthographicFront"/>
            <a:lightRig rig="threePt" dir="t"/>
          </a:scene3d>
          <a:sp3d extrusionH="12700" contourW="12700">
            <a:contourClr>
              <a:schemeClr val="bg2">
                <a:lumMod val="75000"/>
              </a:schemeClr>
            </a:contourClr>
          </a:sp3d>
        </p:spPr>
        <p:txBody>
          <a:bodyPr>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C00000"/>
              </a:buClr>
              <a:buFont typeface="Wingdings" panose="05000000000000000000" pitchFamily="2" charset="2"/>
              <a:buChar char="v"/>
            </a:pPr>
            <a:r>
              <a:rPr lang="es-ES_tradnl" b="1" dirty="0">
                <a:solidFill>
                  <a:schemeClr val="bg1"/>
                </a:solidFill>
              </a:rPr>
              <a:t>Sueño y </a:t>
            </a:r>
            <a:r>
              <a:rPr lang="es-ES_tradnl" b="1" dirty="0" smtClean="0">
                <a:solidFill>
                  <a:schemeClr val="bg1"/>
                </a:solidFill>
              </a:rPr>
              <a:t>DA.</a:t>
            </a:r>
            <a:endParaRPr lang="es-ES_tradnl" b="1" dirty="0">
              <a:solidFill>
                <a:schemeClr val="bg1"/>
              </a:solidFill>
            </a:endParaRPr>
          </a:p>
          <a:p>
            <a:pPr>
              <a:buClr>
                <a:srgbClr val="C00000"/>
              </a:buClr>
              <a:buFont typeface="Wingdings" panose="05000000000000000000" pitchFamily="2" charset="2"/>
              <a:buChar char="v"/>
            </a:pPr>
            <a:r>
              <a:rPr lang="es-ES_tradnl" b="1" dirty="0">
                <a:solidFill>
                  <a:schemeClr val="bg1"/>
                </a:solidFill>
              </a:rPr>
              <a:t>Ansiedad y depresión se asocian a </a:t>
            </a:r>
            <a:r>
              <a:rPr lang="es-ES_tradnl" b="1" dirty="0" smtClean="0">
                <a:solidFill>
                  <a:schemeClr val="bg1"/>
                </a:solidFill>
              </a:rPr>
              <a:t>DA.</a:t>
            </a:r>
            <a:endParaRPr lang="es-ES_tradnl" b="1" dirty="0">
              <a:solidFill>
                <a:schemeClr val="bg1"/>
              </a:solidFill>
            </a:endParaRPr>
          </a:p>
          <a:p>
            <a:pPr>
              <a:buClr>
                <a:srgbClr val="C00000"/>
              </a:buClr>
              <a:buFont typeface="Wingdings" panose="05000000000000000000" pitchFamily="2" charset="2"/>
              <a:buChar char="v"/>
            </a:pPr>
            <a:r>
              <a:rPr lang="es-ES_tradnl" b="1" dirty="0">
                <a:solidFill>
                  <a:schemeClr val="bg1"/>
                </a:solidFill>
              </a:rPr>
              <a:t>Relación con el TDAH : </a:t>
            </a:r>
            <a:r>
              <a:rPr lang="es-ES_tradnl" b="1" dirty="0" err="1">
                <a:solidFill>
                  <a:schemeClr val="bg1"/>
                </a:solidFill>
              </a:rPr>
              <a:t>Pychotherapy</a:t>
            </a:r>
            <a:r>
              <a:rPr lang="es-ES_tradnl" b="1" dirty="0">
                <a:solidFill>
                  <a:schemeClr val="bg1"/>
                </a:solidFill>
              </a:rPr>
              <a:t> 2013; </a:t>
            </a:r>
            <a:r>
              <a:rPr lang="es-ES_tradnl" b="1" dirty="0" smtClean="0">
                <a:solidFill>
                  <a:schemeClr val="bg1"/>
                </a:solidFill>
              </a:rPr>
              <a:t>41:35-44.</a:t>
            </a:r>
            <a:endParaRPr lang="es-ES_tradnl" b="1" dirty="0">
              <a:solidFill>
                <a:schemeClr val="bg1"/>
              </a:solidFill>
            </a:endParaRPr>
          </a:p>
          <a:p>
            <a:endParaRPr lang="es-ES" b="1" dirty="0">
              <a:solidFill>
                <a:srgbClr val="008000"/>
              </a:solidFill>
            </a:endParaRPr>
          </a:p>
        </p:txBody>
      </p:sp>
      <p:sp>
        <p:nvSpPr>
          <p:cNvPr id="3" name="Marcador de texto 2"/>
          <p:cNvSpPr>
            <a:spLocks noGrp="1"/>
          </p:cNvSpPr>
          <p:nvPr>
            <p:ph type="body" sz="quarter" idx="13"/>
          </p:nvPr>
        </p:nvSpPr>
        <p:spPr/>
        <p:txBody>
          <a:bodyPr>
            <a:normAutofit lnSpcReduction="10000"/>
          </a:bodyPr>
          <a:lstStyle/>
          <a:p>
            <a:endParaRPr lang="es-ES" dirty="0"/>
          </a:p>
        </p:txBody>
      </p:sp>
    </p:spTree>
    <p:extLst>
      <p:ext uri="{BB962C8B-B14F-4D97-AF65-F5344CB8AC3E}">
        <p14:creationId xmlns:p14="http://schemas.microsoft.com/office/powerpoint/2010/main" val="256624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0"/>
          <p:cNvSpPr>
            <a:spLocks noGrp="1" noChangeArrowheads="1"/>
          </p:cNvSpPr>
          <p:nvPr>
            <p:ph type="title"/>
          </p:nvPr>
        </p:nvSpPr>
        <p:spPr/>
        <p:txBody>
          <a:bodyPr rtlCol="0">
            <a:normAutofit/>
          </a:bodyPr>
          <a:lstStyle/>
          <a:p>
            <a:pPr>
              <a:defRPr/>
            </a:pPr>
            <a:r>
              <a:rPr lang="en-GB" dirty="0" err="1">
                <a:solidFill>
                  <a:srgbClr val="004586"/>
                </a:solidFill>
              </a:rPr>
              <a:t>Acné</a:t>
            </a:r>
            <a:r>
              <a:rPr lang="en-GB" dirty="0">
                <a:solidFill>
                  <a:srgbClr val="004586"/>
                </a:solidFill>
              </a:rPr>
              <a:t>:</a:t>
            </a:r>
            <a:r>
              <a:rPr lang="en-US" dirty="0">
                <a:solidFill>
                  <a:srgbClr val="004586"/>
                </a:solidFill>
              </a:rPr>
              <a:t> </a:t>
            </a:r>
            <a:r>
              <a:rPr lang="en-US" dirty="0" err="1" smtClean="0">
                <a:solidFill>
                  <a:srgbClr val="004586"/>
                </a:solidFill>
              </a:rPr>
              <a:t>impacto</a:t>
            </a:r>
            <a:r>
              <a:rPr lang="en-US" dirty="0" smtClean="0">
                <a:solidFill>
                  <a:srgbClr val="004586"/>
                </a:solidFill>
              </a:rPr>
              <a:t> </a:t>
            </a:r>
            <a:r>
              <a:rPr lang="en-US" dirty="0">
                <a:solidFill>
                  <a:srgbClr val="004586"/>
                </a:solidFill>
              </a:rPr>
              <a:t>en la </a:t>
            </a:r>
            <a:r>
              <a:rPr lang="en-US" dirty="0" err="1">
                <a:solidFill>
                  <a:srgbClr val="004586"/>
                </a:solidFill>
              </a:rPr>
              <a:t>calidad</a:t>
            </a:r>
            <a:r>
              <a:rPr lang="en-US" dirty="0">
                <a:solidFill>
                  <a:srgbClr val="004586"/>
                </a:solidFill>
              </a:rPr>
              <a:t> de </a:t>
            </a:r>
            <a:r>
              <a:rPr lang="en-US" dirty="0" err="1">
                <a:solidFill>
                  <a:srgbClr val="004586"/>
                </a:solidFill>
              </a:rPr>
              <a:t>vida</a:t>
            </a:r>
            <a:endParaRPr lang="en-US" dirty="0">
              <a:solidFill>
                <a:srgbClr val="004586"/>
              </a:solidFill>
            </a:endParaRPr>
          </a:p>
        </p:txBody>
      </p:sp>
      <p:sp>
        <p:nvSpPr>
          <p:cNvPr id="9219" name="Rectangle 11"/>
          <p:cNvSpPr>
            <a:spLocks noGrp="1" noChangeArrowheads="1"/>
          </p:cNvSpPr>
          <p:nvPr>
            <p:ph idx="1"/>
          </p:nvPr>
        </p:nvSpPr>
        <p:spPr/>
        <p:txBody>
          <a:bodyPr>
            <a:normAutofit/>
          </a:bodyPr>
          <a:lstStyle/>
          <a:p>
            <a:pPr eaLnBrk="1" hangingPunct="1">
              <a:lnSpc>
                <a:spcPct val="90000"/>
              </a:lnSpc>
              <a:spcBef>
                <a:spcPct val="70000"/>
              </a:spcBef>
            </a:pPr>
            <a:r>
              <a:rPr lang="en-GB" dirty="0"/>
              <a:t>Alto </a:t>
            </a:r>
            <a:r>
              <a:rPr lang="en-GB" dirty="0" err="1"/>
              <a:t>impacto</a:t>
            </a:r>
            <a:r>
              <a:rPr lang="en-GB" dirty="0"/>
              <a:t> en la </a:t>
            </a:r>
            <a:r>
              <a:rPr lang="en-GB" dirty="0" err="1"/>
              <a:t>calidad</a:t>
            </a:r>
            <a:r>
              <a:rPr lang="en-GB" dirty="0"/>
              <a:t> de </a:t>
            </a:r>
            <a:r>
              <a:rPr lang="en-GB" dirty="0" err="1"/>
              <a:t>vida</a:t>
            </a:r>
            <a:r>
              <a:rPr lang="en-GB" dirty="0"/>
              <a:t> del </a:t>
            </a:r>
            <a:r>
              <a:rPr lang="en-GB" dirty="0" err="1" smtClean="0"/>
              <a:t>paciente</a:t>
            </a:r>
            <a:r>
              <a:rPr lang="en-GB" dirty="0" smtClean="0"/>
              <a:t>:</a:t>
            </a:r>
            <a:endParaRPr lang="en-GB" dirty="0"/>
          </a:p>
          <a:p>
            <a:pPr lvl="1" eaLnBrk="1" hangingPunct="1">
              <a:lnSpc>
                <a:spcPct val="90000"/>
              </a:lnSpc>
              <a:spcBef>
                <a:spcPct val="70000"/>
              </a:spcBef>
            </a:pPr>
            <a:r>
              <a:rPr lang="en-GB" sz="2400" dirty="0"/>
              <a:t>Mayor </a:t>
            </a:r>
            <a:r>
              <a:rPr lang="en-GB" sz="2400" dirty="0" err="1"/>
              <a:t>afectación</a:t>
            </a:r>
            <a:r>
              <a:rPr lang="en-GB" sz="2400" dirty="0"/>
              <a:t> </a:t>
            </a:r>
            <a:r>
              <a:rPr lang="en-GB" sz="2400" dirty="0" err="1"/>
              <a:t>que</a:t>
            </a:r>
            <a:r>
              <a:rPr lang="en-GB" sz="2400" dirty="0"/>
              <a:t> </a:t>
            </a:r>
            <a:r>
              <a:rPr lang="en-GB" sz="2400" dirty="0" err="1"/>
              <a:t>otras</a:t>
            </a:r>
            <a:r>
              <a:rPr lang="en-GB" sz="2400" dirty="0"/>
              <a:t> </a:t>
            </a:r>
            <a:r>
              <a:rPr lang="en-GB" sz="2400" dirty="0" err="1"/>
              <a:t>patologías</a:t>
            </a:r>
            <a:r>
              <a:rPr lang="en-GB" sz="2400" dirty="0"/>
              <a:t> </a:t>
            </a:r>
            <a:r>
              <a:rPr lang="en-GB" sz="2400" dirty="0" err="1" smtClean="0"/>
              <a:t>crónicas</a:t>
            </a:r>
            <a:r>
              <a:rPr lang="en-GB" sz="2400" dirty="0" smtClean="0"/>
              <a:t>.</a:t>
            </a:r>
            <a:endParaRPr lang="en-US" sz="2400" dirty="0"/>
          </a:p>
        </p:txBody>
      </p:sp>
      <p:sp>
        <p:nvSpPr>
          <p:cNvPr id="7" name="Marcador de texto 6"/>
          <p:cNvSpPr>
            <a:spLocks noGrp="1"/>
          </p:cNvSpPr>
          <p:nvPr>
            <p:ph type="body" sz="quarter" idx="10"/>
          </p:nvPr>
        </p:nvSpPr>
        <p:spPr/>
        <p:txBody>
          <a:bodyPr>
            <a:normAutofit lnSpcReduction="10000"/>
          </a:bodyPr>
          <a:lstStyle/>
          <a:p>
            <a:endParaRPr lang="es-ES"/>
          </a:p>
        </p:txBody>
      </p:sp>
      <p:grpSp>
        <p:nvGrpSpPr>
          <p:cNvPr id="2" name="Group 12"/>
          <p:cNvGrpSpPr>
            <a:grpSpLocks/>
          </p:cNvGrpSpPr>
          <p:nvPr/>
        </p:nvGrpSpPr>
        <p:grpSpPr bwMode="auto">
          <a:xfrm>
            <a:off x="5092852" y="2418589"/>
            <a:ext cx="5680364" cy="3763818"/>
            <a:chOff x="206" y="1432"/>
            <a:chExt cx="4636" cy="2608"/>
          </a:xfrm>
        </p:grpSpPr>
        <p:sp>
          <p:nvSpPr>
            <p:cNvPr id="9222" name="Text Box 13"/>
            <p:cNvSpPr txBox="1">
              <a:spLocks noChangeArrowheads="1"/>
            </p:cNvSpPr>
            <p:nvPr/>
          </p:nvSpPr>
          <p:spPr bwMode="auto">
            <a:xfrm>
              <a:off x="206" y="3785"/>
              <a:ext cx="4338" cy="135"/>
            </a:xfrm>
            <a:prstGeom prst="rect">
              <a:avLst/>
            </a:prstGeom>
            <a:noFill/>
            <a:ln w="9525">
              <a:noFill/>
              <a:miter lim="800000"/>
              <a:headEnd/>
              <a:tailEnd/>
            </a:ln>
          </p:spPr>
          <p:txBody>
            <a:bodyPr>
              <a:spAutoFit/>
            </a:bodyPr>
            <a:lstStyle/>
            <a:p>
              <a:pPr marL="342900" indent="-342900"/>
              <a:r>
                <a:rPr lang="en-GB" sz="800">
                  <a:solidFill>
                    <a:srgbClr val="233E99"/>
                  </a:solidFill>
                  <a:ea typeface="MS PGothic" pitchFamily="34" charset="-128"/>
                </a:rPr>
                <a:t>Adaptado de Mallon E, et al. </a:t>
              </a:r>
              <a:r>
                <a:rPr lang="en-GB" sz="800" i="1">
                  <a:solidFill>
                    <a:srgbClr val="233E99"/>
                  </a:solidFill>
                  <a:ea typeface="MS PGothic" pitchFamily="34" charset="-128"/>
                </a:rPr>
                <a:t>Br J Dermatol</a:t>
              </a:r>
              <a:r>
                <a:rPr lang="en-GB" sz="800">
                  <a:solidFill>
                    <a:srgbClr val="233E99"/>
                  </a:solidFill>
                  <a:ea typeface="MS PGothic" pitchFamily="34" charset="-128"/>
                </a:rPr>
                <a:t> 1999;140:672-6</a:t>
              </a:r>
              <a:endParaRPr lang="en-US" sz="800">
                <a:solidFill>
                  <a:srgbClr val="233E99"/>
                </a:solidFill>
                <a:ea typeface="MS PGothic" pitchFamily="34" charset="-128"/>
              </a:endParaRPr>
            </a:p>
          </p:txBody>
        </p:sp>
        <p:grpSp>
          <p:nvGrpSpPr>
            <p:cNvPr id="3" name="Group 14"/>
            <p:cNvGrpSpPr>
              <a:grpSpLocks/>
            </p:cNvGrpSpPr>
            <p:nvPr/>
          </p:nvGrpSpPr>
          <p:grpSpPr bwMode="auto">
            <a:xfrm>
              <a:off x="344" y="1432"/>
              <a:ext cx="4498" cy="2608"/>
              <a:chOff x="344" y="1296"/>
              <a:chExt cx="4752" cy="2744"/>
            </a:xfrm>
          </p:grpSpPr>
          <p:sp>
            <p:nvSpPr>
              <p:cNvPr id="9224" name="Rectangle 15"/>
              <p:cNvSpPr>
                <a:spLocks noChangeArrowheads="1"/>
              </p:cNvSpPr>
              <p:nvPr/>
            </p:nvSpPr>
            <p:spPr bwMode="auto">
              <a:xfrm>
                <a:off x="344" y="1296"/>
                <a:ext cx="4752" cy="2677"/>
              </a:xfrm>
              <a:prstGeom prst="rect">
                <a:avLst/>
              </a:prstGeom>
              <a:solidFill>
                <a:schemeClr val="bg1"/>
              </a:solidFill>
              <a:ln w="12700">
                <a:solidFill>
                  <a:srgbClr val="3B1E70"/>
                </a:solidFill>
                <a:miter lim="800000"/>
                <a:headEnd/>
                <a:tailEnd/>
              </a:ln>
            </p:spPr>
            <p:txBody>
              <a:bodyPr wrap="none" anchor="ctr"/>
              <a:lstStyle/>
              <a:p>
                <a:endParaRPr lang="es-ES"/>
              </a:p>
            </p:txBody>
          </p:sp>
          <p:pic>
            <p:nvPicPr>
              <p:cNvPr id="9225" name="Picture 16" descr="1"/>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15" y="1711"/>
                <a:ext cx="3686" cy="2145"/>
              </a:xfrm>
              <a:prstGeom prst="rect">
                <a:avLst/>
              </a:prstGeom>
              <a:noFill/>
              <a:ln w="9525">
                <a:noFill/>
                <a:miter lim="800000"/>
                <a:headEnd/>
                <a:tailEnd/>
              </a:ln>
            </p:spPr>
          </p:pic>
          <p:grpSp>
            <p:nvGrpSpPr>
              <p:cNvPr id="4" name="Group 17"/>
              <p:cNvGrpSpPr>
                <a:grpSpLocks/>
              </p:cNvGrpSpPr>
              <p:nvPr/>
            </p:nvGrpSpPr>
            <p:grpSpPr bwMode="auto">
              <a:xfrm>
                <a:off x="1256" y="1523"/>
                <a:ext cx="3307" cy="187"/>
                <a:chOff x="1009" y="1447"/>
                <a:chExt cx="3388" cy="193"/>
              </a:xfrm>
            </p:grpSpPr>
            <p:sp>
              <p:nvSpPr>
                <p:cNvPr id="9245" name="Text Box 18"/>
                <p:cNvSpPr txBox="1">
                  <a:spLocks noChangeArrowheads="1"/>
                </p:cNvSpPr>
                <p:nvPr/>
              </p:nvSpPr>
              <p:spPr bwMode="auto">
                <a:xfrm>
                  <a:off x="1009" y="1447"/>
                  <a:ext cx="929" cy="189"/>
                </a:xfrm>
                <a:prstGeom prst="rect">
                  <a:avLst/>
                </a:prstGeom>
                <a:noFill/>
                <a:ln w="9525">
                  <a:noFill/>
                  <a:miter lim="800000"/>
                  <a:headEnd/>
                  <a:tailEnd/>
                </a:ln>
              </p:spPr>
              <p:txBody>
                <a:bodyPr>
                  <a:spAutoFit/>
                </a:bodyPr>
                <a:lstStyle/>
                <a:p>
                  <a:pPr algn="ctr">
                    <a:spcBef>
                      <a:spcPct val="50000"/>
                    </a:spcBef>
                  </a:pPr>
                  <a:r>
                    <a:rPr lang="en-GB" sz="1200">
                      <a:solidFill>
                        <a:srgbClr val="233E99"/>
                      </a:solidFill>
                      <a:ea typeface="MS PGothic" pitchFamily="34" charset="-128"/>
                    </a:rPr>
                    <a:t>Físico </a:t>
                  </a:r>
                  <a:endParaRPr lang="en-US" sz="1200">
                    <a:solidFill>
                      <a:srgbClr val="233E99"/>
                    </a:solidFill>
                    <a:ea typeface="MS PGothic" pitchFamily="34" charset="-128"/>
                  </a:endParaRPr>
                </a:p>
              </p:txBody>
            </p:sp>
            <p:sp>
              <p:nvSpPr>
                <p:cNvPr id="9246" name="Text Box 19"/>
                <p:cNvSpPr txBox="1">
                  <a:spLocks noChangeArrowheads="1"/>
                </p:cNvSpPr>
                <p:nvPr/>
              </p:nvSpPr>
              <p:spPr bwMode="auto">
                <a:xfrm>
                  <a:off x="2198" y="1451"/>
                  <a:ext cx="928" cy="189"/>
                </a:xfrm>
                <a:prstGeom prst="rect">
                  <a:avLst/>
                </a:prstGeom>
                <a:noFill/>
                <a:ln w="9525">
                  <a:noFill/>
                  <a:miter lim="800000"/>
                  <a:headEnd/>
                  <a:tailEnd/>
                </a:ln>
              </p:spPr>
              <p:txBody>
                <a:bodyPr>
                  <a:spAutoFit/>
                </a:bodyPr>
                <a:lstStyle/>
                <a:p>
                  <a:pPr algn="ctr">
                    <a:spcBef>
                      <a:spcPct val="50000"/>
                    </a:spcBef>
                  </a:pPr>
                  <a:r>
                    <a:rPr lang="en-GB" sz="1200">
                      <a:solidFill>
                        <a:srgbClr val="233E99"/>
                      </a:solidFill>
                      <a:ea typeface="MS PGothic" pitchFamily="34" charset="-128"/>
                    </a:rPr>
                    <a:t>Emocional</a:t>
                  </a:r>
                  <a:endParaRPr lang="en-US" sz="1200">
                    <a:solidFill>
                      <a:srgbClr val="233E99"/>
                    </a:solidFill>
                    <a:ea typeface="MS PGothic" pitchFamily="34" charset="-128"/>
                  </a:endParaRPr>
                </a:p>
              </p:txBody>
            </p:sp>
            <p:sp>
              <p:nvSpPr>
                <p:cNvPr id="9247" name="Text Box 20"/>
                <p:cNvSpPr txBox="1">
                  <a:spLocks noChangeArrowheads="1"/>
                </p:cNvSpPr>
                <p:nvPr/>
              </p:nvSpPr>
              <p:spPr bwMode="auto">
                <a:xfrm>
                  <a:off x="3468" y="1450"/>
                  <a:ext cx="929" cy="189"/>
                </a:xfrm>
                <a:prstGeom prst="rect">
                  <a:avLst/>
                </a:prstGeom>
                <a:noFill/>
                <a:ln w="9525">
                  <a:noFill/>
                  <a:miter lim="800000"/>
                  <a:headEnd/>
                  <a:tailEnd/>
                </a:ln>
              </p:spPr>
              <p:txBody>
                <a:bodyPr>
                  <a:spAutoFit/>
                </a:bodyPr>
                <a:lstStyle/>
                <a:p>
                  <a:pPr algn="ctr">
                    <a:spcBef>
                      <a:spcPct val="50000"/>
                    </a:spcBef>
                  </a:pPr>
                  <a:r>
                    <a:rPr lang="en-GB" sz="1200">
                      <a:solidFill>
                        <a:srgbClr val="233E99"/>
                      </a:solidFill>
                      <a:ea typeface="MS PGothic" pitchFamily="34" charset="-128"/>
                    </a:rPr>
                    <a:t>Social </a:t>
                  </a:r>
                  <a:endParaRPr lang="en-US" sz="1200">
                    <a:solidFill>
                      <a:srgbClr val="233E99"/>
                    </a:solidFill>
                    <a:ea typeface="MS PGothic" pitchFamily="34" charset="-128"/>
                  </a:endParaRPr>
                </a:p>
              </p:txBody>
            </p:sp>
          </p:grpSp>
          <p:grpSp>
            <p:nvGrpSpPr>
              <p:cNvPr id="5" name="Group 21"/>
              <p:cNvGrpSpPr>
                <a:grpSpLocks/>
              </p:cNvGrpSpPr>
              <p:nvPr/>
            </p:nvGrpSpPr>
            <p:grpSpPr bwMode="auto">
              <a:xfrm>
                <a:off x="811" y="1706"/>
                <a:ext cx="333" cy="2334"/>
                <a:chOff x="593" y="1616"/>
                <a:chExt cx="294" cy="2422"/>
              </a:xfrm>
            </p:grpSpPr>
            <p:sp>
              <p:nvSpPr>
                <p:cNvPr id="9236" name="Text Box 22"/>
                <p:cNvSpPr txBox="1">
                  <a:spLocks noChangeArrowheads="1"/>
                </p:cNvSpPr>
                <p:nvPr/>
              </p:nvSpPr>
              <p:spPr bwMode="auto">
                <a:xfrm>
                  <a:off x="596" y="3720"/>
                  <a:ext cx="282" cy="318"/>
                </a:xfrm>
                <a:prstGeom prst="rect">
                  <a:avLst/>
                </a:prstGeom>
                <a:noFill/>
                <a:ln w="9525">
                  <a:noFill/>
                  <a:miter lim="800000"/>
                  <a:headEnd/>
                  <a:tailEnd/>
                </a:ln>
              </p:spPr>
              <p:txBody>
                <a:bodyPr>
                  <a:spAutoFit/>
                </a:bodyPr>
                <a:lstStyle/>
                <a:p>
                  <a:pPr algn="r">
                    <a:spcBef>
                      <a:spcPct val="50000"/>
                    </a:spcBef>
                  </a:pPr>
                  <a:r>
                    <a:rPr lang="en-GB" sz="1200">
                      <a:solidFill>
                        <a:srgbClr val="233E99"/>
                      </a:solidFill>
                      <a:ea typeface="MS PGothic" pitchFamily="34" charset="-128"/>
                    </a:rPr>
                    <a:t>-16</a:t>
                  </a:r>
                  <a:endParaRPr lang="en-US" sz="1200">
                    <a:solidFill>
                      <a:srgbClr val="233E99"/>
                    </a:solidFill>
                    <a:ea typeface="MS PGothic" pitchFamily="34" charset="-128"/>
                  </a:endParaRPr>
                </a:p>
              </p:txBody>
            </p:sp>
            <p:sp>
              <p:nvSpPr>
                <p:cNvPr id="9237" name="Text Box 23"/>
                <p:cNvSpPr txBox="1">
                  <a:spLocks noChangeArrowheads="1"/>
                </p:cNvSpPr>
                <p:nvPr/>
              </p:nvSpPr>
              <p:spPr bwMode="auto">
                <a:xfrm>
                  <a:off x="600" y="3471"/>
                  <a:ext cx="282" cy="318"/>
                </a:xfrm>
                <a:prstGeom prst="rect">
                  <a:avLst/>
                </a:prstGeom>
                <a:noFill/>
                <a:ln w="9525">
                  <a:noFill/>
                  <a:miter lim="800000"/>
                  <a:headEnd/>
                  <a:tailEnd/>
                </a:ln>
              </p:spPr>
              <p:txBody>
                <a:bodyPr>
                  <a:spAutoFit/>
                </a:bodyPr>
                <a:lstStyle/>
                <a:p>
                  <a:pPr algn="r">
                    <a:spcBef>
                      <a:spcPct val="50000"/>
                    </a:spcBef>
                  </a:pPr>
                  <a:r>
                    <a:rPr lang="en-GB" sz="1200">
                      <a:solidFill>
                        <a:srgbClr val="233E99"/>
                      </a:solidFill>
                      <a:ea typeface="MS PGothic" pitchFamily="34" charset="-128"/>
                    </a:rPr>
                    <a:t>-14</a:t>
                  </a:r>
                  <a:endParaRPr lang="en-US" sz="1200">
                    <a:solidFill>
                      <a:srgbClr val="233E99"/>
                    </a:solidFill>
                    <a:ea typeface="MS PGothic" pitchFamily="34" charset="-128"/>
                  </a:endParaRPr>
                </a:p>
              </p:txBody>
            </p:sp>
            <p:sp>
              <p:nvSpPr>
                <p:cNvPr id="9238" name="Text Box 24"/>
                <p:cNvSpPr txBox="1">
                  <a:spLocks noChangeArrowheads="1"/>
                </p:cNvSpPr>
                <p:nvPr/>
              </p:nvSpPr>
              <p:spPr bwMode="auto">
                <a:xfrm>
                  <a:off x="605" y="3205"/>
                  <a:ext cx="282" cy="318"/>
                </a:xfrm>
                <a:prstGeom prst="rect">
                  <a:avLst/>
                </a:prstGeom>
                <a:noFill/>
                <a:ln w="9525">
                  <a:noFill/>
                  <a:miter lim="800000"/>
                  <a:headEnd/>
                  <a:tailEnd/>
                </a:ln>
              </p:spPr>
              <p:txBody>
                <a:bodyPr>
                  <a:spAutoFit/>
                </a:bodyPr>
                <a:lstStyle/>
                <a:p>
                  <a:pPr algn="r">
                    <a:spcBef>
                      <a:spcPct val="50000"/>
                    </a:spcBef>
                  </a:pPr>
                  <a:r>
                    <a:rPr lang="en-GB" sz="1200">
                      <a:solidFill>
                        <a:srgbClr val="233E99"/>
                      </a:solidFill>
                      <a:ea typeface="MS PGothic" pitchFamily="34" charset="-128"/>
                    </a:rPr>
                    <a:t>-12</a:t>
                  </a:r>
                  <a:endParaRPr lang="en-US" sz="1200">
                    <a:solidFill>
                      <a:srgbClr val="233E99"/>
                    </a:solidFill>
                    <a:ea typeface="MS PGothic" pitchFamily="34" charset="-128"/>
                  </a:endParaRPr>
                </a:p>
              </p:txBody>
            </p:sp>
            <p:sp>
              <p:nvSpPr>
                <p:cNvPr id="9239" name="Text Box 25"/>
                <p:cNvSpPr txBox="1">
                  <a:spLocks noChangeArrowheads="1"/>
                </p:cNvSpPr>
                <p:nvPr/>
              </p:nvSpPr>
              <p:spPr bwMode="auto">
                <a:xfrm>
                  <a:off x="596" y="2943"/>
                  <a:ext cx="282" cy="318"/>
                </a:xfrm>
                <a:prstGeom prst="rect">
                  <a:avLst/>
                </a:prstGeom>
                <a:noFill/>
                <a:ln w="9525">
                  <a:noFill/>
                  <a:miter lim="800000"/>
                  <a:headEnd/>
                  <a:tailEnd/>
                </a:ln>
              </p:spPr>
              <p:txBody>
                <a:bodyPr>
                  <a:spAutoFit/>
                </a:bodyPr>
                <a:lstStyle/>
                <a:p>
                  <a:pPr algn="r">
                    <a:spcBef>
                      <a:spcPct val="50000"/>
                    </a:spcBef>
                  </a:pPr>
                  <a:r>
                    <a:rPr lang="en-GB" sz="1200">
                      <a:solidFill>
                        <a:srgbClr val="233E99"/>
                      </a:solidFill>
                      <a:ea typeface="MS PGothic" pitchFamily="34" charset="-128"/>
                    </a:rPr>
                    <a:t>-10</a:t>
                  </a:r>
                  <a:endParaRPr lang="en-US" sz="1200">
                    <a:solidFill>
                      <a:srgbClr val="233E99"/>
                    </a:solidFill>
                    <a:ea typeface="MS PGothic" pitchFamily="34" charset="-128"/>
                  </a:endParaRPr>
                </a:p>
              </p:txBody>
            </p:sp>
            <p:sp>
              <p:nvSpPr>
                <p:cNvPr id="9240" name="Text Box 26"/>
                <p:cNvSpPr txBox="1">
                  <a:spLocks noChangeArrowheads="1"/>
                </p:cNvSpPr>
                <p:nvPr/>
              </p:nvSpPr>
              <p:spPr bwMode="auto">
                <a:xfrm>
                  <a:off x="593" y="2679"/>
                  <a:ext cx="282" cy="189"/>
                </a:xfrm>
                <a:prstGeom prst="rect">
                  <a:avLst/>
                </a:prstGeom>
                <a:noFill/>
                <a:ln w="9525">
                  <a:noFill/>
                  <a:miter lim="800000"/>
                  <a:headEnd/>
                  <a:tailEnd/>
                </a:ln>
              </p:spPr>
              <p:txBody>
                <a:bodyPr>
                  <a:spAutoFit/>
                </a:bodyPr>
                <a:lstStyle/>
                <a:p>
                  <a:pPr algn="r">
                    <a:spcBef>
                      <a:spcPct val="50000"/>
                    </a:spcBef>
                  </a:pPr>
                  <a:r>
                    <a:rPr lang="en-GB" sz="1200">
                      <a:solidFill>
                        <a:srgbClr val="233E99"/>
                      </a:solidFill>
                      <a:ea typeface="MS PGothic" pitchFamily="34" charset="-128"/>
                    </a:rPr>
                    <a:t>-8</a:t>
                  </a:r>
                  <a:endParaRPr lang="en-US" sz="1200">
                    <a:solidFill>
                      <a:srgbClr val="233E99"/>
                    </a:solidFill>
                    <a:ea typeface="MS PGothic" pitchFamily="34" charset="-128"/>
                  </a:endParaRPr>
                </a:p>
              </p:txBody>
            </p:sp>
            <p:sp>
              <p:nvSpPr>
                <p:cNvPr id="9241" name="Text Box 27"/>
                <p:cNvSpPr txBox="1">
                  <a:spLocks noChangeArrowheads="1"/>
                </p:cNvSpPr>
                <p:nvPr/>
              </p:nvSpPr>
              <p:spPr bwMode="auto">
                <a:xfrm>
                  <a:off x="596" y="2395"/>
                  <a:ext cx="280" cy="189"/>
                </a:xfrm>
                <a:prstGeom prst="rect">
                  <a:avLst/>
                </a:prstGeom>
                <a:noFill/>
                <a:ln w="9525">
                  <a:noFill/>
                  <a:miter lim="800000"/>
                  <a:headEnd/>
                  <a:tailEnd/>
                </a:ln>
              </p:spPr>
              <p:txBody>
                <a:bodyPr>
                  <a:spAutoFit/>
                </a:bodyPr>
                <a:lstStyle/>
                <a:p>
                  <a:pPr algn="r">
                    <a:spcBef>
                      <a:spcPct val="50000"/>
                    </a:spcBef>
                  </a:pPr>
                  <a:r>
                    <a:rPr lang="en-GB" sz="1200">
                      <a:solidFill>
                        <a:srgbClr val="233E99"/>
                      </a:solidFill>
                      <a:ea typeface="MS PGothic" pitchFamily="34" charset="-128"/>
                    </a:rPr>
                    <a:t>-6</a:t>
                  </a:r>
                  <a:endParaRPr lang="en-US" sz="1200">
                    <a:solidFill>
                      <a:srgbClr val="233E99"/>
                    </a:solidFill>
                    <a:ea typeface="MS PGothic" pitchFamily="34" charset="-128"/>
                  </a:endParaRPr>
                </a:p>
              </p:txBody>
            </p:sp>
            <p:sp>
              <p:nvSpPr>
                <p:cNvPr id="9242" name="Text Box 28"/>
                <p:cNvSpPr txBox="1">
                  <a:spLocks noChangeArrowheads="1"/>
                </p:cNvSpPr>
                <p:nvPr/>
              </p:nvSpPr>
              <p:spPr bwMode="auto">
                <a:xfrm>
                  <a:off x="593" y="2137"/>
                  <a:ext cx="282" cy="189"/>
                </a:xfrm>
                <a:prstGeom prst="rect">
                  <a:avLst/>
                </a:prstGeom>
                <a:noFill/>
                <a:ln w="9525">
                  <a:noFill/>
                  <a:miter lim="800000"/>
                  <a:headEnd/>
                  <a:tailEnd/>
                </a:ln>
              </p:spPr>
              <p:txBody>
                <a:bodyPr>
                  <a:spAutoFit/>
                </a:bodyPr>
                <a:lstStyle/>
                <a:p>
                  <a:pPr algn="r">
                    <a:spcBef>
                      <a:spcPct val="50000"/>
                    </a:spcBef>
                  </a:pPr>
                  <a:r>
                    <a:rPr lang="en-GB" sz="1200">
                      <a:solidFill>
                        <a:srgbClr val="233E99"/>
                      </a:solidFill>
                      <a:ea typeface="MS PGothic" pitchFamily="34" charset="-128"/>
                    </a:rPr>
                    <a:t>-4</a:t>
                  </a:r>
                  <a:endParaRPr lang="en-US" sz="1200">
                    <a:solidFill>
                      <a:srgbClr val="233E99"/>
                    </a:solidFill>
                    <a:ea typeface="MS PGothic" pitchFamily="34" charset="-128"/>
                  </a:endParaRPr>
                </a:p>
              </p:txBody>
            </p:sp>
            <p:sp>
              <p:nvSpPr>
                <p:cNvPr id="9243" name="Text Box 29"/>
                <p:cNvSpPr txBox="1">
                  <a:spLocks noChangeArrowheads="1"/>
                </p:cNvSpPr>
                <p:nvPr/>
              </p:nvSpPr>
              <p:spPr bwMode="auto">
                <a:xfrm>
                  <a:off x="597" y="1873"/>
                  <a:ext cx="282" cy="189"/>
                </a:xfrm>
                <a:prstGeom prst="rect">
                  <a:avLst/>
                </a:prstGeom>
                <a:noFill/>
                <a:ln w="9525">
                  <a:noFill/>
                  <a:miter lim="800000"/>
                  <a:headEnd/>
                  <a:tailEnd/>
                </a:ln>
              </p:spPr>
              <p:txBody>
                <a:bodyPr>
                  <a:spAutoFit/>
                </a:bodyPr>
                <a:lstStyle/>
                <a:p>
                  <a:pPr algn="r">
                    <a:spcBef>
                      <a:spcPct val="50000"/>
                    </a:spcBef>
                  </a:pPr>
                  <a:r>
                    <a:rPr lang="en-GB" sz="1200">
                      <a:solidFill>
                        <a:srgbClr val="233E99"/>
                      </a:solidFill>
                      <a:ea typeface="MS PGothic" pitchFamily="34" charset="-128"/>
                    </a:rPr>
                    <a:t>-2</a:t>
                  </a:r>
                  <a:endParaRPr lang="en-US" sz="1200">
                    <a:solidFill>
                      <a:srgbClr val="233E99"/>
                    </a:solidFill>
                    <a:ea typeface="MS PGothic" pitchFamily="34" charset="-128"/>
                  </a:endParaRPr>
                </a:p>
              </p:txBody>
            </p:sp>
            <p:sp>
              <p:nvSpPr>
                <p:cNvPr id="9244" name="Text Box 30"/>
                <p:cNvSpPr txBox="1">
                  <a:spLocks noChangeArrowheads="1"/>
                </p:cNvSpPr>
                <p:nvPr/>
              </p:nvSpPr>
              <p:spPr bwMode="auto">
                <a:xfrm>
                  <a:off x="594" y="1616"/>
                  <a:ext cx="282" cy="189"/>
                </a:xfrm>
                <a:prstGeom prst="rect">
                  <a:avLst/>
                </a:prstGeom>
                <a:noFill/>
                <a:ln w="9525">
                  <a:noFill/>
                  <a:miter lim="800000"/>
                  <a:headEnd/>
                  <a:tailEnd/>
                </a:ln>
              </p:spPr>
              <p:txBody>
                <a:bodyPr>
                  <a:spAutoFit/>
                </a:bodyPr>
                <a:lstStyle/>
                <a:p>
                  <a:pPr algn="r">
                    <a:spcBef>
                      <a:spcPct val="50000"/>
                    </a:spcBef>
                  </a:pPr>
                  <a:r>
                    <a:rPr lang="en-GB" sz="1200">
                      <a:solidFill>
                        <a:srgbClr val="233E99"/>
                      </a:solidFill>
                      <a:ea typeface="MS PGothic" pitchFamily="34" charset="-128"/>
                    </a:rPr>
                    <a:t>0</a:t>
                  </a:r>
                  <a:endParaRPr lang="en-US" sz="1200">
                    <a:solidFill>
                      <a:srgbClr val="233E99"/>
                    </a:solidFill>
                    <a:ea typeface="MS PGothic" pitchFamily="34" charset="-128"/>
                  </a:endParaRPr>
                </a:p>
              </p:txBody>
            </p:sp>
          </p:grpSp>
          <p:sp>
            <p:nvSpPr>
              <p:cNvPr id="9228" name="Text Box 31"/>
              <p:cNvSpPr txBox="1">
                <a:spLocks noChangeArrowheads="1"/>
              </p:cNvSpPr>
              <p:nvPr/>
            </p:nvSpPr>
            <p:spPr bwMode="auto">
              <a:xfrm rot="16200000">
                <a:off x="-431" y="2576"/>
                <a:ext cx="2262" cy="401"/>
              </a:xfrm>
              <a:prstGeom prst="rect">
                <a:avLst/>
              </a:prstGeom>
              <a:noFill/>
              <a:ln w="9525">
                <a:noFill/>
                <a:miter lim="800000"/>
                <a:headEnd/>
                <a:tailEnd/>
              </a:ln>
            </p:spPr>
            <p:txBody>
              <a:bodyPr>
                <a:spAutoFit/>
              </a:bodyPr>
              <a:lstStyle/>
              <a:p>
                <a:pPr algn="ctr">
                  <a:spcBef>
                    <a:spcPct val="50000"/>
                  </a:spcBef>
                </a:pPr>
                <a:r>
                  <a:rPr lang="en-US" sz="1100">
                    <a:solidFill>
                      <a:srgbClr val="233E99"/>
                    </a:solidFill>
                    <a:ea typeface="MS PGothic" pitchFamily="34" charset="-128"/>
                  </a:rPr>
                  <a:t>SF-36 Scores: Age/sex-standarized differences in patients vs. general population</a:t>
                </a:r>
              </a:p>
            </p:txBody>
          </p:sp>
          <p:sp>
            <p:nvSpPr>
              <p:cNvPr id="9229" name="Text Box 32"/>
              <p:cNvSpPr txBox="1">
                <a:spLocks noChangeArrowheads="1"/>
              </p:cNvSpPr>
              <p:nvPr/>
            </p:nvSpPr>
            <p:spPr bwMode="auto">
              <a:xfrm>
                <a:off x="4345" y="3115"/>
                <a:ext cx="500" cy="265"/>
              </a:xfrm>
              <a:prstGeom prst="rect">
                <a:avLst/>
              </a:prstGeom>
              <a:noFill/>
              <a:ln w="9525">
                <a:noFill/>
                <a:miter lim="800000"/>
                <a:headEnd/>
                <a:tailEnd/>
              </a:ln>
            </p:spPr>
            <p:txBody>
              <a:bodyPr>
                <a:spAutoFit/>
              </a:bodyPr>
              <a:lstStyle/>
              <a:p>
                <a:pPr algn="r">
                  <a:spcBef>
                    <a:spcPct val="50000"/>
                  </a:spcBef>
                </a:pPr>
                <a:r>
                  <a:rPr lang="en-GB" sz="1000">
                    <a:solidFill>
                      <a:srgbClr val="233E99"/>
                    </a:solidFill>
                    <a:ea typeface="MS PGothic" pitchFamily="34" charset="-128"/>
                  </a:rPr>
                  <a:t>n=9,334</a:t>
                </a:r>
                <a:endParaRPr lang="en-US" sz="1000">
                  <a:solidFill>
                    <a:srgbClr val="233E99"/>
                  </a:solidFill>
                  <a:ea typeface="MS PGothic" pitchFamily="34" charset="-128"/>
                </a:endParaRPr>
              </a:p>
            </p:txBody>
          </p:sp>
          <p:grpSp>
            <p:nvGrpSpPr>
              <p:cNvPr id="6" name="Group 33"/>
              <p:cNvGrpSpPr>
                <a:grpSpLocks/>
              </p:cNvGrpSpPr>
              <p:nvPr/>
            </p:nvGrpSpPr>
            <p:grpSpPr bwMode="auto">
              <a:xfrm>
                <a:off x="2965" y="3700"/>
                <a:ext cx="1919" cy="313"/>
                <a:chOff x="2872" y="3410"/>
                <a:chExt cx="1966" cy="326"/>
              </a:xfrm>
            </p:grpSpPr>
            <p:pic>
              <p:nvPicPr>
                <p:cNvPr id="9232" name="Picture 34" descr="1i"/>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872" y="3447"/>
                  <a:ext cx="1416" cy="129"/>
                </a:xfrm>
                <a:prstGeom prst="rect">
                  <a:avLst/>
                </a:prstGeom>
                <a:noFill/>
                <a:ln w="9525">
                  <a:noFill/>
                  <a:miter lim="800000"/>
                  <a:headEnd/>
                  <a:tailEnd/>
                </a:ln>
              </p:spPr>
            </p:pic>
            <p:sp>
              <p:nvSpPr>
                <p:cNvPr id="9233" name="Text Box 35"/>
                <p:cNvSpPr txBox="1">
                  <a:spLocks noChangeArrowheads="1"/>
                </p:cNvSpPr>
                <p:nvPr/>
              </p:nvSpPr>
              <p:spPr bwMode="auto">
                <a:xfrm>
                  <a:off x="2973" y="3410"/>
                  <a:ext cx="492" cy="190"/>
                </a:xfrm>
                <a:prstGeom prst="rect">
                  <a:avLst/>
                </a:prstGeom>
                <a:noFill/>
                <a:ln w="9525">
                  <a:noFill/>
                  <a:miter lim="800000"/>
                  <a:headEnd/>
                  <a:tailEnd/>
                </a:ln>
              </p:spPr>
              <p:txBody>
                <a:bodyPr>
                  <a:spAutoFit/>
                </a:bodyPr>
                <a:lstStyle/>
                <a:p>
                  <a:pPr>
                    <a:spcBef>
                      <a:spcPct val="50000"/>
                    </a:spcBef>
                  </a:pPr>
                  <a:r>
                    <a:rPr lang="en-GB" sz="1200">
                      <a:solidFill>
                        <a:srgbClr val="233E99"/>
                      </a:solidFill>
                      <a:ea typeface="MS PGothic" pitchFamily="34" charset="-128"/>
                    </a:rPr>
                    <a:t>Acné </a:t>
                  </a:r>
                  <a:endParaRPr lang="en-US" sz="1200">
                    <a:solidFill>
                      <a:srgbClr val="233E99"/>
                    </a:solidFill>
                    <a:ea typeface="MS PGothic" pitchFamily="34" charset="-128"/>
                  </a:endParaRPr>
                </a:p>
              </p:txBody>
            </p:sp>
            <p:sp>
              <p:nvSpPr>
                <p:cNvPr id="9234" name="Text Box 36"/>
                <p:cNvSpPr txBox="1">
                  <a:spLocks noChangeArrowheads="1"/>
                </p:cNvSpPr>
                <p:nvPr/>
              </p:nvSpPr>
              <p:spPr bwMode="auto">
                <a:xfrm>
                  <a:off x="3574" y="3416"/>
                  <a:ext cx="526" cy="190"/>
                </a:xfrm>
                <a:prstGeom prst="rect">
                  <a:avLst/>
                </a:prstGeom>
                <a:noFill/>
                <a:ln w="9525">
                  <a:noFill/>
                  <a:miter lim="800000"/>
                  <a:headEnd/>
                  <a:tailEnd/>
                </a:ln>
              </p:spPr>
              <p:txBody>
                <a:bodyPr>
                  <a:spAutoFit/>
                </a:bodyPr>
                <a:lstStyle/>
                <a:p>
                  <a:pPr>
                    <a:spcBef>
                      <a:spcPct val="50000"/>
                    </a:spcBef>
                  </a:pPr>
                  <a:r>
                    <a:rPr lang="en-GB" sz="1200">
                      <a:solidFill>
                        <a:srgbClr val="233E99"/>
                      </a:solidFill>
                      <a:ea typeface="MS PGothic" pitchFamily="34" charset="-128"/>
                    </a:rPr>
                    <a:t>Asma </a:t>
                  </a:r>
                  <a:endParaRPr lang="en-US" sz="1200">
                    <a:solidFill>
                      <a:srgbClr val="233E99"/>
                    </a:solidFill>
                    <a:ea typeface="MS PGothic" pitchFamily="34" charset="-128"/>
                  </a:endParaRPr>
                </a:p>
              </p:txBody>
            </p:sp>
            <p:sp>
              <p:nvSpPr>
                <p:cNvPr id="9235" name="Text Box 37"/>
                <p:cNvSpPr txBox="1">
                  <a:spLocks noChangeArrowheads="1"/>
                </p:cNvSpPr>
                <p:nvPr/>
              </p:nvSpPr>
              <p:spPr bwMode="auto">
                <a:xfrm>
                  <a:off x="4268" y="3417"/>
                  <a:ext cx="570" cy="319"/>
                </a:xfrm>
                <a:prstGeom prst="rect">
                  <a:avLst/>
                </a:prstGeom>
                <a:noFill/>
                <a:ln w="9525">
                  <a:noFill/>
                  <a:miter lim="800000"/>
                  <a:headEnd/>
                  <a:tailEnd/>
                </a:ln>
              </p:spPr>
              <p:txBody>
                <a:bodyPr>
                  <a:spAutoFit/>
                </a:bodyPr>
                <a:lstStyle/>
                <a:p>
                  <a:pPr>
                    <a:spcBef>
                      <a:spcPct val="50000"/>
                    </a:spcBef>
                  </a:pPr>
                  <a:r>
                    <a:rPr lang="en-GB" sz="1200">
                      <a:solidFill>
                        <a:srgbClr val="233E99"/>
                      </a:solidFill>
                      <a:ea typeface="MS PGothic" pitchFamily="34" charset="-128"/>
                    </a:rPr>
                    <a:t>Epilepsia  </a:t>
                  </a:r>
                  <a:endParaRPr lang="en-US" sz="1200">
                    <a:solidFill>
                      <a:srgbClr val="233E99"/>
                    </a:solidFill>
                    <a:ea typeface="MS PGothic" pitchFamily="34" charset="-128"/>
                  </a:endParaRPr>
                </a:p>
              </p:txBody>
            </p:sp>
          </p:grpSp>
          <p:sp>
            <p:nvSpPr>
              <p:cNvPr id="9231" name="Text Box 38"/>
              <p:cNvSpPr txBox="1">
                <a:spLocks noChangeArrowheads="1"/>
              </p:cNvSpPr>
              <p:nvPr/>
            </p:nvSpPr>
            <p:spPr bwMode="auto">
              <a:xfrm>
                <a:off x="390" y="1331"/>
                <a:ext cx="4662" cy="347"/>
              </a:xfrm>
              <a:prstGeom prst="rect">
                <a:avLst/>
              </a:prstGeom>
              <a:noFill/>
              <a:ln w="9525">
                <a:noFill/>
                <a:miter lim="800000"/>
                <a:headEnd/>
                <a:tailEnd/>
              </a:ln>
            </p:spPr>
            <p:txBody>
              <a:bodyPr>
                <a:spAutoFit/>
              </a:bodyPr>
              <a:lstStyle/>
              <a:p>
                <a:pPr algn="ctr">
                  <a:spcBef>
                    <a:spcPct val="50000"/>
                  </a:spcBef>
                </a:pPr>
                <a:r>
                  <a:rPr lang="en-GB" sz="1400" b="1">
                    <a:solidFill>
                      <a:srgbClr val="233E99"/>
                    </a:solidFill>
                    <a:ea typeface="MS PGothic" pitchFamily="34" charset="-128"/>
                  </a:rPr>
                  <a:t>Marcadores de calidad de vida de otras enferm. crónicas (asma y epilepsia) </a:t>
                </a:r>
                <a:endParaRPr lang="en-US" sz="1400" b="1">
                  <a:solidFill>
                    <a:srgbClr val="233E99"/>
                  </a:solidFill>
                  <a:ea typeface="MS PGothic" pitchFamily="34" charset="-128"/>
                </a:endParaRPr>
              </a:p>
            </p:txBody>
          </p:sp>
        </p:grpSp>
      </p:grpSp>
      <p:pic>
        <p:nvPicPr>
          <p:cNvPr id="32" name="Picture 2" descr="G:\acne\acne conglobata 2.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22648" y="2316521"/>
            <a:ext cx="2924970" cy="3740727"/>
          </a:xfrm>
          <a:prstGeom prst="rect">
            <a:avLst/>
          </a:prstGeom>
          <a:noFill/>
          <a:ln w="9525">
            <a:noFill/>
            <a:miter lim="800000"/>
            <a:headEnd/>
            <a:tailEnd/>
          </a:ln>
        </p:spPr>
      </p:pic>
      <p:sp>
        <p:nvSpPr>
          <p:cNvPr id="34" name="Rectángulo 33"/>
          <p:cNvSpPr/>
          <p:nvPr/>
        </p:nvSpPr>
        <p:spPr>
          <a:xfrm>
            <a:off x="2286000" y="3882084"/>
            <a:ext cx="838200" cy="2286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5" name="Rectángulo 34"/>
          <p:cNvSpPr/>
          <p:nvPr/>
        </p:nvSpPr>
        <p:spPr>
          <a:xfrm>
            <a:off x="3733800" y="3933570"/>
            <a:ext cx="609600" cy="2286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4114999775"/>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idx="1"/>
          </p:nvPr>
        </p:nvSpPr>
        <p:spPr/>
        <p:txBody>
          <a:bodyPr>
            <a:normAutofit/>
          </a:bodyPr>
          <a:lstStyle/>
          <a:p>
            <a:r>
              <a:rPr lang="es-ES" dirty="0" smtClean="0"/>
              <a:t>Por excesiva producción de sebo.</a:t>
            </a:r>
            <a:endParaRPr lang="es-ES" dirty="0"/>
          </a:p>
          <a:p>
            <a:r>
              <a:rPr lang="es-ES" dirty="0" smtClean="0"/>
              <a:t>Es una cuestión hormonal, sobre todo de los andrógenos.</a:t>
            </a:r>
            <a:endParaRPr lang="es-ES" dirty="0"/>
          </a:p>
          <a:p>
            <a:r>
              <a:rPr lang="es-ES" dirty="0" smtClean="0"/>
              <a:t>Se produce inflamación desde el principio.</a:t>
            </a:r>
            <a:endParaRPr lang="es-ES" dirty="0"/>
          </a:p>
          <a:p>
            <a:r>
              <a:rPr lang="es-ES" dirty="0" smtClean="0"/>
              <a:t>La dieta influye en la aparición del acné.</a:t>
            </a:r>
            <a:endParaRPr lang="es-ES" dirty="0"/>
          </a:p>
        </p:txBody>
      </p:sp>
      <p:sp>
        <p:nvSpPr>
          <p:cNvPr id="3" name="Marcador de texto 2"/>
          <p:cNvSpPr>
            <a:spLocks noGrp="1"/>
          </p:cNvSpPr>
          <p:nvPr>
            <p:ph type="body" idx="10"/>
          </p:nvPr>
        </p:nvSpPr>
        <p:spPr/>
        <p:txBody>
          <a:bodyPr/>
          <a:lstStyle/>
          <a:p>
            <a:r>
              <a:rPr lang="es-ES" dirty="0" smtClean="0"/>
              <a:t>¿Por qué se produce el acné? Señalar la incorrecta:</a:t>
            </a:r>
            <a:endParaRPr lang="es-ES" dirty="0"/>
          </a:p>
        </p:txBody>
      </p:sp>
      <p:sp>
        <p:nvSpPr>
          <p:cNvPr id="4" name="Marcador de texto 3"/>
          <p:cNvSpPr>
            <a:spLocks noGrp="1"/>
          </p:cNvSpPr>
          <p:nvPr>
            <p:ph type="body" sz="quarter" idx="11"/>
          </p:nvPr>
        </p:nvSpPr>
        <p:spPr/>
        <p:txBody>
          <a:bodyPr>
            <a:normAutofit lnSpcReduction="10000"/>
          </a:bodyPr>
          <a:lstStyle/>
          <a:p>
            <a:endParaRPr lang="es-ES"/>
          </a:p>
        </p:txBody>
      </p:sp>
      <p:sp>
        <p:nvSpPr>
          <p:cNvPr id="5" name="Título 4"/>
          <p:cNvSpPr>
            <a:spLocks noGrp="1"/>
          </p:cNvSpPr>
          <p:nvPr>
            <p:ph type="title"/>
          </p:nvPr>
        </p:nvSpPr>
        <p:spPr/>
        <p:txBody>
          <a:bodyPr/>
          <a:lstStyle/>
          <a:p>
            <a:r>
              <a:rPr lang="es-ES" dirty="0" smtClean="0"/>
              <a:t>Pregunta 7</a:t>
            </a:r>
            <a:endParaRPr lang="es-ES" dirty="0"/>
          </a:p>
        </p:txBody>
      </p:sp>
    </p:spTree>
    <p:extLst>
      <p:ext uri="{BB962C8B-B14F-4D97-AF65-F5344CB8AC3E}">
        <p14:creationId xmlns:p14="http://schemas.microsoft.com/office/powerpoint/2010/main" val="112888801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12"/>
          <p:cNvSpPr txBox="1">
            <a:spLocks noChangeArrowheads="1"/>
          </p:cNvSpPr>
          <p:nvPr/>
        </p:nvSpPr>
        <p:spPr bwMode="auto">
          <a:xfrm>
            <a:off x="3392487" y="1087477"/>
            <a:ext cx="3453155" cy="341632"/>
          </a:xfrm>
          <a:prstGeom prst="rect">
            <a:avLst/>
          </a:prstGeom>
          <a:noFill/>
          <a:ln w="9525">
            <a:noFill/>
            <a:miter lim="800000"/>
            <a:headEnd/>
            <a:tailEnd/>
          </a:ln>
        </p:spPr>
        <p:txBody>
          <a:bodyPr wrap="square">
            <a:spAutoFit/>
          </a:bodyPr>
          <a:lstStyle/>
          <a:p>
            <a:pPr>
              <a:lnSpc>
                <a:spcPct val="90000"/>
              </a:lnSpc>
              <a:spcBef>
                <a:spcPct val="50000"/>
              </a:spcBef>
            </a:pPr>
            <a:r>
              <a:rPr lang="en-US" b="1" dirty="0" err="1">
                <a:solidFill>
                  <a:srgbClr val="233E99"/>
                </a:solidFill>
                <a:ea typeface="MS PGothic" pitchFamily="34" charset="-128"/>
              </a:rPr>
              <a:t>Excesiva</a:t>
            </a:r>
            <a:r>
              <a:rPr lang="en-US" b="1" dirty="0">
                <a:solidFill>
                  <a:srgbClr val="233E99"/>
                </a:solidFill>
                <a:ea typeface="MS PGothic" pitchFamily="34" charset="-128"/>
              </a:rPr>
              <a:t>  </a:t>
            </a:r>
            <a:r>
              <a:rPr lang="en-US" b="1" dirty="0" err="1">
                <a:solidFill>
                  <a:srgbClr val="233E99"/>
                </a:solidFill>
                <a:ea typeface="MS PGothic" pitchFamily="34" charset="-128"/>
              </a:rPr>
              <a:t>producción</a:t>
            </a:r>
            <a:r>
              <a:rPr lang="en-US" b="1" dirty="0">
                <a:solidFill>
                  <a:srgbClr val="233E99"/>
                </a:solidFill>
                <a:ea typeface="MS PGothic" pitchFamily="34" charset="-128"/>
              </a:rPr>
              <a:t> de </a:t>
            </a:r>
            <a:r>
              <a:rPr lang="en-US" b="1" dirty="0" err="1">
                <a:solidFill>
                  <a:srgbClr val="233E99"/>
                </a:solidFill>
                <a:ea typeface="MS PGothic" pitchFamily="34" charset="-128"/>
              </a:rPr>
              <a:t>sebo</a:t>
            </a:r>
            <a:endParaRPr lang="en-US" b="1" dirty="0">
              <a:solidFill>
                <a:srgbClr val="233E99"/>
              </a:solidFill>
              <a:ea typeface="MS PGothic" pitchFamily="34" charset="-128"/>
            </a:endParaRPr>
          </a:p>
        </p:txBody>
      </p:sp>
      <p:sp>
        <p:nvSpPr>
          <p:cNvPr id="24580" name="AutoShape 13"/>
          <p:cNvSpPr>
            <a:spLocks noChangeArrowheads="1"/>
          </p:cNvSpPr>
          <p:nvPr/>
        </p:nvSpPr>
        <p:spPr bwMode="auto">
          <a:xfrm rot="5400000">
            <a:off x="2987676" y="1101766"/>
            <a:ext cx="314325" cy="495300"/>
          </a:xfrm>
          <a:prstGeom prst="downArrow">
            <a:avLst>
              <a:gd name="adj1" fmla="val 54546"/>
              <a:gd name="adj2" fmla="val 51519"/>
            </a:avLst>
          </a:prstGeom>
          <a:solidFill>
            <a:srgbClr val="00ABC1"/>
          </a:solidFill>
          <a:ln w="9525">
            <a:noFill/>
            <a:miter lim="800000"/>
            <a:headEnd/>
            <a:tailEnd/>
          </a:ln>
        </p:spPr>
        <p:txBody>
          <a:bodyPr vert="eaVert" wrap="none" anchor="ctr"/>
          <a:lstStyle/>
          <a:p>
            <a:endParaRPr lang="es-ES"/>
          </a:p>
        </p:txBody>
      </p:sp>
      <p:sp>
        <p:nvSpPr>
          <p:cNvPr id="24581" name="Text Box 14"/>
          <p:cNvSpPr txBox="1">
            <a:spLocks noChangeArrowheads="1"/>
          </p:cNvSpPr>
          <p:nvPr/>
        </p:nvSpPr>
        <p:spPr bwMode="auto">
          <a:xfrm>
            <a:off x="3390900" y="1612941"/>
            <a:ext cx="2589770" cy="369332"/>
          </a:xfrm>
          <a:prstGeom prst="rect">
            <a:avLst/>
          </a:prstGeom>
          <a:noFill/>
          <a:ln w="9525">
            <a:noFill/>
            <a:miter lim="800000"/>
            <a:headEnd/>
            <a:tailEnd/>
          </a:ln>
        </p:spPr>
        <p:txBody>
          <a:bodyPr wrap="square">
            <a:spAutoFit/>
          </a:bodyPr>
          <a:lstStyle/>
          <a:p>
            <a:pPr>
              <a:spcBef>
                <a:spcPct val="50000"/>
              </a:spcBef>
            </a:pPr>
            <a:r>
              <a:rPr lang="en-US" b="1" dirty="0" err="1">
                <a:solidFill>
                  <a:srgbClr val="233E99"/>
                </a:solidFill>
                <a:ea typeface="MS PGothic" pitchFamily="34" charset="-128"/>
              </a:rPr>
              <a:t>Hiperqueratinización</a:t>
            </a:r>
            <a:endParaRPr lang="en-US" sz="1400" b="1" dirty="0">
              <a:solidFill>
                <a:srgbClr val="233E99"/>
              </a:solidFill>
              <a:ea typeface="MS PGothic" pitchFamily="34" charset="-128"/>
            </a:endParaRPr>
          </a:p>
        </p:txBody>
      </p:sp>
      <p:sp>
        <p:nvSpPr>
          <p:cNvPr id="24582" name="AutoShape 15"/>
          <p:cNvSpPr>
            <a:spLocks noChangeArrowheads="1"/>
          </p:cNvSpPr>
          <p:nvPr/>
        </p:nvSpPr>
        <p:spPr bwMode="auto">
          <a:xfrm rot="5400000">
            <a:off x="3059114" y="1582779"/>
            <a:ext cx="314325" cy="352425"/>
          </a:xfrm>
          <a:prstGeom prst="downArrow">
            <a:avLst>
              <a:gd name="adj1" fmla="val 52528"/>
              <a:gd name="adj2" fmla="val 47984"/>
            </a:avLst>
          </a:prstGeom>
          <a:solidFill>
            <a:srgbClr val="00ABC1"/>
          </a:solidFill>
          <a:ln w="9525">
            <a:noFill/>
            <a:miter lim="800000"/>
            <a:headEnd/>
            <a:tailEnd/>
          </a:ln>
        </p:spPr>
        <p:txBody>
          <a:bodyPr vert="eaVert" wrap="none" anchor="ctr"/>
          <a:lstStyle/>
          <a:p>
            <a:endParaRPr lang="es-ES"/>
          </a:p>
        </p:txBody>
      </p:sp>
      <p:sp>
        <p:nvSpPr>
          <p:cNvPr id="24583" name="Text Box 16"/>
          <p:cNvSpPr txBox="1">
            <a:spLocks noChangeArrowheads="1"/>
          </p:cNvSpPr>
          <p:nvPr/>
        </p:nvSpPr>
        <p:spPr bwMode="auto">
          <a:xfrm>
            <a:off x="1766888" y="2379703"/>
            <a:ext cx="1471612" cy="584775"/>
          </a:xfrm>
          <a:prstGeom prst="rect">
            <a:avLst/>
          </a:prstGeom>
          <a:noFill/>
          <a:ln w="9525">
            <a:noFill/>
            <a:miter lim="800000"/>
            <a:headEnd/>
            <a:tailEnd/>
          </a:ln>
        </p:spPr>
        <p:txBody>
          <a:bodyPr>
            <a:spAutoFit/>
          </a:bodyPr>
          <a:lstStyle/>
          <a:p>
            <a:pPr>
              <a:spcBef>
                <a:spcPct val="50000"/>
              </a:spcBef>
            </a:pPr>
            <a:r>
              <a:rPr lang="en-US" sz="1600" dirty="0" err="1">
                <a:solidFill>
                  <a:srgbClr val="004586"/>
                </a:solidFill>
                <a:ea typeface="MS PGothic" pitchFamily="34" charset="-128"/>
              </a:rPr>
              <a:t>Microcomedón</a:t>
            </a:r>
            <a:r>
              <a:rPr lang="en-US" sz="1600" dirty="0">
                <a:solidFill>
                  <a:srgbClr val="004586"/>
                </a:solidFill>
                <a:ea typeface="MS PGothic" pitchFamily="34" charset="-128"/>
              </a:rPr>
              <a:t> </a:t>
            </a:r>
            <a:r>
              <a:rPr lang="en-US" sz="1600" dirty="0" err="1">
                <a:solidFill>
                  <a:srgbClr val="004586"/>
                </a:solidFill>
                <a:ea typeface="MS PGothic" pitchFamily="34" charset="-128"/>
              </a:rPr>
              <a:t>Formación</a:t>
            </a:r>
            <a:endParaRPr lang="en-US" sz="1600" dirty="0">
              <a:solidFill>
                <a:srgbClr val="004586"/>
              </a:solidFill>
              <a:ea typeface="MS PGothic" pitchFamily="34" charset="-128"/>
            </a:endParaRPr>
          </a:p>
        </p:txBody>
      </p:sp>
      <p:sp>
        <p:nvSpPr>
          <p:cNvPr id="24584" name="Text Box 17"/>
          <p:cNvSpPr txBox="1">
            <a:spLocks noChangeArrowheads="1"/>
          </p:cNvSpPr>
          <p:nvPr/>
        </p:nvSpPr>
        <p:spPr bwMode="auto">
          <a:xfrm>
            <a:off x="2767914" y="3583028"/>
            <a:ext cx="2643875" cy="584775"/>
          </a:xfrm>
          <a:prstGeom prst="rect">
            <a:avLst/>
          </a:prstGeom>
          <a:noFill/>
          <a:ln w="9525">
            <a:noFill/>
            <a:miter lim="800000"/>
            <a:headEnd/>
            <a:tailEnd/>
          </a:ln>
        </p:spPr>
        <p:txBody>
          <a:bodyPr wrap="square">
            <a:spAutoFit/>
          </a:bodyPr>
          <a:lstStyle/>
          <a:p>
            <a:pPr>
              <a:spcBef>
                <a:spcPct val="50000"/>
              </a:spcBef>
            </a:pPr>
            <a:r>
              <a:rPr lang="en-GB" sz="1600" dirty="0" err="1">
                <a:solidFill>
                  <a:srgbClr val="004586"/>
                </a:solidFill>
                <a:ea typeface="MS PGothic" pitchFamily="34" charset="-128"/>
              </a:rPr>
              <a:t>Formación</a:t>
            </a:r>
            <a:r>
              <a:rPr lang="en-GB" sz="1600" dirty="0">
                <a:solidFill>
                  <a:srgbClr val="004586"/>
                </a:solidFill>
                <a:ea typeface="MS PGothic" pitchFamily="34" charset="-128"/>
              </a:rPr>
              <a:t> de  </a:t>
            </a:r>
            <a:r>
              <a:rPr lang="en-GB" sz="1600" dirty="0" err="1">
                <a:solidFill>
                  <a:srgbClr val="004586"/>
                </a:solidFill>
                <a:ea typeface="MS PGothic" pitchFamily="34" charset="-128"/>
              </a:rPr>
              <a:t>Comedones</a:t>
            </a:r>
            <a:r>
              <a:rPr lang="en-GB" sz="1600" dirty="0">
                <a:solidFill>
                  <a:srgbClr val="004586"/>
                </a:solidFill>
                <a:ea typeface="MS PGothic" pitchFamily="34" charset="-128"/>
              </a:rPr>
              <a:t> </a:t>
            </a:r>
            <a:r>
              <a:rPr lang="en-GB" sz="1600" dirty="0" err="1">
                <a:solidFill>
                  <a:srgbClr val="004586"/>
                </a:solidFill>
                <a:ea typeface="MS PGothic" pitchFamily="34" charset="-128"/>
              </a:rPr>
              <a:t>cerrados</a:t>
            </a:r>
            <a:r>
              <a:rPr lang="en-GB" sz="1600" dirty="0">
                <a:solidFill>
                  <a:srgbClr val="004586"/>
                </a:solidFill>
                <a:ea typeface="MS PGothic" pitchFamily="34" charset="-128"/>
              </a:rPr>
              <a:t> y </a:t>
            </a:r>
            <a:r>
              <a:rPr lang="en-GB" sz="1600" dirty="0" err="1">
                <a:solidFill>
                  <a:srgbClr val="004586"/>
                </a:solidFill>
                <a:ea typeface="MS PGothic" pitchFamily="34" charset="-128"/>
              </a:rPr>
              <a:t>abiertos</a:t>
            </a:r>
            <a:endParaRPr lang="en-US" sz="1600" dirty="0">
              <a:solidFill>
                <a:srgbClr val="004586"/>
              </a:solidFill>
              <a:ea typeface="MS PGothic" pitchFamily="34" charset="-128"/>
            </a:endParaRPr>
          </a:p>
        </p:txBody>
      </p:sp>
      <p:sp>
        <p:nvSpPr>
          <p:cNvPr id="24585" name="Text Box 18"/>
          <p:cNvSpPr txBox="1">
            <a:spLocks noChangeArrowheads="1"/>
          </p:cNvSpPr>
          <p:nvPr/>
        </p:nvSpPr>
        <p:spPr bwMode="auto">
          <a:xfrm>
            <a:off x="6049103" y="2451142"/>
            <a:ext cx="2081640" cy="313932"/>
          </a:xfrm>
          <a:prstGeom prst="rect">
            <a:avLst/>
          </a:prstGeom>
          <a:noFill/>
          <a:ln w="9525">
            <a:noFill/>
            <a:miter lim="800000"/>
            <a:headEnd/>
            <a:tailEnd/>
          </a:ln>
        </p:spPr>
        <p:txBody>
          <a:bodyPr wrap="square">
            <a:spAutoFit/>
          </a:bodyPr>
          <a:lstStyle/>
          <a:p>
            <a:pPr>
              <a:lnSpc>
                <a:spcPct val="90000"/>
              </a:lnSpc>
              <a:spcBef>
                <a:spcPct val="50000"/>
              </a:spcBef>
            </a:pPr>
            <a:r>
              <a:rPr lang="en-US" sz="1600" b="1" dirty="0" err="1">
                <a:solidFill>
                  <a:srgbClr val="233E99"/>
                </a:solidFill>
                <a:ea typeface="MS PGothic" pitchFamily="34" charset="-128"/>
              </a:rPr>
              <a:t>Colonización</a:t>
            </a:r>
            <a:r>
              <a:rPr lang="en-US" sz="1600" b="1" dirty="0">
                <a:solidFill>
                  <a:srgbClr val="233E99"/>
                </a:solidFill>
                <a:ea typeface="MS PGothic" pitchFamily="34" charset="-128"/>
              </a:rPr>
              <a:t> P. acnes</a:t>
            </a:r>
          </a:p>
        </p:txBody>
      </p:sp>
      <p:sp>
        <p:nvSpPr>
          <p:cNvPr id="24586" name="Text Box 19"/>
          <p:cNvSpPr txBox="1">
            <a:spLocks noChangeArrowheads="1"/>
          </p:cNvSpPr>
          <p:nvPr/>
        </p:nvSpPr>
        <p:spPr bwMode="auto">
          <a:xfrm>
            <a:off x="4681539" y="4843361"/>
            <a:ext cx="2162175" cy="584775"/>
          </a:xfrm>
          <a:prstGeom prst="rect">
            <a:avLst/>
          </a:prstGeom>
          <a:noFill/>
          <a:ln w="9525">
            <a:noFill/>
            <a:miter lim="800000"/>
            <a:headEnd/>
            <a:tailEnd/>
          </a:ln>
        </p:spPr>
        <p:txBody>
          <a:bodyPr>
            <a:spAutoFit/>
          </a:bodyPr>
          <a:lstStyle/>
          <a:p>
            <a:pPr algn="ctr">
              <a:spcBef>
                <a:spcPct val="50000"/>
              </a:spcBef>
            </a:pPr>
            <a:r>
              <a:rPr lang="en-US" sz="1600" b="1" dirty="0" err="1">
                <a:solidFill>
                  <a:srgbClr val="004586"/>
                </a:solidFill>
                <a:ea typeface="MS PGothic" pitchFamily="34" charset="-128"/>
              </a:rPr>
              <a:t>Inflamación</a:t>
            </a:r>
            <a:r>
              <a:rPr lang="en-US" sz="1600" b="1" dirty="0">
                <a:solidFill>
                  <a:srgbClr val="004586"/>
                </a:solidFill>
                <a:ea typeface="MS PGothic" pitchFamily="34" charset="-128"/>
              </a:rPr>
              <a:t> </a:t>
            </a:r>
            <a:r>
              <a:rPr lang="en-US" sz="1600" dirty="0">
                <a:solidFill>
                  <a:srgbClr val="004586"/>
                </a:solidFill>
                <a:ea typeface="MS PGothic" pitchFamily="34" charset="-128"/>
              </a:rPr>
              <a:t>y  </a:t>
            </a:r>
            <a:r>
              <a:rPr lang="en-US" sz="1600" dirty="0" err="1">
                <a:solidFill>
                  <a:srgbClr val="004586"/>
                </a:solidFill>
                <a:ea typeface="MS PGothic" pitchFamily="34" charset="-128"/>
              </a:rPr>
              <a:t>formación</a:t>
            </a:r>
            <a:r>
              <a:rPr lang="en-US" sz="1600" dirty="0">
                <a:solidFill>
                  <a:srgbClr val="004586"/>
                </a:solidFill>
                <a:ea typeface="MS PGothic" pitchFamily="34" charset="-128"/>
              </a:rPr>
              <a:t> de </a:t>
            </a:r>
            <a:r>
              <a:rPr lang="en-US" sz="1600" dirty="0" err="1">
                <a:solidFill>
                  <a:srgbClr val="004586"/>
                </a:solidFill>
                <a:ea typeface="MS PGothic" pitchFamily="34" charset="-128"/>
              </a:rPr>
              <a:t>pápulas</a:t>
            </a:r>
            <a:endParaRPr lang="en-US" sz="1600" dirty="0">
              <a:solidFill>
                <a:srgbClr val="004586"/>
              </a:solidFill>
              <a:ea typeface="MS PGothic" pitchFamily="34" charset="-128"/>
            </a:endParaRPr>
          </a:p>
        </p:txBody>
      </p:sp>
      <p:sp>
        <p:nvSpPr>
          <p:cNvPr id="24587" name="Text Box 20"/>
          <p:cNvSpPr txBox="1">
            <a:spLocks noChangeArrowheads="1"/>
          </p:cNvSpPr>
          <p:nvPr/>
        </p:nvSpPr>
        <p:spPr bwMode="auto">
          <a:xfrm>
            <a:off x="8339139" y="6110328"/>
            <a:ext cx="1323975" cy="369332"/>
          </a:xfrm>
          <a:prstGeom prst="rect">
            <a:avLst/>
          </a:prstGeom>
          <a:noFill/>
          <a:ln w="9525">
            <a:noFill/>
            <a:miter lim="800000"/>
            <a:headEnd/>
            <a:tailEnd/>
          </a:ln>
        </p:spPr>
        <p:txBody>
          <a:bodyPr>
            <a:spAutoFit/>
          </a:bodyPr>
          <a:lstStyle/>
          <a:p>
            <a:pPr algn="ctr">
              <a:spcBef>
                <a:spcPct val="50000"/>
              </a:spcBef>
            </a:pPr>
            <a:r>
              <a:rPr lang="en-US" dirty="0">
                <a:solidFill>
                  <a:srgbClr val="004586"/>
                </a:solidFill>
                <a:ea typeface="MS PGothic" pitchFamily="34" charset="-128"/>
              </a:rPr>
              <a:t>Cicatrices</a:t>
            </a:r>
          </a:p>
        </p:txBody>
      </p:sp>
      <p:sp>
        <p:nvSpPr>
          <p:cNvPr id="24588" name="AutoShape 22"/>
          <p:cNvSpPr>
            <a:spLocks noChangeArrowheads="1"/>
          </p:cNvSpPr>
          <p:nvPr/>
        </p:nvSpPr>
        <p:spPr bwMode="auto">
          <a:xfrm>
            <a:off x="9139239" y="5881728"/>
            <a:ext cx="314325" cy="266700"/>
          </a:xfrm>
          <a:prstGeom prst="downArrow">
            <a:avLst>
              <a:gd name="adj1" fmla="val 49491"/>
              <a:gd name="adj2" fmla="val 61903"/>
            </a:avLst>
          </a:prstGeom>
          <a:solidFill>
            <a:srgbClr val="00ABC1"/>
          </a:solidFill>
          <a:ln w="9525">
            <a:noFill/>
            <a:miter lim="800000"/>
            <a:headEnd/>
            <a:tailEnd/>
          </a:ln>
        </p:spPr>
        <p:txBody>
          <a:bodyPr vert="eaVert" wrap="none" anchor="ctr"/>
          <a:lstStyle/>
          <a:p>
            <a:endParaRPr lang="es-ES"/>
          </a:p>
        </p:txBody>
      </p:sp>
      <p:sp>
        <p:nvSpPr>
          <p:cNvPr id="24589" name="AutoShape 23"/>
          <p:cNvSpPr>
            <a:spLocks noChangeArrowheads="1"/>
          </p:cNvSpPr>
          <p:nvPr/>
        </p:nvSpPr>
        <p:spPr bwMode="auto">
          <a:xfrm rot="-5400000">
            <a:off x="5127626" y="3622716"/>
            <a:ext cx="314325" cy="266700"/>
          </a:xfrm>
          <a:prstGeom prst="downArrow">
            <a:avLst>
              <a:gd name="adj1" fmla="val 49491"/>
              <a:gd name="adj2" fmla="val 61903"/>
            </a:avLst>
          </a:prstGeom>
          <a:solidFill>
            <a:srgbClr val="00ABC1"/>
          </a:solidFill>
          <a:ln w="9525">
            <a:noFill/>
            <a:miter lim="800000"/>
            <a:headEnd/>
            <a:tailEnd/>
          </a:ln>
        </p:spPr>
        <p:txBody>
          <a:bodyPr vert="eaVert" wrap="none" anchor="ctr"/>
          <a:lstStyle/>
          <a:p>
            <a:endParaRPr lang="es-ES"/>
          </a:p>
        </p:txBody>
      </p:sp>
      <p:sp>
        <p:nvSpPr>
          <p:cNvPr id="24590" name="AutoShape 24"/>
          <p:cNvSpPr>
            <a:spLocks noChangeArrowheads="1"/>
          </p:cNvSpPr>
          <p:nvPr/>
        </p:nvSpPr>
        <p:spPr bwMode="auto">
          <a:xfrm rot="-5400000">
            <a:off x="6888163" y="4729204"/>
            <a:ext cx="314325" cy="266700"/>
          </a:xfrm>
          <a:prstGeom prst="downArrow">
            <a:avLst>
              <a:gd name="adj1" fmla="val 49491"/>
              <a:gd name="adj2" fmla="val 61903"/>
            </a:avLst>
          </a:prstGeom>
          <a:solidFill>
            <a:srgbClr val="00ABC1"/>
          </a:solidFill>
          <a:ln w="9525">
            <a:noFill/>
            <a:miter lim="800000"/>
            <a:headEnd/>
            <a:tailEnd/>
          </a:ln>
        </p:spPr>
        <p:txBody>
          <a:bodyPr vert="eaVert" wrap="none" anchor="ctr"/>
          <a:lstStyle/>
          <a:p>
            <a:endParaRPr lang="es-ES"/>
          </a:p>
        </p:txBody>
      </p:sp>
      <p:sp>
        <p:nvSpPr>
          <p:cNvPr id="24591" name="AutoShape 25"/>
          <p:cNvSpPr>
            <a:spLocks noChangeArrowheads="1"/>
          </p:cNvSpPr>
          <p:nvPr/>
        </p:nvSpPr>
        <p:spPr bwMode="auto">
          <a:xfrm rot="-5400000">
            <a:off x="3238501" y="2416216"/>
            <a:ext cx="314325" cy="266700"/>
          </a:xfrm>
          <a:prstGeom prst="downArrow">
            <a:avLst>
              <a:gd name="adj1" fmla="val 49491"/>
              <a:gd name="adj2" fmla="val 61903"/>
            </a:avLst>
          </a:prstGeom>
          <a:solidFill>
            <a:srgbClr val="00ABC1"/>
          </a:solidFill>
          <a:ln w="9525">
            <a:noFill/>
            <a:miter lim="800000"/>
            <a:headEnd/>
            <a:tailEnd/>
          </a:ln>
        </p:spPr>
        <p:txBody>
          <a:bodyPr vert="eaVert" wrap="none" anchor="ctr"/>
          <a:lstStyle/>
          <a:p>
            <a:endParaRPr lang="es-ES"/>
          </a:p>
        </p:txBody>
      </p:sp>
      <p:pic>
        <p:nvPicPr>
          <p:cNvPr id="24592" name="Picture 26" descr="9iv"/>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75289" y="3356017"/>
            <a:ext cx="1343025" cy="1495425"/>
          </a:xfrm>
          <a:prstGeom prst="rect">
            <a:avLst/>
          </a:prstGeom>
          <a:noFill/>
          <a:ln w="9525">
            <a:noFill/>
            <a:miter lim="800000"/>
            <a:headEnd/>
            <a:tailEnd/>
          </a:ln>
        </p:spPr>
      </p:pic>
      <p:pic>
        <p:nvPicPr>
          <p:cNvPr id="24593" name="Picture 27" descr="9iii"/>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0400" y="2063791"/>
            <a:ext cx="1104900" cy="1206500"/>
          </a:xfrm>
          <a:prstGeom prst="rect">
            <a:avLst/>
          </a:prstGeom>
          <a:noFill/>
          <a:ln w="9525">
            <a:noFill/>
            <a:miter lim="800000"/>
            <a:headEnd/>
            <a:tailEnd/>
          </a:ln>
        </p:spPr>
      </p:pic>
      <p:pic>
        <p:nvPicPr>
          <p:cNvPr id="24594" name="Picture 28" descr="11i"/>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785938" y="1098592"/>
            <a:ext cx="1096962" cy="1292225"/>
          </a:xfrm>
          <a:prstGeom prst="rect">
            <a:avLst/>
          </a:prstGeom>
          <a:noFill/>
          <a:ln w="9525">
            <a:noFill/>
            <a:miter lim="800000"/>
            <a:headEnd/>
            <a:tailEnd/>
          </a:ln>
        </p:spPr>
      </p:pic>
      <p:pic>
        <p:nvPicPr>
          <p:cNvPr id="24595" name="Picture 31" descr="9ii"/>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536951" y="2357478"/>
            <a:ext cx="1158875" cy="1301750"/>
          </a:xfrm>
          <a:prstGeom prst="rect">
            <a:avLst/>
          </a:prstGeom>
          <a:noFill/>
          <a:ln w="9525">
            <a:noFill/>
            <a:miter lim="800000"/>
            <a:headEnd/>
            <a:tailEnd/>
          </a:ln>
        </p:spPr>
      </p:pic>
      <p:sp>
        <p:nvSpPr>
          <p:cNvPr id="24597" name="Rectangle 35"/>
          <p:cNvSpPr>
            <a:spLocks noChangeArrowheads="1"/>
          </p:cNvSpPr>
          <p:nvPr/>
        </p:nvSpPr>
        <p:spPr bwMode="auto">
          <a:xfrm>
            <a:off x="3412518" y="1111291"/>
            <a:ext cx="2963568" cy="396231"/>
          </a:xfrm>
          <a:prstGeom prst="rect">
            <a:avLst/>
          </a:prstGeom>
          <a:noFill/>
          <a:ln w="57150">
            <a:solidFill>
              <a:srgbClr val="233E99"/>
            </a:solidFill>
            <a:miter lim="800000"/>
            <a:headEnd/>
            <a:tailEnd/>
          </a:ln>
        </p:spPr>
        <p:txBody>
          <a:bodyPr wrap="none" anchor="ctr"/>
          <a:lstStyle/>
          <a:p>
            <a:endParaRPr lang="es-ES"/>
          </a:p>
        </p:txBody>
      </p:sp>
      <p:sp>
        <p:nvSpPr>
          <p:cNvPr id="24598" name="Rectangle 36"/>
          <p:cNvSpPr>
            <a:spLocks noChangeArrowheads="1"/>
          </p:cNvSpPr>
          <p:nvPr/>
        </p:nvSpPr>
        <p:spPr bwMode="auto">
          <a:xfrm>
            <a:off x="3446463" y="1652629"/>
            <a:ext cx="2163506" cy="373877"/>
          </a:xfrm>
          <a:prstGeom prst="rect">
            <a:avLst/>
          </a:prstGeom>
          <a:noFill/>
          <a:ln w="57150">
            <a:solidFill>
              <a:srgbClr val="233E99"/>
            </a:solidFill>
            <a:miter lim="800000"/>
            <a:headEnd/>
            <a:tailEnd/>
          </a:ln>
        </p:spPr>
        <p:txBody>
          <a:bodyPr wrap="none" anchor="ctr"/>
          <a:lstStyle/>
          <a:p>
            <a:endParaRPr lang="es-ES"/>
          </a:p>
        </p:txBody>
      </p:sp>
      <p:sp>
        <p:nvSpPr>
          <p:cNvPr id="24599" name="Rectangle 37"/>
          <p:cNvSpPr>
            <a:spLocks noChangeArrowheads="1"/>
          </p:cNvSpPr>
          <p:nvPr/>
        </p:nvSpPr>
        <p:spPr bwMode="auto">
          <a:xfrm>
            <a:off x="6051551" y="2368594"/>
            <a:ext cx="1980341" cy="522886"/>
          </a:xfrm>
          <a:prstGeom prst="rect">
            <a:avLst/>
          </a:prstGeom>
          <a:noFill/>
          <a:ln w="57150">
            <a:solidFill>
              <a:srgbClr val="233E99"/>
            </a:solidFill>
            <a:miter lim="800000"/>
            <a:headEnd/>
            <a:tailEnd/>
          </a:ln>
        </p:spPr>
        <p:txBody>
          <a:bodyPr wrap="none" anchor="ctr"/>
          <a:lstStyle/>
          <a:p>
            <a:endParaRPr lang="es-ES"/>
          </a:p>
        </p:txBody>
      </p:sp>
      <p:sp>
        <p:nvSpPr>
          <p:cNvPr id="24600" name="Rectangle 38"/>
          <p:cNvSpPr>
            <a:spLocks noChangeArrowheads="1"/>
          </p:cNvSpPr>
          <p:nvPr/>
        </p:nvSpPr>
        <p:spPr bwMode="auto">
          <a:xfrm>
            <a:off x="4670854" y="4858081"/>
            <a:ext cx="2224216" cy="671735"/>
          </a:xfrm>
          <a:prstGeom prst="rect">
            <a:avLst/>
          </a:prstGeom>
          <a:noFill/>
          <a:ln w="57150">
            <a:solidFill>
              <a:srgbClr val="233E99"/>
            </a:solidFill>
            <a:miter lim="800000"/>
            <a:headEnd/>
            <a:tailEnd/>
          </a:ln>
        </p:spPr>
        <p:txBody>
          <a:bodyPr wrap="none" anchor="ctr"/>
          <a:lstStyle/>
          <a:p>
            <a:endParaRPr lang="es-ES"/>
          </a:p>
        </p:txBody>
      </p:sp>
      <p:cxnSp>
        <p:nvCxnSpPr>
          <p:cNvPr id="24601" name="AutoShape 39"/>
          <p:cNvCxnSpPr>
            <a:cxnSpLocks noChangeShapeType="1"/>
            <a:stCxn id="24583" idx="2"/>
          </p:cNvCxnSpPr>
          <p:nvPr/>
        </p:nvCxnSpPr>
        <p:spPr bwMode="auto">
          <a:xfrm rot="16200000" flipH="1">
            <a:off x="2605414" y="2861758"/>
            <a:ext cx="1947710" cy="2153150"/>
          </a:xfrm>
          <a:prstGeom prst="bentConnector2">
            <a:avLst/>
          </a:prstGeom>
          <a:noFill/>
          <a:ln w="152400">
            <a:solidFill>
              <a:schemeClr val="hlink"/>
            </a:solidFill>
            <a:miter lim="800000"/>
            <a:headEnd/>
            <a:tailEnd/>
          </a:ln>
        </p:spPr>
      </p:cxnSp>
      <p:pic>
        <p:nvPicPr>
          <p:cNvPr id="24603" name="Picture 29" descr="11iii"/>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458200" y="3710029"/>
            <a:ext cx="1238250" cy="1590675"/>
          </a:xfrm>
          <a:prstGeom prst="rect">
            <a:avLst/>
          </a:prstGeom>
          <a:noFill/>
          <a:ln w="9525">
            <a:noFill/>
            <a:miter lim="800000"/>
            <a:headEnd/>
            <a:tailEnd/>
          </a:ln>
        </p:spPr>
      </p:pic>
      <p:pic>
        <p:nvPicPr>
          <p:cNvPr id="24604" name="Picture 30" descr="11ii"/>
          <p:cNvPicPr>
            <a:picLocks noChangeAspect="1" noChangeArrowheads="1"/>
          </p:cNvPicPr>
          <p:nvPr/>
        </p:nvPicPr>
        <p:blipFill>
          <a:blip r:embed="rId8" cstate="email">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7235826" y="4316454"/>
            <a:ext cx="1446213" cy="1266825"/>
          </a:xfrm>
          <a:prstGeom prst="rect">
            <a:avLst/>
          </a:prstGeom>
          <a:noFill/>
          <a:ln w="9525">
            <a:noFill/>
            <a:miter lim="800000"/>
            <a:headEnd/>
            <a:tailEnd/>
          </a:ln>
        </p:spPr>
      </p:pic>
      <p:sp>
        <p:nvSpPr>
          <p:cNvPr id="24605" name="Text Box 21"/>
          <p:cNvSpPr txBox="1">
            <a:spLocks noChangeArrowheads="1"/>
          </p:cNvSpPr>
          <p:nvPr/>
        </p:nvSpPr>
        <p:spPr bwMode="auto">
          <a:xfrm>
            <a:off x="8012073" y="5256038"/>
            <a:ext cx="1676400" cy="584775"/>
          </a:xfrm>
          <a:prstGeom prst="rect">
            <a:avLst/>
          </a:prstGeom>
          <a:noFill/>
          <a:ln w="9525">
            <a:noFill/>
            <a:miter lim="800000"/>
            <a:headEnd/>
            <a:tailEnd/>
          </a:ln>
        </p:spPr>
        <p:txBody>
          <a:bodyPr>
            <a:spAutoFit/>
          </a:bodyPr>
          <a:lstStyle/>
          <a:p>
            <a:pPr algn="r">
              <a:spcBef>
                <a:spcPct val="50000"/>
              </a:spcBef>
            </a:pPr>
            <a:r>
              <a:rPr lang="en-GB" sz="1600" dirty="0" err="1">
                <a:solidFill>
                  <a:srgbClr val="004586"/>
                </a:solidFill>
                <a:ea typeface="MS PGothic" pitchFamily="34" charset="-128"/>
              </a:rPr>
              <a:t>Formación</a:t>
            </a:r>
            <a:r>
              <a:rPr lang="en-GB" sz="1600" dirty="0">
                <a:solidFill>
                  <a:srgbClr val="004586"/>
                </a:solidFill>
                <a:ea typeface="MS PGothic" pitchFamily="34" charset="-128"/>
              </a:rPr>
              <a:t> de </a:t>
            </a:r>
            <a:r>
              <a:rPr lang="en-GB" sz="1600" dirty="0" err="1">
                <a:solidFill>
                  <a:srgbClr val="004586"/>
                </a:solidFill>
                <a:ea typeface="MS PGothic" pitchFamily="34" charset="-128"/>
              </a:rPr>
              <a:t>pústulas</a:t>
            </a:r>
            <a:r>
              <a:rPr lang="en-GB" sz="1600" dirty="0">
                <a:solidFill>
                  <a:srgbClr val="004586"/>
                </a:solidFill>
                <a:ea typeface="MS PGothic" pitchFamily="34" charset="-128"/>
              </a:rPr>
              <a:t> y </a:t>
            </a:r>
            <a:r>
              <a:rPr lang="en-GB" sz="1600" dirty="0" err="1">
                <a:solidFill>
                  <a:srgbClr val="004586"/>
                </a:solidFill>
                <a:ea typeface="MS PGothic" pitchFamily="34" charset="-128"/>
              </a:rPr>
              <a:t>quistes</a:t>
            </a:r>
            <a:r>
              <a:rPr lang="en-GB" sz="1600" dirty="0">
                <a:solidFill>
                  <a:srgbClr val="004586"/>
                </a:solidFill>
                <a:ea typeface="MS PGothic" pitchFamily="34" charset="-128"/>
              </a:rPr>
              <a:t> </a:t>
            </a:r>
            <a:endParaRPr lang="en-US" sz="1600" dirty="0">
              <a:solidFill>
                <a:srgbClr val="004586"/>
              </a:solidFill>
              <a:ea typeface="MS PGothic" pitchFamily="34" charset="-128"/>
            </a:endParaRPr>
          </a:p>
        </p:txBody>
      </p:sp>
      <p:sp>
        <p:nvSpPr>
          <p:cNvPr id="2" name="Título 1"/>
          <p:cNvSpPr>
            <a:spLocks noGrp="1"/>
          </p:cNvSpPr>
          <p:nvPr>
            <p:ph type="title"/>
          </p:nvPr>
        </p:nvSpPr>
        <p:spPr/>
        <p:txBody>
          <a:bodyPr/>
          <a:lstStyle/>
          <a:p>
            <a:r>
              <a:rPr lang="en-GB" sz="3600" dirty="0">
                <a:solidFill>
                  <a:srgbClr val="004586"/>
                </a:solidFill>
                <a:ea typeface="MS PGothic" pitchFamily="34" charset="-128"/>
              </a:rPr>
              <a:t>4</a:t>
            </a:r>
            <a:r>
              <a:rPr lang="en-GB" dirty="0">
                <a:solidFill>
                  <a:srgbClr val="004586"/>
                </a:solidFill>
                <a:ea typeface="MS PGothic" pitchFamily="34" charset="-128"/>
              </a:rPr>
              <a:t> </a:t>
            </a:r>
            <a:r>
              <a:rPr lang="en-GB" dirty="0" err="1">
                <a:solidFill>
                  <a:srgbClr val="004586"/>
                </a:solidFill>
                <a:ea typeface="MS PGothic" pitchFamily="34" charset="-128"/>
              </a:rPr>
              <a:t>factores</a:t>
            </a:r>
            <a:r>
              <a:rPr lang="en-GB" dirty="0">
                <a:solidFill>
                  <a:srgbClr val="004586"/>
                </a:solidFill>
                <a:ea typeface="MS PGothic" pitchFamily="34" charset="-128"/>
              </a:rPr>
              <a:t> </a:t>
            </a:r>
            <a:r>
              <a:rPr lang="en-GB" dirty="0" err="1">
                <a:solidFill>
                  <a:srgbClr val="004586"/>
                </a:solidFill>
                <a:ea typeface="MS PGothic" pitchFamily="34" charset="-128"/>
              </a:rPr>
              <a:t>patogénicos</a:t>
            </a:r>
            <a:r>
              <a:rPr lang="en-GB" dirty="0">
                <a:solidFill>
                  <a:srgbClr val="004586"/>
                </a:solidFill>
                <a:ea typeface="MS PGothic" pitchFamily="34" charset="-128"/>
              </a:rPr>
              <a:t>  claves en </a:t>
            </a:r>
            <a:r>
              <a:rPr lang="en-GB" dirty="0" err="1" smtClean="0">
                <a:solidFill>
                  <a:srgbClr val="004586"/>
                </a:solidFill>
                <a:ea typeface="MS PGothic" pitchFamily="34" charset="-128"/>
              </a:rPr>
              <a:t>acné</a:t>
            </a:r>
            <a:endParaRPr lang="es-ES" dirty="0">
              <a:solidFill>
                <a:srgbClr val="004586"/>
              </a:solidFill>
            </a:endParaRPr>
          </a:p>
        </p:txBody>
      </p:sp>
    </p:spTree>
    <p:extLst>
      <p:ext uri="{BB962C8B-B14F-4D97-AF65-F5344CB8AC3E}">
        <p14:creationId xmlns:p14="http://schemas.microsoft.com/office/powerpoint/2010/main" val="281308985"/>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57867" y="1676400"/>
            <a:ext cx="9144000" cy="3134884"/>
          </a:xfrm>
          <a:prstGeom prst="rect">
            <a:avLst/>
          </a:prstGeom>
        </p:spPr>
      </p:pic>
      <p:sp>
        <p:nvSpPr>
          <p:cNvPr id="3" name="Marcador de texto 2"/>
          <p:cNvSpPr>
            <a:spLocks noGrp="1"/>
          </p:cNvSpPr>
          <p:nvPr>
            <p:ph type="body" sz="quarter" idx="13"/>
          </p:nvPr>
        </p:nvSpPr>
        <p:spPr/>
        <p:txBody>
          <a:bodyPr>
            <a:normAutofit lnSpcReduction="10000"/>
          </a:bodyPr>
          <a:lstStyle/>
          <a:p>
            <a:endParaRPr lang="es-ES"/>
          </a:p>
        </p:txBody>
      </p:sp>
      <p:sp>
        <p:nvSpPr>
          <p:cNvPr id="2" name="Título 1"/>
          <p:cNvSpPr>
            <a:spLocks noGrp="1"/>
          </p:cNvSpPr>
          <p:nvPr>
            <p:ph type="title"/>
          </p:nvPr>
        </p:nvSpPr>
        <p:spPr/>
        <p:txBody>
          <a:bodyPr/>
          <a:lstStyle/>
          <a:p>
            <a:r>
              <a:rPr lang="es-ES" dirty="0" smtClean="0"/>
              <a:t>Dieta y acné</a:t>
            </a:r>
            <a:endParaRPr lang="es-ES" dirty="0"/>
          </a:p>
        </p:txBody>
      </p:sp>
    </p:spTree>
    <p:extLst>
      <p:ext uri="{BB962C8B-B14F-4D97-AF65-F5344CB8AC3E}">
        <p14:creationId xmlns:p14="http://schemas.microsoft.com/office/powerpoint/2010/main" val="78649092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p:txBody>
          <a:bodyPr/>
          <a:lstStyle/>
          <a:p>
            <a:r>
              <a:rPr lang="es-ES" dirty="0" smtClean="0"/>
              <a:t>Dieta occidental</a:t>
            </a:r>
            <a:endParaRPr lang="es-ES" dirty="0"/>
          </a:p>
        </p:txBody>
      </p:sp>
      <p:sp>
        <p:nvSpPr>
          <p:cNvPr id="7" name="Marcador de contenido 6"/>
          <p:cNvSpPr>
            <a:spLocks noGrp="1"/>
          </p:cNvSpPr>
          <p:nvPr>
            <p:ph idx="1"/>
          </p:nvPr>
        </p:nvSpPr>
        <p:spPr/>
        <p:txBody>
          <a:bodyPr/>
          <a:lstStyle/>
          <a:p>
            <a:r>
              <a:rPr lang="es-ES" dirty="0" smtClean="0"/>
              <a:t>Gran aporte calórico.</a:t>
            </a:r>
          </a:p>
          <a:p>
            <a:r>
              <a:rPr lang="es-ES" dirty="0" smtClean="0"/>
              <a:t>Alimentos con elevado índice glucémico.</a:t>
            </a:r>
            <a:endParaRPr lang="es-ES" dirty="0"/>
          </a:p>
        </p:txBody>
      </p:sp>
      <p:sp>
        <p:nvSpPr>
          <p:cNvPr id="2" name="Marcador de texto 1"/>
          <p:cNvSpPr>
            <a:spLocks noGrp="1"/>
          </p:cNvSpPr>
          <p:nvPr>
            <p:ph type="body" sz="quarter" idx="10"/>
          </p:nvPr>
        </p:nvSpPr>
        <p:spPr/>
        <p:txBody>
          <a:bodyPr>
            <a:normAutofit lnSpcReduction="10000"/>
          </a:bodyPr>
          <a:lstStyle/>
          <a:p>
            <a:endParaRPr lang="es-ES"/>
          </a:p>
        </p:txBody>
      </p:sp>
      <p:sp>
        <p:nvSpPr>
          <p:cNvPr id="5" name="Rectángulo 4"/>
          <p:cNvSpPr/>
          <p:nvPr/>
        </p:nvSpPr>
        <p:spPr>
          <a:xfrm>
            <a:off x="533400" y="5558135"/>
            <a:ext cx="11125200" cy="461665"/>
          </a:xfrm>
          <a:prstGeom prst="rect">
            <a:avLst/>
          </a:prstGeom>
          <a:solidFill>
            <a:srgbClr val="004586"/>
          </a:solidFill>
        </p:spPr>
        <p:txBody>
          <a:bodyPr wrap="square">
            <a:spAutoFit/>
          </a:bodyPr>
          <a:lstStyle/>
          <a:p>
            <a:pPr defTabSz="457200"/>
            <a:r>
              <a:rPr lang="es-ES" sz="2400" dirty="0">
                <a:solidFill>
                  <a:schemeClr val="bg1"/>
                </a:solidFill>
                <a:latin typeface="Calibri"/>
              </a:rPr>
              <a:t>Mantiene la activación de la vía: </a:t>
            </a:r>
            <a:r>
              <a:rPr lang="es-ES" sz="2400" dirty="0" err="1">
                <a:solidFill>
                  <a:schemeClr val="bg1"/>
                </a:solidFill>
                <a:latin typeface="Calibri"/>
              </a:rPr>
              <a:t>mammalian</a:t>
            </a:r>
            <a:r>
              <a:rPr lang="es-ES" sz="2400" dirty="0">
                <a:solidFill>
                  <a:schemeClr val="bg1"/>
                </a:solidFill>
                <a:latin typeface="Calibri"/>
              </a:rPr>
              <a:t> </a:t>
            </a:r>
            <a:r>
              <a:rPr lang="es-ES" sz="2400" dirty="0" smtClean="0">
                <a:solidFill>
                  <a:schemeClr val="bg1"/>
                </a:solidFill>
                <a:latin typeface="Calibri"/>
              </a:rPr>
              <a:t>target  </a:t>
            </a:r>
            <a:r>
              <a:rPr lang="es-ES" sz="2400" dirty="0">
                <a:solidFill>
                  <a:schemeClr val="bg1"/>
                </a:solidFill>
                <a:latin typeface="Calibri"/>
              </a:rPr>
              <a:t>of </a:t>
            </a:r>
            <a:r>
              <a:rPr lang="es-ES" sz="2400" dirty="0" err="1">
                <a:solidFill>
                  <a:schemeClr val="bg1"/>
                </a:solidFill>
                <a:latin typeface="Calibri"/>
              </a:rPr>
              <a:t>rapamycin</a:t>
            </a:r>
            <a:r>
              <a:rPr lang="es-ES" sz="2400" dirty="0">
                <a:solidFill>
                  <a:schemeClr val="bg1"/>
                </a:solidFill>
                <a:latin typeface="Calibri"/>
              </a:rPr>
              <a:t> </a:t>
            </a:r>
            <a:r>
              <a:rPr lang="es-ES" sz="2400" dirty="0" err="1" smtClean="0">
                <a:solidFill>
                  <a:schemeClr val="bg1"/>
                </a:solidFill>
                <a:latin typeface="Calibri"/>
              </a:rPr>
              <a:t>complex</a:t>
            </a:r>
            <a:r>
              <a:rPr lang="es-ES" sz="2400" dirty="0" smtClean="0">
                <a:solidFill>
                  <a:schemeClr val="bg1"/>
                </a:solidFill>
                <a:latin typeface="Calibri"/>
              </a:rPr>
              <a:t> 1 </a:t>
            </a:r>
            <a:r>
              <a:rPr lang="es-ES" sz="2400" dirty="0">
                <a:solidFill>
                  <a:schemeClr val="bg1"/>
                </a:solidFill>
                <a:latin typeface="Calibri"/>
              </a:rPr>
              <a:t>(mTORC1</a:t>
            </a:r>
            <a:r>
              <a:rPr lang="es-ES" sz="2400" dirty="0" smtClean="0">
                <a:solidFill>
                  <a:schemeClr val="bg1"/>
                </a:solidFill>
                <a:latin typeface="Calibri"/>
              </a:rPr>
              <a:t>).</a:t>
            </a:r>
            <a:endParaRPr lang="es-ES" sz="2400" dirty="0">
              <a:solidFill>
                <a:schemeClr val="bg1"/>
              </a:solidFill>
              <a:latin typeface="Calibri"/>
            </a:endParaRPr>
          </a:p>
        </p:txBody>
      </p:sp>
      <p:graphicFrame>
        <p:nvGraphicFramePr>
          <p:cNvPr id="8" name="Diagrama 7"/>
          <p:cNvGraphicFramePr/>
          <p:nvPr>
            <p:extLst/>
          </p:nvPr>
        </p:nvGraphicFramePr>
        <p:xfrm>
          <a:off x="3276600" y="2057400"/>
          <a:ext cx="7581771" cy="30969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Imagen 1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829800" y="2209800"/>
            <a:ext cx="910755" cy="1165838"/>
          </a:xfrm>
          <a:prstGeom prst="rect">
            <a:avLst/>
          </a:prstGeom>
        </p:spPr>
      </p:pic>
      <p:sp>
        <p:nvSpPr>
          <p:cNvPr id="14" name="CuadroTexto 13"/>
          <p:cNvSpPr txBox="1"/>
          <p:nvPr/>
        </p:nvSpPr>
        <p:spPr>
          <a:xfrm>
            <a:off x="7717470" y="4505979"/>
            <a:ext cx="1513417" cy="523220"/>
          </a:xfrm>
          <a:prstGeom prst="rect">
            <a:avLst/>
          </a:prstGeom>
          <a:solidFill>
            <a:schemeClr val="bg1"/>
          </a:solidFill>
          <a:ln>
            <a:solidFill>
              <a:srgbClr val="004586"/>
            </a:solidFill>
          </a:ln>
        </p:spPr>
        <p:txBody>
          <a:bodyPr wrap="square" rtlCol="0">
            <a:spAutoFit/>
          </a:bodyPr>
          <a:lstStyle/>
          <a:p>
            <a:pPr algn="ctr" defTabSz="457200"/>
            <a:r>
              <a:rPr lang="es-ES" sz="2800" b="1" dirty="0" smtClean="0">
                <a:solidFill>
                  <a:srgbClr val="004586"/>
                </a:solidFill>
                <a:latin typeface="Calibri"/>
              </a:rPr>
              <a:t>Leucina</a:t>
            </a:r>
            <a:endParaRPr lang="es-ES" sz="2800" b="1" dirty="0">
              <a:solidFill>
                <a:srgbClr val="004586"/>
              </a:solidFill>
              <a:latin typeface="Calibri"/>
            </a:endParaRPr>
          </a:p>
        </p:txBody>
      </p:sp>
      <p:sp>
        <p:nvSpPr>
          <p:cNvPr id="15" name="Flecha arriba 14"/>
          <p:cNvSpPr/>
          <p:nvPr/>
        </p:nvSpPr>
        <p:spPr>
          <a:xfrm>
            <a:off x="7177728" y="4428673"/>
            <a:ext cx="423333" cy="600527"/>
          </a:xfrm>
          <a:prstGeom prst="upArrow">
            <a:avLst/>
          </a:prstGeom>
          <a:solidFill>
            <a:srgbClr val="C00000"/>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s-ES">
              <a:solidFill>
                <a:prstClr val="white"/>
              </a:solidFill>
              <a:latin typeface="Calibri"/>
            </a:endParaRPr>
          </a:p>
        </p:txBody>
      </p:sp>
      <p:sp>
        <p:nvSpPr>
          <p:cNvPr id="16" name="Flecha curvada hacia abajo 15"/>
          <p:cNvSpPr/>
          <p:nvPr/>
        </p:nvSpPr>
        <p:spPr>
          <a:xfrm rot="4213280">
            <a:off x="9563642" y="3853241"/>
            <a:ext cx="1725378" cy="1920330"/>
          </a:xfrm>
          <a:prstGeom prst="curvedDownArrow">
            <a:avLst>
              <a:gd name="adj1" fmla="val 12044"/>
              <a:gd name="adj2" fmla="val 50000"/>
              <a:gd name="adj3" fmla="val 22095"/>
            </a:avLst>
          </a:prstGeom>
          <a:solidFill>
            <a:srgbClr val="FF00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s-ES">
              <a:solidFill>
                <a:prstClr val="black"/>
              </a:solidFill>
              <a:latin typeface="Calibri"/>
            </a:endParaRPr>
          </a:p>
        </p:txBody>
      </p:sp>
    </p:spTree>
    <p:extLst>
      <p:ext uri="{BB962C8B-B14F-4D97-AF65-F5344CB8AC3E}">
        <p14:creationId xmlns:p14="http://schemas.microsoft.com/office/powerpoint/2010/main" val="143310323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90801" y="197712"/>
            <a:ext cx="7277099" cy="6010310"/>
          </a:xfrm>
          <a:prstGeom prst="rect">
            <a:avLst/>
          </a:prstGeom>
        </p:spPr>
      </p:pic>
      <p:sp>
        <p:nvSpPr>
          <p:cNvPr id="2" name="Marcador de texto 1"/>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122643808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nvPr>
        </p:nvGraphicFramePr>
        <p:xfrm>
          <a:off x="1524000" y="692151"/>
          <a:ext cx="8928100" cy="72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ítulo 1"/>
          <p:cNvSpPr>
            <a:spLocks noGrp="1"/>
          </p:cNvSpPr>
          <p:nvPr>
            <p:ph type="title"/>
          </p:nvPr>
        </p:nvSpPr>
        <p:spPr>
          <a:noFill/>
          <a:effectLst/>
        </p:spPr>
        <p:txBody>
          <a:bodyPr/>
          <a:lstStyle/>
          <a:p>
            <a:r>
              <a:rPr lang="es-ES" dirty="0"/>
              <a:t>Tratamiento del acné: objetivos</a:t>
            </a:r>
          </a:p>
        </p:txBody>
      </p:sp>
      <p:sp>
        <p:nvSpPr>
          <p:cNvPr id="6" name="Marcador de contenido 5"/>
          <p:cNvSpPr>
            <a:spLocks noGrp="1"/>
          </p:cNvSpPr>
          <p:nvPr>
            <p:ph idx="1"/>
          </p:nvPr>
        </p:nvSpPr>
        <p:spPr>
          <a:xfrm>
            <a:off x="0" y="1576113"/>
            <a:ext cx="11582400" cy="4592024"/>
          </a:xfrm>
        </p:spPr>
        <p:txBody>
          <a:bodyPr/>
          <a:lstStyle/>
          <a:p>
            <a:r>
              <a:rPr lang="es-ES" dirty="0"/>
              <a:t> Regular la secreción sebácea.</a:t>
            </a:r>
          </a:p>
          <a:p>
            <a:r>
              <a:rPr lang="es-ES" dirty="0"/>
              <a:t> Evitar la obstrucción del folículo.</a:t>
            </a:r>
          </a:p>
          <a:p>
            <a:r>
              <a:rPr lang="es-ES" dirty="0"/>
              <a:t> Disminuir la población bacteriana.</a:t>
            </a:r>
          </a:p>
          <a:p>
            <a:r>
              <a:rPr lang="es-ES" dirty="0"/>
              <a:t> Eliminar la inflamación.</a:t>
            </a:r>
          </a:p>
          <a:p>
            <a:r>
              <a:rPr lang="es-ES" dirty="0"/>
              <a:t> Mejorar el aspecto estético.</a:t>
            </a:r>
          </a:p>
          <a:p>
            <a:r>
              <a:rPr lang="es-ES" dirty="0"/>
              <a:t> Bienestar psicológico.</a:t>
            </a:r>
          </a:p>
          <a:p>
            <a:pPr marL="542925" indent="0">
              <a:buNone/>
            </a:pPr>
            <a:endParaRPr lang="es-ES" dirty="0"/>
          </a:p>
        </p:txBody>
      </p:sp>
      <p:sp>
        <p:nvSpPr>
          <p:cNvPr id="7" name="Marcador de texto 6"/>
          <p:cNvSpPr>
            <a:spLocks noGrp="1"/>
          </p:cNvSpPr>
          <p:nvPr>
            <p:ph type="body" sz="quarter" idx="10"/>
          </p:nvPr>
        </p:nvSpPr>
        <p:spPr/>
        <p:txBody>
          <a:bodyPr>
            <a:normAutofit lnSpcReduction="10000"/>
          </a:bodyPr>
          <a:lstStyle/>
          <a:p>
            <a:endParaRPr lang="es-ES"/>
          </a:p>
        </p:txBody>
      </p:sp>
      <p:pic>
        <p:nvPicPr>
          <p:cNvPr id="292866" name="Picture 2" descr="http://t3.gstatic.com/images?q=tbn:ANd9GcRKP9xr2qH_dzRa33TWO_L1bXsWrQO4GShngK7B7KFHfHlpUVpkRHBe3CZ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919884" y="1622323"/>
            <a:ext cx="1943100" cy="1752599"/>
          </a:xfrm>
          <a:prstGeom prst="rect">
            <a:avLst/>
          </a:prstGeom>
          <a:noFill/>
          <a:effectLst>
            <a:outerShdw blurRad="50800" dist="444500" dir="2700000" algn="tl" rotWithShape="0">
              <a:srgbClr val="000000">
                <a:alpha val="43000"/>
              </a:srgbClr>
            </a:outerShdw>
          </a:effectLst>
        </p:spPr>
      </p:pic>
    </p:spTree>
    <p:extLst>
      <p:ext uri="{BB962C8B-B14F-4D97-AF65-F5344CB8AC3E}">
        <p14:creationId xmlns:p14="http://schemas.microsoft.com/office/powerpoint/2010/main" val="1398443876"/>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Tratamiento del acné</a:t>
            </a:r>
            <a:endParaRPr lang="es-ES" dirty="0"/>
          </a:p>
        </p:txBody>
      </p:sp>
      <p:sp>
        <p:nvSpPr>
          <p:cNvPr id="3" name="Marcador de contenido 2"/>
          <p:cNvSpPr>
            <a:spLocks noGrp="1"/>
          </p:cNvSpPr>
          <p:nvPr>
            <p:ph idx="1"/>
          </p:nvPr>
        </p:nvSpPr>
        <p:spPr>
          <a:xfrm>
            <a:off x="0" y="1472890"/>
            <a:ext cx="11582400" cy="4592024"/>
          </a:xfrm>
        </p:spPr>
        <p:txBody>
          <a:bodyPr/>
          <a:lstStyle/>
          <a:p>
            <a:pPr>
              <a:defRPr/>
            </a:pPr>
            <a:r>
              <a:rPr lang="es-ES" dirty="0">
                <a:solidFill>
                  <a:srgbClr val="004586"/>
                </a:solidFill>
              </a:rPr>
              <a:t>El tratamiento de elección del acné debe surgir del </a:t>
            </a:r>
            <a:r>
              <a:rPr lang="es-ES" dirty="0">
                <a:solidFill>
                  <a:srgbClr val="C00000"/>
                </a:solidFill>
              </a:rPr>
              <a:t>acuerdo o «pacto terapéutico» </a:t>
            </a:r>
            <a:r>
              <a:rPr lang="es-ES" dirty="0">
                <a:solidFill>
                  <a:srgbClr val="004586"/>
                </a:solidFill>
              </a:rPr>
              <a:t>entre médico y paciente.</a:t>
            </a:r>
          </a:p>
          <a:p>
            <a:pPr>
              <a:defRPr/>
            </a:pPr>
            <a:r>
              <a:rPr lang="es-ES" dirty="0">
                <a:solidFill>
                  <a:srgbClr val="004586"/>
                </a:solidFill>
              </a:rPr>
              <a:t>Evaluación de la repercusión médica y psicológica, </a:t>
            </a:r>
            <a:r>
              <a:rPr lang="es-ES" dirty="0" smtClean="0">
                <a:solidFill>
                  <a:srgbClr val="004586"/>
                </a:solidFill>
              </a:rPr>
              <a:t>actuales y futuras.</a:t>
            </a:r>
            <a:endParaRPr lang="es-ES" dirty="0">
              <a:solidFill>
                <a:srgbClr val="004586"/>
              </a:solidFill>
            </a:endParaRPr>
          </a:p>
          <a:p>
            <a:pPr marL="542925" indent="0">
              <a:buNone/>
            </a:pPr>
            <a:endParaRPr lang="es-ES" dirty="0"/>
          </a:p>
        </p:txBody>
      </p:sp>
      <p:sp>
        <p:nvSpPr>
          <p:cNvPr id="4" name="Marcador de texto 3"/>
          <p:cNvSpPr>
            <a:spLocks noGrp="1"/>
          </p:cNvSpPr>
          <p:nvPr>
            <p:ph type="body" sz="quarter" idx="10"/>
          </p:nvPr>
        </p:nvSpPr>
        <p:spPr/>
        <p:txBody>
          <a:bodyPr>
            <a:normAutofit lnSpcReduction="10000"/>
          </a:bodyPr>
          <a:lstStyle/>
          <a:p>
            <a:endParaRPr lang="es-ES"/>
          </a:p>
        </p:txBody>
      </p:sp>
      <p:pic>
        <p:nvPicPr>
          <p:cNvPr id="290818" name="Picture 2" descr="http://2.bp.blogspot.com/_VttWFe3BWk8/S3CPTHVfuDI/AAAAAAAAAEs/Sqwe0YEsXuM/s200/relaci%C3%B3n+medico-paciente.jpg"/>
          <p:cNvPicPr>
            <a:picLocks noChangeAspect="1" noChangeArrowheads="1"/>
          </p:cNvPicPr>
          <p:nvPr/>
        </p:nvPicPr>
        <p:blipFill>
          <a:blip r:embed="rId2" cstate="print"/>
          <a:srcRect/>
          <a:stretch>
            <a:fillRect/>
          </a:stretch>
        </p:blipFill>
        <p:spPr bwMode="auto">
          <a:xfrm>
            <a:off x="5001491" y="3283527"/>
            <a:ext cx="1783692" cy="1772816"/>
          </a:xfrm>
          <a:prstGeom prst="rect">
            <a:avLst/>
          </a:prstGeom>
          <a:noFill/>
        </p:spPr>
      </p:pic>
    </p:spTree>
    <p:extLst>
      <p:ext uri="{BB962C8B-B14F-4D97-AF65-F5344CB8AC3E}">
        <p14:creationId xmlns:p14="http://schemas.microsoft.com/office/powerpoint/2010/main" val="489942727"/>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nvPr>
        </p:nvGraphicFramePr>
        <p:xfrm>
          <a:off x="1416050" y="222250"/>
          <a:ext cx="9361488" cy="750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89794" name="Picture 2" descr="http://es.dreamstime.com/friki-adolescente-en-pensamiento-thumb18853287.jpg"/>
          <p:cNvPicPr>
            <a:picLocks noChangeAspect="1" noChangeArrowheads="1"/>
          </p:cNvPicPr>
          <p:nvPr/>
        </p:nvPicPr>
        <p:blipFill>
          <a:blip r:embed="rId8" cstate="print"/>
          <a:srcRect/>
          <a:stretch>
            <a:fillRect/>
          </a:stretch>
        </p:blipFill>
        <p:spPr bwMode="auto">
          <a:xfrm>
            <a:off x="7543800" y="838200"/>
            <a:ext cx="2857500" cy="4286250"/>
          </a:xfrm>
          <a:prstGeom prst="rect">
            <a:avLst/>
          </a:prstGeom>
          <a:noFill/>
        </p:spPr>
      </p:pic>
      <p:sp>
        <p:nvSpPr>
          <p:cNvPr id="2" name="Título 1"/>
          <p:cNvSpPr>
            <a:spLocks noGrp="1"/>
          </p:cNvSpPr>
          <p:nvPr>
            <p:ph type="title"/>
          </p:nvPr>
        </p:nvSpPr>
        <p:spPr/>
        <p:txBody>
          <a:bodyPr/>
          <a:lstStyle/>
          <a:p>
            <a:r>
              <a:rPr lang="es-ES" dirty="0" smtClean="0"/>
              <a:t>Estrategias generales de tratamiento</a:t>
            </a:r>
            <a:endParaRPr lang="es-ES" dirty="0"/>
          </a:p>
        </p:txBody>
      </p:sp>
      <p:sp>
        <p:nvSpPr>
          <p:cNvPr id="3" name="Marcador de contenido 2"/>
          <p:cNvSpPr>
            <a:spLocks noGrp="1"/>
          </p:cNvSpPr>
          <p:nvPr>
            <p:ph idx="1"/>
          </p:nvPr>
        </p:nvSpPr>
        <p:spPr>
          <a:xfrm>
            <a:off x="0" y="1633519"/>
            <a:ext cx="7241059" cy="4592024"/>
          </a:xfrm>
        </p:spPr>
        <p:txBody>
          <a:bodyPr>
            <a:normAutofit/>
          </a:bodyPr>
          <a:lstStyle/>
          <a:p>
            <a:r>
              <a:rPr lang="es-ES" dirty="0" smtClean="0"/>
              <a:t>Que el paciente entienda la terapia.</a:t>
            </a:r>
          </a:p>
          <a:p>
            <a:r>
              <a:rPr lang="es-ES" dirty="0" smtClean="0"/>
              <a:t>Explicar medidas higiénicas y modo de utilización de los fármacos.</a:t>
            </a:r>
          </a:p>
          <a:p>
            <a:r>
              <a:rPr lang="es-ES" dirty="0" smtClean="0"/>
              <a:t>Constancia.</a:t>
            </a:r>
          </a:p>
          <a:p>
            <a:r>
              <a:rPr lang="es-ES" dirty="0" smtClean="0"/>
              <a:t>Paciencia hasta la mejoría.</a:t>
            </a:r>
          </a:p>
          <a:p>
            <a:r>
              <a:rPr lang="es-ES" dirty="0" smtClean="0"/>
              <a:t>Avanzar posibles efectos adversos (irritación inicial por los tratamientos tópicos).</a:t>
            </a:r>
            <a:endParaRPr lang="es-ES" dirty="0"/>
          </a:p>
        </p:txBody>
      </p:sp>
      <p:sp>
        <p:nvSpPr>
          <p:cNvPr id="6" name="Marcador de texto 5"/>
          <p:cNvSpPr>
            <a:spLocks noGrp="1"/>
          </p:cNvSpPr>
          <p:nvPr>
            <p:ph type="body" sz="quarter" idx="10"/>
          </p:nvPr>
        </p:nvSpPr>
        <p:spPr/>
        <p:txBody>
          <a:bodyPr>
            <a:normAutofit lnSpcReduction="10000"/>
          </a:bodyPr>
          <a:lstStyle/>
          <a:p>
            <a:endParaRPr lang="es-ES"/>
          </a:p>
        </p:txBody>
      </p:sp>
    </p:spTree>
    <p:extLst>
      <p:ext uri="{BB962C8B-B14F-4D97-AF65-F5344CB8AC3E}">
        <p14:creationId xmlns:p14="http://schemas.microsoft.com/office/powerpoint/2010/main" val="296784447"/>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91216" y="836776"/>
            <a:ext cx="3935226" cy="5259224"/>
          </a:xfrm>
          <a:prstGeom prst="rect">
            <a:avLst/>
          </a:prstGeom>
        </p:spPr>
      </p:pic>
      <p:pic>
        <p:nvPicPr>
          <p:cNvPr id="2" name="Imagen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34658" y="840340"/>
            <a:ext cx="3875542" cy="5179460"/>
          </a:xfrm>
          <a:prstGeom prst="rect">
            <a:avLst/>
          </a:prstGeom>
        </p:spPr>
      </p:pic>
      <p:sp>
        <p:nvSpPr>
          <p:cNvPr id="4" name="CuadroTexto 3"/>
          <p:cNvSpPr txBox="1"/>
          <p:nvPr/>
        </p:nvSpPr>
        <p:spPr>
          <a:xfrm>
            <a:off x="5715000" y="0"/>
            <a:ext cx="914400" cy="914400"/>
          </a:xfrm>
          <a:prstGeom prst="rect">
            <a:avLst/>
          </a:prstGeom>
          <a:noFill/>
        </p:spPr>
        <p:txBody>
          <a:bodyPr vert="horz" wrap="none" lIns="91440" tIns="45720" rIns="91440" bIns="45720" rtlCol="0" anchor="ctr">
            <a:noAutofit/>
          </a:bodyPr>
          <a:lstStyle/>
          <a:p>
            <a:pPr algn="ctr"/>
            <a:endParaRPr lang="es-ES" sz="8800" dirty="0">
              <a:solidFill>
                <a:schemeClr val="bg1"/>
              </a:solidFill>
            </a:endParaRPr>
          </a:p>
        </p:txBody>
      </p:sp>
      <p:sp>
        <p:nvSpPr>
          <p:cNvPr id="6" name="Marcador de texto 5"/>
          <p:cNvSpPr>
            <a:spLocks noGrp="1"/>
          </p:cNvSpPr>
          <p:nvPr>
            <p:ph type="body" sz="quarter" idx="13"/>
          </p:nvPr>
        </p:nvSpPr>
        <p:spPr/>
        <p:txBody>
          <a:bodyPr>
            <a:normAutofit lnSpcReduction="10000"/>
          </a:bodyPr>
          <a:lstStyle/>
          <a:p>
            <a:endParaRPr lang="es-ES"/>
          </a:p>
        </p:txBody>
      </p:sp>
      <p:sp>
        <p:nvSpPr>
          <p:cNvPr id="5" name="Título 4"/>
          <p:cNvSpPr>
            <a:spLocks noGrp="1"/>
          </p:cNvSpPr>
          <p:nvPr>
            <p:ph type="title"/>
          </p:nvPr>
        </p:nvSpPr>
        <p:spPr/>
        <p:txBody>
          <a:bodyPr/>
          <a:lstStyle/>
          <a:p>
            <a:r>
              <a:rPr lang="es-ES" dirty="0" smtClean="0"/>
              <a:t>Caso clínico </a:t>
            </a:r>
            <a:endParaRPr lang="es-ES" dirty="0"/>
          </a:p>
        </p:txBody>
      </p:sp>
      <p:sp>
        <p:nvSpPr>
          <p:cNvPr id="9" name="Rectángulo 8"/>
          <p:cNvSpPr/>
          <p:nvPr/>
        </p:nvSpPr>
        <p:spPr>
          <a:xfrm>
            <a:off x="2211858" y="3286023"/>
            <a:ext cx="990600" cy="46101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p:cNvSpPr/>
          <p:nvPr/>
        </p:nvSpPr>
        <p:spPr>
          <a:xfrm>
            <a:off x="4038600" y="3312795"/>
            <a:ext cx="990600" cy="46101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p:cNvSpPr/>
          <p:nvPr/>
        </p:nvSpPr>
        <p:spPr>
          <a:xfrm>
            <a:off x="8610600" y="3160395"/>
            <a:ext cx="990600" cy="46101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p:cNvSpPr/>
          <p:nvPr/>
        </p:nvSpPr>
        <p:spPr>
          <a:xfrm>
            <a:off x="10287000" y="3124200"/>
            <a:ext cx="304800" cy="304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9870264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60308" y="4559375"/>
            <a:ext cx="1937946" cy="1073604"/>
          </a:xfrm>
          <a:prstGeom prst="rect">
            <a:avLst/>
          </a:prstGeom>
        </p:spPr>
      </p:pic>
      <p:pic>
        <p:nvPicPr>
          <p:cNvPr id="87041" name="Picture 3" descr="c:\users\Raul\Desktop\Infantil\Infantil, iomega\diciembre infantil 04 IV\100OLYMP\Dermatitis atopica david 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33586" y="171421"/>
            <a:ext cx="3936966" cy="2945890"/>
          </a:xfrm>
          <a:prstGeom prst="rect">
            <a:avLst/>
          </a:prstGeom>
          <a:noFill/>
          <a:ln w="9525">
            <a:noFill/>
            <a:miter lim="800000"/>
            <a:headEnd/>
            <a:tailEnd/>
          </a:ln>
        </p:spPr>
      </p:pic>
      <p:pic>
        <p:nvPicPr>
          <p:cNvPr id="5" name="Picture 3" descr="c:\users\Raul\Desktop\Infantil\Infantil, iomega\diciembre infantil 04 IV\100OLYMP\dermatitis atopica david 3.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727149" y="3107142"/>
            <a:ext cx="2036198" cy="3020734"/>
          </a:xfrm>
          <a:prstGeom prst="rect">
            <a:avLst/>
          </a:prstGeom>
          <a:noFill/>
          <a:ln w="9525">
            <a:noFill/>
            <a:miter lim="800000"/>
            <a:headEnd/>
            <a:tailEnd/>
          </a:ln>
        </p:spPr>
      </p:pic>
      <p:pic>
        <p:nvPicPr>
          <p:cNvPr id="6" name="Picture 3" descr="c:\users\Raul\Desktop\Infantil\infantil.2009\2007\Oct-Dic 2007 Inf\datopica.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b="13759"/>
          <a:stretch/>
        </p:blipFill>
        <p:spPr bwMode="auto">
          <a:xfrm>
            <a:off x="5597357" y="177224"/>
            <a:ext cx="2563091" cy="2954546"/>
          </a:xfrm>
          <a:prstGeom prst="rect">
            <a:avLst/>
          </a:prstGeom>
          <a:noFill/>
          <a:ln w="9525">
            <a:noFill/>
            <a:miter lim="800000"/>
            <a:headEnd/>
            <a:tailEnd/>
          </a:ln>
        </p:spPr>
      </p:pic>
      <p:pic>
        <p:nvPicPr>
          <p:cNvPr id="7" name="Picture 5" descr="c:\users\Raul\Desktop\Infantil\Infantil, iomega\marzo 2 04\marzo 2 04\dermatitis atopica daniel garcia.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764660" y="3110909"/>
            <a:ext cx="1944393" cy="1454727"/>
          </a:xfrm>
          <a:prstGeom prst="rect">
            <a:avLst/>
          </a:prstGeom>
          <a:noFill/>
          <a:ln w="9525">
            <a:noFill/>
            <a:miter lim="800000"/>
            <a:headEnd/>
            <a:tailEnd/>
          </a:ln>
        </p:spPr>
      </p:pic>
      <p:pic>
        <p:nvPicPr>
          <p:cNvPr id="8" name="Picture 4" descr="c:\users\Raul\Desktop\Infantil\Infantil, iomega\marzo 2 04\marzo 2 04\dermatitis atopica daniel garcia 7.JPG"/>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13333"/>
          <a:stretch/>
        </p:blipFill>
        <p:spPr bwMode="auto">
          <a:xfrm>
            <a:off x="5698770" y="3119513"/>
            <a:ext cx="2567169" cy="2216727"/>
          </a:xfrm>
          <a:prstGeom prst="rect">
            <a:avLst/>
          </a:prstGeom>
          <a:noFill/>
          <a:ln w="9525">
            <a:noFill/>
            <a:miter lim="800000"/>
            <a:headEnd/>
            <a:tailEnd/>
          </a:ln>
        </p:spPr>
      </p:pic>
      <p:pic>
        <p:nvPicPr>
          <p:cNvPr id="9" name="Picture 2" descr="Dermatitis atópica - (4)"/>
          <p:cNvPicPr>
            <a:picLocks noChangeAspect="1" noChangeArrowheads="1"/>
          </p:cNvPicPr>
          <p:nvPr/>
        </p:nvPicPr>
        <p:blipFill rotWithShape="1">
          <a:blip r:embed="rId9" cstate="email">
            <a:lum contrast="18000"/>
            <a:extLst>
              <a:ext uri="{28A0092B-C50C-407E-A947-70E740481C1C}">
                <a14:useLocalDpi xmlns:a14="http://schemas.microsoft.com/office/drawing/2010/main"/>
              </a:ext>
            </a:extLst>
          </a:blip>
          <a:srcRect b="29371"/>
          <a:stretch/>
        </p:blipFill>
        <p:spPr bwMode="auto">
          <a:xfrm>
            <a:off x="5688296" y="5314410"/>
            <a:ext cx="2563091" cy="1357720"/>
          </a:xfrm>
          <a:prstGeom prst="rect">
            <a:avLst/>
          </a:prstGeom>
          <a:noFill/>
          <a:ln w="9525">
            <a:noFill/>
            <a:miter lim="800000"/>
            <a:headEnd/>
            <a:tailEnd/>
          </a:ln>
        </p:spPr>
      </p:pic>
      <p:pic>
        <p:nvPicPr>
          <p:cNvPr id="11" name="Imagen 10"/>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770675" y="5619760"/>
            <a:ext cx="1981200" cy="795794"/>
          </a:xfrm>
          <a:prstGeom prst="rect">
            <a:avLst/>
          </a:prstGeom>
        </p:spPr>
      </p:pic>
      <p:pic>
        <p:nvPicPr>
          <p:cNvPr id="12" name="Imagen 11"/>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8155631" y="170276"/>
            <a:ext cx="1901117" cy="2078183"/>
          </a:xfrm>
          <a:prstGeom prst="rect">
            <a:avLst/>
          </a:prstGeom>
        </p:spPr>
      </p:pic>
      <p:pic>
        <p:nvPicPr>
          <p:cNvPr id="13" name="Imagen 12"/>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151535" y="2196050"/>
            <a:ext cx="1890984" cy="2527203"/>
          </a:xfrm>
          <a:prstGeom prst="rect">
            <a:avLst/>
          </a:prstGeom>
        </p:spPr>
      </p:pic>
      <p:pic>
        <p:nvPicPr>
          <p:cNvPr id="14" name="Imagen 1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5400000">
            <a:off x="7983207" y="4633218"/>
            <a:ext cx="2328704" cy="1887991"/>
          </a:xfrm>
          <a:prstGeom prst="rect">
            <a:avLst/>
          </a:prstGeom>
        </p:spPr>
      </p:pic>
      <p:sp>
        <p:nvSpPr>
          <p:cNvPr id="15" name="Rectángulo 14"/>
          <p:cNvSpPr/>
          <p:nvPr/>
        </p:nvSpPr>
        <p:spPr>
          <a:xfrm>
            <a:off x="2272636" y="1819116"/>
            <a:ext cx="222947" cy="34087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p:cNvSpPr/>
          <p:nvPr/>
        </p:nvSpPr>
        <p:spPr>
          <a:xfrm>
            <a:off x="2374932" y="1082170"/>
            <a:ext cx="222947" cy="34087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p:cNvSpPr/>
          <p:nvPr/>
        </p:nvSpPr>
        <p:spPr>
          <a:xfrm>
            <a:off x="6519407" y="1544705"/>
            <a:ext cx="326417" cy="19241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p:cNvSpPr/>
          <p:nvPr/>
        </p:nvSpPr>
        <p:spPr>
          <a:xfrm>
            <a:off x="7185373" y="1571845"/>
            <a:ext cx="326417" cy="19241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p:cNvSpPr/>
          <p:nvPr/>
        </p:nvSpPr>
        <p:spPr>
          <a:xfrm>
            <a:off x="8455891" y="935107"/>
            <a:ext cx="394965" cy="19241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p:cNvSpPr/>
          <p:nvPr/>
        </p:nvSpPr>
        <p:spPr>
          <a:xfrm>
            <a:off x="9302524" y="912143"/>
            <a:ext cx="434462" cy="19241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20"/>
          <p:cNvSpPr/>
          <p:nvPr/>
        </p:nvSpPr>
        <p:spPr>
          <a:xfrm>
            <a:off x="9283479" y="3031125"/>
            <a:ext cx="326417" cy="19241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Rectángulo 21"/>
          <p:cNvSpPr/>
          <p:nvPr/>
        </p:nvSpPr>
        <p:spPr>
          <a:xfrm>
            <a:off x="2554975" y="4061322"/>
            <a:ext cx="138433" cy="11947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ángulo 22"/>
          <p:cNvSpPr/>
          <p:nvPr/>
        </p:nvSpPr>
        <p:spPr>
          <a:xfrm>
            <a:off x="2845161" y="4100988"/>
            <a:ext cx="138433" cy="11947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Rectángulo 23"/>
          <p:cNvSpPr/>
          <p:nvPr/>
        </p:nvSpPr>
        <p:spPr>
          <a:xfrm>
            <a:off x="3906216" y="5106265"/>
            <a:ext cx="525699" cy="19241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Rectángulo 24"/>
          <p:cNvSpPr/>
          <p:nvPr/>
        </p:nvSpPr>
        <p:spPr>
          <a:xfrm>
            <a:off x="5035644" y="5133405"/>
            <a:ext cx="525699" cy="19241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15642913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arcador de contenido 2"/>
          <p:cNvSpPr>
            <a:spLocks noGrp="1"/>
          </p:cNvSpPr>
          <p:nvPr>
            <p:ph type="body" idx="1"/>
          </p:nvPr>
        </p:nvSpPr>
        <p:spPr/>
        <p:txBody>
          <a:bodyPr>
            <a:normAutofit/>
          </a:bodyPr>
          <a:lstStyle/>
          <a:p>
            <a:r>
              <a:rPr lang="es-ES" dirty="0"/>
              <a:t>Acné </a:t>
            </a:r>
            <a:r>
              <a:rPr lang="es-ES" dirty="0" smtClean="0"/>
              <a:t>inflamatorio.</a:t>
            </a:r>
            <a:endParaRPr lang="es-ES" dirty="0"/>
          </a:p>
          <a:p>
            <a:r>
              <a:rPr lang="es-ES" dirty="0"/>
              <a:t>Acné </a:t>
            </a:r>
            <a:r>
              <a:rPr lang="es-ES" dirty="0" err="1" smtClean="0"/>
              <a:t>comedoniano</a:t>
            </a:r>
            <a:r>
              <a:rPr lang="es-ES" dirty="0" smtClean="0"/>
              <a:t>.</a:t>
            </a:r>
            <a:endParaRPr lang="es-ES" dirty="0"/>
          </a:p>
          <a:p>
            <a:r>
              <a:rPr lang="es-ES" dirty="0"/>
              <a:t>Acné </a:t>
            </a:r>
            <a:r>
              <a:rPr lang="es-ES" dirty="0" err="1" smtClean="0"/>
              <a:t>conglobata</a:t>
            </a:r>
            <a:r>
              <a:rPr lang="es-ES" dirty="0" smtClean="0"/>
              <a:t>.</a:t>
            </a:r>
            <a:endParaRPr lang="es-ES" dirty="0"/>
          </a:p>
          <a:p>
            <a:r>
              <a:rPr lang="es-ES" dirty="0"/>
              <a:t>Acné </a:t>
            </a:r>
            <a:r>
              <a:rPr lang="es-ES" dirty="0" smtClean="0"/>
              <a:t>medicamentoso.</a:t>
            </a:r>
            <a:endParaRPr lang="es-ES" dirty="0"/>
          </a:p>
        </p:txBody>
      </p:sp>
      <p:sp>
        <p:nvSpPr>
          <p:cNvPr id="5" name="Marcador de texto 4"/>
          <p:cNvSpPr>
            <a:spLocks noGrp="1"/>
          </p:cNvSpPr>
          <p:nvPr>
            <p:ph type="body" idx="10"/>
          </p:nvPr>
        </p:nvSpPr>
        <p:spPr/>
        <p:txBody>
          <a:bodyPr>
            <a:normAutofit/>
          </a:bodyPr>
          <a:lstStyle/>
          <a:p>
            <a:r>
              <a:rPr lang="es-ES" dirty="0"/>
              <a:t>¿Qué padecen Carmen y Daniel?</a:t>
            </a:r>
          </a:p>
        </p:txBody>
      </p:sp>
      <p:sp>
        <p:nvSpPr>
          <p:cNvPr id="2" name="Marcador de texto 1"/>
          <p:cNvSpPr>
            <a:spLocks noGrp="1"/>
          </p:cNvSpPr>
          <p:nvPr>
            <p:ph type="body" sz="quarter" idx="11"/>
          </p:nvPr>
        </p:nvSpPr>
        <p:spPr/>
        <p:txBody>
          <a:bodyPr>
            <a:normAutofit lnSpcReduction="10000"/>
          </a:bodyPr>
          <a:lstStyle/>
          <a:p>
            <a:endParaRPr lang="es-ES"/>
          </a:p>
        </p:txBody>
      </p:sp>
      <p:sp>
        <p:nvSpPr>
          <p:cNvPr id="4" name="Título 3"/>
          <p:cNvSpPr>
            <a:spLocks noGrp="1"/>
          </p:cNvSpPr>
          <p:nvPr>
            <p:ph type="title"/>
          </p:nvPr>
        </p:nvSpPr>
        <p:spPr/>
        <p:txBody>
          <a:bodyPr/>
          <a:lstStyle/>
          <a:p>
            <a:r>
              <a:rPr lang="es-ES" dirty="0" smtClean="0"/>
              <a:t>Pregunta 8</a:t>
            </a:r>
            <a:endParaRPr lang="es-ES" dirty="0"/>
          </a:p>
        </p:txBody>
      </p:sp>
    </p:spTree>
    <p:extLst>
      <p:ext uri="{BB962C8B-B14F-4D97-AF65-F5344CB8AC3E}">
        <p14:creationId xmlns:p14="http://schemas.microsoft.com/office/powerpoint/2010/main" val="3283032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type="body" idx="1"/>
          </p:nvPr>
        </p:nvSpPr>
        <p:spPr/>
        <p:txBody>
          <a:bodyPr>
            <a:normAutofit/>
          </a:bodyPr>
          <a:lstStyle/>
          <a:p>
            <a:r>
              <a:rPr lang="es-ES" dirty="0" err="1"/>
              <a:t>Isotretinoína</a:t>
            </a:r>
            <a:r>
              <a:rPr lang="es-ES" dirty="0"/>
              <a:t> </a:t>
            </a:r>
            <a:r>
              <a:rPr lang="es-ES" dirty="0" smtClean="0"/>
              <a:t>oral.</a:t>
            </a:r>
            <a:endParaRPr lang="es-ES" dirty="0"/>
          </a:p>
          <a:p>
            <a:r>
              <a:rPr lang="es-ES" dirty="0"/>
              <a:t>Peróxido de </a:t>
            </a:r>
            <a:r>
              <a:rPr lang="es-ES" dirty="0" err="1"/>
              <a:t>benzoilo</a:t>
            </a:r>
            <a:r>
              <a:rPr lang="es-ES" dirty="0"/>
              <a:t> asociado a </a:t>
            </a:r>
            <a:r>
              <a:rPr lang="es-ES" dirty="0" err="1" smtClean="0"/>
              <a:t>clindamicina</a:t>
            </a:r>
            <a:r>
              <a:rPr lang="es-ES" dirty="0" smtClean="0"/>
              <a:t>.</a:t>
            </a:r>
            <a:endParaRPr lang="es-ES" dirty="0"/>
          </a:p>
          <a:p>
            <a:r>
              <a:rPr lang="es-ES" dirty="0" err="1"/>
              <a:t>Retinoides</a:t>
            </a:r>
            <a:r>
              <a:rPr lang="es-ES" dirty="0"/>
              <a:t> </a:t>
            </a:r>
            <a:r>
              <a:rPr lang="es-ES" dirty="0" smtClean="0"/>
              <a:t>tópicos.</a:t>
            </a:r>
            <a:endParaRPr lang="es-ES" dirty="0"/>
          </a:p>
          <a:p>
            <a:r>
              <a:rPr lang="es-ES" dirty="0"/>
              <a:t>Antibiótico </a:t>
            </a:r>
            <a:r>
              <a:rPr lang="es-ES" dirty="0" smtClean="0"/>
              <a:t>tópico.</a:t>
            </a:r>
            <a:endParaRPr lang="es-ES" dirty="0"/>
          </a:p>
        </p:txBody>
      </p:sp>
      <p:sp>
        <p:nvSpPr>
          <p:cNvPr id="5" name="Marcador de texto 4"/>
          <p:cNvSpPr>
            <a:spLocks noGrp="1"/>
          </p:cNvSpPr>
          <p:nvPr>
            <p:ph type="body" idx="10"/>
          </p:nvPr>
        </p:nvSpPr>
        <p:spPr/>
        <p:txBody>
          <a:bodyPr>
            <a:normAutofit/>
          </a:bodyPr>
          <a:lstStyle/>
          <a:p>
            <a:r>
              <a:rPr lang="es-ES" dirty="0" smtClean="0"/>
              <a:t>¿Qué </a:t>
            </a:r>
            <a:r>
              <a:rPr lang="es-ES" dirty="0"/>
              <a:t>tratamiento pautarías inicialmente?</a:t>
            </a:r>
          </a:p>
        </p:txBody>
      </p:sp>
      <p:sp>
        <p:nvSpPr>
          <p:cNvPr id="2" name="Marcador de texto 1"/>
          <p:cNvSpPr>
            <a:spLocks noGrp="1"/>
          </p:cNvSpPr>
          <p:nvPr>
            <p:ph type="body" sz="quarter" idx="11"/>
          </p:nvPr>
        </p:nvSpPr>
        <p:spPr/>
        <p:txBody>
          <a:bodyPr>
            <a:normAutofit lnSpcReduction="10000"/>
          </a:bodyPr>
          <a:lstStyle/>
          <a:p>
            <a:endParaRPr lang="es-ES"/>
          </a:p>
        </p:txBody>
      </p:sp>
      <p:sp>
        <p:nvSpPr>
          <p:cNvPr id="4" name="Título 3"/>
          <p:cNvSpPr>
            <a:spLocks noGrp="1"/>
          </p:cNvSpPr>
          <p:nvPr>
            <p:ph type="title"/>
          </p:nvPr>
        </p:nvSpPr>
        <p:spPr/>
        <p:txBody>
          <a:bodyPr/>
          <a:lstStyle/>
          <a:p>
            <a:r>
              <a:rPr lang="es-ES" dirty="0" smtClean="0"/>
              <a:t>Pregunta 9</a:t>
            </a:r>
            <a:endParaRPr lang="es-ES" dirty="0"/>
          </a:p>
        </p:txBody>
      </p:sp>
    </p:spTree>
    <p:extLst>
      <p:ext uri="{BB962C8B-B14F-4D97-AF65-F5344CB8AC3E}">
        <p14:creationId xmlns:p14="http://schemas.microsoft.com/office/powerpoint/2010/main" val="297442661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3"/>
          </p:nvPr>
        </p:nvSpPr>
        <p:spPr/>
        <p:txBody>
          <a:bodyPr>
            <a:normAutofit lnSpcReduction="10000"/>
          </a:bodyPr>
          <a:lstStyle/>
          <a:p>
            <a:endParaRPr lang="es-ES"/>
          </a:p>
        </p:txBody>
      </p:sp>
      <p:sp>
        <p:nvSpPr>
          <p:cNvPr id="2" name="Título 1"/>
          <p:cNvSpPr>
            <a:spLocks noGrp="1"/>
          </p:cNvSpPr>
          <p:nvPr>
            <p:ph type="title"/>
          </p:nvPr>
        </p:nvSpPr>
        <p:spPr/>
        <p:txBody>
          <a:bodyPr/>
          <a:lstStyle/>
          <a:p>
            <a:r>
              <a:rPr lang="es-ES" dirty="0" smtClean="0"/>
              <a:t>…¿Y si no responden?</a:t>
            </a:r>
            <a:endParaRPr lang="es-ES" dirty="0"/>
          </a:p>
        </p:txBody>
      </p:sp>
      <p:sp>
        <p:nvSpPr>
          <p:cNvPr id="4" name="CuadroTexto 3"/>
          <p:cNvSpPr txBox="1"/>
          <p:nvPr/>
        </p:nvSpPr>
        <p:spPr>
          <a:xfrm>
            <a:off x="1524000" y="2286000"/>
            <a:ext cx="9144000" cy="1815882"/>
          </a:xfrm>
          <a:prstGeom prst="rect">
            <a:avLst/>
          </a:prstGeom>
          <a:solidFill>
            <a:srgbClr val="004586"/>
          </a:solidFill>
        </p:spPr>
        <p:txBody>
          <a:bodyPr wrap="square" rtlCol="0">
            <a:spAutoFit/>
          </a:bodyPr>
          <a:lstStyle/>
          <a:p>
            <a:r>
              <a:rPr lang="es-ES" sz="2800" dirty="0">
                <a:solidFill>
                  <a:srgbClr val="FFFFFF"/>
                </a:solidFill>
              </a:rPr>
              <a:t>Una buena opción: combinación de peróxido de </a:t>
            </a:r>
            <a:r>
              <a:rPr lang="es-ES" sz="2800" dirty="0" err="1">
                <a:solidFill>
                  <a:srgbClr val="FFFFFF"/>
                </a:solidFill>
              </a:rPr>
              <a:t>benzoilo</a:t>
            </a:r>
            <a:r>
              <a:rPr lang="es-ES" sz="2800" dirty="0">
                <a:solidFill>
                  <a:srgbClr val="FFFFFF"/>
                </a:solidFill>
              </a:rPr>
              <a:t> y </a:t>
            </a:r>
            <a:r>
              <a:rPr lang="es-ES" sz="2800" dirty="0" err="1">
                <a:solidFill>
                  <a:srgbClr val="FFFFFF"/>
                </a:solidFill>
              </a:rPr>
              <a:t>clindamicina</a:t>
            </a:r>
            <a:r>
              <a:rPr lang="es-ES" sz="2800" dirty="0">
                <a:solidFill>
                  <a:srgbClr val="FFFFFF"/>
                </a:solidFill>
              </a:rPr>
              <a:t> asociado a </a:t>
            </a:r>
            <a:r>
              <a:rPr lang="es-ES" sz="2800" dirty="0" err="1">
                <a:solidFill>
                  <a:srgbClr val="FFFFFF"/>
                </a:solidFill>
              </a:rPr>
              <a:t>doxiciclina</a:t>
            </a:r>
            <a:r>
              <a:rPr lang="es-ES" sz="2800" dirty="0">
                <a:solidFill>
                  <a:srgbClr val="FFFFFF"/>
                </a:solidFill>
              </a:rPr>
              <a:t> </a:t>
            </a:r>
            <a:r>
              <a:rPr lang="es-ES" sz="2800" dirty="0" smtClean="0">
                <a:solidFill>
                  <a:srgbClr val="FFFFFF"/>
                </a:solidFill>
              </a:rPr>
              <a:t>oral.</a:t>
            </a:r>
            <a:endParaRPr lang="es-ES" sz="2800" dirty="0">
              <a:solidFill>
                <a:srgbClr val="FFFFFF"/>
              </a:solidFill>
            </a:endParaRPr>
          </a:p>
          <a:p>
            <a:endParaRPr lang="es-ES" sz="2800" dirty="0">
              <a:solidFill>
                <a:srgbClr val="FFFFFF"/>
              </a:solidFill>
            </a:endParaRPr>
          </a:p>
          <a:p>
            <a:r>
              <a:rPr lang="es-ES" sz="2800" dirty="0" err="1">
                <a:solidFill>
                  <a:srgbClr val="FFFFFF"/>
                </a:solidFill>
              </a:rPr>
              <a:t>Isotretinoína</a:t>
            </a:r>
            <a:r>
              <a:rPr lang="es-ES" sz="2800" dirty="0">
                <a:solidFill>
                  <a:srgbClr val="FFFFFF"/>
                </a:solidFill>
              </a:rPr>
              <a:t> </a:t>
            </a:r>
            <a:r>
              <a:rPr lang="es-ES" sz="2800" dirty="0" smtClean="0">
                <a:solidFill>
                  <a:srgbClr val="FFFFFF"/>
                </a:solidFill>
              </a:rPr>
              <a:t>oral.</a:t>
            </a:r>
            <a:endParaRPr lang="es-ES" sz="2800" dirty="0">
              <a:solidFill>
                <a:srgbClr val="FFFFFF"/>
              </a:solidFill>
            </a:endParaRPr>
          </a:p>
        </p:txBody>
      </p:sp>
    </p:spTree>
    <p:extLst>
      <p:ext uri="{BB962C8B-B14F-4D97-AF65-F5344CB8AC3E}">
        <p14:creationId xmlns:p14="http://schemas.microsoft.com/office/powerpoint/2010/main" val="362227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descr="http://www.abchomeopatia.com/wp-content/uploads/2010/05/Acn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82229" y="1929322"/>
            <a:ext cx="1835696" cy="2309052"/>
          </a:xfrm>
          <a:prstGeom prst="rect">
            <a:avLst/>
          </a:prstGeom>
          <a:noFill/>
        </p:spPr>
      </p:pic>
      <p:sp>
        <p:nvSpPr>
          <p:cNvPr id="2" name="Título 1"/>
          <p:cNvSpPr>
            <a:spLocks noGrp="1"/>
          </p:cNvSpPr>
          <p:nvPr>
            <p:ph type="title"/>
          </p:nvPr>
        </p:nvSpPr>
        <p:spPr/>
        <p:txBody>
          <a:bodyPr/>
          <a:lstStyle/>
          <a:p>
            <a:r>
              <a:rPr lang="es-ES" dirty="0" smtClean="0"/>
              <a:t>Tratamiento del acné</a:t>
            </a:r>
            <a:endParaRPr lang="es-ES" dirty="0"/>
          </a:p>
        </p:txBody>
      </p:sp>
      <p:sp>
        <p:nvSpPr>
          <p:cNvPr id="3" name="Marcador de contenido 2"/>
          <p:cNvSpPr>
            <a:spLocks noGrp="1"/>
          </p:cNvSpPr>
          <p:nvPr>
            <p:ph idx="1"/>
          </p:nvPr>
        </p:nvSpPr>
        <p:spPr>
          <a:xfrm>
            <a:off x="0" y="2028933"/>
            <a:ext cx="11582400" cy="4592024"/>
          </a:xfrm>
        </p:spPr>
        <p:txBody>
          <a:bodyPr>
            <a:normAutofit/>
          </a:bodyPr>
          <a:lstStyle/>
          <a:p>
            <a:r>
              <a:rPr lang="es-ES" dirty="0" smtClean="0"/>
              <a:t>Tratamiento tópico.</a:t>
            </a:r>
          </a:p>
          <a:p>
            <a:r>
              <a:rPr lang="es-ES" dirty="0" smtClean="0"/>
              <a:t>Tratamiento sistémico.</a:t>
            </a:r>
          </a:p>
          <a:p>
            <a:pPr lvl="1"/>
            <a:r>
              <a:rPr lang="es-ES" sz="2400" dirty="0" smtClean="0"/>
              <a:t>Antibióticos.</a:t>
            </a:r>
          </a:p>
          <a:p>
            <a:pPr lvl="1"/>
            <a:r>
              <a:rPr lang="es-ES" sz="2400" dirty="0" smtClean="0"/>
              <a:t>Hormonal.</a:t>
            </a:r>
          </a:p>
          <a:p>
            <a:pPr lvl="1"/>
            <a:r>
              <a:rPr lang="es-ES" sz="2400" dirty="0" err="1" smtClean="0"/>
              <a:t>Retinoides</a:t>
            </a:r>
            <a:r>
              <a:rPr lang="es-ES" sz="2400" dirty="0" smtClean="0"/>
              <a:t>: </a:t>
            </a:r>
            <a:r>
              <a:rPr lang="es-ES_tradnl" sz="2400" dirty="0" err="1" smtClean="0">
                <a:solidFill>
                  <a:srgbClr val="004586"/>
                </a:solidFill>
              </a:rPr>
              <a:t>isotretinoína</a:t>
            </a:r>
            <a:r>
              <a:rPr lang="es-ES_tradnl" sz="2400" dirty="0" smtClean="0">
                <a:solidFill>
                  <a:srgbClr val="004586"/>
                </a:solidFill>
              </a:rPr>
              <a:t>.</a:t>
            </a:r>
            <a:endParaRPr lang="es-ES" sz="2400" dirty="0" smtClean="0">
              <a:solidFill>
                <a:srgbClr val="004586"/>
              </a:solidFill>
            </a:endParaRPr>
          </a:p>
        </p:txBody>
      </p:sp>
      <p:sp>
        <p:nvSpPr>
          <p:cNvPr id="5" name="Marcador de texto 4"/>
          <p:cNvSpPr>
            <a:spLocks noGrp="1"/>
          </p:cNvSpPr>
          <p:nvPr>
            <p:ph type="body" sz="quarter" idx="10"/>
          </p:nvPr>
        </p:nvSpPr>
        <p:spPr/>
        <p:txBody>
          <a:bodyPr>
            <a:normAutofit lnSpcReduction="10000"/>
          </a:bodyPr>
          <a:lstStyle/>
          <a:p>
            <a:endParaRPr lang="es-ES"/>
          </a:p>
        </p:txBody>
      </p:sp>
    </p:spTree>
    <p:extLst>
      <p:ext uri="{BB962C8B-B14F-4D97-AF65-F5344CB8AC3E}">
        <p14:creationId xmlns:p14="http://schemas.microsoft.com/office/powerpoint/2010/main" val="369881468"/>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5"/>
          <p:cNvSpPr txBox="1">
            <a:spLocks noChangeArrowheads="1"/>
          </p:cNvSpPr>
          <p:nvPr/>
        </p:nvSpPr>
        <p:spPr bwMode="auto">
          <a:xfrm>
            <a:off x="2265363" y="1981204"/>
            <a:ext cx="800540" cy="584775"/>
          </a:xfrm>
          <a:prstGeom prst="rect">
            <a:avLst/>
          </a:prstGeom>
          <a:noFill/>
          <a:ln w="12699">
            <a:noFill/>
            <a:miter lim="800000"/>
            <a:headEnd type="none" w="sm" len="sm"/>
            <a:tailEnd type="none" w="sm" len="sm"/>
          </a:ln>
        </p:spPr>
        <p:txBody>
          <a:bodyPr wrap="none">
            <a:spAutoFit/>
          </a:bodyPr>
          <a:lstStyle/>
          <a:p>
            <a:pPr eaLnBrk="0" hangingPunct="0"/>
            <a:r>
              <a:rPr lang="en-US" sz="1600" b="1" dirty="0">
                <a:solidFill>
                  <a:srgbClr val="004586"/>
                </a:solidFill>
              </a:rPr>
              <a:t>Grade I</a:t>
            </a:r>
          </a:p>
          <a:p>
            <a:pPr eaLnBrk="0" hangingPunct="0"/>
            <a:r>
              <a:rPr lang="en-US" sz="1600" b="1" dirty="0">
                <a:solidFill>
                  <a:srgbClr val="004586"/>
                </a:solidFill>
              </a:rPr>
              <a:t>(Mild)</a:t>
            </a:r>
            <a:endParaRPr lang="en-US" sz="1600" dirty="0">
              <a:solidFill>
                <a:srgbClr val="004586"/>
              </a:solidFill>
            </a:endParaRPr>
          </a:p>
        </p:txBody>
      </p:sp>
      <p:sp>
        <p:nvSpPr>
          <p:cNvPr id="73732" name="Text Box 6"/>
          <p:cNvSpPr txBox="1">
            <a:spLocks noChangeArrowheads="1"/>
          </p:cNvSpPr>
          <p:nvPr/>
        </p:nvSpPr>
        <p:spPr bwMode="auto">
          <a:xfrm>
            <a:off x="4349356" y="1981205"/>
            <a:ext cx="1155188" cy="584775"/>
          </a:xfrm>
          <a:prstGeom prst="rect">
            <a:avLst/>
          </a:prstGeom>
          <a:noFill/>
          <a:ln w="12699">
            <a:noFill/>
            <a:miter lim="800000"/>
            <a:headEnd type="none" w="sm" len="sm"/>
            <a:tailEnd type="none" w="sm" len="sm"/>
          </a:ln>
        </p:spPr>
        <p:txBody>
          <a:bodyPr wrap="none">
            <a:spAutoFit/>
          </a:bodyPr>
          <a:lstStyle/>
          <a:p>
            <a:pPr eaLnBrk="0" hangingPunct="0"/>
            <a:r>
              <a:rPr lang="en-US" sz="1600" b="1" dirty="0">
                <a:solidFill>
                  <a:srgbClr val="004586"/>
                </a:solidFill>
              </a:rPr>
              <a:t>Grade II-III</a:t>
            </a:r>
          </a:p>
          <a:p>
            <a:pPr eaLnBrk="0" hangingPunct="0"/>
            <a:r>
              <a:rPr lang="en-US" sz="1600" b="1" dirty="0">
                <a:solidFill>
                  <a:srgbClr val="004586"/>
                </a:solidFill>
              </a:rPr>
              <a:t>(Moderate)</a:t>
            </a:r>
            <a:endParaRPr lang="en-US" sz="2000" dirty="0">
              <a:solidFill>
                <a:srgbClr val="004586"/>
              </a:solidFill>
            </a:endParaRPr>
          </a:p>
        </p:txBody>
      </p:sp>
      <p:sp>
        <p:nvSpPr>
          <p:cNvPr id="73733" name="Text Box 7"/>
          <p:cNvSpPr txBox="1">
            <a:spLocks noChangeArrowheads="1"/>
          </p:cNvSpPr>
          <p:nvPr/>
        </p:nvSpPr>
        <p:spPr bwMode="auto">
          <a:xfrm>
            <a:off x="6621432" y="1981205"/>
            <a:ext cx="922368" cy="584775"/>
          </a:xfrm>
          <a:prstGeom prst="rect">
            <a:avLst/>
          </a:prstGeom>
          <a:noFill/>
          <a:ln w="12699">
            <a:noFill/>
            <a:miter lim="800000"/>
            <a:headEnd type="none" w="sm" len="sm"/>
            <a:tailEnd type="none" w="sm" len="sm"/>
          </a:ln>
        </p:spPr>
        <p:txBody>
          <a:bodyPr wrap="none">
            <a:spAutoFit/>
          </a:bodyPr>
          <a:lstStyle/>
          <a:p>
            <a:pPr eaLnBrk="0" hangingPunct="0"/>
            <a:r>
              <a:rPr lang="en-US" sz="1600" b="1" dirty="0">
                <a:solidFill>
                  <a:srgbClr val="004586"/>
                </a:solidFill>
              </a:rPr>
              <a:t>Grade IV</a:t>
            </a:r>
          </a:p>
          <a:p>
            <a:pPr eaLnBrk="0" hangingPunct="0"/>
            <a:r>
              <a:rPr lang="en-US" sz="1600" b="1" dirty="0">
                <a:solidFill>
                  <a:srgbClr val="004586"/>
                </a:solidFill>
              </a:rPr>
              <a:t>(Severe)</a:t>
            </a:r>
            <a:endParaRPr lang="en-US" sz="2000" dirty="0">
              <a:solidFill>
                <a:srgbClr val="004586"/>
              </a:solidFill>
            </a:endParaRPr>
          </a:p>
        </p:txBody>
      </p:sp>
      <p:sp>
        <p:nvSpPr>
          <p:cNvPr id="73734" name="Text Box 8"/>
          <p:cNvSpPr txBox="1">
            <a:spLocks noChangeArrowheads="1"/>
          </p:cNvSpPr>
          <p:nvPr/>
        </p:nvSpPr>
        <p:spPr bwMode="auto">
          <a:xfrm>
            <a:off x="8448050" y="1981205"/>
            <a:ext cx="1305550" cy="584775"/>
          </a:xfrm>
          <a:prstGeom prst="rect">
            <a:avLst/>
          </a:prstGeom>
          <a:noFill/>
          <a:ln w="12699">
            <a:noFill/>
            <a:miter lim="800000"/>
            <a:headEnd type="none" w="sm" len="sm"/>
            <a:tailEnd type="none" w="sm" len="sm"/>
          </a:ln>
        </p:spPr>
        <p:txBody>
          <a:bodyPr wrap="none">
            <a:spAutoFit/>
          </a:bodyPr>
          <a:lstStyle/>
          <a:p>
            <a:pPr eaLnBrk="0" hangingPunct="0"/>
            <a:endParaRPr lang="en-US" sz="1600" b="1" dirty="0"/>
          </a:p>
          <a:p>
            <a:pPr eaLnBrk="0" hangingPunct="0"/>
            <a:r>
              <a:rPr lang="en-US" sz="1600" b="1" dirty="0">
                <a:solidFill>
                  <a:srgbClr val="004586"/>
                </a:solidFill>
              </a:rPr>
              <a:t>Maintenance</a:t>
            </a:r>
            <a:endParaRPr lang="en-US" sz="2000" dirty="0">
              <a:solidFill>
                <a:srgbClr val="004586"/>
              </a:solidFill>
            </a:endParaRPr>
          </a:p>
        </p:txBody>
      </p:sp>
      <p:sp>
        <p:nvSpPr>
          <p:cNvPr id="73735" name="Line 9"/>
          <p:cNvSpPr>
            <a:spLocks noChangeShapeType="1"/>
          </p:cNvSpPr>
          <p:nvPr/>
        </p:nvSpPr>
        <p:spPr bwMode="auto">
          <a:xfrm>
            <a:off x="1847850" y="2590804"/>
            <a:ext cx="1828800" cy="0"/>
          </a:xfrm>
          <a:prstGeom prst="line">
            <a:avLst/>
          </a:prstGeom>
          <a:noFill/>
          <a:ln w="12699">
            <a:solidFill>
              <a:schemeClr val="tx1"/>
            </a:solidFill>
            <a:round/>
            <a:headEnd type="none" w="sm" len="sm"/>
            <a:tailEnd type="none" w="sm" len="sm"/>
          </a:ln>
        </p:spPr>
        <p:txBody>
          <a:bodyPr wrap="none" anchor="ctr"/>
          <a:lstStyle/>
          <a:p>
            <a:endParaRPr lang="es-ES"/>
          </a:p>
        </p:txBody>
      </p:sp>
      <p:sp>
        <p:nvSpPr>
          <p:cNvPr id="73736" name="Text Box 10"/>
          <p:cNvSpPr txBox="1">
            <a:spLocks noChangeArrowheads="1"/>
          </p:cNvSpPr>
          <p:nvPr/>
        </p:nvSpPr>
        <p:spPr bwMode="auto">
          <a:xfrm>
            <a:off x="1858963" y="2859092"/>
            <a:ext cx="2005012" cy="703262"/>
          </a:xfrm>
          <a:prstGeom prst="rect">
            <a:avLst/>
          </a:prstGeom>
          <a:gradFill rotWithShape="0">
            <a:gsLst>
              <a:gs pos="0">
                <a:schemeClr val="accent1"/>
              </a:gs>
              <a:gs pos="100000">
                <a:srgbClr val="FFFFFF"/>
              </a:gs>
            </a:gsLst>
            <a:lin ang="5400000" scaled="1"/>
          </a:gradFill>
          <a:ln w="12700">
            <a:noFill/>
            <a:miter lim="800000"/>
            <a:headEnd type="none" w="sm" len="sm"/>
            <a:tailEnd type="none" w="sm" len="sm"/>
          </a:ln>
        </p:spPr>
        <p:txBody>
          <a:bodyPr>
            <a:spAutoFit/>
          </a:bodyPr>
          <a:lstStyle/>
          <a:p>
            <a:pPr eaLnBrk="0" hangingPunct="0">
              <a:spcBef>
                <a:spcPct val="50000"/>
              </a:spcBef>
            </a:pPr>
            <a:r>
              <a:rPr lang="en-US" sz="1600" b="1" dirty="0">
                <a:solidFill>
                  <a:schemeClr val="bg1"/>
                </a:solidFill>
              </a:rPr>
              <a:t>Topical </a:t>
            </a:r>
            <a:r>
              <a:rPr lang="en-US" sz="1600" b="1" dirty="0" err="1">
                <a:solidFill>
                  <a:schemeClr val="bg1"/>
                </a:solidFill>
              </a:rPr>
              <a:t>retinoids</a:t>
            </a:r>
            <a:endParaRPr lang="en-US" sz="1600" b="1" dirty="0">
              <a:solidFill>
                <a:schemeClr val="bg1"/>
              </a:solidFill>
            </a:endParaRPr>
          </a:p>
          <a:p>
            <a:pPr eaLnBrk="0" hangingPunct="0">
              <a:spcBef>
                <a:spcPct val="50000"/>
              </a:spcBef>
            </a:pPr>
            <a:endParaRPr lang="en-US" sz="1600" b="1" dirty="0"/>
          </a:p>
        </p:txBody>
      </p:sp>
      <p:sp>
        <p:nvSpPr>
          <p:cNvPr id="73737" name="Line 11"/>
          <p:cNvSpPr>
            <a:spLocks noChangeShapeType="1"/>
          </p:cNvSpPr>
          <p:nvPr/>
        </p:nvSpPr>
        <p:spPr bwMode="auto">
          <a:xfrm>
            <a:off x="3976688" y="2590804"/>
            <a:ext cx="1828800" cy="0"/>
          </a:xfrm>
          <a:prstGeom prst="line">
            <a:avLst/>
          </a:prstGeom>
          <a:noFill/>
          <a:ln w="12699">
            <a:solidFill>
              <a:schemeClr val="tx1"/>
            </a:solidFill>
            <a:round/>
            <a:headEnd type="none" w="sm" len="sm"/>
            <a:tailEnd type="none" w="sm" len="sm"/>
          </a:ln>
        </p:spPr>
        <p:txBody>
          <a:bodyPr wrap="none" anchor="ctr"/>
          <a:lstStyle/>
          <a:p>
            <a:endParaRPr lang="es-ES"/>
          </a:p>
        </p:txBody>
      </p:sp>
      <p:sp>
        <p:nvSpPr>
          <p:cNvPr id="73738" name="Line 12"/>
          <p:cNvSpPr>
            <a:spLocks noChangeShapeType="1"/>
          </p:cNvSpPr>
          <p:nvPr/>
        </p:nvSpPr>
        <p:spPr bwMode="auto">
          <a:xfrm>
            <a:off x="6156325" y="2603504"/>
            <a:ext cx="1828800" cy="0"/>
          </a:xfrm>
          <a:prstGeom prst="line">
            <a:avLst/>
          </a:prstGeom>
          <a:noFill/>
          <a:ln w="12699">
            <a:solidFill>
              <a:schemeClr val="tx1"/>
            </a:solidFill>
            <a:round/>
            <a:headEnd type="none" w="sm" len="sm"/>
            <a:tailEnd type="none" w="sm" len="sm"/>
          </a:ln>
        </p:spPr>
        <p:txBody>
          <a:bodyPr wrap="none" anchor="ctr"/>
          <a:lstStyle/>
          <a:p>
            <a:endParaRPr lang="es-ES"/>
          </a:p>
        </p:txBody>
      </p:sp>
      <p:sp>
        <p:nvSpPr>
          <p:cNvPr id="73739" name="Line 13"/>
          <p:cNvSpPr>
            <a:spLocks noChangeShapeType="1"/>
          </p:cNvSpPr>
          <p:nvPr/>
        </p:nvSpPr>
        <p:spPr bwMode="auto">
          <a:xfrm>
            <a:off x="8174038" y="2590804"/>
            <a:ext cx="1828800" cy="0"/>
          </a:xfrm>
          <a:prstGeom prst="line">
            <a:avLst/>
          </a:prstGeom>
          <a:noFill/>
          <a:ln w="12699">
            <a:solidFill>
              <a:schemeClr val="tx1"/>
            </a:solidFill>
            <a:round/>
            <a:headEnd type="none" w="sm" len="sm"/>
            <a:tailEnd type="none" w="sm" len="sm"/>
          </a:ln>
        </p:spPr>
        <p:txBody>
          <a:bodyPr wrap="none" anchor="ctr"/>
          <a:lstStyle/>
          <a:p>
            <a:endParaRPr lang="es-ES"/>
          </a:p>
        </p:txBody>
      </p:sp>
      <p:sp>
        <p:nvSpPr>
          <p:cNvPr id="73740" name="Text Box 14"/>
          <p:cNvSpPr txBox="1">
            <a:spLocks noChangeArrowheads="1"/>
          </p:cNvSpPr>
          <p:nvPr/>
        </p:nvSpPr>
        <p:spPr bwMode="auto">
          <a:xfrm>
            <a:off x="3976689" y="2895605"/>
            <a:ext cx="2047875" cy="703263"/>
          </a:xfrm>
          <a:prstGeom prst="rect">
            <a:avLst/>
          </a:prstGeom>
          <a:gradFill rotWithShape="0">
            <a:gsLst>
              <a:gs pos="0">
                <a:schemeClr val="accent1"/>
              </a:gs>
              <a:gs pos="100000">
                <a:srgbClr val="FFFFFF"/>
              </a:gs>
            </a:gsLst>
            <a:lin ang="5400000" scaled="1"/>
          </a:gradFill>
          <a:ln w="12700">
            <a:noFill/>
            <a:miter lim="800000"/>
            <a:headEnd type="none" w="sm" len="sm"/>
            <a:tailEnd type="none" w="sm" len="sm"/>
          </a:ln>
        </p:spPr>
        <p:txBody>
          <a:bodyPr>
            <a:spAutoFit/>
          </a:bodyPr>
          <a:lstStyle/>
          <a:p>
            <a:pPr eaLnBrk="0" hangingPunct="0">
              <a:spcBef>
                <a:spcPct val="50000"/>
              </a:spcBef>
            </a:pPr>
            <a:r>
              <a:rPr lang="en-US" sz="1600" b="1" dirty="0">
                <a:solidFill>
                  <a:schemeClr val="bg1"/>
                </a:solidFill>
              </a:rPr>
              <a:t>Topical </a:t>
            </a:r>
            <a:r>
              <a:rPr lang="en-US" sz="1600" b="1" dirty="0" err="1">
                <a:solidFill>
                  <a:schemeClr val="bg1"/>
                </a:solidFill>
              </a:rPr>
              <a:t>retinoids</a:t>
            </a:r>
            <a:endParaRPr lang="en-US" sz="1600" b="1" dirty="0">
              <a:solidFill>
                <a:schemeClr val="bg1"/>
              </a:solidFill>
            </a:endParaRPr>
          </a:p>
          <a:p>
            <a:pPr eaLnBrk="0" hangingPunct="0">
              <a:spcBef>
                <a:spcPct val="50000"/>
              </a:spcBef>
            </a:pPr>
            <a:endParaRPr lang="en-US" sz="1600" b="1" dirty="0">
              <a:solidFill>
                <a:schemeClr val="bg1"/>
              </a:solidFill>
            </a:endParaRPr>
          </a:p>
        </p:txBody>
      </p:sp>
      <p:sp>
        <p:nvSpPr>
          <p:cNvPr id="73741" name="Text Box 15"/>
          <p:cNvSpPr txBox="1">
            <a:spLocks noChangeArrowheads="1"/>
          </p:cNvSpPr>
          <p:nvPr/>
        </p:nvSpPr>
        <p:spPr bwMode="auto">
          <a:xfrm>
            <a:off x="6156325" y="2871792"/>
            <a:ext cx="1752600" cy="703262"/>
          </a:xfrm>
          <a:prstGeom prst="rect">
            <a:avLst/>
          </a:prstGeom>
          <a:gradFill rotWithShape="0">
            <a:gsLst>
              <a:gs pos="0">
                <a:schemeClr val="accent1"/>
              </a:gs>
              <a:gs pos="100000">
                <a:srgbClr val="FFFFFF"/>
              </a:gs>
            </a:gsLst>
            <a:lin ang="5400000" scaled="1"/>
          </a:gradFill>
          <a:ln w="12700">
            <a:noFill/>
            <a:miter lim="800000"/>
            <a:headEnd type="none" w="sm" len="sm"/>
            <a:tailEnd type="none" w="sm" len="sm"/>
          </a:ln>
        </p:spPr>
        <p:txBody>
          <a:bodyPr>
            <a:spAutoFit/>
          </a:bodyPr>
          <a:lstStyle/>
          <a:p>
            <a:pPr algn="ctr" eaLnBrk="0" hangingPunct="0">
              <a:spcBef>
                <a:spcPct val="50000"/>
              </a:spcBef>
            </a:pPr>
            <a:r>
              <a:rPr lang="en-US" sz="1600" b="1" dirty="0" err="1">
                <a:solidFill>
                  <a:schemeClr val="bg1"/>
                </a:solidFill>
              </a:rPr>
              <a:t>Isotretinoin</a:t>
            </a:r>
            <a:endParaRPr lang="en-US" sz="1600" b="1" dirty="0">
              <a:solidFill>
                <a:schemeClr val="bg1"/>
              </a:solidFill>
            </a:endParaRPr>
          </a:p>
          <a:p>
            <a:pPr algn="ctr" eaLnBrk="0" hangingPunct="0">
              <a:spcBef>
                <a:spcPct val="50000"/>
              </a:spcBef>
            </a:pPr>
            <a:endParaRPr lang="en-US" sz="1600" b="1" dirty="0"/>
          </a:p>
        </p:txBody>
      </p:sp>
      <p:sp>
        <p:nvSpPr>
          <p:cNvPr id="73742" name="Text Box 16"/>
          <p:cNvSpPr txBox="1">
            <a:spLocks noChangeArrowheads="1"/>
          </p:cNvSpPr>
          <p:nvPr/>
        </p:nvSpPr>
        <p:spPr bwMode="auto">
          <a:xfrm>
            <a:off x="8174039" y="2859092"/>
            <a:ext cx="2243137" cy="703262"/>
          </a:xfrm>
          <a:prstGeom prst="rect">
            <a:avLst/>
          </a:prstGeom>
          <a:gradFill rotWithShape="0">
            <a:gsLst>
              <a:gs pos="0">
                <a:schemeClr val="accent1"/>
              </a:gs>
              <a:gs pos="100000">
                <a:srgbClr val="FFFFFF"/>
              </a:gs>
            </a:gsLst>
            <a:lin ang="5400000" scaled="1"/>
          </a:gradFill>
          <a:ln w="12700">
            <a:noFill/>
            <a:miter lim="800000"/>
            <a:headEnd type="none" w="sm" len="sm"/>
            <a:tailEnd type="none" w="sm" len="sm"/>
          </a:ln>
        </p:spPr>
        <p:txBody>
          <a:bodyPr>
            <a:spAutoFit/>
          </a:bodyPr>
          <a:lstStyle/>
          <a:p>
            <a:pPr eaLnBrk="0" hangingPunct="0">
              <a:spcBef>
                <a:spcPct val="50000"/>
              </a:spcBef>
            </a:pPr>
            <a:r>
              <a:rPr lang="en-US" sz="1600" b="1" dirty="0">
                <a:solidFill>
                  <a:schemeClr val="bg1"/>
                </a:solidFill>
              </a:rPr>
              <a:t>Topical </a:t>
            </a:r>
            <a:r>
              <a:rPr lang="en-US" sz="1600" b="1" dirty="0" err="1">
                <a:solidFill>
                  <a:schemeClr val="bg1"/>
                </a:solidFill>
              </a:rPr>
              <a:t>retinoids</a:t>
            </a:r>
            <a:endParaRPr lang="en-US" sz="1600" b="1" dirty="0">
              <a:solidFill>
                <a:schemeClr val="bg1"/>
              </a:solidFill>
            </a:endParaRPr>
          </a:p>
          <a:p>
            <a:pPr eaLnBrk="0" hangingPunct="0">
              <a:spcBef>
                <a:spcPct val="50000"/>
              </a:spcBef>
            </a:pPr>
            <a:endParaRPr lang="en-US" sz="1600" dirty="0"/>
          </a:p>
        </p:txBody>
      </p:sp>
      <p:sp>
        <p:nvSpPr>
          <p:cNvPr id="73743" name="Line 17"/>
          <p:cNvSpPr>
            <a:spLocks noChangeShapeType="1"/>
          </p:cNvSpPr>
          <p:nvPr/>
        </p:nvSpPr>
        <p:spPr bwMode="auto">
          <a:xfrm>
            <a:off x="2535238" y="3619504"/>
            <a:ext cx="0" cy="381000"/>
          </a:xfrm>
          <a:prstGeom prst="line">
            <a:avLst/>
          </a:prstGeom>
          <a:noFill/>
          <a:ln w="12700">
            <a:solidFill>
              <a:schemeClr val="tx1"/>
            </a:solidFill>
            <a:prstDash val="sysDot"/>
            <a:round/>
            <a:headEnd type="none" w="sm" len="sm"/>
            <a:tailEnd type="none" w="sm" len="sm"/>
          </a:ln>
        </p:spPr>
        <p:txBody>
          <a:bodyPr wrap="none" anchor="ctr"/>
          <a:lstStyle/>
          <a:p>
            <a:endParaRPr lang="es-ES"/>
          </a:p>
        </p:txBody>
      </p:sp>
      <p:sp>
        <p:nvSpPr>
          <p:cNvPr id="73744" name="Line 18"/>
          <p:cNvSpPr>
            <a:spLocks noChangeShapeType="1"/>
          </p:cNvSpPr>
          <p:nvPr/>
        </p:nvSpPr>
        <p:spPr bwMode="auto">
          <a:xfrm>
            <a:off x="4738688" y="3657604"/>
            <a:ext cx="0" cy="381000"/>
          </a:xfrm>
          <a:prstGeom prst="line">
            <a:avLst/>
          </a:prstGeom>
          <a:noFill/>
          <a:ln w="12700">
            <a:solidFill>
              <a:schemeClr val="tx1"/>
            </a:solidFill>
            <a:prstDash val="sysDot"/>
            <a:round/>
            <a:headEnd type="none" w="sm" len="sm"/>
            <a:tailEnd type="none" w="sm" len="sm"/>
          </a:ln>
        </p:spPr>
        <p:txBody>
          <a:bodyPr wrap="none" anchor="ctr"/>
          <a:lstStyle/>
          <a:p>
            <a:endParaRPr lang="es-ES"/>
          </a:p>
        </p:txBody>
      </p:sp>
      <p:sp>
        <p:nvSpPr>
          <p:cNvPr id="73745" name="Line 19"/>
          <p:cNvSpPr>
            <a:spLocks noChangeShapeType="1"/>
          </p:cNvSpPr>
          <p:nvPr/>
        </p:nvSpPr>
        <p:spPr bwMode="auto">
          <a:xfrm>
            <a:off x="7008813" y="3632204"/>
            <a:ext cx="0" cy="1295400"/>
          </a:xfrm>
          <a:prstGeom prst="line">
            <a:avLst/>
          </a:prstGeom>
          <a:noFill/>
          <a:ln w="12700">
            <a:solidFill>
              <a:schemeClr val="tx1"/>
            </a:solidFill>
            <a:prstDash val="sysDot"/>
            <a:round/>
            <a:headEnd type="none" w="sm" len="sm"/>
            <a:tailEnd type="none" w="sm" len="sm"/>
          </a:ln>
        </p:spPr>
        <p:txBody>
          <a:bodyPr wrap="none" anchor="ctr"/>
          <a:lstStyle/>
          <a:p>
            <a:endParaRPr lang="es-ES"/>
          </a:p>
        </p:txBody>
      </p:sp>
      <p:sp>
        <p:nvSpPr>
          <p:cNvPr id="73746" name="Text Box 20"/>
          <p:cNvSpPr txBox="1">
            <a:spLocks noChangeArrowheads="1"/>
          </p:cNvSpPr>
          <p:nvPr/>
        </p:nvSpPr>
        <p:spPr bwMode="auto">
          <a:xfrm>
            <a:off x="1847850" y="4064004"/>
            <a:ext cx="1885950" cy="584775"/>
          </a:xfrm>
          <a:prstGeom prst="rect">
            <a:avLst/>
          </a:prstGeom>
          <a:gradFill rotWithShape="0">
            <a:gsLst>
              <a:gs pos="0">
                <a:schemeClr val="tx1"/>
              </a:gs>
              <a:gs pos="100000">
                <a:srgbClr val="FFFFFF"/>
              </a:gs>
            </a:gsLst>
            <a:lin ang="5400000" scaled="1"/>
          </a:gradFill>
          <a:ln w="12700">
            <a:noFill/>
            <a:miter lim="800000"/>
            <a:headEnd type="none" w="sm" len="sm"/>
            <a:tailEnd type="none" w="sm" len="sm"/>
          </a:ln>
        </p:spPr>
        <p:txBody>
          <a:bodyPr wrap="square">
            <a:spAutoFit/>
          </a:bodyPr>
          <a:lstStyle/>
          <a:p>
            <a:pPr eaLnBrk="0" hangingPunct="0">
              <a:spcBef>
                <a:spcPct val="50000"/>
              </a:spcBef>
            </a:pPr>
            <a:r>
              <a:rPr lang="en-US" sz="1600" b="1" dirty="0">
                <a:solidFill>
                  <a:schemeClr val="bg1"/>
                </a:solidFill>
              </a:rPr>
              <a:t>Benzoyl peroxide</a:t>
            </a:r>
            <a:r>
              <a:rPr lang="en-US" sz="1600" b="1" dirty="0">
                <a:solidFill>
                  <a:srgbClr val="800000"/>
                </a:solidFill>
              </a:rPr>
              <a:t> or topical antibiotic</a:t>
            </a:r>
          </a:p>
        </p:txBody>
      </p:sp>
      <p:sp>
        <p:nvSpPr>
          <p:cNvPr id="73747" name="Text Box 21"/>
          <p:cNvSpPr txBox="1">
            <a:spLocks noChangeArrowheads="1"/>
          </p:cNvSpPr>
          <p:nvPr/>
        </p:nvSpPr>
        <p:spPr bwMode="auto">
          <a:xfrm>
            <a:off x="3976688" y="4038604"/>
            <a:ext cx="1890712" cy="584775"/>
          </a:xfrm>
          <a:prstGeom prst="rect">
            <a:avLst/>
          </a:prstGeom>
          <a:gradFill rotWithShape="0">
            <a:gsLst>
              <a:gs pos="0">
                <a:schemeClr val="tx1"/>
              </a:gs>
              <a:gs pos="100000">
                <a:srgbClr val="FFFFFF"/>
              </a:gs>
            </a:gsLst>
            <a:lin ang="5400000" scaled="1"/>
          </a:gradFill>
          <a:ln w="12700">
            <a:noFill/>
            <a:miter lim="800000"/>
            <a:headEnd type="none" w="sm" len="sm"/>
            <a:tailEnd type="none" w="sm" len="sm"/>
          </a:ln>
        </p:spPr>
        <p:txBody>
          <a:bodyPr wrap="square">
            <a:spAutoFit/>
          </a:bodyPr>
          <a:lstStyle/>
          <a:p>
            <a:pPr eaLnBrk="0" hangingPunct="0">
              <a:spcBef>
                <a:spcPct val="50000"/>
              </a:spcBef>
            </a:pPr>
            <a:r>
              <a:rPr lang="en-US" sz="1600" b="1" dirty="0">
                <a:solidFill>
                  <a:schemeClr val="bg1"/>
                </a:solidFill>
              </a:rPr>
              <a:t>Benzoyl peroxide </a:t>
            </a:r>
            <a:r>
              <a:rPr lang="en-US" sz="1600" b="1" dirty="0">
                <a:solidFill>
                  <a:srgbClr val="A50021"/>
                </a:solidFill>
              </a:rPr>
              <a:t>or topical antibiotic</a:t>
            </a:r>
          </a:p>
        </p:txBody>
      </p:sp>
      <p:sp>
        <p:nvSpPr>
          <p:cNvPr id="73748" name="Line 22"/>
          <p:cNvSpPr>
            <a:spLocks noChangeShapeType="1"/>
          </p:cNvSpPr>
          <p:nvPr/>
        </p:nvSpPr>
        <p:spPr bwMode="auto">
          <a:xfrm>
            <a:off x="8874125" y="3619504"/>
            <a:ext cx="0" cy="381000"/>
          </a:xfrm>
          <a:prstGeom prst="line">
            <a:avLst/>
          </a:prstGeom>
          <a:noFill/>
          <a:ln w="12700">
            <a:solidFill>
              <a:schemeClr val="tx1"/>
            </a:solidFill>
            <a:prstDash val="sysDot"/>
            <a:round/>
            <a:headEnd type="none" w="sm" len="sm"/>
            <a:tailEnd type="none" w="sm" len="sm"/>
          </a:ln>
        </p:spPr>
        <p:txBody>
          <a:bodyPr wrap="none" anchor="ctr"/>
          <a:lstStyle/>
          <a:p>
            <a:endParaRPr lang="es-ES"/>
          </a:p>
        </p:txBody>
      </p:sp>
      <p:sp>
        <p:nvSpPr>
          <p:cNvPr id="73749" name="Text Box 23"/>
          <p:cNvSpPr txBox="1">
            <a:spLocks noChangeArrowheads="1"/>
          </p:cNvSpPr>
          <p:nvPr/>
        </p:nvSpPr>
        <p:spPr bwMode="auto">
          <a:xfrm>
            <a:off x="8210550" y="4038604"/>
            <a:ext cx="1847850" cy="584775"/>
          </a:xfrm>
          <a:prstGeom prst="rect">
            <a:avLst/>
          </a:prstGeom>
          <a:gradFill rotWithShape="0">
            <a:gsLst>
              <a:gs pos="0">
                <a:schemeClr val="tx1"/>
              </a:gs>
              <a:gs pos="100000">
                <a:srgbClr val="FFFFFF"/>
              </a:gs>
            </a:gsLst>
            <a:lin ang="5400000" scaled="1"/>
          </a:gradFill>
          <a:ln w="12700">
            <a:noFill/>
            <a:miter lim="800000"/>
            <a:headEnd type="none" w="sm" len="sm"/>
            <a:tailEnd type="none" w="sm" len="sm"/>
          </a:ln>
        </p:spPr>
        <p:txBody>
          <a:bodyPr wrap="square">
            <a:spAutoFit/>
          </a:bodyPr>
          <a:lstStyle/>
          <a:p>
            <a:pPr eaLnBrk="0" hangingPunct="0">
              <a:spcBef>
                <a:spcPct val="50000"/>
              </a:spcBef>
            </a:pPr>
            <a:r>
              <a:rPr lang="en-US" sz="1600" b="1" dirty="0">
                <a:solidFill>
                  <a:schemeClr val="bg1"/>
                </a:solidFill>
              </a:rPr>
              <a:t>Benzoyl peroxide </a:t>
            </a:r>
            <a:r>
              <a:rPr lang="en-US" sz="1600" b="1" dirty="0">
                <a:solidFill>
                  <a:srgbClr val="800000"/>
                </a:solidFill>
              </a:rPr>
              <a:t>or topical antibiotic</a:t>
            </a:r>
          </a:p>
        </p:txBody>
      </p:sp>
      <p:sp>
        <p:nvSpPr>
          <p:cNvPr id="73750" name="Text Box 24"/>
          <p:cNvSpPr txBox="1">
            <a:spLocks noChangeArrowheads="1"/>
          </p:cNvSpPr>
          <p:nvPr/>
        </p:nvSpPr>
        <p:spPr bwMode="auto">
          <a:xfrm>
            <a:off x="3935413" y="4995867"/>
            <a:ext cx="1752600" cy="338554"/>
          </a:xfrm>
          <a:prstGeom prst="rect">
            <a:avLst/>
          </a:prstGeom>
          <a:gradFill rotWithShape="0">
            <a:gsLst>
              <a:gs pos="0">
                <a:srgbClr val="FF9933"/>
              </a:gs>
              <a:gs pos="100000">
                <a:srgbClr val="FFFFFF"/>
              </a:gs>
            </a:gsLst>
            <a:lin ang="5400000" scaled="1"/>
          </a:gradFill>
          <a:ln w="12700">
            <a:noFill/>
            <a:miter lim="800000"/>
            <a:headEnd type="none" w="sm" len="sm"/>
            <a:tailEnd type="none" w="sm" len="sm"/>
          </a:ln>
        </p:spPr>
        <p:txBody>
          <a:bodyPr>
            <a:spAutoFit/>
          </a:bodyPr>
          <a:lstStyle/>
          <a:p>
            <a:pPr eaLnBrk="0" hangingPunct="0">
              <a:spcBef>
                <a:spcPct val="50000"/>
              </a:spcBef>
            </a:pPr>
            <a:r>
              <a:rPr lang="en-US" sz="1600" b="1" dirty="0">
                <a:solidFill>
                  <a:srgbClr val="004586"/>
                </a:solidFill>
              </a:rPr>
              <a:t>Oral antibiotics</a:t>
            </a:r>
          </a:p>
        </p:txBody>
      </p:sp>
      <p:sp>
        <p:nvSpPr>
          <p:cNvPr id="73751" name="Line 25"/>
          <p:cNvSpPr>
            <a:spLocks noChangeShapeType="1"/>
          </p:cNvSpPr>
          <p:nvPr/>
        </p:nvSpPr>
        <p:spPr bwMode="auto">
          <a:xfrm>
            <a:off x="4738688" y="4572004"/>
            <a:ext cx="0" cy="381000"/>
          </a:xfrm>
          <a:prstGeom prst="line">
            <a:avLst/>
          </a:prstGeom>
          <a:noFill/>
          <a:ln w="12700">
            <a:solidFill>
              <a:schemeClr val="tx1"/>
            </a:solidFill>
            <a:prstDash val="sysDot"/>
            <a:round/>
            <a:headEnd type="none" w="sm" len="sm"/>
            <a:tailEnd type="none" w="sm" len="sm"/>
          </a:ln>
        </p:spPr>
        <p:txBody>
          <a:bodyPr wrap="none" anchor="ctr"/>
          <a:lstStyle/>
          <a:p>
            <a:endParaRPr lang="es-ES"/>
          </a:p>
        </p:txBody>
      </p:sp>
      <p:sp>
        <p:nvSpPr>
          <p:cNvPr id="73752" name="Text Box 26"/>
          <p:cNvSpPr txBox="1">
            <a:spLocks noChangeArrowheads="1"/>
          </p:cNvSpPr>
          <p:nvPr/>
        </p:nvSpPr>
        <p:spPr bwMode="auto">
          <a:xfrm>
            <a:off x="6267450" y="4929192"/>
            <a:ext cx="1752600" cy="338554"/>
          </a:xfrm>
          <a:prstGeom prst="rect">
            <a:avLst/>
          </a:prstGeom>
          <a:gradFill rotWithShape="0">
            <a:gsLst>
              <a:gs pos="0">
                <a:srgbClr val="FF9933"/>
              </a:gs>
              <a:gs pos="100000">
                <a:srgbClr val="FFFFFF"/>
              </a:gs>
            </a:gsLst>
            <a:lin ang="5400000" scaled="1"/>
          </a:gradFill>
          <a:ln w="12700">
            <a:noFill/>
            <a:miter lim="800000"/>
            <a:headEnd type="none" w="sm" len="sm"/>
            <a:tailEnd type="none" w="sm" len="sm"/>
          </a:ln>
        </p:spPr>
        <p:txBody>
          <a:bodyPr>
            <a:spAutoFit/>
          </a:bodyPr>
          <a:lstStyle/>
          <a:p>
            <a:pPr eaLnBrk="0" hangingPunct="0">
              <a:spcBef>
                <a:spcPct val="50000"/>
              </a:spcBef>
            </a:pPr>
            <a:r>
              <a:rPr lang="en-US" sz="1600" b="1" dirty="0">
                <a:solidFill>
                  <a:srgbClr val="004586"/>
                </a:solidFill>
              </a:rPr>
              <a:t>Oral antibiotics</a:t>
            </a:r>
          </a:p>
        </p:txBody>
      </p:sp>
      <p:sp>
        <p:nvSpPr>
          <p:cNvPr id="73753" name="Text Box 27"/>
          <p:cNvSpPr txBox="1">
            <a:spLocks noChangeArrowheads="1"/>
          </p:cNvSpPr>
          <p:nvPr/>
        </p:nvSpPr>
        <p:spPr bwMode="auto">
          <a:xfrm>
            <a:off x="3976688" y="5715004"/>
            <a:ext cx="1752600" cy="338554"/>
          </a:xfrm>
          <a:prstGeom prst="rect">
            <a:avLst/>
          </a:prstGeom>
          <a:gradFill rotWithShape="0">
            <a:gsLst>
              <a:gs pos="0">
                <a:schemeClr val="accent2"/>
              </a:gs>
              <a:gs pos="100000">
                <a:srgbClr val="FFFFFF"/>
              </a:gs>
            </a:gsLst>
            <a:lin ang="5400000" scaled="1"/>
          </a:gradFill>
          <a:ln w="12700">
            <a:noFill/>
            <a:miter lim="800000"/>
            <a:headEnd type="none" w="sm" len="sm"/>
            <a:tailEnd type="none" w="sm" len="sm"/>
          </a:ln>
        </p:spPr>
        <p:txBody>
          <a:bodyPr>
            <a:spAutoFit/>
          </a:bodyPr>
          <a:lstStyle/>
          <a:p>
            <a:pPr eaLnBrk="0" hangingPunct="0">
              <a:spcBef>
                <a:spcPct val="50000"/>
              </a:spcBef>
            </a:pPr>
            <a:r>
              <a:rPr lang="en-US" sz="1600" b="1" dirty="0">
                <a:solidFill>
                  <a:srgbClr val="004586"/>
                </a:solidFill>
              </a:rPr>
              <a:t>Hormonal therapy</a:t>
            </a:r>
          </a:p>
        </p:txBody>
      </p:sp>
      <p:sp>
        <p:nvSpPr>
          <p:cNvPr id="73754" name="Line 28"/>
          <p:cNvSpPr>
            <a:spLocks noChangeShapeType="1"/>
          </p:cNvSpPr>
          <p:nvPr/>
        </p:nvSpPr>
        <p:spPr bwMode="auto">
          <a:xfrm>
            <a:off x="4738688" y="5334004"/>
            <a:ext cx="0" cy="381000"/>
          </a:xfrm>
          <a:prstGeom prst="line">
            <a:avLst/>
          </a:prstGeom>
          <a:noFill/>
          <a:ln w="12700">
            <a:solidFill>
              <a:schemeClr val="tx1"/>
            </a:solidFill>
            <a:prstDash val="sysDot"/>
            <a:round/>
            <a:headEnd type="none" w="sm" len="sm"/>
            <a:tailEnd type="none" w="sm" len="sm"/>
          </a:ln>
        </p:spPr>
        <p:txBody>
          <a:bodyPr wrap="none" anchor="ctr"/>
          <a:lstStyle/>
          <a:p>
            <a:endParaRPr lang="es-ES"/>
          </a:p>
        </p:txBody>
      </p:sp>
      <p:sp>
        <p:nvSpPr>
          <p:cNvPr id="73755" name="Text Box 29"/>
          <p:cNvSpPr txBox="1">
            <a:spLocks noChangeArrowheads="1"/>
          </p:cNvSpPr>
          <p:nvPr/>
        </p:nvSpPr>
        <p:spPr bwMode="auto">
          <a:xfrm>
            <a:off x="2211388" y="1357317"/>
            <a:ext cx="184150" cy="457200"/>
          </a:xfrm>
          <a:prstGeom prst="rect">
            <a:avLst/>
          </a:prstGeom>
          <a:noFill/>
          <a:ln w="9525">
            <a:noFill/>
            <a:miter lim="800000"/>
            <a:headEnd/>
            <a:tailEnd/>
          </a:ln>
        </p:spPr>
        <p:txBody>
          <a:bodyPr wrap="none">
            <a:spAutoFit/>
          </a:bodyPr>
          <a:lstStyle/>
          <a:p>
            <a:pPr eaLnBrk="0" hangingPunct="0"/>
            <a:endParaRPr lang="fr-FR" sz="2400">
              <a:latin typeface="Century Gothic" pitchFamily="34" charset="0"/>
            </a:endParaRPr>
          </a:p>
        </p:txBody>
      </p:sp>
      <p:pic>
        <p:nvPicPr>
          <p:cNvPr id="73756" name="Picture 30" descr="mildcomedonalpc"/>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24075" y="1404942"/>
            <a:ext cx="1041400" cy="601662"/>
          </a:xfrm>
          <a:prstGeom prst="rect">
            <a:avLst/>
          </a:prstGeom>
          <a:noFill/>
          <a:ln w="9525">
            <a:solidFill>
              <a:schemeClr val="bg2"/>
            </a:solidFill>
            <a:miter lim="800000"/>
            <a:headEnd/>
            <a:tailEnd/>
          </a:ln>
        </p:spPr>
      </p:pic>
      <p:pic>
        <p:nvPicPr>
          <p:cNvPr id="73757" name="Picture 31" descr="moderate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03651" y="1441455"/>
            <a:ext cx="942975" cy="550863"/>
          </a:xfrm>
          <a:prstGeom prst="rect">
            <a:avLst/>
          </a:prstGeom>
          <a:noFill/>
          <a:ln w="9525">
            <a:solidFill>
              <a:schemeClr val="bg2"/>
            </a:solidFill>
            <a:miter lim="800000"/>
            <a:headEnd/>
            <a:tailEnd/>
          </a:ln>
        </p:spPr>
      </p:pic>
      <p:pic>
        <p:nvPicPr>
          <p:cNvPr id="73758" name="Picture 32" descr="moderate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30775" y="1433517"/>
            <a:ext cx="922338" cy="538162"/>
          </a:xfrm>
          <a:prstGeom prst="rect">
            <a:avLst/>
          </a:prstGeom>
          <a:noFill/>
          <a:ln w="9525">
            <a:solidFill>
              <a:schemeClr val="bg2"/>
            </a:solidFill>
            <a:miter lim="800000"/>
            <a:headEnd/>
            <a:tailEnd/>
          </a:ln>
        </p:spPr>
      </p:pic>
      <p:pic>
        <p:nvPicPr>
          <p:cNvPr id="73759" name="Picture 33" descr="Severe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380163" y="1419230"/>
            <a:ext cx="912812" cy="531813"/>
          </a:xfrm>
          <a:prstGeom prst="rect">
            <a:avLst/>
          </a:prstGeom>
          <a:noFill/>
          <a:ln w="9525">
            <a:solidFill>
              <a:schemeClr val="bg2"/>
            </a:solidFill>
            <a:miter lim="800000"/>
            <a:headEnd/>
            <a:tailEnd/>
          </a:ln>
        </p:spPr>
      </p:pic>
      <p:sp>
        <p:nvSpPr>
          <p:cNvPr id="73760" name="Text Box 34"/>
          <p:cNvSpPr txBox="1">
            <a:spLocks noChangeArrowheads="1"/>
          </p:cNvSpPr>
          <p:nvPr/>
        </p:nvSpPr>
        <p:spPr bwMode="auto">
          <a:xfrm>
            <a:off x="6565900" y="5484817"/>
            <a:ext cx="184150" cy="457200"/>
          </a:xfrm>
          <a:prstGeom prst="rect">
            <a:avLst/>
          </a:prstGeom>
          <a:noFill/>
          <a:ln w="9525">
            <a:noFill/>
            <a:miter lim="800000"/>
            <a:headEnd/>
            <a:tailEnd/>
          </a:ln>
        </p:spPr>
        <p:txBody>
          <a:bodyPr wrap="none">
            <a:spAutoFit/>
          </a:bodyPr>
          <a:lstStyle/>
          <a:p>
            <a:pPr eaLnBrk="0" hangingPunct="0"/>
            <a:endParaRPr lang="fr-FR" sz="2400">
              <a:latin typeface="NewCenturySchlbk"/>
            </a:endParaRPr>
          </a:p>
        </p:txBody>
      </p:sp>
      <p:sp>
        <p:nvSpPr>
          <p:cNvPr id="73761" name="Text Box 35"/>
          <p:cNvSpPr txBox="1">
            <a:spLocks noChangeArrowheads="1"/>
          </p:cNvSpPr>
          <p:nvPr/>
        </p:nvSpPr>
        <p:spPr bwMode="auto">
          <a:xfrm>
            <a:off x="6218238" y="5707067"/>
            <a:ext cx="1752600" cy="338554"/>
          </a:xfrm>
          <a:prstGeom prst="rect">
            <a:avLst/>
          </a:prstGeom>
          <a:gradFill rotWithShape="0">
            <a:gsLst>
              <a:gs pos="0">
                <a:schemeClr val="accent2"/>
              </a:gs>
              <a:gs pos="100000">
                <a:srgbClr val="FFFFFF"/>
              </a:gs>
            </a:gsLst>
            <a:lin ang="5400000" scaled="1"/>
          </a:gradFill>
          <a:ln w="12700">
            <a:noFill/>
            <a:miter lim="800000"/>
            <a:headEnd type="none" w="sm" len="sm"/>
            <a:tailEnd type="none" w="sm" len="sm"/>
          </a:ln>
        </p:spPr>
        <p:txBody>
          <a:bodyPr>
            <a:spAutoFit/>
          </a:bodyPr>
          <a:lstStyle/>
          <a:p>
            <a:pPr eaLnBrk="0" hangingPunct="0">
              <a:spcBef>
                <a:spcPct val="50000"/>
              </a:spcBef>
            </a:pPr>
            <a:r>
              <a:rPr lang="en-US" sz="1600" b="1" dirty="0">
                <a:solidFill>
                  <a:srgbClr val="004586"/>
                </a:solidFill>
              </a:rPr>
              <a:t>Hormonal therapy</a:t>
            </a:r>
          </a:p>
        </p:txBody>
      </p:sp>
      <p:sp>
        <p:nvSpPr>
          <p:cNvPr id="73762" name="Line 36"/>
          <p:cNvSpPr>
            <a:spLocks noChangeShapeType="1"/>
          </p:cNvSpPr>
          <p:nvPr/>
        </p:nvSpPr>
        <p:spPr bwMode="auto">
          <a:xfrm>
            <a:off x="6991350" y="5237168"/>
            <a:ext cx="0" cy="458787"/>
          </a:xfrm>
          <a:prstGeom prst="line">
            <a:avLst/>
          </a:prstGeom>
          <a:noFill/>
          <a:ln w="9525">
            <a:solidFill>
              <a:schemeClr val="tx1"/>
            </a:solidFill>
            <a:round/>
            <a:headEnd/>
            <a:tailEnd/>
          </a:ln>
        </p:spPr>
        <p:txBody>
          <a:bodyPr wrap="none" anchor="ctr"/>
          <a:lstStyle/>
          <a:p>
            <a:endParaRPr lang="es-ES"/>
          </a:p>
        </p:txBody>
      </p:sp>
      <p:sp>
        <p:nvSpPr>
          <p:cNvPr id="73763" name="Text Box 37"/>
          <p:cNvSpPr txBox="1">
            <a:spLocks noChangeArrowheads="1"/>
          </p:cNvSpPr>
          <p:nvPr/>
        </p:nvSpPr>
        <p:spPr bwMode="auto">
          <a:xfrm>
            <a:off x="6973888" y="4095755"/>
            <a:ext cx="401072" cy="307777"/>
          </a:xfrm>
          <a:prstGeom prst="rect">
            <a:avLst/>
          </a:prstGeom>
          <a:noFill/>
          <a:ln w="9525">
            <a:noFill/>
            <a:miter lim="800000"/>
            <a:headEnd/>
            <a:tailEnd/>
          </a:ln>
        </p:spPr>
        <p:txBody>
          <a:bodyPr wrap="none">
            <a:spAutoFit/>
          </a:bodyPr>
          <a:lstStyle/>
          <a:p>
            <a:pPr eaLnBrk="0" hangingPunct="0"/>
            <a:r>
              <a:rPr lang="fr-FR" sz="1400" dirty="0">
                <a:solidFill>
                  <a:srgbClr val="004586"/>
                </a:solidFill>
              </a:rPr>
              <a:t>OR</a:t>
            </a:r>
          </a:p>
        </p:txBody>
      </p:sp>
      <p:sp>
        <p:nvSpPr>
          <p:cNvPr id="3" name="Marcador de texto 2"/>
          <p:cNvSpPr>
            <a:spLocks noGrp="1"/>
          </p:cNvSpPr>
          <p:nvPr>
            <p:ph type="body" sz="quarter" idx="13"/>
          </p:nvPr>
        </p:nvSpPr>
        <p:spPr/>
        <p:txBody>
          <a:bodyPr>
            <a:normAutofit lnSpcReduction="10000"/>
          </a:bodyPr>
          <a:lstStyle/>
          <a:p>
            <a:endParaRPr lang="es-ES"/>
          </a:p>
        </p:txBody>
      </p:sp>
      <p:sp>
        <p:nvSpPr>
          <p:cNvPr id="2" name="Título 1"/>
          <p:cNvSpPr>
            <a:spLocks noGrp="1"/>
          </p:cNvSpPr>
          <p:nvPr>
            <p:ph type="title"/>
          </p:nvPr>
        </p:nvSpPr>
        <p:spPr>
          <a:xfrm>
            <a:off x="609600" y="505898"/>
            <a:ext cx="10972800" cy="604800"/>
          </a:xfrm>
        </p:spPr>
        <p:txBody>
          <a:bodyPr/>
          <a:lstStyle/>
          <a:p>
            <a:r>
              <a:rPr lang="en-US" dirty="0">
                <a:solidFill>
                  <a:srgbClr val="004586"/>
                </a:solidFill>
                <a:latin typeface="+mn-lt"/>
              </a:rPr>
              <a:t>La </a:t>
            </a:r>
            <a:r>
              <a:rPr lang="en-US" dirty="0" err="1">
                <a:solidFill>
                  <a:srgbClr val="004586"/>
                </a:solidFill>
                <a:latin typeface="+mn-lt"/>
              </a:rPr>
              <a:t>terapia</a:t>
            </a:r>
            <a:r>
              <a:rPr lang="en-US" dirty="0">
                <a:solidFill>
                  <a:srgbClr val="004586"/>
                </a:solidFill>
                <a:latin typeface="+mn-lt"/>
              </a:rPr>
              <a:t> </a:t>
            </a:r>
            <a:r>
              <a:rPr lang="en-US" dirty="0" err="1">
                <a:solidFill>
                  <a:srgbClr val="004586"/>
                </a:solidFill>
                <a:latin typeface="+mn-lt"/>
              </a:rPr>
              <a:t>combinada</a:t>
            </a:r>
            <a:r>
              <a:rPr lang="en-US" dirty="0">
                <a:solidFill>
                  <a:srgbClr val="004586"/>
                </a:solidFill>
                <a:latin typeface="+mn-lt"/>
              </a:rPr>
              <a:t> </a:t>
            </a:r>
            <a:r>
              <a:rPr lang="en-US" dirty="0" err="1">
                <a:solidFill>
                  <a:srgbClr val="004586"/>
                </a:solidFill>
                <a:latin typeface="+mn-lt"/>
              </a:rPr>
              <a:t>es</a:t>
            </a:r>
            <a:r>
              <a:rPr lang="en-US" dirty="0">
                <a:solidFill>
                  <a:srgbClr val="004586"/>
                </a:solidFill>
                <a:latin typeface="+mn-lt"/>
              </a:rPr>
              <a:t> </a:t>
            </a:r>
            <a:r>
              <a:rPr lang="en-US" dirty="0" err="1">
                <a:solidFill>
                  <a:srgbClr val="004586"/>
                </a:solidFill>
                <a:latin typeface="+mn-lt"/>
              </a:rPr>
              <a:t>actualmente</a:t>
            </a:r>
            <a:r>
              <a:rPr lang="en-US" dirty="0">
                <a:solidFill>
                  <a:srgbClr val="004586"/>
                </a:solidFill>
                <a:latin typeface="+mn-lt"/>
              </a:rPr>
              <a:t> el </a:t>
            </a:r>
            <a:r>
              <a:rPr lang="en-US" dirty="0" err="1">
                <a:solidFill>
                  <a:srgbClr val="004586"/>
                </a:solidFill>
                <a:latin typeface="+mn-lt"/>
              </a:rPr>
              <a:t>tratamiento</a:t>
            </a:r>
            <a:r>
              <a:rPr lang="en-US" dirty="0">
                <a:solidFill>
                  <a:srgbClr val="004586"/>
                </a:solidFill>
                <a:latin typeface="+mn-lt"/>
              </a:rPr>
              <a:t> </a:t>
            </a:r>
            <a:r>
              <a:rPr lang="en-US" dirty="0" err="1">
                <a:solidFill>
                  <a:srgbClr val="004586"/>
                </a:solidFill>
                <a:latin typeface="+mn-lt"/>
              </a:rPr>
              <a:t>estándar</a:t>
            </a:r>
            <a:r>
              <a:rPr lang="en-US" dirty="0">
                <a:solidFill>
                  <a:srgbClr val="004586"/>
                </a:solidFill>
                <a:latin typeface="+mn-lt"/>
              </a:rPr>
              <a:t> para el </a:t>
            </a:r>
            <a:r>
              <a:rPr lang="en-US" dirty="0" err="1">
                <a:solidFill>
                  <a:srgbClr val="004586"/>
                </a:solidFill>
                <a:latin typeface="+mn-lt"/>
              </a:rPr>
              <a:t>acné</a:t>
            </a:r>
            <a:r>
              <a:rPr lang="en-US" dirty="0">
                <a:solidFill>
                  <a:srgbClr val="004586"/>
                </a:solidFill>
                <a:latin typeface="+mn-lt"/>
              </a:rPr>
              <a:t> </a:t>
            </a:r>
            <a:r>
              <a:rPr lang="en-US" dirty="0" err="1">
                <a:solidFill>
                  <a:srgbClr val="004586"/>
                </a:solidFill>
                <a:latin typeface="+mn-lt"/>
              </a:rPr>
              <a:t>leve</a:t>
            </a:r>
            <a:r>
              <a:rPr lang="en-US" dirty="0">
                <a:solidFill>
                  <a:srgbClr val="004586"/>
                </a:solidFill>
                <a:latin typeface="+mn-lt"/>
              </a:rPr>
              <a:t> a </a:t>
            </a:r>
            <a:r>
              <a:rPr lang="en-US" dirty="0" err="1">
                <a:solidFill>
                  <a:srgbClr val="004586"/>
                </a:solidFill>
                <a:latin typeface="+mn-lt"/>
              </a:rPr>
              <a:t>moderado</a:t>
            </a:r>
            <a:r>
              <a:rPr lang="es-ES" dirty="0">
                <a:solidFill>
                  <a:srgbClr val="215968"/>
                </a:solidFill>
                <a:latin typeface="Arial" charset="0"/>
              </a:rPr>
              <a:t/>
            </a:r>
            <a:br>
              <a:rPr lang="es-ES" dirty="0">
                <a:solidFill>
                  <a:srgbClr val="215968"/>
                </a:solidFill>
                <a:latin typeface="Arial" charset="0"/>
              </a:rPr>
            </a:br>
            <a:endParaRPr lang="es-ES" dirty="0"/>
          </a:p>
        </p:txBody>
      </p:sp>
    </p:spTree>
    <p:extLst>
      <p:ext uri="{BB962C8B-B14F-4D97-AF65-F5344CB8AC3E}">
        <p14:creationId xmlns:p14="http://schemas.microsoft.com/office/powerpoint/2010/main" val="1851262462"/>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1524000" y="214313"/>
            <a:ext cx="9144000" cy="1143000"/>
          </a:xfrm>
          <a:prstGeom prst="rect">
            <a:avLst/>
          </a:prstGeom>
          <a:noFill/>
          <a:ln w="9525">
            <a:noFill/>
            <a:miter lim="800000"/>
            <a:headEnd/>
            <a:tailEnd/>
          </a:ln>
        </p:spPr>
        <p:txBody>
          <a:bodyPr anchor="ctr"/>
          <a:lstStyle/>
          <a:p>
            <a:pPr algn="ctr" eaLnBrk="0" hangingPunct="0"/>
            <a:endParaRPr lang="en-US" sz="3600" b="1">
              <a:solidFill>
                <a:srgbClr val="376092"/>
              </a:solidFill>
              <a:latin typeface="Calibri" pitchFamily="34" charset="0"/>
            </a:endParaRPr>
          </a:p>
        </p:txBody>
      </p:sp>
      <p:sp>
        <p:nvSpPr>
          <p:cNvPr id="67587" name="Rectangle 3"/>
          <p:cNvSpPr>
            <a:spLocks noChangeArrowheads="1"/>
          </p:cNvSpPr>
          <p:nvPr/>
        </p:nvSpPr>
        <p:spPr bwMode="auto">
          <a:xfrm>
            <a:off x="4424657" y="1452561"/>
            <a:ext cx="1574214" cy="615553"/>
          </a:xfrm>
          <a:prstGeom prst="rect">
            <a:avLst/>
          </a:prstGeom>
          <a:noFill/>
          <a:ln w="9525">
            <a:noFill/>
            <a:miter lim="800000"/>
            <a:headEnd/>
            <a:tailEnd/>
          </a:ln>
        </p:spPr>
        <p:txBody>
          <a:bodyPr wrap="none" lIns="0" tIns="0" rIns="0" bIns="0" anchorCtr="1">
            <a:spAutoFit/>
          </a:bodyPr>
          <a:lstStyle/>
          <a:p>
            <a:pPr algn="ctr" eaLnBrk="0" hangingPunct="0"/>
            <a:r>
              <a:rPr lang="en-US" sz="2000" b="1" dirty="0" err="1">
                <a:solidFill>
                  <a:srgbClr val="004586"/>
                </a:solidFill>
              </a:rPr>
              <a:t>Producción</a:t>
            </a:r>
            <a:r>
              <a:rPr lang="en-US" sz="2000" b="1" dirty="0">
                <a:solidFill>
                  <a:srgbClr val="004586"/>
                </a:solidFill>
              </a:rPr>
              <a:t> de </a:t>
            </a:r>
          </a:p>
          <a:p>
            <a:pPr algn="ctr" eaLnBrk="0" hangingPunct="0"/>
            <a:r>
              <a:rPr lang="en-US" sz="2000" b="1" dirty="0" err="1">
                <a:solidFill>
                  <a:srgbClr val="004586"/>
                </a:solidFill>
              </a:rPr>
              <a:t>sebo</a:t>
            </a:r>
            <a:endParaRPr lang="en-US" sz="2000" b="1" dirty="0">
              <a:solidFill>
                <a:srgbClr val="004586"/>
              </a:solidFill>
            </a:endParaRPr>
          </a:p>
        </p:txBody>
      </p:sp>
      <p:sp>
        <p:nvSpPr>
          <p:cNvPr id="67588" name="Rectangle 4"/>
          <p:cNvSpPr>
            <a:spLocks noChangeArrowheads="1"/>
          </p:cNvSpPr>
          <p:nvPr/>
        </p:nvSpPr>
        <p:spPr bwMode="auto">
          <a:xfrm>
            <a:off x="5962121" y="1727200"/>
            <a:ext cx="1258358" cy="307777"/>
          </a:xfrm>
          <a:prstGeom prst="rect">
            <a:avLst/>
          </a:prstGeom>
          <a:noFill/>
          <a:ln w="9525">
            <a:noFill/>
            <a:miter lim="800000"/>
            <a:headEnd/>
            <a:tailEnd/>
          </a:ln>
        </p:spPr>
        <p:txBody>
          <a:bodyPr wrap="none" lIns="0" tIns="0" rIns="0" bIns="0" anchorCtr="1">
            <a:spAutoFit/>
          </a:bodyPr>
          <a:lstStyle/>
          <a:p>
            <a:pPr algn="ctr" eaLnBrk="0" hangingPunct="0"/>
            <a:r>
              <a:rPr lang="en-US" sz="2000" b="1" dirty="0" err="1">
                <a:solidFill>
                  <a:srgbClr val="004586"/>
                </a:solidFill>
              </a:rPr>
              <a:t>Comedones</a:t>
            </a:r>
            <a:endParaRPr lang="en-US" b="1" dirty="0">
              <a:solidFill>
                <a:srgbClr val="004586"/>
              </a:solidFill>
            </a:endParaRPr>
          </a:p>
        </p:txBody>
      </p:sp>
      <p:sp>
        <p:nvSpPr>
          <p:cNvPr id="67589" name="Rectangle 5"/>
          <p:cNvSpPr>
            <a:spLocks noChangeArrowheads="1"/>
          </p:cNvSpPr>
          <p:nvPr/>
        </p:nvSpPr>
        <p:spPr bwMode="auto">
          <a:xfrm>
            <a:off x="7462675" y="1727200"/>
            <a:ext cx="854401" cy="307777"/>
          </a:xfrm>
          <a:prstGeom prst="rect">
            <a:avLst/>
          </a:prstGeom>
          <a:noFill/>
          <a:ln w="9525">
            <a:noFill/>
            <a:miter lim="800000"/>
            <a:headEnd/>
            <a:tailEnd/>
          </a:ln>
        </p:spPr>
        <p:txBody>
          <a:bodyPr wrap="none" lIns="0" tIns="0" rIns="0" bIns="0" anchorCtr="1">
            <a:spAutoFit/>
          </a:bodyPr>
          <a:lstStyle/>
          <a:p>
            <a:pPr algn="ctr" eaLnBrk="0" hangingPunct="0"/>
            <a:r>
              <a:rPr lang="en-US" sz="2000" b="1" i="1" dirty="0">
                <a:solidFill>
                  <a:srgbClr val="004586"/>
                </a:solidFill>
              </a:rPr>
              <a:t>P acnes </a:t>
            </a:r>
          </a:p>
        </p:txBody>
      </p:sp>
      <p:sp>
        <p:nvSpPr>
          <p:cNvPr id="99334" name="Rectangle 6"/>
          <p:cNvSpPr>
            <a:spLocks noChangeArrowheads="1"/>
          </p:cNvSpPr>
          <p:nvPr/>
        </p:nvSpPr>
        <p:spPr bwMode="auto">
          <a:xfrm>
            <a:off x="8539307" y="1727200"/>
            <a:ext cx="1257012" cy="307777"/>
          </a:xfrm>
          <a:prstGeom prst="rect">
            <a:avLst/>
          </a:prstGeom>
          <a:noFill/>
          <a:ln w="9525">
            <a:noFill/>
            <a:miter lim="800000"/>
            <a:headEnd/>
            <a:tailEnd/>
          </a:ln>
        </p:spPr>
        <p:txBody>
          <a:bodyPr wrap="none" lIns="0" tIns="0" rIns="0" bIns="0" anchorCtr="1">
            <a:spAutoFit/>
          </a:bodyPr>
          <a:lstStyle/>
          <a:p>
            <a:pPr algn="ctr" eaLnBrk="0" hangingPunct="0">
              <a:defRPr/>
            </a:pPr>
            <a:r>
              <a:rPr lang="en-US" sz="2000" b="1" dirty="0" err="1">
                <a:solidFill>
                  <a:srgbClr val="004586"/>
                </a:solidFill>
              </a:rPr>
              <a:t>Inflamación</a:t>
            </a:r>
            <a:endParaRPr lang="en-US" sz="2000" b="1" dirty="0">
              <a:solidFill>
                <a:srgbClr val="004586"/>
              </a:solidFill>
            </a:endParaRPr>
          </a:p>
        </p:txBody>
      </p:sp>
      <p:sp>
        <p:nvSpPr>
          <p:cNvPr id="99335" name="Rectangle 7"/>
          <p:cNvSpPr>
            <a:spLocks noChangeArrowheads="1"/>
          </p:cNvSpPr>
          <p:nvPr/>
        </p:nvSpPr>
        <p:spPr bwMode="auto">
          <a:xfrm>
            <a:off x="2419350" y="2289175"/>
            <a:ext cx="1995033" cy="276999"/>
          </a:xfrm>
          <a:prstGeom prst="rect">
            <a:avLst/>
          </a:prstGeom>
          <a:noFill/>
          <a:ln w="9525">
            <a:noFill/>
            <a:miter lim="800000"/>
            <a:headEnd/>
            <a:tailEnd/>
          </a:ln>
        </p:spPr>
        <p:txBody>
          <a:bodyPr wrap="none" lIns="0" tIns="0" rIns="0" bIns="0">
            <a:spAutoFit/>
          </a:bodyPr>
          <a:lstStyle/>
          <a:p>
            <a:pPr eaLnBrk="0" hangingPunct="0">
              <a:defRPr/>
            </a:pPr>
            <a:r>
              <a:rPr lang="en-US" b="1" dirty="0" err="1">
                <a:solidFill>
                  <a:srgbClr val="004586"/>
                </a:solidFill>
              </a:rPr>
              <a:t>Peróxido</a:t>
            </a:r>
            <a:r>
              <a:rPr lang="en-US" b="1" dirty="0">
                <a:solidFill>
                  <a:srgbClr val="004586"/>
                </a:solidFill>
              </a:rPr>
              <a:t> de </a:t>
            </a:r>
            <a:r>
              <a:rPr lang="en-US" b="1" dirty="0" err="1">
                <a:solidFill>
                  <a:srgbClr val="004586"/>
                </a:solidFill>
              </a:rPr>
              <a:t>benzoílo</a:t>
            </a:r>
            <a:endParaRPr lang="en-US" b="1" dirty="0">
              <a:solidFill>
                <a:srgbClr val="004586"/>
              </a:solidFill>
            </a:endParaRPr>
          </a:p>
        </p:txBody>
      </p:sp>
      <p:sp>
        <p:nvSpPr>
          <p:cNvPr id="99336" name="Rectangle 8"/>
          <p:cNvSpPr>
            <a:spLocks noChangeArrowheads="1"/>
          </p:cNvSpPr>
          <p:nvPr/>
        </p:nvSpPr>
        <p:spPr bwMode="auto">
          <a:xfrm>
            <a:off x="2419350" y="2789236"/>
            <a:ext cx="1889684" cy="276999"/>
          </a:xfrm>
          <a:prstGeom prst="rect">
            <a:avLst/>
          </a:prstGeom>
          <a:noFill/>
          <a:ln w="9525">
            <a:noFill/>
            <a:miter lim="800000"/>
            <a:headEnd/>
            <a:tailEnd/>
          </a:ln>
        </p:spPr>
        <p:txBody>
          <a:bodyPr wrap="none" lIns="0" tIns="0" rIns="0" bIns="0">
            <a:spAutoFit/>
          </a:bodyPr>
          <a:lstStyle/>
          <a:p>
            <a:pPr eaLnBrk="0" hangingPunct="0">
              <a:defRPr/>
            </a:pPr>
            <a:r>
              <a:rPr lang="en-US" b="1" dirty="0" err="1">
                <a:solidFill>
                  <a:srgbClr val="004586"/>
                </a:solidFill>
              </a:rPr>
              <a:t>Antibióticos</a:t>
            </a:r>
            <a:r>
              <a:rPr lang="en-US" b="1" dirty="0">
                <a:solidFill>
                  <a:srgbClr val="004586"/>
                </a:solidFill>
              </a:rPr>
              <a:t> </a:t>
            </a:r>
            <a:r>
              <a:rPr lang="en-US" b="1" dirty="0" err="1">
                <a:solidFill>
                  <a:srgbClr val="004586"/>
                </a:solidFill>
              </a:rPr>
              <a:t>tópicos</a:t>
            </a:r>
            <a:endParaRPr lang="en-US" b="1" dirty="0">
              <a:solidFill>
                <a:srgbClr val="004586"/>
              </a:solidFill>
            </a:endParaRPr>
          </a:p>
        </p:txBody>
      </p:sp>
      <p:sp>
        <p:nvSpPr>
          <p:cNvPr id="99337" name="Rectangle 9"/>
          <p:cNvSpPr>
            <a:spLocks noChangeArrowheads="1"/>
          </p:cNvSpPr>
          <p:nvPr/>
        </p:nvSpPr>
        <p:spPr bwMode="auto">
          <a:xfrm>
            <a:off x="2419350" y="3290886"/>
            <a:ext cx="1753300" cy="276999"/>
          </a:xfrm>
          <a:prstGeom prst="rect">
            <a:avLst/>
          </a:prstGeom>
          <a:noFill/>
          <a:ln w="9525">
            <a:noFill/>
            <a:miter lim="800000"/>
            <a:headEnd/>
            <a:tailEnd/>
          </a:ln>
        </p:spPr>
        <p:txBody>
          <a:bodyPr wrap="none" lIns="0" tIns="0" rIns="0" bIns="0">
            <a:spAutoFit/>
          </a:bodyPr>
          <a:lstStyle/>
          <a:p>
            <a:pPr eaLnBrk="0" hangingPunct="0">
              <a:defRPr/>
            </a:pPr>
            <a:r>
              <a:rPr lang="en-US" b="1" dirty="0" err="1">
                <a:solidFill>
                  <a:srgbClr val="004586"/>
                </a:solidFill>
              </a:rPr>
              <a:t>Retinoides</a:t>
            </a:r>
            <a:r>
              <a:rPr lang="en-US" b="1" dirty="0">
                <a:solidFill>
                  <a:srgbClr val="004586"/>
                </a:solidFill>
              </a:rPr>
              <a:t> </a:t>
            </a:r>
            <a:r>
              <a:rPr lang="en-US" b="1" dirty="0" err="1">
                <a:solidFill>
                  <a:srgbClr val="004586"/>
                </a:solidFill>
              </a:rPr>
              <a:t>tópicos</a:t>
            </a:r>
            <a:endParaRPr lang="en-US" b="1" dirty="0">
              <a:solidFill>
                <a:srgbClr val="004586"/>
              </a:solidFill>
            </a:endParaRPr>
          </a:p>
        </p:txBody>
      </p:sp>
      <p:sp>
        <p:nvSpPr>
          <p:cNvPr id="67594" name="Rectangle 10"/>
          <p:cNvSpPr>
            <a:spLocks noChangeArrowheads="1"/>
          </p:cNvSpPr>
          <p:nvPr/>
        </p:nvSpPr>
        <p:spPr bwMode="auto">
          <a:xfrm>
            <a:off x="5016848" y="2287587"/>
            <a:ext cx="256481" cy="307777"/>
          </a:xfrm>
          <a:prstGeom prst="rect">
            <a:avLst/>
          </a:prstGeom>
          <a:noFill/>
          <a:ln w="9525">
            <a:noFill/>
            <a:miter lim="800000"/>
            <a:headEnd/>
            <a:tailEnd/>
          </a:ln>
        </p:spPr>
        <p:txBody>
          <a:bodyPr wrap="none" lIns="0" tIns="0" rIns="0" bIns="0">
            <a:spAutoFit/>
          </a:bodyPr>
          <a:lstStyle/>
          <a:p>
            <a:pPr algn="ctr" eaLnBrk="0" hangingPunct="0"/>
            <a:r>
              <a:rPr lang="en-US" sz="2000">
                <a:solidFill>
                  <a:schemeClr val="bg1"/>
                </a:solidFill>
                <a:latin typeface="Symbol" pitchFamily="18" charset="2"/>
              </a:rPr>
              <a:t>¾</a:t>
            </a:r>
            <a:endParaRPr lang="en-US" sz="2000">
              <a:solidFill>
                <a:schemeClr val="bg1"/>
              </a:solidFill>
              <a:latin typeface="Century Gothic" pitchFamily="34" charset="0"/>
            </a:endParaRPr>
          </a:p>
        </p:txBody>
      </p:sp>
      <p:sp>
        <p:nvSpPr>
          <p:cNvPr id="67595" name="Rectangle 11"/>
          <p:cNvSpPr>
            <a:spLocks noChangeArrowheads="1"/>
          </p:cNvSpPr>
          <p:nvPr/>
        </p:nvSpPr>
        <p:spPr bwMode="auto">
          <a:xfrm>
            <a:off x="5016848" y="2805112"/>
            <a:ext cx="256481" cy="307777"/>
          </a:xfrm>
          <a:prstGeom prst="rect">
            <a:avLst/>
          </a:prstGeom>
          <a:noFill/>
          <a:ln w="9525">
            <a:noFill/>
            <a:miter lim="800000"/>
            <a:headEnd/>
            <a:tailEnd/>
          </a:ln>
        </p:spPr>
        <p:txBody>
          <a:bodyPr wrap="none" lIns="0" tIns="0" rIns="0" bIns="0">
            <a:spAutoFit/>
          </a:bodyPr>
          <a:lstStyle/>
          <a:p>
            <a:pPr algn="ctr" eaLnBrk="0" hangingPunct="0"/>
            <a:r>
              <a:rPr lang="en-US" sz="2000">
                <a:solidFill>
                  <a:schemeClr val="bg1"/>
                </a:solidFill>
                <a:latin typeface="Symbol" pitchFamily="18" charset="2"/>
              </a:rPr>
              <a:t>¾</a:t>
            </a:r>
            <a:endParaRPr lang="en-US" sz="2000">
              <a:solidFill>
                <a:schemeClr val="bg1"/>
              </a:solidFill>
              <a:latin typeface="Century Gothic" pitchFamily="34" charset="0"/>
            </a:endParaRPr>
          </a:p>
        </p:txBody>
      </p:sp>
      <p:sp>
        <p:nvSpPr>
          <p:cNvPr id="67596" name="Rectangle 12"/>
          <p:cNvSpPr>
            <a:spLocks noChangeArrowheads="1"/>
          </p:cNvSpPr>
          <p:nvPr/>
        </p:nvSpPr>
        <p:spPr bwMode="auto">
          <a:xfrm>
            <a:off x="5016848" y="3322637"/>
            <a:ext cx="256481" cy="307777"/>
          </a:xfrm>
          <a:prstGeom prst="rect">
            <a:avLst/>
          </a:prstGeom>
          <a:noFill/>
          <a:ln w="9525">
            <a:noFill/>
            <a:miter lim="800000"/>
            <a:headEnd/>
            <a:tailEnd/>
          </a:ln>
        </p:spPr>
        <p:txBody>
          <a:bodyPr wrap="none" lIns="0" tIns="0" rIns="0" bIns="0">
            <a:spAutoFit/>
          </a:bodyPr>
          <a:lstStyle/>
          <a:p>
            <a:pPr algn="ctr" eaLnBrk="0" hangingPunct="0"/>
            <a:r>
              <a:rPr lang="en-US" sz="2000">
                <a:solidFill>
                  <a:schemeClr val="bg1"/>
                </a:solidFill>
                <a:latin typeface="Symbol" pitchFamily="18" charset="2"/>
              </a:rPr>
              <a:t>¾</a:t>
            </a:r>
            <a:endParaRPr lang="en-US" sz="2000">
              <a:solidFill>
                <a:schemeClr val="bg1"/>
              </a:solidFill>
              <a:latin typeface="Century Gothic" pitchFamily="34" charset="0"/>
            </a:endParaRPr>
          </a:p>
        </p:txBody>
      </p:sp>
      <p:sp>
        <p:nvSpPr>
          <p:cNvPr id="67597" name="Rectangle 13"/>
          <p:cNvSpPr>
            <a:spLocks noChangeArrowheads="1"/>
          </p:cNvSpPr>
          <p:nvPr/>
        </p:nvSpPr>
        <p:spPr bwMode="auto">
          <a:xfrm>
            <a:off x="7812436" y="3289300"/>
            <a:ext cx="256481" cy="307777"/>
          </a:xfrm>
          <a:prstGeom prst="rect">
            <a:avLst/>
          </a:prstGeom>
          <a:noFill/>
          <a:ln w="9525">
            <a:noFill/>
            <a:miter lim="800000"/>
            <a:headEnd/>
            <a:tailEnd/>
          </a:ln>
        </p:spPr>
        <p:txBody>
          <a:bodyPr wrap="none" lIns="0" tIns="0" rIns="0" bIns="0">
            <a:spAutoFit/>
          </a:bodyPr>
          <a:lstStyle/>
          <a:p>
            <a:pPr algn="ctr" eaLnBrk="0" hangingPunct="0"/>
            <a:r>
              <a:rPr lang="en-US" sz="2000">
                <a:solidFill>
                  <a:schemeClr val="bg1"/>
                </a:solidFill>
                <a:latin typeface="Symbol" pitchFamily="18" charset="2"/>
              </a:rPr>
              <a:t>¾</a:t>
            </a:r>
            <a:endParaRPr lang="en-US" sz="2000">
              <a:solidFill>
                <a:schemeClr val="bg1"/>
              </a:solidFill>
              <a:latin typeface="Century Gothic" pitchFamily="34" charset="0"/>
            </a:endParaRPr>
          </a:p>
        </p:txBody>
      </p:sp>
      <p:sp>
        <p:nvSpPr>
          <p:cNvPr id="93198" name="AutoShape 14"/>
          <p:cNvSpPr>
            <a:spLocks noChangeArrowheads="1"/>
          </p:cNvSpPr>
          <p:nvPr/>
        </p:nvSpPr>
        <p:spPr bwMode="auto">
          <a:xfrm>
            <a:off x="6323013" y="3181349"/>
            <a:ext cx="609600" cy="381000"/>
          </a:xfrm>
          <a:prstGeom prst="downArrow">
            <a:avLst>
              <a:gd name="adj1" fmla="val 50000"/>
              <a:gd name="adj2" fmla="val 25000"/>
            </a:avLst>
          </a:prstGeom>
          <a:solidFill>
            <a:schemeClr val="accent6">
              <a:lumMod val="40000"/>
              <a:lumOff val="60000"/>
            </a:schemeClr>
          </a:solidFill>
          <a:ln w="12700">
            <a:solidFill>
              <a:srgbClr val="7030A0"/>
            </a:solidFill>
            <a:miter lim="800000"/>
            <a:headEnd type="none" w="sm" len="sm"/>
            <a:tailEnd type="none" w="sm" len="sm"/>
          </a:ln>
        </p:spPr>
        <p:txBody>
          <a:bodyPr wrap="none" anchor="ctr"/>
          <a:lstStyle/>
          <a:p>
            <a:pPr eaLnBrk="0" hangingPunct="0">
              <a:defRPr/>
            </a:pPr>
            <a:endParaRPr lang="es-ES">
              <a:latin typeface="Times New Roman" pitchFamily="18" charset="0"/>
            </a:endParaRPr>
          </a:p>
        </p:txBody>
      </p:sp>
      <p:sp>
        <p:nvSpPr>
          <p:cNvPr id="67599" name="Rectangle 15"/>
          <p:cNvSpPr>
            <a:spLocks noChangeArrowheads="1"/>
          </p:cNvSpPr>
          <p:nvPr/>
        </p:nvSpPr>
        <p:spPr bwMode="auto">
          <a:xfrm>
            <a:off x="2279651" y="990600"/>
            <a:ext cx="4321175" cy="422275"/>
          </a:xfrm>
          <a:prstGeom prst="rect">
            <a:avLst/>
          </a:prstGeom>
          <a:noFill/>
          <a:ln w="12700">
            <a:noFill/>
            <a:miter lim="800000"/>
            <a:headEnd/>
            <a:tailEnd/>
          </a:ln>
        </p:spPr>
        <p:txBody>
          <a:bodyPr lIns="90488" tIns="44450" rIns="90488" bIns="44450">
            <a:spAutoFit/>
          </a:bodyPr>
          <a:lstStyle/>
          <a:p>
            <a:pPr eaLnBrk="0" hangingPunct="0">
              <a:lnSpc>
                <a:spcPct val="90000"/>
              </a:lnSpc>
            </a:pPr>
            <a:r>
              <a:rPr lang="en-US" sz="2400" b="1" dirty="0" err="1">
                <a:solidFill>
                  <a:srgbClr val="004586"/>
                </a:solidFill>
              </a:rPr>
              <a:t>Supresión</a:t>
            </a:r>
            <a:r>
              <a:rPr lang="en-US" sz="2400" b="1" dirty="0">
                <a:solidFill>
                  <a:srgbClr val="004586"/>
                </a:solidFill>
              </a:rPr>
              <a:t> de:</a:t>
            </a:r>
          </a:p>
        </p:txBody>
      </p:sp>
      <p:sp>
        <p:nvSpPr>
          <p:cNvPr id="67600" name="Line 16"/>
          <p:cNvSpPr>
            <a:spLocks noChangeShapeType="1"/>
          </p:cNvSpPr>
          <p:nvPr/>
        </p:nvSpPr>
        <p:spPr bwMode="auto">
          <a:xfrm>
            <a:off x="2330450" y="2076449"/>
            <a:ext cx="7577138" cy="0"/>
          </a:xfrm>
          <a:prstGeom prst="line">
            <a:avLst/>
          </a:prstGeom>
          <a:noFill/>
          <a:ln w="28575">
            <a:solidFill>
              <a:srgbClr val="BEB8FF"/>
            </a:solidFill>
            <a:round/>
            <a:headEnd/>
            <a:tailEnd/>
          </a:ln>
        </p:spPr>
        <p:txBody>
          <a:bodyPr wrap="none" anchor="ctr"/>
          <a:lstStyle/>
          <a:p>
            <a:endParaRPr lang="es-ES"/>
          </a:p>
        </p:txBody>
      </p:sp>
      <p:sp>
        <p:nvSpPr>
          <p:cNvPr id="99345" name="Rectangle 17"/>
          <p:cNvSpPr>
            <a:spLocks noChangeArrowheads="1"/>
          </p:cNvSpPr>
          <p:nvPr/>
        </p:nvSpPr>
        <p:spPr bwMode="auto">
          <a:xfrm>
            <a:off x="2419350" y="3775075"/>
            <a:ext cx="1648272" cy="276999"/>
          </a:xfrm>
          <a:prstGeom prst="rect">
            <a:avLst/>
          </a:prstGeom>
          <a:noFill/>
          <a:ln w="9525">
            <a:noFill/>
            <a:miter lim="800000"/>
            <a:headEnd/>
            <a:tailEnd/>
          </a:ln>
        </p:spPr>
        <p:txBody>
          <a:bodyPr wrap="none" lIns="0" tIns="0" rIns="0" bIns="0">
            <a:spAutoFit/>
          </a:bodyPr>
          <a:lstStyle/>
          <a:p>
            <a:pPr eaLnBrk="0" hangingPunct="0">
              <a:defRPr/>
            </a:pPr>
            <a:r>
              <a:rPr lang="en-US" b="1" dirty="0" err="1">
                <a:solidFill>
                  <a:srgbClr val="004586"/>
                </a:solidFill>
              </a:rPr>
              <a:t>Isotretinoína</a:t>
            </a:r>
            <a:r>
              <a:rPr lang="en-US" b="1" dirty="0">
                <a:solidFill>
                  <a:srgbClr val="004586"/>
                </a:solidFill>
              </a:rPr>
              <a:t> oral</a:t>
            </a:r>
          </a:p>
        </p:txBody>
      </p:sp>
      <p:sp>
        <p:nvSpPr>
          <p:cNvPr id="99346" name="Rectangle 18"/>
          <p:cNvSpPr>
            <a:spLocks noChangeArrowheads="1"/>
          </p:cNvSpPr>
          <p:nvPr/>
        </p:nvSpPr>
        <p:spPr bwMode="auto">
          <a:xfrm>
            <a:off x="2419350" y="4275136"/>
            <a:ext cx="1797352" cy="276999"/>
          </a:xfrm>
          <a:prstGeom prst="rect">
            <a:avLst/>
          </a:prstGeom>
          <a:noFill/>
          <a:ln w="9525">
            <a:noFill/>
            <a:miter lim="800000"/>
            <a:headEnd/>
            <a:tailEnd/>
          </a:ln>
        </p:spPr>
        <p:txBody>
          <a:bodyPr wrap="none" lIns="0" tIns="0" rIns="0" bIns="0">
            <a:spAutoFit/>
          </a:bodyPr>
          <a:lstStyle/>
          <a:p>
            <a:pPr eaLnBrk="0" hangingPunct="0">
              <a:defRPr/>
            </a:pPr>
            <a:r>
              <a:rPr lang="en-US" b="1" dirty="0" err="1">
                <a:solidFill>
                  <a:srgbClr val="004586"/>
                </a:solidFill>
              </a:rPr>
              <a:t>Tetraciclinas</a:t>
            </a:r>
            <a:r>
              <a:rPr lang="en-US" b="1" dirty="0">
                <a:solidFill>
                  <a:srgbClr val="004586"/>
                </a:solidFill>
              </a:rPr>
              <a:t> </a:t>
            </a:r>
            <a:r>
              <a:rPr lang="en-US" b="1" dirty="0" err="1">
                <a:solidFill>
                  <a:srgbClr val="004586"/>
                </a:solidFill>
              </a:rPr>
              <a:t>orales</a:t>
            </a:r>
            <a:endParaRPr lang="en-US" b="1" dirty="0">
              <a:solidFill>
                <a:srgbClr val="004586"/>
              </a:solidFill>
            </a:endParaRPr>
          </a:p>
        </p:txBody>
      </p:sp>
      <p:sp>
        <p:nvSpPr>
          <p:cNvPr id="67603" name="Rectangle 19"/>
          <p:cNvSpPr>
            <a:spLocks noChangeArrowheads="1"/>
          </p:cNvSpPr>
          <p:nvPr/>
        </p:nvSpPr>
        <p:spPr bwMode="auto">
          <a:xfrm>
            <a:off x="5048598" y="4291012"/>
            <a:ext cx="256481" cy="307777"/>
          </a:xfrm>
          <a:prstGeom prst="rect">
            <a:avLst/>
          </a:prstGeom>
          <a:noFill/>
          <a:ln w="9525">
            <a:noFill/>
            <a:miter lim="800000"/>
            <a:headEnd/>
            <a:tailEnd/>
          </a:ln>
        </p:spPr>
        <p:txBody>
          <a:bodyPr wrap="none" lIns="0" tIns="0" rIns="0" bIns="0">
            <a:spAutoFit/>
          </a:bodyPr>
          <a:lstStyle/>
          <a:p>
            <a:pPr algn="ctr" eaLnBrk="0" hangingPunct="0"/>
            <a:r>
              <a:rPr lang="en-US" sz="2000">
                <a:solidFill>
                  <a:schemeClr val="bg1"/>
                </a:solidFill>
                <a:latin typeface="Symbol" pitchFamily="18" charset="2"/>
              </a:rPr>
              <a:t>¾</a:t>
            </a:r>
            <a:endParaRPr lang="en-US" sz="2000">
              <a:solidFill>
                <a:schemeClr val="bg1"/>
              </a:solidFill>
              <a:latin typeface="Century Gothic" pitchFamily="34" charset="0"/>
            </a:endParaRPr>
          </a:p>
        </p:txBody>
      </p:sp>
      <p:sp>
        <p:nvSpPr>
          <p:cNvPr id="99348" name="Rectangle 20"/>
          <p:cNvSpPr>
            <a:spLocks noChangeArrowheads="1"/>
          </p:cNvSpPr>
          <p:nvPr/>
        </p:nvSpPr>
        <p:spPr bwMode="auto">
          <a:xfrm>
            <a:off x="2419350" y="4721225"/>
            <a:ext cx="1653851" cy="276999"/>
          </a:xfrm>
          <a:prstGeom prst="rect">
            <a:avLst/>
          </a:prstGeom>
          <a:noFill/>
          <a:ln w="9525">
            <a:noFill/>
            <a:miter lim="800000"/>
            <a:headEnd/>
            <a:tailEnd/>
          </a:ln>
        </p:spPr>
        <p:txBody>
          <a:bodyPr wrap="none" lIns="0" tIns="0" rIns="0" bIns="0">
            <a:spAutoFit/>
          </a:bodyPr>
          <a:lstStyle/>
          <a:p>
            <a:pPr eaLnBrk="0" hangingPunct="0">
              <a:defRPr/>
            </a:pPr>
            <a:r>
              <a:rPr lang="en-US" b="1" dirty="0">
                <a:solidFill>
                  <a:srgbClr val="004586"/>
                </a:solidFill>
              </a:rPr>
              <a:t>Acet. </a:t>
            </a:r>
            <a:r>
              <a:rPr lang="en-US" b="1" dirty="0" err="1">
                <a:solidFill>
                  <a:srgbClr val="004586"/>
                </a:solidFill>
              </a:rPr>
              <a:t>ciproterona</a:t>
            </a:r>
            <a:endParaRPr lang="en-US" b="1" dirty="0">
              <a:solidFill>
                <a:srgbClr val="004586"/>
              </a:solidFill>
            </a:endParaRPr>
          </a:p>
        </p:txBody>
      </p:sp>
      <p:sp>
        <p:nvSpPr>
          <p:cNvPr id="67605" name="Rectangle 21"/>
          <p:cNvSpPr>
            <a:spLocks noChangeArrowheads="1"/>
          </p:cNvSpPr>
          <p:nvPr/>
        </p:nvSpPr>
        <p:spPr bwMode="auto">
          <a:xfrm>
            <a:off x="6491636" y="4835525"/>
            <a:ext cx="256481" cy="307777"/>
          </a:xfrm>
          <a:prstGeom prst="rect">
            <a:avLst/>
          </a:prstGeom>
          <a:noFill/>
          <a:ln w="9525">
            <a:noFill/>
            <a:miter lim="800000"/>
            <a:headEnd/>
            <a:tailEnd/>
          </a:ln>
        </p:spPr>
        <p:txBody>
          <a:bodyPr wrap="none" lIns="0" tIns="0" rIns="0" bIns="0">
            <a:spAutoFit/>
          </a:bodyPr>
          <a:lstStyle/>
          <a:p>
            <a:pPr algn="ctr" eaLnBrk="0" hangingPunct="0"/>
            <a:r>
              <a:rPr lang="en-US" sz="2000">
                <a:solidFill>
                  <a:schemeClr val="bg1"/>
                </a:solidFill>
                <a:latin typeface="Symbol" pitchFamily="18" charset="2"/>
              </a:rPr>
              <a:t>¾</a:t>
            </a:r>
            <a:endParaRPr lang="en-US" sz="2000">
              <a:solidFill>
                <a:schemeClr val="bg1"/>
              </a:solidFill>
              <a:latin typeface="Century Gothic" pitchFamily="34" charset="0"/>
            </a:endParaRPr>
          </a:p>
        </p:txBody>
      </p:sp>
      <p:sp>
        <p:nvSpPr>
          <p:cNvPr id="67606" name="AutoShape 22"/>
          <p:cNvSpPr>
            <a:spLocks noChangeArrowheads="1"/>
          </p:cNvSpPr>
          <p:nvPr/>
        </p:nvSpPr>
        <p:spPr bwMode="auto">
          <a:xfrm>
            <a:off x="6456363" y="3752849"/>
            <a:ext cx="347662" cy="304800"/>
          </a:xfrm>
          <a:prstGeom prst="downArrow">
            <a:avLst>
              <a:gd name="adj1" fmla="val 50000"/>
              <a:gd name="adj2" fmla="val 25000"/>
            </a:avLst>
          </a:prstGeom>
          <a:solidFill>
            <a:srgbClr val="7030A0"/>
          </a:solidFill>
          <a:ln w="12700">
            <a:solidFill>
              <a:srgbClr val="FFFFFF"/>
            </a:solidFill>
            <a:miter lim="800000"/>
            <a:headEnd type="none" w="sm" len="sm"/>
            <a:tailEnd type="none" w="sm" len="sm"/>
          </a:ln>
        </p:spPr>
        <p:txBody>
          <a:bodyPr wrap="none" anchor="ctr"/>
          <a:lstStyle/>
          <a:p>
            <a:pPr eaLnBrk="0" hangingPunct="0"/>
            <a:endParaRPr lang="es-ES">
              <a:latin typeface="Times New Roman" pitchFamily="18" charset="0"/>
            </a:endParaRPr>
          </a:p>
        </p:txBody>
      </p:sp>
      <p:sp>
        <p:nvSpPr>
          <p:cNvPr id="93207" name="AutoShape 23"/>
          <p:cNvSpPr>
            <a:spLocks noChangeArrowheads="1"/>
          </p:cNvSpPr>
          <p:nvPr/>
        </p:nvSpPr>
        <p:spPr bwMode="auto">
          <a:xfrm>
            <a:off x="6523039" y="2152649"/>
            <a:ext cx="136525" cy="304800"/>
          </a:xfrm>
          <a:prstGeom prst="downArrow">
            <a:avLst>
              <a:gd name="adj1" fmla="val 50000"/>
              <a:gd name="adj2" fmla="val 55814"/>
            </a:avLst>
          </a:prstGeom>
          <a:solidFill>
            <a:schemeClr val="accent6">
              <a:lumMod val="20000"/>
              <a:lumOff val="80000"/>
            </a:schemeClr>
          </a:solidFill>
          <a:ln w="12700">
            <a:solidFill>
              <a:srgbClr val="7030A0"/>
            </a:solidFill>
            <a:miter lim="800000"/>
            <a:headEnd type="none" w="sm" len="sm"/>
            <a:tailEnd type="none" w="sm" len="sm"/>
          </a:ln>
        </p:spPr>
        <p:txBody>
          <a:bodyPr wrap="none" anchor="ctr"/>
          <a:lstStyle/>
          <a:p>
            <a:pPr eaLnBrk="0" hangingPunct="0">
              <a:defRPr/>
            </a:pPr>
            <a:endParaRPr lang="es-ES">
              <a:latin typeface="Times New Roman" pitchFamily="18" charset="0"/>
            </a:endParaRPr>
          </a:p>
        </p:txBody>
      </p:sp>
      <p:sp>
        <p:nvSpPr>
          <p:cNvPr id="93209" name="AutoShape 25"/>
          <p:cNvSpPr>
            <a:spLocks noChangeArrowheads="1"/>
          </p:cNvSpPr>
          <p:nvPr/>
        </p:nvSpPr>
        <p:spPr bwMode="auto">
          <a:xfrm>
            <a:off x="6540500" y="4267199"/>
            <a:ext cx="134938" cy="304800"/>
          </a:xfrm>
          <a:prstGeom prst="downArrow">
            <a:avLst>
              <a:gd name="adj1" fmla="val 50000"/>
              <a:gd name="adj2" fmla="val 56470"/>
            </a:avLst>
          </a:prstGeom>
          <a:solidFill>
            <a:schemeClr val="accent6">
              <a:lumMod val="40000"/>
              <a:lumOff val="60000"/>
            </a:schemeClr>
          </a:solidFill>
          <a:ln w="12700">
            <a:solidFill>
              <a:srgbClr val="7030A0"/>
            </a:solidFill>
            <a:miter lim="800000"/>
            <a:headEnd type="none" w="sm" len="sm"/>
            <a:tailEnd type="none" w="sm" len="sm"/>
          </a:ln>
        </p:spPr>
        <p:txBody>
          <a:bodyPr wrap="none" anchor="ctr"/>
          <a:lstStyle/>
          <a:p>
            <a:pPr eaLnBrk="0" hangingPunct="0">
              <a:defRPr/>
            </a:pPr>
            <a:endParaRPr lang="es-ES">
              <a:latin typeface="Times New Roman" pitchFamily="18" charset="0"/>
            </a:endParaRPr>
          </a:p>
        </p:txBody>
      </p:sp>
      <p:sp>
        <p:nvSpPr>
          <p:cNvPr id="67609" name="AutoShape 26"/>
          <p:cNvSpPr>
            <a:spLocks noChangeArrowheads="1"/>
          </p:cNvSpPr>
          <p:nvPr/>
        </p:nvSpPr>
        <p:spPr bwMode="auto">
          <a:xfrm>
            <a:off x="4799013" y="3676649"/>
            <a:ext cx="609600" cy="381000"/>
          </a:xfrm>
          <a:prstGeom prst="downArrow">
            <a:avLst>
              <a:gd name="adj1" fmla="val 50000"/>
              <a:gd name="adj2" fmla="val 25000"/>
            </a:avLst>
          </a:prstGeom>
          <a:solidFill>
            <a:srgbClr val="7030A0"/>
          </a:solidFill>
          <a:ln w="12700">
            <a:solidFill>
              <a:srgbClr val="FFFFFF"/>
            </a:solidFill>
            <a:miter lim="800000"/>
            <a:headEnd type="none" w="sm" len="sm"/>
            <a:tailEnd type="none" w="sm" len="sm"/>
          </a:ln>
        </p:spPr>
        <p:txBody>
          <a:bodyPr wrap="none" anchor="ctr"/>
          <a:lstStyle/>
          <a:p>
            <a:pPr eaLnBrk="0" hangingPunct="0"/>
            <a:endParaRPr lang="es-ES">
              <a:latin typeface="Times New Roman" pitchFamily="18" charset="0"/>
            </a:endParaRPr>
          </a:p>
        </p:txBody>
      </p:sp>
      <p:sp>
        <p:nvSpPr>
          <p:cNvPr id="93211" name="AutoShape 27"/>
          <p:cNvSpPr>
            <a:spLocks noChangeArrowheads="1"/>
          </p:cNvSpPr>
          <p:nvPr/>
        </p:nvSpPr>
        <p:spPr bwMode="auto">
          <a:xfrm>
            <a:off x="4932363" y="4743449"/>
            <a:ext cx="347662" cy="304800"/>
          </a:xfrm>
          <a:prstGeom prst="downArrow">
            <a:avLst>
              <a:gd name="adj1" fmla="val 50000"/>
              <a:gd name="adj2" fmla="val 25000"/>
            </a:avLst>
          </a:prstGeom>
          <a:solidFill>
            <a:schemeClr val="accent6">
              <a:lumMod val="40000"/>
              <a:lumOff val="60000"/>
            </a:schemeClr>
          </a:solidFill>
          <a:ln w="12700">
            <a:solidFill>
              <a:srgbClr val="7030A0"/>
            </a:solidFill>
            <a:miter lim="800000"/>
            <a:headEnd type="none" w="sm" len="sm"/>
            <a:tailEnd type="none" w="sm" len="sm"/>
          </a:ln>
        </p:spPr>
        <p:txBody>
          <a:bodyPr wrap="none" anchor="ctr"/>
          <a:lstStyle/>
          <a:p>
            <a:pPr eaLnBrk="0" hangingPunct="0">
              <a:defRPr/>
            </a:pPr>
            <a:endParaRPr lang="es-ES">
              <a:latin typeface="Times New Roman" pitchFamily="18" charset="0"/>
            </a:endParaRPr>
          </a:p>
        </p:txBody>
      </p:sp>
      <p:sp>
        <p:nvSpPr>
          <p:cNvPr id="93212" name="AutoShape 28"/>
          <p:cNvSpPr>
            <a:spLocks noChangeArrowheads="1"/>
          </p:cNvSpPr>
          <p:nvPr/>
        </p:nvSpPr>
        <p:spPr bwMode="auto">
          <a:xfrm>
            <a:off x="7861300" y="4743449"/>
            <a:ext cx="134938" cy="304800"/>
          </a:xfrm>
          <a:prstGeom prst="downArrow">
            <a:avLst>
              <a:gd name="adj1" fmla="val 50000"/>
              <a:gd name="adj2" fmla="val 56470"/>
            </a:avLst>
          </a:prstGeom>
          <a:solidFill>
            <a:schemeClr val="accent6">
              <a:lumMod val="40000"/>
              <a:lumOff val="60000"/>
            </a:schemeClr>
          </a:solidFill>
          <a:ln w="12700">
            <a:solidFill>
              <a:srgbClr val="7030A0"/>
            </a:solidFill>
            <a:miter lim="800000"/>
            <a:headEnd type="none" w="sm" len="sm"/>
            <a:tailEnd type="none" w="sm" len="sm"/>
          </a:ln>
        </p:spPr>
        <p:txBody>
          <a:bodyPr wrap="none" anchor="ctr"/>
          <a:lstStyle/>
          <a:p>
            <a:pPr eaLnBrk="0" hangingPunct="0">
              <a:defRPr/>
            </a:pPr>
            <a:endParaRPr lang="es-ES">
              <a:latin typeface="Times New Roman" pitchFamily="18" charset="0"/>
            </a:endParaRPr>
          </a:p>
        </p:txBody>
      </p:sp>
      <p:sp>
        <p:nvSpPr>
          <p:cNvPr id="93213" name="AutoShape 29"/>
          <p:cNvSpPr>
            <a:spLocks noChangeArrowheads="1"/>
          </p:cNvSpPr>
          <p:nvPr/>
        </p:nvSpPr>
        <p:spPr bwMode="auto">
          <a:xfrm>
            <a:off x="7742238" y="2762249"/>
            <a:ext cx="349250" cy="304800"/>
          </a:xfrm>
          <a:prstGeom prst="downArrow">
            <a:avLst>
              <a:gd name="adj1" fmla="val 50000"/>
              <a:gd name="adj2" fmla="val 25000"/>
            </a:avLst>
          </a:prstGeom>
          <a:solidFill>
            <a:schemeClr val="accent6">
              <a:lumMod val="40000"/>
              <a:lumOff val="60000"/>
            </a:schemeClr>
          </a:solidFill>
          <a:ln w="12700">
            <a:solidFill>
              <a:srgbClr val="7030A0"/>
            </a:solidFill>
            <a:miter lim="800000"/>
            <a:headEnd type="none" w="sm" len="sm"/>
            <a:tailEnd type="none" w="sm" len="sm"/>
          </a:ln>
        </p:spPr>
        <p:txBody>
          <a:bodyPr wrap="none" anchor="ctr"/>
          <a:lstStyle/>
          <a:p>
            <a:pPr eaLnBrk="0" hangingPunct="0">
              <a:defRPr/>
            </a:pPr>
            <a:endParaRPr lang="es-ES">
              <a:latin typeface="Times New Roman" pitchFamily="18" charset="0"/>
            </a:endParaRPr>
          </a:p>
        </p:txBody>
      </p:sp>
      <p:sp>
        <p:nvSpPr>
          <p:cNvPr id="93214" name="AutoShape 30"/>
          <p:cNvSpPr>
            <a:spLocks noChangeArrowheads="1"/>
          </p:cNvSpPr>
          <p:nvPr/>
        </p:nvSpPr>
        <p:spPr bwMode="auto">
          <a:xfrm>
            <a:off x="7726363" y="2152649"/>
            <a:ext cx="347662" cy="304800"/>
          </a:xfrm>
          <a:prstGeom prst="downArrow">
            <a:avLst>
              <a:gd name="adj1" fmla="val 50000"/>
              <a:gd name="adj2" fmla="val 25000"/>
            </a:avLst>
          </a:prstGeom>
          <a:solidFill>
            <a:schemeClr val="accent6">
              <a:lumMod val="20000"/>
              <a:lumOff val="80000"/>
            </a:schemeClr>
          </a:solidFill>
          <a:ln w="12700">
            <a:solidFill>
              <a:srgbClr val="7030A0"/>
            </a:solidFill>
            <a:miter lim="800000"/>
            <a:headEnd type="none" w="sm" len="sm"/>
            <a:tailEnd type="none" w="sm" len="sm"/>
          </a:ln>
        </p:spPr>
        <p:txBody>
          <a:bodyPr wrap="none" anchor="ctr"/>
          <a:lstStyle/>
          <a:p>
            <a:pPr eaLnBrk="0" hangingPunct="0">
              <a:defRPr/>
            </a:pPr>
            <a:endParaRPr lang="es-ES">
              <a:latin typeface="Times New Roman" pitchFamily="18" charset="0"/>
            </a:endParaRPr>
          </a:p>
        </p:txBody>
      </p:sp>
      <p:sp>
        <p:nvSpPr>
          <p:cNvPr id="93215" name="AutoShape 31"/>
          <p:cNvSpPr>
            <a:spLocks noChangeArrowheads="1"/>
          </p:cNvSpPr>
          <p:nvPr/>
        </p:nvSpPr>
        <p:spPr bwMode="auto">
          <a:xfrm>
            <a:off x="9029700" y="2190749"/>
            <a:ext cx="349250" cy="304800"/>
          </a:xfrm>
          <a:prstGeom prst="downArrow">
            <a:avLst>
              <a:gd name="adj1" fmla="val 50000"/>
              <a:gd name="adj2" fmla="val 25000"/>
            </a:avLst>
          </a:prstGeom>
          <a:solidFill>
            <a:schemeClr val="accent6">
              <a:lumMod val="20000"/>
              <a:lumOff val="80000"/>
            </a:schemeClr>
          </a:solidFill>
          <a:ln w="12700">
            <a:solidFill>
              <a:srgbClr val="7030A0"/>
            </a:solidFill>
            <a:miter lim="800000"/>
            <a:headEnd type="none" w="sm" len="sm"/>
            <a:tailEnd type="none" w="sm" len="sm"/>
          </a:ln>
        </p:spPr>
        <p:txBody>
          <a:bodyPr wrap="none" anchor="ctr"/>
          <a:lstStyle/>
          <a:p>
            <a:pPr eaLnBrk="0" hangingPunct="0">
              <a:defRPr/>
            </a:pPr>
            <a:endParaRPr lang="es-ES">
              <a:latin typeface="Times New Roman" pitchFamily="18" charset="0"/>
            </a:endParaRPr>
          </a:p>
        </p:txBody>
      </p:sp>
      <p:sp>
        <p:nvSpPr>
          <p:cNvPr id="93216" name="AutoShape 32"/>
          <p:cNvSpPr>
            <a:spLocks noChangeArrowheads="1"/>
          </p:cNvSpPr>
          <p:nvPr/>
        </p:nvSpPr>
        <p:spPr bwMode="auto">
          <a:xfrm>
            <a:off x="9029700" y="2743199"/>
            <a:ext cx="349250" cy="304800"/>
          </a:xfrm>
          <a:prstGeom prst="downArrow">
            <a:avLst>
              <a:gd name="adj1" fmla="val 50000"/>
              <a:gd name="adj2" fmla="val 25000"/>
            </a:avLst>
          </a:prstGeom>
          <a:solidFill>
            <a:schemeClr val="accent6">
              <a:lumMod val="40000"/>
              <a:lumOff val="60000"/>
            </a:schemeClr>
          </a:solidFill>
          <a:ln w="12700">
            <a:solidFill>
              <a:srgbClr val="7030A0"/>
            </a:solidFill>
            <a:miter lim="800000"/>
            <a:headEnd type="none" w="sm" len="sm"/>
            <a:tailEnd type="none" w="sm" len="sm"/>
          </a:ln>
        </p:spPr>
        <p:txBody>
          <a:bodyPr wrap="none" anchor="ctr"/>
          <a:lstStyle/>
          <a:p>
            <a:pPr eaLnBrk="0" hangingPunct="0">
              <a:defRPr/>
            </a:pPr>
            <a:endParaRPr lang="es-ES">
              <a:latin typeface="Times New Roman" pitchFamily="18" charset="0"/>
            </a:endParaRPr>
          </a:p>
        </p:txBody>
      </p:sp>
      <p:sp>
        <p:nvSpPr>
          <p:cNvPr id="93217" name="AutoShape 33"/>
          <p:cNvSpPr>
            <a:spLocks noChangeArrowheads="1"/>
          </p:cNvSpPr>
          <p:nvPr/>
        </p:nvSpPr>
        <p:spPr bwMode="auto">
          <a:xfrm>
            <a:off x="9029700" y="3219449"/>
            <a:ext cx="349250" cy="304800"/>
          </a:xfrm>
          <a:prstGeom prst="downArrow">
            <a:avLst>
              <a:gd name="adj1" fmla="val 50000"/>
              <a:gd name="adj2" fmla="val 25000"/>
            </a:avLst>
          </a:prstGeom>
          <a:solidFill>
            <a:schemeClr val="accent6">
              <a:lumMod val="40000"/>
              <a:lumOff val="60000"/>
            </a:schemeClr>
          </a:solidFill>
          <a:ln w="12700">
            <a:solidFill>
              <a:srgbClr val="7030A0"/>
            </a:solidFill>
            <a:miter lim="800000"/>
            <a:headEnd type="none" w="sm" len="sm"/>
            <a:tailEnd type="none" w="sm" len="sm"/>
          </a:ln>
        </p:spPr>
        <p:txBody>
          <a:bodyPr wrap="none" anchor="ctr"/>
          <a:lstStyle/>
          <a:p>
            <a:pPr eaLnBrk="0" hangingPunct="0">
              <a:defRPr/>
            </a:pPr>
            <a:endParaRPr lang="es-ES">
              <a:latin typeface="Times New Roman" pitchFamily="18" charset="0"/>
            </a:endParaRPr>
          </a:p>
        </p:txBody>
      </p:sp>
      <p:sp>
        <p:nvSpPr>
          <p:cNvPr id="67617" name="AutoShape 34"/>
          <p:cNvSpPr>
            <a:spLocks noChangeArrowheads="1"/>
          </p:cNvSpPr>
          <p:nvPr/>
        </p:nvSpPr>
        <p:spPr bwMode="auto">
          <a:xfrm>
            <a:off x="7626350" y="3657599"/>
            <a:ext cx="609600" cy="381000"/>
          </a:xfrm>
          <a:prstGeom prst="downArrow">
            <a:avLst>
              <a:gd name="adj1" fmla="val 50000"/>
              <a:gd name="adj2" fmla="val 25000"/>
            </a:avLst>
          </a:prstGeom>
          <a:solidFill>
            <a:srgbClr val="7030A0"/>
          </a:solidFill>
          <a:ln w="12700">
            <a:solidFill>
              <a:srgbClr val="FFFFFF"/>
            </a:solidFill>
            <a:miter lim="800000"/>
            <a:headEnd type="none" w="sm" len="sm"/>
            <a:tailEnd type="none" w="sm" len="sm"/>
          </a:ln>
        </p:spPr>
        <p:txBody>
          <a:bodyPr wrap="none" anchor="ctr"/>
          <a:lstStyle/>
          <a:p>
            <a:pPr eaLnBrk="0" hangingPunct="0"/>
            <a:endParaRPr lang="es-ES">
              <a:latin typeface="Times New Roman" pitchFamily="18" charset="0"/>
            </a:endParaRPr>
          </a:p>
        </p:txBody>
      </p:sp>
      <p:sp>
        <p:nvSpPr>
          <p:cNvPr id="93219" name="AutoShape 35"/>
          <p:cNvSpPr>
            <a:spLocks noChangeArrowheads="1"/>
          </p:cNvSpPr>
          <p:nvPr/>
        </p:nvSpPr>
        <p:spPr bwMode="auto">
          <a:xfrm>
            <a:off x="7626350" y="4190999"/>
            <a:ext cx="609600" cy="381000"/>
          </a:xfrm>
          <a:prstGeom prst="downArrow">
            <a:avLst>
              <a:gd name="adj1" fmla="val 50000"/>
              <a:gd name="adj2" fmla="val 25000"/>
            </a:avLst>
          </a:prstGeom>
          <a:solidFill>
            <a:schemeClr val="accent6">
              <a:lumMod val="40000"/>
              <a:lumOff val="60000"/>
            </a:schemeClr>
          </a:solidFill>
          <a:ln w="12700">
            <a:solidFill>
              <a:srgbClr val="7030A0"/>
            </a:solidFill>
            <a:miter lim="800000"/>
            <a:headEnd type="none" w="sm" len="sm"/>
            <a:tailEnd type="none" w="sm" len="sm"/>
          </a:ln>
        </p:spPr>
        <p:txBody>
          <a:bodyPr wrap="none" anchor="ctr"/>
          <a:lstStyle/>
          <a:p>
            <a:pPr eaLnBrk="0" hangingPunct="0">
              <a:defRPr/>
            </a:pPr>
            <a:endParaRPr lang="es-ES">
              <a:latin typeface="Times New Roman" pitchFamily="18" charset="0"/>
            </a:endParaRPr>
          </a:p>
        </p:txBody>
      </p:sp>
      <p:sp>
        <p:nvSpPr>
          <p:cNvPr id="67619" name="AutoShape 36"/>
          <p:cNvSpPr>
            <a:spLocks noChangeArrowheads="1"/>
          </p:cNvSpPr>
          <p:nvPr/>
        </p:nvSpPr>
        <p:spPr bwMode="auto">
          <a:xfrm>
            <a:off x="8931275" y="3676649"/>
            <a:ext cx="609600" cy="381000"/>
          </a:xfrm>
          <a:prstGeom prst="downArrow">
            <a:avLst>
              <a:gd name="adj1" fmla="val 50000"/>
              <a:gd name="adj2" fmla="val 25000"/>
            </a:avLst>
          </a:prstGeom>
          <a:solidFill>
            <a:srgbClr val="7030A0"/>
          </a:solidFill>
          <a:ln w="12700">
            <a:solidFill>
              <a:srgbClr val="FFFFFF"/>
            </a:solidFill>
            <a:miter lim="800000"/>
            <a:headEnd type="none" w="sm" len="sm"/>
            <a:tailEnd type="none" w="sm" len="sm"/>
          </a:ln>
        </p:spPr>
        <p:txBody>
          <a:bodyPr wrap="none" anchor="ctr"/>
          <a:lstStyle/>
          <a:p>
            <a:pPr eaLnBrk="0" hangingPunct="0"/>
            <a:endParaRPr lang="es-ES">
              <a:latin typeface="Times New Roman" pitchFamily="18" charset="0"/>
            </a:endParaRPr>
          </a:p>
        </p:txBody>
      </p:sp>
      <p:sp>
        <p:nvSpPr>
          <p:cNvPr id="93221" name="AutoShape 37"/>
          <p:cNvSpPr>
            <a:spLocks noChangeArrowheads="1"/>
          </p:cNvSpPr>
          <p:nvPr/>
        </p:nvSpPr>
        <p:spPr bwMode="auto">
          <a:xfrm>
            <a:off x="8913813" y="4210049"/>
            <a:ext cx="609600" cy="381000"/>
          </a:xfrm>
          <a:prstGeom prst="downArrow">
            <a:avLst>
              <a:gd name="adj1" fmla="val 50000"/>
              <a:gd name="adj2" fmla="val 25000"/>
            </a:avLst>
          </a:prstGeom>
          <a:solidFill>
            <a:schemeClr val="accent6">
              <a:lumMod val="40000"/>
              <a:lumOff val="60000"/>
            </a:schemeClr>
          </a:solidFill>
          <a:ln w="12700">
            <a:solidFill>
              <a:srgbClr val="7030A0"/>
            </a:solidFill>
            <a:miter lim="800000"/>
            <a:headEnd type="none" w="sm" len="sm"/>
            <a:tailEnd type="none" w="sm" len="sm"/>
          </a:ln>
        </p:spPr>
        <p:txBody>
          <a:bodyPr wrap="none" anchor="ctr"/>
          <a:lstStyle/>
          <a:p>
            <a:pPr eaLnBrk="0" hangingPunct="0">
              <a:defRPr/>
            </a:pPr>
            <a:endParaRPr lang="es-ES">
              <a:latin typeface="Times New Roman" pitchFamily="18" charset="0"/>
            </a:endParaRPr>
          </a:p>
        </p:txBody>
      </p:sp>
      <p:sp>
        <p:nvSpPr>
          <p:cNvPr id="93222" name="AutoShape 38"/>
          <p:cNvSpPr>
            <a:spLocks noChangeArrowheads="1"/>
          </p:cNvSpPr>
          <p:nvPr/>
        </p:nvSpPr>
        <p:spPr bwMode="auto">
          <a:xfrm>
            <a:off x="9063038" y="4819649"/>
            <a:ext cx="349250" cy="304800"/>
          </a:xfrm>
          <a:prstGeom prst="downArrow">
            <a:avLst>
              <a:gd name="adj1" fmla="val 50000"/>
              <a:gd name="adj2" fmla="val 25000"/>
            </a:avLst>
          </a:prstGeom>
          <a:solidFill>
            <a:schemeClr val="accent6">
              <a:lumMod val="40000"/>
              <a:lumOff val="60000"/>
            </a:schemeClr>
          </a:solidFill>
          <a:ln w="12700">
            <a:solidFill>
              <a:srgbClr val="7030A0"/>
            </a:solidFill>
            <a:miter lim="800000"/>
            <a:headEnd type="none" w="sm" len="sm"/>
            <a:tailEnd type="none" w="sm" len="sm"/>
          </a:ln>
        </p:spPr>
        <p:txBody>
          <a:bodyPr wrap="none" anchor="ctr"/>
          <a:lstStyle/>
          <a:p>
            <a:pPr eaLnBrk="0" hangingPunct="0">
              <a:defRPr/>
            </a:pPr>
            <a:endParaRPr lang="es-ES">
              <a:latin typeface="Times New Roman" pitchFamily="18" charset="0"/>
            </a:endParaRPr>
          </a:p>
        </p:txBody>
      </p:sp>
      <p:sp>
        <p:nvSpPr>
          <p:cNvPr id="3" name="2 Rectángulo redondeado"/>
          <p:cNvSpPr/>
          <p:nvPr/>
        </p:nvSpPr>
        <p:spPr>
          <a:xfrm>
            <a:off x="2279650" y="2152649"/>
            <a:ext cx="7627938" cy="1504950"/>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rgbClr val="FFFFFF"/>
              </a:solidFill>
            </a:endParaRPr>
          </a:p>
        </p:txBody>
      </p:sp>
      <p:sp>
        <p:nvSpPr>
          <p:cNvPr id="2" name="Marcador de texto 1"/>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123528220"/>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Peróxido de </a:t>
            </a:r>
            <a:r>
              <a:rPr lang="es-ES" dirty="0" err="1" smtClean="0"/>
              <a:t>benzoilo</a:t>
            </a:r>
            <a:endParaRPr lang="es-ES" dirty="0"/>
          </a:p>
        </p:txBody>
      </p:sp>
      <p:sp>
        <p:nvSpPr>
          <p:cNvPr id="68611" name="2 Marcador de contenido"/>
          <p:cNvSpPr>
            <a:spLocks noGrp="1"/>
          </p:cNvSpPr>
          <p:nvPr>
            <p:ph idx="1"/>
          </p:nvPr>
        </p:nvSpPr>
        <p:spPr>
          <a:xfrm>
            <a:off x="0" y="1139245"/>
            <a:ext cx="11582400" cy="4592024"/>
          </a:xfrm>
        </p:spPr>
        <p:txBody>
          <a:bodyPr>
            <a:normAutofit/>
          </a:bodyPr>
          <a:lstStyle/>
          <a:p>
            <a:pPr eaLnBrk="1" hangingPunct="1"/>
            <a:r>
              <a:rPr lang="es-ES" dirty="0" smtClean="0">
                <a:solidFill>
                  <a:srgbClr val="C00000"/>
                </a:solidFill>
              </a:rPr>
              <a:t>Acción </a:t>
            </a:r>
            <a:r>
              <a:rPr lang="es-ES" dirty="0" err="1" smtClean="0">
                <a:solidFill>
                  <a:srgbClr val="C00000"/>
                </a:solidFill>
              </a:rPr>
              <a:t>queratolítica</a:t>
            </a:r>
            <a:r>
              <a:rPr lang="es-ES" dirty="0" smtClean="0">
                <a:solidFill>
                  <a:srgbClr val="C00000"/>
                </a:solidFill>
              </a:rPr>
              <a:t>, antibacteriana y </a:t>
            </a:r>
            <a:r>
              <a:rPr lang="es-ES" dirty="0" err="1" smtClean="0">
                <a:solidFill>
                  <a:srgbClr val="C00000"/>
                </a:solidFill>
              </a:rPr>
              <a:t>sebostática</a:t>
            </a:r>
            <a:r>
              <a:rPr lang="es-ES" dirty="0" smtClean="0">
                <a:solidFill>
                  <a:srgbClr val="C00000"/>
                </a:solidFill>
              </a:rPr>
              <a:t>.</a:t>
            </a:r>
          </a:p>
          <a:p>
            <a:pPr eaLnBrk="1" hangingPunct="1"/>
            <a:r>
              <a:rPr lang="es-ES" dirty="0" smtClean="0">
                <a:solidFill>
                  <a:srgbClr val="004586"/>
                </a:solidFill>
              </a:rPr>
              <a:t>Aplicación 1-2 veces /día según tolerancia.</a:t>
            </a:r>
          </a:p>
          <a:p>
            <a:pPr eaLnBrk="1" hangingPunct="1"/>
            <a:r>
              <a:rPr lang="es-ES" dirty="0" smtClean="0">
                <a:solidFill>
                  <a:srgbClr val="004586"/>
                </a:solidFill>
              </a:rPr>
              <a:t>No utilizar en concentraciones &gt; 5%.</a:t>
            </a:r>
          </a:p>
          <a:p>
            <a:pPr eaLnBrk="1" hangingPunct="1"/>
            <a:r>
              <a:rPr lang="es-ES" dirty="0" smtClean="0">
                <a:solidFill>
                  <a:srgbClr val="004586"/>
                </a:solidFill>
              </a:rPr>
              <a:t>Seguro en embarazo.</a:t>
            </a:r>
          </a:p>
          <a:p>
            <a:pPr eaLnBrk="1" hangingPunct="1"/>
            <a:r>
              <a:rPr lang="es-ES" dirty="0" smtClean="0">
                <a:solidFill>
                  <a:srgbClr val="004586"/>
                </a:solidFill>
              </a:rPr>
              <a:t>Efectos 2º:</a:t>
            </a:r>
          </a:p>
          <a:p>
            <a:pPr lvl="1"/>
            <a:r>
              <a:rPr lang="es-ES" sz="2400" dirty="0" smtClean="0">
                <a:solidFill>
                  <a:srgbClr val="004586"/>
                </a:solidFill>
              </a:rPr>
              <a:t>Dermatitis de contacto (2%).</a:t>
            </a:r>
          </a:p>
          <a:p>
            <a:pPr lvl="1"/>
            <a:r>
              <a:rPr lang="es-ES" sz="2400" dirty="0" smtClean="0">
                <a:solidFill>
                  <a:srgbClr val="004586"/>
                </a:solidFill>
              </a:rPr>
              <a:t>Quemazón al aplicarlo.</a:t>
            </a:r>
          </a:p>
          <a:p>
            <a:pPr lvl="1"/>
            <a:r>
              <a:rPr lang="es-ES" sz="2400" dirty="0" smtClean="0">
                <a:solidFill>
                  <a:srgbClr val="004586"/>
                </a:solidFill>
              </a:rPr>
              <a:t>Blanqueado de ropa y cabello.</a:t>
            </a:r>
          </a:p>
        </p:txBody>
      </p:sp>
      <p:sp>
        <p:nvSpPr>
          <p:cNvPr id="5" name="Marcador de texto 4"/>
          <p:cNvSpPr>
            <a:spLocks noGrp="1"/>
          </p:cNvSpPr>
          <p:nvPr>
            <p:ph type="body" sz="quarter" idx="10"/>
          </p:nvPr>
        </p:nvSpPr>
        <p:spPr/>
        <p:txBody>
          <a:bodyPr>
            <a:normAutofit lnSpcReduction="10000"/>
          </a:bodyPr>
          <a:lstStyle/>
          <a:p>
            <a:endParaRPr lang="es-ES"/>
          </a:p>
        </p:txBody>
      </p:sp>
    </p:spTree>
    <p:extLst>
      <p:ext uri="{BB962C8B-B14F-4D97-AF65-F5344CB8AC3E}">
        <p14:creationId xmlns:p14="http://schemas.microsoft.com/office/powerpoint/2010/main" val="207350200"/>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Peróxido de </a:t>
            </a:r>
            <a:r>
              <a:rPr lang="es-ES" dirty="0" err="1" smtClean="0"/>
              <a:t>Benzoilo</a:t>
            </a:r>
            <a:endParaRPr lang="es-ES" dirty="0"/>
          </a:p>
        </p:txBody>
      </p:sp>
      <p:sp>
        <p:nvSpPr>
          <p:cNvPr id="7" name="Marcador de contenido 6"/>
          <p:cNvSpPr>
            <a:spLocks noGrp="1"/>
          </p:cNvSpPr>
          <p:nvPr>
            <p:ph idx="1"/>
          </p:nvPr>
        </p:nvSpPr>
        <p:spPr>
          <a:xfrm>
            <a:off x="0" y="2310543"/>
            <a:ext cx="11582400" cy="4592024"/>
          </a:xfrm>
        </p:spPr>
        <p:txBody>
          <a:bodyPr/>
          <a:lstStyle/>
          <a:p>
            <a:r>
              <a:rPr lang="es-ES" sz="2800" b="1" dirty="0">
                <a:solidFill>
                  <a:srgbClr val="004586"/>
                </a:solidFill>
              </a:rPr>
              <a:t>Asociado a </a:t>
            </a:r>
            <a:r>
              <a:rPr lang="es-ES" sz="2800" b="1" dirty="0" err="1">
                <a:solidFill>
                  <a:srgbClr val="004586"/>
                </a:solidFill>
              </a:rPr>
              <a:t>clindamicina</a:t>
            </a:r>
            <a:r>
              <a:rPr lang="es-ES" sz="2800" b="1" dirty="0" smtClean="0">
                <a:solidFill>
                  <a:srgbClr val="004586"/>
                </a:solidFill>
              </a:rPr>
              <a:t>.</a:t>
            </a:r>
            <a:endParaRPr lang="es-ES" sz="2800" b="1" dirty="0">
              <a:solidFill>
                <a:srgbClr val="004586"/>
              </a:solidFill>
            </a:endParaRPr>
          </a:p>
          <a:p>
            <a:r>
              <a:rPr lang="es-ES" sz="2800" b="1" dirty="0">
                <a:solidFill>
                  <a:srgbClr val="004586"/>
                </a:solidFill>
              </a:rPr>
              <a:t>Asociado a </a:t>
            </a:r>
            <a:r>
              <a:rPr lang="es-ES" sz="2800" b="1" dirty="0" err="1">
                <a:solidFill>
                  <a:srgbClr val="004586"/>
                </a:solidFill>
              </a:rPr>
              <a:t>adapaleno</a:t>
            </a:r>
            <a:r>
              <a:rPr lang="es-ES" sz="2800" b="1" dirty="0">
                <a:solidFill>
                  <a:srgbClr val="004586"/>
                </a:solidFill>
              </a:rPr>
              <a:t>.</a:t>
            </a:r>
          </a:p>
          <a:p>
            <a:endParaRPr lang="es-ES" dirty="0"/>
          </a:p>
        </p:txBody>
      </p:sp>
      <p:sp>
        <p:nvSpPr>
          <p:cNvPr id="8" name="Marcador de texto 7"/>
          <p:cNvSpPr>
            <a:spLocks noGrp="1"/>
          </p:cNvSpPr>
          <p:nvPr>
            <p:ph type="body" sz="quarter" idx="10"/>
          </p:nvPr>
        </p:nvSpPr>
        <p:spPr/>
        <p:txBody>
          <a:bodyPr>
            <a:normAutofit lnSpcReduction="10000"/>
          </a:bodyPr>
          <a:lstStyle/>
          <a:p>
            <a:endParaRPr lang="es-ES"/>
          </a:p>
        </p:txBody>
      </p:sp>
    </p:spTree>
    <p:extLst>
      <p:ext uri="{BB962C8B-B14F-4D97-AF65-F5344CB8AC3E}">
        <p14:creationId xmlns:p14="http://schemas.microsoft.com/office/powerpoint/2010/main" val="353788671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stretch>
            <a:fillRect/>
          </a:stretch>
        </p:blipFill>
        <p:spPr>
          <a:xfrm>
            <a:off x="1524000" y="838200"/>
            <a:ext cx="9166023" cy="5155888"/>
          </a:xfrm>
          <a:prstGeom prst="rect">
            <a:avLst/>
          </a:prstGeom>
        </p:spPr>
      </p:pic>
      <p:sp>
        <p:nvSpPr>
          <p:cNvPr id="5" name="Marcador de texto 4"/>
          <p:cNvSpPr>
            <a:spLocks noGrp="1"/>
          </p:cNvSpPr>
          <p:nvPr>
            <p:ph type="body" sz="quarter" idx="13"/>
          </p:nvPr>
        </p:nvSpPr>
        <p:spPr/>
        <p:txBody>
          <a:bodyPr>
            <a:normAutofit lnSpcReduction="10000"/>
          </a:bodyPr>
          <a:lstStyle/>
          <a:p>
            <a:endParaRPr lang="es-ES"/>
          </a:p>
        </p:txBody>
      </p:sp>
      <p:sp>
        <p:nvSpPr>
          <p:cNvPr id="3" name="Título 2"/>
          <p:cNvSpPr>
            <a:spLocks noGrp="1"/>
          </p:cNvSpPr>
          <p:nvPr>
            <p:ph type="title"/>
          </p:nvPr>
        </p:nvSpPr>
        <p:spPr/>
        <p:txBody>
          <a:bodyPr>
            <a:normAutofit/>
          </a:bodyPr>
          <a:lstStyle/>
          <a:p>
            <a:r>
              <a:rPr lang="es-ES" dirty="0" smtClean="0"/>
              <a:t>Novedades en infecciones</a:t>
            </a:r>
            <a:endParaRPr lang="es-ES" dirty="0"/>
          </a:p>
        </p:txBody>
      </p:sp>
    </p:spTree>
    <p:extLst>
      <p:ext uri="{BB962C8B-B14F-4D97-AF65-F5344CB8AC3E}">
        <p14:creationId xmlns:p14="http://schemas.microsoft.com/office/powerpoint/2010/main" val="379645653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P3051003"/>
          <p:cNvPicPr>
            <a:picLocks noChangeAspect="1" noChangeArrowheads="1"/>
          </p:cNvPicPr>
          <p:nvPr/>
        </p:nvPicPr>
        <p:blipFill>
          <a:blip r:embed="rId3" cstate="email">
            <a:alphaModFix amt="50000"/>
            <a:extLst>
              <a:ext uri="{28A0092B-C50C-407E-A947-70E740481C1C}">
                <a14:useLocalDpi xmlns:a14="http://schemas.microsoft.com/office/drawing/2010/main"/>
              </a:ext>
            </a:extLst>
          </a:blip>
          <a:srcRect/>
          <a:stretch>
            <a:fillRect/>
          </a:stretch>
        </p:blipFill>
        <p:spPr bwMode="auto">
          <a:xfrm>
            <a:off x="3886200" y="3124200"/>
            <a:ext cx="3800875" cy="28529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Marcador de texto 3"/>
          <p:cNvSpPr>
            <a:spLocks noGrp="1"/>
          </p:cNvSpPr>
          <p:nvPr>
            <p:ph type="body" sz="quarter" idx="13"/>
          </p:nvPr>
        </p:nvSpPr>
        <p:spPr/>
        <p:txBody>
          <a:bodyPr>
            <a:normAutofit lnSpcReduction="10000"/>
          </a:bodyPr>
          <a:lstStyle/>
          <a:p>
            <a:endParaRPr lang="es-ES"/>
          </a:p>
        </p:txBody>
      </p:sp>
      <p:sp>
        <p:nvSpPr>
          <p:cNvPr id="2" name="Título 1"/>
          <p:cNvSpPr>
            <a:spLocks noGrp="1"/>
          </p:cNvSpPr>
          <p:nvPr>
            <p:ph type="title"/>
          </p:nvPr>
        </p:nvSpPr>
        <p:spPr/>
        <p:txBody>
          <a:bodyPr>
            <a:normAutofit/>
          </a:bodyPr>
          <a:lstStyle/>
          <a:p>
            <a:r>
              <a:rPr lang="es-ES" dirty="0" smtClean="0"/>
              <a:t>¿En cuánto tiempo resuelven las verrugas víricas?</a:t>
            </a:r>
            <a:endParaRPr lang="es-ES" dirty="0"/>
          </a:p>
        </p:txBody>
      </p:sp>
      <p:pic>
        <p:nvPicPr>
          <p:cNvPr id="5" name="Picture 3" descr="c:\users\Raul\Desktop\Infantil\infantil.2009\2009\Diciembre 09\Diciembre IV\verrugas vulgares.jpg (6).JPG"/>
          <p:cNvPicPr>
            <a:picLocks noGrp="1" noChangeAspect="1" noChangeArrowheads="1"/>
          </p:cNvPicPr>
          <p:nvPr>
            <p:ph idx="4294967295"/>
          </p:nvPr>
        </p:nvPicPr>
        <p:blipFill rotWithShape="1">
          <a:blip r:embed="rId4" cstate="email">
            <a:alphaModFix amt="39000"/>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p:blipFill>
        <p:spPr>
          <a:xfrm>
            <a:off x="3583473" y="990600"/>
            <a:ext cx="4486275" cy="2047875"/>
          </a:xfrm>
          <a:prstGeom prst="rect">
            <a:avLst/>
          </a:prstGeom>
          <a:ln>
            <a:noFill/>
          </a:ln>
          <a:effectLst>
            <a:outerShdw blurRad="292100" dist="139700" dir="2700000" algn="tl" rotWithShape="0">
              <a:srgbClr val="333333">
                <a:alpha val="65000"/>
              </a:srgbClr>
            </a:outerShdw>
          </a:effectLst>
        </p:spPr>
      </p:pic>
      <p:pic>
        <p:nvPicPr>
          <p:cNvPr id="7" name="Picture 2" descr="c:\users\Raul\Desktop\Infantil\infantil\2008\Agosto 08\verrugas viricas tagamed (4).JPG"/>
          <p:cNvPicPr>
            <a:picLocks noChangeAspect="1" noChangeArrowheads="1"/>
          </p:cNvPicPr>
          <p:nvPr/>
        </p:nvPicPr>
        <p:blipFill rotWithShape="1">
          <a:blip r:embed="rId6" cstate="email">
            <a:alphaModFix amt="55000"/>
            <a:extLst>
              <a:ext uri="{28A0092B-C50C-407E-A947-70E740481C1C}">
                <a14:useLocalDpi xmlns:a14="http://schemas.microsoft.com/office/drawing/2010/main"/>
              </a:ext>
            </a:extLst>
          </a:blip>
          <a:srcRect/>
          <a:stretch/>
        </p:blipFill>
        <p:spPr bwMode="auto">
          <a:xfrm>
            <a:off x="8382000" y="990600"/>
            <a:ext cx="3308765" cy="3168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Imagen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2000" y="990600"/>
            <a:ext cx="2582410" cy="2923016"/>
          </a:xfrm>
          <a:prstGeom prst="rect">
            <a:avLst/>
          </a:prstGeom>
          <a:ln>
            <a:solidFill>
              <a:schemeClr val="accent6">
                <a:lumMod val="75000"/>
              </a:schemeClr>
            </a:solidFill>
          </a:ln>
        </p:spPr>
      </p:pic>
      <p:sp>
        <p:nvSpPr>
          <p:cNvPr id="8" name="Rectángulo 7"/>
          <p:cNvSpPr/>
          <p:nvPr/>
        </p:nvSpPr>
        <p:spPr>
          <a:xfrm>
            <a:off x="3048000" y="3733800"/>
            <a:ext cx="5400600" cy="576064"/>
          </a:xfrm>
          <a:prstGeom prst="rect">
            <a:avLst/>
          </a:prstGeom>
          <a:solidFill>
            <a:srgbClr val="004586"/>
          </a:solidFill>
          <a:ln>
            <a:noFill/>
          </a:ln>
          <a:effectLst>
            <a:glow rad="101600">
              <a:schemeClr val="accent2">
                <a:satMod val="175000"/>
                <a:alpha val="40000"/>
              </a:schemeClr>
            </a:glow>
            <a:outerShdw blurRad="40000" dist="23000" dir="5400000" rotWithShape="0">
              <a:srgbClr val="000000">
                <a:alpha val="35000"/>
              </a:srgbClr>
            </a:outerShdw>
          </a:effectLst>
        </p:spPr>
        <p:style>
          <a:lnRef idx="1">
            <a:schemeClr val="dk1"/>
          </a:lnRef>
          <a:fillRef idx="3">
            <a:schemeClr val="dk1"/>
          </a:fillRef>
          <a:effectRef idx="2">
            <a:schemeClr val="dk1"/>
          </a:effectRef>
          <a:fontRef idx="minor">
            <a:schemeClr val="lt1"/>
          </a:fontRef>
        </p:style>
        <p:txBody>
          <a:bodyPr rtlCol="0" anchor="ctr"/>
          <a:lstStyle/>
          <a:p>
            <a:pPr algn="ctr"/>
            <a:r>
              <a:rPr lang="es-ES" sz="2000" b="1" dirty="0" smtClean="0">
                <a:solidFill>
                  <a:schemeClr val="bg1"/>
                </a:solidFill>
              </a:rPr>
              <a:t>65% en 2 años, 80% en 4 años </a:t>
            </a:r>
            <a:endParaRPr lang="es-ES" sz="2000" b="1" dirty="0">
              <a:solidFill>
                <a:schemeClr val="bg1"/>
              </a:solidFill>
            </a:endParaRPr>
          </a:p>
        </p:txBody>
      </p:sp>
    </p:spTree>
    <p:extLst>
      <p:ext uri="{BB962C8B-B14F-4D97-AF65-F5344CB8AC3E}">
        <p14:creationId xmlns:p14="http://schemas.microsoft.com/office/powerpoint/2010/main" val="207617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4208" y="479684"/>
            <a:ext cx="11607982" cy="58977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Elipse 1"/>
          <p:cNvSpPr/>
          <p:nvPr/>
        </p:nvSpPr>
        <p:spPr>
          <a:xfrm>
            <a:off x="6002874" y="4343400"/>
            <a:ext cx="3655484" cy="2282252"/>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Tree>
    <p:extLst>
      <p:ext uri="{BB962C8B-B14F-4D97-AF65-F5344CB8AC3E}">
        <p14:creationId xmlns:p14="http://schemas.microsoft.com/office/powerpoint/2010/main" val="35684489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8814" y="461370"/>
            <a:ext cx="4094198" cy="5469490"/>
          </a:xfrm>
          <a:prstGeom prst="rect">
            <a:avLst/>
          </a:prstGeom>
        </p:spPr>
      </p:pic>
      <p:pic>
        <p:nvPicPr>
          <p:cNvPr id="3" name="Picture 1" descr="gianotti crosti 3.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183901" y="1227157"/>
            <a:ext cx="3164691" cy="402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texto 4"/>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60157141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p:txBody>
          <a:bodyPr/>
          <a:lstStyle/>
          <a:p>
            <a:r>
              <a:rPr lang="es-ES" i="1" dirty="0" err="1">
                <a:solidFill>
                  <a:srgbClr val="004586"/>
                </a:solidFill>
              </a:rPr>
              <a:t>Mycoplasma-induced</a:t>
            </a:r>
            <a:r>
              <a:rPr lang="es-ES" i="1" dirty="0">
                <a:solidFill>
                  <a:srgbClr val="004586"/>
                </a:solidFill>
              </a:rPr>
              <a:t> </a:t>
            </a:r>
            <a:r>
              <a:rPr lang="es-ES" i="1" dirty="0" err="1">
                <a:solidFill>
                  <a:srgbClr val="004586"/>
                </a:solidFill>
              </a:rPr>
              <a:t>rash</a:t>
            </a:r>
            <a:r>
              <a:rPr lang="es-ES" i="1" dirty="0">
                <a:solidFill>
                  <a:srgbClr val="004586"/>
                </a:solidFill>
              </a:rPr>
              <a:t> and </a:t>
            </a:r>
            <a:r>
              <a:rPr lang="es-ES" i="1" dirty="0" err="1">
                <a:solidFill>
                  <a:srgbClr val="004586"/>
                </a:solidFill>
              </a:rPr>
              <a:t>mucositis</a:t>
            </a:r>
            <a:r>
              <a:rPr lang="es-ES" i="1" dirty="0">
                <a:solidFill>
                  <a:srgbClr val="004586"/>
                </a:solidFill>
              </a:rPr>
              <a:t> </a:t>
            </a:r>
            <a:r>
              <a:rPr lang="es-ES" dirty="0">
                <a:solidFill>
                  <a:srgbClr val="004586"/>
                </a:solidFill>
              </a:rPr>
              <a:t>(MIRM)</a:t>
            </a:r>
          </a:p>
        </p:txBody>
      </p:sp>
      <p:sp>
        <p:nvSpPr>
          <p:cNvPr id="9" name="Marcador de contenido 8"/>
          <p:cNvSpPr>
            <a:spLocks noGrp="1"/>
          </p:cNvSpPr>
          <p:nvPr>
            <p:ph idx="1"/>
          </p:nvPr>
        </p:nvSpPr>
        <p:spPr/>
        <p:txBody>
          <a:bodyPr/>
          <a:lstStyle/>
          <a:p>
            <a:r>
              <a:rPr lang="es-ES" b="1" dirty="0" smtClean="0">
                <a:solidFill>
                  <a:srgbClr val="C00000"/>
                </a:solidFill>
              </a:rPr>
              <a:t>!! NUEVO </a:t>
            </a:r>
            <a:r>
              <a:rPr lang="es-ES" b="1" dirty="0">
                <a:solidFill>
                  <a:srgbClr val="C00000"/>
                </a:solidFill>
              </a:rPr>
              <a:t>TÉRMINO </a:t>
            </a:r>
            <a:r>
              <a:rPr lang="es-ES" dirty="0"/>
              <a:t>para diferenciarlo del EEM asociado a VHS y del SJS asociado a fármacos (95 artículos, 202 casos</a:t>
            </a:r>
            <a:r>
              <a:rPr lang="es-ES" dirty="0" smtClean="0"/>
              <a:t>).</a:t>
            </a:r>
          </a:p>
          <a:p>
            <a:r>
              <a:rPr lang="es-ES" dirty="0" smtClean="0"/>
              <a:t>Rasgos distintivos:</a:t>
            </a:r>
          </a:p>
          <a:p>
            <a:pPr lvl="1"/>
            <a:r>
              <a:rPr lang="es-ES" sz="2400" dirty="0" smtClean="0"/>
              <a:t>Jóvenes </a:t>
            </a:r>
            <a:r>
              <a:rPr lang="es-ES" sz="2400" dirty="0"/>
              <a:t>(</a:t>
            </a:r>
            <a:r>
              <a:rPr lang="es-ES" sz="2400" dirty="0" smtClean="0"/>
              <a:t>11 +/- 8.8 </a:t>
            </a:r>
            <a:r>
              <a:rPr lang="es-ES" sz="2400" dirty="0"/>
              <a:t>años</a:t>
            </a:r>
            <a:r>
              <a:rPr lang="es-ES" sz="2400" dirty="0" smtClean="0"/>
              <a:t>).</a:t>
            </a:r>
          </a:p>
          <a:p>
            <a:pPr lvl="1"/>
            <a:r>
              <a:rPr lang="es-ES" sz="2400" dirty="0" smtClean="0"/>
              <a:t>Fiebre</a:t>
            </a:r>
            <a:r>
              <a:rPr lang="es-ES" sz="2400" dirty="0"/>
              <a:t>, malestar general, tos precediendo al resto una semana </a:t>
            </a:r>
            <a:r>
              <a:rPr lang="es-ES" sz="2400" dirty="0" smtClean="0"/>
              <a:t>antes.</a:t>
            </a:r>
          </a:p>
          <a:p>
            <a:pPr lvl="1"/>
            <a:r>
              <a:rPr lang="es-ES" sz="2400" dirty="0" err="1" smtClean="0">
                <a:solidFill>
                  <a:srgbClr val="C00000"/>
                </a:solidFill>
              </a:rPr>
              <a:t>Mucositis</a:t>
            </a:r>
            <a:r>
              <a:rPr lang="es-ES" sz="2400" dirty="0" smtClean="0">
                <a:solidFill>
                  <a:srgbClr val="C00000"/>
                </a:solidFill>
              </a:rPr>
              <a:t> </a:t>
            </a:r>
            <a:r>
              <a:rPr lang="es-ES" sz="2400" dirty="0">
                <a:solidFill>
                  <a:srgbClr val="C00000"/>
                </a:solidFill>
              </a:rPr>
              <a:t>muy prominente </a:t>
            </a:r>
            <a:r>
              <a:rPr lang="es-ES" sz="2400" dirty="0" smtClean="0"/>
              <a:t>(</a:t>
            </a:r>
            <a:r>
              <a:rPr lang="es-ES" sz="2400" dirty="0"/>
              <a:t>oral (94%) &gt; ocular (82%) &gt; genital (63</a:t>
            </a:r>
            <a:r>
              <a:rPr lang="es-ES" sz="2400" dirty="0" smtClean="0"/>
              <a:t>%)).</a:t>
            </a:r>
          </a:p>
          <a:p>
            <a:pPr lvl="1"/>
            <a:r>
              <a:rPr lang="es-ES" sz="2400" dirty="0" smtClean="0">
                <a:solidFill>
                  <a:srgbClr val="C00000"/>
                </a:solidFill>
              </a:rPr>
              <a:t>Lesiones </a:t>
            </a:r>
            <a:r>
              <a:rPr lang="es-ES" sz="2400" dirty="0">
                <a:solidFill>
                  <a:srgbClr val="C00000"/>
                </a:solidFill>
              </a:rPr>
              <a:t>cutáneas ausentes o </a:t>
            </a:r>
            <a:r>
              <a:rPr lang="es-ES" sz="2400" dirty="0" smtClean="0">
                <a:solidFill>
                  <a:srgbClr val="C00000"/>
                </a:solidFill>
              </a:rPr>
              <a:t>escasas.</a:t>
            </a:r>
          </a:p>
          <a:p>
            <a:pPr lvl="1"/>
            <a:r>
              <a:rPr lang="es-ES" sz="2400" dirty="0" smtClean="0"/>
              <a:t>Pronóstico excelente.</a:t>
            </a:r>
          </a:p>
          <a:p>
            <a:r>
              <a:rPr lang="es-ES" dirty="0" smtClean="0"/>
              <a:t>Tratamiento:</a:t>
            </a:r>
          </a:p>
          <a:p>
            <a:pPr lvl="1"/>
            <a:r>
              <a:rPr lang="es-ES" sz="2400" dirty="0" smtClean="0"/>
              <a:t>Corticoides </a:t>
            </a:r>
            <a:r>
              <a:rPr lang="es-ES" sz="2400" dirty="0"/>
              <a:t>sistémicos +/- </a:t>
            </a:r>
            <a:r>
              <a:rPr lang="es-ES" sz="2400" dirty="0" smtClean="0"/>
              <a:t>IGIV.</a:t>
            </a:r>
            <a:endParaRPr lang="es-ES" sz="2400" dirty="0"/>
          </a:p>
          <a:p>
            <a:pPr lvl="1"/>
            <a:endParaRPr lang="es-ES" dirty="0" smtClean="0"/>
          </a:p>
          <a:p>
            <a:pPr lvl="1"/>
            <a:endParaRPr lang="es-ES" dirty="0"/>
          </a:p>
          <a:p>
            <a:pPr lvl="1"/>
            <a:endParaRPr lang="es-ES" dirty="0"/>
          </a:p>
        </p:txBody>
      </p:sp>
      <p:sp>
        <p:nvSpPr>
          <p:cNvPr id="11" name="Marcador de texto 10"/>
          <p:cNvSpPr>
            <a:spLocks noGrp="1"/>
          </p:cNvSpPr>
          <p:nvPr>
            <p:ph type="body" sz="quarter" idx="10"/>
          </p:nvPr>
        </p:nvSpPr>
        <p:spPr/>
        <p:txBody>
          <a:bodyPr>
            <a:noAutofit/>
          </a:bodyPr>
          <a:lstStyle/>
          <a:p>
            <a:r>
              <a:rPr lang="es-ES" sz="1200" dirty="0" err="1">
                <a:solidFill>
                  <a:srgbClr val="565656"/>
                </a:solidFill>
              </a:rPr>
              <a:t>Canavan</a:t>
            </a:r>
            <a:r>
              <a:rPr lang="es-ES" sz="1200" dirty="0">
                <a:solidFill>
                  <a:srgbClr val="565656"/>
                </a:solidFill>
              </a:rPr>
              <a:t> TN. JAAD 2015</a:t>
            </a:r>
          </a:p>
          <a:p>
            <a:r>
              <a:rPr lang="es-ES" sz="1200" dirty="0" err="1">
                <a:solidFill>
                  <a:srgbClr val="565656"/>
                </a:solidFill>
              </a:rPr>
              <a:t>Ahluwalia</a:t>
            </a:r>
            <a:r>
              <a:rPr lang="es-ES" sz="1200" dirty="0">
                <a:solidFill>
                  <a:srgbClr val="565656"/>
                </a:solidFill>
              </a:rPr>
              <a:t> J. </a:t>
            </a:r>
            <a:r>
              <a:rPr lang="es-ES" sz="1200" dirty="0" err="1">
                <a:solidFill>
                  <a:srgbClr val="565656"/>
                </a:solidFill>
              </a:rPr>
              <a:t>Pediatr</a:t>
            </a:r>
            <a:r>
              <a:rPr lang="es-ES" sz="1200" dirty="0">
                <a:solidFill>
                  <a:srgbClr val="565656"/>
                </a:solidFill>
              </a:rPr>
              <a:t> </a:t>
            </a:r>
            <a:r>
              <a:rPr lang="es-ES" sz="1200" dirty="0" err="1">
                <a:solidFill>
                  <a:srgbClr val="565656"/>
                </a:solidFill>
              </a:rPr>
              <a:t>Dermatol</a:t>
            </a:r>
            <a:r>
              <a:rPr lang="es-ES" sz="1200" dirty="0">
                <a:solidFill>
                  <a:srgbClr val="565656"/>
                </a:solidFill>
              </a:rPr>
              <a:t> 2014</a:t>
            </a:r>
          </a:p>
          <a:p>
            <a:endParaRPr lang="es-ES" sz="1200" dirty="0">
              <a:solidFill>
                <a:srgbClr val="565656"/>
              </a:solidFill>
            </a:endParaRPr>
          </a:p>
        </p:txBody>
      </p:sp>
    </p:spTree>
    <p:extLst>
      <p:ext uri="{BB962C8B-B14F-4D97-AF65-F5344CB8AC3E}">
        <p14:creationId xmlns:p14="http://schemas.microsoft.com/office/powerpoint/2010/main" val="117588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3"/>
          </p:nvPr>
        </p:nvSpPr>
        <p:spPr>
          <a:xfrm>
            <a:off x="300581" y="5974398"/>
            <a:ext cx="11582443" cy="295162"/>
          </a:xfrm>
        </p:spPr>
        <p:txBody>
          <a:bodyPr>
            <a:normAutofit/>
          </a:bodyPr>
          <a:lstStyle/>
          <a:p>
            <a:r>
              <a:rPr lang="es-ES" sz="1200" dirty="0" err="1">
                <a:solidFill>
                  <a:srgbClr val="565656"/>
                </a:solidFill>
              </a:rPr>
              <a:t>Cavana</a:t>
            </a:r>
            <a:r>
              <a:rPr lang="es-ES" sz="1200" dirty="0">
                <a:solidFill>
                  <a:srgbClr val="565656"/>
                </a:solidFill>
              </a:rPr>
              <a:t> T. JAAD 2015</a:t>
            </a:r>
          </a:p>
          <a:p>
            <a:endParaRPr lang="es-ES" dirty="0"/>
          </a:p>
        </p:txBody>
      </p:sp>
      <p:sp>
        <p:nvSpPr>
          <p:cNvPr id="12" name="Título 7"/>
          <p:cNvSpPr>
            <a:spLocks noGrp="1"/>
          </p:cNvSpPr>
          <p:nvPr>
            <p:ph type="title"/>
          </p:nvPr>
        </p:nvSpPr>
        <p:spPr/>
        <p:txBody>
          <a:bodyPr/>
          <a:lstStyle/>
          <a:p>
            <a:r>
              <a:rPr lang="es-ES" i="1" dirty="0" err="1">
                <a:solidFill>
                  <a:srgbClr val="004586"/>
                </a:solidFill>
              </a:rPr>
              <a:t>Mycoplasma-induced</a:t>
            </a:r>
            <a:r>
              <a:rPr lang="es-ES" i="1" dirty="0">
                <a:solidFill>
                  <a:srgbClr val="004586"/>
                </a:solidFill>
              </a:rPr>
              <a:t> </a:t>
            </a:r>
            <a:r>
              <a:rPr lang="es-ES" i="1" dirty="0" err="1">
                <a:solidFill>
                  <a:srgbClr val="004586"/>
                </a:solidFill>
              </a:rPr>
              <a:t>rash</a:t>
            </a:r>
            <a:r>
              <a:rPr lang="es-ES" i="1" dirty="0">
                <a:solidFill>
                  <a:srgbClr val="004586"/>
                </a:solidFill>
              </a:rPr>
              <a:t> and </a:t>
            </a:r>
            <a:r>
              <a:rPr lang="es-ES" i="1" dirty="0" err="1">
                <a:solidFill>
                  <a:srgbClr val="004586"/>
                </a:solidFill>
              </a:rPr>
              <a:t>mucositis</a:t>
            </a:r>
            <a:r>
              <a:rPr lang="es-ES" i="1" dirty="0">
                <a:solidFill>
                  <a:srgbClr val="004586"/>
                </a:solidFill>
              </a:rPr>
              <a:t> </a:t>
            </a:r>
            <a:r>
              <a:rPr lang="es-ES" dirty="0">
                <a:solidFill>
                  <a:srgbClr val="004586"/>
                </a:solidFill>
              </a:rPr>
              <a:t>(MIRM)</a:t>
            </a:r>
          </a:p>
        </p:txBody>
      </p:sp>
      <p:pic>
        <p:nvPicPr>
          <p:cNvPr id="5" name="Imagen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14600" y="914400"/>
            <a:ext cx="3261748" cy="2544541"/>
          </a:xfrm>
          <a:prstGeom prst="rect">
            <a:avLst/>
          </a:prstGeom>
        </p:spPr>
      </p:pic>
      <p:pic>
        <p:nvPicPr>
          <p:cNvPr id="6" name="Imagen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48400" y="939632"/>
            <a:ext cx="3260025" cy="2544540"/>
          </a:xfrm>
          <a:prstGeom prst="rect">
            <a:avLst/>
          </a:prstGeom>
        </p:spPr>
      </p:pic>
      <p:pic>
        <p:nvPicPr>
          <p:cNvPr id="7" name="Imagen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438400" y="3657600"/>
            <a:ext cx="3261748" cy="2413168"/>
          </a:xfrm>
          <a:prstGeom prst="rect">
            <a:avLst/>
          </a:prstGeom>
        </p:spPr>
      </p:pic>
      <p:pic>
        <p:nvPicPr>
          <p:cNvPr id="8" name="Imagen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48400" y="3686628"/>
            <a:ext cx="3260025" cy="2413168"/>
          </a:xfrm>
          <a:prstGeom prst="rect">
            <a:avLst/>
          </a:prstGeom>
        </p:spPr>
      </p:pic>
      <p:sp>
        <p:nvSpPr>
          <p:cNvPr id="9" name="Rectángulo redondeado 8"/>
          <p:cNvSpPr/>
          <p:nvPr/>
        </p:nvSpPr>
        <p:spPr>
          <a:xfrm>
            <a:off x="3276600" y="3352800"/>
            <a:ext cx="6041486" cy="609157"/>
          </a:xfrm>
          <a:prstGeom prst="roundRect">
            <a:avLst/>
          </a:prstGeom>
          <a:solidFill>
            <a:srgbClr val="00458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000" b="1" dirty="0" err="1" smtClean="0"/>
              <a:t>Mucositis</a:t>
            </a:r>
            <a:r>
              <a:rPr lang="es-ES" sz="2000" b="1" dirty="0" smtClean="0"/>
              <a:t> +/- escasas lesiones cutáneas </a:t>
            </a:r>
            <a:r>
              <a:rPr lang="es-ES" sz="2000" b="1" dirty="0" err="1" smtClean="0"/>
              <a:t>vesiculoampollosas</a:t>
            </a:r>
            <a:r>
              <a:rPr lang="es-ES" sz="2000" b="1" dirty="0" smtClean="0"/>
              <a:t> o </a:t>
            </a:r>
            <a:r>
              <a:rPr lang="es-ES" sz="2000" b="1" dirty="0" err="1" smtClean="0"/>
              <a:t>dianiformes</a:t>
            </a:r>
            <a:r>
              <a:rPr lang="es-ES" sz="2000" b="1" dirty="0" smtClean="0"/>
              <a:t> </a:t>
            </a:r>
            <a:r>
              <a:rPr lang="es-ES" sz="2000" b="1" dirty="0" err="1" smtClean="0"/>
              <a:t>acrales</a:t>
            </a:r>
            <a:endParaRPr lang="es-ES" sz="2000" b="1" dirty="0"/>
          </a:p>
        </p:txBody>
      </p:sp>
      <p:sp>
        <p:nvSpPr>
          <p:cNvPr id="10" name="CuadroTexto 9"/>
          <p:cNvSpPr txBox="1"/>
          <p:nvPr/>
        </p:nvSpPr>
        <p:spPr>
          <a:xfrm>
            <a:off x="9316363" y="1586284"/>
            <a:ext cx="184731" cy="261610"/>
          </a:xfrm>
          <a:prstGeom prst="rect">
            <a:avLst/>
          </a:prstGeom>
          <a:solidFill>
            <a:schemeClr val="accent6">
              <a:lumMod val="20000"/>
              <a:lumOff val="80000"/>
            </a:schemeClr>
          </a:solidFill>
        </p:spPr>
        <p:txBody>
          <a:bodyPr wrap="none" rtlCol="0">
            <a:spAutoFit/>
          </a:bodyPr>
          <a:lstStyle/>
          <a:p>
            <a:endParaRPr lang="es-ES" sz="1100" dirty="0">
              <a:solidFill>
                <a:schemeClr val="tx1">
                  <a:lumMod val="65000"/>
                  <a:lumOff val="35000"/>
                </a:schemeClr>
              </a:solidFill>
            </a:endParaRPr>
          </a:p>
        </p:txBody>
      </p:sp>
      <p:sp>
        <p:nvSpPr>
          <p:cNvPr id="2" name="Rectángulo 1"/>
          <p:cNvSpPr/>
          <p:nvPr/>
        </p:nvSpPr>
        <p:spPr>
          <a:xfrm rot="16200000">
            <a:off x="2923825" y="2273656"/>
            <a:ext cx="400751" cy="40568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p:cNvSpPr/>
          <p:nvPr/>
        </p:nvSpPr>
        <p:spPr>
          <a:xfrm rot="16200000">
            <a:off x="4981225" y="2253371"/>
            <a:ext cx="400751" cy="44625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824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txBox="1">
            <a:spLocks noGrp="1"/>
          </p:cNvSpPr>
          <p:nvPr>
            <p:ph type="body" idx="1"/>
          </p:nvPr>
        </p:nvSpPr>
        <p:spPr>
          <a:xfrm>
            <a:off x="963084" y="3632883"/>
            <a:ext cx="10363200" cy="3309344"/>
          </a:xfrm>
          <a:prstGeom prst="rect">
            <a:avLst/>
          </a:prstGeom>
          <a:noFill/>
        </p:spPr>
        <p:txBody>
          <a:bodyPr vert="horz" wrap="none" lIns="91440" tIns="45720" rIns="91440" bIns="45720" rtlCol="0" anchor="ctr">
            <a:noAutofit/>
          </a:bodyPr>
          <a:lstStyle/>
          <a:p>
            <a:pPr marL="342900" indent="-342900" algn="l">
              <a:buFont typeface="+mj-lt"/>
              <a:buAutoNum type="arabicPeriod"/>
            </a:pPr>
            <a:r>
              <a:rPr lang="es-ES" dirty="0" smtClean="0"/>
              <a:t>Impétigo </a:t>
            </a:r>
            <a:r>
              <a:rPr lang="es-ES" dirty="0" err="1" smtClean="0"/>
              <a:t>ampolloso</a:t>
            </a:r>
            <a:r>
              <a:rPr lang="es-ES" dirty="0" smtClean="0"/>
              <a:t>.</a:t>
            </a:r>
            <a:endParaRPr lang="es-ES" dirty="0"/>
          </a:p>
          <a:p>
            <a:pPr marL="342900" indent="-342900" algn="l">
              <a:buFont typeface="+mj-lt"/>
              <a:buAutoNum type="arabicPeriod"/>
            </a:pPr>
            <a:r>
              <a:rPr lang="es-ES" dirty="0"/>
              <a:t>Varicela </a:t>
            </a:r>
            <a:r>
              <a:rPr lang="es-ES" dirty="0" err="1" smtClean="0"/>
              <a:t>ampollosa</a:t>
            </a:r>
            <a:r>
              <a:rPr lang="es-ES" dirty="0" smtClean="0"/>
              <a:t>.</a:t>
            </a:r>
            <a:endParaRPr lang="es-ES" dirty="0"/>
          </a:p>
          <a:p>
            <a:pPr marL="342900" indent="-342900" algn="l">
              <a:buFont typeface="+mj-lt"/>
              <a:buAutoNum type="arabicPeriod"/>
            </a:pPr>
            <a:r>
              <a:rPr lang="es-ES" dirty="0"/>
              <a:t>Enfermedad pie mano </a:t>
            </a:r>
            <a:r>
              <a:rPr lang="es-ES" dirty="0" smtClean="0"/>
              <a:t>boca.</a:t>
            </a:r>
            <a:endParaRPr lang="es-ES" dirty="0"/>
          </a:p>
          <a:p>
            <a:pPr marL="342900" indent="-342900" algn="l">
              <a:buFont typeface="+mj-lt"/>
              <a:buAutoNum type="arabicPeriod"/>
            </a:pPr>
            <a:r>
              <a:rPr lang="es-ES" dirty="0"/>
              <a:t>Síndrome de Stevens </a:t>
            </a:r>
            <a:r>
              <a:rPr lang="es-ES" dirty="0" smtClean="0"/>
              <a:t>Johnson.</a:t>
            </a:r>
            <a:endParaRPr lang="es-ES" dirty="0"/>
          </a:p>
          <a:p>
            <a:pPr marL="342900" indent="-342900" algn="l">
              <a:buFont typeface="+mj-lt"/>
              <a:buAutoNum type="arabicPeriod"/>
            </a:pPr>
            <a:endParaRPr lang="es-ES" sz="1800" dirty="0"/>
          </a:p>
          <a:p>
            <a:pPr marL="885825" indent="-342900" algn="l">
              <a:buFont typeface="+mj-lt"/>
              <a:buAutoNum type="arabicPeriod"/>
            </a:pPr>
            <a:endParaRPr lang="es-ES" sz="1800" dirty="0"/>
          </a:p>
          <a:p>
            <a:pPr marL="342900" indent="-342900" algn="l">
              <a:buFont typeface="+mj-lt"/>
              <a:buAutoNum type="arabicPeriod"/>
            </a:pPr>
            <a:endParaRPr lang="es-ES" sz="1800" dirty="0"/>
          </a:p>
          <a:p>
            <a:pPr marL="342900" indent="-342900" algn="l">
              <a:buFont typeface="+mj-lt"/>
              <a:buAutoNum type="arabicPeriod"/>
            </a:pPr>
            <a:endParaRPr lang="es-ES" sz="1800" dirty="0"/>
          </a:p>
        </p:txBody>
      </p:sp>
      <p:sp>
        <p:nvSpPr>
          <p:cNvPr id="4" name="Marcador de texto 3"/>
          <p:cNvSpPr>
            <a:spLocks noGrp="1"/>
          </p:cNvSpPr>
          <p:nvPr>
            <p:ph type="body" idx="10"/>
          </p:nvPr>
        </p:nvSpPr>
        <p:spPr>
          <a:xfrm>
            <a:off x="963084" y="488596"/>
            <a:ext cx="10363200" cy="1035465"/>
          </a:xfrm>
        </p:spPr>
        <p:txBody>
          <a:bodyPr/>
          <a:lstStyle/>
          <a:p>
            <a:r>
              <a:rPr lang="es-ES" dirty="0" smtClean="0"/>
              <a:t>¿Ante un niño de 6 años con este cuadro, en qué pensáis?</a:t>
            </a:r>
            <a:endParaRPr lang="es-ES" dirty="0"/>
          </a:p>
        </p:txBody>
      </p:sp>
      <p:sp>
        <p:nvSpPr>
          <p:cNvPr id="11" name="Marcador de texto 10"/>
          <p:cNvSpPr>
            <a:spLocks noGrp="1"/>
          </p:cNvSpPr>
          <p:nvPr>
            <p:ph type="body" sz="quarter" idx="11"/>
          </p:nvPr>
        </p:nvSpPr>
        <p:spPr/>
        <p:txBody>
          <a:bodyPr>
            <a:normAutofit lnSpcReduction="10000"/>
          </a:bodyPr>
          <a:lstStyle/>
          <a:p>
            <a:endParaRPr lang="es-ES"/>
          </a:p>
        </p:txBody>
      </p:sp>
      <p:sp>
        <p:nvSpPr>
          <p:cNvPr id="2" name="Título 1"/>
          <p:cNvSpPr>
            <a:spLocks noGrp="1"/>
          </p:cNvSpPr>
          <p:nvPr>
            <p:ph type="title"/>
          </p:nvPr>
        </p:nvSpPr>
        <p:spPr/>
        <p:txBody>
          <a:bodyPr/>
          <a:lstStyle/>
          <a:p>
            <a:r>
              <a:rPr lang="es-ES" dirty="0" smtClean="0"/>
              <a:t>Pregunta 10</a:t>
            </a:r>
            <a:endParaRPr lang="es-ES" dirty="0"/>
          </a:p>
        </p:txBody>
      </p:sp>
      <p:pic>
        <p:nvPicPr>
          <p:cNvPr id="7" name="Imagen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355726" y="1858935"/>
            <a:ext cx="1913223" cy="1591077"/>
          </a:xfrm>
          <a:prstGeom prst="rect">
            <a:avLst/>
          </a:prstGeom>
          <a:ln>
            <a:noFill/>
          </a:ln>
          <a:effectLst>
            <a:outerShdw blurRad="292100" dist="139700" dir="2700000" algn="tl" rotWithShape="0">
              <a:srgbClr val="333333">
                <a:alpha val="65000"/>
              </a:srgbClr>
            </a:outerShdw>
          </a:effectLst>
        </p:spPr>
      </p:pic>
      <p:pic>
        <p:nvPicPr>
          <p:cNvPr id="8" name="Imagen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09397" y="1859242"/>
            <a:ext cx="2079624" cy="1597255"/>
          </a:xfrm>
          <a:prstGeom prst="rect">
            <a:avLst/>
          </a:prstGeom>
          <a:ln>
            <a:noFill/>
          </a:ln>
          <a:effectLst>
            <a:outerShdw blurRad="292100" dist="139700" dir="2700000" algn="tl" rotWithShape="0">
              <a:srgbClr val="333333">
                <a:alpha val="65000"/>
              </a:srgbClr>
            </a:outerShdw>
          </a:effectLst>
        </p:spPr>
      </p:pic>
      <p:pic>
        <p:nvPicPr>
          <p:cNvPr id="9" name="Imagen 8" descr="IMG_0860.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6604213" y="1688240"/>
            <a:ext cx="1597257" cy="1939259"/>
          </a:xfrm>
          <a:prstGeom prst="rect">
            <a:avLst/>
          </a:prstGeom>
          <a:ln>
            <a:noFill/>
          </a:ln>
          <a:effectLst>
            <a:outerShdw blurRad="292100" dist="139700" dir="2700000" algn="tl" rotWithShape="0">
              <a:srgbClr val="333333">
                <a:alpha val="65000"/>
              </a:srgbClr>
            </a:outerShdw>
          </a:effectLst>
        </p:spPr>
      </p:pic>
      <p:pic>
        <p:nvPicPr>
          <p:cNvPr id="10" name="Imagen 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409823" y="1859242"/>
            <a:ext cx="1991592" cy="15972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5789216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idx="10"/>
          </p:nvPr>
        </p:nvSpPr>
        <p:spPr/>
        <p:txBody>
          <a:bodyPr/>
          <a:lstStyle/>
          <a:p>
            <a:r>
              <a:rPr lang="es-ES" dirty="0">
                <a:solidFill>
                  <a:srgbClr val="004586"/>
                </a:solidFill>
                <a:ea typeface="ＭＳ Ｐゴシック" charset="0"/>
                <a:cs typeface="ＭＳ Ｐゴシック" charset="0"/>
              </a:rPr>
              <a:t>L</a:t>
            </a:r>
            <a:r>
              <a:rPr lang="es-ES" dirty="0" smtClean="0">
                <a:solidFill>
                  <a:srgbClr val="004586"/>
                </a:solidFill>
                <a:ea typeface="ＭＳ Ｐゴシック" charset="0"/>
                <a:cs typeface="ＭＳ Ｐゴシック" charset="0"/>
              </a:rPr>
              <a:t>esiones </a:t>
            </a:r>
            <a:r>
              <a:rPr lang="es-ES" dirty="0" err="1" smtClean="0">
                <a:solidFill>
                  <a:srgbClr val="004586"/>
                </a:solidFill>
                <a:ea typeface="ＭＳ Ｐゴシック" charset="0"/>
                <a:cs typeface="ＭＳ Ｐゴシック" charset="0"/>
              </a:rPr>
              <a:t>vesiculocostrosas</a:t>
            </a:r>
            <a:r>
              <a:rPr lang="es-ES" dirty="0">
                <a:solidFill>
                  <a:srgbClr val="004586"/>
                </a:solidFill>
                <a:ea typeface="ＭＳ Ｐゴシック" charset="0"/>
                <a:cs typeface="ＭＳ Ｐゴシック" charset="0"/>
              </a:rPr>
              <a:t> </a:t>
            </a:r>
            <a:r>
              <a:rPr lang="es-ES" dirty="0" smtClean="0">
                <a:solidFill>
                  <a:srgbClr val="004586"/>
                </a:solidFill>
                <a:ea typeface="ＭＳ Ｐゴシック" charset="0"/>
                <a:cs typeface="ＭＳ Ｐゴシック" charset="0"/>
              </a:rPr>
              <a:t>generalizadas.</a:t>
            </a:r>
          </a:p>
          <a:p>
            <a:pPr lvl="1"/>
            <a:r>
              <a:rPr lang="es-ES" sz="2400" kern="0" dirty="0" smtClean="0">
                <a:solidFill>
                  <a:srgbClr val="004586"/>
                </a:solidFill>
                <a:ea typeface="ＭＳ Ｐゴシック" charset="0"/>
                <a:cs typeface="ＭＳ Ｐゴシック" charset="0"/>
              </a:rPr>
              <a:t>Pueden </a:t>
            </a:r>
            <a:r>
              <a:rPr lang="es-ES" sz="2400" kern="0" dirty="0">
                <a:solidFill>
                  <a:srgbClr val="004586"/>
                </a:solidFill>
                <a:ea typeface="ＭＳ Ｐゴシック" charset="0"/>
                <a:cs typeface="ＭＳ Ｐゴシック" charset="0"/>
              </a:rPr>
              <a:t>agruparse en </a:t>
            </a:r>
            <a:r>
              <a:rPr lang="es-ES" sz="2400" kern="0" dirty="0" smtClean="0">
                <a:solidFill>
                  <a:srgbClr val="004586"/>
                </a:solidFill>
                <a:ea typeface="ＭＳ Ｐゴシック" charset="0"/>
                <a:cs typeface="ＭＳ Ｐゴシック" charset="0"/>
              </a:rPr>
              <a:t>placas.</a:t>
            </a:r>
          </a:p>
          <a:p>
            <a:pPr lvl="1"/>
            <a:r>
              <a:rPr lang="es-ES" sz="2400" kern="0" dirty="0" smtClean="0">
                <a:solidFill>
                  <a:srgbClr val="004586"/>
                </a:solidFill>
                <a:ea typeface="ＭＳ Ｐゴシック" charset="0"/>
                <a:cs typeface="ＭＳ Ｐゴシック" charset="0"/>
              </a:rPr>
              <a:t>Pronóstico bueno.</a:t>
            </a:r>
          </a:p>
          <a:p>
            <a:pPr lvl="1"/>
            <a:r>
              <a:rPr lang="es-ES" sz="2400" kern="0" dirty="0" smtClean="0">
                <a:solidFill>
                  <a:srgbClr val="004586"/>
                </a:solidFill>
                <a:ea typeface="ＭＳ Ｐゴシック" charset="0"/>
                <a:cs typeface="ＭＳ Ｐゴシック" charset="0"/>
              </a:rPr>
              <a:t>Diagnóstico </a:t>
            </a:r>
            <a:r>
              <a:rPr lang="es-ES" sz="2400" kern="0" dirty="0">
                <a:solidFill>
                  <a:srgbClr val="004586"/>
                </a:solidFill>
                <a:ea typeface="ＭＳ Ｐゴシック" charset="0"/>
                <a:cs typeface="ＭＳ Ｐゴシック" charset="0"/>
              </a:rPr>
              <a:t>diferencial: varicela, eccema </a:t>
            </a:r>
            <a:r>
              <a:rPr lang="es-ES" sz="2400" kern="0" dirty="0" err="1" smtClean="0">
                <a:solidFill>
                  <a:srgbClr val="004586"/>
                </a:solidFill>
                <a:ea typeface="ＭＳ Ｐゴシック" charset="0"/>
                <a:cs typeface="ＭＳ Ｐゴシック" charset="0"/>
              </a:rPr>
              <a:t>herpeticum</a:t>
            </a:r>
            <a:r>
              <a:rPr lang="es-ES" sz="2400" kern="0" dirty="0" smtClean="0">
                <a:solidFill>
                  <a:srgbClr val="004586"/>
                </a:solidFill>
                <a:ea typeface="ＭＳ Ｐゴシック" charset="0"/>
                <a:cs typeface="ＭＳ Ｐゴシック" charset="0"/>
              </a:rPr>
              <a:t>.</a:t>
            </a:r>
            <a:endParaRPr lang="es-ES" sz="2400" kern="0" dirty="0">
              <a:solidFill>
                <a:srgbClr val="004586"/>
              </a:solidFill>
              <a:ea typeface="ＭＳ Ｐゴシック" charset="0"/>
              <a:cs typeface="ＭＳ Ｐゴシック" charset="0"/>
            </a:endParaRPr>
          </a:p>
          <a:p>
            <a:pPr lvl="1"/>
            <a:endParaRPr lang="es-ES" dirty="0"/>
          </a:p>
        </p:txBody>
      </p:sp>
      <p:sp>
        <p:nvSpPr>
          <p:cNvPr id="20" name="Marcador de texto 19"/>
          <p:cNvSpPr txBox="1">
            <a:spLocks noGrp="1"/>
          </p:cNvSpPr>
          <p:nvPr>
            <p:ph type="body" sz="quarter" idx="12"/>
          </p:nvPr>
        </p:nvSpPr>
        <p:spPr>
          <a:xfrm>
            <a:off x="126957" y="5889848"/>
            <a:ext cx="11582443" cy="295162"/>
          </a:xfrm>
          <a:prstGeom prst="rect">
            <a:avLst/>
          </a:prstGeom>
          <a:noFill/>
        </p:spPr>
        <p:txBody>
          <a:bodyPr wrap="none" rtlCol="0">
            <a:spAutoFit/>
          </a:bodyPr>
          <a:lstStyle/>
          <a:p>
            <a:r>
              <a:rPr lang="es-ES" sz="1200" dirty="0" err="1">
                <a:solidFill>
                  <a:srgbClr val="565656"/>
                </a:solidFill>
              </a:rPr>
              <a:t>Hubiche</a:t>
            </a:r>
            <a:r>
              <a:rPr lang="es-ES" sz="1200" dirty="0">
                <a:solidFill>
                  <a:srgbClr val="565656"/>
                </a:solidFill>
              </a:rPr>
              <a:t> T. </a:t>
            </a:r>
            <a:r>
              <a:rPr lang="es-ES" sz="1200" dirty="0" err="1">
                <a:solidFill>
                  <a:srgbClr val="565656"/>
                </a:solidFill>
              </a:rPr>
              <a:t>Pediatr</a:t>
            </a:r>
            <a:r>
              <a:rPr lang="es-ES" sz="1200" dirty="0">
                <a:solidFill>
                  <a:srgbClr val="565656"/>
                </a:solidFill>
              </a:rPr>
              <a:t> </a:t>
            </a:r>
            <a:r>
              <a:rPr lang="es-ES" sz="1200" dirty="0" err="1">
                <a:solidFill>
                  <a:srgbClr val="565656"/>
                </a:solidFill>
              </a:rPr>
              <a:t>Infect</a:t>
            </a:r>
            <a:r>
              <a:rPr lang="es-ES" sz="1200" dirty="0">
                <a:solidFill>
                  <a:srgbClr val="565656"/>
                </a:solidFill>
              </a:rPr>
              <a:t> J </a:t>
            </a:r>
            <a:r>
              <a:rPr lang="es-ES" sz="1200" dirty="0" err="1">
                <a:solidFill>
                  <a:srgbClr val="565656"/>
                </a:solidFill>
              </a:rPr>
              <a:t>Dis</a:t>
            </a:r>
            <a:r>
              <a:rPr lang="es-ES" sz="1200" dirty="0">
                <a:solidFill>
                  <a:srgbClr val="565656"/>
                </a:solidFill>
              </a:rPr>
              <a:t> 2014</a:t>
            </a:r>
          </a:p>
        </p:txBody>
      </p:sp>
      <p:sp>
        <p:nvSpPr>
          <p:cNvPr id="6" name="Marcador de contenido 5"/>
          <p:cNvSpPr>
            <a:spLocks noGrp="1"/>
          </p:cNvSpPr>
          <p:nvPr>
            <p:ph idx="13"/>
          </p:nvPr>
        </p:nvSpPr>
        <p:spPr/>
        <p:txBody>
          <a:bodyPr/>
          <a:lstStyle/>
          <a:p>
            <a:r>
              <a:rPr lang="es-ES" dirty="0" smtClean="0">
                <a:solidFill>
                  <a:srgbClr val="004586"/>
                </a:solidFill>
                <a:ea typeface="ＭＳ Ｐゴシック" charset="0"/>
                <a:cs typeface="ＭＳ Ｐゴシック" charset="0"/>
              </a:rPr>
              <a:t>“Pistas” clínicas.</a:t>
            </a:r>
          </a:p>
          <a:p>
            <a:pPr lvl="1"/>
            <a:r>
              <a:rPr lang="es-ES" sz="2400" kern="0" dirty="0" smtClean="0">
                <a:solidFill>
                  <a:srgbClr val="004586"/>
                </a:solidFill>
                <a:ea typeface="ＭＳ Ｐゴシック" charset="0"/>
                <a:cs typeface="ＭＳ Ｐゴシック" charset="0"/>
              </a:rPr>
              <a:t>No </a:t>
            </a:r>
            <a:r>
              <a:rPr lang="es-ES" sz="2400" kern="0" dirty="0">
                <a:solidFill>
                  <a:srgbClr val="004586"/>
                </a:solidFill>
                <a:ea typeface="ＭＳ Ｐゴシック" charset="0"/>
                <a:cs typeface="ＭＳ Ｐゴシック" charset="0"/>
              </a:rPr>
              <a:t>afectación cuero </a:t>
            </a:r>
            <a:r>
              <a:rPr lang="es-ES" sz="2400" kern="0" dirty="0" smtClean="0">
                <a:solidFill>
                  <a:srgbClr val="004586"/>
                </a:solidFill>
                <a:ea typeface="ＭＳ Ｐゴシック" charset="0"/>
                <a:cs typeface="ＭＳ Ｐゴシック" charset="0"/>
              </a:rPr>
              <a:t>cabelludo.</a:t>
            </a:r>
          </a:p>
          <a:p>
            <a:pPr lvl="1"/>
            <a:r>
              <a:rPr lang="es-ES" sz="2400" kern="0" dirty="0" smtClean="0">
                <a:solidFill>
                  <a:srgbClr val="004586"/>
                </a:solidFill>
                <a:ea typeface="ＭＳ Ｐゴシック" charset="0"/>
                <a:cs typeface="ＭＳ Ｐゴシック" charset="0"/>
              </a:rPr>
              <a:t>Lesiones </a:t>
            </a:r>
            <a:r>
              <a:rPr lang="es-ES" sz="2400" kern="0" dirty="0">
                <a:solidFill>
                  <a:srgbClr val="004586"/>
                </a:solidFill>
                <a:ea typeface="ＭＳ Ｐゴシック" charset="0"/>
                <a:cs typeface="ＭＳ Ｐゴシック" charset="0"/>
              </a:rPr>
              <a:t>en ≥ 2 “zonas bastión</a:t>
            </a:r>
            <a:r>
              <a:rPr lang="es-ES" sz="2400" kern="0" dirty="0" smtClean="0">
                <a:solidFill>
                  <a:srgbClr val="004586"/>
                </a:solidFill>
                <a:ea typeface="ＭＳ Ｐゴシック" charset="0"/>
                <a:cs typeface="ＭＳ Ｐゴシック" charset="0"/>
              </a:rPr>
              <a:t>”.</a:t>
            </a:r>
          </a:p>
          <a:p>
            <a:pPr lvl="1"/>
            <a:r>
              <a:rPr lang="es-ES" sz="2400" kern="0" dirty="0" err="1" smtClean="0">
                <a:solidFill>
                  <a:srgbClr val="004586"/>
                </a:solidFill>
                <a:ea typeface="ＭＳ Ｐゴシック" charset="0"/>
                <a:cs typeface="ＭＳ Ｐゴシック" charset="0"/>
              </a:rPr>
              <a:t>Rash</a:t>
            </a:r>
            <a:r>
              <a:rPr lang="es-ES" sz="2400" kern="0" dirty="0" smtClean="0">
                <a:solidFill>
                  <a:srgbClr val="004586"/>
                </a:solidFill>
                <a:ea typeface="ＭＳ Ｐゴシック" charset="0"/>
                <a:cs typeface="ＭＳ Ｐゴシック" charset="0"/>
              </a:rPr>
              <a:t> </a:t>
            </a:r>
            <a:r>
              <a:rPr lang="es-ES" sz="2400" kern="0" dirty="0" err="1">
                <a:solidFill>
                  <a:srgbClr val="004586"/>
                </a:solidFill>
                <a:ea typeface="ＭＳ Ｐゴシック" charset="0"/>
                <a:cs typeface="ＭＳ Ｐゴシック" charset="0"/>
              </a:rPr>
              <a:t>perioral</a:t>
            </a:r>
            <a:r>
              <a:rPr lang="es-ES" sz="2400" kern="0" dirty="0">
                <a:solidFill>
                  <a:srgbClr val="004586"/>
                </a:solidFill>
                <a:ea typeface="ＭＳ Ｐゴシック" charset="0"/>
                <a:cs typeface="ＭＳ Ｐゴシック" charset="0"/>
              </a:rPr>
              <a:t> (</a:t>
            </a:r>
            <a:r>
              <a:rPr lang="es-ES" sz="2400" kern="0" dirty="0" err="1">
                <a:solidFill>
                  <a:srgbClr val="004586"/>
                </a:solidFill>
                <a:ea typeface="ＭＳ Ｐゴシック" charset="0"/>
                <a:cs typeface="ＭＳ Ｐゴシック" charset="0"/>
              </a:rPr>
              <a:t>coxsackie</a:t>
            </a:r>
            <a:r>
              <a:rPr lang="es-ES" sz="2400" kern="0" dirty="0">
                <a:solidFill>
                  <a:srgbClr val="004586"/>
                </a:solidFill>
                <a:ea typeface="ＭＳ Ｐゴシック" charset="0"/>
                <a:cs typeface="ＭＳ Ｐゴシック" charset="0"/>
              </a:rPr>
              <a:t> A6</a:t>
            </a:r>
            <a:r>
              <a:rPr lang="es-ES" sz="2400" kern="0" dirty="0" smtClean="0">
                <a:solidFill>
                  <a:srgbClr val="004586"/>
                </a:solidFill>
                <a:ea typeface="ＭＳ Ｐゴシック" charset="0"/>
                <a:cs typeface="ＭＳ Ｐゴシック" charset="0"/>
              </a:rPr>
              <a:t>).</a:t>
            </a:r>
            <a:endParaRPr lang="es-ES" sz="2400" kern="0" dirty="0">
              <a:solidFill>
                <a:srgbClr val="004586"/>
              </a:solidFill>
              <a:ea typeface="ＭＳ Ｐゴシック" charset="0"/>
              <a:cs typeface="ＭＳ Ｐゴシック" charset="0"/>
            </a:endParaRPr>
          </a:p>
          <a:p>
            <a:endParaRPr lang="es-ES" dirty="0"/>
          </a:p>
        </p:txBody>
      </p:sp>
      <p:sp>
        <p:nvSpPr>
          <p:cNvPr id="2" name="Título 1"/>
          <p:cNvSpPr>
            <a:spLocks noGrp="1"/>
          </p:cNvSpPr>
          <p:nvPr>
            <p:ph type="title"/>
          </p:nvPr>
        </p:nvSpPr>
        <p:spPr/>
        <p:txBody>
          <a:bodyPr/>
          <a:lstStyle/>
          <a:p>
            <a:r>
              <a:rPr lang="es-ES" dirty="0">
                <a:solidFill>
                  <a:srgbClr val="004586"/>
                </a:solidFill>
              </a:rPr>
              <a:t>Enfermedad mano-pie-boca </a:t>
            </a:r>
            <a:r>
              <a:rPr lang="es-ES" dirty="0" smtClean="0">
                <a:solidFill>
                  <a:srgbClr val="004586"/>
                </a:solidFill>
              </a:rPr>
              <a:t>atípica</a:t>
            </a:r>
            <a:endParaRPr lang="es-ES" dirty="0"/>
          </a:p>
        </p:txBody>
      </p:sp>
      <p:pic>
        <p:nvPicPr>
          <p:cNvPr id="25" name="Imagen 2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46603" y="3726963"/>
            <a:ext cx="2104545" cy="1750185"/>
          </a:xfrm>
          <a:prstGeom prst="rect">
            <a:avLst/>
          </a:prstGeom>
          <a:ln>
            <a:noFill/>
          </a:ln>
          <a:effectLst>
            <a:outerShdw blurRad="292100" dist="139700" dir="2700000" algn="tl" rotWithShape="0">
              <a:srgbClr val="333333">
                <a:alpha val="65000"/>
              </a:srgbClr>
            </a:outerShdw>
          </a:effectLst>
        </p:spPr>
      </p:pic>
      <p:pic>
        <p:nvPicPr>
          <p:cNvPr id="28" name="Imagen 2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64952" y="3726963"/>
            <a:ext cx="2287586" cy="1756981"/>
          </a:xfrm>
          <a:prstGeom prst="rect">
            <a:avLst/>
          </a:prstGeom>
          <a:ln>
            <a:noFill/>
          </a:ln>
          <a:effectLst>
            <a:outerShdw blurRad="292100" dist="139700" dir="2700000" algn="tl" rotWithShape="0">
              <a:srgbClr val="333333">
                <a:alpha val="65000"/>
              </a:srgbClr>
            </a:outerShdw>
          </a:effectLst>
        </p:spPr>
      </p:pic>
      <p:pic>
        <p:nvPicPr>
          <p:cNvPr id="29" name="Imagen 28" descr="IMG_0860.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5400000">
            <a:off x="6405164" y="3538862"/>
            <a:ext cx="1756983" cy="2133185"/>
          </a:xfrm>
          <a:prstGeom prst="rect">
            <a:avLst/>
          </a:prstGeom>
          <a:ln>
            <a:noFill/>
          </a:ln>
          <a:effectLst>
            <a:outerShdw blurRad="292100" dist="139700" dir="2700000" algn="tl" rotWithShape="0">
              <a:srgbClr val="333333">
                <a:alpha val="65000"/>
              </a:srgbClr>
            </a:outerShdw>
          </a:effectLst>
        </p:spPr>
      </p:pic>
      <p:pic>
        <p:nvPicPr>
          <p:cNvPr id="30" name="Imagen 2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364055" y="3726963"/>
            <a:ext cx="2190751" cy="1756983"/>
          </a:xfrm>
          <a:prstGeom prst="rect">
            <a:avLst/>
          </a:prstGeom>
          <a:ln>
            <a:noFill/>
          </a:ln>
          <a:effectLst>
            <a:outerShdw blurRad="292100" dist="139700" dir="2700000" algn="tl" rotWithShape="0">
              <a:srgbClr val="333333">
                <a:alpha val="65000"/>
              </a:srgbClr>
            </a:outerShdw>
          </a:effectLst>
        </p:spPr>
      </p:pic>
      <p:sp>
        <p:nvSpPr>
          <p:cNvPr id="31" name="Rectángulo 30"/>
          <p:cNvSpPr/>
          <p:nvPr/>
        </p:nvSpPr>
        <p:spPr>
          <a:xfrm>
            <a:off x="1447800" y="5476568"/>
            <a:ext cx="9144000" cy="87934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400" dirty="0" smtClean="0">
                <a:solidFill>
                  <a:srgbClr val="C00000"/>
                </a:solidFill>
              </a:rPr>
              <a:t>Producida por </a:t>
            </a:r>
            <a:r>
              <a:rPr lang="es-ES" sz="2400" dirty="0" err="1" smtClean="0">
                <a:solidFill>
                  <a:srgbClr val="C00000"/>
                </a:solidFill>
              </a:rPr>
              <a:t>coxsackie</a:t>
            </a:r>
            <a:r>
              <a:rPr lang="es-ES" sz="2400" dirty="0" smtClean="0">
                <a:solidFill>
                  <a:srgbClr val="C00000"/>
                </a:solidFill>
              </a:rPr>
              <a:t> a6 y a16 </a:t>
            </a:r>
            <a:endParaRPr lang="es-ES" sz="2400" dirty="0">
              <a:solidFill>
                <a:srgbClr val="C00000"/>
              </a:solidFill>
            </a:endParaRPr>
          </a:p>
        </p:txBody>
      </p:sp>
    </p:spTree>
    <p:extLst>
      <p:ext uri="{BB962C8B-B14F-4D97-AF65-F5344CB8AC3E}">
        <p14:creationId xmlns:p14="http://schemas.microsoft.com/office/powerpoint/2010/main" val="1469233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type="body" idx="1"/>
          </p:nvPr>
        </p:nvSpPr>
        <p:spPr/>
        <p:txBody>
          <a:bodyPr>
            <a:normAutofit/>
          </a:bodyPr>
          <a:lstStyle/>
          <a:p>
            <a:r>
              <a:rPr lang="es-ES" dirty="0"/>
              <a:t>Cuero </a:t>
            </a:r>
            <a:r>
              <a:rPr lang="es-ES" dirty="0" smtClean="0"/>
              <a:t>cabelludo.</a:t>
            </a:r>
            <a:endParaRPr lang="es-ES" dirty="0"/>
          </a:p>
          <a:p>
            <a:r>
              <a:rPr lang="es-ES" dirty="0"/>
              <a:t>Región </a:t>
            </a:r>
            <a:r>
              <a:rPr lang="es-ES" dirty="0" err="1" smtClean="0"/>
              <a:t>periumbilical</a:t>
            </a:r>
            <a:r>
              <a:rPr lang="es-ES" dirty="0" smtClean="0"/>
              <a:t>.</a:t>
            </a:r>
            <a:endParaRPr lang="es-ES" dirty="0"/>
          </a:p>
          <a:p>
            <a:r>
              <a:rPr lang="es-ES" dirty="0" smtClean="0"/>
              <a:t>Nalgas.</a:t>
            </a:r>
            <a:endParaRPr lang="es-ES" dirty="0"/>
          </a:p>
          <a:p>
            <a:r>
              <a:rPr lang="es-ES" dirty="0" smtClean="0"/>
              <a:t>Uñas.</a:t>
            </a:r>
            <a:endParaRPr lang="es-ES" dirty="0"/>
          </a:p>
          <a:p>
            <a:pPr marL="542925" indent="0">
              <a:buNone/>
            </a:pPr>
            <a:endParaRPr lang="es-ES" sz="6000" dirty="0"/>
          </a:p>
        </p:txBody>
      </p:sp>
      <p:sp>
        <p:nvSpPr>
          <p:cNvPr id="5" name="Marcador de texto 4"/>
          <p:cNvSpPr>
            <a:spLocks noGrp="1"/>
          </p:cNvSpPr>
          <p:nvPr>
            <p:ph type="body" idx="10"/>
          </p:nvPr>
        </p:nvSpPr>
        <p:spPr/>
        <p:txBody>
          <a:bodyPr/>
          <a:lstStyle/>
          <a:p>
            <a:r>
              <a:rPr lang="es-ES" dirty="0" smtClean="0"/>
              <a:t>Con </a:t>
            </a:r>
            <a:r>
              <a:rPr lang="es-ES" dirty="0"/>
              <a:t>respecto al término “enfermedad pie </a:t>
            </a:r>
            <a:r>
              <a:rPr lang="es-ES"/>
              <a:t>mano </a:t>
            </a:r>
            <a:r>
              <a:rPr lang="es-ES" smtClean="0"/>
              <a:t>boca“, </a:t>
            </a:r>
            <a:r>
              <a:rPr lang="es-ES" dirty="0" smtClean="0"/>
              <a:t>¿qué </a:t>
            </a:r>
            <a:r>
              <a:rPr lang="es-ES" dirty="0"/>
              <a:t>otra parte del cuerpo debería figurar en su definición?</a:t>
            </a:r>
          </a:p>
        </p:txBody>
      </p:sp>
      <p:sp>
        <p:nvSpPr>
          <p:cNvPr id="2" name="Marcador de texto 1"/>
          <p:cNvSpPr>
            <a:spLocks noGrp="1"/>
          </p:cNvSpPr>
          <p:nvPr>
            <p:ph type="body" sz="quarter" idx="11"/>
          </p:nvPr>
        </p:nvSpPr>
        <p:spPr/>
        <p:txBody>
          <a:bodyPr>
            <a:normAutofit lnSpcReduction="10000"/>
          </a:bodyPr>
          <a:lstStyle/>
          <a:p>
            <a:endParaRPr lang="es-ES"/>
          </a:p>
        </p:txBody>
      </p:sp>
      <p:sp>
        <p:nvSpPr>
          <p:cNvPr id="4" name="Título 3"/>
          <p:cNvSpPr>
            <a:spLocks noGrp="1"/>
          </p:cNvSpPr>
          <p:nvPr>
            <p:ph type="title"/>
          </p:nvPr>
        </p:nvSpPr>
        <p:spPr/>
        <p:txBody>
          <a:bodyPr/>
          <a:lstStyle/>
          <a:p>
            <a:r>
              <a:rPr lang="es-ES" smtClean="0"/>
              <a:t>Pregunta 11</a:t>
            </a:r>
            <a:endParaRPr lang="es-ES" dirty="0"/>
          </a:p>
        </p:txBody>
      </p:sp>
    </p:spTree>
    <p:extLst>
      <p:ext uri="{BB962C8B-B14F-4D97-AF65-F5344CB8AC3E}">
        <p14:creationId xmlns:p14="http://schemas.microsoft.com/office/powerpoint/2010/main" val="338426566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6"/>
          <p:cNvSpPr>
            <a:spLocks noGrp="1"/>
          </p:cNvSpPr>
          <p:nvPr>
            <p:ph idx="1"/>
          </p:nvPr>
        </p:nvSpPr>
        <p:spPr/>
        <p:txBody>
          <a:bodyPr>
            <a:normAutofit/>
          </a:bodyPr>
          <a:lstStyle/>
          <a:p>
            <a:r>
              <a:rPr lang="es-ES" sz="3200" b="1" dirty="0"/>
              <a:t>Pie- mano –boca- c</a:t>
            </a:r>
            <a:r>
              <a:rPr lang="is-IS" sz="3200" b="1" dirty="0"/>
              <a:t>…</a:t>
            </a:r>
            <a:endParaRPr lang="es-ES" sz="3200" b="1" dirty="0"/>
          </a:p>
          <a:p>
            <a:endParaRPr lang="es-ES" sz="800" dirty="0"/>
          </a:p>
        </p:txBody>
      </p:sp>
    </p:spTree>
    <p:extLst>
      <p:ext uri="{BB962C8B-B14F-4D97-AF65-F5344CB8AC3E}">
        <p14:creationId xmlns:p14="http://schemas.microsoft.com/office/powerpoint/2010/main" val="335460383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31541" y="4098066"/>
            <a:ext cx="3050659" cy="2287994"/>
          </a:xfrm>
          <a:prstGeom prst="rect">
            <a:avLst/>
          </a:prstGeom>
        </p:spPr>
      </p:pic>
      <p:sp>
        <p:nvSpPr>
          <p:cNvPr id="11" name="Rectángulo 10"/>
          <p:cNvSpPr/>
          <p:nvPr/>
        </p:nvSpPr>
        <p:spPr>
          <a:xfrm>
            <a:off x="1679506" y="5181600"/>
            <a:ext cx="2825002" cy="772908"/>
          </a:xfrm>
          <a:prstGeom prst="rect">
            <a:avLst/>
          </a:prstGeom>
          <a:solidFill>
            <a:schemeClr val="bg1">
              <a:lumMod val="95000"/>
            </a:schemeClr>
          </a:solidFill>
          <a:ln>
            <a:solidFill>
              <a:schemeClr val="accent4"/>
            </a:solidFill>
          </a:ln>
          <a:effectLst>
            <a:glow rad="101600">
              <a:schemeClr val="accent4">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171450" indent="-171450" algn="ctr">
              <a:buFont typeface="Arial"/>
              <a:buChar char="•"/>
            </a:pPr>
            <a:endParaRPr lang="es-ES" sz="200" dirty="0">
              <a:solidFill>
                <a:prstClr val="black">
                  <a:lumMod val="65000"/>
                  <a:lumOff val="35000"/>
                </a:prstClr>
              </a:solidFill>
              <a:latin typeface="Calibri"/>
            </a:endParaRPr>
          </a:p>
          <a:p>
            <a:pPr marL="285750" indent="-285750">
              <a:buClr>
                <a:srgbClr val="C00000"/>
              </a:buClr>
              <a:buFont typeface="Wingdings" panose="05000000000000000000" pitchFamily="2" charset="2"/>
              <a:buChar char="v"/>
            </a:pPr>
            <a:r>
              <a:rPr lang="es-ES" sz="1400" dirty="0" err="1" smtClean="0">
                <a:solidFill>
                  <a:srgbClr val="004586"/>
                </a:solidFill>
                <a:latin typeface="Calibri"/>
              </a:rPr>
              <a:t>Papulovesicular</a:t>
            </a:r>
            <a:r>
              <a:rPr lang="es-ES" sz="1400" dirty="0" smtClean="0">
                <a:solidFill>
                  <a:srgbClr val="004586"/>
                </a:solidFill>
                <a:latin typeface="Calibri"/>
              </a:rPr>
              <a:t>.</a:t>
            </a:r>
            <a:endParaRPr lang="es-ES" sz="1400" dirty="0">
              <a:solidFill>
                <a:srgbClr val="004586"/>
              </a:solidFill>
              <a:latin typeface="Calibri"/>
            </a:endParaRPr>
          </a:p>
          <a:p>
            <a:pPr marL="285750" indent="-285750">
              <a:buClr>
                <a:srgbClr val="C00000"/>
              </a:buClr>
              <a:buFont typeface="Wingdings" panose="05000000000000000000" pitchFamily="2" charset="2"/>
              <a:buChar char="v"/>
            </a:pPr>
            <a:r>
              <a:rPr lang="es-ES" sz="1400" dirty="0">
                <a:solidFill>
                  <a:srgbClr val="004586"/>
                </a:solidFill>
                <a:latin typeface="Calibri"/>
              </a:rPr>
              <a:t>Erosiones </a:t>
            </a:r>
            <a:r>
              <a:rPr lang="es-ES" sz="1400" dirty="0" smtClean="0">
                <a:solidFill>
                  <a:srgbClr val="004586"/>
                </a:solidFill>
                <a:latin typeface="Calibri"/>
              </a:rPr>
              <a:t>prominentes.</a:t>
            </a:r>
            <a:endParaRPr lang="es-ES" sz="1400" dirty="0">
              <a:solidFill>
                <a:srgbClr val="004586"/>
              </a:solidFill>
              <a:latin typeface="Calibri"/>
            </a:endParaRPr>
          </a:p>
        </p:txBody>
      </p:sp>
      <p:pic>
        <p:nvPicPr>
          <p:cNvPr id="2" name="Imagen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15263" y="104776"/>
            <a:ext cx="2593473" cy="1930721"/>
          </a:xfrm>
          <a:prstGeom prst="rect">
            <a:avLst/>
          </a:prstGeom>
        </p:spPr>
      </p:pic>
      <p:pic>
        <p:nvPicPr>
          <p:cNvPr id="4" name="Imagen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624885" y="1270969"/>
            <a:ext cx="2411711" cy="2005631"/>
          </a:xfrm>
          <a:prstGeom prst="rect">
            <a:avLst/>
          </a:prstGeom>
        </p:spPr>
      </p:pic>
      <p:pic>
        <p:nvPicPr>
          <p:cNvPr id="5" name="Imagen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555787" y="104776"/>
            <a:ext cx="2112213" cy="1930721"/>
          </a:xfrm>
          <a:prstGeom prst="rect">
            <a:avLst/>
          </a:prstGeom>
        </p:spPr>
      </p:pic>
      <p:sp>
        <p:nvSpPr>
          <p:cNvPr id="9" name="Rectángulo 8"/>
          <p:cNvSpPr/>
          <p:nvPr/>
        </p:nvSpPr>
        <p:spPr>
          <a:xfrm>
            <a:off x="1899803" y="2200601"/>
            <a:ext cx="1896311" cy="803391"/>
          </a:xfrm>
          <a:prstGeom prst="rect">
            <a:avLst/>
          </a:prstGeom>
          <a:solidFill>
            <a:schemeClr val="bg1">
              <a:lumMod val="95000"/>
            </a:schemeClr>
          </a:solidFill>
          <a:ln>
            <a:solidFill>
              <a:srgbClr val="008000"/>
            </a:solidFill>
          </a:ln>
          <a:effectLst>
            <a:glow rad="101600">
              <a:schemeClr val="accent5">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lgn="ctr">
              <a:buFont typeface="Arial"/>
              <a:buChar char="•"/>
            </a:pPr>
            <a:endParaRPr lang="es-ES" sz="1400" dirty="0">
              <a:solidFill>
                <a:prstClr val="black">
                  <a:lumMod val="65000"/>
                  <a:lumOff val="35000"/>
                </a:prstClr>
              </a:solidFill>
              <a:latin typeface="Calibri"/>
            </a:endParaRPr>
          </a:p>
          <a:p>
            <a:pPr marL="261938" indent="-261938">
              <a:buClr>
                <a:srgbClr val="C00000"/>
              </a:buClr>
              <a:buFont typeface="Wingdings" panose="05000000000000000000" pitchFamily="2" charset="2"/>
              <a:buChar char="v"/>
            </a:pPr>
            <a:r>
              <a:rPr lang="es-ES" sz="1400" dirty="0">
                <a:solidFill>
                  <a:srgbClr val="004586"/>
                </a:solidFill>
                <a:latin typeface="Calibri"/>
              </a:rPr>
              <a:t>Niños &gt; 5 </a:t>
            </a:r>
            <a:r>
              <a:rPr lang="es-ES" sz="1400" dirty="0" smtClean="0">
                <a:solidFill>
                  <a:srgbClr val="004586"/>
                </a:solidFill>
                <a:latin typeface="Calibri"/>
              </a:rPr>
              <a:t>años.</a:t>
            </a:r>
            <a:endParaRPr lang="es-ES" sz="1400" dirty="0">
              <a:solidFill>
                <a:srgbClr val="004586"/>
              </a:solidFill>
              <a:latin typeface="Calibri"/>
            </a:endParaRPr>
          </a:p>
          <a:p>
            <a:pPr marL="261938" indent="-261938">
              <a:buClr>
                <a:srgbClr val="C00000"/>
              </a:buClr>
              <a:buFont typeface="Wingdings" panose="05000000000000000000" pitchFamily="2" charset="2"/>
              <a:buChar char="v"/>
            </a:pPr>
            <a:r>
              <a:rPr lang="es-ES" sz="1400" dirty="0" err="1" smtClean="0">
                <a:solidFill>
                  <a:srgbClr val="004586"/>
                </a:solidFill>
                <a:latin typeface="Calibri"/>
              </a:rPr>
              <a:t>Acral</a:t>
            </a:r>
            <a:r>
              <a:rPr lang="es-ES" sz="1400" dirty="0" smtClean="0">
                <a:solidFill>
                  <a:srgbClr val="004586"/>
                </a:solidFill>
                <a:latin typeface="Calibri"/>
              </a:rPr>
              <a:t>.</a:t>
            </a:r>
            <a:endParaRPr lang="es-ES" sz="1400" dirty="0">
              <a:solidFill>
                <a:srgbClr val="004586"/>
              </a:solidFill>
              <a:latin typeface="Calibri"/>
            </a:endParaRPr>
          </a:p>
          <a:p>
            <a:pPr marL="285750" indent="-285750" algn="ctr">
              <a:buFont typeface="Arial"/>
              <a:buChar char="•"/>
            </a:pPr>
            <a:endParaRPr lang="es-ES" sz="1400" dirty="0">
              <a:solidFill>
                <a:prstClr val="black">
                  <a:lumMod val="65000"/>
                  <a:lumOff val="35000"/>
                </a:prstClr>
              </a:solidFill>
              <a:latin typeface="Calibri"/>
            </a:endParaRPr>
          </a:p>
        </p:txBody>
      </p:sp>
      <p:sp>
        <p:nvSpPr>
          <p:cNvPr id="10" name="Rectángulo 9"/>
          <p:cNvSpPr/>
          <p:nvPr/>
        </p:nvSpPr>
        <p:spPr>
          <a:xfrm>
            <a:off x="7924800" y="3886200"/>
            <a:ext cx="2677167" cy="907057"/>
          </a:xfrm>
          <a:prstGeom prst="rect">
            <a:avLst/>
          </a:prstGeom>
          <a:solidFill>
            <a:schemeClr val="bg1">
              <a:lumMod val="95000"/>
            </a:schemeClr>
          </a:solidFill>
          <a:ln>
            <a:solidFill>
              <a:srgbClr val="FF0000"/>
            </a:solidFill>
          </a:ln>
          <a:effectLst>
            <a:glow rad="101600">
              <a:schemeClr val="accent3">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Wingdings" panose="05000000000000000000" pitchFamily="2" charset="2"/>
              <a:buChar char="v"/>
            </a:pPr>
            <a:endParaRPr lang="es-ES" sz="200" dirty="0">
              <a:solidFill>
                <a:prstClr val="black">
                  <a:lumMod val="65000"/>
                  <a:lumOff val="35000"/>
                </a:prstClr>
              </a:solidFill>
              <a:latin typeface="Calibri"/>
            </a:endParaRPr>
          </a:p>
          <a:p>
            <a:pPr marL="285750" indent="-285750">
              <a:buClr>
                <a:srgbClr val="C00000"/>
              </a:buClr>
              <a:buFont typeface="Wingdings" panose="05000000000000000000" pitchFamily="2" charset="2"/>
              <a:buChar char="v"/>
            </a:pPr>
            <a:r>
              <a:rPr lang="es-ES" sz="1400" dirty="0">
                <a:solidFill>
                  <a:srgbClr val="004586"/>
                </a:solidFill>
                <a:latin typeface="Calibri"/>
              </a:rPr>
              <a:t>Dermatitis </a:t>
            </a:r>
            <a:r>
              <a:rPr lang="es-ES" sz="1400" dirty="0" smtClean="0">
                <a:solidFill>
                  <a:srgbClr val="004586"/>
                </a:solidFill>
                <a:latin typeface="Calibri"/>
              </a:rPr>
              <a:t>atópica.</a:t>
            </a:r>
            <a:endParaRPr lang="es-ES" sz="1400" dirty="0">
              <a:solidFill>
                <a:srgbClr val="004586"/>
              </a:solidFill>
              <a:latin typeface="Calibri"/>
            </a:endParaRPr>
          </a:p>
          <a:p>
            <a:pPr marL="285750" indent="-285750">
              <a:buClr>
                <a:srgbClr val="C00000"/>
              </a:buClr>
              <a:buFont typeface="Wingdings" panose="05000000000000000000" pitchFamily="2" charset="2"/>
              <a:buChar char="v"/>
            </a:pPr>
            <a:r>
              <a:rPr lang="es-ES" sz="1400" dirty="0">
                <a:solidFill>
                  <a:srgbClr val="004586"/>
                </a:solidFill>
                <a:latin typeface="Calibri"/>
              </a:rPr>
              <a:t>Quemadura solar, dermatitis del pañal, tiña </a:t>
            </a:r>
            <a:r>
              <a:rPr lang="es-ES" sz="1400" dirty="0" smtClean="0">
                <a:solidFill>
                  <a:srgbClr val="004586"/>
                </a:solidFill>
                <a:latin typeface="Calibri"/>
              </a:rPr>
              <a:t>pedís.</a:t>
            </a:r>
            <a:endParaRPr lang="es-ES" sz="1400" dirty="0">
              <a:solidFill>
                <a:srgbClr val="004586"/>
              </a:solidFill>
              <a:latin typeface="Calibri"/>
            </a:endParaRPr>
          </a:p>
          <a:p>
            <a:pPr marL="285750" indent="-285750">
              <a:buClr>
                <a:srgbClr val="C00000"/>
              </a:buClr>
              <a:buFont typeface="Wingdings" panose="05000000000000000000" pitchFamily="2" charset="2"/>
              <a:buChar char="v"/>
            </a:pPr>
            <a:r>
              <a:rPr lang="es-ES" sz="1400" dirty="0">
                <a:solidFill>
                  <a:srgbClr val="004586"/>
                </a:solidFill>
                <a:latin typeface="Calibri"/>
              </a:rPr>
              <a:t>DD: eccema </a:t>
            </a:r>
            <a:r>
              <a:rPr lang="es-ES" sz="1400" dirty="0" err="1" smtClean="0">
                <a:solidFill>
                  <a:srgbClr val="004586"/>
                </a:solidFill>
                <a:latin typeface="Calibri"/>
              </a:rPr>
              <a:t>herpeticum</a:t>
            </a:r>
            <a:r>
              <a:rPr lang="es-ES" sz="1400" dirty="0" smtClean="0">
                <a:solidFill>
                  <a:srgbClr val="004586"/>
                </a:solidFill>
                <a:latin typeface="Calibri"/>
              </a:rPr>
              <a:t>.</a:t>
            </a:r>
            <a:endParaRPr lang="es-ES" sz="1400" dirty="0">
              <a:solidFill>
                <a:srgbClr val="004586"/>
              </a:solidFill>
              <a:latin typeface="Calibri"/>
            </a:endParaRPr>
          </a:p>
        </p:txBody>
      </p:sp>
      <p:pic>
        <p:nvPicPr>
          <p:cNvPr id="13" name="Imagen 12" descr="IMG_0860.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5400000">
            <a:off x="8731692" y="2020743"/>
            <a:ext cx="2051071" cy="1527442"/>
          </a:xfrm>
          <a:prstGeom prst="rect">
            <a:avLst/>
          </a:prstGeom>
        </p:spPr>
      </p:pic>
      <p:sp>
        <p:nvSpPr>
          <p:cNvPr id="8" name="Rectángulo 7"/>
          <p:cNvSpPr/>
          <p:nvPr/>
        </p:nvSpPr>
        <p:spPr>
          <a:xfrm>
            <a:off x="6136872" y="1623950"/>
            <a:ext cx="3616728" cy="823092"/>
          </a:xfrm>
          <a:prstGeom prst="rect">
            <a:avLst/>
          </a:prstGeom>
          <a:solidFill>
            <a:schemeClr val="bg1">
              <a:lumMod val="95000"/>
            </a:schemeClr>
          </a:solidFill>
          <a:ln>
            <a:solidFill>
              <a:schemeClr val="accent2"/>
            </a:solidFill>
          </a:ln>
          <a:effectLst>
            <a:glow rad="101600">
              <a:schemeClr val="accent2">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lgn="ctr">
              <a:buFont typeface="Arial"/>
              <a:buChar char="•"/>
            </a:pPr>
            <a:endParaRPr lang="es-ES" sz="1400" dirty="0">
              <a:solidFill>
                <a:srgbClr val="004586"/>
              </a:solidFill>
              <a:latin typeface="Calibri"/>
            </a:endParaRPr>
          </a:p>
          <a:p>
            <a:pPr marL="285750" indent="-285750">
              <a:buClr>
                <a:srgbClr val="C00000"/>
              </a:buClr>
              <a:buFont typeface="Wingdings" panose="05000000000000000000" pitchFamily="2" charset="2"/>
              <a:buChar char="v"/>
            </a:pPr>
            <a:r>
              <a:rPr lang="es-ES" sz="1400" dirty="0">
                <a:solidFill>
                  <a:srgbClr val="004586"/>
                </a:solidFill>
                <a:latin typeface="Calibri"/>
              </a:rPr>
              <a:t>Menores de un </a:t>
            </a:r>
            <a:r>
              <a:rPr lang="es-ES" sz="1400" dirty="0" smtClean="0">
                <a:solidFill>
                  <a:srgbClr val="004586"/>
                </a:solidFill>
                <a:latin typeface="Calibri"/>
              </a:rPr>
              <a:t>año.</a:t>
            </a:r>
            <a:endParaRPr lang="es-ES" sz="1400" dirty="0">
              <a:solidFill>
                <a:srgbClr val="004586"/>
              </a:solidFill>
              <a:latin typeface="Calibri"/>
            </a:endParaRPr>
          </a:p>
          <a:p>
            <a:pPr marL="285750" indent="-285750">
              <a:buClr>
                <a:srgbClr val="C00000"/>
              </a:buClr>
              <a:buFont typeface="Wingdings" panose="05000000000000000000" pitchFamily="2" charset="2"/>
              <a:buChar char="v"/>
            </a:pPr>
            <a:r>
              <a:rPr lang="es-ES" sz="1400" dirty="0">
                <a:solidFill>
                  <a:srgbClr val="004586"/>
                </a:solidFill>
                <a:latin typeface="Calibri"/>
              </a:rPr>
              <a:t>Lesiones </a:t>
            </a:r>
            <a:r>
              <a:rPr lang="es-ES" sz="1400" dirty="0" err="1">
                <a:solidFill>
                  <a:srgbClr val="004586"/>
                </a:solidFill>
                <a:latin typeface="Calibri"/>
              </a:rPr>
              <a:t>periorales</a:t>
            </a:r>
            <a:r>
              <a:rPr lang="es-ES" sz="1400" dirty="0">
                <a:solidFill>
                  <a:srgbClr val="004586"/>
                </a:solidFill>
                <a:latin typeface="Calibri"/>
              </a:rPr>
              <a:t>, tronco, </a:t>
            </a:r>
            <a:r>
              <a:rPr lang="es-ES" sz="1400" dirty="0" smtClean="0">
                <a:solidFill>
                  <a:srgbClr val="004586"/>
                </a:solidFill>
                <a:latin typeface="Calibri"/>
              </a:rPr>
              <a:t>extremidades.</a:t>
            </a:r>
            <a:endParaRPr lang="es-ES" sz="1400" dirty="0">
              <a:solidFill>
                <a:srgbClr val="004586"/>
              </a:solidFill>
              <a:latin typeface="Calibri"/>
            </a:endParaRPr>
          </a:p>
          <a:p>
            <a:pPr marL="285750" indent="-285750">
              <a:buClr>
                <a:srgbClr val="C00000"/>
              </a:buClr>
              <a:buFont typeface="Wingdings" panose="05000000000000000000" pitchFamily="2" charset="2"/>
              <a:buChar char="v"/>
            </a:pPr>
            <a:r>
              <a:rPr lang="es-ES" sz="1400" dirty="0">
                <a:solidFill>
                  <a:srgbClr val="004586"/>
                </a:solidFill>
                <a:latin typeface="Calibri"/>
              </a:rPr>
              <a:t>Menos lesiones </a:t>
            </a:r>
            <a:r>
              <a:rPr lang="es-ES" sz="1400" dirty="0" err="1" smtClean="0">
                <a:solidFill>
                  <a:srgbClr val="004586"/>
                </a:solidFill>
                <a:latin typeface="Calibri"/>
              </a:rPr>
              <a:t>intraorales</a:t>
            </a:r>
            <a:r>
              <a:rPr lang="es-ES" sz="1400" dirty="0" smtClean="0">
                <a:solidFill>
                  <a:srgbClr val="004586"/>
                </a:solidFill>
                <a:latin typeface="Calibri"/>
              </a:rPr>
              <a:t>.</a:t>
            </a:r>
            <a:endParaRPr lang="es-ES" sz="1400" dirty="0">
              <a:solidFill>
                <a:srgbClr val="004586"/>
              </a:solidFill>
              <a:latin typeface="Calibri"/>
            </a:endParaRPr>
          </a:p>
          <a:p>
            <a:pPr marL="285750" indent="-285750" algn="ctr">
              <a:buFont typeface="Arial"/>
              <a:buChar char="•"/>
            </a:pPr>
            <a:endParaRPr lang="es-ES" sz="1400" dirty="0">
              <a:solidFill>
                <a:prstClr val="black">
                  <a:lumMod val="65000"/>
                  <a:lumOff val="35000"/>
                </a:prstClr>
              </a:solidFill>
              <a:latin typeface="Calibri"/>
            </a:endParaRPr>
          </a:p>
        </p:txBody>
      </p:sp>
      <p:graphicFrame>
        <p:nvGraphicFramePr>
          <p:cNvPr id="6" name="Diagrama 5"/>
          <p:cNvGraphicFramePr/>
          <p:nvPr>
            <p:extLst/>
          </p:nvPr>
        </p:nvGraphicFramePr>
        <p:xfrm>
          <a:off x="2406316" y="835527"/>
          <a:ext cx="5614737" cy="591552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Marcador de texto 2"/>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18705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0 Imagen"/>
          <p:cNvPicPr/>
          <p:nvPr/>
        </p:nvPicPr>
        <p:blipFill>
          <a:blip r:embed="rId2" cstate="email">
            <a:extLst>
              <a:ext uri="{28A0092B-C50C-407E-A947-70E740481C1C}">
                <a14:useLocalDpi xmlns:a14="http://schemas.microsoft.com/office/drawing/2010/main"/>
              </a:ext>
            </a:extLst>
          </a:blip>
          <a:stretch>
            <a:fillRect/>
          </a:stretch>
        </p:blipFill>
        <p:spPr>
          <a:xfrm>
            <a:off x="8240186" y="1759529"/>
            <a:ext cx="2691050" cy="2082016"/>
          </a:xfrm>
          <a:prstGeom prst="rect">
            <a:avLst/>
          </a:prstGeom>
          <a:ln>
            <a:solidFill>
              <a:schemeClr val="tx1"/>
            </a:solidFill>
          </a:ln>
          <a:effectLst>
            <a:outerShdw blurRad="292100" dist="139700" dir="2700000" algn="tl" rotWithShape="0">
              <a:srgbClr val="333333">
                <a:alpha val="65000"/>
              </a:srgbClr>
            </a:outerShdw>
          </a:effectLst>
        </p:spPr>
      </p:pic>
      <p:pic>
        <p:nvPicPr>
          <p:cNvPr id="5"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4945" y="235528"/>
            <a:ext cx="5796136" cy="1748639"/>
          </a:xfrm>
          <a:prstGeom prst="rect">
            <a:avLst/>
          </a:prstGeom>
          <a:ln>
            <a:solidFill>
              <a:srgbClr val="000000"/>
            </a:solidFill>
          </a:ln>
          <a:effectLst>
            <a:outerShdw blurRad="292100" dist="139700" dir="2700000" algn="tl" rotWithShape="0">
              <a:srgbClr val="333333">
                <a:alpha val="65000"/>
              </a:srgbClr>
            </a:outerShdw>
          </a:effectLst>
        </p:spPr>
      </p:pic>
      <p:sp>
        <p:nvSpPr>
          <p:cNvPr id="6" name="CuadroTexto 5"/>
          <p:cNvSpPr txBox="1"/>
          <p:nvPr/>
        </p:nvSpPr>
        <p:spPr>
          <a:xfrm>
            <a:off x="10262420" y="5691274"/>
            <a:ext cx="1711921" cy="261610"/>
          </a:xfrm>
          <a:prstGeom prst="rect">
            <a:avLst/>
          </a:prstGeom>
          <a:noFill/>
        </p:spPr>
        <p:txBody>
          <a:bodyPr wrap="none" rtlCol="0">
            <a:spAutoFit/>
          </a:bodyPr>
          <a:lstStyle/>
          <a:p>
            <a:r>
              <a:rPr lang="es-ES" sz="1100" dirty="0">
                <a:solidFill>
                  <a:srgbClr val="808080"/>
                </a:solidFill>
              </a:rPr>
              <a:t>Su-Ying W. </a:t>
            </a:r>
            <a:r>
              <a:rPr lang="es-ES" sz="1100" dirty="0" err="1">
                <a:solidFill>
                  <a:srgbClr val="808080"/>
                </a:solidFill>
              </a:rPr>
              <a:t>Pediatrics</a:t>
            </a:r>
            <a:r>
              <a:rPr lang="es-ES" sz="1100" dirty="0">
                <a:solidFill>
                  <a:srgbClr val="808080"/>
                </a:solidFill>
              </a:rPr>
              <a:t> 2015</a:t>
            </a:r>
          </a:p>
        </p:txBody>
      </p:sp>
      <p:sp>
        <p:nvSpPr>
          <p:cNvPr id="7" name="Elipse 6"/>
          <p:cNvSpPr/>
          <p:nvPr/>
        </p:nvSpPr>
        <p:spPr>
          <a:xfrm>
            <a:off x="8223416" y="4049189"/>
            <a:ext cx="3024336" cy="1584176"/>
          </a:xfrm>
          <a:prstGeom prst="ellipse">
            <a:avLst/>
          </a:prstGeom>
          <a:solidFill>
            <a:schemeClr val="bg2">
              <a:lumMod val="75000"/>
            </a:schemeClr>
          </a:solidFill>
          <a:ln>
            <a:noFill/>
          </a:ln>
          <a:effectLst>
            <a:glow rad="101600">
              <a:schemeClr val="accent1">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dirty="0">
                <a:solidFill>
                  <a:srgbClr val="004586"/>
                </a:solidFill>
              </a:rPr>
              <a:t>Incidencia menor de herpes zoster en los vacunados que en los niños que habían tenido </a:t>
            </a:r>
            <a:r>
              <a:rPr lang="es-ES" sz="1600" dirty="0" smtClean="0">
                <a:solidFill>
                  <a:srgbClr val="004586"/>
                </a:solidFill>
              </a:rPr>
              <a:t>varicela.</a:t>
            </a:r>
            <a:endParaRPr lang="es-ES" sz="1600" dirty="0">
              <a:solidFill>
                <a:srgbClr val="004586"/>
              </a:solidFill>
            </a:endParaRPr>
          </a:p>
        </p:txBody>
      </p:sp>
      <p:sp>
        <p:nvSpPr>
          <p:cNvPr id="15" name="14 Marcador de contenido"/>
          <p:cNvSpPr>
            <a:spLocks noGrp="1"/>
          </p:cNvSpPr>
          <p:nvPr>
            <p:ph idx="1"/>
          </p:nvPr>
        </p:nvSpPr>
        <p:spPr>
          <a:xfrm>
            <a:off x="0" y="2141279"/>
            <a:ext cx="7370618" cy="4134824"/>
          </a:xfrm>
        </p:spPr>
        <p:txBody>
          <a:bodyPr>
            <a:normAutofit/>
          </a:bodyPr>
          <a:lstStyle/>
          <a:p>
            <a:r>
              <a:rPr lang="es-ES" sz="1800" dirty="0" smtClean="0"/>
              <a:t>Niños con varicela previa:</a:t>
            </a:r>
          </a:p>
          <a:p>
            <a:pPr lvl="1"/>
            <a:r>
              <a:rPr lang="es-ES" sz="1800" dirty="0" smtClean="0"/>
              <a:t> Edad media, 8,4 años.</a:t>
            </a:r>
          </a:p>
          <a:p>
            <a:pPr lvl="1"/>
            <a:r>
              <a:rPr lang="es-ES" sz="1800" dirty="0" smtClean="0"/>
              <a:t> Tiempo al zoster, 4,12 años.</a:t>
            </a:r>
          </a:p>
          <a:p>
            <a:pPr lvl="1"/>
            <a:r>
              <a:rPr lang="es-ES" sz="1800" dirty="0" smtClean="0"/>
              <a:t> Si varicela &lt;2 años, más riesgo de herpes zoster y en </a:t>
            </a:r>
            <a:r>
              <a:rPr lang="es-ES" sz="1800" smtClean="0"/>
              <a:t>menos tiempo.</a:t>
            </a:r>
            <a:endParaRPr lang="es-ES" sz="1800" dirty="0" smtClean="0"/>
          </a:p>
          <a:p>
            <a:pPr lvl="1"/>
            <a:r>
              <a:rPr lang="es-ES" sz="1800" dirty="0" smtClean="0"/>
              <a:t>Si terapia antiviral, más riesgo también de herpes zoster.</a:t>
            </a:r>
          </a:p>
          <a:p>
            <a:r>
              <a:rPr lang="es-ES" sz="1800" dirty="0" smtClean="0"/>
              <a:t>Niños vacunados:</a:t>
            </a:r>
          </a:p>
          <a:p>
            <a:pPr lvl="1"/>
            <a:r>
              <a:rPr lang="es-ES" sz="1800" dirty="0" smtClean="0"/>
              <a:t>Edad media, 2,51 años (1,36-4,78).</a:t>
            </a:r>
          </a:p>
          <a:p>
            <a:pPr lvl="1"/>
            <a:r>
              <a:rPr lang="es-ES" sz="1800" dirty="0" smtClean="0"/>
              <a:t>¿Diferencias? Lesiones menos dolorosas, menos vesículas, menor extensión.</a:t>
            </a:r>
          </a:p>
        </p:txBody>
      </p:sp>
    </p:spTree>
    <p:extLst>
      <p:ext uri="{BB962C8B-B14F-4D97-AF65-F5344CB8AC3E}">
        <p14:creationId xmlns:p14="http://schemas.microsoft.com/office/powerpoint/2010/main" val="508561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1956" y="703544"/>
            <a:ext cx="4441675" cy="4739917"/>
          </a:xfrm>
          <a:prstGeom prst="rect">
            <a:avLst/>
          </a:prstGeom>
          <a:ln>
            <a:solidFill>
              <a:srgbClr val="E46C0A"/>
            </a:solidFill>
          </a:ln>
        </p:spPr>
      </p:pic>
      <p:pic>
        <p:nvPicPr>
          <p:cNvPr id="5" name="Imagen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68028" y="215030"/>
            <a:ext cx="4304381" cy="3481920"/>
          </a:xfrm>
          <a:prstGeom prst="rect">
            <a:avLst/>
          </a:prstGeom>
          <a:ln>
            <a:solidFill>
              <a:srgbClr val="E46C0A"/>
            </a:solidFill>
          </a:ln>
        </p:spPr>
      </p:pic>
      <p:pic>
        <p:nvPicPr>
          <p:cNvPr id="6" name="Imagen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38800" y="3733800"/>
            <a:ext cx="2978149" cy="2320475"/>
          </a:xfrm>
          <a:prstGeom prst="rect">
            <a:avLst/>
          </a:prstGeom>
        </p:spPr>
      </p:pic>
      <p:sp>
        <p:nvSpPr>
          <p:cNvPr id="2" name="Marcador de texto 1"/>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265652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nvPr>
        </p:nvGraphicFramePr>
        <p:xfrm>
          <a:off x="2192867"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ítulo 1"/>
          <p:cNvSpPr>
            <a:spLocks noGrp="1"/>
          </p:cNvSpPr>
          <p:nvPr>
            <p:ph type="title"/>
          </p:nvPr>
        </p:nvSpPr>
        <p:spPr/>
        <p:txBody>
          <a:bodyPr/>
          <a:lstStyle/>
          <a:p>
            <a:r>
              <a:rPr lang="es-ES" dirty="0" smtClean="0"/>
              <a:t>¿Qué tienen en común todos estos pacientes?</a:t>
            </a:r>
            <a:endParaRPr lang="es-ES" dirty="0"/>
          </a:p>
        </p:txBody>
      </p:sp>
      <p:sp>
        <p:nvSpPr>
          <p:cNvPr id="3" name="Marcador de contenido 2"/>
          <p:cNvSpPr>
            <a:spLocks noGrp="1"/>
          </p:cNvSpPr>
          <p:nvPr>
            <p:ph idx="1"/>
          </p:nvPr>
        </p:nvSpPr>
        <p:spPr/>
        <p:txBody>
          <a:bodyPr/>
          <a:lstStyle/>
          <a:p>
            <a:r>
              <a:rPr lang="es-ES" dirty="0" smtClean="0"/>
              <a:t>Tienen dermatitis.</a:t>
            </a:r>
          </a:p>
          <a:p>
            <a:r>
              <a:rPr lang="es-ES" dirty="0" smtClean="0"/>
              <a:t>Tienen picor.</a:t>
            </a:r>
          </a:p>
          <a:p>
            <a:r>
              <a:rPr lang="es-ES" dirty="0" smtClean="0"/>
              <a:t>La piel está lesionada.</a:t>
            </a:r>
          </a:p>
          <a:p>
            <a:r>
              <a:rPr lang="es-ES" dirty="0" smtClean="0"/>
              <a:t>Piel inflamada.</a:t>
            </a:r>
          </a:p>
          <a:p>
            <a:r>
              <a:rPr lang="es-ES" dirty="0" smtClean="0"/>
              <a:t>Piel seca…</a:t>
            </a:r>
          </a:p>
          <a:p>
            <a:endParaRPr lang="es-ES" dirty="0"/>
          </a:p>
          <a:p>
            <a:pPr marL="542925" indent="0">
              <a:buNone/>
            </a:pPr>
            <a:r>
              <a:rPr lang="es-ES" sz="2800" dirty="0" smtClean="0">
                <a:solidFill>
                  <a:srgbClr val="C00000"/>
                </a:solidFill>
              </a:rPr>
              <a:t>                                   La barrera cutánea está alterada.</a:t>
            </a:r>
            <a:endParaRPr lang="es-ES" sz="2800" dirty="0">
              <a:solidFill>
                <a:srgbClr val="C00000"/>
              </a:solidFill>
            </a:endParaRPr>
          </a:p>
        </p:txBody>
      </p:sp>
      <p:sp>
        <p:nvSpPr>
          <p:cNvPr id="5" name="Marcador de texto 4"/>
          <p:cNvSpPr>
            <a:spLocks noGrp="1"/>
          </p:cNvSpPr>
          <p:nvPr>
            <p:ph type="body" sz="quarter" idx="10"/>
          </p:nvPr>
        </p:nvSpPr>
        <p:spPr/>
        <p:txBody>
          <a:bodyPr>
            <a:normAutofit lnSpcReduction="10000"/>
          </a:bodyPr>
          <a:lstStyle/>
          <a:p>
            <a:endParaRPr lang="es-ES"/>
          </a:p>
        </p:txBody>
      </p:sp>
    </p:spTree>
    <p:extLst>
      <p:ext uri="{BB962C8B-B14F-4D97-AF65-F5344CB8AC3E}">
        <p14:creationId xmlns:p14="http://schemas.microsoft.com/office/powerpoint/2010/main" val="41344932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9811" name="Rectangle 9"/>
          <p:cNvSpPr>
            <a:spLocks noChangeArrowheads="1"/>
          </p:cNvSpPr>
          <p:nvPr/>
        </p:nvSpPr>
        <p:spPr bwMode="auto">
          <a:xfrm>
            <a:off x="1919289" y="333376"/>
            <a:ext cx="6408737" cy="1008063"/>
          </a:xfrm>
          <a:prstGeom prst="rect">
            <a:avLst/>
          </a:prstGeom>
          <a:ln w="9525">
            <a:noFill/>
            <a:miter lim="800000"/>
            <a:headEnd/>
            <a:tailEnd/>
          </a:ln>
        </p:spPr>
        <p:txBody>
          <a:bodyPr wrap="none" anchor="ctr"/>
          <a:lstStyle/>
          <a:p>
            <a:endParaRPr lang="es-ES"/>
          </a:p>
        </p:txBody>
      </p:sp>
      <p:pic>
        <p:nvPicPr>
          <p:cNvPr id="119814" name="Picture 9" descr="c:\users\Raul\Desktop\Infantil\infantil\2006\Agosto y Sept Inf 06\100OLYMP\impetigo 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80656" y="817418"/>
            <a:ext cx="6842708" cy="5119201"/>
          </a:xfrm>
          <a:prstGeom prst="rect">
            <a:avLst/>
          </a:prstGeom>
          <a:noFill/>
          <a:ln w="9525">
            <a:noFill/>
            <a:miter lim="800000"/>
            <a:headEnd/>
            <a:tailEnd/>
          </a:ln>
        </p:spPr>
      </p:pic>
      <p:sp>
        <p:nvSpPr>
          <p:cNvPr id="2" name="Marcador de texto 1"/>
          <p:cNvSpPr>
            <a:spLocks noGrp="1"/>
          </p:cNvSpPr>
          <p:nvPr>
            <p:ph type="body" sz="quarter" idx="13"/>
          </p:nvPr>
        </p:nvSpPr>
        <p:spPr>
          <a:xfrm>
            <a:off x="-235578" y="5661248"/>
            <a:ext cx="11582443" cy="295162"/>
          </a:xfrm>
        </p:spPr>
        <p:txBody>
          <a:bodyPr>
            <a:normAutofit lnSpcReduction="10000"/>
          </a:bodyPr>
          <a:lstStyle/>
          <a:p>
            <a:endParaRPr lang="es-ES"/>
          </a:p>
        </p:txBody>
      </p:sp>
      <p:sp>
        <p:nvSpPr>
          <p:cNvPr id="12" name="Título 11"/>
          <p:cNvSpPr>
            <a:spLocks noGrp="1"/>
          </p:cNvSpPr>
          <p:nvPr>
            <p:ph type="title"/>
          </p:nvPr>
        </p:nvSpPr>
        <p:spPr/>
        <p:txBody>
          <a:bodyPr/>
          <a:lstStyle/>
          <a:p>
            <a:r>
              <a:rPr lang="es-ES" dirty="0">
                <a:solidFill>
                  <a:srgbClr val="004586"/>
                </a:solidFill>
              </a:rPr>
              <a:t>¿Y estos otros</a:t>
            </a:r>
            <a:r>
              <a:rPr lang="es-ES" dirty="0" smtClean="0">
                <a:solidFill>
                  <a:srgbClr val="004586"/>
                </a:solidFill>
              </a:rPr>
              <a:t>?</a:t>
            </a:r>
            <a:endParaRPr lang="es-ES" dirty="0">
              <a:solidFill>
                <a:srgbClr val="004586"/>
              </a:solidFill>
            </a:endParaRPr>
          </a:p>
        </p:txBody>
      </p:sp>
      <p:pic>
        <p:nvPicPr>
          <p:cNvPr id="119815" name="Picture 10" descr="c:\users\Raul\Desktop\Infantil\infantil.2009\2006\Agosto y Sept Inf 06\100OLYMP\impetigo 1.JPG"/>
          <p:cNvPicPr>
            <a:picLocks noGrp="1" noChangeAspect="1" noChangeArrowheads="1"/>
          </p:cNvPicPr>
          <p:nvPr>
            <p:ph idx="4294967295"/>
          </p:nvPr>
        </p:nvPicPr>
        <p:blipFill>
          <a:blip r:embed="rId4" cstate="email">
            <a:extLst>
              <a:ext uri="{28A0092B-C50C-407E-A947-70E740481C1C}">
                <a14:useLocalDpi xmlns:a14="http://schemas.microsoft.com/office/drawing/2010/main"/>
              </a:ext>
            </a:extLst>
          </a:blip>
          <a:stretch>
            <a:fillRect/>
          </a:stretch>
        </p:blipFill>
        <p:spPr>
          <a:xfrm>
            <a:off x="466287" y="2778791"/>
            <a:ext cx="4327373" cy="3235388"/>
          </a:xfrm>
        </p:spPr>
      </p:pic>
      <p:pic>
        <p:nvPicPr>
          <p:cNvPr id="119816" name="Picture 11" descr="c:\users\Raul\Desktop\Infantil\infantil\2006\Agosto y Sept Inf 06\100OLYMP\impetigo 8.JPG"/>
          <p:cNvPicPr>
            <a:picLocks noGrp="1" noChangeAspect="1" noChangeArrowheads="1"/>
          </p:cNvPicPr>
          <p:nvPr>
            <p:ph type="pic" idx="4294967295"/>
          </p:nvPr>
        </p:nvPicPr>
        <p:blipFill>
          <a:blip r:embed="rId5" cstate="email">
            <a:extLst>
              <a:ext uri="{28A0092B-C50C-407E-A947-70E740481C1C}">
                <a14:useLocalDpi xmlns:a14="http://schemas.microsoft.com/office/drawing/2010/main"/>
              </a:ext>
            </a:extLst>
          </a:blip>
          <a:srcRect t="22059" b="22059"/>
          <a:stretch>
            <a:fillRect/>
          </a:stretch>
        </p:blipFill>
        <p:spPr>
          <a:xfrm>
            <a:off x="388372" y="826740"/>
            <a:ext cx="4557694" cy="1968500"/>
          </a:xfrm>
        </p:spPr>
      </p:pic>
      <p:sp>
        <p:nvSpPr>
          <p:cNvPr id="9" name="Rectángulo 8"/>
          <p:cNvSpPr/>
          <p:nvPr/>
        </p:nvSpPr>
        <p:spPr>
          <a:xfrm>
            <a:off x="1497253" y="2388296"/>
            <a:ext cx="1106424" cy="304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p:cNvSpPr/>
          <p:nvPr/>
        </p:nvSpPr>
        <p:spPr>
          <a:xfrm>
            <a:off x="3378241" y="2302702"/>
            <a:ext cx="1106424" cy="304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7749033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3"/>
          </p:nvPr>
        </p:nvSpPr>
        <p:spPr/>
        <p:txBody>
          <a:bodyPr>
            <a:normAutofit lnSpcReduction="10000"/>
          </a:bodyPr>
          <a:lstStyle/>
          <a:p>
            <a:endParaRPr lang="es-ES"/>
          </a:p>
        </p:txBody>
      </p:sp>
      <p:pic>
        <p:nvPicPr>
          <p:cNvPr id="4" name="Picture 2" descr="C:\Users\raul\Desktop\curso pediataria 4 nov2009\eccema herpeticum\eccema herpeticum (evolución 1).JPG"/>
          <p:cNvPicPr>
            <a:picLocks noGrp="1" noChangeAspect="1" noChangeArrowheads="1"/>
          </p:cNvPicPr>
          <p:nvPr>
            <p:ph idx="4294967295"/>
          </p:nvPr>
        </p:nvPicPr>
        <p:blipFill rotWithShape="1">
          <a:blip r:embed="rId2" cstate="email">
            <a:extLst>
              <a:ext uri="{28A0092B-C50C-407E-A947-70E740481C1C}">
                <a14:useLocalDpi xmlns:a14="http://schemas.microsoft.com/office/drawing/2010/main"/>
              </a:ext>
            </a:extLst>
          </a:blip>
          <a:srcRect/>
          <a:stretch/>
        </p:blipFill>
        <p:spPr>
          <a:xfrm>
            <a:off x="2229632" y="395113"/>
            <a:ext cx="7239000" cy="5348287"/>
          </a:xfrm>
          <a:noFill/>
        </p:spPr>
      </p:pic>
    </p:spTree>
    <p:extLst>
      <p:ext uri="{BB962C8B-B14F-4D97-AF65-F5344CB8AC3E}">
        <p14:creationId xmlns:p14="http://schemas.microsoft.com/office/powerpoint/2010/main" val="3314820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57400" y="222636"/>
            <a:ext cx="4429999" cy="5906665"/>
          </a:xfrm>
          <a:prstGeom prst="rect">
            <a:avLst/>
          </a:prstGeom>
        </p:spPr>
      </p:pic>
      <p:pic>
        <p:nvPicPr>
          <p:cNvPr id="3" name="Imagen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5514061" y="1207620"/>
            <a:ext cx="5943599" cy="3962399"/>
          </a:xfrm>
          <a:prstGeom prst="rect">
            <a:avLst/>
          </a:prstGeom>
        </p:spPr>
      </p:pic>
      <p:sp>
        <p:nvSpPr>
          <p:cNvPr id="5" name="Marcador de texto 4"/>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16248686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10" name="Picture 6" descr="caso5-a"/>
          <p:cNvPicPr>
            <a:picLocks noChangeAspect="1" noChangeArrowheads="1"/>
          </p:cNvPicPr>
          <p:nvPr/>
        </p:nvPicPr>
        <p:blipFill>
          <a:blip r:embed="rId3" cstate="print"/>
          <a:srcRect/>
          <a:stretch>
            <a:fillRect/>
          </a:stretch>
        </p:blipFill>
        <p:spPr bwMode="auto">
          <a:xfrm>
            <a:off x="2057400" y="146597"/>
            <a:ext cx="7848600" cy="5873203"/>
          </a:xfrm>
          <a:prstGeom prst="rect">
            <a:avLst/>
          </a:prstGeom>
          <a:noFill/>
          <a:ln w="9525">
            <a:noFill/>
            <a:miter lim="800000"/>
            <a:headEnd/>
            <a:tailEnd/>
          </a:ln>
        </p:spPr>
      </p:pic>
      <p:sp>
        <p:nvSpPr>
          <p:cNvPr id="4" name="3 Marcador de texto"/>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6009712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87046" y="365966"/>
            <a:ext cx="4267200" cy="5702894"/>
          </a:xfrm>
          <a:prstGeom prst="rect">
            <a:avLst/>
          </a:prstGeom>
        </p:spPr>
      </p:pic>
      <p:graphicFrame>
        <p:nvGraphicFramePr>
          <p:cNvPr id="7" name="Diagrama 6"/>
          <p:cNvGraphicFramePr/>
          <p:nvPr>
            <p:extLst/>
          </p:nvPr>
        </p:nvGraphicFramePr>
        <p:xfrm>
          <a:off x="6934200" y="1828800"/>
          <a:ext cx="4172271" cy="17543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a 5"/>
          <p:cNvGraphicFramePr/>
          <p:nvPr>
            <p:extLst/>
          </p:nvPr>
        </p:nvGraphicFramePr>
        <p:xfrm>
          <a:off x="6934114" y="774556"/>
          <a:ext cx="4191086" cy="97438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Diagrama 7"/>
          <p:cNvGraphicFramePr/>
          <p:nvPr>
            <p:extLst/>
          </p:nvPr>
        </p:nvGraphicFramePr>
        <p:xfrm>
          <a:off x="7391400" y="3882398"/>
          <a:ext cx="3298849" cy="145160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4" name="Rectángulo 3"/>
          <p:cNvSpPr/>
          <p:nvPr/>
        </p:nvSpPr>
        <p:spPr>
          <a:xfrm>
            <a:off x="3018773" y="1344205"/>
            <a:ext cx="914400" cy="304267"/>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p:cNvSpPr/>
          <p:nvPr/>
        </p:nvSpPr>
        <p:spPr>
          <a:xfrm>
            <a:off x="4620016" y="1367614"/>
            <a:ext cx="914400" cy="334694"/>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Marcador de texto"/>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259440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1_2_3_5_ID5_T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57725" y="2359838"/>
            <a:ext cx="2374900" cy="2232025"/>
          </a:xfrm>
          <a:prstGeom prst="rect">
            <a:avLst/>
          </a:prstGeom>
          <a:noFill/>
          <a:ln w="25400">
            <a:noFill/>
            <a:miter lim="800000"/>
            <a:headEnd/>
            <a:tailEnd/>
          </a:ln>
        </p:spPr>
      </p:pic>
      <p:sp>
        <p:nvSpPr>
          <p:cNvPr id="56322" name="AutoShape 3"/>
          <p:cNvSpPr>
            <a:spLocks noChangeArrowheads="1"/>
          </p:cNvSpPr>
          <p:nvPr/>
        </p:nvSpPr>
        <p:spPr bwMode="auto">
          <a:xfrm>
            <a:off x="4122738" y="1681974"/>
            <a:ext cx="3702050" cy="370205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4619" y="10800"/>
                </a:moveTo>
                <a:cubicBezTo>
                  <a:pt x="4619" y="14214"/>
                  <a:pt x="7386" y="16981"/>
                  <a:pt x="10800" y="16981"/>
                </a:cubicBezTo>
                <a:cubicBezTo>
                  <a:pt x="14214" y="16981"/>
                  <a:pt x="16981" y="14214"/>
                  <a:pt x="16981" y="10800"/>
                </a:cubicBezTo>
                <a:cubicBezTo>
                  <a:pt x="16981" y="7386"/>
                  <a:pt x="14214" y="4619"/>
                  <a:pt x="10800" y="4619"/>
                </a:cubicBezTo>
                <a:cubicBezTo>
                  <a:pt x="7386" y="4619"/>
                  <a:pt x="4619" y="7386"/>
                  <a:pt x="4619" y="10800"/>
                </a:cubicBezTo>
                <a:close/>
              </a:path>
            </a:pathLst>
          </a:custGeom>
          <a:solidFill>
            <a:schemeClr val="bg1"/>
          </a:solidFill>
          <a:ln w="9525">
            <a:noFill/>
            <a:round/>
            <a:headEnd/>
            <a:tailEnd/>
          </a:ln>
        </p:spPr>
        <p:txBody>
          <a:bodyPr wrap="none" anchor="ctr"/>
          <a:lstStyle/>
          <a:p>
            <a:endParaRPr lang="es-ES"/>
          </a:p>
        </p:txBody>
      </p:sp>
      <p:sp>
        <p:nvSpPr>
          <p:cNvPr id="56323" name="AutoShape 4"/>
          <p:cNvSpPr>
            <a:spLocks noChangeArrowheads="1"/>
          </p:cNvSpPr>
          <p:nvPr/>
        </p:nvSpPr>
        <p:spPr bwMode="auto">
          <a:xfrm>
            <a:off x="3465514" y="1062538"/>
            <a:ext cx="5006975" cy="499586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776" y="10800"/>
                </a:moveTo>
                <a:cubicBezTo>
                  <a:pt x="2776" y="15232"/>
                  <a:pt x="6368" y="18824"/>
                  <a:pt x="10800" y="18824"/>
                </a:cubicBezTo>
                <a:cubicBezTo>
                  <a:pt x="15232" y="18824"/>
                  <a:pt x="18824" y="15232"/>
                  <a:pt x="18824" y="10800"/>
                </a:cubicBezTo>
                <a:cubicBezTo>
                  <a:pt x="18824" y="6368"/>
                  <a:pt x="15232" y="2776"/>
                  <a:pt x="10800" y="2776"/>
                </a:cubicBezTo>
                <a:cubicBezTo>
                  <a:pt x="6368" y="2776"/>
                  <a:pt x="2776" y="6368"/>
                  <a:pt x="2776" y="10800"/>
                </a:cubicBezTo>
                <a:close/>
              </a:path>
            </a:pathLst>
          </a:custGeom>
          <a:gradFill rotWithShape="1">
            <a:gsLst>
              <a:gs pos="0">
                <a:srgbClr val="F8CCD6"/>
              </a:gs>
              <a:gs pos="50000">
                <a:srgbClr val="DA1E49"/>
              </a:gs>
              <a:gs pos="100000">
                <a:srgbClr val="F8CCD6"/>
              </a:gs>
            </a:gsLst>
            <a:lin ang="2700000" scaled="1"/>
          </a:gradFill>
          <a:ln w="9525">
            <a:noFill/>
            <a:round/>
            <a:headEnd/>
            <a:tailEnd/>
          </a:ln>
        </p:spPr>
        <p:txBody>
          <a:bodyPr wrap="none" anchor="ctr"/>
          <a:lstStyle/>
          <a:p>
            <a:endParaRPr lang="es-ES"/>
          </a:p>
        </p:txBody>
      </p:sp>
      <p:graphicFrame>
        <p:nvGraphicFramePr>
          <p:cNvPr id="15" name="14 Diagrama"/>
          <p:cNvGraphicFramePr/>
          <p:nvPr>
            <p:extLst/>
          </p:nvPr>
        </p:nvGraphicFramePr>
        <p:xfrm>
          <a:off x="1981201" y="260350"/>
          <a:ext cx="8609013" cy="1066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6325" name="Oval 6"/>
          <p:cNvSpPr>
            <a:spLocks noChangeArrowheads="1"/>
          </p:cNvSpPr>
          <p:nvPr/>
        </p:nvSpPr>
        <p:spPr bwMode="auto">
          <a:xfrm>
            <a:off x="6815139" y="1351774"/>
            <a:ext cx="1800225" cy="1511300"/>
          </a:xfrm>
          <a:prstGeom prst="ellipse">
            <a:avLst/>
          </a:prstGeom>
          <a:gradFill rotWithShape="1">
            <a:gsLst>
              <a:gs pos="0">
                <a:srgbClr val="FFFF00"/>
              </a:gs>
              <a:gs pos="100000">
                <a:srgbClr val="FFFFFF">
                  <a:alpha val="29999"/>
                </a:srgbClr>
              </a:gs>
            </a:gsLst>
            <a:path path="shape">
              <a:fillToRect l="50000" t="50000" r="50000" b="50000"/>
            </a:path>
          </a:gradFill>
          <a:ln w="9525">
            <a:noFill/>
            <a:round/>
            <a:headEnd/>
            <a:tailEnd/>
          </a:ln>
        </p:spPr>
        <p:txBody>
          <a:bodyPr wrap="none" anchor="ctr"/>
          <a:lstStyle/>
          <a:p>
            <a:pPr algn="ctr"/>
            <a:r>
              <a:rPr lang="en-GB" sz="2400" b="1" dirty="0">
                <a:solidFill>
                  <a:srgbClr val="004586"/>
                </a:solidFill>
              </a:rPr>
              <a:t>El </a:t>
            </a:r>
            <a:r>
              <a:rPr lang="en-GB" sz="2400" b="1" dirty="0" err="1">
                <a:solidFill>
                  <a:srgbClr val="004586"/>
                </a:solidFill>
              </a:rPr>
              <a:t>paciente</a:t>
            </a:r>
            <a:r>
              <a:rPr lang="en-GB" sz="2400" b="1" dirty="0">
                <a:solidFill>
                  <a:srgbClr val="004586"/>
                </a:solidFill>
              </a:rPr>
              <a:t> </a:t>
            </a:r>
          </a:p>
          <a:p>
            <a:pPr algn="ctr"/>
            <a:r>
              <a:rPr lang="en-GB" sz="2400" b="1" dirty="0">
                <a:solidFill>
                  <a:srgbClr val="004586"/>
                </a:solidFill>
              </a:rPr>
              <a:t>se </a:t>
            </a:r>
            <a:r>
              <a:rPr lang="en-GB" sz="2400" b="1" dirty="0" err="1">
                <a:solidFill>
                  <a:srgbClr val="004586"/>
                </a:solidFill>
              </a:rPr>
              <a:t>rasca</a:t>
            </a:r>
            <a:endParaRPr lang="en-US" sz="2400" b="1" dirty="0">
              <a:solidFill>
                <a:srgbClr val="004586"/>
              </a:solidFill>
            </a:endParaRPr>
          </a:p>
        </p:txBody>
      </p:sp>
      <p:sp>
        <p:nvSpPr>
          <p:cNvPr id="56326" name="Oval 7"/>
          <p:cNvSpPr>
            <a:spLocks noChangeArrowheads="1"/>
          </p:cNvSpPr>
          <p:nvPr/>
        </p:nvSpPr>
        <p:spPr bwMode="auto">
          <a:xfrm>
            <a:off x="3575051" y="1280337"/>
            <a:ext cx="1800225" cy="1511300"/>
          </a:xfrm>
          <a:prstGeom prst="ellipse">
            <a:avLst/>
          </a:prstGeom>
          <a:gradFill rotWithShape="1">
            <a:gsLst>
              <a:gs pos="0">
                <a:srgbClr val="FFFF00"/>
              </a:gs>
              <a:gs pos="100000">
                <a:srgbClr val="FFFFFF">
                  <a:alpha val="29999"/>
                </a:srgbClr>
              </a:gs>
            </a:gsLst>
            <a:path path="shape">
              <a:fillToRect l="50000" t="50000" r="50000" b="50000"/>
            </a:path>
          </a:gradFill>
          <a:ln w="9525">
            <a:noFill/>
            <a:round/>
            <a:headEnd/>
            <a:tailEnd/>
          </a:ln>
        </p:spPr>
        <p:txBody>
          <a:bodyPr wrap="none" anchor="ctr"/>
          <a:lstStyle/>
          <a:p>
            <a:pPr algn="ctr"/>
            <a:r>
              <a:rPr lang="en-GB" sz="2400" b="1" dirty="0" err="1">
                <a:solidFill>
                  <a:srgbClr val="004586"/>
                </a:solidFill>
              </a:rPr>
              <a:t>Picor</a:t>
            </a:r>
            <a:r>
              <a:rPr lang="en-GB" sz="2400" b="1" dirty="0">
                <a:solidFill>
                  <a:srgbClr val="004586"/>
                </a:solidFill>
              </a:rPr>
              <a:t> </a:t>
            </a:r>
          </a:p>
          <a:p>
            <a:pPr algn="ctr"/>
            <a:r>
              <a:rPr lang="en-GB" sz="2400" b="1" dirty="0" err="1">
                <a:solidFill>
                  <a:srgbClr val="004586"/>
                </a:solidFill>
              </a:rPr>
              <a:t>crónico</a:t>
            </a:r>
            <a:endParaRPr lang="en-US" sz="2400" b="1" dirty="0">
              <a:solidFill>
                <a:srgbClr val="004586"/>
              </a:solidFill>
            </a:endParaRPr>
          </a:p>
        </p:txBody>
      </p:sp>
      <p:sp>
        <p:nvSpPr>
          <p:cNvPr id="56327" name="Oval 8"/>
          <p:cNvSpPr>
            <a:spLocks noChangeArrowheads="1"/>
          </p:cNvSpPr>
          <p:nvPr/>
        </p:nvSpPr>
        <p:spPr bwMode="auto">
          <a:xfrm>
            <a:off x="7175501" y="3656824"/>
            <a:ext cx="1800225" cy="1511300"/>
          </a:xfrm>
          <a:prstGeom prst="ellipse">
            <a:avLst/>
          </a:prstGeom>
          <a:gradFill rotWithShape="1">
            <a:gsLst>
              <a:gs pos="0">
                <a:srgbClr val="FFFF00"/>
              </a:gs>
              <a:gs pos="100000">
                <a:srgbClr val="FFFFFF">
                  <a:alpha val="29999"/>
                </a:srgbClr>
              </a:gs>
            </a:gsLst>
            <a:path path="shape">
              <a:fillToRect l="50000" t="50000" r="50000" b="50000"/>
            </a:path>
          </a:gradFill>
          <a:ln w="9525">
            <a:noFill/>
            <a:round/>
            <a:headEnd/>
            <a:tailEnd/>
          </a:ln>
        </p:spPr>
        <p:txBody>
          <a:bodyPr wrap="none" anchor="ctr"/>
          <a:lstStyle/>
          <a:p>
            <a:pPr algn="ctr"/>
            <a:r>
              <a:rPr lang="en-GB" sz="2400" b="1" dirty="0" err="1">
                <a:solidFill>
                  <a:srgbClr val="004586"/>
                </a:solidFill>
              </a:rPr>
              <a:t>Liberación</a:t>
            </a:r>
            <a:r>
              <a:rPr lang="en-GB" sz="2400" b="1" dirty="0">
                <a:solidFill>
                  <a:srgbClr val="004586"/>
                </a:solidFill>
              </a:rPr>
              <a:t> de </a:t>
            </a:r>
          </a:p>
          <a:p>
            <a:pPr algn="ctr"/>
            <a:r>
              <a:rPr lang="en-GB" sz="2400" b="1" dirty="0" err="1">
                <a:solidFill>
                  <a:srgbClr val="004586"/>
                </a:solidFill>
              </a:rPr>
              <a:t>citoquinas</a:t>
            </a:r>
            <a:r>
              <a:rPr lang="en-GB" sz="2400" b="1" dirty="0">
                <a:solidFill>
                  <a:srgbClr val="004586"/>
                </a:solidFill>
              </a:rPr>
              <a:t> </a:t>
            </a:r>
            <a:r>
              <a:rPr lang="en-GB" sz="2400" b="1" dirty="0" err="1">
                <a:solidFill>
                  <a:srgbClr val="004586"/>
                </a:solidFill>
              </a:rPr>
              <a:t>desde</a:t>
            </a:r>
            <a:r>
              <a:rPr lang="en-GB" sz="2400" b="1" dirty="0">
                <a:solidFill>
                  <a:srgbClr val="004586"/>
                </a:solidFill>
              </a:rPr>
              <a:t> </a:t>
            </a:r>
          </a:p>
          <a:p>
            <a:pPr algn="ctr"/>
            <a:r>
              <a:rPr lang="en-GB" sz="2400" b="1" dirty="0">
                <a:solidFill>
                  <a:srgbClr val="004586"/>
                </a:solidFill>
              </a:rPr>
              <a:t>los </a:t>
            </a:r>
            <a:r>
              <a:rPr lang="en-GB" sz="2400" b="1" dirty="0" err="1">
                <a:solidFill>
                  <a:srgbClr val="004586"/>
                </a:solidFill>
              </a:rPr>
              <a:t>queratinocitos</a:t>
            </a:r>
            <a:endParaRPr lang="en-US" sz="2400" b="1" dirty="0">
              <a:solidFill>
                <a:srgbClr val="004586"/>
              </a:solidFill>
            </a:endParaRPr>
          </a:p>
        </p:txBody>
      </p:sp>
      <p:sp>
        <p:nvSpPr>
          <p:cNvPr id="56328" name="Oval 9"/>
          <p:cNvSpPr>
            <a:spLocks noChangeArrowheads="1"/>
          </p:cNvSpPr>
          <p:nvPr/>
        </p:nvSpPr>
        <p:spPr bwMode="auto">
          <a:xfrm>
            <a:off x="3143251" y="3801287"/>
            <a:ext cx="1800225" cy="1511300"/>
          </a:xfrm>
          <a:prstGeom prst="ellipse">
            <a:avLst/>
          </a:prstGeom>
          <a:gradFill rotWithShape="1">
            <a:gsLst>
              <a:gs pos="0">
                <a:srgbClr val="FFFF00"/>
              </a:gs>
              <a:gs pos="100000">
                <a:srgbClr val="FFFFFF">
                  <a:alpha val="29999"/>
                </a:srgbClr>
              </a:gs>
            </a:gsLst>
            <a:path path="shape">
              <a:fillToRect l="50000" t="50000" r="50000" b="50000"/>
            </a:path>
          </a:gradFill>
          <a:ln w="9525">
            <a:noFill/>
            <a:round/>
            <a:headEnd/>
            <a:tailEnd/>
          </a:ln>
        </p:spPr>
        <p:txBody>
          <a:bodyPr wrap="none" anchor="ctr"/>
          <a:lstStyle/>
          <a:p>
            <a:pPr algn="ctr"/>
            <a:r>
              <a:rPr lang="en-GB" sz="2400" b="1" dirty="0" err="1">
                <a:solidFill>
                  <a:srgbClr val="004586"/>
                </a:solidFill>
              </a:rPr>
              <a:t>Aumenta</a:t>
            </a:r>
            <a:r>
              <a:rPr lang="en-GB" sz="2400" b="1" dirty="0">
                <a:solidFill>
                  <a:srgbClr val="004586"/>
                </a:solidFill>
              </a:rPr>
              <a:t> la </a:t>
            </a:r>
          </a:p>
          <a:p>
            <a:pPr algn="ctr"/>
            <a:r>
              <a:rPr lang="en-GB" sz="2400" b="1" dirty="0" err="1">
                <a:solidFill>
                  <a:srgbClr val="004586"/>
                </a:solidFill>
              </a:rPr>
              <a:t>inflamación</a:t>
            </a:r>
            <a:endParaRPr lang="en-US" sz="2400" b="1" dirty="0">
              <a:solidFill>
                <a:srgbClr val="004586"/>
              </a:solidFill>
            </a:endParaRPr>
          </a:p>
        </p:txBody>
      </p:sp>
      <p:sp>
        <p:nvSpPr>
          <p:cNvPr id="56329" name="AutoShape 10"/>
          <p:cNvSpPr>
            <a:spLocks noChangeArrowheads="1"/>
          </p:cNvSpPr>
          <p:nvPr/>
        </p:nvSpPr>
        <p:spPr bwMode="auto">
          <a:xfrm rot="8100000">
            <a:off x="3411539" y="3247250"/>
            <a:ext cx="739775" cy="739775"/>
          </a:xfrm>
          <a:prstGeom prst="rtTriangle">
            <a:avLst/>
          </a:prstGeom>
          <a:solidFill>
            <a:srgbClr val="DA1E49"/>
          </a:solidFill>
          <a:ln w="9525">
            <a:noFill/>
            <a:miter lim="800000"/>
            <a:headEnd/>
            <a:tailEnd/>
          </a:ln>
        </p:spPr>
        <p:txBody>
          <a:bodyPr wrap="none" anchor="ctr"/>
          <a:lstStyle/>
          <a:p>
            <a:endParaRPr lang="es-ES"/>
          </a:p>
        </p:txBody>
      </p:sp>
      <p:sp>
        <p:nvSpPr>
          <p:cNvPr id="56330" name="AutoShape 11"/>
          <p:cNvSpPr>
            <a:spLocks noChangeArrowheads="1"/>
          </p:cNvSpPr>
          <p:nvPr/>
        </p:nvSpPr>
        <p:spPr bwMode="auto">
          <a:xfrm rot="-8100000">
            <a:off x="5500689" y="991413"/>
            <a:ext cx="739775" cy="739775"/>
          </a:xfrm>
          <a:prstGeom prst="rtTriangle">
            <a:avLst/>
          </a:prstGeom>
          <a:solidFill>
            <a:srgbClr val="DA1E49"/>
          </a:solidFill>
          <a:ln w="9525">
            <a:noFill/>
            <a:miter lim="800000"/>
            <a:headEnd/>
            <a:tailEnd/>
          </a:ln>
        </p:spPr>
        <p:txBody>
          <a:bodyPr wrap="none" anchor="ctr"/>
          <a:lstStyle/>
          <a:p>
            <a:endParaRPr lang="es-ES"/>
          </a:p>
        </p:txBody>
      </p:sp>
      <p:sp>
        <p:nvSpPr>
          <p:cNvPr id="56331" name="AutoShape 12"/>
          <p:cNvSpPr>
            <a:spLocks noChangeArrowheads="1"/>
          </p:cNvSpPr>
          <p:nvPr/>
        </p:nvSpPr>
        <p:spPr bwMode="auto">
          <a:xfrm rot="-2700000">
            <a:off x="7804151" y="2802750"/>
            <a:ext cx="739775" cy="739775"/>
          </a:xfrm>
          <a:prstGeom prst="rtTriangle">
            <a:avLst/>
          </a:prstGeom>
          <a:solidFill>
            <a:srgbClr val="DA1E49"/>
          </a:solidFill>
          <a:ln w="9525">
            <a:noFill/>
            <a:miter lim="800000"/>
            <a:headEnd/>
            <a:tailEnd/>
          </a:ln>
        </p:spPr>
        <p:txBody>
          <a:bodyPr wrap="none" anchor="ctr"/>
          <a:lstStyle/>
          <a:p>
            <a:endParaRPr lang="es-ES"/>
          </a:p>
        </p:txBody>
      </p:sp>
      <p:sp>
        <p:nvSpPr>
          <p:cNvPr id="56332" name="AutoShape 13"/>
          <p:cNvSpPr>
            <a:spLocks noChangeArrowheads="1"/>
          </p:cNvSpPr>
          <p:nvPr/>
        </p:nvSpPr>
        <p:spPr bwMode="auto">
          <a:xfrm rot="2700000">
            <a:off x="5807076" y="5320214"/>
            <a:ext cx="739775" cy="739775"/>
          </a:xfrm>
          <a:prstGeom prst="rtTriangle">
            <a:avLst/>
          </a:prstGeom>
          <a:solidFill>
            <a:srgbClr val="DA1E49"/>
          </a:solidFill>
          <a:ln w="9525">
            <a:noFill/>
            <a:miter lim="800000"/>
            <a:headEnd/>
            <a:tailEnd/>
          </a:ln>
        </p:spPr>
        <p:txBody>
          <a:bodyPr wrap="none" anchor="ctr"/>
          <a:lstStyle/>
          <a:p>
            <a:endParaRPr lang="es-ES"/>
          </a:p>
        </p:txBody>
      </p:sp>
      <p:sp>
        <p:nvSpPr>
          <p:cNvPr id="56333" name="Text Box 14"/>
          <p:cNvSpPr txBox="1">
            <a:spLocks noChangeArrowheads="1"/>
          </p:cNvSpPr>
          <p:nvPr/>
        </p:nvSpPr>
        <p:spPr bwMode="auto">
          <a:xfrm>
            <a:off x="6525016" y="5535460"/>
            <a:ext cx="5335587" cy="661987"/>
          </a:xfrm>
          <a:prstGeom prst="rect">
            <a:avLst/>
          </a:prstGeom>
          <a:noFill/>
          <a:ln w="9525">
            <a:noFill/>
            <a:miter lim="800000"/>
            <a:headEnd/>
            <a:tailEnd/>
          </a:ln>
        </p:spPr>
        <p:txBody>
          <a:bodyPr lIns="45720" tIns="0" rIns="45720" anchor="b"/>
          <a:lstStyle/>
          <a:p>
            <a:pPr algn="r"/>
            <a:r>
              <a:rPr lang="en-US" sz="1200" i="1" dirty="0">
                <a:solidFill>
                  <a:srgbClr val="565656"/>
                </a:solidFill>
              </a:rPr>
              <a:t>Leung DYM &amp; </a:t>
            </a:r>
            <a:r>
              <a:rPr lang="en-US" sz="1200" i="1" dirty="0" err="1">
                <a:solidFill>
                  <a:srgbClr val="565656"/>
                </a:solidFill>
              </a:rPr>
              <a:t>Soter</a:t>
            </a:r>
            <a:r>
              <a:rPr lang="en-US" sz="1200" i="1" dirty="0">
                <a:solidFill>
                  <a:srgbClr val="565656"/>
                </a:solidFill>
              </a:rPr>
              <a:t> NA. </a:t>
            </a:r>
            <a:br>
              <a:rPr lang="en-US" sz="1200" i="1" dirty="0">
                <a:solidFill>
                  <a:srgbClr val="565656"/>
                </a:solidFill>
              </a:rPr>
            </a:br>
            <a:r>
              <a:rPr lang="en-US" sz="1200" i="1" dirty="0">
                <a:solidFill>
                  <a:srgbClr val="565656"/>
                </a:solidFill>
              </a:rPr>
              <a:t>J Am </a:t>
            </a:r>
            <a:r>
              <a:rPr lang="en-US" sz="1200" i="1" dirty="0" err="1">
                <a:solidFill>
                  <a:srgbClr val="565656"/>
                </a:solidFill>
              </a:rPr>
              <a:t>Acad</a:t>
            </a:r>
            <a:r>
              <a:rPr lang="en-US" sz="1200" i="1" dirty="0">
                <a:solidFill>
                  <a:srgbClr val="565656"/>
                </a:solidFill>
              </a:rPr>
              <a:t> </a:t>
            </a:r>
            <a:r>
              <a:rPr lang="en-US" sz="1200" i="1" dirty="0" err="1">
                <a:solidFill>
                  <a:srgbClr val="565656"/>
                </a:solidFill>
              </a:rPr>
              <a:t>Dermatol</a:t>
            </a:r>
            <a:r>
              <a:rPr lang="en-US" sz="1200" i="1" dirty="0">
                <a:solidFill>
                  <a:srgbClr val="565656"/>
                </a:solidFill>
              </a:rPr>
              <a:t> 2001; 44 (Suppl.):S1–12</a:t>
            </a:r>
            <a:r>
              <a:rPr lang="en-US" sz="1200" i="1" dirty="0"/>
              <a:t>.</a:t>
            </a:r>
            <a:endParaRPr lang="en-GB" sz="1200" i="1" dirty="0"/>
          </a:p>
        </p:txBody>
      </p:sp>
      <p:sp>
        <p:nvSpPr>
          <p:cNvPr id="2" name="Flecha izquierda 1"/>
          <p:cNvSpPr/>
          <p:nvPr/>
        </p:nvSpPr>
        <p:spPr bwMode="auto">
          <a:xfrm>
            <a:off x="8212666" y="2184400"/>
            <a:ext cx="2455334" cy="2082800"/>
          </a:xfrm>
          <a:prstGeom prst="leftArrow">
            <a:avLst/>
          </a:prstGeom>
          <a:solidFill>
            <a:srgbClr val="00458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s-ES" sz="2200" b="1" dirty="0" smtClean="0">
                <a:solidFill>
                  <a:schemeClr val="bg1"/>
                </a:solidFill>
              </a:rPr>
              <a:t>Alteración  </a:t>
            </a:r>
            <a:r>
              <a:rPr lang="es-ES" sz="2200" b="1" dirty="0">
                <a:solidFill>
                  <a:schemeClr val="bg1"/>
                </a:solidFill>
              </a:rPr>
              <a:t>barrera</a:t>
            </a:r>
          </a:p>
        </p:txBody>
      </p:sp>
      <p:grpSp>
        <p:nvGrpSpPr>
          <p:cNvPr id="7" name="Agrupar 6"/>
          <p:cNvGrpSpPr/>
          <p:nvPr/>
        </p:nvGrpSpPr>
        <p:grpSpPr>
          <a:xfrm>
            <a:off x="1801717" y="1127468"/>
            <a:ext cx="8657213" cy="4778532"/>
            <a:chOff x="277717" y="1620369"/>
            <a:chExt cx="8657213" cy="4778532"/>
          </a:xfrm>
        </p:grpSpPr>
        <p:sp>
          <p:nvSpPr>
            <p:cNvPr id="3" name="Flecha abajo 2"/>
            <p:cNvSpPr/>
            <p:nvPr/>
          </p:nvSpPr>
          <p:spPr>
            <a:xfrm rot="2750989">
              <a:off x="6966145" y="1373481"/>
              <a:ext cx="484632" cy="978408"/>
            </a:xfrm>
            <a:prstGeom prst="downArrow">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 name="Flecha derecha 3"/>
            <p:cNvSpPr/>
            <p:nvPr/>
          </p:nvSpPr>
          <p:spPr>
            <a:xfrm rot="20352825">
              <a:off x="775230" y="5084763"/>
              <a:ext cx="978408" cy="484632"/>
            </a:xfrm>
            <a:prstGeom prst="rightArrow">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 name="Flecha izquierda 4"/>
            <p:cNvSpPr/>
            <p:nvPr/>
          </p:nvSpPr>
          <p:spPr>
            <a:xfrm rot="2319037">
              <a:off x="5925888" y="5661801"/>
              <a:ext cx="978408" cy="484632"/>
            </a:xfrm>
            <a:prstGeom prst="leftArrow">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6" name="CuadroTexto 5"/>
            <p:cNvSpPr txBox="1"/>
            <p:nvPr/>
          </p:nvSpPr>
          <p:spPr>
            <a:xfrm>
              <a:off x="7595140" y="1773238"/>
              <a:ext cx="1339790" cy="461665"/>
            </a:xfrm>
            <a:prstGeom prst="rect">
              <a:avLst/>
            </a:prstGeom>
            <a:noFill/>
          </p:spPr>
          <p:txBody>
            <a:bodyPr wrap="none" rtlCol="0">
              <a:spAutoFit/>
            </a:bodyPr>
            <a:lstStyle/>
            <a:p>
              <a:r>
                <a:rPr lang="es-ES" sz="2400" b="1" dirty="0" smtClean="0">
                  <a:solidFill>
                    <a:srgbClr val="660066"/>
                  </a:solidFill>
                </a:rPr>
                <a:t>Infección</a:t>
              </a:r>
              <a:endParaRPr lang="es-ES" sz="2400" b="1" dirty="0">
                <a:solidFill>
                  <a:srgbClr val="660066"/>
                </a:solidFill>
              </a:endParaRPr>
            </a:p>
          </p:txBody>
        </p:sp>
        <p:sp>
          <p:nvSpPr>
            <p:cNvPr id="20" name="CuadroTexto 19"/>
            <p:cNvSpPr txBox="1"/>
            <p:nvPr/>
          </p:nvSpPr>
          <p:spPr>
            <a:xfrm>
              <a:off x="277717" y="5640195"/>
              <a:ext cx="1339790" cy="461665"/>
            </a:xfrm>
            <a:prstGeom prst="rect">
              <a:avLst/>
            </a:prstGeom>
            <a:noFill/>
          </p:spPr>
          <p:txBody>
            <a:bodyPr wrap="none" rtlCol="0">
              <a:spAutoFit/>
            </a:bodyPr>
            <a:lstStyle/>
            <a:p>
              <a:r>
                <a:rPr lang="es-ES" sz="2400" b="1" dirty="0" smtClean="0">
                  <a:solidFill>
                    <a:srgbClr val="660066"/>
                  </a:solidFill>
                </a:rPr>
                <a:t>Infección</a:t>
              </a:r>
              <a:endParaRPr lang="es-ES" sz="2400" b="1" dirty="0">
                <a:solidFill>
                  <a:srgbClr val="660066"/>
                </a:solidFill>
              </a:endParaRPr>
            </a:p>
          </p:txBody>
        </p:sp>
        <p:sp>
          <p:nvSpPr>
            <p:cNvPr id="21" name="CuadroTexto 20"/>
            <p:cNvSpPr txBox="1"/>
            <p:nvPr/>
          </p:nvSpPr>
          <p:spPr>
            <a:xfrm>
              <a:off x="6924373" y="5937236"/>
              <a:ext cx="1339790" cy="461665"/>
            </a:xfrm>
            <a:prstGeom prst="rect">
              <a:avLst/>
            </a:prstGeom>
            <a:noFill/>
          </p:spPr>
          <p:txBody>
            <a:bodyPr wrap="none" rtlCol="0">
              <a:spAutoFit/>
            </a:bodyPr>
            <a:lstStyle/>
            <a:p>
              <a:r>
                <a:rPr lang="es-ES" sz="2400" b="1" dirty="0" smtClean="0">
                  <a:solidFill>
                    <a:srgbClr val="660066"/>
                  </a:solidFill>
                </a:rPr>
                <a:t>Infección</a:t>
              </a:r>
              <a:endParaRPr lang="es-ES" sz="2400" b="1" dirty="0">
                <a:solidFill>
                  <a:srgbClr val="660066"/>
                </a:solidFill>
              </a:endParaRPr>
            </a:p>
          </p:txBody>
        </p:sp>
      </p:grpSp>
      <p:sp>
        <p:nvSpPr>
          <p:cNvPr id="11" name="Título 10"/>
          <p:cNvSpPr>
            <a:spLocks noGrp="1"/>
          </p:cNvSpPr>
          <p:nvPr>
            <p:ph type="title"/>
          </p:nvPr>
        </p:nvSpPr>
        <p:spPr/>
        <p:txBody>
          <a:bodyPr/>
          <a:lstStyle/>
          <a:p>
            <a:r>
              <a:rPr lang="es-ES" dirty="0" smtClean="0"/>
              <a:t>Un círculo vicioso: ciclo picor-rascado</a:t>
            </a:r>
            <a:endParaRPr lang="es-ES" dirty="0"/>
          </a:p>
        </p:txBody>
      </p:sp>
    </p:spTree>
    <p:extLst>
      <p:ext uri="{BB962C8B-B14F-4D97-AF65-F5344CB8AC3E}">
        <p14:creationId xmlns:p14="http://schemas.microsoft.com/office/powerpoint/2010/main" val="13594004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6"/>
          <p:cNvSpPr>
            <a:spLocks noGrp="1"/>
          </p:cNvSpPr>
          <p:nvPr>
            <p:ph type="body" idx="1"/>
          </p:nvPr>
        </p:nvSpPr>
        <p:spPr/>
        <p:txBody>
          <a:bodyPr/>
          <a:lstStyle/>
          <a:p>
            <a:r>
              <a:rPr lang="es-ES" dirty="0" smtClean="0"/>
              <a:t>Es una enfermedad rara en la infancia.</a:t>
            </a:r>
          </a:p>
          <a:p>
            <a:r>
              <a:rPr lang="es-ES" dirty="0" smtClean="0"/>
              <a:t>Es la primera causa de </a:t>
            </a:r>
            <a:r>
              <a:rPr lang="es-ES" dirty="0" err="1" smtClean="0"/>
              <a:t>eritrodermia</a:t>
            </a:r>
            <a:r>
              <a:rPr lang="es-ES" dirty="0" smtClean="0"/>
              <a:t> por debajo de los 3 meses de vida.</a:t>
            </a:r>
          </a:p>
          <a:p>
            <a:r>
              <a:rPr lang="es-ES" dirty="0" smtClean="0"/>
              <a:t>Ante una dermatitis del pezón unilateral,  en un bebé, debemos pensar en primer lugar en DA.</a:t>
            </a:r>
          </a:p>
          <a:p>
            <a:r>
              <a:rPr lang="es-ES" dirty="0" smtClean="0"/>
              <a:t>El eccema de manos del adolescente suele ser alérgico o irritativo, no atópico.</a:t>
            </a:r>
          </a:p>
          <a:p>
            <a:endParaRPr lang="es-ES" dirty="0"/>
          </a:p>
        </p:txBody>
      </p:sp>
      <p:sp>
        <p:nvSpPr>
          <p:cNvPr id="8" name="7 Marcador de texto"/>
          <p:cNvSpPr>
            <a:spLocks noGrp="1"/>
          </p:cNvSpPr>
          <p:nvPr>
            <p:ph type="body" idx="10"/>
          </p:nvPr>
        </p:nvSpPr>
        <p:spPr/>
        <p:txBody>
          <a:bodyPr/>
          <a:lstStyle/>
          <a:p>
            <a:r>
              <a:rPr lang="es-ES" dirty="0" smtClean="0"/>
              <a:t>¿Qué sabemos de la DA? Señalar la correcta:</a:t>
            </a:r>
            <a:endParaRPr lang="es-ES" dirty="0"/>
          </a:p>
        </p:txBody>
      </p:sp>
      <p:sp>
        <p:nvSpPr>
          <p:cNvPr id="2" name="Marcador de texto 1"/>
          <p:cNvSpPr>
            <a:spLocks noGrp="1"/>
          </p:cNvSpPr>
          <p:nvPr>
            <p:ph type="body" sz="quarter" idx="11"/>
          </p:nvPr>
        </p:nvSpPr>
        <p:spPr/>
        <p:txBody>
          <a:bodyPr>
            <a:normAutofit lnSpcReduction="10000"/>
          </a:bodyPr>
          <a:lstStyle/>
          <a:p>
            <a:endParaRPr lang="es-ES"/>
          </a:p>
        </p:txBody>
      </p:sp>
      <p:sp>
        <p:nvSpPr>
          <p:cNvPr id="6" name="Título 5"/>
          <p:cNvSpPr>
            <a:spLocks noGrp="1"/>
          </p:cNvSpPr>
          <p:nvPr>
            <p:ph type="title"/>
          </p:nvPr>
        </p:nvSpPr>
        <p:spPr/>
        <p:txBody>
          <a:bodyPr/>
          <a:lstStyle/>
          <a:p>
            <a:r>
              <a:rPr lang="es-ES" dirty="0" smtClean="0"/>
              <a:t>Pregunta 1</a:t>
            </a:r>
            <a:endParaRPr lang="es-ES" dirty="0"/>
          </a:p>
        </p:txBody>
      </p:sp>
    </p:spTree>
    <p:extLst>
      <p:ext uri="{BB962C8B-B14F-4D97-AF65-F5344CB8AC3E}">
        <p14:creationId xmlns:p14="http://schemas.microsoft.com/office/powerpoint/2010/main" val="19817439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nvPr>
        </p:nvGraphicFramePr>
        <p:xfrm>
          <a:off x="1981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7 Marcador de texto"/>
          <p:cNvSpPr>
            <a:spLocks noGrp="1"/>
          </p:cNvSpPr>
          <p:nvPr>
            <p:ph type="body" sz="quarter" idx="13"/>
          </p:nvPr>
        </p:nvSpPr>
        <p:spPr/>
        <p:txBody>
          <a:bodyPr>
            <a:normAutofit lnSpcReduction="10000"/>
          </a:bodyPr>
          <a:lstStyle/>
          <a:p>
            <a:endParaRPr lang="es-ES"/>
          </a:p>
        </p:txBody>
      </p:sp>
      <p:sp>
        <p:nvSpPr>
          <p:cNvPr id="2" name="Título 1"/>
          <p:cNvSpPr>
            <a:spLocks noGrp="1"/>
          </p:cNvSpPr>
          <p:nvPr>
            <p:ph type="title"/>
          </p:nvPr>
        </p:nvSpPr>
        <p:spPr/>
        <p:txBody>
          <a:bodyPr/>
          <a:lstStyle/>
          <a:p>
            <a:r>
              <a:rPr lang="es-ES" dirty="0" smtClean="0"/>
              <a:t>Abordaje de la DA</a:t>
            </a:r>
            <a:endParaRPr lang="es-ES" dirty="0"/>
          </a:p>
        </p:txBody>
      </p:sp>
      <p:graphicFrame>
        <p:nvGraphicFramePr>
          <p:cNvPr id="5" name="Marcador de contenido 4"/>
          <p:cNvGraphicFramePr>
            <a:graphicFrameLocks noGrp="1"/>
          </p:cNvGraphicFramePr>
          <p:nvPr>
            <p:ph idx="4294967295"/>
            <p:extLst/>
          </p:nvPr>
        </p:nvGraphicFramePr>
        <p:xfrm>
          <a:off x="1705266" y="1306513"/>
          <a:ext cx="4160838" cy="29495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Marcador de contenido 4"/>
          <p:cNvGraphicFramePr>
            <a:graphicFrameLocks/>
          </p:cNvGraphicFramePr>
          <p:nvPr>
            <p:extLst/>
          </p:nvPr>
        </p:nvGraphicFramePr>
        <p:xfrm>
          <a:off x="6458857" y="1295400"/>
          <a:ext cx="3904343" cy="29718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7" name="Marcador de contenido 4"/>
          <p:cNvGraphicFramePr>
            <a:graphicFrameLocks/>
          </p:cNvGraphicFramePr>
          <p:nvPr>
            <p:extLst/>
          </p:nvPr>
        </p:nvGraphicFramePr>
        <p:xfrm>
          <a:off x="4038601" y="4114800"/>
          <a:ext cx="4826000" cy="224568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Tree>
    <p:extLst>
      <p:ext uri="{BB962C8B-B14F-4D97-AF65-F5344CB8AC3E}">
        <p14:creationId xmlns:p14="http://schemas.microsoft.com/office/powerpoint/2010/main" val="42426893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stretch>
            <a:fillRect/>
          </a:stretch>
        </p:blipFill>
        <p:spPr>
          <a:xfrm>
            <a:off x="1631356" y="308428"/>
            <a:ext cx="8960444" cy="5811406"/>
          </a:xfrm>
          <a:prstGeom prst="rect">
            <a:avLst/>
          </a:prstGeom>
        </p:spPr>
      </p:pic>
      <p:sp>
        <p:nvSpPr>
          <p:cNvPr id="2" name="Marcador de texto 1"/>
          <p:cNvSpPr>
            <a:spLocks noGrp="1"/>
          </p:cNvSpPr>
          <p:nvPr>
            <p:ph type="body" sz="quarter" idx="13"/>
          </p:nvPr>
        </p:nvSpPr>
        <p:spPr/>
        <p:txBody>
          <a:bodyPr>
            <a:normAutofit lnSpcReduction="10000"/>
          </a:bodyPr>
          <a:lstStyle/>
          <a:p>
            <a:endParaRPr lang="es-ES"/>
          </a:p>
        </p:txBody>
      </p:sp>
      <p:sp>
        <p:nvSpPr>
          <p:cNvPr id="7" name="Elipse 6"/>
          <p:cNvSpPr/>
          <p:nvPr/>
        </p:nvSpPr>
        <p:spPr>
          <a:xfrm>
            <a:off x="8229600" y="1524000"/>
            <a:ext cx="1600200" cy="1447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smtClean="0"/>
          </a:p>
          <a:p>
            <a:pPr algn="ctr"/>
            <a:r>
              <a:rPr lang="es-ES" dirty="0" err="1" smtClean="0"/>
              <a:t>Filagrina</a:t>
            </a:r>
            <a:endParaRPr lang="es-ES" dirty="0"/>
          </a:p>
          <a:p>
            <a:pPr algn="ctr"/>
            <a:endParaRPr lang="es-ES" dirty="0"/>
          </a:p>
        </p:txBody>
      </p:sp>
      <p:sp>
        <p:nvSpPr>
          <p:cNvPr id="8" name="Elipse 7"/>
          <p:cNvSpPr/>
          <p:nvPr/>
        </p:nvSpPr>
        <p:spPr>
          <a:xfrm>
            <a:off x="8305800" y="3352800"/>
            <a:ext cx="1600200" cy="1447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smtClean="0"/>
          </a:p>
          <a:p>
            <a:pPr algn="ctr"/>
            <a:r>
              <a:rPr lang="es-ES" dirty="0" smtClean="0"/>
              <a:t>Proteasas</a:t>
            </a:r>
            <a:endParaRPr lang="es-ES" dirty="0"/>
          </a:p>
          <a:p>
            <a:pPr algn="ctr"/>
            <a:endParaRPr lang="es-ES" dirty="0"/>
          </a:p>
        </p:txBody>
      </p:sp>
      <p:sp>
        <p:nvSpPr>
          <p:cNvPr id="9" name="Elipse 8"/>
          <p:cNvSpPr/>
          <p:nvPr/>
        </p:nvSpPr>
        <p:spPr>
          <a:xfrm>
            <a:off x="7010400" y="4953000"/>
            <a:ext cx="1600200" cy="1524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err="1"/>
              <a:t>Caspasas</a:t>
            </a:r>
            <a:endParaRPr lang="es-ES" dirty="0"/>
          </a:p>
        </p:txBody>
      </p:sp>
      <p:sp>
        <p:nvSpPr>
          <p:cNvPr id="10" name="Elipse 9"/>
          <p:cNvSpPr/>
          <p:nvPr/>
        </p:nvSpPr>
        <p:spPr>
          <a:xfrm>
            <a:off x="2438400" y="4419600"/>
            <a:ext cx="1981200" cy="1676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Proteínas estructurales</a:t>
            </a:r>
          </a:p>
        </p:txBody>
      </p:sp>
      <p:sp>
        <p:nvSpPr>
          <p:cNvPr id="11" name="Elipse 10"/>
          <p:cNvSpPr/>
          <p:nvPr/>
        </p:nvSpPr>
        <p:spPr>
          <a:xfrm>
            <a:off x="2133600" y="1524000"/>
            <a:ext cx="1981200" cy="1676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t>Citoquinas</a:t>
            </a:r>
            <a:endParaRPr lang="es-ES" dirty="0"/>
          </a:p>
        </p:txBody>
      </p:sp>
    </p:spTree>
    <p:extLst>
      <p:ext uri="{BB962C8B-B14F-4D97-AF65-F5344CB8AC3E}">
        <p14:creationId xmlns:p14="http://schemas.microsoft.com/office/powerpoint/2010/main" val="31370673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inf_fi_sk_sf_e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5851" y="1560513"/>
            <a:ext cx="2830513" cy="410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2 CuadroTexto"/>
          <p:cNvSpPr txBox="1">
            <a:spLocks noChangeArrowheads="1"/>
          </p:cNvSpPr>
          <p:nvPr/>
        </p:nvSpPr>
        <p:spPr bwMode="auto">
          <a:xfrm>
            <a:off x="6715126" y="3886200"/>
            <a:ext cx="21320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800"/>
              <a:t>Protección mecánica</a:t>
            </a:r>
          </a:p>
        </p:txBody>
      </p:sp>
      <p:sp>
        <p:nvSpPr>
          <p:cNvPr id="4" name="3 Flecha derecha"/>
          <p:cNvSpPr/>
          <p:nvPr/>
        </p:nvSpPr>
        <p:spPr>
          <a:xfrm>
            <a:off x="5194301" y="3856038"/>
            <a:ext cx="1495425" cy="423862"/>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47109" name="5 CuadroTexto"/>
          <p:cNvSpPr txBox="1">
            <a:spLocks noChangeArrowheads="1"/>
          </p:cNvSpPr>
          <p:nvPr/>
        </p:nvSpPr>
        <p:spPr bwMode="auto">
          <a:xfrm>
            <a:off x="6715125" y="2800351"/>
            <a:ext cx="2674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800"/>
              <a:t>Protección de infecciones/</a:t>
            </a:r>
          </a:p>
          <a:p>
            <a:pPr eaLnBrk="1" hangingPunct="1"/>
            <a:r>
              <a:rPr lang="es-ES" sz="1800"/>
              <a:t>Microorganismos</a:t>
            </a:r>
          </a:p>
        </p:txBody>
      </p:sp>
      <p:sp>
        <p:nvSpPr>
          <p:cNvPr id="7" name="6 Flecha derecha"/>
          <p:cNvSpPr/>
          <p:nvPr/>
        </p:nvSpPr>
        <p:spPr>
          <a:xfrm>
            <a:off x="5197476" y="2906713"/>
            <a:ext cx="1497013" cy="423862"/>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8" name="7 Flecha derecha"/>
          <p:cNvSpPr/>
          <p:nvPr/>
        </p:nvSpPr>
        <p:spPr>
          <a:xfrm>
            <a:off x="5194301" y="4878388"/>
            <a:ext cx="1495425" cy="423862"/>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47112" name="8 CuadroTexto"/>
          <p:cNvSpPr txBox="1">
            <a:spLocks noChangeArrowheads="1"/>
          </p:cNvSpPr>
          <p:nvPr/>
        </p:nvSpPr>
        <p:spPr bwMode="auto">
          <a:xfrm>
            <a:off x="6715125" y="4891088"/>
            <a:ext cx="25098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800"/>
              <a:t>Protección inmunológica</a:t>
            </a:r>
          </a:p>
        </p:txBody>
      </p:sp>
      <p:sp>
        <p:nvSpPr>
          <p:cNvPr id="47113" name="9 CuadroTexto"/>
          <p:cNvSpPr txBox="1">
            <a:spLocks noChangeArrowheads="1"/>
          </p:cNvSpPr>
          <p:nvPr/>
        </p:nvSpPr>
        <p:spPr bwMode="auto">
          <a:xfrm>
            <a:off x="6715126" y="1693863"/>
            <a:ext cx="31337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800"/>
              <a:t>Protección de agentes externos medioambientales</a:t>
            </a:r>
          </a:p>
        </p:txBody>
      </p:sp>
      <p:sp>
        <p:nvSpPr>
          <p:cNvPr id="11" name="10 Flecha derecha"/>
          <p:cNvSpPr/>
          <p:nvPr/>
        </p:nvSpPr>
        <p:spPr>
          <a:xfrm>
            <a:off x="5194301" y="1822450"/>
            <a:ext cx="1495425" cy="420688"/>
          </a:xfrm>
          <a:prstGeom prst="right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47115" name="11 CuadroTexto"/>
          <p:cNvSpPr txBox="1">
            <a:spLocks noChangeArrowheads="1"/>
          </p:cNvSpPr>
          <p:nvPr/>
        </p:nvSpPr>
        <p:spPr bwMode="auto">
          <a:xfrm>
            <a:off x="2953605" y="5803900"/>
            <a:ext cx="6032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800" b="1" i="1" dirty="0">
                <a:solidFill>
                  <a:schemeClr val="accent2"/>
                </a:solidFill>
              </a:rPr>
              <a:t>La barrera cutánea es mucho más que </a:t>
            </a:r>
            <a:r>
              <a:rPr lang="es-ES" sz="1800" b="1" i="1" dirty="0" err="1">
                <a:solidFill>
                  <a:schemeClr val="accent2"/>
                </a:solidFill>
              </a:rPr>
              <a:t>corneocitos</a:t>
            </a:r>
            <a:r>
              <a:rPr lang="es-ES" sz="1800" b="1" i="1" dirty="0">
                <a:solidFill>
                  <a:schemeClr val="accent2"/>
                </a:solidFill>
              </a:rPr>
              <a:t> y lípidos…</a:t>
            </a:r>
          </a:p>
        </p:txBody>
      </p:sp>
      <p:sp>
        <p:nvSpPr>
          <p:cNvPr id="13" name="CuadroTexto 2"/>
          <p:cNvSpPr txBox="1">
            <a:spLocks noChangeArrowheads="1"/>
          </p:cNvSpPr>
          <p:nvPr/>
        </p:nvSpPr>
        <p:spPr bwMode="auto">
          <a:xfrm>
            <a:off x="2451100" y="2905125"/>
            <a:ext cx="1816100" cy="342900"/>
          </a:xfrm>
          <a:prstGeom prst="rect">
            <a:avLst/>
          </a:prstGeom>
          <a:solidFill>
            <a:schemeClr val="accent4">
              <a:lumMod val="60000"/>
              <a:lumOff val="40000"/>
            </a:schemeClr>
          </a:solidFill>
          <a:ln>
            <a:noFill/>
          </a:ln>
        </p:spPr>
        <p:txBody>
          <a:bodyPr tIns="93600" bIns="93600" anchor="ct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defRPr/>
            </a:pPr>
            <a:r>
              <a:rPr sz="1000" b="1" noProof="1">
                <a:latin typeface="Calibri" charset="0"/>
                <a:cs typeface="Calibri" charset="0"/>
              </a:rPr>
              <a:t>Microflora natural</a:t>
            </a:r>
          </a:p>
        </p:txBody>
      </p:sp>
      <p:sp>
        <p:nvSpPr>
          <p:cNvPr id="14" name="CuadroTexto 14"/>
          <p:cNvSpPr txBox="1">
            <a:spLocks noChangeArrowheads="1"/>
          </p:cNvSpPr>
          <p:nvPr/>
        </p:nvSpPr>
        <p:spPr bwMode="auto">
          <a:xfrm>
            <a:off x="2451100" y="3892550"/>
            <a:ext cx="1816100" cy="342900"/>
          </a:xfrm>
          <a:prstGeom prst="rect">
            <a:avLst/>
          </a:prstGeom>
          <a:solidFill>
            <a:schemeClr val="accent4">
              <a:lumMod val="60000"/>
              <a:lumOff val="40000"/>
            </a:schemeClr>
          </a:solidFill>
          <a:ln>
            <a:noFill/>
          </a:ln>
        </p:spPr>
        <p:txBody>
          <a:bodyPr tIns="93600" bIns="93600"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eaLnBrk="0" fontAlgn="base" hangingPunct="0">
              <a:spcBef>
                <a:spcPct val="0"/>
              </a:spcBef>
              <a:spcAft>
                <a:spcPct val="0"/>
              </a:spcAft>
              <a:defRPr>
                <a:solidFill>
                  <a:schemeClr val="tx1"/>
                </a:solidFill>
                <a:latin typeface="Arial" charset="0"/>
                <a:ea typeface="ヒラギノ角ゴ Pro W3" charset="0"/>
              </a:defRPr>
            </a:lvl6pPr>
            <a:lvl7pPr marL="2971800" indent="-228600" eaLnBrk="0" fontAlgn="base" hangingPunct="0">
              <a:spcBef>
                <a:spcPct val="0"/>
              </a:spcBef>
              <a:spcAft>
                <a:spcPct val="0"/>
              </a:spcAft>
              <a:defRPr>
                <a:solidFill>
                  <a:schemeClr val="tx1"/>
                </a:solidFill>
                <a:latin typeface="Arial" charset="0"/>
                <a:ea typeface="ヒラギノ角ゴ Pro W3" charset="0"/>
              </a:defRPr>
            </a:lvl7pPr>
            <a:lvl8pPr marL="3429000" indent="-228600" eaLnBrk="0" fontAlgn="base" hangingPunct="0">
              <a:spcBef>
                <a:spcPct val="0"/>
              </a:spcBef>
              <a:spcAft>
                <a:spcPct val="0"/>
              </a:spcAft>
              <a:defRPr>
                <a:solidFill>
                  <a:schemeClr val="tx1"/>
                </a:solidFill>
                <a:latin typeface="Arial" charset="0"/>
                <a:ea typeface="ヒラギノ角ゴ Pro W3" charset="0"/>
              </a:defRPr>
            </a:lvl8pPr>
            <a:lvl9pPr marL="3886200" indent="-228600" eaLnBrk="0" fontAlgn="base" hangingPunct="0">
              <a:spcBef>
                <a:spcPct val="0"/>
              </a:spcBef>
              <a:spcAft>
                <a:spcPct val="0"/>
              </a:spcAft>
              <a:defRPr>
                <a:solidFill>
                  <a:schemeClr val="tx1"/>
                </a:solidFill>
                <a:latin typeface="Arial" charset="0"/>
                <a:ea typeface="ヒラギノ角ゴ Pro W3" charset="0"/>
              </a:defRPr>
            </a:lvl9pPr>
          </a:lstStyle>
          <a:p>
            <a:pPr eaLnBrk="1" hangingPunct="1"/>
            <a:r>
              <a:rPr sz="1000" b="1" noProof="1">
                <a:latin typeface="Calibri" charset="0"/>
              </a:rPr>
              <a:t>Barreras mecánicas</a:t>
            </a:r>
          </a:p>
        </p:txBody>
      </p:sp>
      <p:sp>
        <p:nvSpPr>
          <p:cNvPr id="15" name="CuadroTexto 15"/>
          <p:cNvSpPr txBox="1">
            <a:spLocks noChangeArrowheads="1"/>
          </p:cNvSpPr>
          <p:nvPr/>
        </p:nvSpPr>
        <p:spPr bwMode="auto">
          <a:xfrm>
            <a:off x="2451100" y="4889500"/>
            <a:ext cx="1816100" cy="342900"/>
          </a:xfrm>
          <a:prstGeom prst="rect">
            <a:avLst/>
          </a:prstGeom>
          <a:solidFill>
            <a:schemeClr val="accent4">
              <a:lumMod val="60000"/>
              <a:lumOff val="40000"/>
            </a:schemeClr>
          </a:solidFill>
          <a:ln>
            <a:noFill/>
          </a:ln>
        </p:spPr>
        <p:txBody>
          <a:bodyPr tIns="93600" bIns="93600" anchor="ctr">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defRPr>
            </a:lvl2pPr>
            <a:lvl3pPr marL="1143000" indent="-228600" eaLnBrk="0" hangingPunct="0">
              <a:defRPr sz="2400">
                <a:solidFill>
                  <a:schemeClr val="tx1"/>
                </a:solidFill>
                <a:latin typeface="Arial" charset="0"/>
                <a:ea typeface="ヒラギノ角ゴ Pro W3" charset="0"/>
              </a:defRPr>
            </a:lvl3pPr>
            <a:lvl4pPr marL="1600200" indent="-228600" eaLnBrk="0" hangingPunct="0">
              <a:defRPr sz="2400">
                <a:solidFill>
                  <a:schemeClr val="tx1"/>
                </a:solidFill>
                <a:latin typeface="Arial" charset="0"/>
                <a:ea typeface="ヒラギノ角ゴ Pro W3" charset="0"/>
              </a:defRPr>
            </a:lvl4pPr>
            <a:lvl5pPr marL="2057400" indent="-228600" eaLnBrk="0" hangingPunct="0">
              <a:defRPr sz="2400">
                <a:solidFill>
                  <a:schemeClr val="tx1"/>
                </a:solidFill>
                <a:latin typeface="Arial" charset="0"/>
                <a:ea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defRPr/>
            </a:pPr>
            <a:r>
              <a:rPr sz="1000" b="1" noProof="1">
                <a:latin typeface="Calibri" charset="0"/>
                <a:cs typeface="Calibri" charset="0"/>
              </a:rPr>
              <a:t>Sistema inmunitario</a:t>
            </a:r>
          </a:p>
        </p:txBody>
      </p:sp>
      <p:grpSp>
        <p:nvGrpSpPr>
          <p:cNvPr id="5" name="Agrupar 4"/>
          <p:cNvGrpSpPr/>
          <p:nvPr/>
        </p:nvGrpSpPr>
        <p:grpSpPr>
          <a:xfrm>
            <a:off x="1542651" y="341290"/>
            <a:ext cx="9144000" cy="5806269"/>
            <a:chOff x="774423" y="1492925"/>
            <a:chExt cx="7109204" cy="4739469"/>
          </a:xfrm>
        </p:grpSpPr>
        <p:pic>
          <p:nvPicPr>
            <p:cNvPr id="2" name="Imagen 1"/>
            <p:cNvPicPr>
              <a:picLocks noChangeAspect="1"/>
            </p:cNvPicPr>
            <p:nvPr/>
          </p:nvPicPr>
          <p:blipFill>
            <a:blip r:embed="rId4"/>
            <a:stretch>
              <a:fillRect/>
            </a:stretch>
          </p:blipFill>
          <p:spPr>
            <a:xfrm>
              <a:off x="774423" y="1492925"/>
              <a:ext cx="7109204" cy="4739469"/>
            </a:xfrm>
            <a:prstGeom prst="rect">
              <a:avLst/>
            </a:prstGeom>
          </p:spPr>
        </p:pic>
        <p:sp>
          <p:nvSpPr>
            <p:cNvPr id="3" name="CuadroTexto 2"/>
            <p:cNvSpPr txBox="1"/>
            <p:nvPr/>
          </p:nvSpPr>
          <p:spPr>
            <a:xfrm>
              <a:off x="3593823" y="2940725"/>
              <a:ext cx="1295145" cy="1080280"/>
            </a:xfrm>
            <a:prstGeom prst="rect">
              <a:avLst/>
            </a:prstGeom>
            <a:noFill/>
          </p:spPr>
          <p:txBody>
            <a:bodyPr wrap="none" rtlCol="0">
              <a:spAutoFit/>
            </a:bodyPr>
            <a:lstStyle/>
            <a:p>
              <a:r>
                <a:rPr lang="es-ES" sz="8000" b="1" dirty="0">
                  <a:solidFill>
                    <a:schemeClr val="bg1"/>
                  </a:solidFill>
                  <a:latin typeface="Arial"/>
                  <a:cs typeface="Arial"/>
                </a:rPr>
                <a:t>DA</a:t>
              </a:r>
            </a:p>
          </p:txBody>
        </p:sp>
      </p:grpSp>
      <p:sp>
        <p:nvSpPr>
          <p:cNvPr id="6" name="Elipse 5"/>
          <p:cNvSpPr/>
          <p:nvPr/>
        </p:nvSpPr>
        <p:spPr>
          <a:xfrm>
            <a:off x="8229600" y="1395210"/>
            <a:ext cx="1600200" cy="1447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smtClean="0"/>
          </a:p>
          <a:p>
            <a:pPr algn="ctr"/>
            <a:r>
              <a:rPr lang="es-ES" dirty="0" err="1" smtClean="0"/>
              <a:t>Filagrina</a:t>
            </a:r>
            <a:endParaRPr lang="es-ES" dirty="0"/>
          </a:p>
          <a:p>
            <a:pPr algn="ctr"/>
            <a:endParaRPr lang="es-ES" dirty="0"/>
          </a:p>
        </p:txBody>
      </p:sp>
      <p:sp>
        <p:nvSpPr>
          <p:cNvPr id="20" name="Elipse 19"/>
          <p:cNvSpPr/>
          <p:nvPr/>
        </p:nvSpPr>
        <p:spPr>
          <a:xfrm>
            <a:off x="8305800" y="3301284"/>
            <a:ext cx="1600200" cy="1447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smtClean="0"/>
          </a:p>
          <a:p>
            <a:pPr algn="ctr"/>
            <a:r>
              <a:rPr lang="es-ES" dirty="0" smtClean="0"/>
              <a:t>Proteasas</a:t>
            </a:r>
            <a:endParaRPr lang="es-ES" dirty="0"/>
          </a:p>
          <a:p>
            <a:pPr algn="ctr"/>
            <a:endParaRPr lang="es-ES" dirty="0"/>
          </a:p>
        </p:txBody>
      </p:sp>
      <p:sp>
        <p:nvSpPr>
          <p:cNvPr id="21" name="Elipse 20"/>
          <p:cNvSpPr/>
          <p:nvPr/>
        </p:nvSpPr>
        <p:spPr>
          <a:xfrm>
            <a:off x="7010400" y="4811331"/>
            <a:ext cx="1600200" cy="15240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err="1"/>
              <a:t>Caspasas</a:t>
            </a:r>
            <a:endParaRPr lang="es-ES" dirty="0"/>
          </a:p>
        </p:txBody>
      </p:sp>
      <p:sp>
        <p:nvSpPr>
          <p:cNvPr id="22" name="Elipse 21"/>
          <p:cNvSpPr/>
          <p:nvPr/>
        </p:nvSpPr>
        <p:spPr>
          <a:xfrm>
            <a:off x="2438400" y="4316568"/>
            <a:ext cx="1981200" cy="1676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Proteínas estructurales</a:t>
            </a:r>
          </a:p>
        </p:txBody>
      </p:sp>
      <p:sp>
        <p:nvSpPr>
          <p:cNvPr id="23" name="Elipse 22"/>
          <p:cNvSpPr/>
          <p:nvPr/>
        </p:nvSpPr>
        <p:spPr>
          <a:xfrm>
            <a:off x="2133600" y="1317936"/>
            <a:ext cx="1981200" cy="1676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citoquinas</a:t>
            </a:r>
          </a:p>
        </p:txBody>
      </p:sp>
      <p:sp>
        <p:nvSpPr>
          <p:cNvPr id="9" name="Marcador de texto 8"/>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9582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withEffect">
                                  <p:stCondLst>
                                    <p:cond delay="0"/>
                                  </p:stCondLst>
                                  <p:childTnLst>
                                    <p:anim calcmode="lin" valueType="num">
                                      <p:cBhvr additive="base">
                                        <p:cTn id="6" dur="500"/>
                                        <p:tgtEl>
                                          <p:spTgt spid="21"/>
                                        </p:tgtEl>
                                        <p:attrNameLst>
                                          <p:attrName>ppt_x</p:attrName>
                                        </p:attrNameLst>
                                      </p:cBhvr>
                                      <p:tavLst>
                                        <p:tav tm="0">
                                          <p:val>
                                            <p:strVal val="ppt_x"/>
                                          </p:val>
                                        </p:tav>
                                        <p:tav tm="100000">
                                          <p:val>
                                            <p:strVal val="ppt_x"/>
                                          </p:val>
                                        </p:tav>
                                      </p:tavLst>
                                    </p:anim>
                                    <p:anim calcmode="lin" valueType="num">
                                      <p:cBhvr additive="base">
                                        <p:cTn id="7" dur="500"/>
                                        <p:tgtEl>
                                          <p:spTgt spid="21"/>
                                        </p:tgtEl>
                                        <p:attrNameLst>
                                          <p:attrName>ppt_y</p:attrName>
                                        </p:attrNameLst>
                                      </p:cBhvr>
                                      <p:tavLst>
                                        <p:tav tm="0">
                                          <p:val>
                                            <p:strVal val="ppt_y"/>
                                          </p:val>
                                        </p:tav>
                                        <p:tav tm="100000">
                                          <p:val>
                                            <p:strVal val="1+ppt_h/2"/>
                                          </p:val>
                                        </p:tav>
                                      </p:tavLst>
                                    </p:anim>
                                    <p:set>
                                      <p:cBhvr>
                                        <p:cTn id="8" dur="1" fill="hold">
                                          <p:stCondLst>
                                            <p:cond delay="499"/>
                                          </p:stCondLst>
                                        </p:cTn>
                                        <p:tgtEl>
                                          <p:spTgt spid="21"/>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20"/>
                                        </p:tgtEl>
                                        <p:attrNameLst>
                                          <p:attrName>ppt_x</p:attrName>
                                        </p:attrNameLst>
                                      </p:cBhvr>
                                      <p:tavLst>
                                        <p:tav tm="0">
                                          <p:val>
                                            <p:strVal val="ppt_x"/>
                                          </p:val>
                                        </p:tav>
                                        <p:tav tm="100000">
                                          <p:val>
                                            <p:strVal val="ppt_x"/>
                                          </p:val>
                                        </p:tav>
                                      </p:tavLst>
                                    </p:anim>
                                    <p:anim calcmode="lin" valueType="num">
                                      <p:cBhvr additive="base">
                                        <p:cTn id="11" dur="500"/>
                                        <p:tgtEl>
                                          <p:spTgt spid="20"/>
                                        </p:tgtEl>
                                        <p:attrNameLst>
                                          <p:attrName>ppt_y</p:attrName>
                                        </p:attrNameLst>
                                      </p:cBhvr>
                                      <p:tavLst>
                                        <p:tav tm="0">
                                          <p:val>
                                            <p:strVal val="ppt_y"/>
                                          </p:val>
                                        </p:tav>
                                        <p:tav tm="100000">
                                          <p:val>
                                            <p:strVal val="1+ppt_h/2"/>
                                          </p:val>
                                        </p:tav>
                                      </p:tavLst>
                                    </p:anim>
                                    <p:set>
                                      <p:cBhvr>
                                        <p:cTn id="12" dur="1" fill="hold">
                                          <p:stCondLst>
                                            <p:cond delay="499"/>
                                          </p:stCondLst>
                                        </p:cTn>
                                        <p:tgtEl>
                                          <p:spTgt spid="20"/>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500"/>
                                        <p:tgtEl>
                                          <p:spTgt spid="6"/>
                                        </p:tgtEl>
                                        <p:attrNameLst>
                                          <p:attrName>ppt_x</p:attrName>
                                        </p:attrNameLst>
                                      </p:cBhvr>
                                      <p:tavLst>
                                        <p:tav tm="0">
                                          <p:val>
                                            <p:strVal val="ppt_x"/>
                                          </p:val>
                                        </p:tav>
                                        <p:tav tm="100000">
                                          <p:val>
                                            <p:strVal val="ppt_x"/>
                                          </p:val>
                                        </p:tav>
                                      </p:tavLst>
                                    </p:anim>
                                    <p:anim calcmode="lin" valueType="num">
                                      <p:cBhvr additive="base">
                                        <p:cTn id="15" dur="500"/>
                                        <p:tgtEl>
                                          <p:spTgt spid="6"/>
                                        </p:tgtEl>
                                        <p:attrNameLst>
                                          <p:attrName>ppt_y</p:attrName>
                                        </p:attrNameLst>
                                      </p:cBhvr>
                                      <p:tavLst>
                                        <p:tav tm="0">
                                          <p:val>
                                            <p:strVal val="ppt_y"/>
                                          </p:val>
                                        </p:tav>
                                        <p:tav tm="100000">
                                          <p:val>
                                            <p:strVal val="1+ppt_h/2"/>
                                          </p:val>
                                        </p:tav>
                                      </p:tavLst>
                                    </p:anim>
                                    <p:set>
                                      <p:cBhvr>
                                        <p:cTn id="16" dur="1" fill="hold">
                                          <p:stCondLst>
                                            <p:cond delay="49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0" nodeType="clickEffect">
                                  <p:stCondLst>
                                    <p:cond delay="0"/>
                                  </p:stCondLst>
                                  <p:childTnLst>
                                    <p:anim calcmode="lin" valueType="num">
                                      <p:cBhvr additive="base">
                                        <p:cTn id="20" dur="500"/>
                                        <p:tgtEl>
                                          <p:spTgt spid="23"/>
                                        </p:tgtEl>
                                        <p:attrNameLst>
                                          <p:attrName>ppt_x</p:attrName>
                                        </p:attrNameLst>
                                      </p:cBhvr>
                                      <p:tavLst>
                                        <p:tav tm="0">
                                          <p:val>
                                            <p:strVal val="ppt_x"/>
                                          </p:val>
                                        </p:tav>
                                        <p:tav tm="100000">
                                          <p:val>
                                            <p:strVal val="ppt_x"/>
                                          </p:val>
                                        </p:tav>
                                      </p:tavLst>
                                    </p:anim>
                                    <p:anim calcmode="lin" valueType="num">
                                      <p:cBhvr additive="base">
                                        <p:cTn id="21" dur="500"/>
                                        <p:tgtEl>
                                          <p:spTgt spid="23"/>
                                        </p:tgtEl>
                                        <p:attrNameLst>
                                          <p:attrName>ppt_y</p:attrName>
                                        </p:attrNameLst>
                                      </p:cBhvr>
                                      <p:tavLst>
                                        <p:tav tm="0">
                                          <p:val>
                                            <p:strVal val="ppt_y"/>
                                          </p:val>
                                        </p:tav>
                                        <p:tav tm="100000">
                                          <p:val>
                                            <p:strVal val="1+ppt_h/2"/>
                                          </p:val>
                                        </p:tav>
                                      </p:tavLst>
                                    </p:anim>
                                    <p:set>
                                      <p:cBhvr>
                                        <p:cTn id="22" dur="1" fill="hold">
                                          <p:stCondLst>
                                            <p:cond delay="499"/>
                                          </p:stCondLst>
                                        </p:cTn>
                                        <p:tgtEl>
                                          <p:spTgt spid="23"/>
                                        </p:tgtEl>
                                        <p:attrNameLst>
                                          <p:attrName>style.visibility</p:attrName>
                                        </p:attrNameLst>
                                      </p:cBhvr>
                                      <p:to>
                                        <p:strVal val="hidden"/>
                                      </p:to>
                                    </p:set>
                                  </p:childTnLst>
                                </p:cTn>
                              </p:par>
                              <p:par>
                                <p:cTn id="23" presetID="2" presetClass="exit" presetSubtype="4" fill="hold" grpId="1" nodeType="withEffect">
                                  <p:stCondLst>
                                    <p:cond delay="0"/>
                                  </p:stCondLst>
                                  <p:childTnLst>
                                    <p:anim calcmode="lin" valueType="num">
                                      <p:cBhvr additive="base">
                                        <p:cTn id="24" dur="500"/>
                                        <p:tgtEl>
                                          <p:spTgt spid="6"/>
                                        </p:tgtEl>
                                        <p:attrNameLst>
                                          <p:attrName>ppt_x</p:attrName>
                                        </p:attrNameLst>
                                      </p:cBhvr>
                                      <p:tavLst>
                                        <p:tav tm="0">
                                          <p:val>
                                            <p:strVal val="ppt_x"/>
                                          </p:val>
                                        </p:tav>
                                        <p:tav tm="100000">
                                          <p:val>
                                            <p:strVal val="ppt_x"/>
                                          </p:val>
                                        </p:tav>
                                      </p:tavLst>
                                    </p:anim>
                                    <p:anim calcmode="lin" valueType="num">
                                      <p:cBhvr additive="base">
                                        <p:cTn id="25" dur="500"/>
                                        <p:tgtEl>
                                          <p:spTgt spid="6"/>
                                        </p:tgtEl>
                                        <p:attrNameLst>
                                          <p:attrName>ppt_y</p:attrName>
                                        </p:attrNameLst>
                                      </p:cBhvr>
                                      <p:tavLst>
                                        <p:tav tm="0">
                                          <p:val>
                                            <p:strVal val="ppt_y"/>
                                          </p:val>
                                        </p:tav>
                                        <p:tav tm="100000">
                                          <p:val>
                                            <p:strVal val="1+ppt_h/2"/>
                                          </p:val>
                                        </p:tav>
                                      </p:tavLst>
                                    </p:anim>
                                    <p:set>
                                      <p:cBhvr>
                                        <p:cTn id="26" dur="1" fill="hold">
                                          <p:stCondLst>
                                            <p:cond delay="499"/>
                                          </p:stCondLst>
                                        </p:cTn>
                                        <p:tgtEl>
                                          <p:spTgt spid="6"/>
                                        </p:tgtEl>
                                        <p:attrNameLst>
                                          <p:attrName>style.visibility</p:attrName>
                                        </p:attrNameLst>
                                      </p:cBhvr>
                                      <p:to>
                                        <p:strVal val="hidden"/>
                                      </p:to>
                                    </p:set>
                                  </p:childTnLst>
                                </p:cTn>
                              </p:par>
                              <p:par>
                                <p:cTn id="27" presetID="2" presetClass="exit" presetSubtype="4" fill="hold" grpId="1" nodeType="withEffect">
                                  <p:stCondLst>
                                    <p:cond delay="0"/>
                                  </p:stCondLst>
                                  <p:childTnLst>
                                    <p:anim calcmode="lin" valueType="num">
                                      <p:cBhvr additive="base">
                                        <p:cTn id="28" dur="500"/>
                                        <p:tgtEl>
                                          <p:spTgt spid="20"/>
                                        </p:tgtEl>
                                        <p:attrNameLst>
                                          <p:attrName>ppt_x</p:attrName>
                                        </p:attrNameLst>
                                      </p:cBhvr>
                                      <p:tavLst>
                                        <p:tav tm="0">
                                          <p:val>
                                            <p:strVal val="ppt_x"/>
                                          </p:val>
                                        </p:tav>
                                        <p:tav tm="100000">
                                          <p:val>
                                            <p:strVal val="ppt_x"/>
                                          </p:val>
                                        </p:tav>
                                      </p:tavLst>
                                    </p:anim>
                                    <p:anim calcmode="lin" valueType="num">
                                      <p:cBhvr additive="base">
                                        <p:cTn id="29" dur="500"/>
                                        <p:tgtEl>
                                          <p:spTgt spid="20"/>
                                        </p:tgtEl>
                                        <p:attrNameLst>
                                          <p:attrName>ppt_y</p:attrName>
                                        </p:attrNameLst>
                                      </p:cBhvr>
                                      <p:tavLst>
                                        <p:tav tm="0">
                                          <p:val>
                                            <p:strVal val="ppt_y"/>
                                          </p:val>
                                        </p:tav>
                                        <p:tav tm="100000">
                                          <p:val>
                                            <p:strVal val="1+ppt_h/2"/>
                                          </p:val>
                                        </p:tav>
                                      </p:tavLst>
                                    </p:anim>
                                    <p:set>
                                      <p:cBhvr>
                                        <p:cTn id="30" dur="1" fill="hold">
                                          <p:stCondLst>
                                            <p:cond delay="499"/>
                                          </p:stCondLst>
                                        </p:cTn>
                                        <p:tgtEl>
                                          <p:spTgt spid="20"/>
                                        </p:tgtEl>
                                        <p:attrNameLst>
                                          <p:attrName>style.visibility</p:attrName>
                                        </p:attrNameLst>
                                      </p:cBhvr>
                                      <p:to>
                                        <p:strVal val="hidden"/>
                                      </p:to>
                                    </p:set>
                                  </p:childTnLst>
                                </p:cTn>
                              </p:par>
                              <p:par>
                                <p:cTn id="31" presetID="2" presetClass="exit" presetSubtype="4" fill="hold" grpId="1" nodeType="withEffect">
                                  <p:stCondLst>
                                    <p:cond delay="0"/>
                                  </p:stCondLst>
                                  <p:childTnLst>
                                    <p:anim calcmode="lin" valueType="num">
                                      <p:cBhvr additive="base">
                                        <p:cTn id="32" dur="500"/>
                                        <p:tgtEl>
                                          <p:spTgt spid="21"/>
                                        </p:tgtEl>
                                        <p:attrNameLst>
                                          <p:attrName>ppt_x</p:attrName>
                                        </p:attrNameLst>
                                      </p:cBhvr>
                                      <p:tavLst>
                                        <p:tav tm="0">
                                          <p:val>
                                            <p:strVal val="ppt_x"/>
                                          </p:val>
                                        </p:tav>
                                        <p:tav tm="100000">
                                          <p:val>
                                            <p:strVal val="ppt_x"/>
                                          </p:val>
                                        </p:tav>
                                      </p:tavLst>
                                    </p:anim>
                                    <p:anim calcmode="lin" valueType="num">
                                      <p:cBhvr additive="base">
                                        <p:cTn id="33" dur="500"/>
                                        <p:tgtEl>
                                          <p:spTgt spid="21"/>
                                        </p:tgtEl>
                                        <p:attrNameLst>
                                          <p:attrName>ppt_y</p:attrName>
                                        </p:attrNameLst>
                                      </p:cBhvr>
                                      <p:tavLst>
                                        <p:tav tm="0">
                                          <p:val>
                                            <p:strVal val="ppt_y"/>
                                          </p:val>
                                        </p:tav>
                                        <p:tav tm="100000">
                                          <p:val>
                                            <p:strVal val="1+ppt_h/2"/>
                                          </p:val>
                                        </p:tav>
                                      </p:tavLst>
                                    </p:anim>
                                    <p:set>
                                      <p:cBhvr>
                                        <p:cTn id="34" dur="1" fill="hold">
                                          <p:stCondLst>
                                            <p:cond delay="499"/>
                                          </p:stCondLst>
                                        </p:cTn>
                                        <p:tgtEl>
                                          <p:spTgt spid="21"/>
                                        </p:tgtEl>
                                        <p:attrNameLst>
                                          <p:attrName>style.visibility</p:attrName>
                                        </p:attrNameLst>
                                      </p:cBhvr>
                                      <p:to>
                                        <p:strVal val="hidden"/>
                                      </p:to>
                                    </p:set>
                                  </p:childTnLst>
                                </p:cTn>
                              </p:par>
                              <p:par>
                                <p:cTn id="35" presetID="2" presetClass="exit" presetSubtype="4" fill="hold" grpId="0" nodeType="withEffect">
                                  <p:stCondLst>
                                    <p:cond delay="0"/>
                                  </p:stCondLst>
                                  <p:childTnLst>
                                    <p:anim calcmode="lin" valueType="num">
                                      <p:cBhvr additive="base">
                                        <p:cTn id="36" dur="500"/>
                                        <p:tgtEl>
                                          <p:spTgt spid="22"/>
                                        </p:tgtEl>
                                        <p:attrNameLst>
                                          <p:attrName>ppt_x</p:attrName>
                                        </p:attrNameLst>
                                      </p:cBhvr>
                                      <p:tavLst>
                                        <p:tav tm="0">
                                          <p:val>
                                            <p:strVal val="ppt_x"/>
                                          </p:val>
                                        </p:tav>
                                        <p:tav tm="100000">
                                          <p:val>
                                            <p:strVal val="ppt_x"/>
                                          </p:val>
                                        </p:tav>
                                      </p:tavLst>
                                    </p:anim>
                                    <p:anim calcmode="lin" valueType="num">
                                      <p:cBhvr additive="base">
                                        <p:cTn id="37" dur="500"/>
                                        <p:tgtEl>
                                          <p:spTgt spid="22"/>
                                        </p:tgtEl>
                                        <p:attrNameLst>
                                          <p:attrName>ppt_y</p:attrName>
                                        </p:attrNameLst>
                                      </p:cBhvr>
                                      <p:tavLst>
                                        <p:tav tm="0">
                                          <p:val>
                                            <p:strVal val="ppt_y"/>
                                          </p:val>
                                        </p:tav>
                                        <p:tav tm="100000">
                                          <p:val>
                                            <p:strVal val="1+ppt_h/2"/>
                                          </p:val>
                                        </p:tav>
                                      </p:tavLst>
                                    </p:anim>
                                    <p:set>
                                      <p:cBhvr>
                                        <p:cTn id="38"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20" grpId="0" animBg="1"/>
      <p:bldP spid="20" grpId="1" animBg="1"/>
      <p:bldP spid="21" grpId="0" animBg="1"/>
      <p:bldP spid="21" grpId="1" animBg="1"/>
      <p:bldP spid="22"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283339"/>
            <a:ext cx="9144000" cy="5854171"/>
          </a:xfrm>
          <a:prstGeom prst="rect">
            <a:avLst/>
          </a:prstGeom>
        </p:spPr>
      </p:pic>
      <p:sp>
        <p:nvSpPr>
          <p:cNvPr id="5" name="Marcador de texto 4"/>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3672476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524000" y="1100667"/>
            <a:ext cx="9144000" cy="4520872"/>
          </a:xfrm>
          <a:prstGeom prst="rect">
            <a:avLst/>
          </a:prstGeom>
        </p:spPr>
      </p:pic>
      <p:sp>
        <p:nvSpPr>
          <p:cNvPr id="4" name="Título 3"/>
          <p:cNvSpPr>
            <a:spLocks noGrp="1"/>
          </p:cNvSpPr>
          <p:nvPr>
            <p:ph type="title"/>
          </p:nvPr>
        </p:nvSpPr>
        <p:spPr>
          <a:xfrm>
            <a:off x="609600" y="184956"/>
            <a:ext cx="10972800" cy="604800"/>
          </a:xfrm>
        </p:spPr>
        <p:txBody>
          <a:bodyPr/>
          <a:lstStyle/>
          <a:p>
            <a:r>
              <a:rPr lang="es-ES" dirty="0" smtClean="0"/>
              <a:t>¿Pero realmente conocemos bien los factores desencadenantes de la DA?</a:t>
            </a:r>
            <a:endParaRPr lang="es-ES" dirty="0"/>
          </a:p>
        </p:txBody>
      </p:sp>
      <p:sp>
        <p:nvSpPr>
          <p:cNvPr id="5" name="Marcador de texto 4"/>
          <p:cNvSpPr>
            <a:spLocks noGrp="1"/>
          </p:cNvSpPr>
          <p:nvPr>
            <p:ph type="body" sz="quarter" idx="13"/>
          </p:nvPr>
        </p:nvSpPr>
        <p:spPr/>
        <p:txBody>
          <a:bodyPr>
            <a:normAutofit lnSpcReduction="10000"/>
          </a:bodyPr>
          <a:lstStyle/>
          <a:p>
            <a:endParaRPr lang="es-ES" dirty="0"/>
          </a:p>
        </p:txBody>
      </p:sp>
    </p:spTree>
    <p:extLst>
      <p:ext uri="{BB962C8B-B14F-4D97-AF65-F5344CB8AC3E}">
        <p14:creationId xmlns:p14="http://schemas.microsoft.com/office/powerpoint/2010/main" val="386154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type="body" idx="1"/>
          </p:nvPr>
        </p:nvSpPr>
        <p:spPr/>
        <p:txBody>
          <a:bodyPr>
            <a:normAutofit/>
          </a:bodyPr>
          <a:lstStyle/>
          <a:p>
            <a:r>
              <a:rPr lang="es-ES" dirty="0"/>
              <a:t>  </a:t>
            </a:r>
            <a:r>
              <a:rPr lang="es-ES" dirty="0" smtClean="0"/>
              <a:t>La </a:t>
            </a:r>
            <a:r>
              <a:rPr lang="es-ES" dirty="0"/>
              <a:t>luz </a:t>
            </a:r>
            <a:r>
              <a:rPr lang="es-ES" dirty="0" smtClean="0"/>
              <a:t>solar.</a:t>
            </a:r>
            <a:endParaRPr lang="es-ES" dirty="0"/>
          </a:p>
          <a:p>
            <a:r>
              <a:rPr lang="es-ES" dirty="0"/>
              <a:t>  </a:t>
            </a:r>
            <a:r>
              <a:rPr lang="es-ES" dirty="0" smtClean="0"/>
              <a:t>La polución.</a:t>
            </a:r>
            <a:endParaRPr lang="es-ES" dirty="0"/>
          </a:p>
          <a:p>
            <a:r>
              <a:rPr lang="es-ES" dirty="0"/>
              <a:t>  </a:t>
            </a:r>
            <a:r>
              <a:rPr lang="es-ES" dirty="0" smtClean="0"/>
              <a:t>El polvo.</a:t>
            </a:r>
            <a:endParaRPr lang="es-ES" dirty="0"/>
          </a:p>
          <a:p>
            <a:r>
              <a:rPr lang="es-ES" dirty="0"/>
              <a:t>  </a:t>
            </a:r>
            <a:r>
              <a:rPr lang="es-ES" dirty="0" smtClean="0"/>
              <a:t>Ciertos alimentos.</a:t>
            </a:r>
            <a:endParaRPr lang="es-ES" dirty="0"/>
          </a:p>
        </p:txBody>
      </p:sp>
      <p:sp>
        <p:nvSpPr>
          <p:cNvPr id="5" name="Marcador de texto 4"/>
          <p:cNvSpPr>
            <a:spLocks noGrp="1"/>
          </p:cNvSpPr>
          <p:nvPr>
            <p:ph type="body" idx="10"/>
          </p:nvPr>
        </p:nvSpPr>
        <p:spPr/>
        <p:txBody>
          <a:bodyPr/>
          <a:lstStyle/>
          <a:p>
            <a:r>
              <a:rPr lang="es-ES" dirty="0"/>
              <a:t>Uno de estos no es un factor desencadenante de </a:t>
            </a:r>
            <a:r>
              <a:rPr lang="es-ES" dirty="0" smtClean="0"/>
              <a:t>DA:</a:t>
            </a:r>
            <a:endParaRPr lang="es-ES" dirty="0"/>
          </a:p>
        </p:txBody>
      </p:sp>
      <p:sp>
        <p:nvSpPr>
          <p:cNvPr id="2" name="Marcador de texto 1"/>
          <p:cNvSpPr>
            <a:spLocks noGrp="1"/>
          </p:cNvSpPr>
          <p:nvPr>
            <p:ph type="body" sz="quarter" idx="11"/>
          </p:nvPr>
        </p:nvSpPr>
        <p:spPr/>
        <p:txBody>
          <a:bodyPr>
            <a:normAutofit lnSpcReduction="10000"/>
          </a:bodyPr>
          <a:lstStyle/>
          <a:p>
            <a:endParaRPr lang="es-ES"/>
          </a:p>
        </p:txBody>
      </p:sp>
      <p:sp>
        <p:nvSpPr>
          <p:cNvPr id="4" name="Título 3"/>
          <p:cNvSpPr>
            <a:spLocks noGrp="1"/>
          </p:cNvSpPr>
          <p:nvPr>
            <p:ph type="title"/>
          </p:nvPr>
        </p:nvSpPr>
        <p:spPr/>
        <p:txBody>
          <a:bodyPr/>
          <a:lstStyle/>
          <a:p>
            <a:r>
              <a:rPr lang="es-ES" dirty="0" smtClean="0"/>
              <a:t>Pregunta 3</a:t>
            </a:r>
            <a:endParaRPr lang="es-ES" dirty="0"/>
          </a:p>
        </p:txBody>
      </p:sp>
    </p:spTree>
    <p:extLst>
      <p:ext uri="{BB962C8B-B14F-4D97-AF65-F5344CB8AC3E}">
        <p14:creationId xmlns:p14="http://schemas.microsoft.com/office/powerpoint/2010/main" val="25742443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grupar 1"/>
          <p:cNvGrpSpPr>
            <a:grpSpLocks/>
          </p:cNvGrpSpPr>
          <p:nvPr/>
        </p:nvGrpSpPr>
        <p:grpSpPr bwMode="auto">
          <a:xfrm>
            <a:off x="3597276" y="3953689"/>
            <a:ext cx="4962525" cy="2018486"/>
            <a:chOff x="2073275" y="4408488"/>
            <a:chExt cx="4962525" cy="2018486"/>
          </a:xfrm>
        </p:grpSpPr>
        <p:sp>
          <p:nvSpPr>
            <p:cNvPr id="45074" name="16 Rectángulo"/>
            <p:cNvSpPr>
              <a:spLocks noChangeArrowheads="1"/>
            </p:cNvSpPr>
            <p:nvPr/>
          </p:nvSpPr>
          <p:spPr bwMode="auto">
            <a:xfrm>
              <a:off x="3384550" y="4973638"/>
              <a:ext cx="3082925"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285750" indent="-285750">
                <a:buFont typeface="Wingdings" panose="05000000000000000000" pitchFamily="2" charset="2"/>
                <a:buChar char="v"/>
              </a:pPr>
              <a:r>
                <a:rPr lang="es-ES" sz="1200" dirty="0">
                  <a:solidFill>
                    <a:srgbClr val="004586"/>
                  </a:solidFill>
                  <a:latin typeface="Calibri" charset="0"/>
                </a:rPr>
                <a:t>Alteración de la </a:t>
              </a:r>
              <a:r>
                <a:rPr lang="es-ES" sz="1200" dirty="0" smtClean="0">
                  <a:solidFill>
                    <a:srgbClr val="004586"/>
                  </a:solidFill>
                  <a:latin typeface="Calibri" charset="0"/>
                </a:rPr>
                <a:t>barrera.</a:t>
              </a:r>
              <a:endParaRPr lang="es-ES" sz="1200" dirty="0">
                <a:solidFill>
                  <a:srgbClr val="004586"/>
                </a:solidFill>
                <a:latin typeface="Calibri" charset="0"/>
              </a:endParaRPr>
            </a:p>
            <a:p>
              <a:pPr marL="285750" indent="-285750">
                <a:buFont typeface="Wingdings" panose="05000000000000000000" pitchFamily="2" charset="2"/>
                <a:buChar char="v"/>
              </a:pPr>
              <a:r>
                <a:rPr lang="es-ES" sz="1200" b="1" dirty="0">
                  <a:solidFill>
                    <a:srgbClr val="C00000"/>
                  </a:solidFill>
                  <a:latin typeface="Calibri" charset="0"/>
                </a:rPr>
                <a:t>Entrada de </a:t>
              </a:r>
              <a:r>
                <a:rPr lang="es-ES" sz="1200" b="1" dirty="0" smtClean="0">
                  <a:solidFill>
                    <a:srgbClr val="C00000"/>
                  </a:solidFill>
                  <a:latin typeface="Calibri" charset="0"/>
                </a:rPr>
                <a:t>alérgenos.</a:t>
              </a:r>
              <a:endParaRPr lang="es-ES" sz="1200" b="1" dirty="0">
                <a:solidFill>
                  <a:srgbClr val="C00000"/>
                </a:solidFill>
                <a:latin typeface="Calibri" charset="0"/>
              </a:endParaRPr>
            </a:p>
            <a:p>
              <a:pPr marL="285750" indent="-285750">
                <a:buFont typeface="Wingdings" panose="05000000000000000000" pitchFamily="2" charset="2"/>
                <a:buChar char="v"/>
              </a:pPr>
              <a:r>
                <a:rPr lang="es-ES" sz="1200" b="1" dirty="0">
                  <a:solidFill>
                    <a:srgbClr val="C00000"/>
                  </a:solidFill>
                  <a:latin typeface="Calibri" charset="0"/>
                </a:rPr>
                <a:t>Entrada de </a:t>
              </a:r>
              <a:r>
                <a:rPr lang="es-ES" sz="1200" b="1" dirty="0" smtClean="0">
                  <a:solidFill>
                    <a:srgbClr val="C00000"/>
                  </a:solidFill>
                  <a:latin typeface="Calibri" charset="0"/>
                </a:rPr>
                <a:t>irritantes.</a:t>
              </a:r>
              <a:endParaRPr lang="es-ES" sz="1200" b="1" dirty="0">
                <a:solidFill>
                  <a:srgbClr val="C00000"/>
                </a:solidFill>
                <a:latin typeface="Calibri" charset="0"/>
              </a:endParaRPr>
            </a:p>
            <a:p>
              <a:pPr marL="285750" indent="-285750">
                <a:buFont typeface="Wingdings" panose="05000000000000000000" pitchFamily="2" charset="2"/>
                <a:buChar char="v"/>
              </a:pPr>
              <a:r>
                <a:rPr lang="es-ES" sz="1200" dirty="0">
                  <a:solidFill>
                    <a:srgbClr val="004586"/>
                  </a:solidFill>
                  <a:latin typeface="Calibri" charset="0"/>
                </a:rPr>
                <a:t>Entrada de </a:t>
              </a:r>
              <a:r>
                <a:rPr lang="es-ES" sz="1200" dirty="0" smtClean="0">
                  <a:solidFill>
                    <a:srgbClr val="004586"/>
                  </a:solidFill>
                  <a:latin typeface="Calibri" charset="0"/>
                </a:rPr>
                <a:t>microorganismos.</a:t>
              </a:r>
              <a:endParaRPr lang="es-ES" sz="1200" dirty="0">
                <a:solidFill>
                  <a:srgbClr val="004586"/>
                </a:solidFill>
                <a:latin typeface="Calibri" charset="0"/>
              </a:endParaRPr>
            </a:p>
          </p:txBody>
        </p:sp>
        <p:sp>
          <p:nvSpPr>
            <p:cNvPr id="57" name="17 Rectángulo redondeado"/>
            <p:cNvSpPr/>
            <p:nvPr/>
          </p:nvSpPr>
          <p:spPr bwMode="auto">
            <a:xfrm>
              <a:off x="2073275" y="4874399"/>
              <a:ext cx="4911725" cy="982662"/>
            </a:xfrm>
            <a:prstGeom prst="roundRect">
              <a:avLst/>
            </a:prstGeom>
            <a:noFill/>
            <a:ln w="28575" cmpd="sng">
              <a:solidFill>
                <a:srgbClr val="0045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58" name="2 Flecha abajo"/>
            <p:cNvSpPr/>
            <p:nvPr/>
          </p:nvSpPr>
          <p:spPr bwMode="auto">
            <a:xfrm>
              <a:off x="4243388" y="4408488"/>
              <a:ext cx="573087" cy="431800"/>
            </a:xfrm>
            <a:prstGeom prst="downArrow">
              <a:avLst/>
            </a:prstGeom>
            <a:solidFill>
              <a:srgbClr val="0045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45077" name="3 CuadroTexto"/>
            <p:cNvSpPr txBox="1">
              <a:spLocks noChangeArrowheads="1"/>
            </p:cNvSpPr>
            <p:nvPr/>
          </p:nvSpPr>
          <p:spPr bwMode="auto">
            <a:xfrm>
              <a:off x="2141538" y="6149975"/>
              <a:ext cx="83965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200" b="1" dirty="0">
                  <a:solidFill>
                    <a:srgbClr val="004586"/>
                  </a:solidFill>
                </a:rPr>
                <a:t>PIEL SECA </a:t>
              </a:r>
            </a:p>
          </p:txBody>
        </p:sp>
        <p:sp>
          <p:nvSpPr>
            <p:cNvPr id="45078" name="20 CuadroTexto"/>
            <p:cNvSpPr txBox="1">
              <a:spLocks noChangeArrowheads="1"/>
            </p:cNvSpPr>
            <p:nvPr/>
          </p:nvSpPr>
          <p:spPr bwMode="auto">
            <a:xfrm>
              <a:off x="2974975" y="6149975"/>
              <a:ext cx="19304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200" b="1" dirty="0">
                  <a:solidFill>
                    <a:srgbClr val="004586"/>
                  </a:solidFill>
                </a:rPr>
                <a:t>INFLAMACIÓN/IRRITACIÓN</a:t>
              </a:r>
            </a:p>
          </p:txBody>
        </p:sp>
        <p:sp>
          <p:nvSpPr>
            <p:cNvPr id="45079" name="21 CuadroTexto"/>
            <p:cNvSpPr txBox="1">
              <a:spLocks noChangeArrowheads="1"/>
            </p:cNvSpPr>
            <p:nvPr/>
          </p:nvSpPr>
          <p:spPr bwMode="auto">
            <a:xfrm>
              <a:off x="4924425" y="6149975"/>
              <a:ext cx="762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200" b="1" dirty="0">
                  <a:solidFill>
                    <a:srgbClr val="004586"/>
                  </a:solidFill>
                </a:rPr>
                <a:t>PRURITO</a:t>
              </a:r>
            </a:p>
          </p:txBody>
        </p:sp>
        <p:sp>
          <p:nvSpPr>
            <p:cNvPr id="45080" name="22 CuadroTexto"/>
            <p:cNvSpPr txBox="1">
              <a:spLocks noChangeArrowheads="1"/>
            </p:cNvSpPr>
            <p:nvPr/>
          </p:nvSpPr>
          <p:spPr bwMode="auto">
            <a:xfrm>
              <a:off x="5729288" y="6149975"/>
              <a:ext cx="1306512"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200" b="1" dirty="0">
                  <a:solidFill>
                    <a:srgbClr val="004586"/>
                  </a:solidFill>
                </a:rPr>
                <a:t>SOBREINFECCIÓN</a:t>
              </a:r>
            </a:p>
          </p:txBody>
        </p:sp>
        <p:sp>
          <p:nvSpPr>
            <p:cNvPr id="63" name="5 Flecha abajo"/>
            <p:cNvSpPr/>
            <p:nvPr/>
          </p:nvSpPr>
          <p:spPr bwMode="auto">
            <a:xfrm>
              <a:off x="3654425" y="5886450"/>
              <a:ext cx="287338" cy="287338"/>
            </a:xfrm>
            <a:prstGeom prst="downArrow">
              <a:avLst/>
            </a:prstGeom>
            <a:solidFill>
              <a:srgbClr val="0045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64" name="25 Flecha abajo"/>
            <p:cNvSpPr/>
            <p:nvPr/>
          </p:nvSpPr>
          <p:spPr bwMode="auto">
            <a:xfrm>
              <a:off x="5156200" y="5886450"/>
              <a:ext cx="288925" cy="287338"/>
            </a:xfrm>
            <a:prstGeom prst="downArrow">
              <a:avLst/>
            </a:prstGeom>
            <a:solidFill>
              <a:srgbClr val="0045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65" name="36 Flecha abajo"/>
            <p:cNvSpPr/>
            <p:nvPr/>
          </p:nvSpPr>
          <p:spPr bwMode="auto">
            <a:xfrm>
              <a:off x="2417763" y="5886450"/>
              <a:ext cx="287337" cy="287338"/>
            </a:xfrm>
            <a:prstGeom prst="downArrow">
              <a:avLst/>
            </a:prstGeom>
            <a:solidFill>
              <a:srgbClr val="0045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66" name="39 Flecha abajo"/>
            <p:cNvSpPr/>
            <p:nvPr/>
          </p:nvSpPr>
          <p:spPr bwMode="auto">
            <a:xfrm>
              <a:off x="6203950" y="5886450"/>
              <a:ext cx="288925" cy="287338"/>
            </a:xfrm>
            <a:prstGeom prst="downArrow">
              <a:avLst/>
            </a:prstGeom>
            <a:solidFill>
              <a:srgbClr val="00458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grpSp>
      <p:grpSp>
        <p:nvGrpSpPr>
          <p:cNvPr id="3" name="Agrupar 2"/>
          <p:cNvGrpSpPr>
            <a:grpSpLocks/>
          </p:cNvGrpSpPr>
          <p:nvPr/>
        </p:nvGrpSpPr>
        <p:grpSpPr bwMode="auto">
          <a:xfrm>
            <a:off x="3843339" y="1066800"/>
            <a:ext cx="4460875" cy="3076575"/>
            <a:chOff x="2319338" y="1431925"/>
            <a:chExt cx="4460875" cy="3076575"/>
          </a:xfrm>
        </p:grpSpPr>
        <p:pic>
          <p:nvPicPr>
            <p:cNvPr id="45061" name="Imagen 1" descr="Slide_1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52713" y="1690688"/>
              <a:ext cx="353060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 name="4 CuadroTexto"/>
            <p:cNvSpPr txBox="1">
              <a:spLocks noChangeArrowheads="1"/>
            </p:cNvSpPr>
            <p:nvPr/>
          </p:nvSpPr>
          <p:spPr bwMode="auto">
            <a:xfrm>
              <a:off x="4878388" y="2327275"/>
              <a:ext cx="1351652" cy="246221"/>
            </a:xfrm>
            <a:prstGeom prst="rect">
              <a:avLst/>
            </a:prstGeom>
            <a:noFill/>
            <a:ln>
              <a:noFill/>
            </a:ln>
            <a:extLst/>
          </p:spPr>
          <p:txBody>
            <a:bodyPr wrap="none">
              <a:spAutoFit/>
            </a:bodyPr>
            <a:lstStyle>
              <a:lvl1pPr eaLnBrk="0" hangingPunct="0">
                <a:defRPr>
                  <a:solidFill>
                    <a:schemeClr val="tx1"/>
                  </a:solidFill>
                  <a:latin typeface="Arial" charset="0"/>
                  <a:ea typeface="ヒラギノ角ゴ Pro W3" charset="0"/>
                  <a:cs typeface="ヒラギノ角ゴ Pro W3" charset="0"/>
                </a:defRPr>
              </a:lvl1pPr>
              <a:lvl2pPr marL="742950" indent="-285750" eaLnBrk="0" hangingPunct="0">
                <a:defRPr>
                  <a:solidFill>
                    <a:schemeClr val="tx1"/>
                  </a:solidFill>
                  <a:latin typeface="Arial" charset="0"/>
                  <a:ea typeface="ヒラギノ角ゴ Pro W3" charset="0"/>
                </a:defRPr>
              </a:lvl2pPr>
              <a:lvl3pPr marL="1143000" indent="-228600" eaLnBrk="0" hangingPunct="0">
                <a:defRPr>
                  <a:solidFill>
                    <a:schemeClr val="tx1"/>
                  </a:solidFill>
                  <a:latin typeface="Arial" charset="0"/>
                  <a:ea typeface="ヒラギノ角ゴ Pro W3" charset="0"/>
                </a:defRPr>
              </a:lvl3pPr>
              <a:lvl4pPr marL="1600200" indent="-228600" eaLnBrk="0" hangingPunct="0">
                <a:defRPr>
                  <a:solidFill>
                    <a:schemeClr val="tx1"/>
                  </a:solidFill>
                  <a:latin typeface="Arial" charset="0"/>
                  <a:ea typeface="ヒラギノ角ゴ Pro W3" charset="0"/>
                </a:defRPr>
              </a:lvl4pPr>
              <a:lvl5pPr marL="2057400" indent="-228600" eaLnBrk="0" hangingPunct="0">
                <a:defRPr>
                  <a:solidFill>
                    <a:schemeClr val="tx1"/>
                  </a:solidFill>
                  <a:latin typeface="Arial" charset="0"/>
                  <a:ea typeface="ヒラギノ角ゴ Pro W3" charset="0"/>
                </a:defRPr>
              </a:lvl5pPr>
              <a:lvl6pPr marL="2514600" indent="-228600" eaLnBrk="0" fontAlgn="base" hangingPunct="0">
                <a:spcBef>
                  <a:spcPct val="0"/>
                </a:spcBef>
                <a:spcAft>
                  <a:spcPct val="0"/>
                </a:spcAft>
                <a:defRPr>
                  <a:solidFill>
                    <a:schemeClr val="tx1"/>
                  </a:solidFill>
                  <a:latin typeface="Arial" charset="0"/>
                  <a:ea typeface="ヒラギノ角ゴ Pro W3" charset="0"/>
                </a:defRPr>
              </a:lvl6pPr>
              <a:lvl7pPr marL="2971800" indent="-228600" eaLnBrk="0" fontAlgn="base" hangingPunct="0">
                <a:spcBef>
                  <a:spcPct val="0"/>
                </a:spcBef>
                <a:spcAft>
                  <a:spcPct val="0"/>
                </a:spcAft>
                <a:defRPr>
                  <a:solidFill>
                    <a:schemeClr val="tx1"/>
                  </a:solidFill>
                  <a:latin typeface="Arial" charset="0"/>
                  <a:ea typeface="ヒラギノ角ゴ Pro W3" charset="0"/>
                </a:defRPr>
              </a:lvl7pPr>
              <a:lvl8pPr marL="3429000" indent="-228600" eaLnBrk="0" fontAlgn="base" hangingPunct="0">
                <a:spcBef>
                  <a:spcPct val="0"/>
                </a:spcBef>
                <a:spcAft>
                  <a:spcPct val="0"/>
                </a:spcAft>
                <a:defRPr>
                  <a:solidFill>
                    <a:schemeClr val="tx1"/>
                  </a:solidFill>
                  <a:latin typeface="Arial" charset="0"/>
                  <a:ea typeface="ヒラギノ角ゴ Pro W3" charset="0"/>
                </a:defRPr>
              </a:lvl8pPr>
              <a:lvl9pPr marL="3886200" indent="-228600" eaLnBrk="0" fontAlgn="base" hangingPunct="0">
                <a:spcBef>
                  <a:spcPct val="0"/>
                </a:spcBef>
                <a:spcAft>
                  <a:spcPct val="0"/>
                </a:spcAft>
                <a:defRPr>
                  <a:solidFill>
                    <a:schemeClr val="tx1"/>
                  </a:solidFill>
                  <a:latin typeface="Arial" charset="0"/>
                  <a:ea typeface="ヒラギノ角ゴ Pro W3" charset="0"/>
                </a:defRPr>
              </a:lvl9pPr>
            </a:lstStyle>
            <a:p>
              <a:pPr eaLnBrk="1" hangingPunct="1">
                <a:defRPr/>
              </a:pPr>
              <a:r>
                <a:rPr lang="es-ES" sz="1000" dirty="0">
                  <a:solidFill>
                    <a:srgbClr val="004586"/>
                  </a:solidFill>
                  <a:latin typeface="Calibri" charset="0"/>
                </a:rPr>
                <a:t>Jabones y detergentes</a:t>
              </a:r>
            </a:p>
          </p:txBody>
        </p:sp>
        <p:sp>
          <p:nvSpPr>
            <p:cNvPr id="48" name="28 Elipse"/>
            <p:cNvSpPr/>
            <p:nvPr/>
          </p:nvSpPr>
          <p:spPr bwMode="auto">
            <a:xfrm>
              <a:off x="4846638" y="2400300"/>
              <a:ext cx="85725" cy="84138"/>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49" name="29 Elipse"/>
            <p:cNvSpPr/>
            <p:nvPr/>
          </p:nvSpPr>
          <p:spPr bwMode="auto">
            <a:xfrm>
              <a:off x="4999038" y="2613025"/>
              <a:ext cx="85725" cy="85725"/>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50" name="30 Elipse"/>
            <p:cNvSpPr/>
            <p:nvPr/>
          </p:nvSpPr>
          <p:spPr bwMode="auto">
            <a:xfrm>
              <a:off x="5151438" y="2765425"/>
              <a:ext cx="85725" cy="85725"/>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51" name="31 Elipse"/>
            <p:cNvSpPr/>
            <p:nvPr/>
          </p:nvSpPr>
          <p:spPr bwMode="auto">
            <a:xfrm>
              <a:off x="5613400" y="2917825"/>
              <a:ext cx="87313" cy="85725"/>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45067" name="33 CuadroTexto"/>
            <p:cNvSpPr txBox="1">
              <a:spLocks noChangeArrowheads="1"/>
            </p:cNvSpPr>
            <p:nvPr/>
          </p:nvSpPr>
          <p:spPr bwMode="auto">
            <a:xfrm>
              <a:off x="4846638" y="1431925"/>
              <a:ext cx="1570037"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200" b="1" dirty="0">
                  <a:solidFill>
                    <a:srgbClr val="004586"/>
                  </a:solidFill>
                </a:rPr>
                <a:t> Factores ambientales</a:t>
              </a:r>
            </a:p>
          </p:txBody>
        </p:sp>
        <p:sp>
          <p:nvSpPr>
            <p:cNvPr id="45068" name="34 CuadroTexto"/>
            <p:cNvSpPr txBox="1">
              <a:spLocks noChangeArrowheads="1"/>
            </p:cNvSpPr>
            <p:nvPr/>
          </p:nvSpPr>
          <p:spPr bwMode="auto">
            <a:xfrm>
              <a:off x="5251450" y="1677988"/>
              <a:ext cx="976549" cy="7335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lnSpc>
                  <a:spcPts val="1000"/>
                </a:lnSpc>
              </a:pPr>
              <a:r>
                <a:rPr lang="es-ES" sz="1000" dirty="0">
                  <a:solidFill>
                    <a:srgbClr val="004586"/>
                  </a:solidFill>
                </a:rPr>
                <a:t>Microbios</a:t>
              </a:r>
              <a:endParaRPr lang="es-ES_tradnl" sz="1000" dirty="0">
                <a:solidFill>
                  <a:srgbClr val="004586"/>
                </a:solidFill>
              </a:endParaRPr>
            </a:p>
            <a:p>
              <a:pPr>
                <a:lnSpc>
                  <a:spcPts val="1000"/>
                </a:lnSpc>
              </a:pPr>
              <a:r>
                <a:rPr lang="es-ES" sz="1000" dirty="0">
                  <a:solidFill>
                    <a:srgbClr val="004586"/>
                  </a:solidFill>
                </a:rPr>
                <a:t>Irritantes</a:t>
              </a:r>
              <a:endParaRPr lang="es-ES_tradnl" sz="1000" dirty="0">
                <a:solidFill>
                  <a:srgbClr val="004586"/>
                </a:solidFill>
              </a:endParaRPr>
            </a:p>
            <a:p>
              <a:pPr>
                <a:lnSpc>
                  <a:spcPts val="1000"/>
                </a:lnSpc>
              </a:pPr>
              <a:r>
                <a:rPr lang="es-ES" sz="1000" dirty="0">
                  <a:solidFill>
                    <a:srgbClr val="004586"/>
                  </a:solidFill>
                </a:rPr>
                <a:t>Alérgenos</a:t>
              </a:r>
              <a:endParaRPr lang="es-ES_tradnl" sz="1000" dirty="0">
                <a:solidFill>
                  <a:srgbClr val="004586"/>
                </a:solidFill>
              </a:endParaRPr>
            </a:p>
            <a:p>
              <a:pPr>
                <a:lnSpc>
                  <a:spcPts val="1000"/>
                </a:lnSpc>
              </a:pPr>
              <a:r>
                <a:rPr lang="es-ES" sz="1000" dirty="0">
                  <a:solidFill>
                    <a:srgbClr val="004586"/>
                  </a:solidFill>
                </a:rPr>
                <a:t>Contaminantes</a:t>
              </a:r>
              <a:endParaRPr lang="es-ES_tradnl" sz="1000" dirty="0">
                <a:solidFill>
                  <a:srgbClr val="004586"/>
                </a:solidFill>
              </a:endParaRPr>
            </a:p>
            <a:p>
              <a:pPr>
                <a:lnSpc>
                  <a:spcPts val="1000"/>
                </a:lnSpc>
              </a:pPr>
              <a:r>
                <a:rPr lang="es-ES" sz="1000" dirty="0">
                  <a:solidFill>
                    <a:srgbClr val="004586"/>
                  </a:solidFill>
                </a:rPr>
                <a:t>HDM</a:t>
              </a:r>
            </a:p>
          </p:txBody>
        </p:sp>
        <p:sp>
          <p:nvSpPr>
            <p:cNvPr id="54" name="35 Elipse"/>
            <p:cNvSpPr/>
            <p:nvPr/>
          </p:nvSpPr>
          <p:spPr bwMode="auto">
            <a:xfrm>
              <a:off x="5181600" y="2276475"/>
              <a:ext cx="106363" cy="8096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55" name="37 Elipse"/>
            <p:cNvSpPr/>
            <p:nvPr/>
          </p:nvSpPr>
          <p:spPr bwMode="auto">
            <a:xfrm>
              <a:off x="5521325" y="2814638"/>
              <a:ext cx="106363" cy="8096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45071" name="Rectángulo 3"/>
            <p:cNvSpPr>
              <a:spLocks noChangeArrowheads="1"/>
            </p:cNvSpPr>
            <p:nvPr/>
          </p:nvSpPr>
          <p:spPr bwMode="auto">
            <a:xfrm>
              <a:off x="2319338" y="1460500"/>
              <a:ext cx="224155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es-ES" sz="1200" b="1" dirty="0">
                  <a:solidFill>
                    <a:srgbClr val="004586"/>
                  </a:solidFill>
                  <a:latin typeface="Calibri" charset="0"/>
                </a:rPr>
                <a:t>Estrato córneo</a:t>
              </a:r>
              <a:endParaRPr lang="es-ES_tradnl" sz="1200" dirty="0">
                <a:solidFill>
                  <a:srgbClr val="004586"/>
                </a:solidFill>
                <a:latin typeface="Calibri" charset="0"/>
              </a:endParaRPr>
            </a:p>
            <a:p>
              <a:pPr eaLnBrk="1" hangingPunct="1"/>
              <a:r>
                <a:rPr lang="es-ES" sz="1200" dirty="0">
                  <a:solidFill>
                    <a:srgbClr val="004586"/>
                  </a:solidFill>
                  <a:latin typeface="Calibri" charset="0"/>
                </a:rPr>
                <a:t>↓ </a:t>
              </a:r>
              <a:r>
                <a:rPr lang="es-ES" sz="1200" b="1" dirty="0">
                  <a:solidFill>
                    <a:srgbClr val="004586"/>
                  </a:solidFill>
                  <a:latin typeface="Calibri" charset="0"/>
                </a:rPr>
                <a:t>FLG</a:t>
              </a:r>
              <a:r>
                <a:rPr lang="es-ES" sz="1200" dirty="0">
                  <a:solidFill>
                    <a:srgbClr val="004586"/>
                  </a:solidFill>
                  <a:latin typeface="Calibri" charset="0"/>
                </a:rPr>
                <a:t>, ↓ LOR, ↓ INV; lípidos </a:t>
              </a:r>
              <a:r>
                <a:rPr lang="es-ES" sz="1200" dirty="0" smtClean="0">
                  <a:solidFill>
                    <a:srgbClr val="004586"/>
                  </a:solidFill>
                  <a:latin typeface="Calibri" charset="0"/>
                </a:rPr>
                <a:t>alterados</a:t>
              </a:r>
              <a:r>
                <a:rPr lang="es-ES" sz="1200" dirty="0">
                  <a:solidFill>
                    <a:srgbClr val="004586"/>
                  </a:solidFill>
                  <a:latin typeface="Calibri" charset="0"/>
                </a:rPr>
                <a:t>.</a:t>
              </a:r>
              <a:br>
                <a:rPr lang="es-ES" sz="1200" dirty="0">
                  <a:solidFill>
                    <a:srgbClr val="004586"/>
                  </a:solidFill>
                  <a:latin typeface="Calibri" charset="0"/>
                </a:rPr>
              </a:br>
              <a:r>
                <a:rPr lang="es-ES" sz="1200" dirty="0">
                  <a:solidFill>
                    <a:srgbClr val="004586"/>
                  </a:solidFill>
                  <a:latin typeface="Calibri" charset="0"/>
                </a:rPr>
                <a:t>↑ proteasas, ↓ inhibidores de proteasas; traumatismos por ciclo </a:t>
              </a:r>
              <a:r>
                <a:rPr lang="es-ES" sz="1200" dirty="0" smtClean="0">
                  <a:solidFill>
                    <a:srgbClr val="004586"/>
                  </a:solidFill>
                  <a:latin typeface="Calibri" charset="0"/>
                </a:rPr>
                <a:t>picor-rascado.</a:t>
              </a:r>
              <a:endParaRPr lang="es-ES_tradnl" sz="1200" dirty="0">
                <a:solidFill>
                  <a:srgbClr val="004586"/>
                </a:solidFill>
                <a:latin typeface="Calibri" charset="0"/>
              </a:endParaRPr>
            </a:p>
          </p:txBody>
        </p:sp>
        <p:sp>
          <p:nvSpPr>
            <p:cNvPr id="45072" name="34 CuadroTexto"/>
            <p:cNvSpPr txBox="1">
              <a:spLocks noChangeArrowheads="1"/>
            </p:cNvSpPr>
            <p:nvPr/>
          </p:nvSpPr>
          <p:spPr bwMode="auto">
            <a:xfrm>
              <a:off x="5788025" y="2768600"/>
              <a:ext cx="992188" cy="147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r>
                <a:rPr lang="es-ES" sz="800">
                  <a:latin typeface="Arial" charset="0"/>
                </a:rPr>
                <a:t>Estrato córneo</a:t>
              </a:r>
            </a:p>
            <a:p>
              <a:endParaRPr lang="es-ES_tradnl" sz="800">
                <a:latin typeface="Arial" charset="0"/>
              </a:endParaRPr>
            </a:p>
            <a:p>
              <a:r>
                <a:rPr lang="es-ES" sz="800">
                  <a:latin typeface="Arial" charset="0"/>
                </a:rPr>
                <a:t>Estrato granuloso</a:t>
              </a:r>
            </a:p>
            <a:p>
              <a:endParaRPr lang="es-ES" sz="800">
                <a:latin typeface="Arial" charset="0"/>
              </a:endParaRPr>
            </a:p>
            <a:p>
              <a:endParaRPr lang="es-ES" sz="800">
                <a:latin typeface="Arial" charset="0"/>
              </a:endParaRPr>
            </a:p>
            <a:p>
              <a:endParaRPr lang="es-ES_tradnl" sz="800">
                <a:latin typeface="Arial" charset="0"/>
              </a:endParaRPr>
            </a:p>
            <a:p>
              <a:pPr>
                <a:spcBef>
                  <a:spcPts val="600"/>
                </a:spcBef>
              </a:pPr>
              <a:r>
                <a:rPr lang="es-ES" sz="800">
                  <a:latin typeface="Arial" charset="0"/>
                </a:rPr>
                <a:t>Estrato espinoso</a:t>
              </a:r>
            </a:p>
            <a:p>
              <a:endParaRPr lang="es-ES" sz="800">
                <a:latin typeface="Arial" charset="0"/>
              </a:endParaRPr>
            </a:p>
            <a:p>
              <a:endParaRPr lang="es-ES_tradnl" sz="800">
                <a:latin typeface="Arial" charset="0"/>
              </a:endParaRPr>
            </a:p>
            <a:p>
              <a:pPr>
                <a:spcBef>
                  <a:spcPts val="600"/>
                </a:spcBef>
              </a:pPr>
              <a:r>
                <a:rPr lang="es-ES" sz="800">
                  <a:latin typeface="Arial" charset="0"/>
                </a:rPr>
                <a:t>Estrato basal</a:t>
              </a:r>
              <a:endParaRPr lang="es-ES_tradnl" sz="800">
                <a:latin typeface="Arial" charset="0"/>
              </a:endParaRPr>
            </a:p>
          </p:txBody>
        </p:sp>
        <p:sp>
          <p:nvSpPr>
            <p:cNvPr id="45073" name="34 CuadroTexto"/>
            <p:cNvSpPr txBox="1">
              <a:spLocks noChangeArrowheads="1"/>
            </p:cNvSpPr>
            <p:nvPr/>
          </p:nvSpPr>
          <p:spPr bwMode="auto">
            <a:xfrm>
              <a:off x="3041650" y="4292600"/>
              <a:ext cx="118903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r>
                <a:rPr lang="es-ES" sz="800">
                  <a:latin typeface="Arial" charset="0"/>
                </a:rPr>
                <a:t>Célula de Langerhans</a:t>
              </a:r>
              <a:endParaRPr lang="es-ES_tradnl" sz="800">
                <a:latin typeface="Arial" charset="0"/>
              </a:endParaRPr>
            </a:p>
          </p:txBody>
        </p:sp>
      </p:grpSp>
      <p:pic>
        <p:nvPicPr>
          <p:cNvPr id="4" name="Imagen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15496" y="2354218"/>
            <a:ext cx="4182313" cy="1752581"/>
          </a:xfrm>
          <a:prstGeom prst="rect">
            <a:avLst/>
          </a:prstGeom>
        </p:spPr>
      </p:pic>
      <p:sp>
        <p:nvSpPr>
          <p:cNvPr id="6" name="Marcador de texto 5"/>
          <p:cNvSpPr>
            <a:spLocks noGrp="1"/>
          </p:cNvSpPr>
          <p:nvPr>
            <p:ph type="body" sz="quarter" idx="13"/>
          </p:nvPr>
        </p:nvSpPr>
        <p:spPr/>
        <p:txBody>
          <a:bodyPr>
            <a:normAutofit lnSpcReduction="10000"/>
          </a:bodyPr>
          <a:lstStyle/>
          <a:p>
            <a:endParaRPr lang="es-ES"/>
          </a:p>
        </p:txBody>
      </p:sp>
      <p:sp>
        <p:nvSpPr>
          <p:cNvPr id="5" name="Título 4"/>
          <p:cNvSpPr>
            <a:spLocks noGrp="1"/>
          </p:cNvSpPr>
          <p:nvPr>
            <p:ph type="title"/>
          </p:nvPr>
        </p:nvSpPr>
        <p:spPr/>
        <p:txBody>
          <a:bodyPr/>
          <a:lstStyle/>
          <a:p>
            <a:r>
              <a:rPr lang="es-ES" dirty="0" smtClean="0"/>
              <a:t>Factores ambientales y dermatitis atópica</a:t>
            </a:r>
            <a:endParaRPr lang="es-ES" dirty="0"/>
          </a:p>
        </p:txBody>
      </p:sp>
    </p:spTree>
    <p:extLst>
      <p:ext uri="{BB962C8B-B14F-4D97-AF65-F5344CB8AC3E}">
        <p14:creationId xmlns:p14="http://schemas.microsoft.com/office/powerpoint/2010/main" val="139982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 y="194749"/>
            <a:ext cx="7978545" cy="5748851"/>
          </a:xfrm>
          <a:prstGeom prst="rect">
            <a:avLst/>
          </a:prstGeom>
        </p:spPr>
      </p:pic>
      <p:pic>
        <p:nvPicPr>
          <p:cNvPr id="2" name="Imagen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53400" y="381000"/>
            <a:ext cx="2108036" cy="1185177"/>
          </a:xfrm>
          <a:prstGeom prst="rect">
            <a:avLst/>
          </a:prstGeom>
        </p:spPr>
      </p:pic>
      <p:sp>
        <p:nvSpPr>
          <p:cNvPr id="5" name="CuadroTexto 4"/>
          <p:cNvSpPr txBox="1"/>
          <p:nvPr/>
        </p:nvSpPr>
        <p:spPr>
          <a:xfrm>
            <a:off x="8760177" y="1882914"/>
            <a:ext cx="1059054" cy="707886"/>
          </a:xfrm>
          <a:prstGeom prst="rect">
            <a:avLst/>
          </a:prstGeom>
          <a:noFill/>
        </p:spPr>
        <p:txBody>
          <a:bodyPr wrap="none" rtlCol="0">
            <a:spAutoFit/>
          </a:bodyPr>
          <a:lstStyle/>
          <a:p>
            <a:r>
              <a:rPr lang="es-ES" sz="4000" b="1" dirty="0">
                <a:solidFill>
                  <a:schemeClr val="accent1">
                    <a:lumMod val="75000"/>
                  </a:schemeClr>
                </a:solidFill>
              </a:rPr>
              <a:t>IL 1 </a:t>
            </a:r>
          </a:p>
        </p:txBody>
      </p:sp>
      <p:sp>
        <p:nvSpPr>
          <p:cNvPr id="7" name="Flecha arriba 6"/>
          <p:cNvSpPr/>
          <p:nvPr/>
        </p:nvSpPr>
        <p:spPr>
          <a:xfrm>
            <a:off x="8463843" y="2003778"/>
            <a:ext cx="296335" cy="719667"/>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8" name="Elipse 7"/>
          <p:cNvSpPr/>
          <p:nvPr/>
        </p:nvSpPr>
        <p:spPr>
          <a:xfrm>
            <a:off x="8077201" y="1600200"/>
            <a:ext cx="1752600" cy="1569156"/>
          </a:xfrm>
          <a:prstGeom prst="ellipse">
            <a:avLst/>
          </a:prstGeom>
          <a:noFill/>
          <a:ln w="57150" cmpd="sng">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cxnSp>
        <p:nvCxnSpPr>
          <p:cNvPr id="10" name="Conector recto de flecha 9"/>
          <p:cNvCxnSpPr/>
          <p:nvPr/>
        </p:nvCxnSpPr>
        <p:spPr>
          <a:xfrm flipV="1">
            <a:off x="2895600" y="2743200"/>
            <a:ext cx="4938889" cy="3005667"/>
          </a:xfrm>
          <a:prstGeom prst="straightConnector1">
            <a:avLst/>
          </a:prstGeom>
          <a:ln w="57150" cmpd="sng">
            <a:solidFill>
              <a:srgbClr val="FFD966"/>
            </a:solidFill>
            <a:tailEnd type="arrow"/>
          </a:ln>
        </p:spPr>
        <p:style>
          <a:lnRef idx="2">
            <a:schemeClr val="accent1"/>
          </a:lnRef>
          <a:fillRef idx="0">
            <a:schemeClr val="accent1"/>
          </a:fillRef>
          <a:effectRef idx="1">
            <a:schemeClr val="accent1"/>
          </a:effectRef>
          <a:fontRef idx="minor">
            <a:schemeClr val="tx1"/>
          </a:fontRef>
        </p:style>
      </p:cxnSp>
      <p:pic>
        <p:nvPicPr>
          <p:cNvPr id="4" name="Imagen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01001" y="3276601"/>
            <a:ext cx="3581400" cy="2686050"/>
          </a:xfrm>
          <a:prstGeom prst="rect">
            <a:avLst/>
          </a:prstGeom>
        </p:spPr>
      </p:pic>
      <p:pic>
        <p:nvPicPr>
          <p:cNvPr id="11" name="Imagen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34400" y="4495800"/>
            <a:ext cx="1239813" cy="1092275"/>
          </a:xfrm>
          <a:prstGeom prst="rect">
            <a:avLst/>
          </a:prstGeom>
        </p:spPr>
      </p:pic>
      <p:sp>
        <p:nvSpPr>
          <p:cNvPr id="9" name="Marcador de texto 8"/>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131052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2686389" y="840043"/>
            <a:ext cx="6870023" cy="5152516"/>
          </a:xfrm>
          <a:prstGeom prst="rect">
            <a:avLst/>
          </a:prstGeom>
        </p:spPr>
      </p:pic>
      <p:sp>
        <p:nvSpPr>
          <p:cNvPr id="3" name="Marcador de texto 2"/>
          <p:cNvSpPr>
            <a:spLocks noGrp="1"/>
          </p:cNvSpPr>
          <p:nvPr>
            <p:ph type="body" sz="quarter" idx="13"/>
          </p:nvPr>
        </p:nvSpPr>
        <p:spPr/>
        <p:txBody>
          <a:bodyPr>
            <a:normAutofit lnSpcReduction="10000"/>
          </a:bodyPr>
          <a:lstStyle/>
          <a:p>
            <a:endParaRPr lang="es-ES"/>
          </a:p>
        </p:txBody>
      </p:sp>
      <p:sp>
        <p:nvSpPr>
          <p:cNvPr id="51202" name="3 Título"/>
          <p:cNvSpPr>
            <a:spLocks noGrp="1"/>
          </p:cNvSpPr>
          <p:nvPr>
            <p:ph type="title"/>
          </p:nvPr>
        </p:nvSpPr>
        <p:spPr>
          <a:noFill/>
        </p:spPr>
        <p:txBody>
          <a:bodyPr/>
          <a:lstStyle/>
          <a:p>
            <a:pPr eaLnBrk="1" hangingPunct="1"/>
            <a:r>
              <a:rPr lang="es-ES" sz="3600" b="1" dirty="0">
                <a:solidFill>
                  <a:srgbClr val="004586"/>
                </a:solidFill>
                <a:latin typeface="+mn-lt"/>
              </a:rPr>
              <a:t>DA y radiación UV</a:t>
            </a:r>
          </a:p>
        </p:txBody>
      </p:sp>
    </p:spTree>
    <p:extLst>
      <p:ext uri="{BB962C8B-B14F-4D97-AF65-F5344CB8AC3E}">
        <p14:creationId xmlns:p14="http://schemas.microsoft.com/office/powerpoint/2010/main" val="340533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15855" y="3594896"/>
            <a:ext cx="2050998" cy="2734665"/>
          </a:xfrm>
          <a:prstGeom prst="rect">
            <a:avLst/>
          </a:prstGeom>
        </p:spPr>
      </p:pic>
      <p:pic>
        <p:nvPicPr>
          <p:cNvPr id="53251"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72390" y="824247"/>
            <a:ext cx="3332265" cy="2678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37922" y="929719"/>
            <a:ext cx="3868836" cy="515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3"/>
          <p:cNvSpPr>
            <a:spLocks noGrp="1"/>
          </p:cNvSpPr>
          <p:nvPr>
            <p:ph type="body" sz="quarter" idx="13"/>
          </p:nvPr>
        </p:nvSpPr>
        <p:spPr/>
        <p:txBody>
          <a:bodyPr>
            <a:normAutofit lnSpcReduction="10000"/>
          </a:bodyPr>
          <a:lstStyle/>
          <a:p>
            <a:endParaRPr lang="es-ES"/>
          </a:p>
        </p:txBody>
      </p:sp>
      <p:sp>
        <p:nvSpPr>
          <p:cNvPr id="53250" name="1 Título"/>
          <p:cNvSpPr>
            <a:spLocks noGrp="1"/>
          </p:cNvSpPr>
          <p:nvPr>
            <p:ph type="title"/>
          </p:nvPr>
        </p:nvSpPr>
        <p:spPr/>
        <p:txBody>
          <a:bodyPr>
            <a:noAutofit/>
          </a:bodyPr>
          <a:lstStyle/>
          <a:p>
            <a:pPr eaLnBrk="1" hangingPunct="1"/>
            <a:r>
              <a:rPr lang="es-ES" b="1" dirty="0">
                <a:solidFill>
                  <a:srgbClr val="004586"/>
                </a:solidFill>
                <a:latin typeface="+mn-lt"/>
              </a:rPr>
              <a:t>Atopia y radiación UV: </a:t>
            </a:r>
            <a:r>
              <a:rPr lang="es-ES" b="1" dirty="0" smtClean="0">
                <a:solidFill>
                  <a:srgbClr val="004586"/>
                </a:solidFill>
                <a:latin typeface="+mn-lt"/>
              </a:rPr>
              <a:t>pitiriasis </a:t>
            </a:r>
            <a:r>
              <a:rPr lang="es-ES" b="1" dirty="0">
                <a:solidFill>
                  <a:srgbClr val="004586"/>
                </a:solidFill>
                <a:latin typeface="+mn-lt"/>
              </a:rPr>
              <a:t>alba</a:t>
            </a:r>
          </a:p>
        </p:txBody>
      </p:sp>
      <p:pic>
        <p:nvPicPr>
          <p:cNvPr id="2" name="Imagen 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528993" y="3589203"/>
            <a:ext cx="1544974" cy="2453782"/>
          </a:xfrm>
          <a:prstGeom prst="rect">
            <a:avLst/>
          </a:prstGeom>
        </p:spPr>
      </p:pic>
      <p:sp>
        <p:nvSpPr>
          <p:cNvPr id="8" name="Rectángulo 7"/>
          <p:cNvSpPr/>
          <p:nvPr/>
        </p:nvSpPr>
        <p:spPr>
          <a:xfrm>
            <a:off x="3171012" y="4763770"/>
            <a:ext cx="566777" cy="25146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p:cNvSpPr/>
          <p:nvPr/>
        </p:nvSpPr>
        <p:spPr>
          <a:xfrm>
            <a:off x="4707712" y="4674997"/>
            <a:ext cx="566777" cy="276606"/>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p:cNvSpPr/>
          <p:nvPr/>
        </p:nvSpPr>
        <p:spPr>
          <a:xfrm>
            <a:off x="9232900" y="2825819"/>
            <a:ext cx="685800" cy="368163"/>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567412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210410" y="437217"/>
            <a:ext cx="6109263" cy="5192873"/>
          </a:xfrm>
          <a:prstGeom prst="rect">
            <a:avLst/>
          </a:prstGeom>
        </p:spPr>
      </p:pic>
      <p:sp>
        <p:nvSpPr>
          <p:cNvPr id="5" name="4 Marcador de contenido"/>
          <p:cNvSpPr>
            <a:spLocks noGrp="1"/>
          </p:cNvSpPr>
          <p:nvPr>
            <p:ph idx="1"/>
          </p:nvPr>
        </p:nvSpPr>
        <p:spPr>
          <a:xfrm>
            <a:off x="1" y="1015675"/>
            <a:ext cx="6505302" cy="4592024"/>
          </a:xfrm>
        </p:spPr>
        <p:txBody>
          <a:bodyPr/>
          <a:lstStyle/>
          <a:p>
            <a:r>
              <a:rPr lang="es-ES" b="1" dirty="0" smtClean="0"/>
              <a:t>90% debut en la infancia.</a:t>
            </a:r>
          </a:p>
          <a:p>
            <a:r>
              <a:rPr lang="es-ES" b="1" dirty="0" smtClean="0"/>
              <a:t>16% de niños (0-16 años) con DA.</a:t>
            </a:r>
          </a:p>
          <a:p>
            <a:r>
              <a:rPr lang="es-ES" b="1" dirty="0" smtClean="0"/>
              <a:t>10% siguen con DA después de los 18 años.</a:t>
            </a:r>
          </a:p>
          <a:p>
            <a:pPr>
              <a:buNone/>
            </a:pPr>
            <a:endParaRPr lang="es-ES" dirty="0"/>
          </a:p>
        </p:txBody>
      </p:sp>
      <p:sp>
        <p:nvSpPr>
          <p:cNvPr id="3" name="Marcador de contenido 2"/>
          <p:cNvSpPr>
            <a:spLocks noGrp="1"/>
          </p:cNvSpPr>
          <p:nvPr>
            <p:ph type="body" sz="quarter" idx="10"/>
          </p:nvPr>
        </p:nvSpPr>
        <p:spPr>
          <a:xfrm>
            <a:off x="65272" y="5765752"/>
            <a:ext cx="11582443" cy="295162"/>
          </a:xfrm>
        </p:spPr>
        <p:txBody>
          <a:bodyPr>
            <a:noAutofit/>
          </a:bodyPr>
          <a:lstStyle/>
          <a:p>
            <a:r>
              <a:rPr lang="es-ES" sz="1200" dirty="0" err="1" smtClean="0">
                <a:solidFill>
                  <a:schemeClr val="bg1">
                    <a:lumMod val="65000"/>
                  </a:schemeClr>
                </a:solidFill>
              </a:rPr>
              <a:t>Spergel</a:t>
            </a:r>
            <a:r>
              <a:rPr lang="es-ES" sz="1200" dirty="0" smtClean="0">
                <a:solidFill>
                  <a:schemeClr val="bg1">
                    <a:lumMod val="65000"/>
                  </a:schemeClr>
                </a:solidFill>
              </a:rPr>
              <a:t> JM. </a:t>
            </a:r>
            <a:r>
              <a:rPr lang="es-ES" sz="1200" dirty="0" err="1" smtClean="0">
                <a:solidFill>
                  <a:schemeClr val="bg1">
                    <a:lumMod val="65000"/>
                  </a:schemeClr>
                </a:solidFill>
              </a:rPr>
              <a:t>Epidemiology</a:t>
            </a:r>
            <a:r>
              <a:rPr lang="es-ES" sz="1200" dirty="0" smtClean="0">
                <a:solidFill>
                  <a:schemeClr val="bg1">
                    <a:lumMod val="65000"/>
                  </a:schemeClr>
                </a:solidFill>
              </a:rPr>
              <a:t> of </a:t>
            </a:r>
            <a:r>
              <a:rPr lang="es-ES" sz="1200" dirty="0" err="1" smtClean="0">
                <a:solidFill>
                  <a:schemeClr val="bg1">
                    <a:lumMod val="65000"/>
                  </a:schemeClr>
                </a:solidFill>
              </a:rPr>
              <a:t>atopic</a:t>
            </a:r>
            <a:r>
              <a:rPr lang="es-ES" sz="1200" dirty="0" smtClean="0">
                <a:solidFill>
                  <a:schemeClr val="bg1">
                    <a:lumMod val="65000"/>
                  </a:schemeClr>
                </a:solidFill>
              </a:rPr>
              <a:t> dermatitis and </a:t>
            </a:r>
            <a:r>
              <a:rPr lang="es-ES" sz="1200" dirty="0" err="1" smtClean="0">
                <a:solidFill>
                  <a:schemeClr val="bg1">
                    <a:lumMod val="65000"/>
                  </a:schemeClr>
                </a:solidFill>
              </a:rPr>
              <a:t>atopic</a:t>
            </a:r>
            <a:r>
              <a:rPr lang="es-ES" sz="1200" dirty="0" smtClean="0">
                <a:solidFill>
                  <a:schemeClr val="bg1">
                    <a:lumMod val="65000"/>
                  </a:schemeClr>
                </a:solidFill>
              </a:rPr>
              <a:t> </a:t>
            </a:r>
            <a:r>
              <a:rPr lang="es-ES" sz="1200" dirty="0" err="1" smtClean="0">
                <a:solidFill>
                  <a:schemeClr val="bg1">
                    <a:lumMod val="65000"/>
                  </a:schemeClr>
                </a:solidFill>
              </a:rPr>
              <a:t>march</a:t>
            </a:r>
            <a:r>
              <a:rPr lang="es-ES" sz="1200" dirty="0" smtClean="0">
                <a:solidFill>
                  <a:schemeClr val="bg1">
                    <a:lumMod val="65000"/>
                  </a:schemeClr>
                </a:solidFill>
              </a:rPr>
              <a:t> in </a:t>
            </a:r>
            <a:r>
              <a:rPr lang="es-ES" sz="1200" dirty="0" err="1" smtClean="0">
                <a:solidFill>
                  <a:schemeClr val="bg1">
                    <a:lumMod val="65000"/>
                  </a:schemeClr>
                </a:solidFill>
              </a:rPr>
              <a:t>children</a:t>
            </a:r>
            <a:r>
              <a:rPr lang="es-ES" sz="1200" dirty="0" smtClean="0">
                <a:solidFill>
                  <a:schemeClr val="bg1">
                    <a:lumMod val="65000"/>
                  </a:schemeClr>
                </a:solidFill>
              </a:rPr>
              <a:t> </a:t>
            </a:r>
            <a:r>
              <a:rPr lang="es-ES" sz="1200" dirty="0" err="1" smtClean="0">
                <a:solidFill>
                  <a:schemeClr val="bg1">
                    <a:lumMod val="65000"/>
                  </a:schemeClr>
                </a:solidFill>
              </a:rPr>
              <a:t>Inmunology</a:t>
            </a:r>
            <a:r>
              <a:rPr lang="es-ES" sz="1200" dirty="0" smtClean="0">
                <a:solidFill>
                  <a:schemeClr val="bg1">
                    <a:lumMod val="65000"/>
                  </a:schemeClr>
                </a:solidFill>
              </a:rPr>
              <a:t> </a:t>
            </a:r>
            <a:r>
              <a:rPr lang="es-ES" sz="1200" dirty="0" err="1" smtClean="0">
                <a:solidFill>
                  <a:schemeClr val="bg1">
                    <a:lumMod val="65000"/>
                  </a:schemeClr>
                </a:solidFill>
              </a:rPr>
              <a:t>Allergy</a:t>
            </a:r>
            <a:r>
              <a:rPr lang="es-ES" sz="1200" dirty="0" smtClean="0">
                <a:solidFill>
                  <a:schemeClr val="bg1">
                    <a:lumMod val="65000"/>
                  </a:schemeClr>
                </a:solidFill>
              </a:rPr>
              <a:t> </a:t>
            </a:r>
            <a:r>
              <a:rPr lang="es-ES" sz="1200" dirty="0" err="1" smtClean="0">
                <a:solidFill>
                  <a:schemeClr val="bg1">
                    <a:lumMod val="65000"/>
                  </a:schemeClr>
                </a:solidFill>
              </a:rPr>
              <a:t>Clin</a:t>
            </a:r>
            <a:r>
              <a:rPr lang="es-ES" sz="1200" dirty="0" smtClean="0">
                <a:solidFill>
                  <a:schemeClr val="bg1">
                    <a:lumMod val="65000"/>
                  </a:schemeClr>
                </a:solidFill>
              </a:rPr>
              <a:t> North Am 2010;30:269-280</a:t>
            </a:r>
            <a:br>
              <a:rPr lang="es-ES" sz="1200" dirty="0" smtClean="0">
                <a:solidFill>
                  <a:schemeClr val="bg1">
                    <a:lumMod val="65000"/>
                  </a:schemeClr>
                </a:solidFill>
              </a:rPr>
            </a:br>
            <a:r>
              <a:rPr lang="es-ES" sz="1200" dirty="0" err="1" smtClean="0">
                <a:solidFill>
                  <a:schemeClr val="bg1">
                    <a:lumMod val="65000"/>
                  </a:schemeClr>
                </a:solidFill>
              </a:rPr>
              <a:t>Zeppa</a:t>
            </a:r>
            <a:r>
              <a:rPr lang="es-ES" sz="1200" dirty="0" smtClean="0">
                <a:solidFill>
                  <a:schemeClr val="bg1">
                    <a:lumMod val="65000"/>
                  </a:schemeClr>
                </a:solidFill>
              </a:rPr>
              <a:t> L. </a:t>
            </a:r>
            <a:r>
              <a:rPr lang="es-ES" sz="1200" dirty="0" err="1" smtClean="0">
                <a:solidFill>
                  <a:schemeClr val="bg1">
                    <a:lumMod val="65000"/>
                  </a:schemeClr>
                </a:solidFill>
              </a:rPr>
              <a:t>Bellini</a:t>
            </a:r>
            <a:r>
              <a:rPr lang="es-ES" sz="1200" dirty="0" smtClean="0">
                <a:solidFill>
                  <a:schemeClr val="bg1">
                    <a:lumMod val="65000"/>
                  </a:schemeClr>
                </a:solidFill>
              </a:rPr>
              <a:t> V, </a:t>
            </a:r>
            <a:r>
              <a:rPr lang="es-ES" sz="1200" dirty="0" err="1" smtClean="0">
                <a:solidFill>
                  <a:schemeClr val="bg1">
                    <a:lumMod val="65000"/>
                  </a:schemeClr>
                </a:solidFill>
              </a:rPr>
              <a:t>Lisi</a:t>
            </a:r>
            <a:r>
              <a:rPr lang="es-ES" sz="1200" dirty="0" smtClean="0">
                <a:solidFill>
                  <a:schemeClr val="bg1">
                    <a:lumMod val="65000"/>
                  </a:schemeClr>
                </a:solidFill>
              </a:rPr>
              <a:t> P. </a:t>
            </a:r>
            <a:r>
              <a:rPr lang="es-ES" sz="1200" dirty="0" err="1" smtClean="0">
                <a:solidFill>
                  <a:schemeClr val="bg1">
                    <a:lumMod val="65000"/>
                  </a:schemeClr>
                </a:solidFill>
              </a:rPr>
              <a:t>Atopic</a:t>
            </a:r>
            <a:r>
              <a:rPr lang="es-ES" sz="1200" dirty="0" smtClean="0">
                <a:solidFill>
                  <a:schemeClr val="bg1">
                    <a:lumMod val="65000"/>
                  </a:schemeClr>
                </a:solidFill>
              </a:rPr>
              <a:t> dermatitis in </a:t>
            </a:r>
            <a:r>
              <a:rPr lang="es-ES" sz="1200" dirty="0" err="1" smtClean="0">
                <a:solidFill>
                  <a:schemeClr val="bg1">
                    <a:lumMod val="65000"/>
                  </a:schemeClr>
                </a:solidFill>
              </a:rPr>
              <a:t>adults.Dermatitis</a:t>
            </a:r>
            <a:r>
              <a:rPr lang="es-ES" sz="1200" dirty="0" smtClean="0">
                <a:solidFill>
                  <a:schemeClr val="bg1">
                    <a:lumMod val="65000"/>
                  </a:schemeClr>
                </a:solidFill>
              </a:rPr>
              <a:t> 2011;22:40-46</a:t>
            </a:r>
            <a:endParaRPr lang="es-ES" sz="1200" b="1" dirty="0">
              <a:solidFill>
                <a:schemeClr val="bg1">
                  <a:lumMod val="65000"/>
                </a:schemeClr>
              </a:solidFill>
            </a:endParaRPr>
          </a:p>
        </p:txBody>
      </p:sp>
    </p:spTree>
    <p:extLst>
      <p:ext uri="{BB962C8B-B14F-4D97-AF65-F5344CB8AC3E}">
        <p14:creationId xmlns:p14="http://schemas.microsoft.com/office/powerpoint/2010/main" val="1574898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90800" y="943473"/>
            <a:ext cx="7162800" cy="4771527"/>
          </a:xfrm>
          <a:prstGeom prst="rect">
            <a:avLst/>
          </a:prstGeom>
        </p:spPr>
      </p:pic>
      <p:sp>
        <p:nvSpPr>
          <p:cNvPr id="3" name="Marcador de texto 2"/>
          <p:cNvSpPr>
            <a:spLocks noGrp="1"/>
          </p:cNvSpPr>
          <p:nvPr>
            <p:ph type="body" sz="quarter" idx="13"/>
          </p:nvPr>
        </p:nvSpPr>
        <p:spPr/>
        <p:txBody>
          <a:bodyPr>
            <a:normAutofit lnSpcReduction="10000"/>
          </a:bodyPr>
          <a:lstStyle/>
          <a:p>
            <a:endParaRPr lang="es-ES"/>
          </a:p>
        </p:txBody>
      </p:sp>
      <p:sp>
        <p:nvSpPr>
          <p:cNvPr id="5" name="Título 4"/>
          <p:cNvSpPr>
            <a:spLocks noGrp="1"/>
          </p:cNvSpPr>
          <p:nvPr>
            <p:ph type="title"/>
          </p:nvPr>
        </p:nvSpPr>
        <p:spPr>
          <a:xfrm>
            <a:off x="342900" y="159904"/>
            <a:ext cx="11684000" cy="604800"/>
          </a:xfrm>
        </p:spPr>
        <p:txBody>
          <a:bodyPr/>
          <a:lstStyle/>
          <a:p>
            <a:r>
              <a:rPr lang="es-ES" dirty="0">
                <a:solidFill>
                  <a:srgbClr val="004586"/>
                </a:solidFill>
              </a:rPr>
              <a:t>Pero</a:t>
            </a:r>
            <a:r>
              <a:rPr lang="is-IS" dirty="0">
                <a:solidFill>
                  <a:srgbClr val="004586"/>
                </a:solidFill>
              </a:rPr>
              <a:t>….</a:t>
            </a:r>
            <a:r>
              <a:rPr lang="es-ES" dirty="0">
                <a:solidFill>
                  <a:srgbClr val="004586"/>
                </a:solidFill>
              </a:rPr>
              <a:t>estamos hartos de decir que el sol es beneficioso para </a:t>
            </a:r>
            <a:r>
              <a:rPr lang="es-ES" dirty="0" smtClean="0">
                <a:solidFill>
                  <a:srgbClr val="004586"/>
                </a:solidFill>
              </a:rPr>
              <a:t>la DA</a:t>
            </a:r>
            <a:endParaRPr lang="es-ES" dirty="0"/>
          </a:p>
        </p:txBody>
      </p:sp>
    </p:spTree>
    <p:extLst>
      <p:ext uri="{BB962C8B-B14F-4D97-AF65-F5344CB8AC3E}">
        <p14:creationId xmlns:p14="http://schemas.microsoft.com/office/powerpoint/2010/main" val="36917594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10 Rectángulo"/>
          <p:cNvSpPr/>
          <p:nvPr/>
        </p:nvSpPr>
        <p:spPr>
          <a:xfrm>
            <a:off x="4876800" y="381000"/>
            <a:ext cx="5767387" cy="173038"/>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i="1" dirty="0">
                <a:solidFill>
                  <a:schemeClr val="accent4"/>
                </a:solidFill>
              </a:rPr>
              <a:t>                                                                                                                         </a:t>
            </a:r>
          </a:p>
        </p:txBody>
      </p:sp>
      <p:sp>
        <p:nvSpPr>
          <p:cNvPr id="65542" name="18 CuadroTexto"/>
          <p:cNvSpPr txBox="1">
            <a:spLocks noChangeArrowheads="1"/>
          </p:cNvSpPr>
          <p:nvPr/>
        </p:nvSpPr>
        <p:spPr bwMode="auto">
          <a:xfrm>
            <a:off x="5127625" y="2909296"/>
            <a:ext cx="2249488" cy="929873"/>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tIns="140400" bIns="140400" anchor="ct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lgn="ctr" eaLnBrk="1" hangingPunct="1"/>
            <a:r>
              <a:rPr lang="es-ES" sz="1400" dirty="0">
                <a:solidFill>
                  <a:srgbClr val="FF0000"/>
                </a:solidFill>
                <a:latin typeface="+mn-lt"/>
                <a:ea typeface="MS PGothic" charset="0"/>
                <a:cs typeface="MS PGothic" charset="0"/>
              </a:rPr>
              <a:t>Dermatitis Atópica Fotosensible</a:t>
            </a:r>
          </a:p>
          <a:p>
            <a:pPr algn="ctr" eaLnBrk="1" hangingPunct="1"/>
            <a:r>
              <a:rPr lang="es-ES" sz="1400" dirty="0">
                <a:solidFill>
                  <a:srgbClr val="FF0000"/>
                </a:solidFill>
                <a:latin typeface="+mn-lt"/>
                <a:ea typeface="MS PGothic" charset="0"/>
                <a:cs typeface="MS PGothic" charset="0"/>
              </a:rPr>
              <a:t>Calor/Sudor</a:t>
            </a:r>
          </a:p>
        </p:txBody>
      </p:sp>
      <p:sp>
        <p:nvSpPr>
          <p:cNvPr id="65543" name="28 CuadroTexto"/>
          <p:cNvSpPr txBox="1">
            <a:spLocks noChangeArrowheads="1"/>
          </p:cNvSpPr>
          <p:nvPr/>
        </p:nvSpPr>
        <p:spPr bwMode="auto">
          <a:xfrm>
            <a:off x="5127625" y="4618012"/>
            <a:ext cx="2249488" cy="714429"/>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tIns="140400" bIns="140400" anchor="ct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lgn="ctr" eaLnBrk="1" hangingPunct="1"/>
            <a:r>
              <a:rPr lang="es-ES" sz="1400" dirty="0">
                <a:solidFill>
                  <a:schemeClr val="bg1"/>
                </a:solidFill>
                <a:latin typeface="+mn-lt"/>
                <a:ea typeface="MS PGothic" charset="0"/>
                <a:cs typeface="MS PGothic" charset="0"/>
              </a:rPr>
              <a:t>Empeoramiento de la sintomatología </a:t>
            </a:r>
            <a:r>
              <a:rPr lang="es-ES" sz="1400" dirty="0" smtClean="0">
                <a:solidFill>
                  <a:schemeClr val="bg1"/>
                </a:solidFill>
                <a:latin typeface="+mn-lt"/>
                <a:ea typeface="MS PGothic" charset="0"/>
                <a:cs typeface="MS PGothic" charset="0"/>
              </a:rPr>
              <a:t>(</a:t>
            </a:r>
            <a:r>
              <a:rPr lang="es-ES" sz="1400" dirty="0">
                <a:solidFill>
                  <a:schemeClr val="bg1"/>
                </a:solidFill>
                <a:latin typeface="+mn-lt"/>
                <a:ea typeface="MS PGothic" charset="0"/>
                <a:cs typeface="MS PGothic" charset="0"/>
              </a:rPr>
              <a:t>10%)                 </a:t>
            </a:r>
          </a:p>
        </p:txBody>
      </p:sp>
      <p:sp>
        <p:nvSpPr>
          <p:cNvPr id="65544" name="32 CuadroTexto"/>
          <p:cNvSpPr txBox="1">
            <a:spLocks noChangeArrowheads="1"/>
          </p:cNvSpPr>
          <p:nvPr/>
        </p:nvSpPr>
        <p:spPr bwMode="auto">
          <a:xfrm>
            <a:off x="5127625" y="1727804"/>
            <a:ext cx="2249488" cy="452819"/>
          </a:xfrm>
          <a:prstGeom prst="rect">
            <a:avLst/>
          </a:prstGeom>
          <a:solidFill>
            <a:srgbClr val="19359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tIns="140400" bIns="140400" anchor="ct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lgn="ctr" eaLnBrk="1" hangingPunct="1"/>
            <a:r>
              <a:rPr lang="es-ES" sz="1100" b="1">
                <a:solidFill>
                  <a:schemeClr val="bg1"/>
                </a:solidFill>
                <a:latin typeface="Arial" charset="0"/>
                <a:ea typeface="MS PGothic" charset="0"/>
                <a:cs typeface="MS PGothic" charset="0"/>
              </a:rPr>
              <a:t>DERMATITIS ATÓPICA                    </a:t>
            </a:r>
          </a:p>
        </p:txBody>
      </p:sp>
      <p:pic>
        <p:nvPicPr>
          <p:cNvPr id="65545" name="Imagen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93050" y="1644650"/>
            <a:ext cx="698500" cy="70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46" name="Marcador de contenido 3"/>
          <p:cNvSpPr txBox="1">
            <a:spLocks/>
          </p:cNvSpPr>
          <p:nvPr/>
        </p:nvSpPr>
        <p:spPr bwMode="auto">
          <a:xfrm>
            <a:off x="7443789" y="1820863"/>
            <a:ext cx="314325" cy="38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lnSpc>
                <a:spcPct val="90000"/>
              </a:lnSpc>
              <a:spcBef>
                <a:spcPts val="1000"/>
              </a:spcBef>
              <a:buClr>
                <a:schemeClr val="accent2"/>
              </a:buClr>
            </a:pPr>
            <a:r>
              <a:rPr lang="es-ES">
                <a:solidFill>
                  <a:srgbClr val="193592"/>
                </a:solidFill>
                <a:latin typeface="Arial" charset="0"/>
                <a:ea typeface="MS PGothic" charset="0"/>
                <a:cs typeface="MS PGothic" charset="0"/>
              </a:rPr>
              <a:t>+</a:t>
            </a:r>
            <a:endParaRPr lang="es-ES" sz="1800">
              <a:solidFill>
                <a:srgbClr val="193592"/>
              </a:solidFill>
              <a:latin typeface="Arial" charset="0"/>
              <a:ea typeface="MS PGothic" charset="0"/>
              <a:cs typeface="MS PGothic" charset="0"/>
            </a:endParaRPr>
          </a:p>
        </p:txBody>
      </p:sp>
      <p:sp>
        <p:nvSpPr>
          <p:cNvPr id="37" name="2 Flecha derecha"/>
          <p:cNvSpPr/>
          <p:nvPr/>
        </p:nvSpPr>
        <p:spPr bwMode="auto">
          <a:xfrm rot="5400000">
            <a:off x="5902327" y="4073528"/>
            <a:ext cx="709610" cy="287334"/>
          </a:xfrm>
          <a:prstGeom prst="rightArrow">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65548" name="28 CuadroTexto"/>
          <p:cNvSpPr txBox="1">
            <a:spLocks noChangeArrowheads="1"/>
          </p:cNvSpPr>
          <p:nvPr/>
        </p:nvSpPr>
        <p:spPr bwMode="auto">
          <a:xfrm>
            <a:off x="7827965" y="4648867"/>
            <a:ext cx="2230436" cy="498986"/>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tIns="140400" bIns="140400" anchor="ct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lgn="ctr" eaLnBrk="1" hangingPunct="1"/>
            <a:r>
              <a:rPr lang="es-ES" sz="1400" dirty="0">
                <a:solidFill>
                  <a:schemeClr val="bg1"/>
                </a:solidFill>
                <a:latin typeface="+mn-lt"/>
                <a:ea typeface="MS PGothic" charset="0"/>
                <a:cs typeface="MS PGothic" charset="0"/>
              </a:rPr>
              <a:t>Mejora de la sintomatología                    </a:t>
            </a:r>
          </a:p>
        </p:txBody>
      </p:sp>
      <p:sp>
        <p:nvSpPr>
          <p:cNvPr id="65549" name="18 CuadroTexto"/>
          <p:cNvSpPr txBox="1">
            <a:spLocks noChangeArrowheads="1"/>
          </p:cNvSpPr>
          <p:nvPr/>
        </p:nvSpPr>
        <p:spPr bwMode="auto">
          <a:xfrm>
            <a:off x="7829550" y="3012254"/>
            <a:ext cx="2249488" cy="714429"/>
          </a:xfrm>
          <a:prstGeom prst="rect">
            <a:avLst/>
          </a:prstGeom>
          <a:noFill/>
          <a:ln w="28575">
            <a:solidFill>
              <a:srgbClr val="008000"/>
            </a:solidFill>
            <a:miter lim="800000"/>
            <a:headEnd/>
            <a:tailEnd/>
          </a:ln>
          <a:extLst>
            <a:ext uri="{909E8E84-426E-40dd-AFC4-6F175D3DCCD1}">
              <a14:hiddenFill xmlns:a14="http://schemas.microsoft.com/office/drawing/2010/main" xmlns="">
                <a:solidFill>
                  <a:srgbClr val="FFFFFF"/>
                </a:solidFill>
              </a14:hiddenFill>
            </a:ext>
          </a:extLst>
        </p:spPr>
        <p:txBody>
          <a:bodyPr tIns="140400" bIns="140400" anchor="ct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lgn="ctr"/>
            <a:r>
              <a:rPr lang="es-ES" sz="1400" dirty="0">
                <a:solidFill>
                  <a:srgbClr val="008000"/>
                </a:solidFill>
                <a:latin typeface="+mn-lt"/>
                <a:ea typeface="MS PGothic" charset="0"/>
                <a:cs typeface="MS PGothic" charset="0"/>
              </a:rPr>
              <a:t>Efecto inmunosupresor </a:t>
            </a:r>
            <a:br>
              <a:rPr lang="es-ES" sz="1400" dirty="0">
                <a:solidFill>
                  <a:srgbClr val="008000"/>
                </a:solidFill>
                <a:latin typeface="+mn-lt"/>
                <a:ea typeface="MS PGothic" charset="0"/>
                <a:cs typeface="MS PGothic" charset="0"/>
              </a:rPr>
            </a:br>
            <a:r>
              <a:rPr lang="es-ES" sz="1400" dirty="0">
                <a:solidFill>
                  <a:srgbClr val="008000"/>
                </a:solidFill>
                <a:latin typeface="+mn-lt"/>
                <a:ea typeface="MS PGothic" charset="0"/>
                <a:cs typeface="MS PGothic" charset="0"/>
              </a:rPr>
              <a:t>de la Radiación UV</a:t>
            </a:r>
          </a:p>
        </p:txBody>
      </p:sp>
      <p:sp>
        <p:nvSpPr>
          <p:cNvPr id="45" name="2 Flecha derecha"/>
          <p:cNvSpPr/>
          <p:nvPr/>
        </p:nvSpPr>
        <p:spPr bwMode="auto">
          <a:xfrm rot="5400000">
            <a:off x="8516938" y="4035425"/>
            <a:ext cx="862012" cy="258762"/>
          </a:xfrm>
          <a:prstGeom prst="rightArrow">
            <a:avLst/>
          </a:prstGeom>
          <a:solidFill>
            <a:srgbClr val="008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46" name="Conector recto 45"/>
          <p:cNvCxnSpPr/>
          <p:nvPr/>
        </p:nvCxnSpPr>
        <p:spPr bwMode="auto">
          <a:xfrm>
            <a:off x="8939213" y="2603500"/>
            <a:ext cx="0" cy="374650"/>
          </a:xfrm>
          <a:prstGeom prst="line">
            <a:avLst/>
          </a:prstGeom>
          <a:ln w="38100" cmpd="sng">
            <a:solidFill>
              <a:srgbClr val="008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7" name="Conector recto 46"/>
          <p:cNvCxnSpPr>
            <a:endCxn id="65542" idx="0"/>
          </p:cNvCxnSpPr>
          <p:nvPr/>
        </p:nvCxnSpPr>
        <p:spPr bwMode="auto">
          <a:xfrm flipH="1">
            <a:off x="6252369" y="2605088"/>
            <a:ext cx="16669" cy="304208"/>
          </a:xfrm>
          <a:prstGeom prst="line">
            <a:avLst/>
          </a:prstGeom>
          <a:ln w="38100"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8" name="Conector recto 47"/>
          <p:cNvCxnSpPr/>
          <p:nvPr/>
        </p:nvCxnSpPr>
        <p:spPr bwMode="auto">
          <a:xfrm>
            <a:off x="7642226" y="2617788"/>
            <a:ext cx="1312863" cy="0"/>
          </a:xfrm>
          <a:prstGeom prst="line">
            <a:avLst/>
          </a:prstGeom>
          <a:ln w="3810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9" name="Conector recto 48"/>
          <p:cNvCxnSpPr/>
          <p:nvPr/>
        </p:nvCxnSpPr>
        <p:spPr bwMode="auto">
          <a:xfrm>
            <a:off x="6253163" y="2617788"/>
            <a:ext cx="1389062" cy="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0" name="Conector recto 49"/>
          <p:cNvCxnSpPr/>
          <p:nvPr/>
        </p:nvCxnSpPr>
        <p:spPr bwMode="auto">
          <a:xfrm>
            <a:off x="7642225" y="2266951"/>
            <a:ext cx="0" cy="366713"/>
          </a:xfrm>
          <a:prstGeom prst="line">
            <a:avLst/>
          </a:prstGeom>
          <a:ln w="38100" cmpd="sng">
            <a:solidFill>
              <a:srgbClr val="193592"/>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90132" name="29 CuadroTexto"/>
          <p:cNvSpPr txBox="1">
            <a:spLocks noChangeArrowheads="1"/>
          </p:cNvSpPr>
          <p:nvPr/>
        </p:nvSpPr>
        <p:spPr bwMode="auto">
          <a:xfrm>
            <a:off x="2822576" y="5725505"/>
            <a:ext cx="830262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800" b="1" i="1" dirty="0">
                <a:solidFill>
                  <a:srgbClr val="C00000"/>
                </a:solidFill>
                <a:latin typeface="+mn-lt"/>
              </a:rPr>
              <a:t>La barrera cutánea del atópico se mantiene alterada en cualquiera de los dos casos</a:t>
            </a:r>
          </a:p>
        </p:txBody>
      </p:sp>
      <p:pic>
        <p:nvPicPr>
          <p:cNvPr id="90133"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43125" y="5674705"/>
            <a:ext cx="520700" cy="434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58" name="Imagen 25"/>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823508" y="722842"/>
            <a:ext cx="2367491" cy="2367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Marcador de texto 1"/>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355611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01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0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3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1 CuadroTexto"/>
          <p:cNvSpPr txBox="1">
            <a:spLocks noChangeArrowheads="1"/>
          </p:cNvSpPr>
          <p:nvPr/>
        </p:nvSpPr>
        <p:spPr bwMode="auto">
          <a:xfrm>
            <a:off x="5334001" y="1981201"/>
            <a:ext cx="48418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600" b="1" i="1" dirty="0">
                <a:solidFill>
                  <a:schemeClr val="accent2"/>
                </a:solidFill>
              </a:rPr>
              <a:t>«La radiación solar puede afectar particularmente  en individuos con piel sensible y atópica cuya barrera epidérmica ya está previamente comprometida.»</a:t>
            </a:r>
          </a:p>
        </p:txBody>
      </p:sp>
      <p:sp>
        <p:nvSpPr>
          <p:cNvPr id="69637" name="5 CuadroTexto"/>
          <p:cNvSpPr txBox="1">
            <a:spLocks noChangeArrowheads="1"/>
          </p:cNvSpPr>
          <p:nvPr/>
        </p:nvSpPr>
        <p:spPr bwMode="auto">
          <a:xfrm>
            <a:off x="5334000" y="2895600"/>
            <a:ext cx="5257800" cy="2677656"/>
          </a:xfrm>
          <a:prstGeom prst="rect">
            <a:avLst/>
          </a:prstGeom>
          <a:solidFill>
            <a:srgbClr val="004586"/>
          </a:solidFill>
          <a:ln>
            <a:noFill/>
          </a:ln>
          <a:extLst/>
        </p:spPr>
        <p:txBody>
          <a:bodyPr wrap="squar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b="1" i="1" dirty="0">
                <a:solidFill>
                  <a:srgbClr val="FFFFFF"/>
                </a:solidFill>
              </a:rPr>
              <a:t>«La radiación UV produce una afectación directa sobre  la barrera cutánea en pacientes con DA, además de los ya ampliamente conocidos riesgos de padecer cáncer de piel.»</a:t>
            </a:r>
          </a:p>
        </p:txBody>
      </p:sp>
      <p:sp>
        <p:nvSpPr>
          <p:cNvPr id="69638" name="Título 1"/>
          <p:cNvSpPr txBox="1">
            <a:spLocks/>
          </p:cNvSpPr>
          <p:nvPr/>
        </p:nvSpPr>
        <p:spPr bwMode="auto">
          <a:xfrm>
            <a:off x="5022851" y="404813"/>
            <a:ext cx="5121275" cy="40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lnSpc>
                <a:spcPct val="110000"/>
              </a:lnSpc>
            </a:pPr>
            <a:r>
              <a:rPr lang="es-ES" sz="2400">
                <a:solidFill>
                  <a:schemeClr val="accent2"/>
                </a:solidFill>
                <a:latin typeface="Calibri Light" charset="0"/>
                <a:ea typeface="MS PGothic" charset="0"/>
                <a:cs typeface="MS PGothic" charset="0"/>
              </a:rPr>
              <a:t>Entorno y DA – Radiación solar</a:t>
            </a:r>
          </a:p>
        </p:txBody>
      </p:sp>
      <p:pic>
        <p:nvPicPr>
          <p:cNvPr id="69641" name="Imagen 9"/>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9848850" y="257175"/>
            <a:ext cx="539750" cy="53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52600" y="457200"/>
            <a:ext cx="3124200" cy="4611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34001" y="990600"/>
            <a:ext cx="4441825" cy="931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9 CuadroTexto"/>
          <p:cNvSpPr txBox="1">
            <a:spLocks noGrp="1" noChangeArrowheads="1"/>
          </p:cNvSpPr>
          <p:nvPr>
            <p:ph type="body" sz="quarter" idx="13"/>
          </p:nvPr>
        </p:nvSpPr>
        <p:spPr bwMode="auto">
          <a:xfrm>
            <a:off x="292057" y="5826348"/>
            <a:ext cx="11582443" cy="295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200" dirty="0" err="1">
                <a:solidFill>
                  <a:srgbClr val="565656"/>
                </a:solidFill>
              </a:rPr>
              <a:t>Eichenfield</a:t>
            </a:r>
            <a:r>
              <a:rPr lang="es-ES" sz="1200" dirty="0">
                <a:solidFill>
                  <a:srgbClr val="565656"/>
                </a:solidFill>
              </a:rPr>
              <a:t> LF, et al. Cutis. 2007 Dec;80(6 </a:t>
            </a:r>
            <a:r>
              <a:rPr lang="es-ES" sz="1200" dirty="0" err="1">
                <a:solidFill>
                  <a:srgbClr val="565656"/>
                </a:solidFill>
              </a:rPr>
              <a:t>Suppl</a:t>
            </a:r>
            <a:r>
              <a:rPr lang="es-ES" sz="1200" dirty="0">
                <a:solidFill>
                  <a:srgbClr val="565656"/>
                </a:solidFill>
              </a:rPr>
              <a:t>):2-16.</a:t>
            </a:r>
          </a:p>
          <a:p>
            <a:pPr eaLnBrk="1" hangingPunct="1"/>
            <a:endParaRPr lang="es-ES" sz="1000" dirty="0"/>
          </a:p>
        </p:txBody>
      </p:sp>
    </p:spTree>
    <p:extLst>
      <p:ext uri="{BB962C8B-B14F-4D97-AF65-F5344CB8AC3E}">
        <p14:creationId xmlns:p14="http://schemas.microsoft.com/office/powerpoint/2010/main" val="322468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778" name="8 Grupo"/>
          <p:cNvGrpSpPr>
            <a:grpSpLocks/>
          </p:cNvGrpSpPr>
          <p:nvPr/>
        </p:nvGrpSpPr>
        <p:grpSpPr bwMode="auto">
          <a:xfrm>
            <a:off x="2035176" y="1784974"/>
            <a:ext cx="8093075" cy="4425950"/>
            <a:chOff x="511421" y="2012590"/>
            <a:chExt cx="8093027" cy="4425989"/>
          </a:xfrm>
        </p:grpSpPr>
        <p:grpSp>
          <p:nvGrpSpPr>
            <p:cNvPr id="75792" name="7 Grupo"/>
            <p:cNvGrpSpPr>
              <a:grpSpLocks/>
            </p:cNvGrpSpPr>
            <p:nvPr/>
          </p:nvGrpSpPr>
          <p:grpSpPr bwMode="auto">
            <a:xfrm>
              <a:off x="550208" y="2012590"/>
              <a:ext cx="8054240" cy="4084711"/>
              <a:chOff x="550208" y="2012590"/>
              <a:chExt cx="8054240" cy="4084711"/>
            </a:xfrm>
          </p:grpSpPr>
          <p:grpSp>
            <p:nvGrpSpPr>
              <p:cNvPr id="75794" name="12 Grupo"/>
              <p:cNvGrpSpPr>
                <a:grpSpLocks/>
              </p:cNvGrpSpPr>
              <p:nvPr/>
            </p:nvGrpSpPr>
            <p:grpSpPr bwMode="auto">
              <a:xfrm>
                <a:off x="550208" y="2012590"/>
                <a:ext cx="8054240" cy="4084711"/>
                <a:chOff x="550208" y="1975815"/>
                <a:chExt cx="8054240" cy="4084711"/>
              </a:xfrm>
            </p:grpSpPr>
            <p:pic>
              <p:nvPicPr>
                <p:cNvPr id="75796" name="Picture 4" descr="U:\7473 AT4 Defense\Argumentos y razonamientos\Innovación\Presentaciones Formación\imagenes\img_piel_def-02 (4).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0208" y="1975815"/>
                  <a:ext cx="7454358" cy="408471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2" name="11 Rectángulo"/>
                <p:cNvSpPr/>
                <p:nvPr/>
              </p:nvSpPr>
              <p:spPr>
                <a:xfrm>
                  <a:off x="7959927" y="2436194"/>
                  <a:ext cx="644521" cy="34417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grpSp>
          <p:sp>
            <p:nvSpPr>
              <p:cNvPr id="75795" name="17 CuadroTexto"/>
              <p:cNvSpPr txBox="1">
                <a:spLocks noChangeArrowheads="1"/>
              </p:cNvSpPr>
              <p:nvPr/>
            </p:nvSpPr>
            <p:spPr bwMode="auto">
              <a:xfrm>
                <a:off x="7474749" y="2827892"/>
                <a:ext cx="593432"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100" b="1">
                    <a:solidFill>
                      <a:srgbClr val="CC0066"/>
                    </a:solidFill>
                  </a:rPr>
                  <a:t>(UCA)*</a:t>
                </a:r>
              </a:p>
            </p:txBody>
          </p:sp>
        </p:grpSp>
        <p:sp>
          <p:nvSpPr>
            <p:cNvPr id="75793" name="25 CuadroTexto"/>
            <p:cNvSpPr txBox="1">
              <a:spLocks noChangeArrowheads="1"/>
            </p:cNvSpPr>
            <p:nvPr/>
          </p:nvSpPr>
          <p:spPr bwMode="auto">
            <a:xfrm>
              <a:off x="511421" y="6192348"/>
              <a:ext cx="1359743" cy="246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000" dirty="0">
                  <a:solidFill>
                    <a:srgbClr val="007AC8"/>
                  </a:solidFill>
                </a:rPr>
                <a:t>*UCA: ácido </a:t>
              </a:r>
              <a:r>
                <a:rPr lang="es-ES" sz="1000" dirty="0" err="1">
                  <a:solidFill>
                    <a:srgbClr val="007AC8"/>
                  </a:solidFill>
                </a:rPr>
                <a:t>urocánico</a:t>
              </a:r>
              <a:endParaRPr lang="es-ES" sz="1000" dirty="0">
                <a:solidFill>
                  <a:srgbClr val="007AC8"/>
                </a:solidFill>
              </a:endParaRPr>
            </a:p>
          </p:txBody>
        </p:sp>
      </p:grpSp>
      <p:sp>
        <p:nvSpPr>
          <p:cNvPr id="93" name="92 CuadroTexto"/>
          <p:cNvSpPr txBox="1">
            <a:spLocks noChangeArrowheads="1"/>
          </p:cNvSpPr>
          <p:nvPr/>
        </p:nvSpPr>
        <p:spPr bwMode="auto">
          <a:xfrm>
            <a:off x="7104064" y="807075"/>
            <a:ext cx="2055371" cy="24622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000" b="1">
                <a:solidFill>
                  <a:srgbClr val="CC0066"/>
                </a:solidFill>
              </a:rPr>
              <a:t>1. ALTERACIÓN FUNCIÓN BARRERA</a:t>
            </a:r>
          </a:p>
        </p:txBody>
      </p:sp>
      <p:sp>
        <p:nvSpPr>
          <p:cNvPr id="95" name="94 CuadroTexto"/>
          <p:cNvSpPr txBox="1"/>
          <p:nvPr/>
        </p:nvSpPr>
        <p:spPr>
          <a:xfrm>
            <a:off x="6569076" y="1072187"/>
            <a:ext cx="1069975" cy="254000"/>
          </a:xfrm>
          <a:prstGeom prst="rect">
            <a:avLst/>
          </a:prstGeom>
          <a:solidFill>
            <a:schemeClr val="bg1"/>
          </a:solidFill>
        </p:spPr>
        <p:txBody>
          <a:bodyPr wrap="none">
            <a:spAutoFit/>
          </a:bodyPr>
          <a:lstStyle/>
          <a:p>
            <a:pPr>
              <a:defRPr/>
            </a:pPr>
            <a:r>
              <a:rPr lang="es-ES" sz="1050" b="1" dirty="0">
                <a:solidFill>
                  <a:srgbClr val="CC0066"/>
                </a:solidFill>
              </a:rPr>
              <a:t>2. SEQUEDAD    </a:t>
            </a:r>
          </a:p>
        </p:txBody>
      </p:sp>
      <p:sp>
        <p:nvSpPr>
          <p:cNvPr id="64" name="63 CuadroTexto"/>
          <p:cNvSpPr txBox="1">
            <a:spLocks noChangeArrowheads="1"/>
          </p:cNvSpPr>
          <p:nvPr/>
        </p:nvSpPr>
        <p:spPr bwMode="auto">
          <a:xfrm>
            <a:off x="8472488" y="1048374"/>
            <a:ext cx="1746250" cy="400050"/>
          </a:xfrm>
          <a:prstGeom prst="rect">
            <a:avLst/>
          </a:prstGeom>
          <a:solidFill>
            <a:srgbClr val="CC0066">
              <a:alpha val="10196"/>
            </a:srgbClr>
          </a:solidFill>
          <a:ln w="9525">
            <a:solidFill>
              <a:srgbClr val="CC0066"/>
            </a:solidFill>
            <a:miter lim="800000"/>
            <a:headEnd/>
            <a:tailEnd/>
          </a:ln>
        </p:spPr>
        <p:txBody>
          <a:bodyP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000" b="1">
                <a:solidFill>
                  <a:srgbClr val="CC0066"/>
                </a:solidFill>
              </a:rPr>
              <a:t>3. DESPROTECCIÓN FRENTE A  </a:t>
            </a:r>
          </a:p>
          <a:p>
            <a:pPr eaLnBrk="1" hangingPunct="1"/>
            <a:r>
              <a:rPr lang="es-ES" sz="1000" b="1">
                <a:solidFill>
                  <a:srgbClr val="CC0066"/>
                </a:solidFill>
              </a:rPr>
              <a:t>    LA RADIACIÓN SOLAR </a:t>
            </a:r>
          </a:p>
        </p:txBody>
      </p:sp>
      <p:sp>
        <p:nvSpPr>
          <p:cNvPr id="80" name="79 Flecha arriba"/>
          <p:cNvSpPr/>
          <p:nvPr/>
        </p:nvSpPr>
        <p:spPr>
          <a:xfrm>
            <a:off x="7104063" y="1491288"/>
            <a:ext cx="234950" cy="682625"/>
          </a:xfrm>
          <a:prstGeom prst="upArrow">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84" name="83 Flecha arriba"/>
          <p:cNvSpPr/>
          <p:nvPr/>
        </p:nvSpPr>
        <p:spPr>
          <a:xfrm>
            <a:off x="7862889" y="1222999"/>
            <a:ext cx="250825" cy="971550"/>
          </a:xfrm>
          <a:prstGeom prst="upArrow">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27" name="26 Flecha arriba"/>
          <p:cNvSpPr/>
          <p:nvPr/>
        </p:nvSpPr>
        <p:spPr>
          <a:xfrm>
            <a:off x="8759825" y="1511925"/>
            <a:ext cx="236538" cy="682625"/>
          </a:xfrm>
          <a:prstGeom prst="upArrow">
            <a:avLst/>
          </a:prstGeom>
          <a:solidFill>
            <a:srgbClr val="CC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75785" name="28 CuadroTexto"/>
          <p:cNvSpPr txBox="1">
            <a:spLocks noChangeArrowheads="1"/>
          </p:cNvSpPr>
          <p:nvPr/>
        </p:nvSpPr>
        <p:spPr bwMode="auto">
          <a:xfrm>
            <a:off x="3000375" y="1382713"/>
            <a:ext cx="14620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800" b="1"/>
              <a:t>PIEL ATÓPICA</a:t>
            </a:r>
          </a:p>
        </p:txBody>
      </p:sp>
      <p:sp>
        <p:nvSpPr>
          <p:cNvPr id="2" name="Rectángulo 1"/>
          <p:cNvSpPr/>
          <p:nvPr/>
        </p:nvSpPr>
        <p:spPr>
          <a:xfrm>
            <a:off x="6381750" y="5601324"/>
            <a:ext cx="368300" cy="37465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s-ES"/>
          </a:p>
        </p:txBody>
      </p:sp>
      <p:sp>
        <p:nvSpPr>
          <p:cNvPr id="25" name="24 CuadroTexto"/>
          <p:cNvSpPr txBox="1">
            <a:spLocks noChangeArrowheads="1"/>
          </p:cNvSpPr>
          <p:nvPr/>
        </p:nvSpPr>
        <p:spPr bwMode="auto">
          <a:xfrm>
            <a:off x="5500692" y="5842625"/>
            <a:ext cx="3765550" cy="461963"/>
          </a:xfrm>
          <a:prstGeom prst="rect">
            <a:avLst/>
          </a:prstGeom>
          <a:solidFill>
            <a:schemeClr val="accent2">
              <a:alpha val="10196"/>
            </a:schemeClr>
          </a:solidFill>
          <a:ln w="9525">
            <a:solidFill>
              <a:schemeClr val="accent2"/>
            </a:solidFill>
            <a:miter lim="800000"/>
            <a:headEnd/>
            <a:tailEnd/>
          </a:ln>
        </p:spPr>
        <p:txBody>
          <a:bodyP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200" b="1" i="1" dirty="0">
                <a:solidFill>
                  <a:srgbClr val="004586"/>
                </a:solidFill>
              </a:rPr>
              <a:t>«Deficiencias clave en la barrera epidérmica repercuten en la sensibilidad a la radiación solar en DA.»</a:t>
            </a:r>
          </a:p>
        </p:txBody>
      </p:sp>
      <p:pic>
        <p:nvPicPr>
          <p:cNvPr id="75790" name="Imagen 20"/>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746802" y="154950"/>
            <a:ext cx="1456001" cy="1456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Flecha doblada hacia arriba 15"/>
          <p:cNvSpPr/>
          <p:nvPr/>
        </p:nvSpPr>
        <p:spPr>
          <a:xfrm rot="16200000" flipH="1">
            <a:off x="7251436" y="3628855"/>
            <a:ext cx="4496330" cy="321734"/>
          </a:xfrm>
          <a:prstGeom prst="bentUpArrow">
            <a:avLst/>
          </a:prstGeom>
          <a:solidFill>
            <a:srgbClr val="CC0066"/>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s-ES"/>
          </a:p>
        </p:txBody>
      </p:sp>
      <p:sp>
        <p:nvSpPr>
          <p:cNvPr id="6" name="Marcador de texto 5"/>
          <p:cNvSpPr>
            <a:spLocks noGrp="1"/>
          </p:cNvSpPr>
          <p:nvPr>
            <p:ph type="body" sz="quarter" idx="13"/>
          </p:nvPr>
        </p:nvSpPr>
        <p:spPr/>
        <p:txBody>
          <a:bodyPr>
            <a:normAutofit lnSpcReduction="10000"/>
          </a:bodyPr>
          <a:lstStyle/>
          <a:p>
            <a:endParaRPr lang="es-ES"/>
          </a:p>
        </p:txBody>
      </p:sp>
      <p:sp>
        <p:nvSpPr>
          <p:cNvPr id="3" name="Título 2"/>
          <p:cNvSpPr>
            <a:spLocks noGrp="1"/>
          </p:cNvSpPr>
          <p:nvPr>
            <p:ph type="title"/>
          </p:nvPr>
        </p:nvSpPr>
        <p:spPr/>
        <p:txBody>
          <a:bodyPr>
            <a:normAutofit/>
          </a:bodyPr>
          <a:lstStyle/>
          <a:p>
            <a:r>
              <a:rPr lang="es-ES" dirty="0" err="1" smtClean="0"/>
              <a:t>Filagrina</a:t>
            </a:r>
            <a:r>
              <a:rPr lang="es-ES" dirty="0" smtClean="0"/>
              <a:t> y </a:t>
            </a:r>
            <a:r>
              <a:rPr lang="es-ES" dirty="0" err="1" smtClean="0"/>
              <a:t>Caspasa</a:t>
            </a:r>
            <a:r>
              <a:rPr lang="es-ES" dirty="0" smtClean="0"/>
              <a:t> - 14</a:t>
            </a:r>
            <a:endParaRPr lang="es-ES" dirty="0"/>
          </a:p>
        </p:txBody>
      </p:sp>
    </p:spTree>
    <p:extLst>
      <p:ext uri="{BB962C8B-B14F-4D97-AF65-F5344CB8AC3E}">
        <p14:creationId xmlns:p14="http://schemas.microsoft.com/office/powerpoint/2010/main" val="822629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95" grpId="0" animBg="1"/>
      <p:bldP spid="64" grpId="0" animBg="1"/>
      <p:bldP spid="80" grpId="0" animBg="1"/>
      <p:bldP spid="84" grpId="0" animBg="1"/>
      <p:bldP spid="27" grpId="0" animBg="1"/>
      <p:bldP spid="2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3 CuadroTexto"/>
          <p:cNvSpPr txBox="1">
            <a:spLocks noChangeArrowheads="1"/>
          </p:cNvSpPr>
          <p:nvPr/>
        </p:nvSpPr>
        <p:spPr bwMode="auto">
          <a:xfrm>
            <a:off x="2303917" y="5349700"/>
            <a:ext cx="7080250" cy="666750"/>
          </a:xfrm>
          <a:prstGeom prst="rect">
            <a:avLst/>
          </a:prstGeom>
          <a:solidFill>
            <a:srgbClr val="004586"/>
          </a:solidFill>
          <a:ln w="19050">
            <a:solidFill>
              <a:schemeClr val="bg1"/>
            </a:solidFill>
            <a:miter lim="800000"/>
            <a:headEnd/>
            <a:tailEnd/>
          </a:ln>
        </p:spPr>
        <p:txBody>
          <a:bodyPr tIns="93600" bIns="93600" anchor="ct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lgn="ctr" eaLnBrk="1" hangingPunct="1"/>
            <a:r>
              <a:rPr lang="es-ES" sz="1500" b="1" dirty="0">
                <a:solidFill>
                  <a:schemeClr val="bg1"/>
                </a:solidFill>
              </a:rPr>
              <a:t>Caspasa-14: </a:t>
            </a:r>
            <a:r>
              <a:rPr lang="es-ES_tradnl" sz="1600" b="1" dirty="0">
                <a:solidFill>
                  <a:schemeClr val="bg1"/>
                </a:solidFill>
              </a:rPr>
              <a:t>neutraliza los efectos nocivos de la radiación UVB</a:t>
            </a:r>
            <a:r>
              <a:rPr lang="es-ES" sz="1500" b="1" dirty="0">
                <a:solidFill>
                  <a:schemeClr val="bg1"/>
                </a:solidFill>
              </a:rPr>
              <a:t>           </a:t>
            </a:r>
          </a:p>
          <a:p>
            <a:pPr algn="ctr" eaLnBrk="1" hangingPunct="1"/>
            <a:r>
              <a:rPr lang="es-ES" sz="1500" b="1" dirty="0">
                <a:solidFill>
                  <a:schemeClr val="bg1"/>
                </a:solidFill>
              </a:rPr>
              <a:t>Déficit en Caspasa-14: Radiación UVB produce mayor daño en el ADN celular</a:t>
            </a:r>
          </a:p>
        </p:txBody>
      </p:sp>
      <p:grpSp>
        <p:nvGrpSpPr>
          <p:cNvPr id="2" name="Agrupar 1"/>
          <p:cNvGrpSpPr/>
          <p:nvPr/>
        </p:nvGrpSpPr>
        <p:grpSpPr>
          <a:xfrm>
            <a:off x="2313896" y="1714326"/>
            <a:ext cx="7640637" cy="3602037"/>
            <a:chOff x="630238" y="2205038"/>
            <a:chExt cx="7640637" cy="3602037"/>
          </a:xfrm>
        </p:grpSpPr>
        <p:pic>
          <p:nvPicPr>
            <p:cNvPr id="79874" name="Imagen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0238" y="2205038"/>
              <a:ext cx="7108825" cy="3602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80" name="CuadroTexto 3"/>
            <p:cNvSpPr txBox="1">
              <a:spLocks noChangeArrowheads="1"/>
            </p:cNvSpPr>
            <p:nvPr/>
          </p:nvSpPr>
          <p:spPr bwMode="auto">
            <a:xfrm>
              <a:off x="819150" y="2466975"/>
              <a:ext cx="1214438"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600" b="1">
                  <a:solidFill>
                    <a:schemeClr val="bg1"/>
                  </a:solidFill>
                </a:rPr>
                <a:t>Piel normal</a:t>
              </a:r>
            </a:p>
          </p:txBody>
        </p:sp>
        <p:sp>
          <p:nvSpPr>
            <p:cNvPr id="79881" name="CuadroTexto 12"/>
            <p:cNvSpPr txBox="1">
              <a:spLocks noChangeArrowheads="1"/>
            </p:cNvSpPr>
            <p:nvPr/>
          </p:nvSpPr>
          <p:spPr bwMode="auto">
            <a:xfrm>
              <a:off x="763588" y="5095875"/>
              <a:ext cx="1366837" cy="52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400" b="1">
                  <a:solidFill>
                    <a:srgbClr val="FFFFFF"/>
                  </a:solidFill>
                </a:rPr>
                <a:t>Piel deficiente en Caspasa-14</a:t>
              </a:r>
              <a:endParaRPr lang="es-ES_tradnl" sz="1400" b="1">
                <a:solidFill>
                  <a:srgbClr val="FFFFFF"/>
                </a:solidFill>
              </a:endParaRPr>
            </a:p>
          </p:txBody>
        </p:sp>
        <p:sp>
          <p:nvSpPr>
            <p:cNvPr id="79882" name="CuadroTexto 13"/>
            <p:cNvSpPr txBox="1">
              <a:spLocks noChangeArrowheads="1"/>
            </p:cNvSpPr>
            <p:nvPr/>
          </p:nvSpPr>
          <p:spPr bwMode="auto">
            <a:xfrm>
              <a:off x="3616325" y="3705225"/>
              <a:ext cx="19304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800"/>
                <a:t>UVB (750 mJ/m</a:t>
              </a:r>
              <a:r>
                <a:rPr lang="es-ES" sz="1800" baseline="30000"/>
                <a:t>2</a:t>
              </a:r>
              <a:r>
                <a:rPr lang="es-ES" sz="1800"/>
                <a:t>)</a:t>
              </a:r>
              <a:endParaRPr lang="es-ES_tradnl" sz="1800"/>
            </a:p>
          </p:txBody>
        </p:sp>
        <p:sp>
          <p:nvSpPr>
            <p:cNvPr id="79883" name="CuadroTexto 14"/>
            <p:cNvSpPr txBox="1">
              <a:spLocks noChangeArrowheads="1"/>
            </p:cNvSpPr>
            <p:nvPr/>
          </p:nvSpPr>
          <p:spPr bwMode="auto">
            <a:xfrm>
              <a:off x="5038725" y="4235450"/>
              <a:ext cx="20018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_tradnl" sz="1200" b="1" dirty="0">
                  <a:solidFill>
                    <a:srgbClr val="C00000"/>
                  </a:solidFill>
                </a:rPr>
                <a:t>Daño en epidermis de la piel</a:t>
              </a:r>
            </a:p>
          </p:txBody>
        </p:sp>
        <p:sp>
          <p:nvSpPr>
            <p:cNvPr id="79884" name="CuadroTexto 15"/>
            <p:cNvSpPr txBox="1">
              <a:spLocks noChangeArrowheads="1"/>
            </p:cNvSpPr>
            <p:nvPr/>
          </p:nvSpPr>
          <p:spPr bwMode="auto">
            <a:xfrm>
              <a:off x="6943725" y="4467225"/>
              <a:ext cx="1327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_tradnl" sz="1200" b="1" dirty="0">
                  <a:solidFill>
                    <a:srgbClr val="C00000"/>
                  </a:solidFill>
                </a:rPr>
                <a:t>Daño en ADN* </a:t>
              </a:r>
            </a:p>
            <a:p>
              <a:pPr eaLnBrk="1" hangingPunct="1"/>
              <a:r>
                <a:rPr lang="es-ES_tradnl" sz="1200" b="1" dirty="0">
                  <a:solidFill>
                    <a:srgbClr val="C00000"/>
                  </a:solidFill>
                </a:rPr>
                <a:t>(tinción roja)</a:t>
              </a:r>
            </a:p>
          </p:txBody>
        </p:sp>
      </p:grpSp>
      <p:pic>
        <p:nvPicPr>
          <p:cNvPr id="79885" name="Imagen 14"/>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2176840" y="152400"/>
            <a:ext cx="1355373" cy="13553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86" name="1 CuadroTexto"/>
          <p:cNvSpPr txBox="1">
            <a:spLocks noChangeArrowheads="1"/>
          </p:cNvSpPr>
          <p:nvPr/>
        </p:nvSpPr>
        <p:spPr bwMode="auto">
          <a:xfrm>
            <a:off x="9497333" y="5135388"/>
            <a:ext cx="987771"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100" b="1" dirty="0">
                <a:solidFill>
                  <a:srgbClr val="C00000"/>
                </a:solidFill>
                <a:latin typeface="+mn-lt"/>
              </a:rPr>
              <a:t>*Dímeros de  </a:t>
            </a:r>
          </a:p>
          <a:p>
            <a:pPr eaLnBrk="1" hangingPunct="1"/>
            <a:r>
              <a:rPr lang="es-ES" sz="1100" b="1" dirty="0">
                <a:solidFill>
                  <a:srgbClr val="C00000"/>
                </a:solidFill>
                <a:latin typeface="+mn-lt"/>
              </a:rPr>
              <a:t> </a:t>
            </a:r>
            <a:r>
              <a:rPr lang="es-ES" sz="1100" b="1" dirty="0" err="1">
                <a:solidFill>
                  <a:srgbClr val="C00000"/>
                </a:solidFill>
                <a:latin typeface="+mn-lt"/>
              </a:rPr>
              <a:t>pirimidina</a:t>
            </a:r>
            <a:endParaRPr lang="es-ES" sz="1100" b="1" dirty="0">
              <a:solidFill>
                <a:srgbClr val="C00000"/>
              </a:solidFill>
              <a:latin typeface="+mn-lt"/>
            </a:endParaRPr>
          </a:p>
        </p:txBody>
      </p:sp>
      <p:pic>
        <p:nvPicPr>
          <p:cNvPr id="1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38512" y="555451"/>
            <a:ext cx="4354512" cy="1062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2 Elipse"/>
          <p:cNvSpPr/>
          <p:nvPr/>
        </p:nvSpPr>
        <p:spPr>
          <a:xfrm>
            <a:off x="6225496" y="3506613"/>
            <a:ext cx="3729037" cy="1776413"/>
          </a:xfrm>
          <a:prstGeom prst="ellipse">
            <a:avLst/>
          </a:prstGeom>
          <a:noFill/>
          <a:ln w="76200" cmpd="sng">
            <a:solidFill>
              <a:srgbClr val="00458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cxnSp>
        <p:nvCxnSpPr>
          <p:cNvPr id="5" name="4 Conector recto de flecha"/>
          <p:cNvCxnSpPr>
            <a:endCxn id="79886" idx="0"/>
          </p:cNvCxnSpPr>
          <p:nvPr/>
        </p:nvCxnSpPr>
        <p:spPr>
          <a:xfrm>
            <a:off x="9567492" y="4446335"/>
            <a:ext cx="423727" cy="689053"/>
          </a:xfrm>
          <a:prstGeom prst="straightConnector1">
            <a:avLst/>
          </a:prstGeom>
          <a:ln w="1905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Marcador de texto 3"/>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215148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Agrupar 2"/>
          <p:cNvGrpSpPr/>
          <p:nvPr/>
        </p:nvGrpSpPr>
        <p:grpSpPr>
          <a:xfrm>
            <a:off x="3871065" y="5029200"/>
            <a:ext cx="6007846" cy="881633"/>
            <a:chOff x="1305214" y="5250815"/>
            <a:chExt cx="6686550" cy="997276"/>
          </a:xfrm>
        </p:grpSpPr>
        <p:sp>
          <p:nvSpPr>
            <p:cNvPr id="86025" name="3 CuadroTexto"/>
            <p:cNvSpPr txBox="1">
              <a:spLocks noChangeArrowheads="1"/>
            </p:cNvSpPr>
            <p:nvPr/>
          </p:nvSpPr>
          <p:spPr bwMode="auto">
            <a:xfrm>
              <a:off x="1305214" y="5250815"/>
              <a:ext cx="6683375" cy="457526"/>
            </a:xfrm>
            <a:prstGeom prst="rect">
              <a:avLst/>
            </a:prstGeom>
            <a:noFill/>
            <a:ln w="1905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tIns="93600" bIns="93600">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lgn="ctr" eaLnBrk="1" hangingPunct="1"/>
              <a:r>
                <a:rPr lang="de-DE" sz="1400" b="1" noProof="1">
                  <a:solidFill>
                    <a:srgbClr val="004586"/>
                  </a:solidFill>
                </a:rPr>
                <a:t>Déficit de Filagrina</a:t>
              </a:r>
              <a:r>
                <a:rPr lang="de-DE" sz="1400" b="1" noProof="1">
                  <a:solidFill>
                    <a:srgbClr val="ED7D31"/>
                  </a:solidFill>
                </a:rPr>
                <a:t>            </a:t>
              </a:r>
              <a:r>
                <a:rPr lang="de-DE" sz="1400" b="1" noProof="1">
                  <a:solidFill>
                    <a:srgbClr val="004586"/>
                  </a:solidFill>
                </a:rPr>
                <a:t>Mayor sensibilidad al daño por radiación UVB</a:t>
              </a:r>
            </a:p>
          </p:txBody>
        </p:sp>
        <p:sp>
          <p:nvSpPr>
            <p:cNvPr id="86027" name="3 CuadroTexto"/>
            <p:cNvSpPr txBox="1">
              <a:spLocks noChangeArrowheads="1"/>
            </p:cNvSpPr>
            <p:nvPr/>
          </p:nvSpPr>
          <p:spPr bwMode="auto">
            <a:xfrm>
              <a:off x="1308389" y="5790565"/>
              <a:ext cx="6683375" cy="457526"/>
            </a:xfrm>
            <a:prstGeom prst="rect">
              <a:avLst/>
            </a:prstGeom>
            <a:noFill/>
            <a:ln w="1905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tIns="93600" bIns="93600">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lgn="ctr" eaLnBrk="1" hangingPunct="1"/>
              <a:r>
                <a:rPr lang="de-DE" sz="1400" b="1" noProof="1">
                  <a:solidFill>
                    <a:srgbClr val="ED7D31"/>
                  </a:solidFill>
                </a:rPr>
                <a:t> </a:t>
              </a:r>
              <a:r>
                <a:rPr lang="de-DE" sz="1400" b="1" noProof="1">
                  <a:solidFill>
                    <a:srgbClr val="004586"/>
                  </a:solidFill>
                </a:rPr>
                <a:t>Dermatitis atópica </a:t>
              </a:r>
              <a:r>
                <a:rPr lang="de-DE" sz="1400" b="1" noProof="1">
                  <a:solidFill>
                    <a:srgbClr val="ED7D31"/>
                  </a:solidFill>
                </a:rPr>
                <a:t>               </a:t>
              </a:r>
              <a:r>
                <a:rPr lang="de-DE" sz="1400" b="1" noProof="1">
                  <a:solidFill>
                    <a:srgbClr val="004586"/>
                  </a:solidFill>
                </a:rPr>
                <a:t>         Filagrina</a:t>
              </a:r>
            </a:p>
          </p:txBody>
        </p:sp>
      </p:grpSp>
      <p:grpSp>
        <p:nvGrpSpPr>
          <p:cNvPr id="86021" name="Agrupar 2"/>
          <p:cNvGrpSpPr>
            <a:grpSpLocks/>
          </p:cNvGrpSpPr>
          <p:nvPr/>
        </p:nvGrpSpPr>
        <p:grpSpPr bwMode="auto">
          <a:xfrm>
            <a:off x="3870172" y="2133599"/>
            <a:ext cx="6721628" cy="2887813"/>
            <a:chOff x="1397917" y="1671821"/>
            <a:chExt cx="6721019" cy="2888104"/>
          </a:xfrm>
        </p:grpSpPr>
        <p:pic>
          <p:nvPicPr>
            <p:cNvPr id="8603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78527" y="2037051"/>
              <a:ext cx="5272456" cy="25228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6 Rectángulo redondeado"/>
            <p:cNvSpPr/>
            <p:nvPr/>
          </p:nvSpPr>
          <p:spPr bwMode="auto">
            <a:xfrm>
              <a:off x="4031342" y="3675598"/>
              <a:ext cx="2744538" cy="835109"/>
            </a:xfrm>
            <a:prstGeom prst="roundRect">
              <a:avLst>
                <a:gd name="adj" fmla="val 6097"/>
              </a:avLst>
            </a:prstGeom>
            <a:noFill/>
            <a:ln w="38100" cmpd="sng">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cxnSp>
          <p:nvCxnSpPr>
            <p:cNvPr id="14" name="8 Conector recto de flecha"/>
            <p:cNvCxnSpPr/>
            <p:nvPr/>
          </p:nvCxnSpPr>
          <p:spPr bwMode="auto">
            <a:xfrm>
              <a:off x="6775880" y="4085214"/>
              <a:ext cx="446048" cy="0"/>
            </a:xfrm>
            <a:prstGeom prst="straightConnector1">
              <a:avLst/>
            </a:prstGeom>
            <a:ln w="28575">
              <a:solidFill>
                <a:srgbClr val="ED7D3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86037" name="9 CuadroTexto"/>
            <p:cNvSpPr txBox="1">
              <a:spLocks noChangeArrowheads="1"/>
            </p:cNvSpPr>
            <p:nvPr/>
          </p:nvSpPr>
          <p:spPr bwMode="auto">
            <a:xfrm>
              <a:off x="7201204" y="3892550"/>
              <a:ext cx="917732" cy="3078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400" b="1" i="1">
                  <a:solidFill>
                    <a:srgbClr val="ED7D31"/>
                  </a:solidFill>
                </a:rPr>
                <a:t>Apoptosis</a:t>
              </a:r>
            </a:p>
          </p:txBody>
        </p:sp>
        <p:sp>
          <p:nvSpPr>
            <p:cNvPr id="86038" name="CuadroTexto 1"/>
            <p:cNvSpPr txBox="1">
              <a:spLocks noChangeArrowheads="1"/>
            </p:cNvSpPr>
            <p:nvPr/>
          </p:nvSpPr>
          <p:spPr bwMode="auto">
            <a:xfrm>
              <a:off x="2974838" y="1671821"/>
              <a:ext cx="3690842" cy="461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sz="1200" noProof="1">
                  <a:solidFill>
                    <a:srgbClr val="004586"/>
                  </a:solidFill>
                </a:rPr>
                <a:t>Control	                  ARNsi 1	                                ARNsi 2</a:t>
              </a:r>
            </a:p>
          </p:txBody>
        </p:sp>
        <p:sp>
          <p:nvSpPr>
            <p:cNvPr id="86039" name="CuadroTexto 10"/>
            <p:cNvSpPr txBox="1">
              <a:spLocks noChangeArrowheads="1"/>
            </p:cNvSpPr>
            <p:nvPr/>
          </p:nvSpPr>
          <p:spPr bwMode="auto">
            <a:xfrm>
              <a:off x="1397917" y="2281483"/>
              <a:ext cx="1175267" cy="2200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lgn="r" eaLnBrk="1" hangingPunct="1"/>
              <a:r>
                <a:rPr sz="1200" noProof="1">
                  <a:solidFill>
                    <a:srgbClr val="004586"/>
                  </a:solidFill>
                </a:rPr>
                <a:t>No irradiado</a:t>
              </a:r>
            </a:p>
            <a:p>
              <a:pPr algn="r" eaLnBrk="1" hangingPunct="1"/>
              <a:endParaRPr sz="1200" noProof="1">
                <a:solidFill>
                  <a:srgbClr val="004586"/>
                </a:solidFill>
              </a:endParaRPr>
            </a:p>
            <a:p>
              <a:pPr algn="r" eaLnBrk="1" hangingPunct="1"/>
              <a:endParaRPr sz="1200" noProof="1">
                <a:solidFill>
                  <a:srgbClr val="004586"/>
                </a:solidFill>
              </a:endParaRPr>
            </a:p>
            <a:p>
              <a:pPr algn="r" eaLnBrk="1" hangingPunct="1"/>
              <a:r>
                <a:rPr sz="1200" noProof="1">
                  <a:solidFill>
                    <a:srgbClr val="004586"/>
                  </a:solidFill>
                </a:rPr>
                <a:t> </a:t>
              </a:r>
            </a:p>
            <a:p>
              <a:pPr algn="r">
                <a:spcBef>
                  <a:spcPts val="600"/>
                </a:spcBef>
              </a:pPr>
              <a:r>
                <a:rPr sz="1200" noProof="1">
                  <a:solidFill>
                    <a:srgbClr val="004586"/>
                  </a:solidFill>
                </a:rPr>
                <a:t>UVB</a:t>
              </a:r>
            </a:p>
            <a:p>
              <a:pPr algn="r" eaLnBrk="1" hangingPunct="1"/>
              <a:r>
                <a:rPr sz="1200" noProof="1">
                  <a:solidFill>
                    <a:srgbClr val="004586"/>
                  </a:solidFill>
                </a:rPr>
                <a:t>100 mJ/cm</a:t>
              </a:r>
              <a:r>
                <a:rPr sz="1200" baseline="30000" noProof="1">
                  <a:solidFill>
                    <a:srgbClr val="004586"/>
                  </a:solidFill>
                </a:rPr>
                <a:t>2</a:t>
              </a:r>
              <a:endParaRPr sz="1200" noProof="1">
                <a:solidFill>
                  <a:srgbClr val="004586"/>
                </a:solidFill>
              </a:endParaRPr>
            </a:p>
            <a:p>
              <a:pPr algn="r" eaLnBrk="1" hangingPunct="1"/>
              <a:endParaRPr sz="1200" noProof="1">
                <a:solidFill>
                  <a:srgbClr val="004586"/>
                </a:solidFill>
              </a:endParaRPr>
            </a:p>
            <a:p>
              <a:pPr algn="r" eaLnBrk="1" hangingPunct="1"/>
              <a:endParaRPr sz="1200" noProof="1">
                <a:solidFill>
                  <a:srgbClr val="004586"/>
                </a:solidFill>
              </a:endParaRPr>
            </a:p>
            <a:p>
              <a:pPr algn="r" eaLnBrk="1" hangingPunct="1"/>
              <a:r>
                <a:rPr sz="1200" noProof="1">
                  <a:solidFill>
                    <a:srgbClr val="004586"/>
                  </a:solidFill>
                </a:rPr>
                <a:t> </a:t>
              </a:r>
            </a:p>
            <a:p>
              <a:pPr algn="r" eaLnBrk="1" hangingPunct="1"/>
              <a:r>
                <a:rPr sz="1200" noProof="1">
                  <a:solidFill>
                    <a:srgbClr val="004586"/>
                  </a:solidFill>
                </a:rPr>
                <a:t>UVB</a:t>
              </a:r>
            </a:p>
            <a:p>
              <a:pPr algn="r" eaLnBrk="1" hangingPunct="1"/>
              <a:r>
                <a:rPr sz="1200" noProof="1">
                  <a:solidFill>
                    <a:srgbClr val="004586"/>
                  </a:solidFill>
                </a:rPr>
                <a:t>150 mJ/cm</a:t>
              </a:r>
              <a:r>
                <a:rPr sz="1200" baseline="30000" noProof="1">
                  <a:solidFill>
                    <a:srgbClr val="004586"/>
                  </a:solidFill>
                </a:rPr>
                <a:t>2</a:t>
              </a:r>
              <a:endParaRPr sz="1200" noProof="1">
                <a:solidFill>
                  <a:srgbClr val="004586"/>
                </a:solidFill>
              </a:endParaRPr>
            </a:p>
          </p:txBody>
        </p:sp>
      </p:grpSp>
      <p:sp>
        <p:nvSpPr>
          <p:cNvPr id="86022" name="CuadroTexto 11"/>
          <p:cNvSpPr txBox="1">
            <a:spLocks noChangeArrowheads="1"/>
          </p:cNvSpPr>
          <p:nvPr/>
        </p:nvSpPr>
        <p:spPr bwMode="auto">
          <a:xfrm>
            <a:off x="2449749" y="2215485"/>
            <a:ext cx="1436451" cy="3939540"/>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xmlns="">
                <a:solidFill>
                  <a:srgbClr val="FFFFFF"/>
                </a:solidFill>
              </a14:hiddenFill>
            </a:ext>
          </a:extLst>
        </p:spPr>
        <p:txBody>
          <a:bodyPr wrap="squar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200" dirty="0">
                <a:solidFill>
                  <a:srgbClr val="004586"/>
                </a:solidFill>
              </a:rPr>
              <a:t>Disminución de la producción de ácido </a:t>
            </a:r>
            <a:r>
              <a:rPr lang="es-ES" sz="1200" dirty="0" err="1">
                <a:solidFill>
                  <a:srgbClr val="004586"/>
                </a:solidFill>
              </a:rPr>
              <a:t>urocánico</a:t>
            </a:r>
            <a:r>
              <a:rPr lang="es-ES" sz="1200" dirty="0">
                <a:solidFill>
                  <a:srgbClr val="004586"/>
                </a:solidFill>
              </a:rPr>
              <a:t> (UCA) y aumento de la sensibilidad UV en cultivos </a:t>
            </a:r>
            <a:r>
              <a:rPr lang="es-ES" sz="1200" dirty="0" err="1">
                <a:solidFill>
                  <a:srgbClr val="004586"/>
                </a:solidFill>
              </a:rPr>
              <a:t>organotípicos</a:t>
            </a:r>
            <a:r>
              <a:rPr lang="es-ES" sz="1200" dirty="0">
                <a:solidFill>
                  <a:srgbClr val="004586"/>
                </a:solidFill>
              </a:rPr>
              <a:t> de piel deficiente en </a:t>
            </a:r>
            <a:r>
              <a:rPr lang="es-ES" sz="1200" dirty="0" err="1">
                <a:solidFill>
                  <a:srgbClr val="004586"/>
                </a:solidFill>
              </a:rPr>
              <a:t>Filagrina</a:t>
            </a:r>
            <a:r>
              <a:rPr lang="es-ES" sz="1200" dirty="0">
                <a:solidFill>
                  <a:srgbClr val="004586"/>
                </a:solidFill>
              </a:rPr>
              <a:t>. </a:t>
            </a:r>
          </a:p>
          <a:p>
            <a:pPr eaLnBrk="1" hangingPunct="1"/>
            <a:endParaRPr lang="es-ES" sz="1000" i="1" dirty="0"/>
          </a:p>
          <a:p>
            <a:pPr eaLnBrk="1" hangingPunct="1"/>
            <a:r>
              <a:rPr lang="es-ES" sz="1200" i="1" dirty="0">
                <a:solidFill>
                  <a:srgbClr val="004586"/>
                </a:solidFill>
              </a:rPr>
              <a:t>La </a:t>
            </a:r>
            <a:r>
              <a:rPr lang="es-ES" sz="1200" i="1" dirty="0" err="1">
                <a:solidFill>
                  <a:srgbClr val="004586"/>
                </a:solidFill>
              </a:rPr>
              <a:t>inmunohistoquímica</a:t>
            </a:r>
            <a:r>
              <a:rPr lang="es-ES" sz="1200" i="1" dirty="0">
                <a:solidFill>
                  <a:srgbClr val="004586"/>
                </a:solidFill>
              </a:rPr>
              <a:t> para Caspasa-3 revela una activación potenciada de Caspasa-3, un marcador de apoptosis, tras la exposición a radiación UVB. </a:t>
            </a:r>
            <a:endParaRPr lang="es-ES_tradnl" sz="1200" i="1" dirty="0">
              <a:solidFill>
                <a:srgbClr val="004586"/>
              </a:solidFill>
            </a:endParaRPr>
          </a:p>
        </p:txBody>
      </p:sp>
      <p:pic>
        <p:nvPicPr>
          <p:cNvPr id="86023" name="Imagen 14"/>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9848850" y="374650"/>
            <a:ext cx="539750" cy="53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4 Flecha derecha"/>
          <p:cNvSpPr/>
          <p:nvPr/>
        </p:nvSpPr>
        <p:spPr>
          <a:xfrm>
            <a:off x="5703316" y="5149722"/>
            <a:ext cx="360362" cy="21113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solidFill>
                <a:srgbClr val="FFFFFF"/>
              </a:solidFill>
            </a:endParaRPr>
          </a:p>
        </p:txBody>
      </p:sp>
      <p:sp>
        <p:nvSpPr>
          <p:cNvPr id="20" name="4 Flecha derecha"/>
          <p:cNvSpPr/>
          <p:nvPr/>
        </p:nvSpPr>
        <p:spPr>
          <a:xfrm>
            <a:off x="6876609" y="5618127"/>
            <a:ext cx="360362" cy="211137"/>
          </a:xfrm>
          <a:prstGeom prst="rightArrow">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solidFill>
                <a:srgbClr val="FFFFFF"/>
              </a:solidFill>
            </a:endParaRPr>
          </a:p>
        </p:txBody>
      </p:sp>
      <p:grpSp>
        <p:nvGrpSpPr>
          <p:cNvPr id="86029" name="Agrupar 25"/>
          <p:cNvGrpSpPr>
            <a:grpSpLocks/>
          </p:cNvGrpSpPr>
          <p:nvPr/>
        </p:nvGrpSpPr>
        <p:grpSpPr bwMode="auto">
          <a:xfrm>
            <a:off x="7406107" y="5593510"/>
            <a:ext cx="231775" cy="249237"/>
            <a:chOff x="1597201" y="5121108"/>
            <a:chExt cx="231775" cy="249238"/>
          </a:xfrm>
        </p:grpSpPr>
        <p:cxnSp>
          <p:nvCxnSpPr>
            <p:cNvPr id="22" name="8 Conector recto de flecha"/>
            <p:cNvCxnSpPr/>
            <p:nvPr/>
          </p:nvCxnSpPr>
          <p:spPr bwMode="auto">
            <a:xfrm>
              <a:off x="1597201" y="5121108"/>
              <a:ext cx="0" cy="247651"/>
            </a:xfrm>
            <a:prstGeom prst="straightConnector1">
              <a:avLst/>
            </a:prstGeom>
            <a:ln w="19050">
              <a:solidFill>
                <a:srgbClr val="ED7D3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3" name="9 Conector recto de flecha"/>
            <p:cNvCxnSpPr/>
            <p:nvPr/>
          </p:nvCxnSpPr>
          <p:spPr bwMode="auto">
            <a:xfrm>
              <a:off x="1713089" y="5121108"/>
              <a:ext cx="0" cy="247651"/>
            </a:xfrm>
            <a:prstGeom prst="straightConnector1">
              <a:avLst/>
            </a:prstGeom>
            <a:ln w="19050">
              <a:solidFill>
                <a:srgbClr val="ED7D3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4" name="10 Conector recto de flecha"/>
            <p:cNvCxnSpPr/>
            <p:nvPr/>
          </p:nvCxnSpPr>
          <p:spPr bwMode="auto">
            <a:xfrm>
              <a:off x="1828976" y="5121108"/>
              <a:ext cx="0" cy="249238"/>
            </a:xfrm>
            <a:prstGeom prst="straightConnector1">
              <a:avLst/>
            </a:prstGeom>
            <a:ln w="19050">
              <a:solidFill>
                <a:srgbClr val="ED7D31"/>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2" name="1 CuadroTexto"/>
          <p:cNvSpPr txBox="1"/>
          <p:nvPr/>
        </p:nvSpPr>
        <p:spPr>
          <a:xfrm>
            <a:off x="6644364" y="2209800"/>
            <a:ext cx="2099677" cy="276999"/>
          </a:xfrm>
          <a:prstGeom prst="rect">
            <a:avLst/>
          </a:prstGeom>
          <a:solidFill>
            <a:schemeClr val="bg1"/>
          </a:solidFill>
        </p:spPr>
        <p:txBody>
          <a:bodyPr wrap="none">
            <a:spAutoFit/>
          </a:bodyPr>
          <a:lstStyle/>
          <a:p>
            <a:pPr eaLnBrk="1" hangingPunct="1">
              <a:defRPr/>
            </a:pPr>
            <a:r>
              <a:rPr lang="es-ES" sz="1200" b="1" i="1" dirty="0">
                <a:solidFill>
                  <a:srgbClr val="004586"/>
                </a:solidFill>
                <a:ea typeface="ヒラギノ角ゴ Pro W3" pitchFamily="124" charset="-128"/>
              </a:rPr>
              <a:t>Pieles deficitarias en </a:t>
            </a:r>
            <a:r>
              <a:rPr lang="es-ES" sz="1200" b="1" i="1" dirty="0" err="1">
                <a:solidFill>
                  <a:srgbClr val="004586"/>
                </a:solidFill>
                <a:ea typeface="ヒラギノ角ゴ Pro W3" pitchFamily="124" charset="-128"/>
              </a:rPr>
              <a:t>Filagrina</a:t>
            </a:r>
            <a:endParaRPr lang="es-ES" sz="1200" b="1" i="1" dirty="0">
              <a:solidFill>
                <a:srgbClr val="004586"/>
              </a:solidFill>
              <a:ea typeface="ヒラギノ角ゴ Pro W3" pitchFamily="124" charset="-128"/>
            </a:endParaRPr>
          </a:p>
        </p:txBody>
      </p:sp>
      <p:pic>
        <p:nvPicPr>
          <p:cNvPr id="2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99842" y="1170926"/>
            <a:ext cx="3872558" cy="10174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Marcador de texto 5"/>
          <p:cNvSpPr>
            <a:spLocks noGrp="1"/>
          </p:cNvSpPr>
          <p:nvPr>
            <p:ph type="body" sz="quarter" idx="13"/>
          </p:nvPr>
        </p:nvSpPr>
        <p:spPr>
          <a:xfrm>
            <a:off x="419057" y="5953348"/>
            <a:ext cx="11582443" cy="295162"/>
          </a:xfrm>
        </p:spPr>
        <p:txBody>
          <a:bodyPr>
            <a:normAutofit/>
          </a:bodyPr>
          <a:lstStyle/>
          <a:p>
            <a:r>
              <a:rPr lang="es-ES" sz="1200" dirty="0" err="1"/>
              <a:t>Mildner</a:t>
            </a:r>
            <a:r>
              <a:rPr lang="es-ES" sz="1200" dirty="0"/>
              <a:t> M, et al. J </a:t>
            </a:r>
            <a:r>
              <a:rPr lang="es-ES" sz="1200" dirty="0" err="1"/>
              <a:t>Invest</a:t>
            </a:r>
            <a:r>
              <a:rPr lang="es-ES" sz="1200" dirty="0"/>
              <a:t> </a:t>
            </a:r>
            <a:r>
              <a:rPr lang="es-ES" sz="1200" dirty="0" err="1"/>
              <a:t>Dermatol</a:t>
            </a:r>
            <a:r>
              <a:rPr lang="es-ES" sz="1200" dirty="0"/>
              <a:t>. 2010 Sep;130(9):2286-94.</a:t>
            </a:r>
          </a:p>
          <a:p>
            <a:endParaRPr lang="es-ES" dirty="0"/>
          </a:p>
        </p:txBody>
      </p:sp>
      <p:sp>
        <p:nvSpPr>
          <p:cNvPr id="4" name="Título 3"/>
          <p:cNvSpPr>
            <a:spLocks noGrp="1"/>
          </p:cNvSpPr>
          <p:nvPr>
            <p:ph type="title"/>
          </p:nvPr>
        </p:nvSpPr>
        <p:spPr/>
        <p:txBody>
          <a:bodyPr>
            <a:normAutofit fontScale="90000"/>
          </a:bodyPr>
          <a:lstStyle/>
          <a:p>
            <a:r>
              <a:rPr lang="es-ES" dirty="0" smtClean="0"/>
              <a:t>Entorno y DA – Radiación solar</a:t>
            </a:r>
            <a:br>
              <a:rPr lang="es-ES" dirty="0" smtClean="0"/>
            </a:br>
            <a:r>
              <a:rPr lang="es-ES" dirty="0" err="1" smtClean="0"/>
              <a:t>Filagrina</a:t>
            </a:r>
            <a:endParaRPr lang="es-ES" dirty="0"/>
          </a:p>
        </p:txBody>
      </p:sp>
    </p:spTree>
    <p:extLst>
      <p:ext uri="{BB962C8B-B14F-4D97-AF65-F5344CB8AC3E}">
        <p14:creationId xmlns:p14="http://schemas.microsoft.com/office/powerpoint/2010/main" val="3506481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73" name="Imagen 10"/>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9848850" y="257175"/>
            <a:ext cx="539750" cy="53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Agrupar 2"/>
          <p:cNvGrpSpPr/>
          <p:nvPr/>
        </p:nvGrpSpPr>
        <p:grpSpPr>
          <a:xfrm>
            <a:off x="1341605" y="788555"/>
            <a:ext cx="3319823" cy="5549997"/>
            <a:chOff x="1642506" y="1867553"/>
            <a:chExt cx="7835899" cy="8005523"/>
          </a:xfrm>
        </p:grpSpPr>
        <p:sp>
          <p:nvSpPr>
            <p:cNvPr id="88066" name="1 Rectángulo"/>
            <p:cNvSpPr>
              <a:spLocks noChangeArrowheads="1"/>
            </p:cNvSpPr>
            <p:nvPr/>
          </p:nvSpPr>
          <p:spPr bwMode="auto">
            <a:xfrm>
              <a:off x="1642506" y="2991875"/>
              <a:ext cx="7835899" cy="6881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1" hangingPunct="1"/>
              <a:r>
                <a:rPr lang="es-ES_tradnl" sz="1400" dirty="0">
                  <a:latin typeface="Calibri" charset="0"/>
                </a:rPr>
                <a:t> </a:t>
              </a:r>
              <a:r>
                <a:rPr lang="en-US" sz="1400" i="1" dirty="0">
                  <a:solidFill>
                    <a:srgbClr val="004586"/>
                  </a:solidFill>
                  <a:latin typeface="Calibri" charset="0"/>
                </a:rPr>
                <a:t>“We also note </a:t>
              </a:r>
              <a:r>
                <a:rPr lang="en-US" sz="1400" b="1" i="1" dirty="0">
                  <a:solidFill>
                    <a:srgbClr val="004586"/>
                  </a:solidFill>
                  <a:latin typeface="Calibri" charset="0"/>
                </a:rPr>
                <a:t>that loss of </a:t>
              </a:r>
              <a:r>
                <a:rPr lang="en-US" sz="1400" b="1" i="1" dirty="0" err="1">
                  <a:solidFill>
                    <a:srgbClr val="004586"/>
                  </a:solidFill>
                  <a:latin typeface="Calibri" charset="0"/>
                </a:rPr>
                <a:t>filaggrin</a:t>
              </a:r>
              <a:r>
                <a:rPr lang="en-US" sz="1400" b="1" i="1" dirty="0">
                  <a:solidFill>
                    <a:srgbClr val="004586"/>
                  </a:solidFill>
                  <a:latin typeface="Calibri" charset="0"/>
                </a:rPr>
                <a:t> </a:t>
              </a:r>
              <a:r>
                <a:rPr lang="en-US" sz="1400" i="1" dirty="0">
                  <a:solidFill>
                    <a:srgbClr val="004586"/>
                  </a:solidFill>
                  <a:latin typeface="Calibri" charset="0"/>
                </a:rPr>
                <a:t>results in downstream depletion of a molecule called </a:t>
              </a:r>
              <a:r>
                <a:rPr lang="en-US" sz="1400" i="1" dirty="0" err="1">
                  <a:solidFill>
                    <a:srgbClr val="004586"/>
                  </a:solidFill>
                  <a:latin typeface="Calibri" charset="0"/>
                </a:rPr>
                <a:t>urocanic</a:t>
              </a:r>
              <a:r>
                <a:rPr lang="en-US" sz="1400" i="1" dirty="0">
                  <a:solidFill>
                    <a:srgbClr val="004586"/>
                  </a:solidFill>
                  <a:latin typeface="Calibri" charset="0"/>
                </a:rPr>
                <a:t> acid. This molecule is the most important filter of ultraviolet light in outermost layer of skin, the stratum </a:t>
              </a:r>
              <a:r>
                <a:rPr lang="en-US" sz="1400" i="1" dirty="0" err="1">
                  <a:solidFill>
                    <a:srgbClr val="004586"/>
                  </a:solidFill>
                  <a:latin typeface="Calibri" charset="0"/>
                </a:rPr>
                <a:t>corneum</a:t>
              </a:r>
              <a:r>
                <a:rPr lang="en-US" sz="1400" i="1" dirty="0">
                  <a:solidFill>
                    <a:srgbClr val="004586"/>
                  </a:solidFill>
                  <a:latin typeface="Calibri" charset="0"/>
                </a:rPr>
                <a:t>. Hence, </a:t>
              </a:r>
              <a:r>
                <a:rPr lang="en-US" sz="1400" b="1" i="1" dirty="0">
                  <a:solidFill>
                    <a:srgbClr val="004586"/>
                  </a:solidFill>
                  <a:latin typeface="Calibri" charset="0"/>
                </a:rPr>
                <a:t>deficiency of </a:t>
              </a:r>
              <a:r>
                <a:rPr lang="en-US" sz="1400" b="1" i="1" dirty="0" err="1">
                  <a:solidFill>
                    <a:srgbClr val="004586"/>
                  </a:solidFill>
                  <a:latin typeface="Calibri" charset="0"/>
                </a:rPr>
                <a:t>urocanic</a:t>
              </a:r>
              <a:r>
                <a:rPr lang="en-US" sz="1400" b="1" i="1" dirty="0">
                  <a:solidFill>
                    <a:srgbClr val="004586"/>
                  </a:solidFill>
                  <a:latin typeface="Calibri" charset="0"/>
                </a:rPr>
                <a:t> acid would allow more damaging rays of light to enter the skin, and could account for the association between basal cell skin cancers and a history of atopic dermatitis</a:t>
              </a:r>
              <a:r>
                <a:rPr lang="en-US" sz="1400" i="1" dirty="0">
                  <a:solidFill>
                    <a:srgbClr val="004586"/>
                  </a:solidFill>
                  <a:latin typeface="Calibri" charset="0"/>
                </a:rPr>
                <a:t>”.</a:t>
              </a:r>
            </a:p>
            <a:p>
              <a:pPr eaLnBrk="1" hangingPunct="1"/>
              <a:endParaRPr lang="es-ES" sz="1400" dirty="0">
                <a:latin typeface="Calibri" charset="0"/>
              </a:endParaRPr>
            </a:p>
            <a:p>
              <a:pPr eaLnBrk="1" hangingPunct="1"/>
              <a:endParaRPr lang="en-US" sz="1400" b="1" i="1" dirty="0" smtClean="0">
                <a:solidFill>
                  <a:srgbClr val="004586"/>
                </a:solidFill>
                <a:latin typeface="Calibri" charset="0"/>
              </a:endParaRPr>
            </a:p>
            <a:p>
              <a:pPr eaLnBrk="1" hangingPunct="1"/>
              <a:r>
                <a:rPr lang="en-US" sz="1400" b="1" i="1" dirty="0" smtClean="0">
                  <a:solidFill>
                    <a:srgbClr val="004586"/>
                  </a:solidFill>
                  <a:latin typeface="Calibri" charset="0"/>
                </a:rPr>
                <a:t>Skin </a:t>
              </a:r>
              <a:r>
                <a:rPr lang="en-US" sz="1400" b="1" i="1" dirty="0">
                  <a:solidFill>
                    <a:srgbClr val="004586"/>
                  </a:solidFill>
                  <a:latin typeface="Calibri" charset="0"/>
                </a:rPr>
                <a:t>Cancer and Atopic Dermatitis. </a:t>
              </a:r>
              <a:r>
                <a:rPr lang="en-US" sz="1400" i="1" dirty="0">
                  <a:solidFill>
                    <a:srgbClr val="004586"/>
                  </a:solidFill>
                  <a:latin typeface="Calibri" charset="0"/>
                </a:rPr>
                <a:t>March 16, 2013 By Peter M. Elias, M.D. &amp; Mary L. Williams, M.D.</a:t>
              </a:r>
              <a:endParaRPr lang="es-ES" sz="1400" dirty="0">
                <a:solidFill>
                  <a:srgbClr val="004586"/>
                </a:solidFill>
                <a:latin typeface="Calibri" charset="0"/>
              </a:endParaRPr>
            </a:p>
            <a:p>
              <a:pPr eaLnBrk="1" hangingPunct="1"/>
              <a:r>
                <a:rPr lang="en-US" sz="1400" b="1" i="1" dirty="0">
                  <a:solidFill>
                    <a:srgbClr val="004586"/>
                  </a:solidFill>
                  <a:latin typeface="Calibri" charset="0"/>
                </a:rPr>
                <a:t>Publication:</a:t>
              </a:r>
              <a:r>
                <a:rPr lang="en-US" sz="1400" i="1" dirty="0">
                  <a:solidFill>
                    <a:srgbClr val="004586"/>
                  </a:solidFill>
                  <a:latin typeface="Calibri" charset="0"/>
                </a:rPr>
                <a:t> </a:t>
              </a:r>
              <a:r>
                <a:rPr lang="en-US" sz="1400" i="1" dirty="0">
                  <a:solidFill>
                    <a:srgbClr val="004586"/>
                  </a:solidFill>
                  <a:latin typeface="Calibri" charset="0"/>
                  <a:hlinkClick r:id="rId4"/>
                </a:rPr>
                <a:t>Letter to the Editor</a:t>
              </a:r>
              <a:r>
                <a:rPr lang="en-US" sz="1400" i="1" dirty="0">
                  <a:solidFill>
                    <a:srgbClr val="004586"/>
                  </a:solidFill>
                  <a:latin typeface="Calibri" charset="0"/>
                </a:rPr>
                <a:t> in response to the commentary, </a:t>
              </a:r>
              <a:r>
                <a:rPr lang="en-US" sz="1400" i="1" dirty="0">
                  <a:solidFill>
                    <a:srgbClr val="004586"/>
                  </a:solidFill>
                  <a:latin typeface="Calibri" charset="0"/>
                  <a:hlinkClick r:id="rId5"/>
                </a:rPr>
                <a:t>Does a History of Eczema Predict a Future Basal Cell Carcinoma?</a:t>
              </a:r>
              <a:r>
                <a:rPr lang="en-US" sz="1400" i="1" dirty="0">
                  <a:solidFill>
                    <a:srgbClr val="004586"/>
                  </a:solidFill>
                  <a:latin typeface="Calibri" charset="0"/>
                </a:rPr>
                <a:t/>
              </a:r>
              <a:br>
                <a:rPr lang="en-US" sz="1400" i="1" dirty="0">
                  <a:solidFill>
                    <a:srgbClr val="004586"/>
                  </a:solidFill>
                  <a:latin typeface="Calibri" charset="0"/>
                </a:rPr>
              </a:br>
              <a:r>
                <a:rPr lang="en-US" sz="1200" b="1" i="1" dirty="0">
                  <a:solidFill>
                    <a:srgbClr val="565656"/>
                  </a:solidFill>
                  <a:latin typeface="Calibri" charset="0"/>
                </a:rPr>
                <a:t>Elias PM, Williams ML</a:t>
              </a:r>
              <a:r>
                <a:rPr lang="en-US" sz="1200" i="1" dirty="0">
                  <a:solidFill>
                    <a:srgbClr val="565656"/>
                  </a:solidFill>
                  <a:latin typeface="Calibri" charset="0"/>
                </a:rPr>
                <a:t>. J Invest </a:t>
              </a:r>
              <a:r>
                <a:rPr lang="en-US" sz="1200" i="1" dirty="0" err="1">
                  <a:solidFill>
                    <a:srgbClr val="565656"/>
                  </a:solidFill>
                  <a:latin typeface="Calibri" charset="0"/>
                </a:rPr>
                <a:t>Dermatol</a:t>
              </a:r>
              <a:r>
                <a:rPr lang="en-US" sz="1200" i="1" dirty="0">
                  <a:solidFill>
                    <a:srgbClr val="565656"/>
                  </a:solidFill>
                  <a:latin typeface="Calibri" charset="0"/>
                </a:rPr>
                <a:t>. 2013 Jan 22. PMID: 23340733.</a:t>
              </a:r>
              <a:endParaRPr lang="es-ES" sz="1200" dirty="0">
                <a:solidFill>
                  <a:srgbClr val="565656"/>
                </a:solidFill>
                <a:latin typeface="Calibri" charset="0"/>
              </a:endParaRPr>
            </a:p>
          </p:txBody>
        </p:sp>
        <p:sp>
          <p:nvSpPr>
            <p:cNvPr id="88072" name="10 CuadroTexto"/>
            <p:cNvSpPr txBox="1">
              <a:spLocks noChangeArrowheads="1"/>
            </p:cNvSpPr>
            <p:nvPr/>
          </p:nvSpPr>
          <p:spPr bwMode="auto">
            <a:xfrm>
              <a:off x="1659423" y="6422545"/>
              <a:ext cx="6069010" cy="665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200" i="1" dirty="0" err="1">
                  <a:solidFill>
                    <a:srgbClr val="565656"/>
                  </a:solidFill>
                </a:rPr>
                <a:t>Elias</a:t>
              </a:r>
              <a:r>
                <a:rPr lang="es-ES" sz="1200" i="1" dirty="0">
                  <a:solidFill>
                    <a:srgbClr val="565656"/>
                  </a:solidFill>
                </a:rPr>
                <a:t> PM. J </a:t>
              </a:r>
              <a:r>
                <a:rPr lang="es-ES" sz="1200" i="1" dirty="0" err="1">
                  <a:solidFill>
                    <a:srgbClr val="565656"/>
                  </a:solidFill>
                </a:rPr>
                <a:t>Invest</a:t>
              </a:r>
              <a:r>
                <a:rPr lang="es-ES" sz="1200" i="1" dirty="0">
                  <a:solidFill>
                    <a:srgbClr val="565656"/>
                  </a:solidFill>
                </a:rPr>
                <a:t> </a:t>
              </a:r>
              <a:r>
                <a:rPr lang="es-ES" sz="1200" i="1" dirty="0" err="1">
                  <a:solidFill>
                    <a:srgbClr val="565656"/>
                  </a:solidFill>
                </a:rPr>
                <a:t>Dermatol</a:t>
              </a:r>
              <a:r>
                <a:rPr lang="es-ES" sz="1200" i="1" dirty="0">
                  <a:solidFill>
                    <a:srgbClr val="565656"/>
                  </a:solidFill>
                </a:rPr>
                <a:t>. 2013 Jun;133(6):1676-7. </a:t>
              </a:r>
            </a:p>
          </p:txBody>
        </p:sp>
        <p:pic>
          <p:nvPicPr>
            <p:cNvPr id="11"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218688" y="1867553"/>
              <a:ext cx="7035799" cy="693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237738" y="2566053"/>
              <a:ext cx="3273425" cy="442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 name="Marcador de texto 4"/>
          <p:cNvSpPr>
            <a:spLocks noGrp="1"/>
          </p:cNvSpPr>
          <p:nvPr>
            <p:ph type="body" sz="quarter" idx="13"/>
          </p:nvPr>
        </p:nvSpPr>
        <p:spPr/>
        <p:txBody>
          <a:bodyPr>
            <a:normAutofit lnSpcReduction="10000"/>
          </a:bodyPr>
          <a:lstStyle/>
          <a:p>
            <a:endParaRPr lang="es-ES"/>
          </a:p>
        </p:txBody>
      </p:sp>
      <p:sp>
        <p:nvSpPr>
          <p:cNvPr id="4" name="Título 3"/>
          <p:cNvSpPr>
            <a:spLocks noGrp="1"/>
          </p:cNvSpPr>
          <p:nvPr>
            <p:ph type="title"/>
          </p:nvPr>
        </p:nvSpPr>
        <p:spPr/>
        <p:txBody>
          <a:bodyPr/>
          <a:lstStyle/>
          <a:p>
            <a:r>
              <a:rPr lang="es-ES" dirty="0" smtClean="0"/>
              <a:t>Déficit de </a:t>
            </a:r>
            <a:r>
              <a:rPr lang="es-ES" dirty="0" err="1" smtClean="0"/>
              <a:t>Filagrina</a:t>
            </a:r>
            <a:r>
              <a:rPr lang="es-ES" dirty="0" smtClean="0"/>
              <a:t> y Caspasa-14 en DA</a:t>
            </a:r>
            <a:endParaRPr lang="es-ES" dirty="0"/>
          </a:p>
        </p:txBody>
      </p:sp>
      <p:sp>
        <p:nvSpPr>
          <p:cNvPr id="88067" name="3 CuadroTexto"/>
          <p:cNvSpPr txBox="1">
            <a:spLocks noChangeArrowheads="1"/>
          </p:cNvSpPr>
          <p:nvPr/>
        </p:nvSpPr>
        <p:spPr bwMode="auto">
          <a:xfrm>
            <a:off x="6740236" y="3068781"/>
            <a:ext cx="32893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2400" b="1" dirty="0">
                <a:solidFill>
                  <a:srgbClr val="C00000"/>
                </a:solidFill>
              </a:rPr>
              <a:t>¿Lesiones a largo plazo?</a:t>
            </a:r>
            <a:endParaRPr lang="es-ES" sz="1800" b="1" dirty="0">
              <a:solidFill>
                <a:srgbClr val="C00000"/>
              </a:solidFill>
            </a:endParaRPr>
          </a:p>
        </p:txBody>
      </p:sp>
    </p:spTree>
    <p:extLst>
      <p:ext uri="{BB962C8B-B14F-4D97-AF65-F5344CB8AC3E}">
        <p14:creationId xmlns:p14="http://schemas.microsoft.com/office/powerpoint/2010/main" val="1867226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73" name="Imagen 10"/>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9848850" y="257175"/>
            <a:ext cx="539750" cy="53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Marcador de texto 4"/>
          <p:cNvSpPr>
            <a:spLocks noGrp="1"/>
          </p:cNvSpPr>
          <p:nvPr>
            <p:ph type="body" sz="quarter" idx="13"/>
          </p:nvPr>
        </p:nvSpPr>
        <p:spPr/>
        <p:txBody>
          <a:bodyPr>
            <a:normAutofit lnSpcReduction="10000"/>
          </a:bodyPr>
          <a:lstStyle/>
          <a:p>
            <a:endParaRPr lang="es-ES"/>
          </a:p>
        </p:txBody>
      </p:sp>
      <p:sp>
        <p:nvSpPr>
          <p:cNvPr id="4" name="Título 3"/>
          <p:cNvSpPr>
            <a:spLocks noGrp="1"/>
          </p:cNvSpPr>
          <p:nvPr>
            <p:ph type="title"/>
          </p:nvPr>
        </p:nvSpPr>
        <p:spPr/>
        <p:txBody>
          <a:bodyPr/>
          <a:lstStyle/>
          <a:p>
            <a:r>
              <a:rPr lang="es-ES" dirty="0" smtClean="0"/>
              <a:t>Déficit de </a:t>
            </a:r>
            <a:r>
              <a:rPr lang="es-ES" dirty="0" err="1" smtClean="0"/>
              <a:t>Filagrina</a:t>
            </a:r>
            <a:r>
              <a:rPr lang="es-ES" dirty="0" smtClean="0"/>
              <a:t> y Caspasa-14 en DA</a:t>
            </a:r>
            <a:endParaRPr lang="es-ES" dirty="0"/>
          </a:p>
        </p:txBody>
      </p:sp>
      <p:grpSp>
        <p:nvGrpSpPr>
          <p:cNvPr id="6" name="17 Grupo"/>
          <p:cNvGrpSpPr/>
          <p:nvPr/>
        </p:nvGrpSpPr>
        <p:grpSpPr>
          <a:xfrm>
            <a:off x="6628195" y="940950"/>
            <a:ext cx="3664855" cy="4898569"/>
            <a:chOff x="8166100" y="1079500"/>
            <a:chExt cx="3664855" cy="4898569"/>
          </a:xfrm>
        </p:grpSpPr>
        <p:pic>
          <p:nvPicPr>
            <p:cNvPr id="13" name="Picture 4" descr="c:\users\Raul\Desktop\Infantil\Infantil, iomega\diciembre infantil 04 IV\100OLYMP\dermatitis atopica david 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166100" y="1079500"/>
              <a:ext cx="3664855" cy="4898569"/>
            </a:xfrm>
            <a:prstGeom prst="rect">
              <a:avLst/>
            </a:prstGeom>
            <a:noFill/>
            <a:ln w="9525">
              <a:noFill/>
              <a:miter lim="800000"/>
              <a:headEnd/>
              <a:tailEnd/>
            </a:ln>
          </p:spPr>
        </p:pic>
        <p:sp>
          <p:nvSpPr>
            <p:cNvPr id="7" name="Rectángulo 6"/>
            <p:cNvSpPr/>
            <p:nvPr/>
          </p:nvSpPr>
          <p:spPr>
            <a:xfrm>
              <a:off x="9258301" y="2512353"/>
              <a:ext cx="762000" cy="334694"/>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p:cNvSpPr/>
            <p:nvPr/>
          </p:nvSpPr>
          <p:spPr>
            <a:xfrm>
              <a:off x="10756901" y="2486953"/>
              <a:ext cx="762000" cy="334694"/>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8" name="18 Grupo"/>
          <p:cNvGrpSpPr/>
          <p:nvPr/>
        </p:nvGrpSpPr>
        <p:grpSpPr>
          <a:xfrm>
            <a:off x="1348459" y="1669468"/>
            <a:ext cx="5055248" cy="3791436"/>
            <a:chOff x="2886364" y="1808018"/>
            <a:chExt cx="5055248" cy="3791436"/>
          </a:xfrm>
        </p:grpSpPr>
        <p:pic>
          <p:nvPicPr>
            <p:cNvPr id="2" name="Imagen 1"/>
            <p:cNvPicPr>
              <a:picLocks noChangeAspect="1"/>
            </p:cNvPicPr>
            <p:nvPr/>
          </p:nvPicPr>
          <p:blipFill>
            <a:blip r:embed="rId5" cstate="print"/>
            <a:stretch>
              <a:fillRect/>
            </a:stretch>
          </p:blipFill>
          <p:spPr>
            <a:xfrm>
              <a:off x="2886364" y="1808018"/>
              <a:ext cx="5055248" cy="3791436"/>
            </a:xfrm>
            <a:prstGeom prst="rect">
              <a:avLst/>
            </a:prstGeom>
          </p:spPr>
        </p:pic>
        <p:sp>
          <p:nvSpPr>
            <p:cNvPr id="16" name="Rectángulo 15"/>
            <p:cNvSpPr/>
            <p:nvPr/>
          </p:nvSpPr>
          <p:spPr>
            <a:xfrm>
              <a:off x="4181763" y="2557318"/>
              <a:ext cx="1219200" cy="6096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p:cNvSpPr/>
            <p:nvPr/>
          </p:nvSpPr>
          <p:spPr>
            <a:xfrm>
              <a:off x="7064663" y="2757055"/>
              <a:ext cx="873992" cy="551872"/>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1867226776"/>
      </p:ext>
    </p:extLst>
  </p:cSld>
  <p:clrMapOvr>
    <a:masterClrMapping/>
  </p:clrMapOvr>
  <p:transition spd="med">
    <p:dissolv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p:cNvSpPr>
            <a:spLocks noGrp="1"/>
          </p:cNvSpPr>
          <p:nvPr>
            <p:ph type="body" sz="quarter" idx="13"/>
          </p:nvPr>
        </p:nvSpPr>
        <p:spPr/>
        <p:txBody>
          <a:bodyPr>
            <a:normAutofit lnSpcReduction="10000"/>
          </a:bodyPr>
          <a:lstStyle/>
          <a:p>
            <a:endParaRPr lang="es-ES"/>
          </a:p>
        </p:txBody>
      </p:sp>
      <p:sp>
        <p:nvSpPr>
          <p:cNvPr id="2" name="Título 1"/>
          <p:cNvSpPr>
            <a:spLocks noGrp="1"/>
          </p:cNvSpPr>
          <p:nvPr>
            <p:ph type="title"/>
          </p:nvPr>
        </p:nvSpPr>
        <p:spPr/>
        <p:txBody>
          <a:bodyPr/>
          <a:lstStyle/>
          <a:p>
            <a:r>
              <a:rPr lang="es-ES" b="1" dirty="0">
                <a:latin typeface="+mn-lt"/>
              </a:rPr>
              <a:t>E</a:t>
            </a:r>
            <a:r>
              <a:rPr lang="es-ES" b="1" dirty="0" smtClean="0">
                <a:latin typeface="+mn-lt"/>
              </a:rPr>
              <a:t>n DA también debemos recomendar </a:t>
            </a:r>
            <a:r>
              <a:rPr lang="es-ES" b="1" dirty="0" err="1" smtClean="0">
                <a:latin typeface="+mn-lt"/>
              </a:rPr>
              <a:t>fotoprotección</a:t>
            </a:r>
            <a:endParaRPr lang="es-ES" b="1" dirty="0">
              <a:latin typeface="+mn-lt"/>
            </a:endParaRPr>
          </a:p>
        </p:txBody>
      </p:sp>
      <p:pic>
        <p:nvPicPr>
          <p:cNvPr id="3" name="Imagen 2"/>
          <p:cNvPicPr>
            <a:picLocks noChangeAspect="1"/>
          </p:cNvPicPr>
          <p:nvPr/>
        </p:nvPicPr>
        <p:blipFill rotWithShape="1">
          <a:blip r:embed="rId2" cstate="email">
            <a:extLst>
              <a:ext uri="{28A0092B-C50C-407E-A947-70E740481C1C}">
                <a14:useLocalDpi xmlns:a14="http://schemas.microsoft.com/office/drawing/2010/main"/>
              </a:ext>
            </a:extLst>
          </a:blip>
          <a:srcRect b="12485"/>
          <a:stretch/>
        </p:blipFill>
        <p:spPr>
          <a:xfrm>
            <a:off x="4938890" y="1632537"/>
            <a:ext cx="5092699" cy="3824729"/>
          </a:xfrm>
          <a:prstGeom prst="rect">
            <a:avLst/>
          </a:prstGeom>
        </p:spPr>
      </p:pic>
      <p:pic>
        <p:nvPicPr>
          <p:cNvPr id="4" name="Imagen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23723" y="2494845"/>
            <a:ext cx="2808111" cy="2222085"/>
          </a:xfrm>
          <a:prstGeom prst="rect">
            <a:avLst/>
          </a:prstGeom>
        </p:spPr>
      </p:pic>
    </p:spTree>
    <p:extLst>
      <p:ext uri="{BB962C8B-B14F-4D97-AF65-F5344CB8AC3E}">
        <p14:creationId xmlns:p14="http://schemas.microsoft.com/office/powerpoint/2010/main" val="19185612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858" name="2 Grupo"/>
          <p:cNvGrpSpPr>
            <a:grpSpLocks/>
          </p:cNvGrpSpPr>
          <p:nvPr/>
        </p:nvGrpSpPr>
        <p:grpSpPr bwMode="auto">
          <a:xfrm>
            <a:off x="5892800" y="1104900"/>
            <a:ext cx="4774086" cy="4855368"/>
            <a:chOff x="2051720" y="404664"/>
            <a:chExt cx="5849416" cy="6099723"/>
          </a:xfrm>
        </p:grpSpPr>
        <p:pic>
          <p:nvPicPr>
            <p:cNvPr id="12186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l="34094" t="7222" r="5544" b="11874"/>
            <a:stretch>
              <a:fillRect/>
            </a:stretch>
          </p:blipFill>
          <p:spPr bwMode="auto">
            <a:xfrm>
              <a:off x="2212504" y="404664"/>
              <a:ext cx="5688632" cy="60997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1 Rectángulo"/>
            <p:cNvSpPr/>
            <p:nvPr/>
          </p:nvSpPr>
          <p:spPr>
            <a:xfrm>
              <a:off x="2051720" y="693646"/>
              <a:ext cx="357899" cy="194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grpSp>
      <p:sp>
        <p:nvSpPr>
          <p:cNvPr id="4" name="3 Rectángulo"/>
          <p:cNvSpPr/>
          <p:nvPr/>
        </p:nvSpPr>
        <p:spPr>
          <a:xfrm>
            <a:off x="6304875" y="5326547"/>
            <a:ext cx="4327907" cy="635291"/>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pic>
        <p:nvPicPr>
          <p:cNvPr id="121863"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817101" y="298451"/>
            <a:ext cx="500063" cy="56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1864"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r="10425"/>
          <a:stretch>
            <a:fillRect/>
          </a:stretch>
        </p:blipFill>
        <p:spPr bwMode="auto">
          <a:xfrm>
            <a:off x="9350376" y="295275"/>
            <a:ext cx="48101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866" name="2 Rectángulo"/>
          <p:cNvSpPr>
            <a:spLocks noChangeArrowheads="1"/>
          </p:cNvSpPr>
          <p:nvPr/>
        </p:nvSpPr>
        <p:spPr bwMode="auto">
          <a:xfrm>
            <a:off x="1676400" y="2928878"/>
            <a:ext cx="3182426" cy="2862322"/>
          </a:xfrm>
          <a:prstGeom prst="rect">
            <a:avLst/>
          </a:prstGeom>
          <a:solidFill>
            <a:srgbClr val="004586"/>
          </a:solidFill>
          <a:ln w="28575" cmpd="sng">
            <a:noFill/>
            <a:miter lim="800000"/>
            <a:headEnd/>
            <a:tailEnd/>
          </a:ln>
          <a:extLst/>
        </p:spPr>
        <p:txBody>
          <a:bodyPr wrap="square">
            <a:spAutoFit/>
          </a:bodyPr>
          <a:lstStyle/>
          <a:p>
            <a:pPr eaLnBrk="1" hangingPunct="1"/>
            <a:r>
              <a:rPr lang="es-ES" sz="2000" b="1" dirty="0">
                <a:solidFill>
                  <a:schemeClr val="bg1"/>
                </a:solidFill>
              </a:rPr>
              <a:t>La exposición al cloro de las piscinas en pacientes con DA tiene un papel importante en el desarrollo y/o exacerbación de la </a:t>
            </a:r>
            <a:r>
              <a:rPr lang="es-ES" sz="2000" b="1" dirty="0" smtClean="0">
                <a:solidFill>
                  <a:schemeClr val="bg1"/>
                </a:solidFill>
              </a:rPr>
              <a:t>DA.</a:t>
            </a:r>
            <a:endParaRPr lang="es-ES" sz="2000" b="1" dirty="0">
              <a:solidFill>
                <a:schemeClr val="bg1"/>
              </a:solidFill>
            </a:endParaRPr>
          </a:p>
          <a:p>
            <a:pPr eaLnBrk="1" hangingPunct="1"/>
            <a:endParaRPr lang="es-ES" sz="2000" b="1" dirty="0">
              <a:solidFill>
                <a:schemeClr val="bg1"/>
              </a:solidFill>
            </a:endParaRPr>
          </a:p>
          <a:p>
            <a:pPr eaLnBrk="1" hangingPunct="1"/>
            <a:r>
              <a:rPr lang="es-ES" sz="2000" b="1" dirty="0">
                <a:solidFill>
                  <a:schemeClr val="bg1"/>
                </a:solidFill>
              </a:rPr>
              <a:t>El cloro libre disminuye la retención de agua en al capa </a:t>
            </a:r>
            <a:r>
              <a:rPr lang="es-ES" sz="2000" b="1" dirty="0" smtClean="0">
                <a:solidFill>
                  <a:schemeClr val="bg1"/>
                </a:solidFill>
              </a:rPr>
              <a:t>córnea.</a:t>
            </a:r>
            <a:endParaRPr lang="es-ES" sz="2000" b="1" dirty="0">
              <a:solidFill>
                <a:schemeClr val="bg1"/>
              </a:solidFill>
            </a:endParaRPr>
          </a:p>
        </p:txBody>
      </p:sp>
      <p:pic>
        <p:nvPicPr>
          <p:cNvPr id="3" name="Imagen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24000" y="1404878"/>
            <a:ext cx="3520452" cy="1453444"/>
          </a:xfrm>
          <a:prstGeom prst="rect">
            <a:avLst/>
          </a:prstGeom>
        </p:spPr>
      </p:pic>
      <p:sp>
        <p:nvSpPr>
          <p:cNvPr id="5" name="Marcador de texto 4"/>
          <p:cNvSpPr>
            <a:spLocks noGrp="1"/>
          </p:cNvSpPr>
          <p:nvPr>
            <p:ph type="body" sz="quarter" idx="13"/>
          </p:nvPr>
        </p:nvSpPr>
        <p:spPr/>
        <p:txBody>
          <a:bodyPr>
            <a:normAutofit lnSpcReduction="10000"/>
          </a:bodyPr>
          <a:lstStyle/>
          <a:p>
            <a:endParaRPr lang="es-ES"/>
          </a:p>
        </p:txBody>
      </p:sp>
      <p:sp>
        <p:nvSpPr>
          <p:cNvPr id="9" name="Título 8"/>
          <p:cNvSpPr>
            <a:spLocks noGrp="1"/>
          </p:cNvSpPr>
          <p:nvPr>
            <p:ph type="title"/>
          </p:nvPr>
        </p:nvSpPr>
        <p:spPr/>
        <p:txBody>
          <a:bodyPr/>
          <a:lstStyle/>
          <a:p>
            <a:r>
              <a:rPr lang="es-ES" dirty="0" smtClean="0"/>
              <a:t>Agentes </a:t>
            </a:r>
            <a:r>
              <a:rPr lang="es-ES" dirty="0" err="1" smtClean="0"/>
              <a:t>proirritantes</a:t>
            </a:r>
            <a:r>
              <a:rPr lang="es-ES" dirty="0" smtClean="0"/>
              <a:t>: cloro</a:t>
            </a:r>
            <a:endParaRPr lang="es-ES" dirty="0"/>
          </a:p>
        </p:txBody>
      </p:sp>
    </p:spTree>
    <p:extLst>
      <p:ext uri="{BB962C8B-B14F-4D97-AF65-F5344CB8AC3E}">
        <p14:creationId xmlns:p14="http://schemas.microsoft.com/office/powerpoint/2010/main" val="3759750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3550815" y="110840"/>
            <a:ext cx="4120423" cy="584775"/>
          </a:xfrm>
          <a:prstGeom prst="rect">
            <a:avLst/>
          </a:prstGeom>
          <a:noFill/>
        </p:spPr>
        <p:txBody>
          <a:bodyPr wrap="none" rtlCol="0">
            <a:spAutoFit/>
          </a:bodyPr>
          <a:lstStyle/>
          <a:p>
            <a:r>
              <a:rPr lang="es-ES" sz="3200" b="1" dirty="0" smtClean="0">
                <a:solidFill>
                  <a:srgbClr val="004586"/>
                </a:solidFill>
              </a:rPr>
              <a:t>¿Es </a:t>
            </a:r>
            <a:r>
              <a:rPr lang="es-ES" sz="3200" b="1" dirty="0">
                <a:solidFill>
                  <a:srgbClr val="004586"/>
                </a:solidFill>
              </a:rPr>
              <a:t>dermatitis atópica?</a:t>
            </a:r>
          </a:p>
        </p:txBody>
      </p:sp>
      <p:sp>
        <p:nvSpPr>
          <p:cNvPr id="10" name="Marcador de texto 9"/>
          <p:cNvSpPr>
            <a:spLocks noGrp="1"/>
          </p:cNvSpPr>
          <p:nvPr>
            <p:ph type="body" sz="quarter" idx="13"/>
          </p:nvPr>
        </p:nvSpPr>
        <p:spPr/>
        <p:txBody>
          <a:bodyPr>
            <a:normAutofit lnSpcReduction="10000"/>
          </a:bodyPr>
          <a:lstStyle/>
          <a:p>
            <a:endParaRPr lang="es-ES"/>
          </a:p>
        </p:txBody>
      </p:sp>
      <p:pic>
        <p:nvPicPr>
          <p:cNvPr id="142339" name="Picture 3" descr="C:\Users\usuario\Desktop\Imagen1.png"/>
          <p:cNvPicPr>
            <a:picLocks noChangeAspect="1" noChangeArrowheads="1"/>
          </p:cNvPicPr>
          <p:nvPr/>
        </p:nvPicPr>
        <p:blipFill>
          <a:blip r:embed="rId2"/>
          <a:srcRect/>
          <a:stretch>
            <a:fillRect/>
          </a:stretch>
        </p:blipFill>
        <p:spPr bwMode="auto">
          <a:xfrm>
            <a:off x="1885662" y="719571"/>
            <a:ext cx="7893050" cy="5272088"/>
          </a:xfrm>
          <a:prstGeom prst="rect">
            <a:avLst/>
          </a:prstGeom>
          <a:noFill/>
        </p:spPr>
      </p:pic>
    </p:spTree>
    <p:extLst>
      <p:ext uri="{BB962C8B-B14F-4D97-AF65-F5344CB8AC3E}">
        <p14:creationId xmlns:p14="http://schemas.microsoft.com/office/powerpoint/2010/main" val="483839705"/>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cstate="print"/>
          <a:stretch>
            <a:fillRect/>
          </a:stretch>
        </p:blipFill>
        <p:spPr>
          <a:xfrm>
            <a:off x="2286000" y="177799"/>
            <a:ext cx="7924800" cy="5845763"/>
          </a:xfrm>
          <a:prstGeom prst="rect">
            <a:avLst/>
          </a:prstGeom>
        </p:spPr>
      </p:pic>
      <p:sp>
        <p:nvSpPr>
          <p:cNvPr id="2" name="Flecha abajo 1"/>
          <p:cNvSpPr/>
          <p:nvPr/>
        </p:nvSpPr>
        <p:spPr>
          <a:xfrm>
            <a:off x="6374708" y="3954660"/>
            <a:ext cx="484632" cy="97840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7" name="Imagen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5999" y="3225800"/>
            <a:ext cx="8049279" cy="2857604"/>
          </a:xfrm>
          <a:prstGeom prst="rect">
            <a:avLst/>
          </a:prstGeom>
        </p:spPr>
      </p:pic>
      <p:sp>
        <p:nvSpPr>
          <p:cNvPr id="4" name="Marcador de texto 3"/>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144009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48400" y="1676400"/>
            <a:ext cx="2865438" cy="160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917"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r="22627"/>
          <a:stretch>
            <a:fillRect/>
          </a:stretch>
        </p:blipFill>
        <p:spPr bwMode="auto">
          <a:xfrm>
            <a:off x="6019800" y="4749800"/>
            <a:ext cx="4204764" cy="1285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1" name="17 CuadroTexto"/>
          <p:cNvSpPr txBox="1">
            <a:spLocks noChangeArrowheads="1"/>
          </p:cNvSpPr>
          <p:nvPr/>
        </p:nvSpPr>
        <p:spPr bwMode="auto">
          <a:xfrm>
            <a:off x="2470151" y="3725981"/>
            <a:ext cx="2941831" cy="1369606"/>
          </a:xfrm>
          <a:prstGeom prst="rect">
            <a:avLst/>
          </a:prstGeom>
          <a:noFill/>
          <a:ln w="19050">
            <a:solidFill>
              <a:srgbClr val="004586"/>
            </a:solid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spcAft>
                <a:spcPts val="600"/>
              </a:spcAft>
            </a:pPr>
            <a:r>
              <a:rPr lang="es-ES" sz="1800" b="1" dirty="0">
                <a:solidFill>
                  <a:srgbClr val="004586"/>
                </a:solidFill>
              </a:rPr>
              <a:t>CONTAMINANTES DEL AIRE</a:t>
            </a:r>
          </a:p>
          <a:p>
            <a:pPr marL="171450" indent="-171450">
              <a:buFont typeface="Wingdings" panose="05000000000000000000" pitchFamily="2" charset="2"/>
              <a:buChar char="v"/>
            </a:pPr>
            <a:r>
              <a:rPr lang="es-ES" sz="1200" dirty="0">
                <a:solidFill>
                  <a:srgbClr val="004586"/>
                </a:solidFill>
              </a:rPr>
              <a:t>Humo del </a:t>
            </a:r>
            <a:r>
              <a:rPr lang="es-ES" sz="1200" dirty="0" smtClean="0">
                <a:solidFill>
                  <a:srgbClr val="004586"/>
                </a:solidFill>
              </a:rPr>
              <a:t>tabaco.</a:t>
            </a:r>
            <a:endParaRPr lang="es-ES" sz="1200" dirty="0">
              <a:solidFill>
                <a:srgbClr val="004586"/>
              </a:solidFill>
            </a:endParaRPr>
          </a:p>
          <a:p>
            <a:pPr marL="171450" indent="-171450">
              <a:buFont typeface="Wingdings" panose="05000000000000000000" pitchFamily="2" charset="2"/>
              <a:buChar char="v"/>
            </a:pPr>
            <a:r>
              <a:rPr lang="es-ES" sz="1200" dirty="0">
                <a:solidFill>
                  <a:srgbClr val="004586"/>
                </a:solidFill>
              </a:rPr>
              <a:t>Compuestos orgánicos </a:t>
            </a:r>
            <a:r>
              <a:rPr lang="es-ES" sz="1200" dirty="0" smtClean="0">
                <a:solidFill>
                  <a:srgbClr val="004586"/>
                </a:solidFill>
              </a:rPr>
              <a:t>volátiles.</a:t>
            </a:r>
            <a:endParaRPr lang="es-ES" sz="1200" dirty="0">
              <a:solidFill>
                <a:srgbClr val="004586"/>
              </a:solidFill>
            </a:endParaRPr>
          </a:p>
          <a:p>
            <a:pPr marL="171450" indent="-171450">
              <a:buFont typeface="Wingdings" panose="05000000000000000000" pitchFamily="2" charset="2"/>
              <a:buChar char="v"/>
            </a:pPr>
            <a:r>
              <a:rPr lang="es-ES" sz="1200" dirty="0" smtClean="0">
                <a:solidFill>
                  <a:srgbClr val="004586"/>
                </a:solidFill>
              </a:rPr>
              <a:t>Tolueno.</a:t>
            </a:r>
            <a:endParaRPr lang="es-ES" sz="1200" dirty="0">
              <a:solidFill>
                <a:srgbClr val="004586"/>
              </a:solidFill>
            </a:endParaRPr>
          </a:p>
          <a:p>
            <a:pPr marL="171450" indent="-171450">
              <a:buFont typeface="Wingdings" panose="05000000000000000000" pitchFamily="2" charset="2"/>
              <a:buChar char="v"/>
            </a:pPr>
            <a:r>
              <a:rPr lang="es-ES" sz="1200" dirty="0">
                <a:solidFill>
                  <a:srgbClr val="004586"/>
                </a:solidFill>
              </a:rPr>
              <a:t>Gases de escape de los vehículos a </a:t>
            </a:r>
            <a:r>
              <a:rPr lang="es-ES" sz="1200" dirty="0" smtClean="0">
                <a:solidFill>
                  <a:srgbClr val="004586"/>
                </a:solidFill>
              </a:rPr>
              <a:t>motor</a:t>
            </a:r>
            <a:endParaRPr lang="es-ES" sz="1200" dirty="0">
              <a:solidFill>
                <a:srgbClr val="004586"/>
              </a:solidFill>
            </a:endParaRPr>
          </a:p>
          <a:p>
            <a:pPr marL="171450" indent="-171450">
              <a:buFont typeface="Wingdings" panose="05000000000000000000" pitchFamily="2" charset="2"/>
              <a:buChar char="v"/>
            </a:pPr>
            <a:r>
              <a:rPr lang="es-ES" sz="1200" dirty="0">
                <a:solidFill>
                  <a:srgbClr val="004586"/>
                </a:solidFill>
              </a:rPr>
              <a:t>NO</a:t>
            </a:r>
            <a:r>
              <a:rPr lang="es-ES" sz="1200" baseline="-25000" dirty="0">
                <a:solidFill>
                  <a:srgbClr val="004586"/>
                </a:solidFill>
              </a:rPr>
              <a:t>2</a:t>
            </a:r>
            <a:r>
              <a:rPr lang="es-ES" sz="1200" dirty="0">
                <a:solidFill>
                  <a:srgbClr val="004586"/>
                </a:solidFill>
              </a:rPr>
              <a:t>…</a:t>
            </a:r>
          </a:p>
        </p:txBody>
      </p:sp>
      <p:sp>
        <p:nvSpPr>
          <p:cNvPr id="2" name="1 Flecha derecha"/>
          <p:cNvSpPr/>
          <p:nvPr/>
        </p:nvSpPr>
        <p:spPr>
          <a:xfrm>
            <a:off x="5510213" y="3970456"/>
            <a:ext cx="431800" cy="360362"/>
          </a:xfrm>
          <a:prstGeom prst="rightArrow">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123914" name="4 CuadroTexto"/>
          <p:cNvSpPr txBox="1">
            <a:spLocks noChangeArrowheads="1"/>
          </p:cNvSpPr>
          <p:nvPr/>
        </p:nvSpPr>
        <p:spPr bwMode="auto">
          <a:xfrm>
            <a:off x="6051551" y="3670300"/>
            <a:ext cx="3826689" cy="1200329"/>
          </a:xfrm>
          <a:prstGeom prst="rect">
            <a:avLst/>
          </a:prstGeom>
          <a:solidFill>
            <a:srgbClr val="DEEBF7"/>
          </a:solidFill>
          <a:ln>
            <a:noFill/>
          </a:ln>
          <a:extLst/>
        </p:spPr>
        <p:txBody>
          <a:bodyPr wrap="none">
            <a:spAutoFit/>
          </a:bodyPr>
          <a:lstStyle>
            <a:lvl1pPr marL="285750" indent="-285750">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buFont typeface="Wingdings" panose="05000000000000000000" pitchFamily="2" charset="2"/>
              <a:buChar char="v"/>
            </a:pPr>
            <a:r>
              <a:rPr lang="es-ES" sz="1800" b="1" dirty="0" smtClean="0">
                <a:solidFill>
                  <a:srgbClr val="004586"/>
                </a:solidFill>
              </a:rPr>
              <a:t>Oxidación.</a:t>
            </a:r>
            <a:endParaRPr lang="es-ES" sz="1800" b="1" dirty="0">
              <a:solidFill>
                <a:srgbClr val="004586"/>
              </a:solidFill>
            </a:endParaRPr>
          </a:p>
          <a:p>
            <a:pPr eaLnBrk="1" hangingPunct="1">
              <a:buFont typeface="Wingdings" panose="05000000000000000000" pitchFamily="2" charset="2"/>
              <a:buChar char="v"/>
            </a:pPr>
            <a:r>
              <a:rPr lang="es-ES" sz="1800" b="1" dirty="0">
                <a:solidFill>
                  <a:srgbClr val="004586"/>
                </a:solidFill>
              </a:rPr>
              <a:t>Alteración del metabolismo </a:t>
            </a:r>
            <a:r>
              <a:rPr lang="es-ES" sz="1800" b="1" dirty="0" smtClean="0">
                <a:solidFill>
                  <a:srgbClr val="004586"/>
                </a:solidFill>
              </a:rPr>
              <a:t>celular.</a:t>
            </a:r>
            <a:endParaRPr lang="es-ES" sz="1800" b="1" dirty="0">
              <a:solidFill>
                <a:srgbClr val="004586"/>
              </a:solidFill>
            </a:endParaRPr>
          </a:p>
          <a:p>
            <a:pPr eaLnBrk="1" hangingPunct="1">
              <a:buFont typeface="Wingdings" panose="05000000000000000000" pitchFamily="2" charset="2"/>
              <a:buChar char="v"/>
            </a:pPr>
            <a:r>
              <a:rPr lang="es-ES" sz="1800" b="1" dirty="0" smtClean="0">
                <a:solidFill>
                  <a:srgbClr val="004586"/>
                </a:solidFill>
              </a:rPr>
              <a:t>Inflamación.</a:t>
            </a:r>
            <a:endParaRPr lang="es-ES" sz="1800" b="1" dirty="0">
              <a:solidFill>
                <a:srgbClr val="004586"/>
              </a:solidFill>
            </a:endParaRPr>
          </a:p>
          <a:p>
            <a:pPr eaLnBrk="1" hangingPunct="1">
              <a:buFont typeface="Wingdings" panose="05000000000000000000" pitchFamily="2" charset="2"/>
              <a:buChar char="v"/>
            </a:pPr>
            <a:r>
              <a:rPr lang="es-ES" sz="1800" b="1" dirty="0">
                <a:solidFill>
                  <a:srgbClr val="004586"/>
                </a:solidFill>
              </a:rPr>
              <a:t>Alteración de la barrera </a:t>
            </a:r>
            <a:r>
              <a:rPr lang="es-ES" sz="1800" b="1" dirty="0" smtClean="0">
                <a:solidFill>
                  <a:srgbClr val="004586"/>
                </a:solidFill>
              </a:rPr>
              <a:t>cutánea.</a:t>
            </a:r>
            <a:endParaRPr lang="es-ES" sz="1800" b="1" dirty="0">
              <a:solidFill>
                <a:srgbClr val="004586"/>
              </a:solidFill>
            </a:endParaRPr>
          </a:p>
        </p:txBody>
      </p:sp>
      <p:sp>
        <p:nvSpPr>
          <p:cNvPr id="3" name="Título 2"/>
          <p:cNvSpPr>
            <a:spLocks noGrp="1"/>
          </p:cNvSpPr>
          <p:nvPr>
            <p:ph type="title"/>
          </p:nvPr>
        </p:nvSpPr>
        <p:spPr/>
        <p:txBody>
          <a:bodyPr/>
          <a:lstStyle/>
          <a:p>
            <a:r>
              <a:rPr lang="es-ES" dirty="0" smtClean="0"/>
              <a:t>Agentes </a:t>
            </a:r>
            <a:r>
              <a:rPr lang="es-ES" dirty="0" err="1" smtClean="0"/>
              <a:t>proirritantes</a:t>
            </a:r>
            <a:r>
              <a:rPr lang="es-ES" dirty="0" smtClean="0"/>
              <a:t>: contaminación ambiental</a:t>
            </a:r>
            <a:endParaRPr lang="es-ES" dirty="0"/>
          </a:p>
        </p:txBody>
      </p:sp>
      <p:sp>
        <p:nvSpPr>
          <p:cNvPr id="5" name="Marcador de contenido 4"/>
          <p:cNvSpPr>
            <a:spLocks noGrp="1"/>
          </p:cNvSpPr>
          <p:nvPr>
            <p:ph idx="1"/>
          </p:nvPr>
        </p:nvSpPr>
        <p:spPr>
          <a:xfrm>
            <a:off x="0" y="1041075"/>
            <a:ext cx="11582400" cy="4592024"/>
          </a:xfrm>
        </p:spPr>
        <p:txBody>
          <a:bodyPr>
            <a:normAutofit/>
          </a:bodyPr>
          <a:lstStyle/>
          <a:p>
            <a:r>
              <a:rPr lang="es-ES" dirty="0" smtClean="0"/>
              <a:t>Cantidades excesivas de sustancias que causan efectos negativos para:</a:t>
            </a:r>
          </a:p>
          <a:p>
            <a:pPr lvl="1"/>
            <a:r>
              <a:rPr lang="es-ES" sz="2400" dirty="0" smtClean="0"/>
              <a:t>Medio ambiente.</a:t>
            </a:r>
          </a:p>
          <a:p>
            <a:pPr lvl="1"/>
            <a:r>
              <a:rPr lang="es-ES" sz="2400" dirty="0" smtClean="0"/>
              <a:t>Seres vivos.</a:t>
            </a:r>
          </a:p>
          <a:p>
            <a:r>
              <a:rPr lang="es-ES" dirty="0" smtClean="0"/>
              <a:t>Principales fuentes.</a:t>
            </a:r>
          </a:p>
          <a:p>
            <a:pPr lvl="1"/>
            <a:r>
              <a:rPr lang="es-ES" sz="2400" dirty="0" smtClean="0"/>
              <a:t>Naturales (p. ej., volcanes).</a:t>
            </a:r>
          </a:p>
          <a:p>
            <a:pPr lvl="1"/>
            <a:r>
              <a:rPr lang="es-ES" sz="2400" dirty="0" smtClean="0"/>
              <a:t>Artificiales (causadas por </a:t>
            </a:r>
            <a:r>
              <a:rPr lang="es-ES" sz="2400" dirty="0" smtClean="0"/>
              <a:t>la </a:t>
            </a:r>
            <a:r>
              <a:rPr lang="es-ES" sz="2400" dirty="0" smtClean="0"/>
              <a:t>actividad humana.</a:t>
            </a:r>
            <a:endParaRPr lang="es-ES" sz="2400" dirty="0"/>
          </a:p>
        </p:txBody>
      </p:sp>
      <p:sp>
        <p:nvSpPr>
          <p:cNvPr id="17" name="16 CuadroTexto"/>
          <p:cNvSpPr txBox="1">
            <a:spLocks noChangeArrowheads="1"/>
          </p:cNvSpPr>
          <p:nvPr/>
        </p:nvSpPr>
        <p:spPr bwMode="auto">
          <a:xfrm>
            <a:off x="7112000" y="5969000"/>
            <a:ext cx="4838219" cy="276999"/>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200" i="1" dirty="0" err="1">
                <a:solidFill>
                  <a:srgbClr val="565656"/>
                </a:solidFill>
              </a:rPr>
              <a:t>Ahn</a:t>
            </a:r>
            <a:r>
              <a:rPr lang="es-ES" sz="1200" i="1" dirty="0">
                <a:solidFill>
                  <a:srgbClr val="565656"/>
                </a:solidFill>
              </a:rPr>
              <a:t> K. J </a:t>
            </a:r>
            <a:r>
              <a:rPr lang="es-ES" sz="1200" i="1" dirty="0" err="1">
                <a:solidFill>
                  <a:srgbClr val="565656"/>
                </a:solidFill>
              </a:rPr>
              <a:t>Allergy</a:t>
            </a:r>
            <a:r>
              <a:rPr lang="es-ES" sz="1200" i="1" dirty="0">
                <a:solidFill>
                  <a:srgbClr val="565656"/>
                </a:solidFill>
              </a:rPr>
              <a:t> </a:t>
            </a:r>
            <a:r>
              <a:rPr lang="es-ES" sz="1200" i="1" dirty="0" err="1">
                <a:solidFill>
                  <a:srgbClr val="565656"/>
                </a:solidFill>
              </a:rPr>
              <a:t>Clin</a:t>
            </a:r>
            <a:r>
              <a:rPr lang="es-ES" sz="1200" i="1" dirty="0">
                <a:solidFill>
                  <a:srgbClr val="565656"/>
                </a:solidFill>
              </a:rPr>
              <a:t> </a:t>
            </a:r>
            <a:r>
              <a:rPr lang="es-ES" sz="1200" i="1" dirty="0" err="1">
                <a:solidFill>
                  <a:srgbClr val="565656"/>
                </a:solidFill>
              </a:rPr>
              <a:t>Immunol</a:t>
            </a:r>
            <a:r>
              <a:rPr lang="es-ES" sz="1200" i="1" dirty="0">
                <a:solidFill>
                  <a:srgbClr val="565656"/>
                </a:solidFill>
              </a:rPr>
              <a:t>. 2014 Nov;134(5):993-9; </a:t>
            </a:r>
            <a:r>
              <a:rPr lang="es-ES" sz="1200" i="1" dirty="0" err="1">
                <a:solidFill>
                  <a:srgbClr val="565656"/>
                </a:solidFill>
              </a:rPr>
              <a:t>discussion</a:t>
            </a:r>
            <a:r>
              <a:rPr lang="es-ES" sz="1200" i="1" dirty="0">
                <a:solidFill>
                  <a:srgbClr val="565656"/>
                </a:solidFill>
              </a:rPr>
              <a:t> 1000. </a:t>
            </a:r>
          </a:p>
        </p:txBody>
      </p:sp>
      <p:pic>
        <p:nvPicPr>
          <p:cNvPr id="18"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439400" y="533400"/>
            <a:ext cx="622300" cy="630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8303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53400" y="304800"/>
            <a:ext cx="2205888" cy="5791201"/>
          </a:xfrm>
          <a:prstGeom prst="rect">
            <a:avLst/>
          </a:prstGeom>
          <a:ln>
            <a:solidFill>
              <a:srgbClr val="FF6600"/>
            </a:solidFill>
          </a:ln>
        </p:spPr>
      </p:pic>
      <p:pic>
        <p:nvPicPr>
          <p:cNvPr id="3" name="Imagen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762000"/>
            <a:ext cx="6286147" cy="2283869"/>
          </a:xfrm>
          <a:prstGeom prst="rect">
            <a:avLst/>
          </a:prstGeom>
        </p:spPr>
      </p:pic>
      <p:sp>
        <p:nvSpPr>
          <p:cNvPr id="4" name="Rectángulo 3"/>
          <p:cNvSpPr/>
          <p:nvPr/>
        </p:nvSpPr>
        <p:spPr>
          <a:xfrm>
            <a:off x="7642279" y="304800"/>
            <a:ext cx="512699" cy="5791200"/>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5" name="Imagen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19400" y="3200400"/>
            <a:ext cx="2094419" cy="2448511"/>
          </a:xfrm>
          <a:prstGeom prst="rect">
            <a:avLst/>
          </a:prstGeom>
        </p:spPr>
      </p:pic>
      <p:sp>
        <p:nvSpPr>
          <p:cNvPr id="6" name="Marcador de texto 5"/>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9211611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9 CuadroTexto"/>
          <p:cNvSpPr txBox="1">
            <a:spLocks noChangeArrowheads="1"/>
          </p:cNvSpPr>
          <p:nvPr/>
        </p:nvSpPr>
        <p:spPr bwMode="auto">
          <a:xfrm>
            <a:off x="4783138" y="146050"/>
            <a:ext cx="269716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800" b="1">
                <a:solidFill>
                  <a:schemeClr val="bg1"/>
                </a:solidFill>
              </a:rPr>
              <a:t>AGENTES PRO-IRRITANTES</a:t>
            </a:r>
          </a:p>
        </p:txBody>
      </p:sp>
      <p:pic>
        <p:nvPicPr>
          <p:cNvPr id="125955"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44076" y="328613"/>
            <a:ext cx="461963"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Agrupar 4"/>
          <p:cNvGrpSpPr>
            <a:grpSpLocks/>
          </p:cNvGrpSpPr>
          <p:nvPr/>
        </p:nvGrpSpPr>
        <p:grpSpPr bwMode="auto">
          <a:xfrm>
            <a:off x="4511223" y="4737253"/>
            <a:ext cx="4286250" cy="1235809"/>
            <a:chOff x="2922588" y="5341938"/>
            <a:chExt cx="4286250" cy="1235809"/>
          </a:xfrm>
        </p:grpSpPr>
        <p:sp>
          <p:nvSpPr>
            <p:cNvPr id="125976" name="1 CuadroTexto"/>
            <p:cNvSpPr txBox="1">
              <a:spLocks noChangeArrowheads="1"/>
            </p:cNvSpPr>
            <p:nvPr/>
          </p:nvSpPr>
          <p:spPr bwMode="auto">
            <a:xfrm>
              <a:off x="2922588" y="5746750"/>
              <a:ext cx="428625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lvl="1" eaLnBrk="1" hangingPunct="1">
                <a:buFont typeface="Wingdings" panose="05000000000000000000" pitchFamily="2" charset="2"/>
                <a:buChar char="v"/>
              </a:pPr>
              <a:r>
                <a:rPr lang="es-ES_tradnl" sz="1600" b="1" dirty="0" smtClean="0"/>
                <a:t>Picor.</a:t>
              </a:r>
              <a:endParaRPr lang="es-ES_tradnl" sz="1600" b="1" dirty="0"/>
            </a:p>
            <a:p>
              <a:pPr lvl="1" eaLnBrk="1" hangingPunct="1">
                <a:buFont typeface="Wingdings" panose="05000000000000000000" pitchFamily="2" charset="2"/>
                <a:buChar char="v"/>
              </a:pPr>
              <a:r>
                <a:rPr lang="es-ES_tradnl" sz="1600" b="1" dirty="0"/>
                <a:t>Irritación/inflamación </a:t>
              </a:r>
              <a:r>
                <a:rPr lang="es-ES_tradnl" sz="1600" b="1" dirty="0" smtClean="0"/>
                <a:t>.      </a:t>
              </a:r>
              <a:endParaRPr lang="es-ES_tradnl" sz="1600" b="1" dirty="0"/>
            </a:p>
            <a:p>
              <a:pPr lvl="1" eaLnBrk="1" hangingPunct="1">
                <a:buFont typeface="Wingdings" panose="05000000000000000000" pitchFamily="2" charset="2"/>
                <a:buChar char="v"/>
              </a:pPr>
              <a:r>
                <a:rPr lang="es-ES_tradnl" sz="1600" b="1" dirty="0"/>
                <a:t>Riesgo de </a:t>
              </a:r>
              <a:r>
                <a:rPr lang="es-ES_tradnl" sz="1600" b="1" dirty="0" err="1" smtClean="0"/>
                <a:t>sobreinfección</a:t>
              </a:r>
              <a:r>
                <a:rPr lang="es-ES_tradnl" sz="1600" b="1" dirty="0" smtClean="0"/>
                <a:t>.</a:t>
              </a:r>
              <a:endParaRPr lang="es-ES" sz="1600" b="1" dirty="0"/>
            </a:p>
          </p:txBody>
        </p:sp>
        <p:sp>
          <p:nvSpPr>
            <p:cNvPr id="33" name="31 Flecha abajo"/>
            <p:cNvSpPr/>
            <p:nvPr/>
          </p:nvSpPr>
          <p:spPr>
            <a:xfrm>
              <a:off x="4111625" y="5341938"/>
              <a:ext cx="565150" cy="431800"/>
            </a:xfrm>
            <a:prstGeom prst="downArrow">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grpSp>
      <p:grpSp>
        <p:nvGrpSpPr>
          <p:cNvPr id="3" name="Agrupar 1"/>
          <p:cNvGrpSpPr>
            <a:grpSpLocks/>
          </p:cNvGrpSpPr>
          <p:nvPr/>
        </p:nvGrpSpPr>
        <p:grpSpPr bwMode="auto">
          <a:xfrm>
            <a:off x="1286979" y="1498866"/>
            <a:ext cx="3825323" cy="2975452"/>
            <a:chOff x="612775" y="2073275"/>
            <a:chExt cx="3365500" cy="2617788"/>
          </a:xfrm>
        </p:grpSpPr>
        <p:sp>
          <p:nvSpPr>
            <p:cNvPr id="41" name="35 Rectángulo redondeado"/>
            <p:cNvSpPr/>
            <p:nvPr/>
          </p:nvSpPr>
          <p:spPr bwMode="auto">
            <a:xfrm>
              <a:off x="612775" y="2441575"/>
              <a:ext cx="3365500" cy="2249488"/>
            </a:xfrm>
            <a:prstGeom prst="roundRect">
              <a:avLst>
                <a:gd name="adj" fmla="val 7409"/>
              </a:avLst>
            </a:prstGeom>
            <a:noFill/>
            <a:ln w="28575" cmpd="sng">
              <a:solidFill>
                <a:srgbClr val="1935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125972" name="40 CuadroTexto"/>
            <p:cNvSpPr txBox="1">
              <a:spLocks noChangeArrowheads="1"/>
            </p:cNvSpPr>
            <p:nvPr/>
          </p:nvSpPr>
          <p:spPr bwMode="auto">
            <a:xfrm>
              <a:off x="925513" y="2579978"/>
              <a:ext cx="2784475" cy="198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spcAft>
                  <a:spcPts val="600"/>
                </a:spcAft>
                <a:buFont typeface="Wingdings" panose="05000000000000000000" pitchFamily="2" charset="2"/>
                <a:buChar char="v"/>
              </a:pPr>
              <a:r>
                <a:rPr lang="es-ES_tradnl" sz="1600" dirty="0">
                  <a:solidFill>
                    <a:srgbClr val="004586"/>
                  </a:solidFill>
                </a:rPr>
                <a:t>Alteración lípidos </a:t>
              </a:r>
              <a:r>
                <a:rPr lang="es-ES_tradnl" sz="1600" dirty="0" smtClean="0">
                  <a:solidFill>
                    <a:srgbClr val="004586"/>
                  </a:solidFill>
                </a:rPr>
                <a:t>epidérmicos.</a:t>
              </a:r>
              <a:endParaRPr lang="es-ES_tradnl" sz="1600" dirty="0">
                <a:solidFill>
                  <a:srgbClr val="004586"/>
                </a:solidFill>
              </a:endParaRPr>
            </a:p>
            <a:p>
              <a:pPr>
                <a:spcAft>
                  <a:spcPts val="600"/>
                </a:spcAft>
                <a:buFont typeface="Wingdings" panose="05000000000000000000" pitchFamily="2" charset="2"/>
                <a:buChar char="v"/>
              </a:pPr>
              <a:r>
                <a:rPr lang="es-ES_tradnl" sz="1600" dirty="0">
                  <a:solidFill>
                    <a:srgbClr val="004586"/>
                  </a:solidFill>
                </a:rPr>
                <a:t>Alteración péptidos </a:t>
              </a:r>
              <a:r>
                <a:rPr lang="es-ES_tradnl" sz="1600" dirty="0" smtClean="0">
                  <a:solidFill>
                    <a:srgbClr val="004586"/>
                  </a:solidFill>
                </a:rPr>
                <a:t>antimicrobianos.</a:t>
              </a:r>
              <a:endParaRPr lang="es-ES_tradnl" sz="1600" dirty="0">
                <a:solidFill>
                  <a:srgbClr val="004586"/>
                </a:solidFill>
              </a:endParaRPr>
            </a:p>
            <a:p>
              <a:pPr>
                <a:spcAft>
                  <a:spcPts val="600"/>
                </a:spcAft>
                <a:buFont typeface="Wingdings" panose="05000000000000000000" pitchFamily="2" charset="2"/>
                <a:buChar char="v"/>
              </a:pPr>
              <a:r>
                <a:rPr lang="es-ES_tradnl" sz="1600" dirty="0">
                  <a:solidFill>
                    <a:srgbClr val="004586"/>
                  </a:solidFill>
                </a:rPr>
                <a:t>   </a:t>
              </a:r>
              <a:r>
                <a:rPr lang="es-ES_tradnl" sz="1600" dirty="0" smtClean="0">
                  <a:solidFill>
                    <a:srgbClr val="004586"/>
                  </a:solidFill>
                </a:rPr>
                <a:t>pH.</a:t>
              </a:r>
              <a:endParaRPr lang="es-ES_tradnl" sz="1600" dirty="0">
                <a:solidFill>
                  <a:srgbClr val="004586"/>
                </a:solidFill>
              </a:endParaRPr>
            </a:p>
            <a:p>
              <a:pPr>
                <a:spcAft>
                  <a:spcPts val="600"/>
                </a:spcAft>
                <a:buFont typeface="Wingdings" panose="05000000000000000000" pitchFamily="2" charset="2"/>
                <a:buChar char="v"/>
              </a:pPr>
              <a:endParaRPr lang="es-ES_tradnl" sz="1600" dirty="0">
                <a:solidFill>
                  <a:srgbClr val="004586"/>
                </a:solidFill>
              </a:endParaRPr>
            </a:p>
            <a:p>
              <a:pPr>
                <a:spcBef>
                  <a:spcPts val="600"/>
                </a:spcBef>
                <a:spcAft>
                  <a:spcPts val="600"/>
                </a:spcAft>
                <a:buFont typeface="Wingdings" panose="05000000000000000000" pitchFamily="2" charset="2"/>
                <a:buChar char="v"/>
              </a:pPr>
              <a:r>
                <a:rPr lang="es-ES_tradnl" sz="1600" dirty="0">
                  <a:solidFill>
                    <a:srgbClr val="004586"/>
                  </a:solidFill>
                </a:rPr>
                <a:t>Desequilibrio del </a:t>
              </a:r>
              <a:r>
                <a:rPr lang="es-ES_tradnl" sz="1600" dirty="0" err="1">
                  <a:solidFill>
                    <a:srgbClr val="004586"/>
                  </a:solidFill>
                </a:rPr>
                <a:t>microbioma</a:t>
              </a:r>
              <a:r>
                <a:rPr lang="es-ES_tradnl" sz="1600" dirty="0">
                  <a:solidFill>
                    <a:srgbClr val="004586"/>
                  </a:solidFill>
                </a:rPr>
                <a:t> de la </a:t>
              </a:r>
              <a:r>
                <a:rPr lang="es-ES_tradnl" sz="1600" dirty="0" smtClean="0">
                  <a:solidFill>
                    <a:srgbClr val="004586"/>
                  </a:solidFill>
                </a:rPr>
                <a:t>piel.</a:t>
              </a:r>
              <a:endParaRPr lang="es-ES" sz="1600" dirty="0">
                <a:solidFill>
                  <a:srgbClr val="004586"/>
                </a:solidFill>
              </a:endParaRPr>
            </a:p>
          </p:txBody>
        </p:sp>
        <p:sp>
          <p:nvSpPr>
            <p:cNvPr id="125973" name="51 CuadroTexto"/>
            <p:cNvSpPr txBox="1">
              <a:spLocks noChangeArrowheads="1"/>
            </p:cNvSpPr>
            <p:nvPr/>
          </p:nvSpPr>
          <p:spPr bwMode="auto">
            <a:xfrm>
              <a:off x="1236663" y="2073275"/>
              <a:ext cx="20574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sz="1600" b="1">
                  <a:solidFill>
                    <a:srgbClr val="193592"/>
                  </a:solidFill>
                </a:rPr>
                <a:t>DERMATITIS ATÓPICA</a:t>
              </a:r>
            </a:p>
          </p:txBody>
        </p:sp>
        <p:sp>
          <p:nvSpPr>
            <p:cNvPr id="46" name="53 Flecha abajo"/>
            <p:cNvSpPr/>
            <p:nvPr/>
          </p:nvSpPr>
          <p:spPr bwMode="auto">
            <a:xfrm>
              <a:off x="2039436" y="3646949"/>
              <a:ext cx="427037" cy="260350"/>
            </a:xfrm>
            <a:prstGeom prst="downArrow">
              <a:avLst/>
            </a:prstGeom>
            <a:solidFill>
              <a:srgbClr val="19359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cxnSp>
          <p:nvCxnSpPr>
            <p:cNvPr id="47" name="48 Conector recto de flecha"/>
            <p:cNvCxnSpPr/>
            <p:nvPr/>
          </p:nvCxnSpPr>
          <p:spPr bwMode="auto">
            <a:xfrm flipV="1">
              <a:off x="1276296" y="3367662"/>
              <a:ext cx="0" cy="274638"/>
            </a:xfrm>
            <a:prstGeom prst="straightConnector1">
              <a:avLst/>
            </a:prstGeom>
            <a:ln w="19050">
              <a:solidFill>
                <a:srgbClr val="193592"/>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4" name="Agrupar 2"/>
          <p:cNvGrpSpPr>
            <a:grpSpLocks/>
          </p:cNvGrpSpPr>
          <p:nvPr/>
        </p:nvGrpSpPr>
        <p:grpSpPr bwMode="auto">
          <a:xfrm>
            <a:off x="6881951" y="1385466"/>
            <a:ext cx="3883049" cy="3096933"/>
            <a:chOff x="4905375" y="2082800"/>
            <a:chExt cx="3389313" cy="2608263"/>
          </a:xfrm>
        </p:grpSpPr>
        <p:sp>
          <p:nvSpPr>
            <p:cNvPr id="26" name="35 Rectángulo redondeado"/>
            <p:cNvSpPr/>
            <p:nvPr/>
          </p:nvSpPr>
          <p:spPr>
            <a:xfrm>
              <a:off x="4929188" y="2441575"/>
              <a:ext cx="3365500" cy="2249488"/>
            </a:xfrm>
            <a:prstGeom prst="roundRect">
              <a:avLst>
                <a:gd name="adj" fmla="val 7409"/>
              </a:avLst>
            </a:prstGeom>
            <a:noFill/>
            <a:ln w="2857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solidFill>
                  <a:schemeClr val="accent2"/>
                </a:solidFill>
              </a:endParaRPr>
            </a:p>
          </p:txBody>
        </p:sp>
        <p:sp>
          <p:nvSpPr>
            <p:cNvPr id="125968" name="40 CuadroTexto"/>
            <p:cNvSpPr txBox="1">
              <a:spLocks noChangeArrowheads="1"/>
            </p:cNvSpPr>
            <p:nvPr/>
          </p:nvSpPr>
          <p:spPr bwMode="auto">
            <a:xfrm>
              <a:off x="5137150" y="2619501"/>
              <a:ext cx="3106738" cy="18605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spcAft>
                  <a:spcPts val="600"/>
                </a:spcAft>
                <a:buFont typeface="Wingdings" panose="05000000000000000000" pitchFamily="2" charset="2"/>
                <a:buChar char="v"/>
              </a:pPr>
              <a:r>
                <a:rPr lang="es-ES_tradnl" sz="1600" dirty="0" smtClean="0"/>
                <a:t>Arena.</a:t>
              </a:r>
              <a:endParaRPr lang="es-ES_tradnl" sz="1600" dirty="0"/>
            </a:p>
            <a:p>
              <a:pPr>
                <a:spcAft>
                  <a:spcPts val="600"/>
                </a:spcAft>
                <a:buFont typeface="Wingdings" panose="05000000000000000000" pitchFamily="2" charset="2"/>
                <a:buChar char="v"/>
              </a:pPr>
              <a:r>
                <a:rPr lang="es-ES_tradnl" sz="1600" dirty="0"/>
                <a:t>Aguas </a:t>
              </a:r>
              <a:r>
                <a:rPr lang="es-ES_tradnl" sz="1600" dirty="0" smtClean="0"/>
                <a:t>recreacionales.</a:t>
              </a:r>
              <a:endParaRPr lang="es-ES_tradnl" sz="1600" dirty="0"/>
            </a:p>
            <a:p>
              <a:pPr>
                <a:spcAft>
                  <a:spcPts val="600"/>
                </a:spcAft>
                <a:buFont typeface="Wingdings" panose="05000000000000000000" pitchFamily="2" charset="2"/>
                <a:buChar char="v"/>
              </a:pPr>
              <a:r>
                <a:rPr lang="es-ES_tradnl" sz="1600" dirty="0"/>
                <a:t>Radiación </a:t>
              </a:r>
              <a:r>
                <a:rPr lang="es-ES_tradnl" sz="1600" dirty="0" smtClean="0"/>
                <a:t>UV.</a:t>
              </a:r>
              <a:r>
                <a:rPr lang="es-ES_tradnl" sz="1600" dirty="0"/>
                <a:t/>
              </a:r>
              <a:br>
                <a:rPr lang="es-ES_tradnl" sz="1600" dirty="0"/>
              </a:br>
              <a:r>
                <a:rPr lang="es-ES_tradnl" sz="1600" dirty="0"/>
                <a:t>(elimina la flora saprófita de la </a:t>
              </a:r>
              <a:r>
                <a:rPr lang="es-ES_tradnl" sz="1600" dirty="0" smtClean="0"/>
                <a:t>piel).</a:t>
              </a:r>
              <a:endParaRPr lang="es-ES_tradnl" sz="1600" dirty="0"/>
            </a:p>
            <a:p>
              <a:pPr>
                <a:spcAft>
                  <a:spcPts val="600"/>
                </a:spcAft>
                <a:buFont typeface="Wingdings" panose="05000000000000000000" pitchFamily="2" charset="2"/>
                <a:buChar char="v"/>
              </a:pPr>
              <a:endParaRPr lang="es-ES_tradnl" sz="1600" dirty="0"/>
            </a:p>
            <a:p>
              <a:pPr>
                <a:spcBef>
                  <a:spcPts val="600"/>
                </a:spcBef>
                <a:spcAft>
                  <a:spcPts val="600"/>
                </a:spcAft>
                <a:buFont typeface="Wingdings" panose="05000000000000000000" pitchFamily="2" charset="2"/>
                <a:buChar char="v"/>
              </a:pPr>
              <a:r>
                <a:rPr lang="es-ES_tradnl" sz="1600" dirty="0"/>
                <a:t>Desequilibrio del </a:t>
              </a:r>
              <a:r>
                <a:rPr lang="es-ES_tradnl" sz="1600" dirty="0" err="1"/>
                <a:t>microbioma</a:t>
              </a:r>
              <a:r>
                <a:rPr lang="es-ES_tradnl" sz="1600" dirty="0"/>
                <a:t> </a:t>
              </a:r>
              <a:br>
                <a:rPr lang="es-ES_tradnl" sz="1600" dirty="0"/>
              </a:br>
              <a:r>
                <a:rPr lang="es-ES_tradnl" sz="1600" dirty="0"/>
                <a:t>de la </a:t>
              </a:r>
              <a:r>
                <a:rPr lang="es-ES_tradnl" sz="1600" dirty="0" smtClean="0"/>
                <a:t>piel.</a:t>
              </a:r>
              <a:endParaRPr lang="es-ES" sz="1600" dirty="0"/>
            </a:p>
          </p:txBody>
        </p:sp>
        <p:sp>
          <p:nvSpPr>
            <p:cNvPr id="125969" name="51 CuadroTexto"/>
            <p:cNvSpPr txBox="1">
              <a:spLocks noChangeArrowheads="1"/>
            </p:cNvSpPr>
            <p:nvPr/>
          </p:nvSpPr>
          <p:spPr bwMode="auto">
            <a:xfrm>
              <a:off x="4905375" y="2082800"/>
              <a:ext cx="3348038"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lgn="ctr" eaLnBrk="1" hangingPunct="1"/>
              <a:r>
                <a:rPr lang="es-ES" sz="1600" b="1">
                  <a:solidFill>
                    <a:schemeClr val="accent2"/>
                  </a:solidFill>
                </a:rPr>
                <a:t>ENTORNO</a:t>
              </a:r>
            </a:p>
          </p:txBody>
        </p:sp>
        <p:sp>
          <p:nvSpPr>
            <p:cNvPr id="49" name="58 Flecha abajo"/>
            <p:cNvSpPr/>
            <p:nvPr/>
          </p:nvSpPr>
          <p:spPr>
            <a:xfrm>
              <a:off x="6260069" y="3653706"/>
              <a:ext cx="427038" cy="260350"/>
            </a:xfrm>
            <a:prstGeom prst="downArrow">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grpSp>
      <p:grpSp>
        <p:nvGrpSpPr>
          <p:cNvPr id="5" name="Agrupar 3"/>
          <p:cNvGrpSpPr>
            <a:grpSpLocks/>
          </p:cNvGrpSpPr>
          <p:nvPr/>
        </p:nvGrpSpPr>
        <p:grpSpPr bwMode="auto">
          <a:xfrm>
            <a:off x="4726833" y="2764423"/>
            <a:ext cx="2405062" cy="1854200"/>
            <a:chOff x="3179763" y="3382963"/>
            <a:chExt cx="2405062" cy="1854200"/>
          </a:xfrm>
        </p:grpSpPr>
        <p:sp>
          <p:nvSpPr>
            <p:cNvPr id="125963" name="14 CuadroTexto"/>
            <p:cNvSpPr txBox="1">
              <a:spLocks noChangeArrowheads="1"/>
            </p:cNvSpPr>
            <p:nvPr/>
          </p:nvSpPr>
          <p:spPr bwMode="auto">
            <a:xfrm>
              <a:off x="3179763" y="4899025"/>
              <a:ext cx="2405062"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a:solidFill>
                    <a:srgbClr val="000000"/>
                  </a:solidFill>
                  <a:miter lim="800000"/>
                  <a:headEnd/>
                  <a:tailEnd/>
                </a14:hiddenLine>
              </a:ext>
            </a:extLst>
          </p:spPr>
          <p:txBody>
            <a:bodyPr>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algn="ctr" eaLnBrk="1" hangingPunct="1"/>
              <a:r>
                <a:rPr lang="es-ES" sz="1600" b="1" i="1" dirty="0">
                  <a:solidFill>
                    <a:srgbClr val="BE0000"/>
                  </a:solidFill>
                </a:rPr>
                <a:t>S. </a:t>
              </a:r>
              <a:r>
                <a:rPr lang="es-ES" sz="1600" b="1" i="1" dirty="0" err="1">
                  <a:solidFill>
                    <a:srgbClr val="BE0000"/>
                  </a:solidFill>
                </a:rPr>
                <a:t>aureus</a:t>
              </a:r>
              <a:endParaRPr lang="es-ES" sz="1600" b="1" i="1" dirty="0">
                <a:solidFill>
                  <a:srgbClr val="BE0000"/>
                </a:solidFill>
              </a:endParaRPr>
            </a:p>
          </p:txBody>
        </p:sp>
        <p:sp>
          <p:nvSpPr>
            <p:cNvPr id="125964" name="33 CuadroTexto"/>
            <p:cNvSpPr txBox="1">
              <a:spLocks noChangeArrowheads="1"/>
            </p:cNvSpPr>
            <p:nvPr/>
          </p:nvSpPr>
          <p:spPr bwMode="auto">
            <a:xfrm>
              <a:off x="4222750" y="3382963"/>
              <a:ext cx="3651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800">
                  <a:solidFill>
                    <a:schemeClr val="tx1"/>
                  </a:solidFill>
                  <a:latin typeface="Calibri" charset="0"/>
                  <a:ea typeface="ヒラギノ角ゴ Pro W3" charset="0"/>
                  <a:cs typeface="ヒラギノ角ゴ Pro W3" charset="0"/>
                </a:defRPr>
              </a:lvl1pPr>
              <a:lvl2pPr marL="742950" indent="-285750">
                <a:defRPr sz="2400">
                  <a:solidFill>
                    <a:schemeClr val="tx1"/>
                  </a:solidFill>
                  <a:latin typeface="Calibri" charset="0"/>
                  <a:ea typeface="ヒラギノ角ゴ Pro W3" charset="0"/>
                </a:defRPr>
              </a:lvl2pPr>
              <a:lvl3pPr>
                <a:defRPr sz="2000">
                  <a:solidFill>
                    <a:schemeClr val="tx1"/>
                  </a:solidFill>
                  <a:latin typeface="Calibri" charset="0"/>
                  <a:ea typeface="ヒラギノ角ゴ Pro W3" charset="0"/>
                </a:defRPr>
              </a:lvl3pPr>
              <a:lvl4pPr>
                <a:defRPr>
                  <a:solidFill>
                    <a:schemeClr val="tx1"/>
                  </a:solidFill>
                  <a:latin typeface="Calibri" charset="0"/>
                  <a:ea typeface="ヒラギノ角ゴ Pro W3" charset="0"/>
                </a:defRPr>
              </a:lvl4pPr>
              <a:lvl5pPr>
                <a:defRPr>
                  <a:solidFill>
                    <a:schemeClr val="tx1"/>
                  </a:solidFill>
                  <a:latin typeface="Calibri" charset="0"/>
                  <a:ea typeface="ヒラギノ角ゴ Pro W3" charset="0"/>
                </a:defRPr>
              </a:lvl5pPr>
              <a:lvl6pPr eaLnBrk="0" fontAlgn="base" hangingPunct="0">
                <a:spcAft>
                  <a:spcPct val="0"/>
                </a:spcAft>
                <a:buFont typeface="Arial" charset="0"/>
                <a:defRPr>
                  <a:solidFill>
                    <a:schemeClr val="tx1"/>
                  </a:solidFill>
                  <a:latin typeface="Calibri" charset="0"/>
                  <a:ea typeface="ヒラギノ角ゴ Pro W3" charset="0"/>
                </a:defRPr>
              </a:lvl6pPr>
              <a:lvl7pPr eaLnBrk="0" fontAlgn="base" hangingPunct="0">
                <a:spcAft>
                  <a:spcPct val="0"/>
                </a:spcAft>
                <a:buFont typeface="Arial" charset="0"/>
                <a:defRPr>
                  <a:solidFill>
                    <a:schemeClr val="tx1"/>
                  </a:solidFill>
                  <a:latin typeface="Calibri" charset="0"/>
                  <a:ea typeface="ヒラギノ角ゴ Pro W3" charset="0"/>
                </a:defRPr>
              </a:lvl7pPr>
              <a:lvl8pPr eaLnBrk="0" fontAlgn="base" hangingPunct="0">
                <a:spcAft>
                  <a:spcPct val="0"/>
                </a:spcAft>
                <a:buFont typeface="Arial" charset="0"/>
                <a:defRPr>
                  <a:solidFill>
                    <a:schemeClr val="tx1"/>
                  </a:solidFill>
                  <a:latin typeface="Calibri" charset="0"/>
                  <a:ea typeface="ヒラギノ角ゴ Pro W3" charset="0"/>
                </a:defRPr>
              </a:lvl8pPr>
              <a:lvl9pPr eaLnBrk="0" fontAlgn="base" hangingPunct="0">
                <a:spcAft>
                  <a:spcPct val="0"/>
                </a:spcAft>
                <a:buFont typeface="Arial" charset="0"/>
                <a:defRPr>
                  <a:solidFill>
                    <a:schemeClr val="tx1"/>
                  </a:solidFill>
                  <a:latin typeface="Calibri" charset="0"/>
                  <a:ea typeface="ヒラギノ角ゴ Pro W3" charset="0"/>
                </a:defRPr>
              </a:lvl9pPr>
            </a:lstStyle>
            <a:p>
              <a:pPr eaLnBrk="1" hangingPunct="1"/>
              <a:r>
                <a:rPr lang="es-ES"/>
                <a:t>+</a:t>
              </a:r>
            </a:p>
          </p:txBody>
        </p:sp>
        <p:sp>
          <p:nvSpPr>
            <p:cNvPr id="35" name="50 Flecha abajo"/>
            <p:cNvSpPr/>
            <p:nvPr/>
          </p:nvSpPr>
          <p:spPr>
            <a:xfrm>
              <a:off x="4111625" y="4452938"/>
              <a:ext cx="566738" cy="431800"/>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cxnSp>
          <p:nvCxnSpPr>
            <p:cNvPr id="50" name="48 Conector recto de flecha"/>
            <p:cNvCxnSpPr/>
            <p:nvPr/>
          </p:nvCxnSpPr>
          <p:spPr>
            <a:xfrm flipV="1">
              <a:off x="3881438" y="4938713"/>
              <a:ext cx="0" cy="274637"/>
            </a:xfrm>
            <a:prstGeom prst="straightConnector1">
              <a:avLst/>
            </a:prstGeom>
            <a:ln w="19050">
              <a:solidFill>
                <a:srgbClr val="BE0000"/>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8" name="Título 7"/>
          <p:cNvSpPr>
            <a:spLocks noGrp="1"/>
          </p:cNvSpPr>
          <p:nvPr>
            <p:ph type="title"/>
          </p:nvPr>
        </p:nvSpPr>
        <p:spPr/>
        <p:txBody>
          <a:bodyPr/>
          <a:lstStyle/>
          <a:p>
            <a:r>
              <a:rPr lang="es-ES" dirty="0" smtClean="0"/>
              <a:t>     Agentes </a:t>
            </a:r>
            <a:r>
              <a:rPr lang="es-ES" dirty="0" err="1" smtClean="0"/>
              <a:t>proirritantes</a:t>
            </a:r>
            <a:r>
              <a:rPr lang="es-ES" dirty="0" smtClean="0"/>
              <a:t>: </a:t>
            </a:r>
            <a:r>
              <a:rPr lang="es-ES" i="1" dirty="0" smtClean="0"/>
              <a:t>S. </a:t>
            </a:r>
            <a:r>
              <a:rPr lang="es-ES" i="1" dirty="0" err="1" smtClean="0"/>
              <a:t>aureus</a:t>
            </a:r>
            <a:endParaRPr lang="es-ES" i="1" dirty="0"/>
          </a:p>
        </p:txBody>
      </p:sp>
      <p:sp>
        <p:nvSpPr>
          <p:cNvPr id="10" name="Marcador de texto 9"/>
          <p:cNvSpPr>
            <a:spLocks noGrp="1"/>
          </p:cNvSpPr>
          <p:nvPr>
            <p:ph type="body" sz="quarter" idx="10"/>
          </p:nvPr>
        </p:nvSpPr>
        <p:spPr/>
        <p:txBody>
          <a:bodyPr>
            <a:normAutofit lnSpcReduction="10000"/>
          </a:bodyPr>
          <a:lstStyle/>
          <a:p>
            <a:endParaRPr lang="es-ES" dirty="0"/>
          </a:p>
        </p:txBody>
      </p:sp>
      <p:pic>
        <p:nvPicPr>
          <p:cNvPr id="25" name="Imagen 2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V="1">
            <a:off x="55413" y="71563"/>
            <a:ext cx="2074333" cy="1322917"/>
          </a:xfrm>
          <a:prstGeom prst="rect">
            <a:avLst/>
          </a:prstGeom>
        </p:spPr>
      </p:pic>
      <p:pic>
        <p:nvPicPr>
          <p:cNvPr id="27" name="Imagen 2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63500" y="77335"/>
            <a:ext cx="1270000" cy="1321954"/>
          </a:xfrm>
          <a:prstGeom prst="rect">
            <a:avLst/>
          </a:prstGeom>
        </p:spPr>
      </p:pic>
    </p:spTree>
    <p:extLst>
      <p:ext uri="{BB962C8B-B14F-4D97-AF65-F5344CB8AC3E}">
        <p14:creationId xmlns:p14="http://schemas.microsoft.com/office/powerpoint/2010/main" val="2799842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685800"/>
            <a:ext cx="9144000" cy="5067759"/>
          </a:xfrm>
          <a:prstGeom prst="rect">
            <a:avLst/>
          </a:prstGeom>
        </p:spPr>
      </p:pic>
      <p:sp>
        <p:nvSpPr>
          <p:cNvPr id="2" name="Marcador de texto 1"/>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23519970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228600"/>
            <a:ext cx="9144000" cy="5902799"/>
          </a:xfrm>
          <a:prstGeom prst="rect">
            <a:avLst/>
          </a:prstGeom>
        </p:spPr>
      </p:pic>
      <p:sp>
        <p:nvSpPr>
          <p:cNvPr id="5" name="Marcador de texto 4"/>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5287847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3000" y="381000"/>
            <a:ext cx="8511077" cy="4724400"/>
          </a:xfrm>
          <a:prstGeom prst="rect">
            <a:avLst/>
          </a:prstGeom>
        </p:spPr>
      </p:pic>
      <p:pic>
        <p:nvPicPr>
          <p:cNvPr id="3" name="Imagen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50364" y="4700684"/>
            <a:ext cx="1817636" cy="1700116"/>
          </a:xfrm>
          <a:prstGeom prst="rect">
            <a:avLst/>
          </a:prstGeom>
        </p:spPr>
      </p:pic>
      <p:sp>
        <p:nvSpPr>
          <p:cNvPr id="4" name="Flecha derecha 3"/>
          <p:cNvSpPr/>
          <p:nvPr/>
        </p:nvSpPr>
        <p:spPr>
          <a:xfrm>
            <a:off x="6854803" y="5125498"/>
            <a:ext cx="2108761" cy="247367"/>
          </a:xfrm>
          <a:prstGeom prst="rightArrow">
            <a:avLst/>
          </a:prstGeom>
          <a:solidFill>
            <a:srgbClr val="004586"/>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s-ES">
              <a:solidFill>
                <a:prstClr val="white"/>
              </a:solidFill>
              <a:latin typeface="Calibri"/>
            </a:endParaRPr>
          </a:p>
        </p:txBody>
      </p:sp>
      <p:sp>
        <p:nvSpPr>
          <p:cNvPr id="5" name="Flecha abajo 4"/>
          <p:cNvSpPr/>
          <p:nvPr/>
        </p:nvSpPr>
        <p:spPr>
          <a:xfrm>
            <a:off x="10259817" y="3660042"/>
            <a:ext cx="195369" cy="2093514"/>
          </a:xfrm>
          <a:prstGeom prst="downArrow">
            <a:avLst/>
          </a:prstGeom>
          <a:solidFill>
            <a:srgbClr val="004586"/>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s-ES">
              <a:solidFill>
                <a:prstClr val="white"/>
              </a:solidFill>
              <a:latin typeface="Calibri"/>
            </a:endParaRPr>
          </a:p>
        </p:txBody>
      </p:sp>
      <p:sp>
        <p:nvSpPr>
          <p:cNvPr id="6" name="CuadroTexto 5"/>
          <p:cNvSpPr txBox="1"/>
          <p:nvPr/>
        </p:nvSpPr>
        <p:spPr>
          <a:xfrm>
            <a:off x="2124065" y="5382962"/>
            <a:ext cx="6411981" cy="523220"/>
          </a:xfrm>
          <a:prstGeom prst="rect">
            <a:avLst/>
          </a:prstGeom>
          <a:noFill/>
        </p:spPr>
        <p:txBody>
          <a:bodyPr wrap="none" rtlCol="0">
            <a:spAutoFit/>
          </a:bodyPr>
          <a:lstStyle/>
          <a:p>
            <a:pPr defTabSz="457200"/>
            <a:r>
              <a:rPr lang="es-ES" sz="2800" b="1" dirty="0">
                <a:solidFill>
                  <a:srgbClr val="004586"/>
                </a:solidFill>
                <a:latin typeface="Calibri"/>
              </a:rPr>
              <a:t>Huecos poplíteos y pliegues </a:t>
            </a:r>
            <a:r>
              <a:rPr lang="es-ES" sz="2800" b="1" dirty="0" err="1">
                <a:solidFill>
                  <a:srgbClr val="004586"/>
                </a:solidFill>
                <a:latin typeface="Calibri"/>
              </a:rPr>
              <a:t>antecubitales</a:t>
            </a:r>
            <a:endParaRPr lang="es-ES" sz="2800" b="1" dirty="0">
              <a:solidFill>
                <a:srgbClr val="004586"/>
              </a:solidFill>
              <a:latin typeface="Calibri"/>
            </a:endParaRPr>
          </a:p>
        </p:txBody>
      </p:sp>
      <p:sp>
        <p:nvSpPr>
          <p:cNvPr id="7" name="Marcador de texto 6"/>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42520475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arcador de texto 2"/>
          <p:cNvSpPr>
            <a:spLocks noGrp="1"/>
          </p:cNvSpPr>
          <p:nvPr>
            <p:ph type="body" sz="quarter" idx="13"/>
          </p:nvPr>
        </p:nvSpPr>
        <p:spPr/>
        <p:txBody>
          <a:bodyPr>
            <a:normAutofit lnSpcReduction="10000"/>
          </a:bodyPr>
          <a:lstStyle/>
          <a:p>
            <a:endParaRPr lang="es-ES"/>
          </a:p>
        </p:txBody>
      </p:sp>
      <p:sp>
        <p:nvSpPr>
          <p:cNvPr id="2" name="Título 1"/>
          <p:cNvSpPr>
            <a:spLocks noGrp="1"/>
          </p:cNvSpPr>
          <p:nvPr>
            <p:ph type="title" idx="4294967295"/>
          </p:nvPr>
        </p:nvSpPr>
        <p:spPr>
          <a:xfrm>
            <a:off x="1422400" y="914400"/>
            <a:ext cx="8915400" cy="3705225"/>
          </a:xfrm>
        </p:spPr>
        <p:txBody>
          <a:bodyPr>
            <a:normAutofit/>
          </a:bodyPr>
          <a:lstStyle/>
          <a:p>
            <a:r>
              <a:rPr lang="es-ES" sz="6000" dirty="0" smtClean="0">
                <a:solidFill>
                  <a:srgbClr val="004586"/>
                </a:solidFill>
              </a:rPr>
              <a:t>¿Existen otros factores patogénicos en DA?</a:t>
            </a:r>
            <a:endParaRPr lang="es-ES" sz="6000" dirty="0">
              <a:solidFill>
                <a:srgbClr val="004586"/>
              </a:solidFill>
            </a:endParaRPr>
          </a:p>
        </p:txBody>
      </p:sp>
    </p:spTree>
    <p:extLst>
      <p:ext uri="{BB962C8B-B14F-4D97-AF65-F5344CB8AC3E}">
        <p14:creationId xmlns:p14="http://schemas.microsoft.com/office/powerpoint/2010/main" val="3458832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228601"/>
            <a:ext cx="9144000" cy="5807177"/>
          </a:xfrm>
          <a:prstGeom prst="rect">
            <a:avLst/>
          </a:prstGeom>
        </p:spPr>
      </p:pic>
      <p:sp>
        <p:nvSpPr>
          <p:cNvPr id="6" name="CuadroTexto 5"/>
          <p:cNvSpPr txBox="1"/>
          <p:nvPr/>
        </p:nvSpPr>
        <p:spPr>
          <a:xfrm>
            <a:off x="1524000" y="3763677"/>
            <a:ext cx="9144000" cy="1938992"/>
          </a:xfrm>
          <a:prstGeom prst="rect">
            <a:avLst/>
          </a:prstGeom>
          <a:solidFill>
            <a:srgbClr val="004586"/>
          </a:solidFill>
        </p:spPr>
        <p:txBody>
          <a:bodyPr wrap="square" rtlCol="0">
            <a:spAutoFit/>
          </a:bodyPr>
          <a:lstStyle/>
          <a:p>
            <a:r>
              <a:rPr lang="es-ES" sz="2400" dirty="0">
                <a:solidFill>
                  <a:schemeClr val="bg1"/>
                </a:solidFill>
              </a:rPr>
              <a:t>La vitamina D es necesaria para mantener la barrera cutánea</a:t>
            </a:r>
          </a:p>
          <a:p>
            <a:r>
              <a:rPr lang="es-ES" sz="2400" dirty="0">
                <a:solidFill>
                  <a:schemeClr val="bg1"/>
                </a:solidFill>
              </a:rPr>
              <a:t> aumenta la expresión de </a:t>
            </a:r>
            <a:r>
              <a:rPr lang="es-ES" sz="2400" dirty="0" err="1">
                <a:solidFill>
                  <a:schemeClr val="bg1"/>
                </a:solidFill>
              </a:rPr>
              <a:t>filagrina</a:t>
            </a:r>
            <a:r>
              <a:rPr lang="es-ES" sz="2400" dirty="0">
                <a:solidFill>
                  <a:schemeClr val="bg1"/>
                </a:solidFill>
              </a:rPr>
              <a:t>, </a:t>
            </a:r>
            <a:r>
              <a:rPr lang="es-ES" sz="2400" dirty="0" err="1">
                <a:solidFill>
                  <a:schemeClr val="bg1"/>
                </a:solidFill>
              </a:rPr>
              <a:t>involucrina</a:t>
            </a:r>
            <a:r>
              <a:rPr lang="es-ES" sz="2400" dirty="0">
                <a:solidFill>
                  <a:schemeClr val="bg1"/>
                </a:solidFill>
              </a:rPr>
              <a:t> y </a:t>
            </a:r>
            <a:r>
              <a:rPr lang="es-ES" sz="2400" dirty="0" err="1" smtClean="0">
                <a:solidFill>
                  <a:schemeClr val="bg1"/>
                </a:solidFill>
              </a:rPr>
              <a:t>AMPs</a:t>
            </a:r>
            <a:r>
              <a:rPr lang="es-ES" sz="2400" dirty="0" smtClean="0">
                <a:solidFill>
                  <a:schemeClr val="bg1"/>
                </a:solidFill>
              </a:rPr>
              <a:t>.</a:t>
            </a:r>
            <a:endParaRPr lang="es-ES" sz="2400" dirty="0">
              <a:solidFill>
                <a:schemeClr val="bg1"/>
              </a:solidFill>
            </a:endParaRPr>
          </a:p>
          <a:p>
            <a:r>
              <a:rPr lang="es-ES" sz="2400" dirty="0">
                <a:solidFill>
                  <a:schemeClr val="bg1"/>
                </a:solidFill>
              </a:rPr>
              <a:t>Posiblemente suplementos de </a:t>
            </a:r>
            <a:r>
              <a:rPr lang="es-ES" sz="2400" dirty="0" err="1">
                <a:solidFill>
                  <a:schemeClr val="bg1"/>
                </a:solidFill>
              </a:rPr>
              <a:t>vit</a:t>
            </a:r>
            <a:r>
              <a:rPr lang="es-ES" sz="2400" dirty="0">
                <a:solidFill>
                  <a:schemeClr val="bg1"/>
                </a:solidFill>
              </a:rPr>
              <a:t> D sean beneficiosos en DA </a:t>
            </a:r>
            <a:r>
              <a:rPr lang="es-ES" sz="2400" dirty="0" smtClean="0">
                <a:solidFill>
                  <a:schemeClr val="bg1"/>
                </a:solidFill>
              </a:rPr>
              <a:t>severa</a:t>
            </a:r>
            <a:endParaRPr lang="es-ES" sz="2400" dirty="0">
              <a:solidFill>
                <a:schemeClr val="bg1"/>
              </a:solidFill>
            </a:endParaRPr>
          </a:p>
          <a:p>
            <a:r>
              <a:rPr lang="es-ES" sz="2400" dirty="0">
                <a:solidFill>
                  <a:schemeClr val="bg1"/>
                </a:solidFill>
              </a:rPr>
              <a:t>Problema con los estudios: poca muestra, diferentes dosis, mala </a:t>
            </a:r>
            <a:r>
              <a:rPr lang="es-ES" sz="2400" dirty="0" smtClean="0">
                <a:solidFill>
                  <a:schemeClr val="bg1"/>
                </a:solidFill>
              </a:rPr>
              <a:t>monitorización </a:t>
            </a:r>
            <a:r>
              <a:rPr lang="es-ES" sz="2400" dirty="0">
                <a:solidFill>
                  <a:schemeClr val="bg1"/>
                </a:solidFill>
              </a:rPr>
              <a:t>de niveles.</a:t>
            </a:r>
          </a:p>
        </p:txBody>
      </p:sp>
      <p:sp>
        <p:nvSpPr>
          <p:cNvPr id="2" name="Marcador de texto 1"/>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1699053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type="body" sz="quarter" idx="13"/>
          </p:nvPr>
        </p:nvSpPr>
        <p:spPr>
          <a:xfrm>
            <a:off x="63457" y="5724748"/>
            <a:ext cx="11582443" cy="295162"/>
          </a:xfrm>
        </p:spPr>
        <p:txBody>
          <a:bodyPr>
            <a:noAutofit/>
          </a:bodyPr>
          <a:lstStyle/>
          <a:p>
            <a:r>
              <a:rPr lang="es-ES" sz="1200" dirty="0" smtClean="0">
                <a:solidFill>
                  <a:schemeClr val="bg1">
                    <a:lumMod val="65000"/>
                  </a:schemeClr>
                </a:solidFill>
              </a:rPr>
              <a:t>Papel de la </a:t>
            </a:r>
            <a:r>
              <a:rPr lang="es-ES" sz="1200" dirty="0" err="1" smtClean="0">
                <a:solidFill>
                  <a:schemeClr val="bg1">
                    <a:lumMod val="65000"/>
                  </a:schemeClr>
                </a:solidFill>
              </a:rPr>
              <a:t>microbiota</a:t>
            </a:r>
            <a:r>
              <a:rPr lang="es-ES" sz="1200" dirty="0" smtClean="0">
                <a:solidFill>
                  <a:schemeClr val="bg1">
                    <a:lumMod val="65000"/>
                  </a:schemeClr>
                </a:solidFill>
              </a:rPr>
              <a:t> del tubo digestivo</a:t>
            </a:r>
          </a:p>
          <a:p>
            <a:r>
              <a:rPr lang="es-ES" sz="1200" dirty="0" smtClean="0">
                <a:solidFill>
                  <a:schemeClr val="bg1">
                    <a:lumMod val="65000"/>
                  </a:schemeClr>
                </a:solidFill>
              </a:rPr>
              <a:t>Teoría higienista…</a:t>
            </a:r>
            <a:endParaRPr lang="es-ES" sz="1200" dirty="0">
              <a:solidFill>
                <a:schemeClr val="bg1">
                  <a:lumMod val="65000"/>
                </a:schemeClr>
              </a:solidFill>
            </a:endParaRPr>
          </a:p>
        </p:txBody>
      </p:sp>
      <p:sp>
        <p:nvSpPr>
          <p:cNvPr id="2" name="Título 1"/>
          <p:cNvSpPr>
            <a:spLocks noGrp="1"/>
          </p:cNvSpPr>
          <p:nvPr>
            <p:ph type="title"/>
          </p:nvPr>
        </p:nvSpPr>
        <p:spPr/>
        <p:txBody>
          <a:bodyPr/>
          <a:lstStyle/>
          <a:p>
            <a:r>
              <a:rPr lang="es-ES" dirty="0" smtClean="0">
                <a:solidFill>
                  <a:srgbClr val="004586"/>
                </a:solidFill>
                <a:cs typeface="Apple Chancery"/>
              </a:rPr>
              <a:t>Hay modas que vuelven…</a:t>
            </a:r>
            <a:endParaRPr lang="es-ES" dirty="0">
              <a:solidFill>
                <a:srgbClr val="004586"/>
              </a:solidFill>
              <a:cs typeface="Apple Chancery"/>
            </a:endParaRPr>
          </a:p>
        </p:txBody>
      </p:sp>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0" y="914400"/>
            <a:ext cx="7696200" cy="4736929"/>
          </a:xfrm>
          <a:prstGeom prst="rect">
            <a:avLst/>
          </a:prstGeom>
        </p:spPr>
      </p:pic>
    </p:spTree>
    <p:extLst>
      <p:ext uri="{BB962C8B-B14F-4D97-AF65-F5344CB8AC3E}">
        <p14:creationId xmlns:p14="http://schemas.microsoft.com/office/powerpoint/2010/main" val="4063491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15445" y="1112528"/>
            <a:ext cx="4906504" cy="4853840"/>
          </a:xfrm>
          <a:prstGeom prst="rect">
            <a:avLst/>
          </a:prstGeom>
          <a:ln>
            <a:solidFill>
              <a:srgbClr val="004586"/>
            </a:solidFill>
          </a:ln>
        </p:spPr>
      </p:pic>
      <p:sp>
        <p:nvSpPr>
          <p:cNvPr id="3" name="Rectángulo 2"/>
          <p:cNvSpPr/>
          <p:nvPr/>
        </p:nvSpPr>
        <p:spPr>
          <a:xfrm>
            <a:off x="2189018" y="824534"/>
            <a:ext cx="4959927" cy="923330"/>
          </a:xfrm>
          <a:prstGeom prst="rect">
            <a:avLst/>
          </a:prstGeom>
          <a:solidFill>
            <a:srgbClr val="004586"/>
          </a:solidFill>
          <a:ln>
            <a:solidFill>
              <a:srgbClr val="004586"/>
            </a:solidFill>
          </a:ln>
        </p:spPr>
        <p:txBody>
          <a:bodyPr wrap="square">
            <a:spAutoFit/>
          </a:bodyPr>
          <a:lstStyle/>
          <a:p>
            <a:r>
              <a:rPr lang="es-ES" b="1" dirty="0">
                <a:solidFill>
                  <a:schemeClr val="bg2"/>
                </a:solidFill>
              </a:rPr>
              <a:t>SARKAR, </a:t>
            </a:r>
            <a:r>
              <a:rPr lang="es-ES" b="1" dirty="0" err="1">
                <a:solidFill>
                  <a:schemeClr val="bg2"/>
                </a:solidFill>
              </a:rPr>
              <a:t>Rashmi</a:t>
            </a:r>
            <a:r>
              <a:rPr lang="es-ES" b="1" dirty="0">
                <a:solidFill>
                  <a:schemeClr val="bg2"/>
                </a:solidFill>
              </a:rPr>
              <a:t>, et al. Neonatal </a:t>
            </a:r>
            <a:r>
              <a:rPr lang="es-ES" b="1" dirty="0" err="1">
                <a:solidFill>
                  <a:schemeClr val="bg2"/>
                </a:solidFill>
              </a:rPr>
              <a:t>erythroderma</a:t>
            </a:r>
            <a:r>
              <a:rPr lang="es-ES" b="1" dirty="0">
                <a:solidFill>
                  <a:schemeClr val="bg2"/>
                </a:solidFill>
              </a:rPr>
              <a:t> (red </a:t>
            </a:r>
            <a:r>
              <a:rPr lang="es-ES" b="1" dirty="0" err="1">
                <a:solidFill>
                  <a:schemeClr val="bg2"/>
                </a:solidFill>
              </a:rPr>
              <a:t>baby</a:t>
            </a:r>
            <a:r>
              <a:rPr lang="es-ES" b="1" dirty="0">
                <a:solidFill>
                  <a:schemeClr val="bg2"/>
                </a:solidFill>
              </a:rPr>
              <a:t>). </a:t>
            </a:r>
            <a:r>
              <a:rPr lang="es-ES" b="1" i="1" dirty="0" err="1">
                <a:solidFill>
                  <a:schemeClr val="bg2"/>
                </a:solidFill>
              </a:rPr>
              <a:t>Indian</a:t>
            </a:r>
            <a:r>
              <a:rPr lang="es-ES" b="1" i="1" dirty="0">
                <a:solidFill>
                  <a:schemeClr val="bg2"/>
                </a:solidFill>
              </a:rPr>
              <a:t> </a:t>
            </a:r>
            <a:r>
              <a:rPr lang="es-ES" b="1" i="1" dirty="0" err="1">
                <a:solidFill>
                  <a:schemeClr val="bg2"/>
                </a:solidFill>
              </a:rPr>
              <a:t>Journal</a:t>
            </a:r>
            <a:r>
              <a:rPr lang="es-ES" b="1" i="1" dirty="0">
                <a:solidFill>
                  <a:schemeClr val="bg2"/>
                </a:solidFill>
              </a:rPr>
              <a:t> of </a:t>
            </a:r>
            <a:r>
              <a:rPr lang="es-ES" b="1" i="1" dirty="0" err="1">
                <a:solidFill>
                  <a:schemeClr val="bg2"/>
                </a:solidFill>
              </a:rPr>
              <a:t>Paediatric</a:t>
            </a:r>
            <a:r>
              <a:rPr lang="es-ES" b="1" i="1" dirty="0">
                <a:solidFill>
                  <a:schemeClr val="bg2"/>
                </a:solidFill>
              </a:rPr>
              <a:t> </a:t>
            </a:r>
            <a:r>
              <a:rPr lang="es-ES" b="1" i="1" dirty="0" err="1">
                <a:solidFill>
                  <a:schemeClr val="bg2"/>
                </a:solidFill>
              </a:rPr>
              <a:t>Dermatology</a:t>
            </a:r>
            <a:r>
              <a:rPr lang="es-ES" b="1" dirty="0">
                <a:solidFill>
                  <a:schemeClr val="bg2"/>
                </a:solidFill>
              </a:rPr>
              <a:t>, 2013, vol. 14, no 3, p. 47</a:t>
            </a:r>
          </a:p>
        </p:txBody>
      </p:sp>
      <p:sp>
        <p:nvSpPr>
          <p:cNvPr id="4" name="Flecha izquierda 3"/>
          <p:cNvSpPr/>
          <p:nvPr/>
        </p:nvSpPr>
        <p:spPr>
          <a:xfrm>
            <a:off x="7365019" y="1067955"/>
            <a:ext cx="2748799" cy="484632"/>
          </a:xfrm>
          <a:prstGeom prst="leftArrow">
            <a:avLst/>
          </a:prstGeom>
          <a:solidFill>
            <a:srgbClr val="004586"/>
          </a:solidFill>
          <a:ln>
            <a:solidFill>
              <a:srgbClr val="00458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 name="CuadroTexto 4"/>
          <p:cNvSpPr txBox="1"/>
          <p:nvPr/>
        </p:nvSpPr>
        <p:spPr>
          <a:xfrm>
            <a:off x="7913602" y="1669128"/>
            <a:ext cx="1808458" cy="400110"/>
          </a:xfrm>
          <a:prstGeom prst="rect">
            <a:avLst/>
          </a:prstGeom>
          <a:noFill/>
        </p:spPr>
        <p:txBody>
          <a:bodyPr wrap="none" rtlCol="0">
            <a:spAutoFit/>
          </a:bodyPr>
          <a:lstStyle/>
          <a:p>
            <a:r>
              <a:rPr lang="es-ES" sz="2000" b="1" dirty="0">
                <a:solidFill>
                  <a:srgbClr val="004586"/>
                </a:solidFill>
              </a:rPr>
              <a:t>Menos del 15%</a:t>
            </a:r>
          </a:p>
        </p:txBody>
      </p:sp>
      <p:pic>
        <p:nvPicPr>
          <p:cNvPr id="6" name="Imagen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61876" y="2083092"/>
            <a:ext cx="2598906" cy="3675160"/>
          </a:xfrm>
          <a:prstGeom prst="rect">
            <a:avLst/>
          </a:prstGeom>
        </p:spPr>
      </p:pic>
      <p:sp>
        <p:nvSpPr>
          <p:cNvPr id="8" name="CuadroTexto 7"/>
          <p:cNvSpPr txBox="1"/>
          <p:nvPr/>
        </p:nvSpPr>
        <p:spPr>
          <a:xfrm>
            <a:off x="3550815" y="110840"/>
            <a:ext cx="4120423" cy="584775"/>
          </a:xfrm>
          <a:prstGeom prst="rect">
            <a:avLst/>
          </a:prstGeom>
          <a:noFill/>
        </p:spPr>
        <p:txBody>
          <a:bodyPr wrap="none" rtlCol="0">
            <a:spAutoFit/>
          </a:bodyPr>
          <a:lstStyle/>
          <a:p>
            <a:r>
              <a:rPr lang="es-ES" sz="3200" b="1" dirty="0" smtClean="0">
                <a:solidFill>
                  <a:srgbClr val="004586"/>
                </a:solidFill>
              </a:rPr>
              <a:t>¿Es </a:t>
            </a:r>
            <a:r>
              <a:rPr lang="es-ES" sz="3200" b="1" dirty="0">
                <a:solidFill>
                  <a:srgbClr val="004586"/>
                </a:solidFill>
              </a:rPr>
              <a:t>dermatitis atópica?</a:t>
            </a:r>
          </a:p>
        </p:txBody>
      </p:sp>
    </p:spTree>
    <p:extLst>
      <p:ext uri="{BB962C8B-B14F-4D97-AF65-F5344CB8AC3E}">
        <p14:creationId xmlns:p14="http://schemas.microsoft.com/office/powerpoint/2010/main" val="483839705"/>
      </p:ext>
    </p:extLst>
  </p:cSld>
  <p:clrMapOvr>
    <a:masterClrMapping/>
  </p:clrMapOvr>
  <p:transition>
    <p:dissolv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57596" y="326083"/>
            <a:ext cx="5572204" cy="5961274"/>
          </a:xfrm>
          <a:prstGeom prst="rect">
            <a:avLst/>
          </a:prstGeom>
        </p:spPr>
      </p:pic>
      <p:pic>
        <p:nvPicPr>
          <p:cNvPr id="8" name="Imagen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47800" y="1676400"/>
            <a:ext cx="2686426" cy="3660405"/>
          </a:xfrm>
          <a:prstGeom prst="rect">
            <a:avLst/>
          </a:prstGeom>
        </p:spPr>
      </p:pic>
      <p:sp>
        <p:nvSpPr>
          <p:cNvPr id="12" name="Elipse 11"/>
          <p:cNvSpPr/>
          <p:nvPr/>
        </p:nvSpPr>
        <p:spPr>
          <a:xfrm>
            <a:off x="3849686" y="3182297"/>
            <a:ext cx="1331149" cy="1315764"/>
          </a:xfrm>
          <a:prstGeom prst="ellipse">
            <a:avLst/>
          </a:prstGeom>
          <a:solidFill>
            <a:srgbClr val="953735"/>
          </a:solidFill>
          <a:ln>
            <a:solidFill>
              <a:srgbClr val="660957"/>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184 bebés</a:t>
            </a:r>
          </a:p>
        </p:txBody>
      </p:sp>
      <p:grpSp>
        <p:nvGrpSpPr>
          <p:cNvPr id="20" name="Agrupar 19"/>
          <p:cNvGrpSpPr/>
          <p:nvPr/>
        </p:nvGrpSpPr>
        <p:grpSpPr>
          <a:xfrm>
            <a:off x="7014138" y="274639"/>
            <a:ext cx="3806262" cy="3855837"/>
            <a:chOff x="5519579" y="274638"/>
            <a:chExt cx="3486713" cy="3855837"/>
          </a:xfrm>
        </p:grpSpPr>
        <p:sp>
          <p:nvSpPr>
            <p:cNvPr id="18" name="Flecha derecha 17"/>
            <p:cNvSpPr/>
            <p:nvPr/>
          </p:nvSpPr>
          <p:spPr>
            <a:xfrm>
              <a:off x="5519579" y="274638"/>
              <a:ext cx="3486712" cy="3855837"/>
            </a:xfrm>
            <a:prstGeom prst="rightArrow">
              <a:avLst>
                <a:gd name="adj1" fmla="val 50000"/>
                <a:gd name="adj2" fmla="val 49469"/>
              </a:avLst>
            </a:prstGeom>
            <a:solidFill>
              <a:srgbClr val="A4272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chemeClr val="bg1"/>
                </a:solidFill>
              </a:endParaRPr>
            </a:p>
          </p:txBody>
        </p:sp>
        <p:sp>
          <p:nvSpPr>
            <p:cNvPr id="19" name="CuadroTexto 18"/>
            <p:cNvSpPr txBox="1"/>
            <p:nvPr/>
          </p:nvSpPr>
          <p:spPr>
            <a:xfrm>
              <a:off x="5519579" y="1713543"/>
              <a:ext cx="3486713" cy="923330"/>
            </a:xfrm>
            <a:prstGeom prst="rect">
              <a:avLst/>
            </a:prstGeom>
            <a:noFill/>
            <a:ln>
              <a:noFill/>
            </a:ln>
          </p:spPr>
          <p:txBody>
            <a:bodyPr wrap="square" rtlCol="0">
              <a:spAutoFit/>
            </a:bodyPr>
            <a:lstStyle/>
            <a:p>
              <a:r>
                <a:rPr lang="es-ES" dirty="0">
                  <a:solidFill>
                    <a:srgbClr val="FFFFFF"/>
                  </a:solidFill>
                </a:rPr>
                <a:t>Menos asma, eccema e </a:t>
              </a:r>
              <a:r>
                <a:rPr lang="es-ES" dirty="0" err="1">
                  <a:solidFill>
                    <a:srgbClr val="FFFFFF"/>
                  </a:solidFill>
                </a:rPr>
                <a:t>IgE</a:t>
              </a:r>
              <a:r>
                <a:rPr lang="es-ES" dirty="0">
                  <a:solidFill>
                    <a:srgbClr val="FFFFFF"/>
                  </a:solidFill>
                </a:rPr>
                <a:t> más baja</a:t>
              </a:r>
            </a:p>
            <a:p>
              <a:r>
                <a:rPr lang="es-ES" dirty="0">
                  <a:solidFill>
                    <a:srgbClr val="FFFFFF"/>
                  </a:solidFill>
                </a:rPr>
                <a:t>Protección hasta los 36 meses</a:t>
              </a:r>
            </a:p>
            <a:p>
              <a:r>
                <a:rPr lang="es-ES" dirty="0">
                  <a:solidFill>
                    <a:srgbClr val="FFFFFF"/>
                  </a:solidFill>
                </a:rPr>
                <a:t>Parto vaginal también protege</a:t>
              </a:r>
            </a:p>
          </p:txBody>
        </p:sp>
      </p:grpSp>
      <p:sp>
        <p:nvSpPr>
          <p:cNvPr id="17" name="Rectángulo 16"/>
          <p:cNvSpPr/>
          <p:nvPr/>
        </p:nvSpPr>
        <p:spPr>
          <a:xfrm rot="2701381">
            <a:off x="2962025" y="3267542"/>
            <a:ext cx="139326" cy="76176"/>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2" name="21 Grupo"/>
          <p:cNvGrpSpPr/>
          <p:nvPr/>
        </p:nvGrpSpPr>
        <p:grpSpPr>
          <a:xfrm>
            <a:off x="9385310" y="420973"/>
            <a:ext cx="2602324" cy="5287887"/>
            <a:chOff x="4798320" y="990600"/>
            <a:chExt cx="2602324" cy="5287887"/>
          </a:xfrm>
        </p:grpSpPr>
        <p:grpSp>
          <p:nvGrpSpPr>
            <p:cNvPr id="16" name="Agrupar 15"/>
            <p:cNvGrpSpPr/>
            <p:nvPr/>
          </p:nvGrpSpPr>
          <p:grpSpPr>
            <a:xfrm>
              <a:off x="4798320" y="990600"/>
              <a:ext cx="2602324" cy="5287887"/>
              <a:chOff x="3274320" y="1249638"/>
              <a:chExt cx="2602324" cy="5287887"/>
            </a:xfrm>
          </p:grpSpPr>
          <p:pic>
            <p:nvPicPr>
              <p:cNvPr id="10" name="Imagen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74320" y="1249638"/>
                <a:ext cx="2215819" cy="1932658"/>
              </a:xfrm>
              <a:prstGeom prst="rect">
                <a:avLst/>
              </a:prstGeom>
            </p:spPr>
          </p:pic>
          <p:sp>
            <p:nvSpPr>
              <p:cNvPr id="13" name="Elipse 12"/>
              <p:cNvSpPr/>
              <p:nvPr/>
            </p:nvSpPr>
            <p:spPr>
              <a:xfrm>
                <a:off x="4850279" y="2539717"/>
                <a:ext cx="639860" cy="686692"/>
              </a:xfrm>
              <a:prstGeom prst="ellipse">
                <a:avLst/>
              </a:prstGeom>
              <a:solidFill>
                <a:srgbClr val="953735"/>
              </a:solidFill>
              <a:ln>
                <a:solidFill>
                  <a:srgbClr val="660957"/>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65</a:t>
                </a:r>
              </a:p>
            </p:txBody>
          </p:sp>
          <p:pic>
            <p:nvPicPr>
              <p:cNvPr id="14" name="Imagen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69594" y="4130475"/>
                <a:ext cx="2407050" cy="2407050"/>
              </a:xfrm>
              <a:prstGeom prst="rect">
                <a:avLst/>
              </a:prstGeom>
              <a:ln>
                <a:solidFill>
                  <a:srgbClr val="660957"/>
                </a:solidFill>
              </a:ln>
            </p:spPr>
          </p:pic>
          <p:sp>
            <p:nvSpPr>
              <p:cNvPr id="15" name="Elipse 14"/>
              <p:cNvSpPr/>
              <p:nvPr/>
            </p:nvSpPr>
            <p:spPr>
              <a:xfrm>
                <a:off x="3469594" y="5623125"/>
                <a:ext cx="914400" cy="914400"/>
              </a:xfrm>
              <a:prstGeom prst="ellipse">
                <a:avLst/>
              </a:prstGeom>
              <a:solidFill>
                <a:srgbClr val="953735"/>
              </a:solidFill>
              <a:ln>
                <a:solidFill>
                  <a:srgbClr val="660957"/>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t>119</a:t>
                </a:r>
              </a:p>
            </p:txBody>
          </p:sp>
        </p:grpSp>
        <p:sp>
          <p:nvSpPr>
            <p:cNvPr id="21" name="Rectángulo 20"/>
            <p:cNvSpPr/>
            <p:nvPr/>
          </p:nvSpPr>
          <p:spPr>
            <a:xfrm>
              <a:off x="5044338" y="2336807"/>
              <a:ext cx="440826" cy="73631"/>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 name="Marcador de texto 1"/>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3687346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1371600" y="1424969"/>
            <a:ext cx="9632281" cy="400110"/>
          </a:xfrm>
          <a:prstGeom prst="rect">
            <a:avLst/>
          </a:prstGeom>
          <a:solidFill>
            <a:srgbClr val="004586"/>
          </a:solidFill>
          <a:ln>
            <a:solidFill>
              <a:srgbClr val="004586"/>
            </a:solidFill>
          </a:ln>
          <a:effectLst>
            <a:outerShdw blurRad="152400" dist="317500" dir="5400000" sx="90000" sy="-19000" rotWithShape="0">
              <a:prstClr val="black">
                <a:alpha val="15000"/>
              </a:prstClr>
            </a:outerShdw>
          </a:effectLst>
        </p:spPr>
        <p:txBody>
          <a:bodyPr wrap="square" rtlCol="0">
            <a:spAutoFit/>
          </a:bodyPr>
          <a:lstStyle/>
          <a:p>
            <a:pPr algn="ctr"/>
            <a:r>
              <a:rPr lang="es-ES" sz="2000" dirty="0" smtClean="0">
                <a:solidFill>
                  <a:schemeClr val="bg1"/>
                </a:solidFill>
              </a:rPr>
              <a:t>Lavar platos a mano se relaciona con menos eccema, asma o </a:t>
            </a:r>
            <a:r>
              <a:rPr lang="es-ES" sz="2000" dirty="0" err="1" smtClean="0">
                <a:solidFill>
                  <a:schemeClr val="bg1"/>
                </a:solidFill>
              </a:rPr>
              <a:t>rinoconjuntivitis</a:t>
            </a:r>
            <a:r>
              <a:rPr lang="es-ES" sz="2000" dirty="0" smtClean="0">
                <a:solidFill>
                  <a:schemeClr val="bg1"/>
                </a:solidFill>
              </a:rPr>
              <a:t>, entre </a:t>
            </a:r>
            <a:r>
              <a:rPr lang="es-ES" sz="2000" dirty="0" smtClean="0">
                <a:solidFill>
                  <a:schemeClr val="bg1"/>
                </a:solidFill>
              </a:rPr>
              <a:t>otras.</a:t>
            </a:r>
            <a:endParaRPr lang="es-ES" sz="2000" dirty="0">
              <a:solidFill>
                <a:schemeClr val="bg1"/>
              </a:solidFill>
            </a:endParaRPr>
          </a:p>
        </p:txBody>
      </p:sp>
      <p:sp>
        <p:nvSpPr>
          <p:cNvPr id="10" name="CuadroTexto 9"/>
          <p:cNvSpPr txBox="1"/>
          <p:nvPr/>
        </p:nvSpPr>
        <p:spPr>
          <a:xfrm>
            <a:off x="1524000" y="5110710"/>
            <a:ext cx="9144000" cy="707886"/>
          </a:xfrm>
          <a:prstGeom prst="rect">
            <a:avLst/>
          </a:prstGeom>
          <a:solidFill>
            <a:srgbClr val="004586"/>
          </a:solidFill>
        </p:spPr>
        <p:txBody>
          <a:bodyPr wrap="square" rtlCol="0">
            <a:spAutoFit/>
          </a:bodyPr>
          <a:lstStyle/>
          <a:p>
            <a:pPr algn="ctr"/>
            <a:r>
              <a:rPr lang="es-ES" sz="2000" dirty="0">
                <a:solidFill>
                  <a:schemeClr val="bg1"/>
                </a:solidFill>
              </a:rPr>
              <a:t>T</a:t>
            </a:r>
            <a:r>
              <a:rPr lang="es-ES" sz="2000" dirty="0" smtClean="0">
                <a:solidFill>
                  <a:schemeClr val="bg1"/>
                </a:solidFill>
              </a:rPr>
              <a:t>eoría higienista – lavar platos a mano sería un método de lavado menos eficiente que favorecería contacto con agentes infecciosos induciendo tolerancia </a:t>
            </a:r>
            <a:r>
              <a:rPr lang="es-ES" sz="2000" dirty="0" smtClean="0">
                <a:solidFill>
                  <a:schemeClr val="bg1"/>
                </a:solidFill>
              </a:rPr>
              <a:t>inmunológica.</a:t>
            </a:r>
            <a:endParaRPr lang="es-ES" sz="2000" dirty="0">
              <a:solidFill>
                <a:schemeClr val="bg1"/>
              </a:solidFill>
            </a:endParaRPr>
          </a:p>
        </p:txBody>
      </p:sp>
      <p:sp>
        <p:nvSpPr>
          <p:cNvPr id="11" name="CuadroTexto 10"/>
          <p:cNvSpPr txBox="1"/>
          <p:nvPr/>
        </p:nvSpPr>
        <p:spPr>
          <a:xfrm>
            <a:off x="8585200" y="5905501"/>
            <a:ext cx="3160629" cy="276999"/>
          </a:xfrm>
          <a:prstGeom prst="rect">
            <a:avLst/>
          </a:prstGeom>
          <a:noFill/>
        </p:spPr>
        <p:txBody>
          <a:bodyPr wrap="square" rtlCol="0">
            <a:spAutoFit/>
          </a:bodyPr>
          <a:lstStyle/>
          <a:p>
            <a:pPr algn="r"/>
            <a:r>
              <a:rPr lang="es-ES" sz="1200" i="1" dirty="0" err="1">
                <a:solidFill>
                  <a:srgbClr val="565656"/>
                </a:solidFill>
              </a:rPr>
              <a:t>Hesselmar</a:t>
            </a:r>
            <a:r>
              <a:rPr lang="es-ES" sz="1200" i="1" dirty="0">
                <a:solidFill>
                  <a:srgbClr val="565656"/>
                </a:solidFill>
              </a:rPr>
              <a:t> B. </a:t>
            </a:r>
            <a:r>
              <a:rPr lang="es-ES" sz="1200" i="1" dirty="0" err="1">
                <a:solidFill>
                  <a:srgbClr val="565656"/>
                </a:solidFill>
              </a:rPr>
              <a:t>Pediatrics</a:t>
            </a:r>
            <a:r>
              <a:rPr lang="es-ES" sz="1200" i="1" dirty="0">
                <a:solidFill>
                  <a:srgbClr val="565656"/>
                </a:solidFill>
              </a:rPr>
              <a:t> 2015</a:t>
            </a:r>
          </a:p>
        </p:txBody>
      </p:sp>
      <p:pic>
        <p:nvPicPr>
          <p:cNvPr id="3" name="Imagen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5000" y="2209800"/>
            <a:ext cx="3776461" cy="2448272"/>
          </a:xfrm>
          <a:prstGeom prst="rect">
            <a:avLst/>
          </a:prstGeom>
          <a:ln>
            <a:noFill/>
          </a:ln>
          <a:effectLst>
            <a:outerShdw blurRad="292100" dist="139700" dir="2700000" algn="tl" rotWithShape="0">
              <a:srgbClr val="333333">
                <a:alpha val="65000"/>
              </a:srgbClr>
            </a:outerShdw>
          </a:effectLst>
        </p:spPr>
      </p:pic>
      <p:pic>
        <p:nvPicPr>
          <p:cNvPr id="4" name="Imagen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05600" y="2133600"/>
            <a:ext cx="3456384" cy="2448272"/>
          </a:xfrm>
          <a:prstGeom prst="rect">
            <a:avLst/>
          </a:prstGeom>
          <a:ln>
            <a:noFill/>
          </a:ln>
          <a:effectLst>
            <a:outerShdw blurRad="292100" dist="139700" dir="2700000" algn="tl" rotWithShape="0">
              <a:srgbClr val="333333">
                <a:alpha val="65000"/>
              </a:srgbClr>
            </a:outerShdw>
          </a:effectLst>
        </p:spPr>
      </p:pic>
      <p:sp>
        <p:nvSpPr>
          <p:cNvPr id="7" name="CuadroTexto 6"/>
          <p:cNvSpPr txBox="1"/>
          <p:nvPr/>
        </p:nvSpPr>
        <p:spPr>
          <a:xfrm>
            <a:off x="6019800" y="3276600"/>
            <a:ext cx="421697" cy="369332"/>
          </a:xfrm>
          <a:prstGeom prst="rect">
            <a:avLst/>
          </a:prstGeom>
          <a:noFill/>
        </p:spPr>
        <p:txBody>
          <a:bodyPr wrap="none" rtlCol="0">
            <a:spAutoFit/>
          </a:bodyPr>
          <a:lstStyle/>
          <a:p>
            <a:r>
              <a:rPr lang="es-ES" dirty="0"/>
              <a:t>VS</a:t>
            </a:r>
          </a:p>
        </p:txBody>
      </p:sp>
      <p:sp>
        <p:nvSpPr>
          <p:cNvPr id="2" name="Título 1"/>
          <p:cNvSpPr>
            <a:spLocks noGrp="1"/>
          </p:cNvSpPr>
          <p:nvPr>
            <p:ph type="title"/>
          </p:nvPr>
        </p:nvSpPr>
        <p:spPr/>
        <p:txBody>
          <a:bodyPr/>
          <a:lstStyle/>
          <a:p>
            <a:r>
              <a:rPr lang="es-ES" dirty="0" smtClean="0"/>
              <a:t>Lavar platos a mano o en lavavajillas y desarrollo de eccema, asma o </a:t>
            </a:r>
            <a:r>
              <a:rPr lang="es-ES" dirty="0" err="1" smtClean="0"/>
              <a:t>rinoconjuntivitis</a:t>
            </a:r>
            <a:r>
              <a:rPr lang="es-ES" dirty="0" smtClean="0"/>
              <a:t>, entre otras</a:t>
            </a:r>
            <a:endParaRPr lang="es-ES" dirty="0"/>
          </a:p>
        </p:txBody>
      </p:sp>
    </p:spTree>
    <p:extLst>
      <p:ext uri="{BB962C8B-B14F-4D97-AF65-F5344CB8AC3E}">
        <p14:creationId xmlns:p14="http://schemas.microsoft.com/office/powerpoint/2010/main" val="208091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stretch>
            <a:fillRect/>
          </a:stretch>
        </p:blipFill>
        <p:spPr>
          <a:xfrm>
            <a:off x="6400800" y="2057400"/>
            <a:ext cx="3842052" cy="3941493"/>
          </a:xfrm>
          <a:prstGeom prst="rect">
            <a:avLst/>
          </a:prstGeom>
        </p:spPr>
      </p:pic>
      <p:pic>
        <p:nvPicPr>
          <p:cNvPr id="3" name="Imagen 2"/>
          <p:cNvPicPr>
            <a:picLocks noChangeAspect="1"/>
          </p:cNvPicPr>
          <p:nvPr/>
        </p:nvPicPr>
        <p:blipFill>
          <a:blip r:embed="rId3" cstate="print"/>
          <a:stretch>
            <a:fillRect/>
          </a:stretch>
        </p:blipFill>
        <p:spPr>
          <a:xfrm>
            <a:off x="1752600" y="170089"/>
            <a:ext cx="4038600" cy="5697310"/>
          </a:xfrm>
          <a:prstGeom prst="rect">
            <a:avLst/>
          </a:prstGeom>
        </p:spPr>
      </p:pic>
      <p:sp>
        <p:nvSpPr>
          <p:cNvPr id="4" name="Marcador de texto 3"/>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32331909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304800"/>
            <a:ext cx="9144000" cy="3857052"/>
          </a:xfrm>
          <a:prstGeom prst="rect">
            <a:avLst/>
          </a:prstGeom>
        </p:spPr>
      </p:pic>
      <p:grpSp>
        <p:nvGrpSpPr>
          <p:cNvPr id="6" name="Agrupar 5"/>
          <p:cNvGrpSpPr/>
          <p:nvPr/>
        </p:nvGrpSpPr>
        <p:grpSpPr>
          <a:xfrm>
            <a:off x="2971800" y="1600200"/>
            <a:ext cx="6019800" cy="4368800"/>
            <a:chOff x="1447800" y="2209800"/>
            <a:chExt cx="6019800" cy="4368800"/>
          </a:xfrm>
        </p:grpSpPr>
        <p:pic>
          <p:nvPicPr>
            <p:cNvPr id="3" name="Imagen 2"/>
            <p:cNvPicPr>
              <a:picLocks noChangeAspect="1"/>
            </p:cNvPicPr>
            <p:nvPr/>
          </p:nvPicPr>
          <p:blipFill>
            <a:blip r:embed="rId3" cstate="print"/>
            <a:stretch>
              <a:fillRect/>
            </a:stretch>
          </p:blipFill>
          <p:spPr>
            <a:xfrm>
              <a:off x="1447800" y="4191000"/>
              <a:ext cx="3416300" cy="2387600"/>
            </a:xfrm>
            <a:prstGeom prst="rect">
              <a:avLst/>
            </a:prstGeom>
          </p:spPr>
        </p:pic>
        <p:pic>
          <p:nvPicPr>
            <p:cNvPr id="4" name="Imagen 3"/>
            <p:cNvPicPr>
              <a:picLocks noChangeAspect="1"/>
            </p:cNvPicPr>
            <p:nvPr/>
          </p:nvPicPr>
          <p:blipFill rotWithShape="1">
            <a:blip r:embed="rId4" cstate="email">
              <a:extLst>
                <a:ext uri="{28A0092B-C50C-407E-A947-70E740481C1C}">
                  <a14:useLocalDpi xmlns:a14="http://schemas.microsoft.com/office/drawing/2010/main"/>
                </a:ext>
              </a:extLst>
            </a:blip>
            <a:srcRect l="19925" r="19021"/>
            <a:stretch/>
          </p:blipFill>
          <p:spPr>
            <a:xfrm>
              <a:off x="2895600" y="4800600"/>
              <a:ext cx="1767870" cy="1621536"/>
            </a:xfrm>
            <a:prstGeom prst="rect">
              <a:avLst/>
            </a:prstGeom>
          </p:spPr>
        </p:pic>
        <p:sp>
          <p:nvSpPr>
            <p:cNvPr id="5" name="Llamada ovalada 4"/>
            <p:cNvSpPr/>
            <p:nvPr/>
          </p:nvSpPr>
          <p:spPr>
            <a:xfrm>
              <a:off x="3048000" y="2209800"/>
              <a:ext cx="4419600" cy="1828800"/>
            </a:xfrm>
            <a:prstGeom prst="wedgeEllipseCallout">
              <a:avLst>
                <a:gd name="adj1" fmla="val -57540"/>
                <a:gd name="adj2" fmla="val 65495"/>
              </a:avLst>
            </a:prstGeom>
            <a:solidFill>
              <a:schemeClr val="accent5">
                <a:lumMod val="40000"/>
                <a:lumOff val="60000"/>
                <a:alpha val="3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4000" b="1" dirty="0">
                  <a:solidFill>
                    <a:schemeClr val="accent6">
                      <a:lumMod val="50000"/>
                    </a:schemeClr>
                  </a:solidFill>
                </a:rPr>
                <a:t>Imagine </a:t>
              </a:r>
              <a:r>
                <a:rPr lang="es-ES" sz="4000" b="1" dirty="0" err="1">
                  <a:solidFill>
                    <a:schemeClr val="accent6">
                      <a:lumMod val="50000"/>
                    </a:schemeClr>
                  </a:solidFill>
                </a:rPr>
                <a:t>what</a:t>
              </a:r>
              <a:r>
                <a:rPr lang="es-ES" sz="4000" b="1" dirty="0">
                  <a:solidFill>
                    <a:schemeClr val="accent6">
                      <a:lumMod val="50000"/>
                    </a:schemeClr>
                  </a:solidFill>
                </a:rPr>
                <a:t> I </a:t>
              </a:r>
              <a:r>
                <a:rPr lang="es-ES" sz="4000" b="1" dirty="0" err="1">
                  <a:solidFill>
                    <a:schemeClr val="accent6">
                      <a:lumMod val="50000"/>
                    </a:schemeClr>
                  </a:solidFill>
                </a:rPr>
                <a:t>have</a:t>
              </a:r>
              <a:r>
                <a:rPr lang="es-ES" sz="4000" b="1" dirty="0">
                  <a:solidFill>
                    <a:schemeClr val="accent6">
                      <a:lumMod val="50000"/>
                    </a:schemeClr>
                  </a:solidFill>
                </a:rPr>
                <a:t> </a:t>
              </a:r>
              <a:r>
                <a:rPr lang="es-ES" sz="4000" b="1" dirty="0" err="1">
                  <a:solidFill>
                    <a:schemeClr val="accent6">
                      <a:lumMod val="50000"/>
                    </a:schemeClr>
                  </a:solidFill>
                </a:rPr>
                <a:t>inside</a:t>
              </a:r>
              <a:endParaRPr lang="es-ES" sz="4000" b="1" dirty="0">
                <a:solidFill>
                  <a:schemeClr val="accent6">
                    <a:lumMod val="50000"/>
                  </a:schemeClr>
                </a:solidFill>
              </a:endParaRPr>
            </a:p>
          </p:txBody>
        </p:sp>
      </p:grpSp>
      <p:sp>
        <p:nvSpPr>
          <p:cNvPr id="7" name="Marcador de texto 6"/>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2772848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sz="quarter" idx="13"/>
          </p:nvPr>
        </p:nvSpPr>
        <p:spPr/>
        <p:txBody>
          <a:bodyPr>
            <a:normAutofit fontScale="77500" lnSpcReduction="20000"/>
          </a:bodyPr>
          <a:lstStyle/>
          <a:p>
            <a:pPr algn="ctr" eaLnBrk="1" hangingPunct="1">
              <a:buFont typeface="Times" pitchFamily="18" charset="0"/>
              <a:buNone/>
            </a:pPr>
            <a:r>
              <a:rPr lang="es-ES" sz="2000" b="1" dirty="0">
                <a:solidFill>
                  <a:srgbClr val="C00000"/>
                </a:solidFill>
              </a:rPr>
              <a:t>Manejo óptimo de la Dermatitis atópica</a:t>
            </a:r>
            <a:endParaRPr lang="es-ES" sz="1800" b="1" dirty="0">
              <a:solidFill>
                <a:srgbClr val="C00000"/>
              </a:solidFill>
            </a:endParaRPr>
          </a:p>
          <a:p>
            <a:pPr eaLnBrk="1" hangingPunct="1">
              <a:spcBef>
                <a:spcPct val="50000"/>
              </a:spcBef>
              <a:buClr>
                <a:srgbClr val="333333"/>
              </a:buClr>
            </a:pPr>
            <a:endParaRPr lang="es-ES" sz="1800" b="1" dirty="0"/>
          </a:p>
          <a:p>
            <a:pPr eaLnBrk="1" hangingPunct="1">
              <a:buFont typeface="Times" pitchFamily="18" charset="0"/>
              <a:buNone/>
            </a:pPr>
            <a:endParaRPr lang="en-GB" sz="2000" b="1" dirty="0"/>
          </a:p>
        </p:txBody>
      </p:sp>
      <p:sp>
        <p:nvSpPr>
          <p:cNvPr id="3" name="Título 2"/>
          <p:cNvSpPr>
            <a:spLocks noGrp="1"/>
          </p:cNvSpPr>
          <p:nvPr>
            <p:ph type="title"/>
          </p:nvPr>
        </p:nvSpPr>
        <p:spPr/>
        <p:txBody>
          <a:bodyPr/>
          <a:lstStyle/>
          <a:p>
            <a:r>
              <a:rPr lang="es-ES" dirty="0" smtClean="0"/>
              <a:t>Abordaje multifactorial de la DA</a:t>
            </a:r>
            <a:endParaRPr lang="es-ES" dirty="0"/>
          </a:p>
        </p:txBody>
      </p:sp>
      <p:sp>
        <p:nvSpPr>
          <p:cNvPr id="36868" name="AutoShape 4"/>
          <p:cNvSpPr>
            <a:spLocks noChangeArrowheads="1"/>
          </p:cNvSpPr>
          <p:nvPr/>
        </p:nvSpPr>
        <p:spPr bwMode="auto">
          <a:xfrm>
            <a:off x="8256589" y="1391786"/>
            <a:ext cx="2232025" cy="1296987"/>
          </a:xfrm>
          <a:prstGeom prst="flowChartAlternateProcess">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GB"/>
          </a:p>
        </p:txBody>
      </p:sp>
      <p:sp>
        <p:nvSpPr>
          <p:cNvPr id="36869" name="Text Box 5"/>
          <p:cNvSpPr txBox="1">
            <a:spLocks noChangeArrowheads="1"/>
          </p:cNvSpPr>
          <p:nvPr/>
        </p:nvSpPr>
        <p:spPr bwMode="auto">
          <a:xfrm>
            <a:off x="8183563" y="1320347"/>
            <a:ext cx="2411412" cy="1373188"/>
          </a:xfrm>
          <a:prstGeom prst="rect">
            <a:avLst/>
          </a:prstGeom>
          <a:solidFill>
            <a:srgbClr val="843132"/>
          </a:solidFill>
          <a:ln w="9525">
            <a:noFill/>
            <a:miter lim="800000"/>
            <a:headEnd/>
            <a:tailEnd/>
          </a:ln>
        </p:spPr>
        <p:txBody>
          <a:bodyPr>
            <a:spAutoFit/>
          </a:bodyPr>
          <a:lstStyle/>
          <a:p>
            <a:pPr algn="ctr" eaLnBrk="1" hangingPunct="1">
              <a:spcBef>
                <a:spcPct val="50000"/>
              </a:spcBef>
            </a:pPr>
            <a:r>
              <a:rPr lang="es-ES" b="1" dirty="0">
                <a:solidFill>
                  <a:srgbClr val="FFFFFF"/>
                </a:solidFill>
                <a:cs typeface="Arial" pitchFamily="34" charset="0"/>
              </a:rPr>
              <a:t>Tratamiento farmacológico de los brotes</a:t>
            </a:r>
          </a:p>
          <a:p>
            <a:pPr algn="ctr" eaLnBrk="1" hangingPunct="1">
              <a:spcBef>
                <a:spcPct val="50000"/>
              </a:spcBef>
            </a:pPr>
            <a:r>
              <a:rPr lang="es-ES" sz="1200" b="1" dirty="0" err="1">
                <a:solidFill>
                  <a:srgbClr val="FFFFFF"/>
                </a:solidFill>
                <a:cs typeface="Arial" pitchFamily="34" charset="0"/>
              </a:rPr>
              <a:t>Antiinflamatorios,Fototerapia</a:t>
            </a:r>
            <a:r>
              <a:rPr lang="es-ES" sz="1200" b="1" dirty="0">
                <a:solidFill>
                  <a:srgbClr val="FFFFFF"/>
                </a:solidFill>
                <a:cs typeface="Arial" pitchFamily="34" charset="0"/>
              </a:rPr>
              <a:t> Corticoides, </a:t>
            </a:r>
            <a:r>
              <a:rPr lang="es-ES" sz="1200" b="1" dirty="0" err="1">
                <a:solidFill>
                  <a:srgbClr val="FFFFFF"/>
                </a:solidFill>
                <a:cs typeface="Arial" pitchFamily="34" charset="0"/>
              </a:rPr>
              <a:t>TCIs</a:t>
            </a:r>
            <a:endParaRPr lang="en-GB" sz="1200" b="1" dirty="0">
              <a:solidFill>
                <a:srgbClr val="FFFFFF"/>
              </a:solidFill>
              <a:cs typeface="Arial" pitchFamily="34" charset="0"/>
            </a:endParaRPr>
          </a:p>
        </p:txBody>
      </p:sp>
      <p:sp>
        <p:nvSpPr>
          <p:cNvPr id="765958" name="PubCross"/>
          <p:cNvSpPr>
            <a:spLocks noEditPoints="1" noChangeArrowheads="1"/>
          </p:cNvSpPr>
          <p:nvPr/>
        </p:nvSpPr>
        <p:spPr bwMode="auto">
          <a:xfrm>
            <a:off x="4109746" y="1606097"/>
            <a:ext cx="719138" cy="769938"/>
          </a:xfrm>
          <a:custGeom>
            <a:avLst/>
            <a:gdLst>
              <a:gd name="G0" fmla="+- 0 0 0"/>
              <a:gd name="G1" fmla="+- 6914 0 0"/>
              <a:gd name="G2" fmla="+- 21600 0 6914"/>
              <a:gd name="G3" fmla="+- 7950 0 0"/>
              <a:gd name="G4" fmla="+- 21600 0 7950"/>
              <a:gd name="T0" fmla="*/ 10800 w 21600"/>
              <a:gd name="T1" fmla="*/ 0 h 21600"/>
              <a:gd name="T2" fmla="*/ 0 w 21600"/>
              <a:gd name="T3" fmla="*/ 10800 h 21600"/>
              <a:gd name="T4" fmla="*/ 10800 w 21600"/>
              <a:gd name="T5" fmla="*/ 21600 h 21600"/>
              <a:gd name="T6" fmla="*/ 21600 w 21600"/>
              <a:gd name="T7" fmla="*/ 10800 h 21600"/>
              <a:gd name="T8" fmla="*/ G1 w 21600"/>
              <a:gd name="T9" fmla="*/ G3 h 21600"/>
              <a:gd name="T10" fmla="*/ G2 w 21600"/>
              <a:gd name="T11" fmla="*/ G4 h 21600"/>
            </a:gdLst>
            <a:ahLst/>
            <a:cxnLst>
              <a:cxn ang="0">
                <a:pos x="T0" y="T1"/>
              </a:cxn>
              <a:cxn ang="0">
                <a:pos x="T2" y="T3"/>
              </a:cxn>
              <a:cxn ang="0">
                <a:pos x="T4" y="T5"/>
              </a:cxn>
              <a:cxn ang="0">
                <a:pos x="T6" y="T7"/>
              </a:cxn>
            </a:cxnLst>
            <a:rect l="T8" t="T9" r="T10" b="T11"/>
            <a:pathLst>
              <a:path w="21600" h="21600">
                <a:moveTo>
                  <a:pt x="6914" y="0"/>
                </a:moveTo>
                <a:lnTo>
                  <a:pt x="6914" y="7950"/>
                </a:lnTo>
                <a:lnTo>
                  <a:pt x="0" y="7950"/>
                </a:lnTo>
                <a:lnTo>
                  <a:pt x="0" y="13650"/>
                </a:lnTo>
                <a:lnTo>
                  <a:pt x="6914" y="13650"/>
                </a:lnTo>
                <a:lnTo>
                  <a:pt x="6914" y="21600"/>
                </a:lnTo>
                <a:lnTo>
                  <a:pt x="14686" y="21600"/>
                </a:lnTo>
                <a:lnTo>
                  <a:pt x="14686" y="13650"/>
                </a:lnTo>
                <a:lnTo>
                  <a:pt x="21600" y="13650"/>
                </a:lnTo>
                <a:lnTo>
                  <a:pt x="21600" y="7950"/>
                </a:lnTo>
                <a:lnTo>
                  <a:pt x="14686" y="7950"/>
                </a:lnTo>
                <a:lnTo>
                  <a:pt x="14686" y="0"/>
                </a:lnTo>
                <a:close/>
              </a:path>
            </a:pathLst>
          </a:custGeom>
          <a:solidFill>
            <a:schemeClr val="bg2"/>
          </a:solidFill>
          <a:ln w="28575">
            <a:solidFill>
              <a:srgbClr val="C0C0C0"/>
            </a:solidFill>
            <a:miter lim="800000"/>
            <a:headEnd/>
            <a:tailEnd/>
          </a:ln>
          <a:effectLst/>
        </p:spPr>
        <p:txBody>
          <a:bodyPr/>
          <a:lstStyle/>
          <a:p>
            <a:pPr>
              <a:defRPr/>
            </a:pPr>
            <a:endParaRPr lang="en-GB"/>
          </a:p>
        </p:txBody>
      </p:sp>
      <p:sp>
        <p:nvSpPr>
          <p:cNvPr id="36871" name="AutoShape 7"/>
          <p:cNvSpPr>
            <a:spLocks noChangeArrowheads="1"/>
          </p:cNvSpPr>
          <p:nvPr/>
        </p:nvSpPr>
        <p:spPr bwMode="auto">
          <a:xfrm>
            <a:off x="1775744" y="1391786"/>
            <a:ext cx="2232025" cy="1296987"/>
          </a:xfrm>
          <a:prstGeom prst="flowChartAlternateProcess">
            <a:avLst/>
          </a:prstGeom>
          <a:solidFill>
            <a:schemeClr val="accent1">
              <a:lumMod val="50000"/>
            </a:schemeClr>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GB" dirty="0">
              <a:solidFill>
                <a:srgbClr val="0000FF"/>
              </a:solidFill>
            </a:endParaRPr>
          </a:p>
        </p:txBody>
      </p:sp>
      <p:sp>
        <p:nvSpPr>
          <p:cNvPr id="36872" name="Text Box 8"/>
          <p:cNvSpPr txBox="1">
            <a:spLocks noChangeArrowheads="1"/>
          </p:cNvSpPr>
          <p:nvPr/>
        </p:nvSpPr>
        <p:spPr bwMode="auto">
          <a:xfrm>
            <a:off x="1915890" y="1647248"/>
            <a:ext cx="1947862" cy="825500"/>
          </a:xfrm>
          <a:prstGeom prst="rect">
            <a:avLst/>
          </a:prstGeom>
          <a:noFill/>
          <a:ln w="9525">
            <a:noFill/>
            <a:miter lim="800000"/>
            <a:headEnd/>
            <a:tailEnd/>
          </a:ln>
        </p:spPr>
        <p:txBody>
          <a:bodyPr>
            <a:spAutoFit/>
          </a:bodyPr>
          <a:lstStyle/>
          <a:p>
            <a:pPr algn="ctr" eaLnBrk="1" hangingPunct="1">
              <a:spcBef>
                <a:spcPct val="50000"/>
              </a:spcBef>
            </a:pPr>
            <a:r>
              <a:rPr lang="es-ES" sz="1600" b="1" dirty="0">
                <a:solidFill>
                  <a:srgbClr val="FFFFFF"/>
                </a:solidFill>
                <a:cs typeface="Arial" pitchFamily="34" charset="0"/>
              </a:rPr>
              <a:t>Evitar los desencadenantes de la enfermedad</a:t>
            </a:r>
            <a:endParaRPr lang="en-GB" sz="1600" b="1" dirty="0">
              <a:solidFill>
                <a:srgbClr val="FFFFFF"/>
              </a:solidFill>
              <a:cs typeface="Arial" pitchFamily="34" charset="0"/>
            </a:endParaRPr>
          </a:p>
        </p:txBody>
      </p:sp>
      <p:sp>
        <p:nvSpPr>
          <p:cNvPr id="765961" name="PubCross"/>
          <p:cNvSpPr>
            <a:spLocks noEditPoints="1" noChangeArrowheads="1"/>
          </p:cNvSpPr>
          <p:nvPr/>
        </p:nvSpPr>
        <p:spPr bwMode="auto">
          <a:xfrm>
            <a:off x="7306581" y="1628322"/>
            <a:ext cx="719138" cy="769938"/>
          </a:xfrm>
          <a:custGeom>
            <a:avLst/>
            <a:gdLst>
              <a:gd name="G0" fmla="+- 0 0 0"/>
              <a:gd name="G1" fmla="+- 6914 0 0"/>
              <a:gd name="G2" fmla="+- 21600 0 6914"/>
              <a:gd name="G3" fmla="+- 7950 0 0"/>
              <a:gd name="G4" fmla="+- 21600 0 7950"/>
              <a:gd name="T0" fmla="*/ 10800 w 21600"/>
              <a:gd name="T1" fmla="*/ 0 h 21600"/>
              <a:gd name="T2" fmla="*/ 0 w 21600"/>
              <a:gd name="T3" fmla="*/ 10800 h 21600"/>
              <a:gd name="T4" fmla="*/ 10800 w 21600"/>
              <a:gd name="T5" fmla="*/ 21600 h 21600"/>
              <a:gd name="T6" fmla="*/ 21600 w 21600"/>
              <a:gd name="T7" fmla="*/ 10800 h 21600"/>
              <a:gd name="T8" fmla="*/ G1 w 21600"/>
              <a:gd name="T9" fmla="*/ G3 h 21600"/>
              <a:gd name="T10" fmla="*/ G2 w 21600"/>
              <a:gd name="T11" fmla="*/ G4 h 21600"/>
            </a:gdLst>
            <a:ahLst/>
            <a:cxnLst>
              <a:cxn ang="0">
                <a:pos x="T0" y="T1"/>
              </a:cxn>
              <a:cxn ang="0">
                <a:pos x="T2" y="T3"/>
              </a:cxn>
              <a:cxn ang="0">
                <a:pos x="T4" y="T5"/>
              </a:cxn>
              <a:cxn ang="0">
                <a:pos x="T6" y="T7"/>
              </a:cxn>
            </a:cxnLst>
            <a:rect l="T8" t="T9" r="T10" b="T11"/>
            <a:pathLst>
              <a:path w="21600" h="21600">
                <a:moveTo>
                  <a:pt x="6914" y="0"/>
                </a:moveTo>
                <a:lnTo>
                  <a:pt x="6914" y="7950"/>
                </a:lnTo>
                <a:lnTo>
                  <a:pt x="0" y="7950"/>
                </a:lnTo>
                <a:lnTo>
                  <a:pt x="0" y="13650"/>
                </a:lnTo>
                <a:lnTo>
                  <a:pt x="6914" y="13650"/>
                </a:lnTo>
                <a:lnTo>
                  <a:pt x="6914" y="21600"/>
                </a:lnTo>
                <a:lnTo>
                  <a:pt x="14686" y="21600"/>
                </a:lnTo>
                <a:lnTo>
                  <a:pt x="14686" y="13650"/>
                </a:lnTo>
                <a:lnTo>
                  <a:pt x="21600" y="13650"/>
                </a:lnTo>
                <a:lnTo>
                  <a:pt x="21600" y="7950"/>
                </a:lnTo>
                <a:lnTo>
                  <a:pt x="14686" y="7950"/>
                </a:lnTo>
                <a:lnTo>
                  <a:pt x="14686" y="0"/>
                </a:lnTo>
                <a:close/>
              </a:path>
            </a:pathLst>
          </a:custGeom>
          <a:solidFill>
            <a:schemeClr val="bg2"/>
          </a:solidFill>
          <a:ln w="28575">
            <a:solidFill>
              <a:srgbClr val="C0C0C0"/>
            </a:solidFill>
            <a:miter lim="800000"/>
            <a:headEnd/>
            <a:tailEnd/>
          </a:ln>
          <a:effectLst/>
        </p:spPr>
        <p:txBody>
          <a:bodyPr/>
          <a:lstStyle/>
          <a:p>
            <a:pPr>
              <a:defRPr/>
            </a:pPr>
            <a:endParaRPr lang="en-GB"/>
          </a:p>
        </p:txBody>
      </p:sp>
      <p:sp>
        <p:nvSpPr>
          <p:cNvPr id="36874" name="AutoShape 10"/>
          <p:cNvSpPr>
            <a:spLocks noChangeArrowheads="1"/>
          </p:cNvSpPr>
          <p:nvPr/>
        </p:nvSpPr>
        <p:spPr bwMode="auto">
          <a:xfrm>
            <a:off x="4943476" y="1390197"/>
            <a:ext cx="2232025" cy="1296988"/>
          </a:xfrm>
          <a:prstGeom prst="flowChartAlternateProcess">
            <a:avLst/>
          </a:prstGeom>
          <a:solidFill>
            <a:srgbClr val="FF9725"/>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GB">
              <a:solidFill>
                <a:srgbClr val="FFFFFF"/>
              </a:solidFill>
            </a:endParaRPr>
          </a:p>
        </p:txBody>
      </p:sp>
      <p:sp>
        <p:nvSpPr>
          <p:cNvPr id="36875" name="Text Box 11"/>
          <p:cNvSpPr txBox="1">
            <a:spLocks noChangeArrowheads="1"/>
          </p:cNvSpPr>
          <p:nvPr/>
        </p:nvSpPr>
        <p:spPr bwMode="auto">
          <a:xfrm>
            <a:off x="5087938" y="1461635"/>
            <a:ext cx="1871662" cy="1212850"/>
          </a:xfrm>
          <a:prstGeom prst="rect">
            <a:avLst/>
          </a:prstGeom>
          <a:solidFill>
            <a:srgbClr val="FF9725"/>
          </a:solidFill>
          <a:ln w="9525">
            <a:noFill/>
            <a:miter lim="800000"/>
            <a:headEnd/>
            <a:tailEnd/>
          </a:ln>
        </p:spPr>
        <p:txBody>
          <a:bodyPr>
            <a:spAutoFit/>
          </a:bodyPr>
          <a:lstStyle/>
          <a:p>
            <a:pPr algn="ctr" eaLnBrk="1" hangingPunct="1">
              <a:spcBef>
                <a:spcPct val="25000"/>
              </a:spcBef>
            </a:pPr>
            <a:r>
              <a:rPr lang="es-ES" b="1" dirty="0">
                <a:solidFill>
                  <a:srgbClr val="FFFFFF"/>
                </a:solidFill>
                <a:cs typeface="Arial" pitchFamily="34" charset="0"/>
              </a:rPr>
              <a:t>Higiene e</a:t>
            </a:r>
          </a:p>
          <a:p>
            <a:pPr algn="ctr" eaLnBrk="1" hangingPunct="1">
              <a:spcBef>
                <a:spcPct val="25000"/>
              </a:spcBef>
            </a:pPr>
            <a:r>
              <a:rPr lang="es-ES" b="1" dirty="0">
                <a:solidFill>
                  <a:srgbClr val="FFFFFF"/>
                </a:solidFill>
                <a:cs typeface="Arial" pitchFamily="34" charset="0"/>
              </a:rPr>
              <a:t>hidratación de la piel </a:t>
            </a:r>
          </a:p>
          <a:p>
            <a:pPr algn="ctr" eaLnBrk="1" hangingPunct="1">
              <a:spcBef>
                <a:spcPct val="25000"/>
              </a:spcBef>
            </a:pPr>
            <a:r>
              <a:rPr lang="es-ES" sz="1200" b="1" dirty="0">
                <a:solidFill>
                  <a:srgbClr val="FFFFFF"/>
                </a:solidFill>
                <a:cs typeface="Arial" pitchFamily="34" charset="0"/>
              </a:rPr>
              <a:t>(emolientes)</a:t>
            </a:r>
            <a:endParaRPr lang="en-GB" sz="1200" b="1" dirty="0">
              <a:solidFill>
                <a:srgbClr val="FFFFFF"/>
              </a:solidFill>
              <a:cs typeface="Arial" pitchFamily="34" charset="0"/>
            </a:endParaRPr>
          </a:p>
        </p:txBody>
      </p:sp>
      <p:sp>
        <p:nvSpPr>
          <p:cNvPr id="36876" name="Rectangle 12"/>
          <p:cNvSpPr>
            <a:spLocks noChangeArrowheads="1"/>
          </p:cNvSpPr>
          <p:nvPr/>
        </p:nvSpPr>
        <p:spPr bwMode="auto">
          <a:xfrm>
            <a:off x="7620000" y="6019800"/>
            <a:ext cx="4446858" cy="276999"/>
          </a:xfrm>
          <a:prstGeom prst="rect">
            <a:avLst/>
          </a:prstGeom>
          <a:noFill/>
          <a:ln w="9525">
            <a:noFill/>
            <a:miter lim="800000"/>
            <a:headEnd/>
            <a:tailEnd/>
          </a:ln>
        </p:spPr>
        <p:txBody>
          <a:bodyPr wrap="none">
            <a:spAutoFit/>
          </a:bodyPr>
          <a:lstStyle/>
          <a:p>
            <a:pPr eaLnBrk="1" hangingPunct="1"/>
            <a:r>
              <a:rPr lang="es-ES" sz="1200" i="1" dirty="0">
                <a:solidFill>
                  <a:srgbClr val="565656"/>
                </a:solidFill>
                <a:cs typeface="Arial" pitchFamily="34" charset="0"/>
              </a:rPr>
              <a:t>E. Escribano </a:t>
            </a:r>
            <a:r>
              <a:rPr lang="es-ES" sz="1200" i="1" dirty="0" err="1">
                <a:solidFill>
                  <a:srgbClr val="565656"/>
                </a:solidFill>
                <a:cs typeface="Arial" pitchFamily="34" charset="0"/>
              </a:rPr>
              <a:t>Cerezuelo</a:t>
            </a:r>
            <a:r>
              <a:rPr lang="es-ES" sz="1200" i="1" dirty="0">
                <a:solidFill>
                  <a:srgbClr val="565656"/>
                </a:solidFill>
                <a:cs typeface="Arial" pitchFamily="34" charset="0"/>
              </a:rPr>
              <a:t>. </a:t>
            </a:r>
            <a:r>
              <a:rPr lang="es-ES" sz="1200" i="1" dirty="0" err="1">
                <a:solidFill>
                  <a:srgbClr val="565656"/>
                </a:solidFill>
                <a:cs typeface="Arial" pitchFamily="34" charset="0"/>
              </a:rPr>
              <a:t>Rev</a:t>
            </a:r>
            <a:r>
              <a:rPr lang="es-ES" sz="1200" i="1" dirty="0">
                <a:solidFill>
                  <a:srgbClr val="565656"/>
                </a:solidFill>
                <a:cs typeface="Arial" pitchFamily="34" charset="0"/>
              </a:rPr>
              <a:t> </a:t>
            </a:r>
            <a:r>
              <a:rPr lang="es-ES" sz="1200" i="1" dirty="0" err="1">
                <a:solidFill>
                  <a:srgbClr val="565656"/>
                </a:solidFill>
                <a:cs typeface="Arial" pitchFamily="34" charset="0"/>
              </a:rPr>
              <a:t>Pediatr</a:t>
            </a:r>
            <a:r>
              <a:rPr lang="es-ES" sz="1200" i="1" dirty="0">
                <a:solidFill>
                  <a:srgbClr val="565656"/>
                </a:solidFill>
                <a:cs typeface="Arial" pitchFamily="34" charset="0"/>
              </a:rPr>
              <a:t> primaria.2009;11 </a:t>
            </a:r>
            <a:r>
              <a:rPr lang="es-ES" sz="1200" i="1" dirty="0" err="1">
                <a:solidFill>
                  <a:srgbClr val="565656"/>
                </a:solidFill>
                <a:cs typeface="Arial" pitchFamily="34" charset="0"/>
              </a:rPr>
              <a:t>Supl</a:t>
            </a:r>
            <a:r>
              <a:rPr lang="es-ES" sz="1200" i="1" dirty="0">
                <a:solidFill>
                  <a:srgbClr val="565656"/>
                </a:solidFill>
                <a:cs typeface="Arial" pitchFamily="34" charset="0"/>
              </a:rPr>
              <a:t> 15:s11S14</a:t>
            </a:r>
          </a:p>
        </p:txBody>
      </p:sp>
      <p:sp>
        <p:nvSpPr>
          <p:cNvPr id="765965" name="PubCross"/>
          <p:cNvSpPr>
            <a:spLocks noEditPoints="1" noChangeArrowheads="1"/>
          </p:cNvSpPr>
          <p:nvPr/>
        </p:nvSpPr>
        <p:spPr bwMode="auto">
          <a:xfrm>
            <a:off x="5791200" y="2895600"/>
            <a:ext cx="719137" cy="769937"/>
          </a:xfrm>
          <a:custGeom>
            <a:avLst/>
            <a:gdLst>
              <a:gd name="G0" fmla="+- 0 0 0"/>
              <a:gd name="G1" fmla="+- 6914 0 0"/>
              <a:gd name="G2" fmla="+- 21600 0 6914"/>
              <a:gd name="G3" fmla="+- 7950 0 0"/>
              <a:gd name="G4" fmla="+- 21600 0 7950"/>
              <a:gd name="T0" fmla="*/ 10800 w 21600"/>
              <a:gd name="T1" fmla="*/ 0 h 21600"/>
              <a:gd name="T2" fmla="*/ 0 w 21600"/>
              <a:gd name="T3" fmla="*/ 10800 h 21600"/>
              <a:gd name="T4" fmla="*/ 10800 w 21600"/>
              <a:gd name="T5" fmla="*/ 21600 h 21600"/>
              <a:gd name="T6" fmla="*/ 21600 w 21600"/>
              <a:gd name="T7" fmla="*/ 10800 h 21600"/>
              <a:gd name="T8" fmla="*/ G1 w 21600"/>
              <a:gd name="T9" fmla="*/ G3 h 21600"/>
              <a:gd name="T10" fmla="*/ G2 w 21600"/>
              <a:gd name="T11" fmla="*/ G4 h 21600"/>
            </a:gdLst>
            <a:ahLst/>
            <a:cxnLst>
              <a:cxn ang="0">
                <a:pos x="T0" y="T1"/>
              </a:cxn>
              <a:cxn ang="0">
                <a:pos x="T2" y="T3"/>
              </a:cxn>
              <a:cxn ang="0">
                <a:pos x="T4" y="T5"/>
              </a:cxn>
              <a:cxn ang="0">
                <a:pos x="T6" y="T7"/>
              </a:cxn>
            </a:cxnLst>
            <a:rect l="T8" t="T9" r="T10" b="T11"/>
            <a:pathLst>
              <a:path w="21600" h="21600">
                <a:moveTo>
                  <a:pt x="6914" y="0"/>
                </a:moveTo>
                <a:lnTo>
                  <a:pt x="6914" y="7950"/>
                </a:lnTo>
                <a:lnTo>
                  <a:pt x="0" y="7950"/>
                </a:lnTo>
                <a:lnTo>
                  <a:pt x="0" y="13650"/>
                </a:lnTo>
                <a:lnTo>
                  <a:pt x="6914" y="13650"/>
                </a:lnTo>
                <a:lnTo>
                  <a:pt x="6914" y="21600"/>
                </a:lnTo>
                <a:lnTo>
                  <a:pt x="14686" y="21600"/>
                </a:lnTo>
                <a:lnTo>
                  <a:pt x="14686" y="13650"/>
                </a:lnTo>
                <a:lnTo>
                  <a:pt x="21600" y="13650"/>
                </a:lnTo>
                <a:lnTo>
                  <a:pt x="21600" y="7950"/>
                </a:lnTo>
                <a:lnTo>
                  <a:pt x="14686" y="7950"/>
                </a:lnTo>
                <a:lnTo>
                  <a:pt x="14686" y="0"/>
                </a:lnTo>
                <a:close/>
              </a:path>
            </a:pathLst>
          </a:custGeom>
          <a:solidFill>
            <a:schemeClr val="bg2"/>
          </a:solidFill>
          <a:ln w="28575">
            <a:solidFill>
              <a:srgbClr val="C0C0C0"/>
            </a:solidFill>
            <a:miter lim="800000"/>
            <a:headEnd/>
            <a:tailEnd/>
          </a:ln>
          <a:effectLst/>
        </p:spPr>
        <p:txBody>
          <a:bodyPr/>
          <a:lstStyle/>
          <a:p>
            <a:pPr>
              <a:defRPr/>
            </a:pPr>
            <a:endParaRPr lang="en-GB"/>
          </a:p>
        </p:txBody>
      </p:sp>
      <p:sp>
        <p:nvSpPr>
          <p:cNvPr id="36878" name="AutoShape 14"/>
          <p:cNvSpPr>
            <a:spLocks noChangeArrowheads="1"/>
          </p:cNvSpPr>
          <p:nvPr/>
        </p:nvSpPr>
        <p:spPr bwMode="auto">
          <a:xfrm>
            <a:off x="5176838" y="3935373"/>
            <a:ext cx="2232025" cy="1296988"/>
          </a:xfrm>
          <a:prstGeom prst="flowChartAlternateProcess">
            <a:avLst/>
          </a:prstGeom>
          <a:solidFill>
            <a:schemeClr val="tx2">
              <a:lumMod val="60000"/>
              <a:lumOff val="40000"/>
            </a:schemeClr>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GB">
              <a:solidFill>
                <a:srgbClr val="FFFFFF"/>
              </a:solidFill>
            </a:endParaRPr>
          </a:p>
        </p:txBody>
      </p:sp>
      <p:sp>
        <p:nvSpPr>
          <p:cNvPr id="36879" name="Text Box 15"/>
          <p:cNvSpPr txBox="1">
            <a:spLocks noChangeArrowheads="1"/>
          </p:cNvSpPr>
          <p:nvPr/>
        </p:nvSpPr>
        <p:spPr bwMode="auto">
          <a:xfrm>
            <a:off x="5364205" y="4093961"/>
            <a:ext cx="1871663" cy="1015663"/>
          </a:xfrm>
          <a:prstGeom prst="rect">
            <a:avLst/>
          </a:prstGeom>
          <a:noFill/>
          <a:ln w="9525">
            <a:noFill/>
            <a:miter lim="800000"/>
            <a:headEnd/>
            <a:tailEnd/>
          </a:ln>
        </p:spPr>
        <p:txBody>
          <a:bodyPr>
            <a:spAutoFit/>
          </a:bodyPr>
          <a:lstStyle/>
          <a:p>
            <a:pPr algn="ctr" eaLnBrk="1" hangingPunct="1">
              <a:spcBef>
                <a:spcPct val="50000"/>
              </a:spcBef>
            </a:pPr>
            <a:r>
              <a:rPr lang="es-ES" sz="2000" b="1" dirty="0">
                <a:solidFill>
                  <a:srgbClr val="FFFFFF"/>
                </a:solidFill>
                <a:cs typeface="Arial" pitchFamily="34" charset="0"/>
              </a:rPr>
              <a:t>Control a largo plazo de la enfermedad</a:t>
            </a:r>
            <a:endParaRPr lang="en-GB" sz="2000" b="1" dirty="0">
              <a:solidFill>
                <a:srgbClr val="FFFFFF"/>
              </a:solidFill>
              <a:cs typeface="Arial" pitchFamily="34" charset="0"/>
            </a:endParaRPr>
          </a:p>
        </p:txBody>
      </p:sp>
      <p:sp>
        <p:nvSpPr>
          <p:cNvPr id="36880" name="Line 16"/>
          <p:cNvSpPr>
            <a:spLocks noChangeShapeType="1"/>
          </p:cNvSpPr>
          <p:nvPr/>
        </p:nvSpPr>
        <p:spPr bwMode="auto">
          <a:xfrm flipV="1">
            <a:off x="7553324" y="3863937"/>
            <a:ext cx="1079500" cy="503237"/>
          </a:xfrm>
          <a:prstGeom prst="line">
            <a:avLst/>
          </a:prstGeom>
          <a:noFill/>
          <a:ln w="9525">
            <a:solidFill>
              <a:srgbClr val="004586"/>
            </a:solidFill>
            <a:round/>
            <a:headEnd/>
            <a:tailEnd type="triangle" w="med" len="med"/>
          </a:ln>
        </p:spPr>
        <p:txBody>
          <a:bodyPr/>
          <a:lstStyle/>
          <a:p>
            <a:endParaRPr lang="en-GB"/>
          </a:p>
        </p:txBody>
      </p:sp>
      <p:sp>
        <p:nvSpPr>
          <p:cNvPr id="36881" name="Line 17"/>
          <p:cNvSpPr>
            <a:spLocks noChangeShapeType="1"/>
          </p:cNvSpPr>
          <p:nvPr/>
        </p:nvSpPr>
        <p:spPr bwMode="auto">
          <a:xfrm>
            <a:off x="7553324" y="4584662"/>
            <a:ext cx="1079500" cy="433387"/>
          </a:xfrm>
          <a:prstGeom prst="line">
            <a:avLst/>
          </a:prstGeom>
          <a:noFill/>
          <a:ln w="9525">
            <a:solidFill>
              <a:srgbClr val="004586"/>
            </a:solidFill>
            <a:round/>
            <a:headEnd/>
            <a:tailEnd type="triangle" w="med" len="med"/>
          </a:ln>
        </p:spPr>
        <p:txBody>
          <a:bodyPr/>
          <a:lstStyle/>
          <a:p>
            <a:endParaRPr lang="en-GB"/>
          </a:p>
        </p:txBody>
      </p:sp>
      <p:sp>
        <p:nvSpPr>
          <p:cNvPr id="36882" name="Text Box 18"/>
          <p:cNvSpPr txBox="1">
            <a:spLocks noChangeArrowheads="1"/>
          </p:cNvSpPr>
          <p:nvPr/>
        </p:nvSpPr>
        <p:spPr bwMode="auto">
          <a:xfrm>
            <a:off x="8561388" y="3648036"/>
            <a:ext cx="2016125" cy="641350"/>
          </a:xfrm>
          <a:prstGeom prst="rect">
            <a:avLst/>
          </a:prstGeom>
          <a:noFill/>
          <a:ln w="9525">
            <a:noFill/>
            <a:miter lim="800000"/>
            <a:headEnd/>
            <a:tailEnd/>
          </a:ln>
        </p:spPr>
        <p:txBody>
          <a:bodyPr>
            <a:spAutoFit/>
          </a:bodyPr>
          <a:lstStyle/>
          <a:p>
            <a:pPr algn="ctr" eaLnBrk="1" hangingPunct="1">
              <a:spcBef>
                <a:spcPct val="50000"/>
              </a:spcBef>
            </a:pPr>
            <a:r>
              <a:rPr lang="es-ES" dirty="0">
                <a:solidFill>
                  <a:srgbClr val="004586"/>
                </a:solidFill>
                <a:cs typeface="Arial" pitchFamily="34" charset="0"/>
              </a:rPr>
              <a:t>Prevención de los brotes</a:t>
            </a:r>
            <a:endParaRPr lang="en-GB" dirty="0">
              <a:solidFill>
                <a:srgbClr val="004586"/>
              </a:solidFill>
              <a:cs typeface="Arial" pitchFamily="34" charset="0"/>
            </a:endParaRPr>
          </a:p>
        </p:txBody>
      </p:sp>
      <p:sp>
        <p:nvSpPr>
          <p:cNvPr id="36883" name="Text Box 19"/>
          <p:cNvSpPr txBox="1">
            <a:spLocks noChangeArrowheads="1"/>
          </p:cNvSpPr>
          <p:nvPr/>
        </p:nvSpPr>
        <p:spPr bwMode="auto">
          <a:xfrm>
            <a:off x="8561388" y="4656098"/>
            <a:ext cx="2124075" cy="641350"/>
          </a:xfrm>
          <a:prstGeom prst="rect">
            <a:avLst/>
          </a:prstGeom>
          <a:noFill/>
          <a:ln w="9525">
            <a:noFill/>
            <a:miter lim="800000"/>
            <a:headEnd/>
            <a:tailEnd/>
          </a:ln>
        </p:spPr>
        <p:txBody>
          <a:bodyPr>
            <a:spAutoFit/>
          </a:bodyPr>
          <a:lstStyle/>
          <a:p>
            <a:pPr algn="ctr" eaLnBrk="1" hangingPunct="1">
              <a:spcBef>
                <a:spcPct val="50000"/>
              </a:spcBef>
            </a:pPr>
            <a:r>
              <a:rPr lang="es-ES" dirty="0">
                <a:solidFill>
                  <a:srgbClr val="004586"/>
                </a:solidFill>
                <a:cs typeface="Arial" pitchFamily="34" charset="0"/>
              </a:rPr>
              <a:t>Prolongación de periodos sin brotes</a:t>
            </a:r>
            <a:endParaRPr lang="en-GB" dirty="0">
              <a:solidFill>
                <a:srgbClr val="004586"/>
              </a:solidFill>
              <a:cs typeface="Arial" pitchFamily="34" charset="0"/>
            </a:endParaRPr>
          </a:p>
        </p:txBody>
      </p:sp>
      <p:sp>
        <p:nvSpPr>
          <p:cNvPr id="36884" name="Text Box 20"/>
          <p:cNvSpPr txBox="1">
            <a:spLocks noChangeArrowheads="1"/>
          </p:cNvSpPr>
          <p:nvPr/>
        </p:nvSpPr>
        <p:spPr bwMode="auto">
          <a:xfrm>
            <a:off x="3048000" y="5638800"/>
            <a:ext cx="6192688" cy="369332"/>
          </a:xfrm>
          <a:prstGeom prst="rect">
            <a:avLst/>
          </a:prstGeom>
          <a:solidFill>
            <a:srgbClr val="004586"/>
          </a:solidFill>
          <a:ln>
            <a:headEnd/>
            <a:tailEnd/>
          </a:ln>
        </p:spPr>
        <p:style>
          <a:lnRef idx="0">
            <a:schemeClr val="accent6"/>
          </a:lnRef>
          <a:fillRef idx="3">
            <a:schemeClr val="accent6"/>
          </a:fillRef>
          <a:effectRef idx="3">
            <a:schemeClr val="accent6"/>
          </a:effectRef>
          <a:fontRef idx="minor">
            <a:schemeClr val="lt1"/>
          </a:fontRef>
        </p:style>
        <p:txBody>
          <a:bodyPr wrap="square">
            <a:spAutoFit/>
          </a:bodyPr>
          <a:lstStyle/>
          <a:p>
            <a:pPr algn="ctr" eaLnBrk="1" hangingPunct="1"/>
            <a:r>
              <a:rPr lang="es-ES" b="1" dirty="0">
                <a:solidFill>
                  <a:srgbClr val="FFFFFF"/>
                </a:solidFill>
                <a:cs typeface="Arial" pitchFamily="34" charset="0"/>
              </a:rPr>
              <a:t>Tratamiento Proactivo </a:t>
            </a:r>
            <a:endParaRPr lang="en-GB" b="1" dirty="0">
              <a:solidFill>
                <a:srgbClr val="FFFFFF"/>
              </a:solidFill>
              <a:cs typeface="Arial" pitchFamily="34" charset="0"/>
            </a:endParaRPr>
          </a:p>
        </p:txBody>
      </p:sp>
      <p:graphicFrame>
        <p:nvGraphicFramePr>
          <p:cNvPr id="4" name="Diagrama 3"/>
          <p:cNvGraphicFramePr/>
          <p:nvPr>
            <p:extLst/>
          </p:nvPr>
        </p:nvGraphicFramePr>
        <p:xfrm>
          <a:off x="1785261" y="3716589"/>
          <a:ext cx="2383967" cy="1358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lecha izquierda 4"/>
          <p:cNvSpPr/>
          <p:nvPr/>
        </p:nvSpPr>
        <p:spPr bwMode="auto">
          <a:xfrm>
            <a:off x="4168551" y="4413782"/>
            <a:ext cx="978408" cy="484632"/>
          </a:xfrm>
          <a:prstGeom prst="leftArrow">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s-ES" sz="3200">
              <a:latin typeface="Arial" charset="0"/>
              <a:ea typeface="ＭＳ Ｐゴシック" pitchFamily="34" charset="-128"/>
            </a:endParaRPr>
          </a:p>
        </p:txBody>
      </p:sp>
    </p:spTree>
    <p:custDataLst>
      <p:tags r:id="rId1"/>
    </p:custDataLst>
    <p:extLst>
      <p:ext uri="{BB962C8B-B14F-4D97-AF65-F5344CB8AC3E}">
        <p14:creationId xmlns:p14="http://schemas.microsoft.com/office/powerpoint/2010/main" val="1912440486"/>
      </p:ext>
    </p:extLst>
  </p:cSld>
  <p:clrMapOvr>
    <a:masterClrMapping/>
  </p:clrMapOvr>
  <p:transition spd="med">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nvPr>
        </p:nvGraphicFramePr>
        <p:xfrm>
          <a:off x="1524000" y="108860"/>
          <a:ext cx="9036496" cy="1288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Marcador de texto 4"/>
          <p:cNvSpPr>
            <a:spLocks noGrp="1"/>
          </p:cNvSpPr>
          <p:nvPr>
            <p:ph type="body" sz="quarter" idx="13"/>
          </p:nvPr>
        </p:nvSpPr>
        <p:spPr>
          <a:xfrm>
            <a:off x="50061" y="5849138"/>
            <a:ext cx="11582443" cy="295162"/>
          </a:xfrm>
        </p:spPr>
        <p:txBody>
          <a:bodyPr>
            <a:normAutofit/>
          </a:bodyPr>
          <a:lstStyle/>
          <a:p>
            <a:r>
              <a:rPr lang="es-ES" sz="1200" dirty="0" err="1">
                <a:cs typeface="Arial" pitchFamily="34" charset="0"/>
              </a:rPr>
              <a:t>Luelmo</a:t>
            </a:r>
            <a:r>
              <a:rPr lang="es-ES" sz="1200" dirty="0">
                <a:cs typeface="Arial" pitchFamily="34" charset="0"/>
              </a:rPr>
              <a:t> &amp; Moreno, </a:t>
            </a:r>
            <a:r>
              <a:rPr lang="es-ES" sz="1200" dirty="0" err="1">
                <a:cs typeface="Arial" pitchFamily="34" charset="0"/>
              </a:rPr>
              <a:t>Rev</a:t>
            </a:r>
            <a:r>
              <a:rPr lang="es-ES" sz="1200" dirty="0">
                <a:cs typeface="Arial" pitchFamily="34" charset="0"/>
              </a:rPr>
              <a:t> </a:t>
            </a:r>
            <a:r>
              <a:rPr lang="es-ES" sz="1200" dirty="0" err="1">
                <a:cs typeface="Arial" pitchFamily="34" charset="0"/>
              </a:rPr>
              <a:t>Esp</a:t>
            </a:r>
            <a:r>
              <a:rPr lang="es-ES" sz="1200" dirty="0">
                <a:cs typeface="Arial" pitchFamily="34" charset="0"/>
              </a:rPr>
              <a:t> </a:t>
            </a:r>
            <a:r>
              <a:rPr lang="es-ES" sz="1200" dirty="0" err="1">
                <a:cs typeface="Arial" pitchFamily="34" charset="0"/>
              </a:rPr>
              <a:t>Pediat</a:t>
            </a:r>
            <a:r>
              <a:rPr lang="es-ES" sz="1200" dirty="0">
                <a:cs typeface="Arial" pitchFamily="34" charset="0"/>
              </a:rPr>
              <a:t> 2011; 67(5):274-277</a:t>
            </a:r>
          </a:p>
          <a:p>
            <a:endParaRPr lang="es-ES" sz="1200" dirty="0"/>
          </a:p>
        </p:txBody>
      </p:sp>
      <p:sp>
        <p:nvSpPr>
          <p:cNvPr id="4" name="Título 3"/>
          <p:cNvSpPr>
            <a:spLocks noGrp="1"/>
          </p:cNvSpPr>
          <p:nvPr>
            <p:ph type="title"/>
          </p:nvPr>
        </p:nvSpPr>
        <p:spPr/>
        <p:txBody>
          <a:bodyPr/>
          <a:lstStyle/>
          <a:p>
            <a:r>
              <a:rPr lang="es-ES" dirty="0" smtClean="0"/>
              <a:t>Abordaje multifactorial tratamiento DA</a:t>
            </a:r>
            <a:endParaRPr lang="es-ES" dirty="0"/>
          </a:p>
        </p:txBody>
      </p:sp>
      <p:graphicFrame>
        <p:nvGraphicFramePr>
          <p:cNvPr id="11" name="10 Marcador de contenido"/>
          <p:cNvGraphicFramePr>
            <a:graphicFrameLocks noGrp="1"/>
          </p:cNvGraphicFramePr>
          <p:nvPr>
            <p:ph idx="4294967295"/>
            <p:extLst/>
          </p:nvPr>
        </p:nvGraphicFramePr>
        <p:xfrm>
          <a:off x="1079500" y="1295400"/>
          <a:ext cx="9982200" cy="43116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2" name="11 CuadroTexto"/>
          <p:cNvSpPr txBox="1"/>
          <p:nvPr/>
        </p:nvSpPr>
        <p:spPr>
          <a:xfrm>
            <a:off x="9653736" y="4005065"/>
            <a:ext cx="1348446" cy="646331"/>
          </a:xfrm>
          <a:prstGeom prst="rect">
            <a:avLst/>
          </a:prstGeom>
          <a:noFill/>
        </p:spPr>
        <p:txBody>
          <a:bodyPr wrap="none" rtlCol="0">
            <a:spAutoFit/>
          </a:bodyPr>
          <a:lstStyle/>
          <a:p>
            <a:pPr algn="ctr"/>
            <a:r>
              <a:rPr lang="es-ES" b="1" dirty="0">
                <a:solidFill>
                  <a:srgbClr val="660066"/>
                </a:solidFill>
                <a:effectLst>
                  <a:outerShdw blurRad="38100" dist="38100" dir="2700000" algn="tl">
                    <a:srgbClr val="000000">
                      <a:alpha val="43137"/>
                    </a:srgbClr>
                  </a:outerShdw>
                </a:effectLst>
              </a:rPr>
              <a:t>Tratamiento</a:t>
            </a:r>
          </a:p>
          <a:p>
            <a:pPr algn="ctr"/>
            <a:r>
              <a:rPr lang="es-ES" b="1" dirty="0">
                <a:solidFill>
                  <a:srgbClr val="660066"/>
                </a:solidFill>
                <a:effectLst>
                  <a:outerShdw blurRad="38100" dist="38100" dir="2700000" algn="tl">
                    <a:srgbClr val="000000">
                      <a:alpha val="43137"/>
                    </a:srgbClr>
                  </a:outerShdw>
                </a:effectLst>
              </a:rPr>
              <a:t>Reactivo</a:t>
            </a:r>
            <a:endParaRPr lang="en-GB" b="1" dirty="0">
              <a:solidFill>
                <a:srgbClr val="660066"/>
              </a:solidFill>
              <a:effectLst>
                <a:outerShdw blurRad="38100" dist="38100" dir="2700000" algn="tl">
                  <a:srgbClr val="000000">
                    <a:alpha val="43137"/>
                  </a:srgbClr>
                </a:outerShdw>
              </a:effectLst>
            </a:endParaRPr>
          </a:p>
        </p:txBody>
      </p:sp>
      <p:sp>
        <p:nvSpPr>
          <p:cNvPr id="13" name="12 CuadroTexto"/>
          <p:cNvSpPr txBox="1"/>
          <p:nvPr/>
        </p:nvSpPr>
        <p:spPr>
          <a:xfrm>
            <a:off x="8229600" y="1905000"/>
            <a:ext cx="1348446" cy="646331"/>
          </a:xfrm>
          <a:prstGeom prst="rect">
            <a:avLst/>
          </a:prstGeom>
          <a:noFill/>
        </p:spPr>
        <p:txBody>
          <a:bodyPr wrap="none" rtlCol="0">
            <a:spAutoFit/>
          </a:bodyPr>
          <a:lstStyle/>
          <a:p>
            <a:pPr algn="ctr"/>
            <a:r>
              <a:rPr lang="es-ES" b="1" dirty="0">
                <a:solidFill>
                  <a:srgbClr val="008000"/>
                </a:solidFill>
                <a:effectLst>
                  <a:outerShdw blurRad="38100" dist="38100" dir="2700000" algn="tl">
                    <a:srgbClr val="000000">
                      <a:alpha val="43137"/>
                    </a:srgbClr>
                  </a:outerShdw>
                </a:effectLst>
              </a:rPr>
              <a:t>Tratamiento</a:t>
            </a:r>
          </a:p>
          <a:p>
            <a:pPr algn="ctr"/>
            <a:r>
              <a:rPr lang="es-ES" b="1" dirty="0">
                <a:solidFill>
                  <a:srgbClr val="008000"/>
                </a:solidFill>
                <a:effectLst>
                  <a:outerShdw blurRad="38100" dist="38100" dir="2700000" algn="tl">
                    <a:srgbClr val="000000">
                      <a:alpha val="43137"/>
                    </a:srgbClr>
                  </a:outerShdw>
                </a:effectLst>
              </a:rPr>
              <a:t>Proactivo</a:t>
            </a:r>
            <a:endParaRPr lang="en-GB" b="1" dirty="0">
              <a:solidFill>
                <a:srgbClr val="008000"/>
              </a:solidFill>
              <a:effectLst>
                <a:outerShdw blurRad="38100" dist="38100" dir="2700000" algn="tl">
                  <a:srgbClr val="000000">
                    <a:alpha val="43137"/>
                  </a:srgbClr>
                </a:outerShdw>
              </a:effectLst>
            </a:endParaRPr>
          </a:p>
        </p:txBody>
      </p:sp>
      <p:sp>
        <p:nvSpPr>
          <p:cNvPr id="15" name="14 Flecha abajo"/>
          <p:cNvSpPr/>
          <p:nvPr/>
        </p:nvSpPr>
        <p:spPr bwMode="auto">
          <a:xfrm rot="8910890">
            <a:off x="9282324" y="2706217"/>
            <a:ext cx="504056" cy="1255377"/>
          </a:xfrm>
          <a:prstGeom prst="downArrow">
            <a:avLst/>
          </a:prstGeom>
          <a:solidFill>
            <a:srgbClr val="843132"/>
          </a:solidFill>
          <a:ln w="9525">
            <a:noFill/>
            <a:miter lim="800000"/>
            <a:headEnd/>
            <a:tailEnd/>
          </a:ln>
        </p:spPr>
        <p:txBody>
          <a:bodyPr wrap="none" lIns="36000" tIns="36000" rIns="36000" rtlCol="0" anchor="ctr"/>
          <a:lstStyle/>
          <a:p>
            <a:pPr algn="ctr"/>
            <a:endParaRPr lang="en-GB" dirty="0">
              <a:solidFill>
                <a:srgbClr val="FFFFFF"/>
              </a:solidFill>
              <a:latin typeface="Calibri" pitchFamily="34" charset="0"/>
              <a:cs typeface="Calibri" pitchFamily="34" charset="0"/>
            </a:endParaRPr>
          </a:p>
        </p:txBody>
      </p:sp>
    </p:spTree>
    <p:extLst>
      <p:ext uri="{BB962C8B-B14F-4D97-AF65-F5344CB8AC3E}">
        <p14:creationId xmlns:p14="http://schemas.microsoft.com/office/powerpoint/2010/main" val="162387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ES" dirty="0"/>
              <a:t>Tratamiento proactivo</a:t>
            </a:r>
          </a:p>
        </p:txBody>
      </p:sp>
      <p:sp>
        <p:nvSpPr>
          <p:cNvPr id="8" name="Marcador de contenido 7"/>
          <p:cNvSpPr>
            <a:spLocks noGrp="1"/>
          </p:cNvSpPr>
          <p:nvPr>
            <p:ph idx="1"/>
          </p:nvPr>
        </p:nvSpPr>
        <p:spPr>
          <a:xfrm>
            <a:off x="0" y="1777700"/>
            <a:ext cx="11582400" cy="4592024"/>
          </a:xfrm>
        </p:spPr>
        <p:txBody>
          <a:bodyPr/>
          <a:lstStyle/>
          <a:p>
            <a:r>
              <a:rPr lang="es-ES" dirty="0" smtClean="0"/>
              <a:t>Objetivo: prevenir los brotes.</a:t>
            </a:r>
          </a:p>
          <a:p>
            <a:r>
              <a:rPr lang="es-ES" dirty="0" smtClean="0"/>
              <a:t>Demostrado: menos brotes y menos fármacos.</a:t>
            </a:r>
          </a:p>
          <a:p>
            <a:r>
              <a:rPr lang="es-ES" dirty="0" err="1" smtClean="0"/>
              <a:t>Tacrolimus</a:t>
            </a:r>
            <a:r>
              <a:rPr lang="es-ES" dirty="0" smtClean="0"/>
              <a:t> 2 noches por semana , 12 meses (estudio CONTROL).</a:t>
            </a:r>
          </a:p>
          <a:p>
            <a:r>
              <a:rPr lang="es-ES" dirty="0" smtClean="0"/>
              <a:t>También con </a:t>
            </a:r>
            <a:r>
              <a:rPr lang="es-ES" dirty="0" err="1" smtClean="0"/>
              <a:t>pimecrolimus</a:t>
            </a:r>
            <a:r>
              <a:rPr lang="es-ES" dirty="0" smtClean="0"/>
              <a:t> y con corticoides.</a:t>
            </a:r>
          </a:p>
          <a:p>
            <a:pPr marL="542925" indent="0">
              <a:buNone/>
            </a:pPr>
            <a:endParaRPr lang="es-ES" dirty="0"/>
          </a:p>
        </p:txBody>
      </p:sp>
      <p:sp>
        <p:nvSpPr>
          <p:cNvPr id="3" name="Marcador de texto 2"/>
          <p:cNvSpPr>
            <a:spLocks noGrp="1"/>
          </p:cNvSpPr>
          <p:nvPr>
            <p:ph type="body" sz="quarter" idx="10"/>
          </p:nvPr>
        </p:nvSpPr>
        <p:spPr/>
        <p:txBody>
          <a:bodyPr>
            <a:normAutofit lnSpcReduction="10000"/>
          </a:bodyPr>
          <a:lstStyle/>
          <a:p>
            <a:endParaRPr lang="es-ES"/>
          </a:p>
        </p:txBody>
      </p:sp>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91200" y="4419600"/>
            <a:ext cx="1320800" cy="1657604"/>
          </a:xfrm>
          <a:prstGeom prst="rect">
            <a:avLst/>
          </a:prstGeom>
        </p:spPr>
      </p:pic>
    </p:spTree>
    <p:extLst>
      <p:ext uri="{BB962C8B-B14F-4D97-AF65-F5344CB8AC3E}">
        <p14:creationId xmlns:p14="http://schemas.microsoft.com/office/powerpoint/2010/main" val="279272921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3"/>
          </p:nvPr>
        </p:nvSpPr>
        <p:spPr/>
        <p:txBody>
          <a:bodyPr>
            <a:normAutofit lnSpcReduction="10000"/>
          </a:bodyPr>
          <a:lstStyle/>
          <a:p>
            <a:endParaRPr lang="es-ES"/>
          </a:p>
        </p:txBody>
      </p:sp>
      <p:sp>
        <p:nvSpPr>
          <p:cNvPr id="6" name="Título 5"/>
          <p:cNvSpPr>
            <a:spLocks noGrp="1"/>
          </p:cNvSpPr>
          <p:nvPr>
            <p:ph type="title"/>
          </p:nvPr>
        </p:nvSpPr>
        <p:spPr/>
        <p:txBody>
          <a:bodyPr/>
          <a:lstStyle/>
          <a:p>
            <a:pPr lvl="0"/>
            <a:r>
              <a:rPr lang="es-ES" dirty="0"/>
              <a:t>¿La terapia de mantenimiento es realmente algo nuevo</a:t>
            </a:r>
            <a:r>
              <a:rPr lang="es-ES" dirty="0" smtClean="0"/>
              <a:t>?</a:t>
            </a:r>
            <a:endParaRPr lang="es-ES" dirty="0"/>
          </a:p>
        </p:txBody>
      </p:sp>
      <p:pic>
        <p:nvPicPr>
          <p:cNvPr id="3" name="Imagen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62400" y="609600"/>
            <a:ext cx="4724400" cy="5760200"/>
          </a:xfrm>
          <a:prstGeom prst="rect">
            <a:avLst/>
          </a:prstGeom>
        </p:spPr>
      </p:pic>
      <p:pic>
        <p:nvPicPr>
          <p:cNvPr id="4" name="Imagen 3"/>
          <p:cNvPicPr>
            <a:picLocks noChangeAspect="1"/>
          </p:cNvPicPr>
          <p:nvPr/>
        </p:nvPicPr>
        <p:blipFill>
          <a:blip r:embed="rId3" cstate="print"/>
          <a:stretch>
            <a:fillRect/>
          </a:stretch>
        </p:blipFill>
        <p:spPr>
          <a:xfrm>
            <a:off x="1434059" y="2239990"/>
            <a:ext cx="9144000" cy="2106021"/>
          </a:xfrm>
          <a:prstGeom prst="rect">
            <a:avLst/>
          </a:prstGeom>
          <a:effectLst>
            <a:outerShdw blurRad="304800" dist="584200" dir="2700000" algn="tl" rotWithShape="0">
              <a:schemeClr val="accent2">
                <a:lumMod val="75000"/>
                <a:alpha val="43000"/>
              </a:schemeClr>
            </a:outerShdw>
          </a:effectLst>
          <a:scene3d>
            <a:camera prst="orthographicFront"/>
            <a:lightRig rig="threePt" dir="t"/>
          </a:scene3d>
          <a:sp3d>
            <a:bevelT w="139700" prst="cross"/>
            <a:bevelB prst="angle"/>
          </a:sp3d>
        </p:spPr>
      </p:pic>
    </p:spTree>
    <p:extLst>
      <p:ext uri="{BB962C8B-B14F-4D97-AF65-F5344CB8AC3E}">
        <p14:creationId xmlns:p14="http://schemas.microsoft.com/office/powerpoint/2010/main" val="1559133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idx="1"/>
          </p:nvPr>
        </p:nvSpPr>
        <p:spPr/>
        <p:txBody>
          <a:bodyPr>
            <a:noAutofit/>
          </a:bodyPr>
          <a:lstStyle/>
          <a:p>
            <a:r>
              <a:rPr lang="es-ES" dirty="0"/>
              <a:t>La DA se puede prevenir</a:t>
            </a:r>
            <a:r>
              <a:rPr lang="es-ES" dirty="0" smtClean="0"/>
              <a:t>.</a:t>
            </a:r>
            <a:endParaRPr lang="es-ES" dirty="0"/>
          </a:p>
          <a:p>
            <a:r>
              <a:rPr lang="es-ES" dirty="0"/>
              <a:t>La dieta es una diana terapéutica en DA</a:t>
            </a:r>
            <a:r>
              <a:rPr lang="es-ES" dirty="0" smtClean="0"/>
              <a:t>.</a:t>
            </a:r>
            <a:endParaRPr lang="es-ES" dirty="0"/>
          </a:p>
          <a:p>
            <a:r>
              <a:rPr lang="es-ES" dirty="0"/>
              <a:t>El baño diario debe </a:t>
            </a:r>
            <a:r>
              <a:rPr lang="es-ES" dirty="0" smtClean="0"/>
              <a:t>evitarse.</a:t>
            </a:r>
          </a:p>
          <a:p>
            <a:r>
              <a:rPr lang="es-ES" dirty="0" smtClean="0"/>
              <a:t>Los </a:t>
            </a:r>
            <a:r>
              <a:rPr lang="es-ES" dirty="0"/>
              <a:t>emolientes ahorran corticoides.</a:t>
            </a:r>
          </a:p>
          <a:p>
            <a:endParaRPr lang="es-ES" sz="1200" dirty="0">
              <a:solidFill>
                <a:schemeClr val="bg1">
                  <a:lumMod val="65000"/>
                </a:schemeClr>
              </a:solidFill>
            </a:endParaRPr>
          </a:p>
        </p:txBody>
      </p:sp>
      <p:sp>
        <p:nvSpPr>
          <p:cNvPr id="6" name="Marcador de contenido 5"/>
          <p:cNvSpPr>
            <a:spLocks noGrp="1"/>
          </p:cNvSpPr>
          <p:nvPr>
            <p:ph type="body" idx="10"/>
          </p:nvPr>
        </p:nvSpPr>
        <p:spPr/>
        <p:txBody>
          <a:bodyPr>
            <a:normAutofit/>
          </a:bodyPr>
          <a:lstStyle/>
          <a:p>
            <a:r>
              <a:rPr lang="es-ES" dirty="0"/>
              <a:t>Incertidumbres en dermatitis atópica: señalar la </a:t>
            </a:r>
            <a:r>
              <a:rPr lang="es-ES" dirty="0" smtClean="0"/>
              <a:t>correcta:</a:t>
            </a:r>
          </a:p>
        </p:txBody>
      </p:sp>
      <p:sp>
        <p:nvSpPr>
          <p:cNvPr id="3" name="Marcador de texto 2"/>
          <p:cNvSpPr>
            <a:spLocks noGrp="1"/>
          </p:cNvSpPr>
          <p:nvPr>
            <p:ph type="body" sz="quarter" idx="11"/>
          </p:nvPr>
        </p:nvSpPr>
        <p:spPr>
          <a:xfrm>
            <a:off x="49385" y="5587106"/>
            <a:ext cx="11582443" cy="295162"/>
          </a:xfrm>
        </p:spPr>
        <p:txBody>
          <a:bodyPr>
            <a:noAutofit/>
          </a:bodyPr>
          <a:lstStyle/>
          <a:p>
            <a:r>
              <a:rPr lang="es-ES" sz="1200" dirty="0" err="1">
                <a:solidFill>
                  <a:schemeClr val="bg1">
                    <a:lumMod val="65000"/>
                  </a:schemeClr>
                </a:solidFill>
              </a:rPr>
              <a:t>Eichenfield</a:t>
            </a:r>
            <a:r>
              <a:rPr lang="es-ES" sz="1200" dirty="0">
                <a:solidFill>
                  <a:schemeClr val="bg1">
                    <a:lumMod val="65000"/>
                  </a:schemeClr>
                </a:solidFill>
              </a:rPr>
              <a:t> JF. </a:t>
            </a:r>
            <a:r>
              <a:rPr lang="es-ES" sz="1200" dirty="0" err="1">
                <a:solidFill>
                  <a:schemeClr val="bg1">
                    <a:lumMod val="65000"/>
                  </a:schemeClr>
                </a:solidFill>
              </a:rPr>
              <a:t>Guidelines</a:t>
            </a:r>
            <a:r>
              <a:rPr lang="es-ES" sz="1200" dirty="0">
                <a:solidFill>
                  <a:schemeClr val="bg1">
                    <a:lumMod val="65000"/>
                  </a:schemeClr>
                </a:solidFill>
              </a:rPr>
              <a:t> of </a:t>
            </a:r>
            <a:r>
              <a:rPr lang="es-ES" sz="1200" dirty="0" err="1">
                <a:solidFill>
                  <a:schemeClr val="bg1">
                    <a:lumMod val="65000"/>
                  </a:schemeClr>
                </a:solidFill>
              </a:rPr>
              <a:t>care</a:t>
            </a:r>
            <a:r>
              <a:rPr lang="es-ES" sz="1200" dirty="0">
                <a:solidFill>
                  <a:schemeClr val="bg1">
                    <a:lumMod val="65000"/>
                  </a:schemeClr>
                </a:solidFill>
              </a:rPr>
              <a:t> </a:t>
            </a:r>
            <a:r>
              <a:rPr lang="es-ES" sz="1200" dirty="0" err="1">
                <a:solidFill>
                  <a:schemeClr val="bg1">
                    <a:lumMod val="65000"/>
                  </a:schemeClr>
                </a:solidFill>
              </a:rPr>
              <a:t>for</a:t>
            </a:r>
            <a:r>
              <a:rPr lang="es-ES" sz="1200" dirty="0">
                <a:solidFill>
                  <a:schemeClr val="bg1">
                    <a:lumMod val="65000"/>
                  </a:schemeClr>
                </a:solidFill>
              </a:rPr>
              <a:t> </a:t>
            </a:r>
            <a:r>
              <a:rPr lang="es-ES" sz="1200" dirty="0" err="1">
                <a:solidFill>
                  <a:schemeClr val="bg1">
                    <a:lumMod val="65000"/>
                  </a:schemeClr>
                </a:solidFill>
              </a:rPr>
              <a:t>the</a:t>
            </a:r>
            <a:r>
              <a:rPr lang="es-ES" sz="1200" dirty="0">
                <a:solidFill>
                  <a:schemeClr val="bg1">
                    <a:lumMod val="65000"/>
                  </a:schemeClr>
                </a:solidFill>
              </a:rPr>
              <a:t> </a:t>
            </a:r>
            <a:r>
              <a:rPr lang="es-ES" sz="1200" dirty="0" err="1">
                <a:solidFill>
                  <a:schemeClr val="bg1">
                    <a:lumMod val="65000"/>
                  </a:schemeClr>
                </a:solidFill>
              </a:rPr>
              <a:t>management</a:t>
            </a:r>
            <a:r>
              <a:rPr lang="es-ES" sz="1200" dirty="0">
                <a:solidFill>
                  <a:schemeClr val="bg1">
                    <a:lumMod val="65000"/>
                  </a:schemeClr>
                </a:solidFill>
              </a:rPr>
              <a:t> of </a:t>
            </a:r>
            <a:r>
              <a:rPr lang="es-ES" sz="1200" dirty="0" err="1">
                <a:solidFill>
                  <a:schemeClr val="bg1">
                    <a:lumMod val="65000"/>
                  </a:schemeClr>
                </a:solidFill>
              </a:rPr>
              <a:t>atopic</a:t>
            </a:r>
            <a:r>
              <a:rPr lang="es-ES" sz="1200" dirty="0">
                <a:solidFill>
                  <a:schemeClr val="bg1">
                    <a:lumMod val="65000"/>
                  </a:schemeClr>
                </a:solidFill>
              </a:rPr>
              <a:t> dermatitis (</a:t>
            </a:r>
            <a:r>
              <a:rPr lang="es-ES" sz="1200" dirty="0" err="1">
                <a:solidFill>
                  <a:schemeClr val="bg1">
                    <a:lumMod val="65000"/>
                  </a:schemeClr>
                </a:solidFill>
              </a:rPr>
              <a:t>Section</a:t>
            </a:r>
            <a:r>
              <a:rPr lang="es-ES" sz="1200" dirty="0">
                <a:solidFill>
                  <a:schemeClr val="bg1">
                    <a:lumMod val="65000"/>
                  </a:schemeClr>
                </a:solidFill>
              </a:rPr>
              <a:t> 1 and 2). JAAD 2014</a:t>
            </a:r>
          </a:p>
          <a:p>
            <a:r>
              <a:rPr lang="es-ES" sz="1200" dirty="0" err="1">
                <a:solidFill>
                  <a:schemeClr val="bg1">
                    <a:lumMod val="65000"/>
                  </a:schemeClr>
                </a:solidFill>
              </a:rPr>
              <a:t>Sidbury</a:t>
            </a:r>
            <a:r>
              <a:rPr lang="es-ES" sz="1200" dirty="0">
                <a:solidFill>
                  <a:schemeClr val="bg1">
                    <a:lumMod val="65000"/>
                  </a:schemeClr>
                </a:solidFill>
              </a:rPr>
              <a:t> R. </a:t>
            </a:r>
            <a:r>
              <a:rPr lang="es-ES" sz="1200" dirty="0" err="1">
                <a:solidFill>
                  <a:schemeClr val="bg1">
                    <a:lumMod val="65000"/>
                  </a:schemeClr>
                </a:solidFill>
              </a:rPr>
              <a:t>Guidelines</a:t>
            </a:r>
            <a:r>
              <a:rPr lang="es-ES" sz="1200" dirty="0">
                <a:solidFill>
                  <a:schemeClr val="bg1">
                    <a:lumMod val="65000"/>
                  </a:schemeClr>
                </a:solidFill>
              </a:rPr>
              <a:t> of </a:t>
            </a:r>
            <a:r>
              <a:rPr lang="es-ES" sz="1200" dirty="0" err="1">
                <a:solidFill>
                  <a:schemeClr val="bg1">
                    <a:lumMod val="65000"/>
                  </a:schemeClr>
                </a:solidFill>
              </a:rPr>
              <a:t>care</a:t>
            </a:r>
            <a:r>
              <a:rPr lang="es-ES" sz="1200" dirty="0">
                <a:solidFill>
                  <a:schemeClr val="bg1">
                    <a:lumMod val="65000"/>
                  </a:schemeClr>
                </a:solidFill>
              </a:rPr>
              <a:t> </a:t>
            </a:r>
            <a:r>
              <a:rPr lang="es-ES" sz="1200" dirty="0" err="1">
                <a:solidFill>
                  <a:schemeClr val="bg1">
                    <a:lumMod val="65000"/>
                  </a:schemeClr>
                </a:solidFill>
              </a:rPr>
              <a:t>for</a:t>
            </a:r>
            <a:r>
              <a:rPr lang="es-ES" sz="1200" dirty="0">
                <a:solidFill>
                  <a:schemeClr val="bg1">
                    <a:lumMod val="65000"/>
                  </a:schemeClr>
                </a:solidFill>
              </a:rPr>
              <a:t> </a:t>
            </a:r>
            <a:r>
              <a:rPr lang="es-ES" sz="1200" dirty="0" err="1">
                <a:solidFill>
                  <a:schemeClr val="bg1">
                    <a:lumMod val="65000"/>
                  </a:schemeClr>
                </a:solidFill>
              </a:rPr>
              <a:t>the</a:t>
            </a:r>
            <a:r>
              <a:rPr lang="es-ES" sz="1200" dirty="0">
                <a:solidFill>
                  <a:schemeClr val="bg1">
                    <a:lumMod val="65000"/>
                  </a:schemeClr>
                </a:solidFill>
              </a:rPr>
              <a:t> </a:t>
            </a:r>
            <a:r>
              <a:rPr lang="es-ES" sz="1200" dirty="0" err="1">
                <a:solidFill>
                  <a:schemeClr val="bg1">
                    <a:lumMod val="65000"/>
                  </a:schemeClr>
                </a:solidFill>
              </a:rPr>
              <a:t>management</a:t>
            </a:r>
            <a:r>
              <a:rPr lang="es-ES" sz="1200" dirty="0">
                <a:solidFill>
                  <a:schemeClr val="bg1">
                    <a:lumMod val="65000"/>
                  </a:schemeClr>
                </a:solidFill>
              </a:rPr>
              <a:t> of </a:t>
            </a:r>
            <a:r>
              <a:rPr lang="es-ES" sz="1200" dirty="0" err="1">
                <a:solidFill>
                  <a:schemeClr val="bg1">
                    <a:lumMod val="65000"/>
                  </a:schemeClr>
                </a:solidFill>
              </a:rPr>
              <a:t>atopic</a:t>
            </a:r>
            <a:r>
              <a:rPr lang="es-ES" sz="1200" dirty="0">
                <a:solidFill>
                  <a:schemeClr val="bg1">
                    <a:lumMod val="65000"/>
                  </a:schemeClr>
                </a:solidFill>
              </a:rPr>
              <a:t> dermatitis (</a:t>
            </a:r>
            <a:r>
              <a:rPr lang="es-ES" sz="1200" dirty="0" err="1">
                <a:solidFill>
                  <a:schemeClr val="bg1">
                    <a:lumMod val="65000"/>
                  </a:schemeClr>
                </a:solidFill>
              </a:rPr>
              <a:t>Section</a:t>
            </a:r>
            <a:r>
              <a:rPr lang="es-ES" sz="1200" dirty="0">
                <a:solidFill>
                  <a:schemeClr val="bg1">
                    <a:lumMod val="65000"/>
                  </a:schemeClr>
                </a:solidFill>
              </a:rPr>
              <a:t> 4). JAAD 2014</a:t>
            </a:r>
          </a:p>
          <a:p>
            <a:endParaRPr lang="es-ES" sz="1200" dirty="0"/>
          </a:p>
        </p:txBody>
      </p:sp>
      <p:sp>
        <p:nvSpPr>
          <p:cNvPr id="7" name="Título 6"/>
          <p:cNvSpPr>
            <a:spLocks noGrp="1"/>
          </p:cNvSpPr>
          <p:nvPr>
            <p:ph type="title"/>
          </p:nvPr>
        </p:nvSpPr>
        <p:spPr/>
        <p:txBody>
          <a:bodyPr/>
          <a:lstStyle/>
          <a:p>
            <a:r>
              <a:rPr lang="es-ES" dirty="0" smtClean="0"/>
              <a:t>Pregunta 4</a:t>
            </a:r>
            <a:endParaRPr lang="es-ES" dirty="0"/>
          </a:p>
        </p:txBody>
      </p:sp>
    </p:spTree>
    <p:extLst>
      <p:ext uri="{BB962C8B-B14F-4D97-AF65-F5344CB8AC3E}">
        <p14:creationId xmlns:p14="http://schemas.microsoft.com/office/powerpoint/2010/main" val="3626470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p:cNvSpPr/>
          <p:nvPr/>
        </p:nvSpPr>
        <p:spPr>
          <a:xfrm>
            <a:off x="7807934" y="87084"/>
            <a:ext cx="2955402" cy="4913511"/>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Calibri"/>
            </a:endParaRPr>
          </a:p>
        </p:txBody>
      </p:sp>
      <p:pic>
        <p:nvPicPr>
          <p:cNvPr id="15" name="Imagen 1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76400" y="3693282"/>
            <a:ext cx="6335918" cy="1269915"/>
          </a:xfrm>
          <a:prstGeom prst="rect">
            <a:avLst/>
          </a:prstGeom>
        </p:spPr>
      </p:pic>
      <p:pic>
        <p:nvPicPr>
          <p:cNvPr id="14" name="Imagen 1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76400" y="1870809"/>
            <a:ext cx="6335918" cy="1269915"/>
          </a:xfrm>
          <a:prstGeom prst="rect">
            <a:avLst/>
          </a:prstGeom>
        </p:spPr>
      </p:pic>
      <p:pic>
        <p:nvPicPr>
          <p:cNvPr id="13" name="Imagen 1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0" y="87083"/>
            <a:ext cx="6493398" cy="1269915"/>
          </a:xfrm>
          <a:prstGeom prst="rect">
            <a:avLst/>
          </a:prstGeom>
        </p:spPr>
      </p:pic>
      <p:sp>
        <p:nvSpPr>
          <p:cNvPr id="5" name="Rectángulo 4"/>
          <p:cNvSpPr/>
          <p:nvPr/>
        </p:nvSpPr>
        <p:spPr>
          <a:xfrm>
            <a:off x="1447800" y="5257800"/>
            <a:ext cx="9448800" cy="663500"/>
          </a:xfrm>
          <a:prstGeom prst="rect">
            <a:avLst/>
          </a:prstGeom>
          <a:solidFill>
            <a:srgbClr val="00458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000" dirty="0" smtClean="0">
                <a:solidFill>
                  <a:prstClr val="white"/>
                </a:solidFill>
                <a:latin typeface="Calibri"/>
              </a:rPr>
              <a:t>¿Se puede prevenir la dermatitis atópica?</a:t>
            </a:r>
            <a:endParaRPr lang="es-ES" sz="2000" dirty="0">
              <a:solidFill>
                <a:prstClr val="white"/>
              </a:solidFill>
              <a:latin typeface="Calibri"/>
            </a:endParaRPr>
          </a:p>
        </p:txBody>
      </p:sp>
      <p:sp>
        <p:nvSpPr>
          <p:cNvPr id="6" name="Rectángulo 5"/>
          <p:cNvSpPr/>
          <p:nvPr/>
        </p:nvSpPr>
        <p:spPr>
          <a:xfrm>
            <a:off x="1983096" y="778404"/>
            <a:ext cx="5558616" cy="530161"/>
          </a:xfrm>
          <a:prstGeom prst="rect">
            <a:avLst/>
          </a:prstGeom>
          <a:solidFill>
            <a:srgbClr val="FFFFFF"/>
          </a:solidFill>
          <a:ln>
            <a:solidFill>
              <a:schemeClr val="tx1">
                <a:lumMod val="65000"/>
                <a:lumOff val="35000"/>
              </a:schemeClr>
            </a:solidFill>
          </a:ln>
          <a:effectLst>
            <a:glow rad="101600">
              <a:schemeClr val="tx1">
                <a:lumMod val="65000"/>
                <a:lumOff val="3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s-ES" sz="1600" b="1" dirty="0">
                <a:solidFill>
                  <a:srgbClr val="004586"/>
                </a:solidFill>
                <a:latin typeface="Calibri"/>
              </a:rPr>
              <a:t>UN PADRE ATÓPICO: x2-3 RIESGO ATOPIA</a:t>
            </a:r>
          </a:p>
          <a:p>
            <a:r>
              <a:rPr lang="es-ES" sz="1600" b="1" dirty="0">
                <a:solidFill>
                  <a:srgbClr val="004586"/>
                </a:solidFill>
                <a:latin typeface="Calibri"/>
              </a:rPr>
              <a:t>AMBOS PADRES ATÓPICOS: x3-5 RIESGO ATOPIA</a:t>
            </a:r>
            <a:endParaRPr lang="es-ES" b="1" dirty="0">
              <a:solidFill>
                <a:srgbClr val="004586"/>
              </a:solidFill>
              <a:latin typeface="Calibri"/>
            </a:endParaRPr>
          </a:p>
        </p:txBody>
      </p:sp>
      <p:sp>
        <p:nvSpPr>
          <p:cNvPr id="7" name="Elipse 6"/>
          <p:cNvSpPr/>
          <p:nvPr/>
        </p:nvSpPr>
        <p:spPr>
          <a:xfrm>
            <a:off x="6940007" y="583298"/>
            <a:ext cx="3476118" cy="947727"/>
          </a:xfrm>
          <a:prstGeom prst="ellipse">
            <a:avLst/>
          </a:prstGeom>
          <a:solidFill>
            <a:schemeClr val="bg1"/>
          </a:solidFill>
          <a:ln>
            <a:solidFill>
              <a:srgbClr val="004586"/>
            </a:solidFill>
          </a:ln>
          <a:effectLst>
            <a:glow rad="139700">
              <a:schemeClr val="accent2">
                <a:satMod val="175000"/>
                <a:alpha val="40000"/>
              </a:schemeClr>
            </a:glow>
            <a:outerShdw blurRad="63500" dir="5400000" kx="2700000" rotWithShape="0">
              <a:srgbClr val="AA0052">
                <a:alpha val="1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solidFill>
                  <a:srgbClr val="004586"/>
                </a:solidFill>
                <a:latin typeface="Calibri"/>
              </a:rPr>
              <a:t>CARGA GENÉTICA</a:t>
            </a:r>
          </a:p>
        </p:txBody>
      </p:sp>
      <p:sp>
        <p:nvSpPr>
          <p:cNvPr id="8" name="Rectángulo 7"/>
          <p:cNvSpPr/>
          <p:nvPr/>
        </p:nvSpPr>
        <p:spPr>
          <a:xfrm>
            <a:off x="1983096" y="2621853"/>
            <a:ext cx="5558616" cy="530161"/>
          </a:xfrm>
          <a:prstGeom prst="rect">
            <a:avLst/>
          </a:prstGeom>
          <a:solidFill>
            <a:srgbClr val="FFFFFF"/>
          </a:solidFill>
          <a:ln>
            <a:solidFill>
              <a:schemeClr val="tx1">
                <a:lumMod val="65000"/>
                <a:lumOff val="35000"/>
              </a:schemeClr>
            </a:solidFill>
          </a:ln>
          <a:effectLst>
            <a:glow rad="101600">
              <a:schemeClr val="tx1">
                <a:lumMod val="65000"/>
                <a:lumOff val="3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s-ES" sz="1600" b="1" dirty="0">
                <a:solidFill>
                  <a:srgbClr val="004586"/>
                </a:solidFill>
                <a:latin typeface="Calibri"/>
              </a:rPr>
              <a:t>NO PREVIENE EL DESARROLLO DE ATOPIA</a:t>
            </a:r>
            <a:endParaRPr lang="es-ES" b="1" dirty="0">
              <a:solidFill>
                <a:srgbClr val="004586"/>
              </a:solidFill>
              <a:latin typeface="Calibri"/>
            </a:endParaRPr>
          </a:p>
        </p:txBody>
      </p:sp>
      <p:sp>
        <p:nvSpPr>
          <p:cNvPr id="9" name="Elipse 8"/>
          <p:cNvSpPr/>
          <p:nvPr/>
        </p:nvSpPr>
        <p:spPr>
          <a:xfrm>
            <a:off x="6940006" y="2374620"/>
            <a:ext cx="3476118" cy="947727"/>
          </a:xfrm>
          <a:prstGeom prst="ellipse">
            <a:avLst/>
          </a:prstGeom>
          <a:solidFill>
            <a:schemeClr val="bg1"/>
          </a:solidFill>
          <a:ln>
            <a:solidFill>
              <a:srgbClr val="004586"/>
            </a:solidFill>
          </a:ln>
          <a:effectLst>
            <a:glow rad="139700">
              <a:schemeClr val="accent2">
                <a:satMod val="175000"/>
                <a:alpha val="40000"/>
              </a:schemeClr>
            </a:glow>
            <a:outerShdw blurRad="63500" dir="5400000" kx="2700000" rotWithShape="0">
              <a:srgbClr val="AA0052">
                <a:alpha val="1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solidFill>
                  <a:srgbClr val="004586"/>
                </a:solidFill>
                <a:latin typeface="Calibri"/>
              </a:rPr>
              <a:t>LACTANCIA MATERNA EXCLUSIVA</a:t>
            </a:r>
          </a:p>
        </p:txBody>
      </p:sp>
      <p:sp>
        <p:nvSpPr>
          <p:cNvPr id="10" name="Rectángulo 9"/>
          <p:cNvSpPr/>
          <p:nvPr/>
        </p:nvSpPr>
        <p:spPr>
          <a:xfrm>
            <a:off x="1983097" y="4449984"/>
            <a:ext cx="5558616" cy="530161"/>
          </a:xfrm>
          <a:prstGeom prst="rect">
            <a:avLst/>
          </a:prstGeom>
          <a:solidFill>
            <a:srgbClr val="FFFFFF"/>
          </a:solidFill>
          <a:ln>
            <a:solidFill>
              <a:schemeClr val="tx1">
                <a:lumMod val="65000"/>
                <a:lumOff val="35000"/>
              </a:schemeClr>
            </a:solidFill>
          </a:ln>
          <a:effectLst>
            <a:glow rad="101600">
              <a:schemeClr val="tx1">
                <a:lumMod val="65000"/>
                <a:lumOff val="3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s-ES" sz="1600" b="1" dirty="0">
                <a:solidFill>
                  <a:srgbClr val="004586"/>
                </a:solidFill>
                <a:latin typeface="Calibri"/>
              </a:rPr>
              <a:t>¡¡NO!! PUEDE FAVORECER LA ALERGIA ALIMENTARIA</a:t>
            </a:r>
            <a:endParaRPr lang="es-ES" b="1" dirty="0">
              <a:solidFill>
                <a:srgbClr val="004586"/>
              </a:solidFill>
              <a:latin typeface="Calibri"/>
            </a:endParaRPr>
          </a:p>
        </p:txBody>
      </p:sp>
      <p:sp>
        <p:nvSpPr>
          <p:cNvPr id="11" name="Elipse 10"/>
          <p:cNvSpPr/>
          <p:nvPr/>
        </p:nvSpPr>
        <p:spPr>
          <a:xfrm>
            <a:off x="6940006" y="4162913"/>
            <a:ext cx="3476117" cy="947727"/>
          </a:xfrm>
          <a:prstGeom prst="ellipse">
            <a:avLst/>
          </a:prstGeom>
          <a:solidFill>
            <a:schemeClr val="bg1"/>
          </a:solidFill>
          <a:ln>
            <a:solidFill>
              <a:srgbClr val="004586"/>
            </a:solidFill>
          </a:ln>
          <a:effectLst>
            <a:glow rad="139700">
              <a:schemeClr val="accent2">
                <a:satMod val="175000"/>
                <a:alpha val="40000"/>
              </a:schemeClr>
            </a:glow>
            <a:outerShdw blurRad="63500" dir="5400000" kx="2700000" rotWithShape="0">
              <a:srgbClr val="AA0052">
                <a:alpha val="1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400" b="1" dirty="0">
                <a:solidFill>
                  <a:srgbClr val="004586"/>
                </a:solidFill>
                <a:latin typeface="Calibri"/>
              </a:rPr>
              <a:t>RETRASO INTRODUCCIÓN SÓLIDOS Y EVITAR ALIMENTOS MÁS ALERGÉNICOS</a:t>
            </a:r>
          </a:p>
        </p:txBody>
      </p:sp>
      <p:sp>
        <p:nvSpPr>
          <p:cNvPr id="2" name="Marcador de texto 1"/>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288639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p:tgtEl>
                                          <p:spTgt spid="10"/>
                                        </p:tgtEl>
                                        <p:attrNameLst>
                                          <p:attrName>ppt_y</p:attrName>
                                        </p:attrNameLst>
                                      </p:cBhvr>
                                      <p:tavLst>
                                        <p:tav tm="0">
                                          <p:val>
                                            <p:strVal val="#ppt_y+#ppt_h*1.125000"/>
                                          </p:val>
                                        </p:tav>
                                        <p:tav tm="100000">
                                          <p:val>
                                            <p:strVal val="#ppt_y"/>
                                          </p:val>
                                        </p:tav>
                                      </p:tavLst>
                                    </p:anim>
                                    <p:animEffect transition="in" filter="wipe(up)">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65101" y="887890"/>
            <a:ext cx="5775768" cy="3560962"/>
          </a:xfrm>
          <a:prstGeom prst="rect">
            <a:avLst/>
          </a:prstGeom>
        </p:spPr>
      </p:pic>
      <p:sp>
        <p:nvSpPr>
          <p:cNvPr id="5" name="CuadroTexto 4"/>
          <p:cNvSpPr txBox="1"/>
          <p:nvPr/>
        </p:nvSpPr>
        <p:spPr>
          <a:xfrm>
            <a:off x="2307231" y="4516229"/>
            <a:ext cx="7405925" cy="1145014"/>
          </a:xfrm>
          <a:prstGeom prst="rect">
            <a:avLst/>
          </a:prstGeom>
          <a:solidFill>
            <a:srgbClr val="002060"/>
          </a:solidFill>
        </p:spPr>
        <p:txBody>
          <a:bodyPr wrap="square" rtlCol="0">
            <a:spAutoFit/>
          </a:bodyPr>
          <a:lstStyle/>
          <a:p>
            <a:pPr marL="263525" indent="-263525">
              <a:buClr>
                <a:srgbClr val="C00000"/>
              </a:buClr>
              <a:buFont typeface="Wingdings" pitchFamily="2" charset="2"/>
              <a:buChar char="v"/>
            </a:pPr>
            <a:r>
              <a:rPr lang="es-ES" b="1" dirty="0">
                <a:solidFill>
                  <a:schemeClr val="bg1"/>
                </a:solidFill>
              </a:rPr>
              <a:t>Muchos adolescentes que tuvieron  DA en la infancia tienen eccema de </a:t>
            </a:r>
            <a:r>
              <a:rPr lang="es-ES" b="1" dirty="0" smtClean="0">
                <a:solidFill>
                  <a:schemeClr val="bg1"/>
                </a:solidFill>
              </a:rPr>
              <a:t>manos.</a:t>
            </a:r>
            <a:endParaRPr lang="es-ES" b="1" dirty="0">
              <a:solidFill>
                <a:schemeClr val="bg1"/>
              </a:solidFill>
            </a:endParaRPr>
          </a:p>
          <a:p>
            <a:pPr marL="263525" indent="-263525">
              <a:buClr>
                <a:srgbClr val="C00000"/>
              </a:buClr>
              <a:buFont typeface="Wingdings" pitchFamily="2" charset="2"/>
              <a:buChar char="v"/>
            </a:pPr>
            <a:r>
              <a:rPr lang="es-ES" b="1" dirty="0">
                <a:solidFill>
                  <a:schemeClr val="bg1"/>
                </a:solidFill>
              </a:rPr>
              <a:t>Más del 75% de los adolescentes con eccema de manos cumplen criterios de </a:t>
            </a:r>
            <a:r>
              <a:rPr lang="es-ES" b="1" dirty="0" smtClean="0">
                <a:solidFill>
                  <a:schemeClr val="bg1"/>
                </a:solidFill>
              </a:rPr>
              <a:t>DA-</a:t>
            </a:r>
            <a:endParaRPr lang="es-ES" b="1" dirty="0">
              <a:solidFill>
                <a:schemeClr val="bg1"/>
              </a:solidFill>
            </a:endParaRPr>
          </a:p>
        </p:txBody>
      </p:sp>
      <p:pic>
        <p:nvPicPr>
          <p:cNvPr id="7" name="Imagen 6"/>
          <p:cNvPicPr>
            <a:picLocks noChangeAspect="1"/>
          </p:cNvPicPr>
          <p:nvPr/>
        </p:nvPicPr>
        <p:blipFill>
          <a:blip r:embed="rId3"/>
          <a:stretch>
            <a:fillRect/>
          </a:stretch>
        </p:blipFill>
        <p:spPr>
          <a:xfrm>
            <a:off x="7764267" y="1319136"/>
            <a:ext cx="1815577" cy="2411459"/>
          </a:xfrm>
          <a:prstGeom prst="rect">
            <a:avLst/>
          </a:prstGeom>
        </p:spPr>
      </p:pic>
      <p:sp>
        <p:nvSpPr>
          <p:cNvPr id="3" name="Marcador de texto 2"/>
          <p:cNvSpPr>
            <a:spLocks noGrp="1"/>
          </p:cNvSpPr>
          <p:nvPr>
            <p:ph type="body" sz="quarter" idx="13"/>
          </p:nvPr>
        </p:nvSpPr>
        <p:spPr/>
        <p:txBody>
          <a:bodyPr>
            <a:normAutofit lnSpcReduction="10000"/>
          </a:bodyPr>
          <a:lstStyle/>
          <a:p>
            <a:r>
              <a:rPr lang="es-ES" dirty="0" smtClean="0"/>
              <a:t>.</a:t>
            </a:r>
            <a:endParaRPr lang="es-ES" dirty="0"/>
          </a:p>
        </p:txBody>
      </p:sp>
      <p:sp>
        <p:nvSpPr>
          <p:cNvPr id="10" name="Título 9"/>
          <p:cNvSpPr>
            <a:spLocks noGrp="1"/>
          </p:cNvSpPr>
          <p:nvPr>
            <p:ph type="title"/>
          </p:nvPr>
        </p:nvSpPr>
        <p:spPr/>
        <p:txBody>
          <a:bodyPr/>
          <a:lstStyle/>
          <a:p>
            <a:r>
              <a:rPr lang="es-ES" dirty="0" smtClean="0"/>
              <a:t>¿Es dermatitis atópica?</a:t>
            </a:r>
            <a:endParaRPr lang="es-ES" dirty="0"/>
          </a:p>
        </p:txBody>
      </p:sp>
      <p:pic>
        <p:nvPicPr>
          <p:cNvPr id="9" name="Picture 4" descr="DSC_184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68231" y="744935"/>
            <a:ext cx="7827152" cy="5218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977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743351" y="2637786"/>
            <a:ext cx="6420344" cy="2839336"/>
          </a:xfrm>
          <a:prstGeom prst="rect">
            <a:avLst/>
          </a:prstGeom>
        </p:spPr>
      </p:pic>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16306" y="339677"/>
            <a:ext cx="6245475" cy="2302303"/>
          </a:xfrm>
          <a:prstGeom prst="rect">
            <a:avLst/>
          </a:prstGeom>
        </p:spPr>
      </p:pic>
      <p:sp>
        <p:nvSpPr>
          <p:cNvPr id="7" name="Marcador de texto 6"/>
          <p:cNvSpPr>
            <a:spLocks noGrp="1"/>
          </p:cNvSpPr>
          <p:nvPr>
            <p:ph type="body" sz="quarter" idx="13"/>
          </p:nvPr>
        </p:nvSpPr>
        <p:spPr/>
        <p:txBody>
          <a:bodyPr>
            <a:normAutofit lnSpcReduction="10000"/>
          </a:bodyPr>
          <a:lstStyle/>
          <a:p>
            <a:endParaRPr lang="es-ES"/>
          </a:p>
        </p:txBody>
      </p:sp>
      <p:sp>
        <p:nvSpPr>
          <p:cNvPr id="6" name="Rectángulo 5"/>
          <p:cNvSpPr/>
          <p:nvPr/>
        </p:nvSpPr>
        <p:spPr>
          <a:xfrm>
            <a:off x="7213458" y="1130616"/>
            <a:ext cx="4448327" cy="4170244"/>
          </a:xfrm>
          <a:prstGeom prst="rect">
            <a:avLst/>
          </a:prstGeom>
          <a:solidFill>
            <a:schemeClr val="bg1"/>
          </a:solidFill>
          <a:ln>
            <a:solidFill>
              <a:schemeClr val="tx2">
                <a:lumMod val="60000"/>
                <a:lumOff val="40000"/>
              </a:schemeClr>
            </a:solidFill>
          </a:ln>
        </p:spPr>
        <p:txBody>
          <a:bodyPr wrap="square">
            <a:spAutoFit/>
          </a:bodyPr>
          <a:lstStyle/>
          <a:p>
            <a:pPr marL="285750" indent="-285750">
              <a:lnSpc>
                <a:spcPct val="110000"/>
              </a:lnSpc>
              <a:buClr>
                <a:srgbClr val="C00000"/>
              </a:buClr>
              <a:buFont typeface="Wingdings" panose="05000000000000000000" pitchFamily="2" charset="2"/>
              <a:buChar char="v"/>
              <a:defRPr/>
            </a:pPr>
            <a:r>
              <a:rPr lang="es-ES" sz="2200" dirty="0">
                <a:solidFill>
                  <a:srgbClr val="002060"/>
                </a:solidFill>
              </a:rPr>
              <a:t>No hay evidencia de que la dieta materna durante el embarazo o la lactancia </a:t>
            </a:r>
            <a:r>
              <a:rPr lang="es-ES" sz="2200" dirty="0">
                <a:solidFill>
                  <a:srgbClr val="C00000"/>
                </a:solidFill>
              </a:rPr>
              <a:t>Materna o artificial </a:t>
            </a:r>
            <a:r>
              <a:rPr lang="es-ES" sz="2200" dirty="0">
                <a:solidFill>
                  <a:srgbClr val="002060"/>
                </a:solidFill>
              </a:rPr>
              <a:t>modifique el curso de la </a:t>
            </a:r>
            <a:r>
              <a:rPr lang="es-ES" sz="2200" dirty="0" smtClean="0">
                <a:solidFill>
                  <a:srgbClr val="002060"/>
                </a:solidFill>
              </a:rPr>
              <a:t>DA.</a:t>
            </a:r>
            <a:endParaRPr lang="es-ES" sz="2200" dirty="0">
              <a:solidFill>
                <a:srgbClr val="002060"/>
              </a:solidFill>
            </a:endParaRPr>
          </a:p>
          <a:p>
            <a:pPr marL="285750" indent="-285750">
              <a:lnSpc>
                <a:spcPct val="110000"/>
              </a:lnSpc>
              <a:buClr>
                <a:srgbClr val="C00000"/>
              </a:buClr>
              <a:buFont typeface="Wingdings" panose="05000000000000000000" pitchFamily="2" charset="2"/>
              <a:buChar char="v"/>
              <a:defRPr/>
            </a:pPr>
            <a:r>
              <a:rPr lang="es-ES" sz="2200" dirty="0">
                <a:solidFill>
                  <a:srgbClr val="002060"/>
                </a:solidFill>
              </a:rPr>
              <a:t>No hay clara evidencia de que las fórmulas hidrolizadas prevengan la </a:t>
            </a:r>
            <a:r>
              <a:rPr lang="es-ES" sz="2200" dirty="0" smtClean="0">
                <a:solidFill>
                  <a:srgbClr val="002060"/>
                </a:solidFill>
              </a:rPr>
              <a:t>DA.</a:t>
            </a:r>
            <a:endParaRPr lang="es-ES" sz="2200" dirty="0">
              <a:solidFill>
                <a:srgbClr val="002060"/>
              </a:solidFill>
            </a:endParaRPr>
          </a:p>
          <a:p>
            <a:pPr marL="285750" indent="-285750">
              <a:lnSpc>
                <a:spcPct val="110000"/>
              </a:lnSpc>
              <a:buClr>
                <a:srgbClr val="C00000"/>
              </a:buClr>
              <a:buFont typeface="Wingdings" panose="05000000000000000000" pitchFamily="2" charset="2"/>
              <a:buChar char="v"/>
              <a:defRPr/>
            </a:pPr>
            <a:r>
              <a:rPr lang="es-ES" sz="2200" dirty="0">
                <a:solidFill>
                  <a:srgbClr val="002060"/>
                </a:solidFill>
              </a:rPr>
              <a:t>No hay datos que apoyen la utilidad de retrasar la introducción de alimentos en niños &gt; 4-6 </a:t>
            </a:r>
            <a:r>
              <a:rPr lang="es-ES" sz="2200" dirty="0" smtClean="0">
                <a:solidFill>
                  <a:srgbClr val="002060"/>
                </a:solidFill>
              </a:rPr>
              <a:t>meses.</a:t>
            </a:r>
            <a:endParaRPr lang="es-ES" sz="2200" dirty="0">
              <a:solidFill>
                <a:srgbClr val="002060"/>
              </a:solidFill>
            </a:endParaRPr>
          </a:p>
        </p:txBody>
      </p:sp>
    </p:spTree>
    <p:extLst>
      <p:ext uri="{BB962C8B-B14F-4D97-AF65-F5344CB8AC3E}">
        <p14:creationId xmlns:p14="http://schemas.microsoft.com/office/powerpoint/2010/main" val="159975772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4400" y="484909"/>
            <a:ext cx="5629219" cy="2563091"/>
          </a:xfrm>
          <a:prstGeom prst="rect">
            <a:avLst/>
          </a:prstGeom>
          <a:ln>
            <a:solidFill>
              <a:schemeClr val="tx1"/>
            </a:solidFill>
          </a:ln>
        </p:spPr>
      </p:pic>
      <p:pic>
        <p:nvPicPr>
          <p:cNvPr id="6" name="Imagen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10400" y="2833914"/>
            <a:ext cx="3915564" cy="3371273"/>
          </a:xfrm>
          <a:prstGeom prst="rect">
            <a:avLst/>
          </a:prstGeom>
          <a:ln>
            <a:solidFill>
              <a:srgbClr val="000000"/>
            </a:solidFill>
          </a:ln>
        </p:spPr>
      </p:pic>
      <p:sp>
        <p:nvSpPr>
          <p:cNvPr id="7" name="Rectángulo 6"/>
          <p:cNvSpPr/>
          <p:nvPr/>
        </p:nvSpPr>
        <p:spPr>
          <a:xfrm>
            <a:off x="7680847" y="600364"/>
            <a:ext cx="3010244" cy="4156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Calibri"/>
            </a:endParaRPr>
          </a:p>
        </p:txBody>
      </p:sp>
      <p:pic>
        <p:nvPicPr>
          <p:cNvPr id="8" name="Imagen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02863" y="595745"/>
            <a:ext cx="2649683" cy="1766455"/>
          </a:xfrm>
          <a:prstGeom prst="rect">
            <a:avLst/>
          </a:prstGeom>
        </p:spPr>
      </p:pic>
      <p:sp>
        <p:nvSpPr>
          <p:cNvPr id="9" name="CuadroTexto 8"/>
          <p:cNvSpPr txBox="1"/>
          <p:nvPr/>
        </p:nvSpPr>
        <p:spPr>
          <a:xfrm>
            <a:off x="762000" y="3427274"/>
            <a:ext cx="4495800" cy="1754326"/>
          </a:xfrm>
          <a:prstGeom prst="rect">
            <a:avLst/>
          </a:prstGeom>
          <a:noFill/>
        </p:spPr>
        <p:txBody>
          <a:bodyPr wrap="square" rtlCol="0">
            <a:spAutoFit/>
          </a:bodyPr>
          <a:lstStyle/>
          <a:p>
            <a:pPr marL="285750" indent="-285750">
              <a:buClr>
                <a:srgbClr val="C00000"/>
              </a:buClr>
              <a:buFont typeface="Wingdings" panose="05000000000000000000" pitchFamily="2" charset="2"/>
              <a:buChar char="v"/>
            </a:pPr>
            <a:r>
              <a:rPr lang="es-ES" dirty="0">
                <a:solidFill>
                  <a:srgbClr val="004586"/>
                </a:solidFill>
                <a:latin typeface="Calibri"/>
              </a:rPr>
              <a:t>640 niños 4-11 </a:t>
            </a:r>
            <a:r>
              <a:rPr lang="es-ES" dirty="0" smtClean="0">
                <a:solidFill>
                  <a:srgbClr val="004586"/>
                </a:solidFill>
                <a:latin typeface="Calibri"/>
              </a:rPr>
              <a:t>meses.</a:t>
            </a:r>
            <a:endParaRPr lang="es-ES" dirty="0">
              <a:solidFill>
                <a:srgbClr val="004586"/>
              </a:solidFill>
              <a:latin typeface="Calibri"/>
            </a:endParaRPr>
          </a:p>
          <a:p>
            <a:pPr marL="285750" indent="-285750">
              <a:buClr>
                <a:srgbClr val="C00000"/>
              </a:buClr>
              <a:buFont typeface="Wingdings" panose="05000000000000000000" pitchFamily="2" charset="2"/>
              <a:buChar char="v"/>
            </a:pPr>
            <a:r>
              <a:rPr lang="es-ES" dirty="0">
                <a:solidFill>
                  <a:srgbClr val="004586"/>
                </a:solidFill>
                <a:latin typeface="Calibri"/>
              </a:rPr>
              <a:t>Eccema severo y/o alergia al </a:t>
            </a:r>
            <a:r>
              <a:rPr lang="es-ES" dirty="0" smtClean="0">
                <a:solidFill>
                  <a:srgbClr val="004586"/>
                </a:solidFill>
                <a:latin typeface="Calibri"/>
              </a:rPr>
              <a:t>huevo.</a:t>
            </a:r>
            <a:endParaRPr lang="es-ES" dirty="0">
              <a:solidFill>
                <a:srgbClr val="004586"/>
              </a:solidFill>
              <a:latin typeface="Calibri"/>
            </a:endParaRPr>
          </a:p>
          <a:p>
            <a:pPr marL="285750" indent="-285750">
              <a:buClr>
                <a:srgbClr val="C00000"/>
              </a:buClr>
              <a:buFont typeface="Wingdings" panose="05000000000000000000" pitchFamily="2" charset="2"/>
              <a:buChar char="v"/>
            </a:pPr>
            <a:r>
              <a:rPr lang="es-ES" dirty="0">
                <a:solidFill>
                  <a:srgbClr val="004586"/>
                </a:solidFill>
                <a:latin typeface="Calibri"/>
              </a:rPr>
              <a:t>Impacto de retrasar consumo de cacahuete hasta los 5 años de </a:t>
            </a:r>
            <a:r>
              <a:rPr lang="es-ES" dirty="0" smtClean="0">
                <a:solidFill>
                  <a:srgbClr val="004586"/>
                </a:solidFill>
                <a:latin typeface="Calibri"/>
              </a:rPr>
              <a:t>vida.</a:t>
            </a:r>
            <a:endParaRPr lang="es-ES" dirty="0">
              <a:solidFill>
                <a:srgbClr val="004586"/>
              </a:solidFill>
              <a:latin typeface="Calibri"/>
            </a:endParaRPr>
          </a:p>
          <a:p>
            <a:pPr marL="285750" indent="-285750">
              <a:buClr>
                <a:srgbClr val="C00000"/>
              </a:buClr>
              <a:buFont typeface="Wingdings" panose="05000000000000000000" pitchFamily="2" charset="2"/>
              <a:buChar char="v"/>
            </a:pPr>
            <a:r>
              <a:rPr lang="es-ES" dirty="0">
                <a:solidFill>
                  <a:srgbClr val="004586"/>
                </a:solidFill>
                <a:latin typeface="Calibri"/>
              </a:rPr>
              <a:t>Retraso del consumo de cacahuete favorecería su </a:t>
            </a:r>
            <a:r>
              <a:rPr lang="es-ES" dirty="0" smtClean="0">
                <a:solidFill>
                  <a:srgbClr val="004586"/>
                </a:solidFill>
                <a:latin typeface="Calibri"/>
              </a:rPr>
              <a:t>alergia.</a:t>
            </a:r>
            <a:endParaRPr lang="es-ES" dirty="0">
              <a:solidFill>
                <a:srgbClr val="004586"/>
              </a:solidFill>
              <a:latin typeface="Calibri"/>
            </a:endParaRPr>
          </a:p>
        </p:txBody>
      </p:sp>
      <p:sp>
        <p:nvSpPr>
          <p:cNvPr id="2" name="Marcador de texto 1"/>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307418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01401" y="838200"/>
            <a:ext cx="3191356" cy="3711871"/>
          </a:xfrm>
          <a:prstGeom prst="rect">
            <a:avLst/>
          </a:prstGeom>
        </p:spPr>
      </p:pic>
      <p:sp>
        <p:nvSpPr>
          <p:cNvPr id="7" name="CuadroTexto 6"/>
          <p:cNvSpPr txBox="1"/>
          <p:nvPr/>
        </p:nvSpPr>
        <p:spPr>
          <a:xfrm>
            <a:off x="5810457" y="2568384"/>
            <a:ext cx="3664016" cy="461665"/>
          </a:xfrm>
          <a:prstGeom prst="rect">
            <a:avLst/>
          </a:prstGeom>
          <a:noFill/>
        </p:spPr>
        <p:txBody>
          <a:bodyPr wrap="none" rtlCol="0">
            <a:spAutoFit/>
          </a:bodyPr>
          <a:lstStyle/>
          <a:p>
            <a:r>
              <a:rPr lang="es-ES" sz="2400" dirty="0" smtClean="0">
                <a:solidFill>
                  <a:srgbClr val="004586"/>
                </a:solidFill>
                <a:latin typeface="Calibri"/>
              </a:rPr>
              <a:t>Dieta... ¿Raíz del problema?</a:t>
            </a:r>
            <a:endParaRPr lang="es-ES" sz="2400" dirty="0">
              <a:solidFill>
                <a:srgbClr val="004586"/>
              </a:solidFill>
              <a:latin typeface="Calibri"/>
            </a:endParaRPr>
          </a:p>
        </p:txBody>
      </p:sp>
      <p:sp>
        <p:nvSpPr>
          <p:cNvPr id="8" name="Rectángulo 7"/>
          <p:cNvSpPr/>
          <p:nvPr/>
        </p:nvSpPr>
        <p:spPr>
          <a:xfrm>
            <a:off x="1509486" y="4800600"/>
            <a:ext cx="9144000" cy="617441"/>
          </a:xfrm>
          <a:prstGeom prst="rect">
            <a:avLst/>
          </a:prstGeom>
          <a:solidFill>
            <a:srgbClr val="00458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2000" dirty="0" smtClean="0">
                <a:solidFill>
                  <a:prstClr val="white"/>
                </a:solidFill>
                <a:latin typeface="Calibri"/>
              </a:rPr>
              <a:t>Excluir comidas de forma empírica en pacientes no seleccionados no ofrece beneficios y puede causar déficits nutricionales importantes.</a:t>
            </a:r>
            <a:endParaRPr lang="es-ES" sz="2000" dirty="0">
              <a:solidFill>
                <a:prstClr val="white"/>
              </a:solidFill>
              <a:latin typeface="Calibri"/>
            </a:endParaRPr>
          </a:p>
        </p:txBody>
      </p:sp>
      <p:sp>
        <p:nvSpPr>
          <p:cNvPr id="9" name="CuadroTexto 8"/>
          <p:cNvSpPr txBox="1"/>
          <p:nvPr/>
        </p:nvSpPr>
        <p:spPr>
          <a:xfrm>
            <a:off x="8077200" y="5486400"/>
            <a:ext cx="3123657" cy="769441"/>
          </a:xfrm>
          <a:prstGeom prst="rect">
            <a:avLst/>
          </a:prstGeom>
          <a:noFill/>
        </p:spPr>
        <p:txBody>
          <a:bodyPr wrap="square" rtlCol="0">
            <a:spAutoFit/>
          </a:bodyPr>
          <a:lstStyle/>
          <a:p>
            <a:pPr algn="r"/>
            <a:r>
              <a:rPr lang="es-ES" sz="1100" dirty="0" err="1">
                <a:solidFill>
                  <a:srgbClr val="565656"/>
                </a:solidFill>
                <a:latin typeface="Calibri"/>
              </a:rPr>
              <a:t>Gelmetti</a:t>
            </a:r>
            <a:r>
              <a:rPr lang="es-ES" sz="1100" dirty="0">
                <a:solidFill>
                  <a:srgbClr val="565656"/>
                </a:solidFill>
                <a:latin typeface="Calibri"/>
              </a:rPr>
              <a:t> C. JEADV 2000</a:t>
            </a:r>
          </a:p>
          <a:p>
            <a:pPr algn="r"/>
            <a:r>
              <a:rPr lang="es-ES" sz="1100" dirty="0">
                <a:solidFill>
                  <a:srgbClr val="565656"/>
                </a:solidFill>
                <a:latin typeface="Calibri"/>
              </a:rPr>
              <a:t>Thompson MM. JAAD 2005</a:t>
            </a:r>
          </a:p>
          <a:p>
            <a:pPr algn="r"/>
            <a:r>
              <a:rPr lang="es-ES" sz="1100" dirty="0">
                <a:solidFill>
                  <a:srgbClr val="565656"/>
                </a:solidFill>
                <a:latin typeface="Calibri"/>
              </a:rPr>
              <a:t>Bath-</a:t>
            </a:r>
            <a:r>
              <a:rPr lang="es-ES" sz="1100" dirty="0" err="1">
                <a:solidFill>
                  <a:srgbClr val="565656"/>
                </a:solidFill>
                <a:latin typeface="Calibri"/>
              </a:rPr>
              <a:t>Hextall</a:t>
            </a:r>
            <a:r>
              <a:rPr lang="es-ES" sz="1100" dirty="0">
                <a:solidFill>
                  <a:srgbClr val="565656"/>
                </a:solidFill>
                <a:latin typeface="Calibri"/>
              </a:rPr>
              <a:t> F. </a:t>
            </a:r>
            <a:r>
              <a:rPr lang="es-ES" sz="1100" dirty="0" err="1">
                <a:solidFill>
                  <a:srgbClr val="565656"/>
                </a:solidFill>
                <a:latin typeface="Calibri"/>
              </a:rPr>
              <a:t>Alergy</a:t>
            </a:r>
            <a:r>
              <a:rPr lang="es-ES" sz="1100" dirty="0">
                <a:solidFill>
                  <a:srgbClr val="565656"/>
                </a:solidFill>
                <a:latin typeface="Calibri"/>
              </a:rPr>
              <a:t> 2009</a:t>
            </a:r>
          </a:p>
          <a:p>
            <a:pPr algn="r"/>
            <a:endParaRPr lang="es-ES" sz="1100" dirty="0">
              <a:solidFill>
                <a:prstClr val="black"/>
              </a:solidFill>
              <a:latin typeface="Calibri"/>
            </a:endParaRPr>
          </a:p>
        </p:txBody>
      </p:sp>
      <p:sp>
        <p:nvSpPr>
          <p:cNvPr id="2" name="Marcador de texto 1"/>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1385581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cstate="print"/>
          <a:stretch>
            <a:fillRect/>
          </a:stretch>
        </p:blipFill>
        <p:spPr>
          <a:xfrm>
            <a:off x="3450781" y="1295404"/>
            <a:ext cx="5391326" cy="4227813"/>
          </a:xfrm>
          <a:prstGeom prst="rect">
            <a:avLst/>
          </a:prstGeom>
        </p:spPr>
      </p:pic>
      <p:sp>
        <p:nvSpPr>
          <p:cNvPr id="11" name="CuadroTexto 10"/>
          <p:cNvSpPr txBox="1"/>
          <p:nvPr/>
        </p:nvSpPr>
        <p:spPr>
          <a:xfrm>
            <a:off x="5749783" y="5169274"/>
            <a:ext cx="922498" cy="769441"/>
          </a:xfrm>
          <a:prstGeom prst="rect">
            <a:avLst/>
          </a:prstGeom>
          <a:noFill/>
        </p:spPr>
        <p:txBody>
          <a:bodyPr wrap="none" rtlCol="0">
            <a:spAutoFit/>
          </a:bodyPr>
          <a:lstStyle/>
          <a:p>
            <a:r>
              <a:rPr lang="es-ES" sz="4400" dirty="0">
                <a:solidFill>
                  <a:srgbClr val="C00000"/>
                </a:solidFill>
                <a:latin typeface="Calibri"/>
              </a:rPr>
              <a:t>NO</a:t>
            </a:r>
          </a:p>
        </p:txBody>
      </p:sp>
      <p:sp>
        <p:nvSpPr>
          <p:cNvPr id="4" name="Marcador de texto 3"/>
          <p:cNvSpPr>
            <a:spLocks noGrp="1"/>
          </p:cNvSpPr>
          <p:nvPr>
            <p:ph type="body" sz="quarter" idx="13"/>
          </p:nvPr>
        </p:nvSpPr>
        <p:spPr/>
        <p:txBody>
          <a:bodyPr>
            <a:normAutofit lnSpcReduction="10000"/>
          </a:bodyPr>
          <a:lstStyle/>
          <a:p>
            <a:endParaRPr lang="es-ES"/>
          </a:p>
        </p:txBody>
      </p:sp>
      <p:sp>
        <p:nvSpPr>
          <p:cNvPr id="3" name="Título 2"/>
          <p:cNvSpPr>
            <a:spLocks noGrp="1"/>
          </p:cNvSpPr>
          <p:nvPr>
            <p:ph type="title"/>
          </p:nvPr>
        </p:nvSpPr>
        <p:spPr/>
        <p:txBody>
          <a:bodyPr/>
          <a:lstStyle/>
          <a:p>
            <a:r>
              <a:rPr lang="es-ES" dirty="0">
                <a:solidFill>
                  <a:prstClr val="white"/>
                </a:solidFill>
              </a:rPr>
              <a:t/>
            </a:r>
            <a:br>
              <a:rPr lang="es-ES" dirty="0">
                <a:solidFill>
                  <a:prstClr val="white"/>
                </a:solidFill>
              </a:rPr>
            </a:br>
            <a:r>
              <a:rPr lang="es-ES" dirty="0"/>
              <a:t>¿Estudios de alergia alimentaria “de amplio espectro” a todos los pacientes</a:t>
            </a:r>
            <a:r>
              <a:rPr lang="es-ES" dirty="0">
                <a:solidFill>
                  <a:srgbClr val="004586"/>
                </a:solidFill>
              </a:rPr>
              <a:t>? </a:t>
            </a:r>
            <a:endParaRPr lang="es-ES" dirty="0"/>
          </a:p>
        </p:txBody>
      </p:sp>
    </p:spTree>
    <p:extLst>
      <p:ext uri="{BB962C8B-B14F-4D97-AF65-F5344CB8AC3E}">
        <p14:creationId xmlns:p14="http://schemas.microsoft.com/office/powerpoint/2010/main" val="359166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uadroTexto 4"/>
          <p:cNvSpPr txBox="1"/>
          <p:nvPr/>
        </p:nvSpPr>
        <p:spPr>
          <a:xfrm>
            <a:off x="1852430" y="700579"/>
            <a:ext cx="8495353" cy="1692771"/>
          </a:xfrm>
          <a:prstGeom prst="rect">
            <a:avLst/>
          </a:prstGeom>
          <a:solidFill>
            <a:srgbClr val="004586"/>
          </a:solidFill>
        </p:spPr>
        <p:txBody>
          <a:bodyPr wrap="square" rtlCol="0">
            <a:spAutoFit/>
          </a:bodyPr>
          <a:lstStyle/>
          <a:p>
            <a:pPr algn="ctr"/>
            <a:endParaRPr lang="es-ES" sz="2000" b="1" dirty="0" smtClean="0">
              <a:solidFill>
                <a:prstClr val="white"/>
              </a:solidFill>
              <a:latin typeface="Calibri"/>
            </a:endParaRPr>
          </a:p>
          <a:p>
            <a:pPr algn="ctr"/>
            <a:r>
              <a:rPr lang="es-ES" sz="2000" b="1" dirty="0" smtClean="0">
                <a:solidFill>
                  <a:prstClr val="white"/>
                </a:solidFill>
                <a:latin typeface="Calibri"/>
              </a:rPr>
              <a:t>Niños &lt;5 años con dermatitis atópica moderada/severa con enfermedad persistente a pesar de manejo óptimo y/o historia de reacción alérgica inmediata tras comida específica.</a:t>
            </a:r>
          </a:p>
          <a:p>
            <a:pPr algn="ctr"/>
            <a:r>
              <a:rPr lang="es-ES" sz="2000" b="1" dirty="0" smtClean="0">
                <a:solidFill>
                  <a:prstClr val="white"/>
                </a:solidFill>
                <a:latin typeface="Calibri"/>
              </a:rPr>
              <a:t> </a:t>
            </a:r>
            <a:endParaRPr lang="es-ES" sz="2000" b="1" dirty="0">
              <a:solidFill>
                <a:prstClr val="white"/>
              </a:solidFill>
              <a:latin typeface="Calibri"/>
            </a:endParaRPr>
          </a:p>
        </p:txBody>
      </p:sp>
      <p:pic>
        <p:nvPicPr>
          <p:cNvPr id="6" name="Imagen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70736" y="3497776"/>
            <a:ext cx="2174503" cy="1450729"/>
          </a:xfrm>
          <a:prstGeom prst="rect">
            <a:avLst/>
          </a:prstGeom>
        </p:spPr>
      </p:pic>
      <p:pic>
        <p:nvPicPr>
          <p:cNvPr id="8" name="Imagen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36725" y="3124200"/>
            <a:ext cx="1867323" cy="2129415"/>
          </a:xfrm>
          <a:prstGeom prst="rect">
            <a:avLst/>
          </a:prstGeom>
        </p:spPr>
      </p:pic>
      <p:pic>
        <p:nvPicPr>
          <p:cNvPr id="7" name="Imagen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70047" y="3189879"/>
            <a:ext cx="1824305" cy="1824305"/>
          </a:xfrm>
          <a:prstGeom prst="rect">
            <a:avLst/>
          </a:prstGeom>
        </p:spPr>
      </p:pic>
      <p:pic>
        <p:nvPicPr>
          <p:cNvPr id="9" name="Imagen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22660" y="3497776"/>
            <a:ext cx="2195302" cy="1450729"/>
          </a:xfrm>
          <a:prstGeom prst="rect">
            <a:avLst/>
          </a:prstGeom>
        </p:spPr>
      </p:pic>
      <p:pic>
        <p:nvPicPr>
          <p:cNvPr id="10" name="Imagen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013648" y="3344524"/>
            <a:ext cx="1574989" cy="1544006"/>
          </a:xfrm>
          <a:prstGeom prst="rect">
            <a:avLst/>
          </a:prstGeom>
        </p:spPr>
      </p:pic>
      <p:sp>
        <p:nvSpPr>
          <p:cNvPr id="11" name="CuadroTexto 10"/>
          <p:cNvSpPr txBox="1"/>
          <p:nvPr/>
        </p:nvSpPr>
        <p:spPr>
          <a:xfrm>
            <a:off x="1905000" y="5029200"/>
            <a:ext cx="873106" cy="369332"/>
          </a:xfrm>
          <a:prstGeom prst="rect">
            <a:avLst/>
          </a:prstGeom>
          <a:noFill/>
        </p:spPr>
        <p:txBody>
          <a:bodyPr wrap="none" rtlCol="0">
            <a:spAutoFit/>
          </a:bodyPr>
          <a:lstStyle/>
          <a:p>
            <a:r>
              <a:rPr lang="es-ES" b="1" dirty="0">
                <a:solidFill>
                  <a:srgbClr val="004586"/>
                </a:solidFill>
                <a:latin typeface="Calibri"/>
              </a:rPr>
              <a:t>HUEVO</a:t>
            </a:r>
          </a:p>
        </p:txBody>
      </p:sp>
      <p:sp>
        <p:nvSpPr>
          <p:cNvPr id="12" name="CuadroTexto 11"/>
          <p:cNvSpPr txBox="1"/>
          <p:nvPr/>
        </p:nvSpPr>
        <p:spPr>
          <a:xfrm>
            <a:off x="3886200" y="5029200"/>
            <a:ext cx="774032" cy="369332"/>
          </a:xfrm>
          <a:prstGeom prst="rect">
            <a:avLst/>
          </a:prstGeom>
          <a:noFill/>
        </p:spPr>
        <p:txBody>
          <a:bodyPr wrap="none" rtlCol="0">
            <a:spAutoFit/>
          </a:bodyPr>
          <a:lstStyle/>
          <a:p>
            <a:r>
              <a:rPr lang="es-ES" b="1" dirty="0">
                <a:solidFill>
                  <a:srgbClr val="004586"/>
                </a:solidFill>
                <a:latin typeface="Calibri"/>
              </a:rPr>
              <a:t>LECHE</a:t>
            </a:r>
          </a:p>
        </p:txBody>
      </p:sp>
      <p:sp>
        <p:nvSpPr>
          <p:cNvPr id="13" name="CuadroTexto 12"/>
          <p:cNvSpPr txBox="1"/>
          <p:nvPr/>
        </p:nvSpPr>
        <p:spPr>
          <a:xfrm>
            <a:off x="5638800" y="5029200"/>
            <a:ext cx="792205" cy="369332"/>
          </a:xfrm>
          <a:prstGeom prst="rect">
            <a:avLst/>
          </a:prstGeom>
          <a:noFill/>
        </p:spPr>
        <p:txBody>
          <a:bodyPr wrap="none" rtlCol="0">
            <a:spAutoFit/>
          </a:bodyPr>
          <a:lstStyle/>
          <a:p>
            <a:r>
              <a:rPr lang="es-ES" b="1" dirty="0">
                <a:solidFill>
                  <a:srgbClr val="004586"/>
                </a:solidFill>
                <a:latin typeface="Calibri"/>
              </a:rPr>
              <a:t>TRIGO</a:t>
            </a:r>
          </a:p>
        </p:txBody>
      </p:sp>
      <p:sp>
        <p:nvSpPr>
          <p:cNvPr id="14" name="CuadroTexto 13"/>
          <p:cNvSpPr txBox="1"/>
          <p:nvPr/>
        </p:nvSpPr>
        <p:spPr>
          <a:xfrm>
            <a:off x="7391400" y="5029200"/>
            <a:ext cx="1327782" cy="369332"/>
          </a:xfrm>
          <a:prstGeom prst="rect">
            <a:avLst/>
          </a:prstGeom>
          <a:noFill/>
        </p:spPr>
        <p:txBody>
          <a:bodyPr wrap="none" rtlCol="0">
            <a:spAutoFit/>
          </a:bodyPr>
          <a:lstStyle/>
          <a:p>
            <a:r>
              <a:rPr lang="es-ES" b="1" dirty="0">
                <a:solidFill>
                  <a:srgbClr val="004586"/>
                </a:solidFill>
                <a:latin typeface="Calibri"/>
              </a:rPr>
              <a:t>CACAHUETE</a:t>
            </a:r>
          </a:p>
        </p:txBody>
      </p:sp>
      <p:sp>
        <p:nvSpPr>
          <p:cNvPr id="15" name="CuadroTexto 14"/>
          <p:cNvSpPr txBox="1"/>
          <p:nvPr/>
        </p:nvSpPr>
        <p:spPr>
          <a:xfrm>
            <a:off x="9525000" y="5029200"/>
            <a:ext cx="658257" cy="369332"/>
          </a:xfrm>
          <a:prstGeom prst="rect">
            <a:avLst/>
          </a:prstGeom>
          <a:noFill/>
        </p:spPr>
        <p:txBody>
          <a:bodyPr wrap="none" rtlCol="0">
            <a:spAutoFit/>
          </a:bodyPr>
          <a:lstStyle/>
          <a:p>
            <a:r>
              <a:rPr lang="es-ES" b="1" dirty="0">
                <a:solidFill>
                  <a:srgbClr val="004586"/>
                </a:solidFill>
                <a:latin typeface="Calibri"/>
              </a:rPr>
              <a:t>SOJA</a:t>
            </a:r>
          </a:p>
        </p:txBody>
      </p:sp>
      <p:sp>
        <p:nvSpPr>
          <p:cNvPr id="16" name="CuadroTexto 15"/>
          <p:cNvSpPr txBox="1"/>
          <p:nvPr/>
        </p:nvSpPr>
        <p:spPr>
          <a:xfrm>
            <a:off x="10210800" y="5791200"/>
            <a:ext cx="1460487" cy="430887"/>
          </a:xfrm>
          <a:prstGeom prst="rect">
            <a:avLst/>
          </a:prstGeom>
          <a:noFill/>
        </p:spPr>
        <p:txBody>
          <a:bodyPr wrap="none" rtlCol="0">
            <a:spAutoFit/>
          </a:bodyPr>
          <a:lstStyle/>
          <a:p>
            <a:pPr algn="r"/>
            <a:r>
              <a:rPr lang="es-ES" sz="1100" dirty="0" err="1">
                <a:solidFill>
                  <a:srgbClr val="565656"/>
                </a:solidFill>
                <a:latin typeface="Calibri"/>
              </a:rPr>
              <a:t>Sidbury</a:t>
            </a:r>
            <a:r>
              <a:rPr lang="es-ES" sz="1100" dirty="0">
                <a:solidFill>
                  <a:srgbClr val="565656"/>
                </a:solidFill>
                <a:latin typeface="Calibri"/>
              </a:rPr>
              <a:t> R. JAAD 2014</a:t>
            </a:r>
          </a:p>
          <a:p>
            <a:pPr algn="r"/>
            <a:endParaRPr lang="es-ES" sz="1100" dirty="0">
              <a:solidFill>
                <a:prstClr val="black"/>
              </a:solidFill>
              <a:latin typeface="Calibri"/>
            </a:endParaRPr>
          </a:p>
        </p:txBody>
      </p:sp>
      <p:sp>
        <p:nvSpPr>
          <p:cNvPr id="2" name="Marcador de texto 1"/>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338939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524000" y="5136513"/>
            <a:ext cx="9144000" cy="502287"/>
          </a:xfrm>
          <a:prstGeom prst="rect">
            <a:avLst/>
          </a:prstGeom>
          <a:solidFill>
            <a:srgbClr val="00458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Calibri"/>
            </a:endParaRPr>
          </a:p>
        </p:txBody>
      </p:sp>
      <p:pic>
        <p:nvPicPr>
          <p:cNvPr id="5" name="Imagen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00400" y="152400"/>
            <a:ext cx="6410937" cy="4268616"/>
          </a:xfrm>
          <a:prstGeom prst="rect">
            <a:avLst/>
          </a:prstGeom>
        </p:spPr>
      </p:pic>
      <p:sp>
        <p:nvSpPr>
          <p:cNvPr id="6" name="CuadroTexto 5"/>
          <p:cNvSpPr txBox="1"/>
          <p:nvPr/>
        </p:nvSpPr>
        <p:spPr>
          <a:xfrm>
            <a:off x="5334000" y="4572000"/>
            <a:ext cx="2277675" cy="461665"/>
          </a:xfrm>
          <a:prstGeom prst="rect">
            <a:avLst/>
          </a:prstGeom>
          <a:noFill/>
        </p:spPr>
        <p:txBody>
          <a:bodyPr wrap="none" rtlCol="0">
            <a:spAutoFit/>
          </a:bodyPr>
          <a:lstStyle/>
          <a:p>
            <a:r>
              <a:rPr lang="es-ES" sz="2400" dirty="0" smtClean="0">
                <a:solidFill>
                  <a:srgbClr val="004586"/>
                </a:solidFill>
                <a:latin typeface="Calibri"/>
              </a:rPr>
              <a:t>Riesgos del baño</a:t>
            </a:r>
            <a:endParaRPr lang="es-ES" sz="2400" dirty="0">
              <a:solidFill>
                <a:srgbClr val="004586"/>
              </a:solidFill>
              <a:latin typeface="Calibri"/>
            </a:endParaRPr>
          </a:p>
        </p:txBody>
      </p:sp>
      <p:sp>
        <p:nvSpPr>
          <p:cNvPr id="7" name="CuadroTexto 6"/>
          <p:cNvSpPr txBox="1"/>
          <p:nvPr/>
        </p:nvSpPr>
        <p:spPr>
          <a:xfrm>
            <a:off x="4262802" y="5191727"/>
            <a:ext cx="2031325" cy="369332"/>
          </a:xfrm>
          <a:prstGeom prst="rect">
            <a:avLst/>
          </a:prstGeom>
          <a:noFill/>
        </p:spPr>
        <p:txBody>
          <a:bodyPr wrap="none" rtlCol="0">
            <a:spAutoFit/>
          </a:bodyPr>
          <a:lstStyle/>
          <a:p>
            <a:r>
              <a:rPr lang="es-ES" dirty="0">
                <a:solidFill>
                  <a:schemeClr val="bg1"/>
                </a:solidFill>
                <a:latin typeface="Calibri"/>
              </a:rPr>
              <a:t>¿FRECUENCIA?</a:t>
            </a:r>
            <a:r>
              <a:rPr lang="es-ES" dirty="0">
                <a:solidFill>
                  <a:prstClr val="black"/>
                </a:solidFill>
                <a:latin typeface="Calibri"/>
              </a:rPr>
              <a:t>	</a:t>
            </a:r>
          </a:p>
        </p:txBody>
      </p:sp>
      <p:sp>
        <p:nvSpPr>
          <p:cNvPr id="8" name="CuadroTexto 7"/>
          <p:cNvSpPr txBox="1"/>
          <p:nvPr/>
        </p:nvSpPr>
        <p:spPr>
          <a:xfrm>
            <a:off x="6592396" y="5191726"/>
            <a:ext cx="2031325" cy="369332"/>
          </a:xfrm>
          <a:prstGeom prst="rect">
            <a:avLst/>
          </a:prstGeom>
          <a:noFill/>
        </p:spPr>
        <p:txBody>
          <a:bodyPr wrap="none" rtlCol="0">
            <a:spAutoFit/>
          </a:bodyPr>
          <a:lstStyle/>
          <a:p>
            <a:r>
              <a:rPr lang="es-ES" dirty="0" smtClean="0">
                <a:solidFill>
                  <a:schemeClr val="bg1"/>
                </a:solidFill>
                <a:latin typeface="Calibri"/>
              </a:rPr>
              <a:t>      ¿</a:t>
            </a:r>
            <a:r>
              <a:rPr lang="es-ES" dirty="0">
                <a:solidFill>
                  <a:schemeClr val="bg1"/>
                </a:solidFill>
                <a:latin typeface="Calibri"/>
              </a:rPr>
              <a:t>DURACIÓN?	</a:t>
            </a:r>
          </a:p>
        </p:txBody>
      </p:sp>
      <p:sp>
        <p:nvSpPr>
          <p:cNvPr id="2" name="Marcador de texto 1"/>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2268949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6 Grupo"/>
          <p:cNvGrpSpPr/>
          <p:nvPr/>
        </p:nvGrpSpPr>
        <p:grpSpPr>
          <a:xfrm>
            <a:off x="1524000" y="487353"/>
            <a:ext cx="9144000" cy="5628393"/>
            <a:chOff x="1524000" y="487353"/>
            <a:chExt cx="9144000" cy="5628393"/>
          </a:xfrm>
        </p:grpSpPr>
        <p:pic>
          <p:nvPicPr>
            <p:cNvPr id="4" name="Imagen 3" descr="Captura de pantalla 2015-04-18 a la(s) 23.12.53.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487353"/>
              <a:ext cx="9144000" cy="5628393"/>
            </a:xfrm>
            <a:prstGeom prst="rect">
              <a:avLst/>
            </a:prstGeom>
          </p:spPr>
        </p:pic>
        <p:sp>
          <p:nvSpPr>
            <p:cNvPr id="5" name="Rectángulo 4"/>
            <p:cNvSpPr/>
            <p:nvPr/>
          </p:nvSpPr>
          <p:spPr>
            <a:xfrm>
              <a:off x="4953000" y="3708400"/>
              <a:ext cx="228600" cy="1524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p:cNvSpPr/>
            <p:nvPr/>
          </p:nvSpPr>
          <p:spPr>
            <a:xfrm>
              <a:off x="4724400" y="3575958"/>
              <a:ext cx="152400" cy="1524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 name="Marcador de texto 1"/>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632607506"/>
      </p:ext>
    </p:extLst>
  </p:cSld>
  <p:clrMapOvr>
    <a:masterClrMapping/>
  </p:clrMapOvr>
  <mc:AlternateContent xmlns:mc="http://schemas.openxmlformats.org/markup-compatibility/2006" xmlns:p14="http://schemas.microsoft.com/office/powerpoint/2010/main">
    <mc:Choice Requires="p14">
      <p:transition spd="med" p14:dur="700" advTm="3638">
        <p:fade/>
      </p:transition>
    </mc:Choice>
    <mc:Fallback xmlns="">
      <p:transition spd="med" advTm="3638">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22637" y="228600"/>
            <a:ext cx="7731788" cy="4838296"/>
          </a:xfrm>
          <a:prstGeom prst="rect">
            <a:avLst/>
          </a:prstGeom>
        </p:spPr>
      </p:pic>
      <p:sp>
        <p:nvSpPr>
          <p:cNvPr id="5" name="CuadroTexto 4"/>
          <p:cNvSpPr txBox="1"/>
          <p:nvPr/>
        </p:nvSpPr>
        <p:spPr>
          <a:xfrm>
            <a:off x="2323070" y="3733990"/>
            <a:ext cx="2860698" cy="1323439"/>
          </a:xfrm>
          <a:prstGeom prst="rect">
            <a:avLst/>
          </a:prstGeom>
          <a:noFill/>
        </p:spPr>
        <p:txBody>
          <a:bodyPr wrap="square" rtlCol="0">
            <a:spAutoFit/>
          </a:bodyPr>
          <a:lstStyle/>
          <a:p>
            <a:pPr algn="ctr"/>
            <a:r>
              <a:rPr lang="es-ES" sz="2000" dirty="0" smtClean="0">
                <a:solidFill>
                  <a:srgbClr val="004586"/>
                </a:solidFill>
                <a:latin typeface="Calibri"/>
              </a:rPr>
              <a:t>Contacto prolongado y repetitivo con agua caliente deterioraría la barrera cutánea</a:t>
            </a:r>
            <a:endParaRPr lang="es-ES" sz="2000" dirty="0">
              <a:solidFill>
                <a:srgbClr val="004586"/>
              </a:solidFill>
              <a:latin typeface="Calibri"/>
            </a:endParaRPr>
          </a:p>
        </p:txBody>
      </p:sp>
      <p:sp>
        <p:nvSpPr>
          <p:cNvPr id="6" name="CuadroTexto 5"/>
          <p:cNvSpPr txBox="1"/>
          <p:nvPr/>
        </p:nvSpPr>
        <p:spPr>
          <a:xfrm>
            <a:off x="7203695" y="3677278"/>
            <a:ext cx="3942100" cy="1323439"/>
          </a:xfrm>
          <a:prstGeom prst="rect">
            <a:avLst/>
          </a:prstGeom>
          <a:noFill/>
        </p:spPr>
        <p:txBody>
          <a:bodyPr wrap="square" rtlCol="0">
            <a:spAutoFit/>
          </a:bodyPr>
          <a:lstStyle/>
          <a:p>
            <a:pPr algn="ctr"/>
            <a:r>
              <a:rPr lang="es-ES" sz="2000" dirty="0" smtClean="0">
                <a:solidFill>
                  <a:srgbClr val="004586"/>
                </a:solidFill>
                <a:latin typeface="Calibri"/>
              </a:rPr>
              <a:t>Contacto con agua potenciaría la posterior aplicación de emolientes o tratamientos médicos</a:t>
            </a:r>
          </a:p>
          <a:p>
            <a:pPr algn="ctr"/>
            <a:r>
              <a:rPr lang="es-ES" sz="2000" dirty="0" smtClean="0">
                <a:solidFill>
                  <a:srgbClr val="004586"/>
                </a:solidFill>
                <a:latin typeface="Calibri"/>
              </a:rPr>
              <a:t>(“Empapar y untar”)</a:t>
            </a:r>
            <a:endParaRPr lang="es-ES" sz="2000" dirty="0">
              <a:solidFill>
                <a:srgbClr val="004586"/>
              </a:solidFill>
              <a:latin typeface="Calibri"/>
            </a:endParaRPr>
          </a:p>
        </p:txBody>
      </p:sp>
      <p:sp>
        <p:nvSpPr>
          <p:cNvPr id="7" name="Rectángulo 6"/>
          <p:cNvSpPr/>
          <p:nvPr/>
        </p:nvSpPr>
        <p:spPr>
          <a:xfrm>
            <a:off x="1219200" y="5143096"/>
            <a:ext cx="9982200" cy="673178"/>
          </a:xfrm>
          <a:prstGeom prst="rect">
            <a:avLst/>
          </a:prstGeom>
          <a:solidFill>
            <a:srgbClr val="00458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solidFill>
                  <a:prstClr val="white"/>
                </a:solidFill>
                <a:latin typeface="Calibri"/>
              </a:rPr>
              <a:t>Recomendación: al menos 2-3 baños a la semana, cortos, agua no muy caliente, seguidos de </a:t>
            </a:r>
            <a:r>
              <a:rPr lang="es-ES" dirty="0" smtClean="0">
                <a:solidFill>
                  <a:prstClr val="white"/>
                </a:solidFill>
                <a:latin typeface="Calibri"/>
              </a:rPr>
              <a:t>emolientes.</a:t>
            </a:r>
            <a:endParaRPr lang="es-ES" dirty="0">
              <a:solidFill>
                <a:prstClr val="white"/>
              </a:solidFill>
              <a:latin typeface="Calibri"/>
            </a:endParaRPr>
          </a:p>
        </p:txBody>
      </p:sp>
      <p:sp>
        <p:nvSpPr>
          <p:cNvPr id="8" name="CuadroTexto 7"/>
          <p:cNvSpPr txBox="1"/>
          <p:nvPr/>
        </p:nvSpPr>
        <p:spPr>
          <a:xfrm>
            <a:off x="9565934" y="5791200"/>
            <a:ext cx="2100127" cy="461665"/>
          </a:xfrm>
          <a:prstGeom prst="rect">
            <a:avLst/>
          </a:prstGeom>
          <a:noFill/>
        </p:spPr>
        <p:txBody>
          <a:bodyPr wrap="none" rtlCol="0">
            <a:spAutoFit/>
          </a:bodyPr>
          <a:lstStyle/>
          <a:p>
            <a:pPr algn="r"/>
            <a:r>
              <a:rPr lang="es-ES" sz="1200" i="1" dirty="0" err="1">
                <a:solidFill>
                  <a:srgbClr val="565656"/>
                </a:solidFill>
                <a:latin typeface="Calibri"/>
              </a:rPr>
              <a:t>Hajar</a:t>
            </a:r>
            <a:r>
              <a:rPr lang="es-ES" sz="1200" i="1" dirty="0">
                <a:solidFill>
                  <a:srgbClr val="565656"/>
                </a:solidFill>
                <a:latin typeface="Calibri"/>
              </a:rPr>
              <a:t> T. Dermatitis 2014</a:t>
            </a:r>
          </a:p>
          <a:p>
            <a:pPr algn="r"/>
            <a:r>
              <a:rPr lang="es-ES" sz="1200" i="1" dirty="0" smtClean="0">
                <a:solidFill>
                  <a:srgbClr val="565656"/>
                </a:solidFill>
                <a:latin typeface="Calibri"/>
              </a:rPr>
              <a:t> </a:t>
            </a:r>
            <a:r>
              <a:rPr lang="es-ES" sz="1200" i="1" dirty="0" err="1" smtClean="0">
                <a:solidFill>
                  <a:srgbClr val="565656"/>
                </a:solidFill>
                <a:latin typeface="Calibri"/>
              </a:rPr>
              <a:t>Koutroulis</a:t>
            </a:r>
            <a:r>
              <a:rPr lang="es-ES" sz="1200" i="1" dirty="0" smtClean="0">
                <a:solidFill>
                  <a:srgbClr val="565656"/>
                </a:solidFill>
                <a:latin typeface="Calibri"/>
              </a:rPr>
              <a:t> </a:t>
            </a:r>
            <a:r>
              <a:rPr lang="es-ES" sz="1200" i="1" dirty="0">
                <a:solidFill>
                  <a:srgbClr val="565656"/>
                </a:solidFill>
                <a:latin typeface="Calibri"/>
              </a:rPr>
              <a:t>I. </a:t>
            </a:r>
            <a:r>
              <a:rPr lang="es-ES" sz="1200" i="1" dirty="0" err="1">
                <a:solidFill>
                  <a:srgbClr val="565656"/>
                </a:solidFill>
                <a:latin typeface="Calibri"/>
              </a:rPr>
              <a:t>Clin</a:t>
            </a:r>
            <a:r>
              <a:rPr lang="es-ES" sz="1200" i="1" dirty="0">
                <a:solidFill>
                  <a:srgbClr val="565656"/>
                </a:solidFill>
                <a:latin typeface="Calibri"/>
              </a:rPr>
              <a:t> </a:t>
            </a:r>
            <a:r>
              <a:rPr lang="es-ES" sz="1200" i="1" dirty="0" err="1">
                <a:solidFill>
                  <a:srgbClr val="565656"/>
                </a:solidFill>
                <a:latin typeface="Calibri"/>
              </a:rPr>
              <a:t>Pediatr</a:t>
            </a:r>
            <a:r>
              <a:rPr lang="es-ES" sz="1200" i="1" dirty="0">
                <a:solidFill>
                  <a:srgbClr val="565656"/>
                </a:solidFill>
                <a:latin typeface="Calibri"/>
              </a:rPr>
              <a:t> 2014 </a:t>
            </a:r>
          </a:p>
        </p:txBody>
      </p:sp>
      <p:sp>
        <p:nvSpPr>
          <p:cNvPr id="9" name="Elipse 8"/>
          <p:cNvSpPr/>
          <p:nvPr/>
        </p:nvSpPr>
        <p:spPr>
          <a:xfrm>
            <a:off x="2554829" y="388702"/>
            <a:ext cx="2669110" cy="3346978"/>
          </a:xfrm>
          <a:prstGeom prst="ellipse">
            <a:avLst/>
          </a:prstGeom>
          <a:solidFill>
            <a:schemeClr val="accent2">
              <a:lumMod val="40000"/>
              <a:lumOff val="60000"/>
              <a:alpha val="2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Calibri"/>
            </a:endParaRPr>
          </a:p>
        </p:txBody>
      </p:sp>
      <p:sp>
        <p:nvSpPr>
          <p:cNvPr id="10" name="Elipse 9"/>
          <p:cNvSpPr/>
          <p:nvPr/>
        </p:nvSpPr>
        <p:spPr>
          <a:xfrm>
            <a:off x="6969361" y="388702"/>
            <a:ext cx="2669110" cy="3346978"/>
          </a:xfrm>
          <a:prstGeom prst="ellipse">
            <a:avLst/>
          </a:prstGeom>
          <a:solidFill>
            <a:schemeClr val="accent2">
              <a:lumMod val="40000"/>
              <a:lumOff val="60000"/>
              <a:alpha val="2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Calibri"/>
            </a:endParaRPr>
          </a:p>
        </p:txBody>
      </p:sp>
    </p:spTree>
    <p:custDataLst>
      <p:tags r:id="rId1"/>
    </p:custDataLst>
    <p:extLst>
      <p:ext uri="{BB962C8B-B14F-4D97-AF65-F5344CB8AC3E}">
        <p14:creationId xmlns:p14="http://schemas.microsoft.com/office/powerpoint/2010/main" val="1325647172"/>
      </p:ext>
    </p:extLst>
  </p:cSld>
  <p:clrMapOvr>
    <a:masterClrMapping/>
  </p:clrMapOvr>
  <mc:AlternateContent xmlns:mc="http://schemas.openxmlformats.org/markup-compatibility/2006" xmlns:p14="http://schemas.microsoft.com/office/powerpoint/2010/main">
    <mc:Choice Requires="p14">
      <p:transition spd="med" p14:dur="700" advTm="40956">
        <p:fade/>
      </p:transition>
    </mc:Choice>
    <mc:Fallback xmlns="">
      <p:transition spd="med" advTm="4095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hidden"/>
                                      </p:to>
                                    </p:set>
                                  </p:childTnLst>
                                </p:cTn>
                              </p:par>
                              <p:par>
                                <p:cTn id="12" presetID="9"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dissolv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762000"/>
            <a:ext cx="9144000" cy="4623217"/>
          </a:xfrm>
          <a:prstGeom prst="rect">
            <a:avLst/>
          </a:prstGeom>
        </p:spPr>
      </p:pic>
      <p:sp>
        <p:nvSpPr>
          <p:cNvPr id="3" name="Marcador de texto 2"/>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2716077292"/>
      </p:ext>
    </p:extLst>
  </p:cSld>
  <p:clrMapOvr>
    <a:masterClrMapping/>
  </p:clrMapOvr>
  <mc:AlternateContent xmlns:mc="http://schemas.openxmlformats.org/markup-compatibility/2006" xmlns:p14="http://schemas.microsoft.com/office/powerpoint/2010/main">
    <mc:Choice Requires="p14">
      <p:transition spd="slow" p14:dur="2000" advTm="37302"/>
    </mc:Choice>
    <mc:Fallback xmlns="">
      <p:transition spd="slow" advTm="37302"/>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160067" y="479594"/>
            <a:ext cx="6057769" cy="2995177"/>
          </a:xfrm>
          <a:prstGeom prst="rect">
            <a:avLst/>
          </a:prstGeom>
        </p:spPr>
      </p:pic>
      <p:pic>
        <p:nvPicPr>
          <p:cNvPr id="4" name="Imagen 3"/>
          <p:cNvPicPr>
            <a:picLocks noChangeAspect="1"/>
          </p:cNvPicPr>
          <p:nvPr/>
        </p:nvPicPr>
        <p:blipFill>
          <a:blip r:embed="rId3"/>
          <a:stretch>
            <a:fillRect/>
          </a:stretch>
        </p:blipFill>
        <p:spPr>
          <a:xfrm>
            <a:off x="1939637" y="3431288"/>
            <a:ext cx="8312727" cy="2585756"/>
          </a:xfrm>
          <a:prstGeom prst="rect">
            <a:avLst/>
          </a:prstGeom>
        </p:spPr>
      </p:pic>
      <p:sp>
        <p:nvSpPr>
          <p:cNvPr id="6" name="Marcador de texto 5"/>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21595427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4"/>
          <p:cNvSpPr>
            <a:spLocks noGrp="1"/>
          </p:cNvSpPr>
          <p:nvPr>
            <p:ph type="title"/>
          </p:nvPr>
        </p:nvSpPr>
        <p:spPr>
          <a:xfrm>
            <a:off x="609600" y="159904"/>
            <a:ext cx="10972800" cy="604800"/>
          </a:xfrm>
        </p:spPr>
        <p:txBody>
          <a:bodyPr/>
          <a:lstStyle/>
          <a:p>
            <a:r>
              <a:rPr lang="es-ES" dirty="0" smtClean="0"/>
              <a:t>¿Es dermatitis atópica?</a:t>
            </a:r>
            <a:endParaRPr lang="es-ES" dirty="0"/>
          </a:p>
        </p:txBody>
      </p:sp>
      <p:pic>
        <p:nvPicPr>
          <p:cNvPr id="9" name="Imagen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26408" y="914400"/>
            <a:ext cx="6517592" cy="4876800"/>
          </a:xfrm>
          <a:prstGeom prst="rect">
            <a:avLst/>
          </a:prstGeom>
        </p:spPr>
      </p:pic>
      <p:pic>
        <p:nvPicPr>
          <p:cNvPr id="10" name="Imagen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41008" y="2819400"/>
            <a:ext cx="3990622" cy="2985990"/>
          </a:xfrm>
          <a:prstGeom prst="rect">
            <a:avLst/>
          </a:prstGeom>
        </p:spPr>
      </p:pic>
    </p:spTree>
    <p:extLst>
      <p:ext uri="{BB962C8B-B14F-4D97-AF65-F5344CB8AC3E}">
        <p14:creationId xmlns:p14="http://schemas.microsoft.com/office/powerpoint/2010/main" val="135684303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1735644" y="401350"/>
            <a:ext cx="8715902" cy="4443563"/>
          </a:xfrm>
          <a:prstGeom prst="rect">
            <a:avLst/>
          </a:prstGeom>
          <a:solidFill>
            <a:schemeClr val="tx1">
              <a:lumMod val="40000"/>
              <a:lumOff val="60000"/>
            </a:schemeClr>
          </a:solidFill>
          <a:ln>
            <a:no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noFill/>
              <a:latin typeface="Calibri"/>
            </a:endParaRPr>
          </a:p>
        </p:txBody>
      </p:sp>
      <p:pic>
        <p:nvPicPr>
          <p:cNvPr id="4" name="Imagen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971800" y="758632"/>
            <a:ext cx="1654675" cy="2975168"/>
          </a:xfrm>
          <a:prstGeom prst="rect">
            <a:avLst/>
          </a:prstGeom>
          <a:ln>
            <a:noFill/>
          </a:ln>
          <a:effectLst>
            <a:softEdge rad="112500"/>
          </a:effectLst>
        </p:spPr>
      </p:pic>
      <p:sp>
        <p:nvSpPr>
          <p:cNvPr id="5" name="CuadroTexto 4"/>
          <p:cNvSpPr txBox="1"/>
          <p:nvPr/>
        </p:nvSpPr>
        <p:spPr>
          <a:xfrm>
            <a:off x="5486400" y="1601209"/>
            <a:ext cx="414597" cy="646331"/>
          </a:xfrm>
          <a:prstGeom prst="rect">
            <a:avLst/>
          </a:prstGeom>
          <a:noFill/>
        </p:spPr>
        <p:txBody>
          <a:bodyPr wrap="none" rtlCol="0">
            <a:spAutoFit/>
          </a:bodyPr>
          <a:lstStyle/>
          <a:p>
            <a:r>
              <a:rPr lang="es-ES" sz="3600" dirty="0">
                <a:solidFill>
                  <a:prstClr val="black"/>
                </a:solidFill>
                <a:latin typeface="Calibri"/>
              </a:rPr>
              <a:t>+</a:t>
            </a:r>
          </a:p>
        </p:txBody>
      </p:sp>
      <p:sp>
        <p:nvSpPr>
          <p:cNvPr id="6" name="CuadroTexto 5"/>
          <p:cNvSpPr txBox="1"/>
          <p:nvPr/>
        </p:nvSpPr>
        <p:spPr>
          <a:xfrm>
            <a:off x="2494926" y="3811007"/>
            <a:ext cx="7305846" cy="923330"/>
          </a:xfrm>
          <a:prstGeom prst="rect">
            <a:avLst/>
          </a:prstGeom>
          <a:noFill/>
        </p:spPr>
        <p:txBody>
          <a:bodyPr wrap="none" rtlCol="0">
            <a:spAutoFit/>
          </a:bodyPr>
          <a:lstStyle/>
          <a:p>
            <a:r>
              <a:rPr lang="es-ES" dirty="0">
                <a:solidFill>
                  <a:srgbClr val="004586"/>
                </a:solidFill>
                <a:latin typeface="Calibri"/>
              </a:rPr>
              <a:t>ADULTOS                         100 ml                                                ½ BAÑERA AGUA</a:t>
            </a:r>
          </a:p>
          <a:p>
            <a:endParaRPr lang="es-ES" dirty="0">
              <a:solidFill>
                <a:srgbClr val="004586"/>
              </a:solidFill>
              <a:latin typeface="Calibri"/>
            </a:endParaRPr>
          </a:p>
          <a:p>
            <a:r>
              <a:rPr lang="es-ES" dirty="0">
                <a:solidFill>
                  <a:srgbClr val="004586"/>
                </a:solidFill>
                <a:latin typeface="Calibri"/>
              </a:rPr>
              <a:t>NIÑOS &lt; 12 AÑOS	</a:t>
            </a:r>
            <a:r>
              <a:rPr lang="es-ES" dirty="0" smtClean="0">
                <a:solidFill>
                  <a:srgbClr val="004586"/>
                </a:solidFill>
                <a:latin typeface="Calibri"/>
              </a:rPr>
              <a:t>       50 ml			</a:t>
            </a:r>
            <a:r>
              <a:rPr lang="es-ES" dirty="0">
                <a:solidFill>
                  <a:srgbClr val="004586"/>
                </a:solidFill>
                <a:latin typeface="Calibri"/>
              </a:rPr>
              <a:t> </a:t>
            </a:r>
            <a:r>
              <a:rPr lang="es-ES" dirty="0" smtClean="0">
                <a:solidFill>
                  <a:srgbClr val="004586"/>
                </a:solidFill>
                <a:latin typeface="Calibri"/>
              </a:rPr>
              <a:t>              ¼ </a:t>
            </a:r>
            <a:r>
              <a:rPr lang="es-ES" dirty="0">
                <a:solidFill>
                  <a:srgbClr val="004586"/>
                </a:solidFill>
                <a:latin typeface="Calibri"/>
              </a:rPr>
              <a:t>BAÑERA AGUA</a:t>
            </a:r>
          </a:p>
        </p:txBody>
      </p:sp>
      <p:pic>
        <p:nvPicPr>
          <p:cNvPr id="7" name="Imagen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17999" y="1051893"/>
            <a:ext cx="3457685" cy="2225571"/>
          </a:xfrm>
          <a:prstGeom prst="rect">
            <a:avLst/>
          </a:prstGeom>
          <a:ln>
            <a:noFill/>
          </a:ln>
          <a:effectLst>
            <a:outerShdw blurRad="292100" dist="139700" dir="2700000" algn="tl" rotWithShape="0">
              <a:srgbClr val="333333">
                <a:alpha val="65000"/>
              </a:srgbClr>
            </a:outerShdw>
          </a:effectLst>
        </p:spPr>
      </p:pic>
      <p:cxnSp>
        <p:nvCxnSpPr>
          <p:cNvPr id="10" name="Conector recto 9"/>
          <p:cNvCxnSpPr>
            <a:stCxn id="6" idx="1"/>
          </p:cNvCxnSpPr>
          <p:nvPr/>
        </p:nvCxnSpPr>
        <p:spPr>
          <a:xfrm flipV="1">
            <a:off x="2494926" y="4272114"/>
            <a:ext cx="7126772" cy="558"/>
          </a:xfrm>
          <a:prstGeom prst="line">
            <a:avLst/>
          </a:prstGeom>
          <a:ln>
            <a:solidFill>
              <a:srgbClr val="F79646"/>
            </a:solidFill>
          </a:ln>
        </p:spPr>
        <p:style>
          <a:lnRef idx="2">
            <a:schemeClr val="accent1"/>
          </a:lnRef>
          <a:fillRef idx="0">
            <a:schemeClr val="accent1"/>
          </a:fillRef>
          <a:effectRef idx="1">
            <a:schemeClr val="accent1"/>
          </a:effectRef>
          <a:fontRef idx="minor">
            <a:schemeClr val="tx1"/>
          </a:fontRef>
        </p:style>
      </p:cxnSp>
      <p:sp>
        <p:nvSpPr>
          <p:cNvPr id="11" name="Rectángulo 10"/>
          <p:cNvSpPr/>
          <p:nvPr/>
        </p:nvSpPr>
        <p:spPr>
          <a:xfrm>
            <a:off x="1735644" y="4918711"/>
            <a:ext cx="8715902" cy="811102"/>
          </a:xfrm>
          <a:prstGeom prst="rect">
            <a:avLst/>
          </a:prstGeom>
          <a:solidFill>
            <a:srgbClr val="004586"/>
          </a:solidFill>
          <a:effectLst>
            <a:glow rad="139700">
              <a:schemeClr val="accent1">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b="1" dirty="0" smtClean="0">
                <a:solidFill>
                  <a:schemeClr val="bg1"/>
                </a:solidFill>
                <a:latin typeface="Calibri"/>
              </a:rPr>
              <a:t>Baños de lejía en dermatitis atópica moderada / severa con episodios repetidos de sobreinfección (+/- </a:t>
            </a:r>
            <a:r>
              <a:rPr lang="es-ES" b="1" dirty="0" err="1" smtClean="0">
                <a:solidFill>
                  <a:schemeClr val="bg1"/>
                </a:solidFill>
                <a:latin typeface="Calibri"/>
              </a:rPr>
              <a:t>mupirocina</a:t>
            </a:r>
            <a:r>
              <a:rPr lang="es-ES" b="1" dirty="0" smtClean="0">
                <a:solidFill>
                  <a:schemeClr val="bg1"/>
                </a:solidFill>
                <a:latin typeface="Calibri"/>
              </a:rPr>
              <a:t>).</a:t>
            </a:r>
            <a:endParaRPr lang="es-ES" b="1" dirty="0">
              <a:solidFill>
                <a:schemeClr val="bg1"/>
              </a:solidFill>
              <a:latin typeface="Calibri"/>
            </a:endParaRPr>
          </a:p>
        </p:txBody>
      </p:sp>
      <p:sp>
        <p:nvSpPr>
          <p:cNvPr id="12" name="CuadroTexto 11"/>
          <p:cNvSpPr txBox="1"/>
          <p:nvPr/>
        </p:nvSpPr>
        <p:spPr>
          <a:xfrm>
            <a:off x="6617999" y="352906"/>
            <a:ext cx="3457685" cy="369332"/>
          </a:xfrm>
          <a:prstGeom prst="rect">
            <a:avLst/>
          </a:prstGeom>
          <a:noFill/>
        </p:spPr>
        <p:txBody>
          <a:bodyPr wrap="none" rtlCol="0">
            <a:spAutoFit/>
          </a:bodyPr>
          <a:lstStyle/>
          <a:p>
            <a:r>
              <a:rPr lang="es-ES" dirty="0">
                <a:solidFill>
                  <a:srgbClr val="004586"/>
                </a:solidFill>
                <a:latin typeface="Calibri"/>
              </a:rPr>
              <a:t>10 MINUTOS, 2 VECES EN SEMANA</a:t>
            </a:r>
          </a:p>
        </p:txBody>
      </p:sp>
      <p:sp>
        <p:nvSpPr>
          <p:cNvPr id="13" name="CuadroTexto 12"/>
          <p:cNvSpPr txBox="1"/>
          <p:nvPr/>
        </p:nvSpPr>
        <p:spPr>
          <a:xfrm>
            <a:off x="10077594" y="5786735"/>
            <a:ext cx="2114406" cy="461665"/>
          </a:xfrm>
          <a:prstGeom prst="rect">
            <a:avLst/>
          </a:prstGeom>
          <a:noFill/>
        </p:spPr>
        <p:txBody>
          <a:bodyPr wrap="none" rtlCol="0">
            <a:spAutoFit/>
          </a:bodyPr>
          <a:lstStyle/>
          <a:p>
            <a:pPr algn="r"/>
            <a:r>
              <a:rPr lang="es-ES" sz="1200" i="1" dirty="0">
                <a:solidFill>
                  <a:srgbClr val="565656"/>
                </a:solidFill>
                <a:latin typeface="Calibri"/>
              </a:rPr>
              <a:t>Wong S. J </a:t>
            </a:r>
            <a:r>
              <a:rPr lang="es-ES" sz="1200" i="1" dirty="0" err="1">
                <a:solidFill>
                  <a:srgbClr val="565656"/>
                </a:solidFill>
                <a:latin typeface="Calibri"/>
              </a:rPr>
              <a:t>Dermatol</a:t>
            </a:r>
            <a:r>
              <a:rPr lang="es-ES" sz="1200" i="1" dirty="0">
                <a:solidFill>
                  <a:srgbClr val="565656"/>
                </a:solidFill>
                <a:latin typeface="Calibri"/>
              </a:rPr>
              <a:t> 2013</a:t>
            </a:r>
          </a:p>
          <a:p>
            <a:pPr algn="r"/>
            <a:r>
              <a:rPr lang="es-ES" sz="1200" i="1" dirty="0" err="1">
                <a:solidFill>
                  <a:srgbClr val="565656"/>
                </a:solidFill>
                <a:latin typeface="Calibri"/>
              </a:rPr>
              <a:t>Ryan</a:t>
            </a:r>
            <a:r>
              <a:rPr lang="es-ES" sz="1200" i="1" dirty="0">
                <a:solidFill>
                  <a:srgbClr val="565656"/>
                </a:solidFill>
                <a:latin typeface="Calibri"/>
              </a:rPr>
              <a:t> C. </a:t>
            </a:r>
            <a:r>
              <a:rPr lang="es-ES" sz="1200" i="1" dirty="0" err="1">
                <a:solidFill>
                  <a:srgbClr val="565656"/>
                </a:solidFill>
                <a:latin typeface="Calibri"/>
              </a:rPr>
              <a:t>Pediatr</a:t>
            </a:r>
            <a:r>
              <a:rPr lang="es-ES" sz="1200" i="1" dirty="0">
                <a:solidFill>
                  <a:srgbClr val="565656"/>
                </a:solidFill>
                <a:latin typeface="Calibri"/>
              </a:rPr>
              <a:t> </a:t>
            </a:r>
            <a:r>
              <a:rPr lang="es-ES" sz="1200" i="1" dirty="0" err="1">
                <a:solidFill>
                  <a:srgbClr val="565656"/>
                </a:solidFill>
                <a:latin typeface="Calibri"/>
              </a:rPr>
              <a:t>Dermatol</a:t>
            </a:r>
            <a:r>
              <a:rPr lang="es-ES" sz="1200" i="1" dirty="0">
                <a:solidFill>
                  <a:srgbClr val="565656"/>
                </a:solidFill>
                <a:latin typeface="Calibri"/>
              </a:rPr>
              <a:t> 2013</a:t>
            </a:r>
          </a:p>
        </p:txBody>
      </p:sp>
      <p:sp>
        <p:nvSpPr>
          <p:cNvPr id="2" name="Rectángulo 1"/>
          <p:cNvSpPr/>
          <p:nvPr/>
        </p:nvSpPr>
        <p:spPr>
          <a:xfrm>
            <a:off x="3262086" y="2278460"/>
            <a:ext cx="1066800" cy="8457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508554548"/>
      </p:ext>
    </p:extLst>
  </p:cSld>
  <p:clrMapOvr>
    <a:masterClrMapping/>
  </p:clrMapOvr>
  <mc:AlternateContent xmlns:mc="http://schemas.openxmlformats.org/markup-compatibility/2006" xmlns:p14="http://schemas.microsoft.com/office/powerpoint/2010/main">
    <mc:Choice Requires="p14">
      <p:transition spd="med" p14:dur="700" advTm="38367">
        <p:fade/>
      </p:transition>
    </mc:Choice>
    <mc:Fallback xmlns="">
      <p:transition spd="med" advTm="38367">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3"/>
          </p:nvPr>
        </p:nvSpPr>
        <p:spPr/>
        <p:txBody>
          <a:bodyPr>
            <a:normAutofit lnSpcReduction="10000"/>
          </a:bodyPr>
          <a:lstStyle/>
          <a:p>
            <a:endParaRPr lang="es-ES"/>
          </a:p>
        </p:txBody>
      </p:sp>
      <p:sp>
        <p:nvSpPr>
          <p:cNvPr id="4" name="Título 3"/>
          <p:cNvSpPr>
            <a:spLocks noGrp="1"/>
          </p:cNvSpPr>
          <p:nvPr>
            <p:ph type="title"/>
          </p:nvPr>
        </p:nvSpPr>
        <p:spPr/>
        <p:txBody>
          <a:bodyPr/>
          <a:lstStyle/>
          <a:p>
            <a:r>
              <a:rPr lang="es-ES" dirty="0" smtClean="0"/>
              <a:t>Sitios de predilección</a:t>
            </a:r>
            <a:endParaRPr lang="es-ES" dirty="0"/>
          </a:p>
        </p:txBody>
      </p:sp>
      <p:pic>
        <p:nvPicPr>
          <p:cNvPr id="3075" name="Picture 3"/>
          <p:cNvPicPr>
            <a:picLocks noGrp="1" noChangeAspect="1" noChangeArrowheads="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6615953" y="1241611"/>
            <a:ext cx="4648200" cy="3686175"/>
          </a:xfrm>
          <a:effectLst>
            <a:softEdge rad="31750"/>
          </a:effectLst>
        </p:spPr>
      </p:pic>
      <p:pic>
        <p:nvPicPr>
          <p:cNvPr id="307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66800" y="1295400"/>
            <a:ext cx="5056411" cy="3672408"/>
          </a:xfrm>
          <a:prstGeom prst="rect">
            <a:avLst/>
          </a:prstGeom>
          <a:noFill/>
          <a:ln w="9525">
            <a:noFill/>
            <a:miter lim="800000"/>
            <a:headEnd/>
            <a:tailEnd/>
          </a:ln>
          <a:effectLst>
            <a:softEdge rad="31750"/>
          </a:effectLst>
        </p:spPr>
      </p:pic>
    </p:spTree>
    <p:extLst>
      <p:ext uri="{BB962C8B-B14F-4D97-AF65-F5344CB8AC3E}">
        <p14:creationId xmlns:p14="http://schemas.microsoft.com/office/powerpoint/2010/main" val="1261327089"/>
      </p:ext>
    </p:extLst>
  </p:cSld>
  <p:clrMapOvr>
    <a:masterClrMapping/>
  </p:clrMapOvr>
  <p:transition advTm="4167"/>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p:cNvSpPr>
            <a:spLocks noGrp="1"/>
          </p:cNvSpPr>
          <p:nvPr>
            <p:ph type="body" sz="quarter" idx="13"/>
          </p:nvPr>
        </p:nvSpPr>
        <p:spPr/>
        <p:txBody>
          <a:bodyPr>
            <a:normAutofit lnSpcReduction="10000"/>
          </a:bodyPr>
          <a:lstStyle/>
          <a:p>
            <a:endParaRPr lang="es-ES"/>
          </a:p>
        </p:txBody>
      </p:sp>
      <p:pic>
        <p:nvPicPr>
          <p:cNvPr id="190465" name="Picture 2"/>
          <p:cNvPicPr>
            <a:picLocks noGrp="1" noChangeAspect="1" noChangeArrowheads="1"/>
          </p:cNvPicPr>
          <p:nvPr>
            <p:ph idx="4294967295"/>
          </p:nvPr>
        </p:nvPicPr>
        <p:blipFill>
          <a:blip r:embed="rId4" cstate="email">
            <a:extLst>
              <a:ext uri="{28A0092B-C50C-407E-A947-70E740481C1C}">
                <a14:useLocalDpi xmlns:a14="http://schemas.microsoft.com/office/drawing/2010/main"/>
              </a:ext>
            </a:extLst>
          </a:blip>
          <a:srcRect/>
          <a:stretch>
            <a:fillRect/>
          </a:stretch>
        </p:blipFill>
        <p:spPr>
          <a:xfrm>
            <a:off x="1574800" y="381000"/>
            <a:ext cx="4953000" cy="5448300"/>
          </a:xfrm>
        </p:spPr>
      </p:pic>
      <p:pic>
        <p:nvPicPr>
          <p:cNvPr id="190466"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40786" y="1756956"/>
            <a:ext cx="2421922" cy="91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6 Grupo"/>
          <p:cNvGrpSpPr/>
          <p:nvPr/>
        </p:nvGrpSpPr>
        <p:grpSpPr>
          <a:xfrm>
            <a:off x="7239000" y="457200"/>
            <a:ext cx="2208530" cy="5638800"/>
            <a:chOff x="7239000" y="457200"/>
            <a:chExt cx="2208530" cy="5638800"/>
          </a:xfrm>
        </p:grpSpPr>
        <p:pic>
          <p:nvPicPr>
            <p:cNvPr id="2" name="Imagen 1"/>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7239000" y="457200"/>
              <a:ext cx="220853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ángulo 3"/>
            <p:cNvSpPr/>
            <p:nvPr/>
          </p:nvSpPr>
          <p:spPr>
            <a:xfrm>
              <a:off x="7391400" y="3124200"/>
              <a:ext cx="1752600" cy="16764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custDataLst>
      <p:tags r:id="rId1"/>
    </p:custDataLst>
    <p:extLst>
      <p:ext uri="{BB962C8B-B14F-4D97-AF65-F5344CB8AC3E}">
        <p14:creationId xmlns:p14="http://schemas.microsoft.com/office/powerpoint/2010/main" val="3817631403"/>
      </p:ext>
    </p:extLst>
  </p:cSld>
  <p:clrMapOvr>
    <a:masterClrMapping/>
  </p:clrMapOvr>
  <p:transition spd="slow" advTm="12863">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2 Marcador de contenido"/>
          <p:cNvSpPr>
            <a:spLocks noGrp="1"/>
          </p:cNvSpPr>
          <p:nvPr>
            <p:ph idx="1"/>
          </p:nvPr>
        </p:nvSpPr>
        <p:spPr>
          <a:xfrm>
            <a:off x="0" y="3014445"/>
            <a:ext cx="11582400" cy="4592024"/>
          </a:xfrm>
          <a:noFill/>
        </p:spPr>
        <p:txBody>
          <a:bodyPr>
            <a:noAutofit/>
          </a:bodyPr>
          <a:lstStyle/>
          <a:p>
            <a:pPr eaLnBrk="1" hangingPunct="1"/>
            <a:r>
              <a:rPr lang="en-US" sz="2400" dirty="0" err="1">
                <a:solidFill>
                  <a:srgbClr val="004586"/>
                </a:solidFill>
                <a:latin typeface="Calibri" charset="0"/>
              </a:rPr>
              <a:t>Estudio</a:t>
            </a:r>
            <a:r>
              <a:rPr lang="en-US" sz="2400" dirty="0">
                <a:solidFill>
                  <a:srgbClr val="004586"/>
                </a:solidFill>
                <a:latin typeface="Calibri" charset="0"/>
              </a:rPr>
              <a:t> </a:t>
            </a:r>
            <a:r>
              <a:rPr lang="en-US" sz="2400" dirty="0" err="1">
                <a:solidFill>
                  <a:srgbClr val="004586"/>
                </a:solidFill>
                <a:latin typeface="Calibri" charset="0"/>
              </a:rPr>
              <a:t>randomizado</a:t>
            </a:r>
            <a:r>
              <a:rPr lang="en-US" sz="2400" dirty="0">
                <a:solidFill>
                  <a:srgbClr val="004586"/>
                </a:solidFill>
                <a:latin typeface="Calibri" charset="0"/>
              </a:rPr>
              <a:t> </a:t>
            </a:r>
            <a:r>
              <a:rPr lang="en-US" sz="2400" dirty="0" err="1">
                <a:solidFill>
                  <a:srgbClr val="004586"/>
                </a:solidFill>
                <a:latin typeface="Calibri" charset="0"/>
              </a:rPr>
              <a:t>controlado</a:t>
            </a:r>
            <a:r>
              <a:rPr lang="en-US" sz="2400" dirty="0">
                <a:solidFill>
                  <a:srgbClr val="004586"/>
                </a:solidFill>
                <a:latin typeface="Calibri" charset="0"/>
              </a:rPr>
              <a:t> con 31 </a:t>
            </a:r>
            <a:r>
              <a:rPr lang="en-US" sz="2400" dirty="0" err="1">
                <a:solidFill>
                  <a:srgbClr val="004586"/>
                </a:solidFill>
                <a:latin typeface="Calibri" charset="0"/>
              </a:rPr>
              <a:t>niños</a:t>
            </a:r>
            <a:r>
              <a:rPr lang="en-US" sz="2400" dirty="0">
                <a:solidFill>
                  <a:srgbClr val="004586"/>
                </a:solidFill>
                <a:latin typeface="Calibri" charset="0"/>
              </a:rPr>
              <a:t> con </a:t>
            </a:r>
            <a:r>
              <a:rPr lang="en-US" sz="2400" dirty="0" err="1">
                <a:solidFill>
                  <a:srgbClr val="004586"/>
                </a:solidFill>
                <a:latin typeface="Calibri" charset="0"/>
              </a:rPr>
              <a:t>eccema</a:t>
            </a:r>
            <a:r>
              <a:rPr lang="en-US" sz="2400" dirty="0">
                <a:solidFill>
                  <a:srgbClr val="004586"/>
                </a:solidFill>
                <a:latin typeface="Calibri" charset="0"/>
              </a:rPr>
              <a:t> </a:t>
            </a:r>
            <a:r>
              <a:rPr lang="en-US" sz="2400" dirty="0" err="1" smtClean="0">
                <a:solidFill>
                  <a:srgbClr val="004586"/>
                </a:solidFill>
                <a:latin typeface="Calibri" charset="0"/>
              </a:rPr>
              <a:t>sobreinfectado</a:t>
            </a:r>
            <a:r>
              <a:rPr lang="en-US" sz="2400" dirty="0" smtClean="0">
                <a:solidFill>
                  <a:srgbClr val="004586"/>
                </a:solidFill>
                <a:latin typeface="Calibri" charset="0"/>
              </a:rPr>
              <a:t>.</a:t>
            </a:r>
            <a:endParaRPr lang="en-US" sz="2400" dirty="0">
              <a:solidFill>
                <a:srgbClr val="004586"/>
              </a:solidFill>
              <a:latin typeface="Calibri" charset="0"/>
            </a:endParaRPr>
          </a:p>
          <a:p>
            <a:pPr eaLnBrk="1" hangingPunct="1"/>
            <a:r>
              <a:rPr lang="en-US" sz="2400" dirty="0" err="1">
                <a:solidFill>
                  <a:srgbClr val="004586"/>
                </a:solidFill>
                <a:latin typeface="Calibri" charset="0"/>
              </a:rPr>
              <a:t>Cefalexin</a:t>
            </a:r>
            <a:r>
              <a:rPr lang="en-US" sz="2400" dirty="0">
                <a:solidFill>
                  <a:srgbClr val="004586"/>
                </a:solidFill>
                <a:latin typeface="Calibri" charset="0"/>
              </a:rPr>
              <a:t> </a:t>
            </a:r>
            <a:r>
              <a:rPr lang="en-US" sz="2400" dirty="0" err="1">
                <a:solidFill>
                  <a:srgbClr val="004586"/>
                </a:solidFill>
                <a:latin typeface="Calibri" charset="0"/>
              </a:rPr>
              <a:t>por</a:t>
            </a:r>
            <a:r>
              <a:rPr lang="en-US" sz="2400" dirty="0">
                <a:solidFill>
                  <a:srgbClr val="004586"/>
                </a:solidFill>
                <a:latin typeface="Calibri" charset="0"/>
              </a:rPr>
              <a:t> 14 </a:t>
            </a:r>
            <a:r>
              <a:rPr lang="en-US" sz="2400" dirty="0" err="1">
                <a:solidFill>
                  <a:srgbClr val="004586"/>
                </a:solidFill>
                <a:latin typeface="Calibri" charset="0"/>
              </a:rPr>
              <a:t>días</a:t>
            </a:r>
            <a:r>
              <a:rPr lang="en-US" sz="2400" dirty="0">
                <a:solidFill>
                  <a:srgbClr val="004586"/>
                </a:solidFill>
                <a:latin typeface="Calibri" charset="0"/>
              </a:rPr>
              <a:t> y </a:t>
            </a:r>
            <a:r>
              <a:rPr lang="en-US" sz="2400" dirty="0" err="1">
                <a:solidFill>
                  <a:srgbClr val="004586"/>
                </a:solidFill>
                <a:latin typeface="Calibri" charset="0"/>
              </a:rPr>
              <a:t>después</a:t>
            </a:r>
            <a:r>
              <a:rPr lang="en-US" sz="2400" dirty="0">
                <a:solidFill>
                  <a:srgbClr val="004586"/>
                </a:solidFill>
                <a:latin typeface="Calibri" charset="0"/>
              </a:rPr>
              <a:t> se </a:t>
            </a:r>
            <a:r>
              <a:rPr lang="en-US" sz="2400" dirty="0" err="1" smtClean="0">
                <a:solidFill>
                  <a:srgbClr val="004586"/>
                </a:solidFill>
                <a:latin typeface="Calibri" charset="0"/>
              </a:rPr>
              <a:t>randomizan</a:t>
            </a:r>
            <a:r>
              <a:rPr lang="en-US" sz="2400" dirty="0" smtClean="0">
                <a:solidFill>
                  <a:srgbClr val="004586"/>
                </a:solidFill>
                <a:latin typeface="Calibri" charset="0"/>
              </a:rPr>
              <a:t>:</a:t>
            </a:r>
            <a:endParaRPr lang="en-US" sz="2400" dirty="0">
              <a:solidFill>
                <a:srgbClr val="004586"/>
              </a:solidFill>
              <a:latin typeface="Calibri" charset="0"/>
            </a:endParaRPr>
          </a:p>
          <a:p>
            <a:pPr lvl="1" eaLnBrk="1" hangingPunct="1"/>
            <a:r>
              <a:rPr lang="en-US" sz="2400" dirty="0" err="1">
                <a:solidFill>
                  <a:srgbClr val="004586"/>
                </a:solidFill>
                <a:latin typeface="Calibri" charset="0"/>
              </a:rPr>
              <a:t>Grupo</a:t>
            </a:r>
            <a:r>
              <a:rPr lang="en-US" sz="2400" dirty="0">
                <a:solidFill>
                  <a:srgbClr val="004586"/>
                </a:solidFill>
                <a:latin typeface="Calibri" charset="0"/>
              </a:rPr>
              <a:t> A: </a:t>
            </a:r>
            <a:r>
              <a:rPr lang="en-US" sz="2400" dirty="0" err="1">
                <a:solidFill>
                  <a:srgbClr val="004586"/>
                </a:solidFill>
                <a:latin typeface="Calibri" charset="0"/>
              </a:rPr>
              <a:t>b</a:t>
            </a:r>
            <a:r>
              <a:rPr lang="en-US" sz="2400" dirty="0" err="1" smtClean="0">
                <a:solidFill>
                  <a:srgbClr val="004586"/>
                </a:solidFill>
                <a:latin typeface="Calibri" charset="0"/>
              </a:rPr>
              <a:t>años</a:t>
            </a:r>
            <a:r>
              <a:rPr lang="en-US" sz="2400" dirty="0" smtClean="0">
                <a:solidFill>
                  <a:srgbClr val="004586"/>
                </a:solidFill>
                <a:latin typeface="Calibri" charset="0"/>
              </a:rPr>
              <a:t> </a:t>
            </a:r>
            <a:r>
              <a:rPr lang="en-US" sz="2400" dirty="0">
                <a:solidFill>
                  <a:srgbClr val="004586"/>
                </a:solidFill>
                <a:latin typeface="Calibri" charset="0"/>
              </a:rPr>
              <a:t>de </a:t>
            </a:r>
            <a:r>
              <a:rPr lang="en-US" sz="2400" dirty="0" err="1">
                <a:solidFill>
                  <a:srgbClr val="004586"/>
                </a:solidFill>
                <a:latin typeface="Calibri" charset="0"/>
              </a:rPr>
              <a:t>lejía</a:t>
            </a:r>
            <a:r>
              <a:rPr lang="en-US" sz="2400" dirty="0">
                <a:solidFill>
                  <a:srgbClr val="004586"/>
                </a:solidFill>
                <a:latin typeface="Calibri" charset="0"/>
              </a:rPr>
              <a:t> (1/2 </a:t>
            </a:r>
            <a:r>
              <a:rPr lang="en-US" sz="2400" dirty="0" err="1">
                <a:solidFill>
                  <a:srgbClr val="004586"/>
                </a:solidFill>
                <a:latin typeface="Calibri" charset="0"/>
              </a:rPr>
              <a:t>vaso</a:t>
            </a:r>
            <a:r>
              <a:rPr lang="en-US" sz="2400" dirty="0">
                <a:solidFill>
                  <a:srgbClr val="004586"/>
                </a:solidFill>
                <a:latin typeface="Calibri" charset="0"/>
              </a:rPr>
              <a:t>, 3-5 cc </a:t>
            </a:r>
            <a:r>
              <a:rPr lang="en-US" sz="2400" dirty="0" err="1">
                <a:solidFill>
                  <a:srgbClr val="004586"/>
                </a:solidFill>
                <a:latin typeface="Calibri" charset="0"/>
              </a:rPr>
              <a:t>por</a:t>
            </a:r>
            <a:r>
              <a:rPr lang="en-US" sz="2400" dirty="0">
                <a:solidFill>
                  <a:srgbClr val="004586"/>
                </a:solidFill>
                <a:latin typeface="Calibri" charset="0"/>
              </a:rPr>
              <a:t> 4,5 </a:t>
            </a:r>
            <a:r>
              <a:rPr lang="en-US" sz="2400" dirty="0" smtClean="0">
                <a:solidFill>
                  <a:srgbClr val="004586"/>
                </a:solidFill>
                <a:latin typeface="Calibri" charset="0"/>
              </a:rPr>
              <a:t>l) 2 </a:t>
            </a:r>
            <a:r>
              <a:rPr lang="en-US" sz="2400" dirty="0">
                <a:solidFill>
                  <a:srgbClr val="004586"/>
                </a:solidFill>
                <a:latin typeface="Calibri" charset="0"/>
              </a:rPr>
              <a:t>x </a:t>
            </a:r>
            <a:r>
              <a:rPr lang="en-US" sz="2400" dirty="0" err="1" smtClean="0">
                <a:solidFill>
                  <a:srgbClr val="004586"/>
                </a:solidFill>
                <a:latin typeface="Calibri" charset="0"/>
              </a:rPr>
              <a:t>semana</a:t>
            </a:r>
            <a:r>
              <a:rPr lang="en-US" sz="2400" dirty="0" smtClean="0">
                <a:solidFill>
                  <a:srgbClr val="004586"/>
                </a:solidFill>
                <a:latin typeface="Calibri" charset="0"/>
              </a:rPr>
              <a:t> </a:t>
            </a:r>
            <a:r>
              <a:rPr lang="en-US" sz="2400" dirty="0">
                <a:solidFill>
                  <a:srgbClr val="004586"/>
                </a:solidFill>
                <a:latin typeface="Calibri" charset="0"/>
              </a:rPr>
              <a:t>y </a:t>
            </a:r>
            <a:r>
              <a:rPr lang="en-US" sz="2400" dirty="0" err="1">
                <a:solidFill>
                  <a:srgbClr val="004586"/>
                </a:solidFill>
                <a:latin typeface="Calibri" charset="0"/>
              </a:rPr>
              <a:t>mupirocina</a:t>
            </a:r>
            <a:r>
              <a:rPr lang="en-US" sz="2400" dirty="0">
                <a:solidFill>
                  <a:srgbClr val="004586"/>
                </a:solidFill>
                <a:latin typeface="Calibri" charset="0"/>
              </a:rPr>
              <a:t> intranasal </a:t>
            </a:r>
            <a:r>
              <a:rPr lang="en-US" sz="2400" dirty="0" smtClean="0">
                <a:solidFill>
                  <a:srgbClr val="004586"/>
                </a:solidFill>
                <a:latin typeface="Calibri" charset="0"/>
              </a:rPr>
              <a:t>5 </a:t>
            </a:r>
            <a:r>
              <a:rPr lang="en-US" sz="2400" dirty="0" err="1" smtClean="0">
                <a:solidFill>
                  <a:srgbClr val="004586"/>
                </a:solidFill>
                <a:latin typeface="Calibri" charset="0"/>
              </a:rPr>
              <a:t>días</a:t>
            </a:r>
            <a:r>
              <a:rPr lang="en-US" sz="2400" dirty="0" smtClean="0">
                <a:solidFill>
                  <a:srgbClr val="004586"/>
                </a:solidFill>
                <a:latin typeface="Calibri" charset="0"/>
              </a:rPr>
              <a:t> </a:t>
            </a:r>
            <a:r>
              <a:rPr lang="en-US" sz="2400" dirty="0">
                <a:solidFill>
                  <a:srgbClr val="004586"/>
                </a:solidFill>
                <a:latin typeface="Calibri" charset="0"/>
              </a:rPr>
              <a:t>al </a:t>
            </a:r>
            <a:r>
              <a:rPr lang="en-US" sz="2400" dirty="0" err="1">
                <a:solidFill>
                  <a:srgbClr val="004586"/>
                </a:solidFill>
                <a:latin typeface="Calibri" charset="0"/>
              </a:rPr>
              <a:t>mes</a:t>
            </a:r>
            <a:r>
              <a:rPr lang="en-US" sz="2400" dirty="0">
                <a:solidFill>
                  <a:srgbClr val="004586"/>
                </a:solidFill>
                <a:latin typeface="Calibri" charset="0"/>
              </a:rPr>
              <a:t> x 3 m. </a:t>
            </a:r>
          </a:p>
          <a:p>
            <a:pPr lvl="1" eaLnBrk="1" hangingPunct="1"/>
            <a:r>
              <a:rPr lang="en-US" sz="2400" dirty="0" err="1">
                <a:solidFill>
                  <a:srgbClr val="004586"/>
                </a:solidFill>
                <a:latin typeface="Calibri" charset="0"/>
              </a:rPr>
              <a:t>Grupo</a:t>
            </a:r>
            <a:r>
              <a:rPr lang="en-US" sz="2400" dirty="0">
                <a:solidFill>
                  <a:srgbClr val="004586"/>
                </a:solidFill>
                <a:latin typeface="Calibri" charset="0"/>
              </a:rPr>
              <a:t> B: </a:t>
            </a:r>
            <a:r>
              <a:rPr lang="en-US" sz="2400" dirty="0" err="1">
                <a:solidFill>
                  <a:srgbClr val="004586"/>
                </a:solidFill>
                <a:latin typeface="Calibri" charset="0"/>
              </a:rPr>
              <a:t>b</a:t>
            </a:r>
            <a:r>
              <a:rPr lang="en-US" sz="2400" dirty="0" err="1" smtClean="0">
                <a:solidFill>
                  <a:srgbClr val="004586"/>
                </a:solidFill>
                <a:latin typeface="Calibri" charset="0"/>
              </a:rPr>
              <a:t>años</a:t>
            </a:r>
            <a:r>
              <a:rPr lang="en-US" sz="2400" dirty="0" smtClean="0">
                <a:solidFill>
                  <a:srgbClr val="004586"/>
                </a:solidFill>
                <a:latin typeface="Calibri" charset="0"/>
              </a:rPr>
              <a:t> </a:t>
            </a:r>
            <a:r>
              <a:rPr lang="en-US" sz="2400" dirty="0" err="1">
                <a:solidFill>
                  <a:srgbClr val="004586"/>
                </a:solidFill>
                <a:latin typeface="Calibri" charset="0"/>
              </a:rPr>
              <a:t>sólo</a:t>
            </a:r>
            <a:r>
              <a:rPr lang="en-US" sz="2400" dirty="0">
                <a:solidFill>
                  <a:srgbClr val="004586"/>
                </a:solidFill>
                <a:latin typeface="Calibri" charset="0"/>
              </a:rPr>
              <a:t> con </a:t>
            </a:r>
            <a:r>
              <a:rPr lang="en-US" sz="2400" dirty="0" err="1">
                <a:solidFill>
                  <a:srgbClr val="004586"/>
                </a:solidFill>
                <a:latin typeface="Calibri" charset="0"/>
              </a:rPr>
              <a:t>agua</a:t>
            </a:r>
            <a:r>
              <a:rPr lang="en-US" sz="2400" dirty="0">
                <a:solidFill>
                  <a:srgbClr val="004586"/>
                </a:solidFill>
                <a:latin typeface="Calibri" charset="0"/>
              </a:rPr>
              <a:t> y </a:t>
            </a:r>
            <a:r>
              <a:rPr lang="en-US" sz="2400" dirty="0" err="1">
                <a:solidFill>
                  <a:srgbClr val="004586"/>
                </a:solidFill>
                <a:latin typeface="Calibri" charset="0"/>
              </a:rPr>
              <a:t>vaselina</a:t>
            </a:r>
            <a:r>
              <a:rPr lang="en-US" sz="2400" dirty="0">
                <a:solidFill>
                  <a:srgbClr val="004586"/>
                </a:solidFill>
                <a:latin typeface="Calibri" charset="0"/>
              </a:rPr>
              <a:t> </a:t>
            </a:r>
            <a:r>
              <a:rPr lang="en-US" sz="2400" dirty="0" smtClean="0">
                <a:solidFill>
                  <a:srgbClr val="004586"/>
                </a:solidFill>
                <a:latin typeface="Calibri" charset="0"/>
              </a:rPr>
              <a:t>intranasal.</a:t>
            </a:r>
            <a:endParaRPr lang="en-US" sz="2400" dirty="0">
              <a:solidFill>
                <a:srgbClr val="004586"/>
              </a:solidFill>
              <a:latin typeface="Calibri" charset="0"/>
            </a:endParaRPr>
          </a:p>
          <a:p>
            <a:pPr eaLnBrk="1" hangingPunct="1"/>
            <a:r>
              <a:rPr lang="en-US" sz="2400" dirty="0">
                <a:solidFill>
                  <a:srgbClr val="004586"/>
                </a:solidFill>
                <a:latin typeface="Calibri" charset="0"/>
              </a:rPr>
              <a:t>EASI </a:t>
            </a:r>
            <a:r>
              <a:rPr lang="en-US" sz="2400" dirty="0" err="1">
                <a:solidFill>
                  <a:srgbClr val="004586"/>
                </a:solidFill>
                <a:latin typeface="Calibri" charset="0"/>
              </a:rPr>
              <a:t>mejor</a:t>
            </a:r>
            <a:r>
              <a:rPr lang="en-US" sz="2400" dirty="0">
                <a:solidFill>
                  <a:srgbClr val="004586"/>
                </a:solidFill>
                <a:latin typeface="Calibri" charset="0"/>
              </a:rPr>
              <a:t> en </a:t>
            </a:r>
            <a:r>
              <a:rPr lang="en-US" sz="2400" dirty="0" err="1" smtClean="0">
                <a:solidFill>
                  <a:srgbClr val="004586"/>
                </a:solidFill>
                <a:latin typeface="Calibri" charset="0"/>
              </a:rPr>
              <a:t>Grupo</a:t>
            </a:r>
            <a:r>
              <a:rPr lang="en-US" sz="2400" dirty="0" smtClean="0">
                <a:solidFill>
                  <a:srgbClr val="004586"/>
                </a:solidFill>
                <a:latin typeface="Calibri" charset="0"/>
              </a:rPr>
              <a:t> </a:t>
            </a:r>
            <a:r>
              <a:rPr lang="en-US" sz="2400" dirty="0">
                <a:solidFill>
                  <a:srgbClr val="004586"/>
                </a:solidFill>
                <a:latin typeface="Calibri" charset="0"/>
              </a:rPr>
              <a:t>A (…y </a:t>
            </a:r>
            <a:r>
              <a:rPr lang="en-US" sz="2400" dirty="0" err="1">
                <a:solidFill>
                  <a:srgbClr val="004586"/>
                </a:solidFill>
                <a:latin typeface="Calibri" charset="0"/>
              </a:rPr>
              <a:t>sólo</a:t>
            </a:r>
            <a:r>
              <a:rPr lang="en-US" sz="2400" dirty="0">
                <a:solidFill>
                  <a:srgbClr val="004586"/>
                </a:solidFill>
                <a:latin typeface="Calibri" charset="0"/>
              </a:rPr>
              <a:t> en el </a:t>
            </a:r>
            <a:r>
              <a:rPr lang="en-US" sz="2400" dirty="0" err="1">
                <a:solidFill>
                  <a:srgbClr val="004586"/>
                </a:solidFill>
                <a:latin typeface="Calibri" charset="0"/>
              </a:rPr>
              <a:t>cuerpo</a:t>
            </a:r>
            <a:r>
              <a:rPr lang="en-US" sz="2400" dirty="0">
                <a:solidFill>
                  <a:srgbClr val="004586"/>
                </a:solidFill>
                <a:latin typeface="Calibri" charset="0"/>
              </a:rPr>
              <a:t> y no en </a:t>
            </a:r>
            <a:r>
              <a:rPr lang="en-US" sz="2400" dirty="0" smtClean="0">
                <a:solidFill>
                  <a:srgbClr val="004586"/>
                </a:solidFill>
                <a:latin typeface="Calibri" charset="0"/>
              </a:rPr>
              <a:t>la </a:t>
            </a:r>
            <a:r>
              <a:rPr lang="en-US" sz="2400" dirty="0" err="1">
                <a:solidFill>
                  <a:srgbClr val="004586"/>
                </a:solidFill>
                <a:latin typeface="Calibri" charset="0"/>
              </a:rPr>
              <a:t>cara</a:t>
            </a:r>
            <a:r>
              <a:rPr lang="en-US" sz="2400" dirty="0" smtClean="0">
                <a:solidFill>
                  <a:srgbClr val="004586"/>
                </a:solidFill>
                <a:latin typeface="Calibri" charset="0"/>
              </a:rPr>
              <a:t>).</a:t>
            </a:r>
            <a:endParaRPr lang="en-US" sz="2400" dirty="0">
              <a:solidFill>
                <a:srgbClr val="004586"/>
              </a:solidFill>
              <a:latin typeface="Calibri" charset="0"/>
            </a:endParaRPr>
          </a:p>
          <a:p>
            <a:pPr lvl="1" eaLnBrk="1" hangingPunct="1"/>
            <a:endParaRPr lang="en-US" sz="2400" b="1" dirty="0">
              <a:solidFill>
                <a:srgbClr val="004586"/>
              </a:solidFill>
              <a:latin typeface="Calibri" charset="0"/>
            </a:endParaRPr>
          </a:p>
        </p:txBody>
      </p:sp>
      <p:sp>
        <p:nvSpPr>
          <p:cNvPr id="3" name="Marcador de texto 2"/>
          <p:cNvSpPr>
            <a:spLocks noGrp="1"/>
          </p:cNvSpPr>
          <p:nvPr>
            <p:ph type="body" sz="quarter" idx="10"/>
          </p:nvPr>
        </p:nvSpPr>
        <p:spPr/>
        <p:txBody>
          <a:bodyPr>
            <a:normAutofit lnSpcReduction="10000"/>
          </a:bodyPr>
          <a:lstStyle/>
          <a:p>
            <a:endParaRPr lang="es-ES" dirty="0"/>
          </a:p>
        </p:txBody>
      </p:sp>
      <p:pic>
        <p:nvPicPr>
          <p:cNvPr id="192514"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0" y="390394"/>
            <a:ext cx="9144000" cy="209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84893248"/>
      </p:ext>
    </p:extLst>
  </p:cSld>
  <p:clrMapOvr>
    <a:masterClrMapping/>
  </p:clrMapOvr>
  <p:transition advTm="19652"/>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10693" y="518391"/>
            <a:ext cx="4030414" cy="554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0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58904" y="518391"/>
            <a:ext cx="3955630" cy="554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73782" y="522999"/>
            <a:ext cx="1939636" cy="25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3"/>
          <p:cNvSpPr>
            <a:spLocks noGrp="1"/>
          </p:cNvSpPr>
          <p:nvPr>
            <p:ph type="body" sz="quarter" idx="13"/>
          </p:nvPr>
        </p:nvSpPr>
        <p:spPr/>
        <p:txBody>
          <a:bodyPr>
            <a:normAutofit/>
          </a:bodyPr>
          <a:lstStyle/>
          <a:p>
            <a:r>
              <a:rPr lang="es-ES" sz="1200" b="1" dirty="0">
                <a:solidFill>
                  <a:schemeClr val="bg1">
                    <a:lumMod val="65000"/>
                  </a:schemeClr>
                </a:solidFill>
              </a:rPr>
              <a:t>Cortesía </a:t>
            </a:r>
            <a:r>
              <a:rPr lang="es-ES" sz="1200" b="1" dirty="0" err="1">
                <a:solidFill>
                  <a:schemeClr val="bg1">
                    <a:lumMod val="65000"/>
                  </a:schemeClr>
                </a:solidFill>
              </a:rPr>
              <a:t>Dra</a:t>
            </a:r>
            <a:r>
              <a:rPr lang="es-ES" sz="1200" b="1" dirty="0">
                <a:solidFill>
                  <a:schemeClr val="bg1">
                    <a:lumMod val="65000"/>
                  </a:schemeClr>
                </a:solidFill>
              </a:rPr>
              <a:t> E. </a:t>
            </a:r>
            <a:r>
              <a:rPr lang="es-ES" sz="1200" b="1" dirty="0" err="1">
                <a:solidFill>
                  <a:schemeClr val="bg1">
                    <a:lumMod val="65000"/>
                  </a:schemeClr>
                </a:solidFill>
              </a:rPr>
              <a:t>Baselga</a:t>
            </a:r>
            <a:endParaRPr lang="es-ES" sz="1200" b="1" dirty="0">
              <a:solidFill>
                <a:schemeClr val="bg1">
                  <a:lumMod val="65000"/>
                </a:schemeClr>
              </a:solidFill>
            </a:endParaRPr>
          </a:p>
          <a:p>
            <a:endParaRPr lang="es-ES" dirty="0"/>
          </a:p>
        </p:txBody>
      </p:sp>
      <p:sp>
        <p:nvSpPr>
          <p:cNvPr id="9" name="Rectángulo 8"/>
          <p:cNvSpPr/>
          <p:nvPr/>
        </p:nvSpPr>
        <p:spPr>
          <a:xfrm>
            <a:off x="5488132" y="1511301"/>
            <a:ext cx="379267" cy="21176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accent3">
                  <a:lumMod val="50000"/>
                </a:schemeClr>
              </a:solidFill>
            </a:endParaRPr>
          </a:p>
        </p:txBody>
      </p:sp>
      <p:sp>
        <p:nvSpPr>
          <p:cNvPr id="10" name="Rectángulo 9"/>
          <p:cNvSpPr/>
          <p:nvPr/>
        </p:nvSpPr>
        <p:spPr>
          <a:xfrm>
            <a:off x="6237432" y="1511301"/>
            <a:ext cx="379267" cy="21176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accent3">
                  <a:lumMod val="50000"/>
                </a:schemeClr>
              </a:solidFill>
            </a:endParaRPr>
          </a:p>
        </p:txBody>
      </p:sp>
    </p:spTree>
    <p:extLst>
      <p:ext uri="{BB962C8B-B14F-4D97-AF65-F5344CB8AC3E}">
        <p14:creationId xmlns:p14="http://schemas.microsoft.com/office/powerpoint/2010/main" val="1081466550"/>
      </p:ext>
    </p:extLst>
  </p:cSld>
  <p:clrMapOvr>
    <a:masterClrMapping/>
  </p:clrMapOvr>
  <p:transition advTm="1000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17937" y="480816"/>
            <a:ext cx="4250826" cy="566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70837" y="480816"/>
            <a:ext cx="4250826" cy="566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3"/>
          <p:cNvSpPr>
            <a:spLocks noGrp="1"/>
          </p:cNvSpPr>
          <p:nvPr>
            <p:ph type="body" sz="quarter" idx="13"/>
          </p:nvPr>
        </p:nvSpPr>
        <p:spPr/>
        <p:txBody>
          <a:bodyPr>
            <a:normAutofit lnSpcReduction="10000"/>
          </a:bodyPr>
          <a:lstStyle/>
          <a:p>
            <a:endParaRPr lang="es-ES"/>
          </a:p>
        </p:txBody>
      </p:sp>
      <p:sp>
        <p:nvSpPr>
          <p:cNvPr id="7" name="Rectángulo 6"/>
          <p:cNvSpPr/>
          <p:nvPr/>
        </p:nvSpPr>
        <p:spPr>
          <a:xfrm>
            <a:off x="2793624" y="2877407"/>
            <a:ext cx="739082" cy="37515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accent3">
                  <a:lumMod val="50000"/>
                </a:schemeClr>
              </a:solidFill>
            </a:endParaRPr>
          </a:p>
        </p:txBody>
      </p:sp>
      <p:sp>
        <p:nvSpPr>
          <p:cNvPr id="8" name="Rectángulo 7"/>
          <p:cNvSpPr/>
          <p:nvPr/>
        </p:nvSpPr>
        <p:spPr>
          <a:xfrm>
            <a:off x="4038224" y="2864707"/>
            <a:ext cx="739082" cy="37515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accent3">
                  <a:lumMod val="50000"/>
                </a:schemeClr>
              </a:solidFill>
            </a:endParaRPr>
          </a:p>
        </p:txBody>
      </p:sp>
    </p:spTree>
    <p:extLst>
      <p:ext uri="{BB962C8B-B14F-4D97-AF65-F5344CB8AC3E}">
        <p14:creationId xmlns:p14="http://schemas.microsoft.com/office/powerpoint/2010/main" val="3480146914"/>
      </p:ext>
    </p:extLst>
  </p:cSld>
  <p:clrMapOvr>
    <a:masterClrMapping/>
  </p:clrMapOvr>
  <p:transition advTm="7382"/>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49057" y="295386"/>
            <a:ext cx="8312727" cy="5817553"/>
          </a:xfrm>
          <a:prstGeom prst="rect">
            <a:avLst/>
          </a:prstGeom>
        </p:spPr>
      </p:pic>
      <p:sp>
        <p:nvSpPr>
          <p:cNvPr id="5" name="Marcador de texto 4"/>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2009529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1 CuadroTexto"/>
          <p:cNvSpPr txBox="1">
            <a:spLocks noChangeArrowheads="1"/>
          </p:cNvSpPr>
          <p:nvPr/>
        </p:nvSpPr>
        <p:spPr bwMode="auto">
          <a:xfrm>
            <a:off x="1340941" y="2421259"/>
            <a:ext cx="8863597"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150000"/>
              </a:lnSpc>
              <a:defRPr/>
            </a:pPr>
            <a:r>
              <a:rPr lang="es-ES" sz="4800" b="1" dirty="0">
                <a:solidFill>
                  <a:srgbClr val="004586"/>
                </a:solidFill>
                <a:latin typeface="+mn-lt"/>
                <a:cs typeface="Arial Unicode MS"/>
              </a:rPr>
              <a:t>Maneras informales </a:t>
            </a:r>
          </a:p>
          <a:p>
            <a:pPr algn="ctr" eaLnBrk="1" hangingPunct="1">
              <a:lnSpc>
                <a:spcPct val="150000"/>
              </a:lnSpc>
              <a:defRPr/>
            </a:pPr>
            <a:r>
              <a:rPr lang="es-ES" sz="4800" b="1" dirty="0">
                <a:solidFill>
                  <a:srgbClr val="004586"/>
                </a:solidFill>
                <a:latin typeface="+mn-lt"/>
                <a:cs typeface="Arial Unicode MS"/>
              </a:rPr>
              <a:t>de hacer </a:t>
            </a:r>
          </a:p>
          <a:p>
            <a:pPr algn="ctr" eaLnBrk="1" hangingPunct="1">
              <a:lnSpc>
                <a:spcPct val="150000"/>
              </a:lnSpc>
              <a:defRPr/>
            </a:pPr>
            <a:r>
              <a:rPr lang="es-ES" sz="4800" b="1" dirty="0">
                <a:solidFill>
                  <a:srgbClr val="004586"/>
                </a:solidFill>
                <a:latin typeface="+mn-lt"/>
                <a:cs typeface="Arial Unicode MS"/>
              </a:rPr>
              <a:t>las curas húmedas</a:t>
            </a:r>
          </a:p>
        </p:txBody>
      </p:sp>
      <p:pic>
        <p:nvPicPr>
          <p:cNvPr id="26626" name="Picture 4" descr="http://1.bp.blogspot.com/-aH63bgmes-Y/TdhUUcyN3BI/AAAAAAAAAY0/2rsVNvp97_I/s400/mi%2Bpinguino%2Banimado.bmp"/>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00160" y="479120"/>
            <a:ext cx="2132013" cy="266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Imagen 1"/>
          <p:cNvPicPr>
            <a:picLocks noChangeAspect="1"/>
          </p:cNvPicPr>
          <p:nvPr/>
        </p:nvPicPr>
        <p:blipFill>
          <a:blip r:embed="rId3" cstate="print"/>
          <a:stretch>
            <a:fillRect/>
          </a:stretch>
        </p:blipFill>
        <p:spPr>
          <a:xfrm>
            <a:off x="1600200" y="304800"/>
            <a:ext cx="2006600" cy="2108200"/>
          </a:xfrm>
          <a:prstGeom prst="rect">
            <a:avLst/>
          </a:prstGeom>
        </p:spPr>
      </p:pic>
      <p:pic>
        <p:nvPicPr>
          <p:cNvPr id="3" name="Imagen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38600" y="290556"/>
            <a:ext cx="1950016" cy="2147844"/>
          </a:xfrm>
          <a:prstGeom prst="rect">
            <a:avLst/>
          </a:prstGeom>
        </p:spPr>
      </p:pic>
      <p:pic>
        <p:nvPicPr>
          <p:cNvPr id="4" name="Imagen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248400" y="283767"/>
            <a:ext cx="1802842" cy="2078433"/>
          </a:xfrm>
          <a:prstGeom prst="rect">
            <a:avLst/>
          </a:prstGeom>
        </p:spPr>
      </p:pic>
      <p:sp>
        <p:nvSpPr>
          <p:cNvPr id="6" name="Marcador de texto 5"/>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320322925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descr="C:\Users\Angela\Desktop\Xeramance\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39479" y="369648"/>
            <a:ext cx="3956942" cy="566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Diagrama 2"/>
          <p:cNvGraphicFramePr/>
          <p:nvPr>
            <p:extLst/>
          </p:nvPr>
        </p:nvGraphicFramePr>
        <p:xfrm>
          <a:off x="6523615" y="683886"/>
          <a:ext cx="3816424" cy="514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Marcador de texto 4"/>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149764360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5" name="3 Grupo"/>
          <p:cNvGrpSpPr>
            <a:grpSpLocks/>
          </p:cNvGrpSpPr>
          <p:nvPr/>
        </p:nvGrpSpPr>
        <p:grpSpPr bwMode="auto">
          <a:xfrm>
            <a:off x="1969132" y="462384"/>
            <a:ext cx="8312728" cy="5667768"/>
            <a:chOff x="1" y="0"/>
            <a:chExt cx="9143999" cy="6858000"/>
          </a:xfrm>
        </p:grpSpPr>
        <p:pic>
          <p:nvPicPr>
            <p:cNvPr id="31746" name="Picture 2" descr="C:\Users\Angela\Desktop\Xeramance\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0"/>
              <a:ext cx="9143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Rectángulo"/>
            <p:cNvSpPr/>
            <p:nvPr/>
          </p:nvSpPr>
          <p:spPr>
            <a:xfrm>
              <a:off x="5724525" y="333375"/>
              <a:ext cx="287338" cy="1079500"/>
            </a:xfrm>
            <a:prstGeom prst="rect">
              <a:avLst/>
            </a:prstGeom>
            <a:solidFill>
              <a:schemeClr val="bg2">
                <a:lumMod val="9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prstClr val="white"/>
                </a:solidFill>
                <a:latin typeface="Calibri"/>
              </a:endParaRPr>
            </a:p>
          </p:txBody>
        </p:sp>
      </p:grpSp>
      <p:sp>
        <p:nvSpPr>
          <p:cNvPr id="5" name="Marcador de texto 4"/>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36435706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p:cNvSpPr>
            <a:spLocks noGrp="1"/>
          </p:cNvSpPr>
          <p:nvPr>
            <p:ph type="body" sz="quarter" idx="13"/>
          </p:nvPr>
        </p:nvSpPr>
        <p:spPr/>
        <p:txBody>
          <a:bodyPr>
            <a:normAutofit lnSpcReduction="10000"/>
          </a:bodyPr>
          <a:lstStyle/>
          <a:p>
            <a:endParaRPr lang="es-ES"/>
          </a:p>
        </p:txBody>
      </p:sp>
      <p:pic>
        <p:nvPicPr>
          <p:cNvPr id="8" name="Imagen 2"/>
          <p:cNvPicPr>
            <a:picLocks noChangeAspect="1"/>
          </p:cNvPicPr>
          <p:nvPr/>
        </p:nvPicPr>
        <p:blipFill>
          <a:blip r:embed="rId2" cstate="print"/>
          <a:stretch>
            <a:fillRect/>
          </a:stretch>
        </p:blipFill>
        <p:spPr>
          <a:xfrm>
            <a:off x="1028328" y="580805"/>
            <a:ext cx="6293556" cy="3473111"/>
          </a:xfrm>
          <a:prstGeom prst="rect">
            <a:avLst/>
          </a:prstGeom>
          <a:ln>
            <a:solidFill>
              <a:srgbClr val="873624"/>
            </a:solidFill>
          </a:ln>
        </p:spPr>
      </p:pic>
      <p:pic>
        <p:nvPicPr>
          <p:cNvPr id="9"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98201" y="2549230"/>
            <a:ext cx="3485444" cy="3464191"/>
          </a:xfrm>
          <a:prstGeom prst="rect">
            <a:avLst/>
          </a:prstGeom>
          <a:ln>
            <a:solidFill>
              <a:srgbClr val="873624"/>
            </a:solidFill>
          </a:ln>
        </p:spPr>
      </p:pic>
      <p:sp>
        <p:nvSpPr>
          <p:cNvPr id="10" name="CuadroTexto 1"/>
          <p:cNvSpPr txBox="1"/>
          <p:nvPr/>
        </p:nvSpPr>
        <p:spPr>
          <a:xfrm>
            <a:off x="1025246" y="4125890"/>
            <a:ext cx="6324599" cy="1569660"/>
          </a:xfrm>
          <a:prstGeom prst="rect">
            <a:avLst/>
          </a:prstGeom>
          <a:solidFill>
            <a:srgbClr val="004586"/>
          </a:solidFill>
        </p:spPr>
        <p:txBody>
          <a:bodyPr wrap="square" rtlCol="0">
            <a:spAutoFit/>
          </a:bodyPr>
          <a:lstStyle/>
          <a:p>
            <a:r>
              <a:rPr lang="es-ES" sz="2400" b="1" dirty="0">
                <a:solidFill>
                  <a:schemeClr val="bg1"/>
                </a:solidFill>
              </a:rPr>
              <a:t>La experiencia personal de los autores y la nuestra propia apoyan la idea de que el </a:t>
            </a:r>
            <a:r>
              <a:rPr lang="es-ES" sz="2400" b="1" dirty="0" smtClean="0">
                <a:solidFill>
                  <a:schemeClr val="bg1"/>
                </a:solidFill>
              </a:rPr>
              <a:t>eccema del </a:t>
            </a:r>
            <a:r>
              <a:rPr lang="es-ES" sz="2400" b="1" dirty="0">
                <a:solidFill>
                  <a:schemeClr val="bg1"/>
                </a:solidFill>
              </a:rPr>
              <a:t>pezón unilateral es una forma frecuente de </a:t>
            </a:r>
            <a:r>
              <a:rPr lang="es-ES" sz="2400" b="1" dirty="0" smtClean="0">
                <a:solidFill>
                  <a:schemeClr val="bg1"/>
                </a:solidFill>
              </a:rPr>
              <a:t>presentación </a:t>
            </a:r>
            <a:r>
              <a:rPr lang="es-ES" sz="2400" b="1" dirty="0">
                <a:solidFill>
                  <a:schemeClr val="bg1"/>
                </a:solidFill>
              </a:rPr>
              <a:t>de </a:t>
            </a:r>
            <a:r>
              <a:rPr lang="es-ES" sz="2400" b="1" dirty="0" smtClean="0">
                <a:solidFill>
                  <a:schemeClr val="bg1"/>
                </a:solidFill>
              </a:rPr>
              <a:t>DA.</a:t>
            </a:r>
            <a:endParaRPr lang="es-ES" sz="2400" b="1" dirty="0">
              <a:solidFill>
                <a:schemeClr val="bg1"/>
              </a:solidFill>
            </a:endParaRPr>
          </a:p>
        </p:txBody>
      </p:sp>
      <p:pic>
        <p:nvPicPr>
          <p:cNvPr id="11" name="Imagen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79196" y="130626"/>
            <a:ext cx="2713422" cy="2259540"/>
          </a:xfrm>
          <a:prstGeom prst="rect">
            <a:avLst/>
          </a:prstGeom>
          <a:ln>
            <a:solidFill>
              <a:schemeClr val="accent6">
                <a:lumMod val="60000"/>
                <a:lumOff val="40000"/>
              </a:schemeClr>
            </a:solidFill>
          </a:ln>
        </p:spPr>
      </p:pic>
    </p:spTree>
    <p:extLst>
      <p:ext uri="{BB962C8B-B14F-4D97-AF65-F5344CB8AC3E}">
        <p14:creationId xmlns:p14="http://schemas.microsoft.com/office/powerpoint/2010/main" val="15306661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C:\Users\Angela\Desktop\Xeramance\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17488" y="447636"/>
            <a:ext cx="7557025" cy="566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3"/>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303000041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0" descr="C:\Users\Angela\Desktop\Xeramance\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95650" y="447633"/>
            <a:ext cx="3837552" cy="566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Picture 11" descr="C:\Users\Angela\Desktop\Xeramance\1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18774" y="447635"/>
            <a:ext cx="3719473" cy="566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3"/>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354816338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C:\Users\Angela\Desktop\Xeramance\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47279" y="406144"/>
            <a:ext cx="3719474" cy="5694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8" name="Picture 3" descr="C:\Users\Angela\Desktop\Xeramance\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88064" y="418136"/>
            <a:ext cx="3778513" cy="566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3"/>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15251574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2" descr="C:\Users\Angela\Desktop\Xeramance\1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23499" y="432886"/>
            <a:ext cx="3804752" cy="566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2" name="Picture 13" descr="C:\Users\Angela\Desktop\Xeramance\1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30516" y="448187"/>
            <a:ext cx="4254762" cy="5673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3"/>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196667297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1 CuadroTexto"/>
          <p:cNvSpPr txBox="1">
            <a:spLocks noChangeArrowheads="1"/>
          </p:cNvSpPr>
          <p:nvPr/>
        </p:nvSpPr>
        <p:spPr bwMode="auto">
          <a:xfrm>
            <a:off x="914400" y="1501676"/>
            <a:ext cx="1059180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ES" sz="4800" dirty="0">
                <a:solidFill>
                  <a:srgbClr val="004586"/>
                </a:solidFill>
                <a:latin typeface="+mn-lt"/>
                <a:cs typeface="Arial Unicode MS" charset="0"/>
              </a:rPr>
              <a:t>Generalmente se pone un pijama seco encima del humedecido para que el niño no pase frío</a:t>
            </a:r>
          </a:p>
        </p:txBody>
      </p:sp>
      <p:sp>
        <p:nvSpPr>
          <p:cNvPr id="3" name="Marcador de texto 2"/>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287151727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C:\Users\Angela\Desktop\Xeramance\Wet wraps\IMG_047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44477" y="422119"/>
            <a:ext cx="4250826" cy="566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4" name="Picture 2" descr="C:\Users\Angela\Desktop\Xeramance\Wet wraps\IMG_0479.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86678" y="422118"/>
            <a:ext cx="3897903" cy="566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3"/>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337580639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descr="C:\Users\Angela\Desktop\Xeramance\Wet wraps\IMG_048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41210" y="1077614"/>
            <a:ext cx="4287693" cy="477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8" name="Picture 3" descr="C:\Users\Angela\Desktop\Xeramance\Wet wraps\IMG_048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58123" y="1371734"/>
            <a:ext cx="4590762" cy="4203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3"/>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258598681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1 CuadroTexto"/>
          <p:cNvSpPr txBox="1">
            <a:spLocks noChangeArrowheads="1"/>
          </p:cNvSpPr>
          <p:nvPr/>
        </p:nvSpPr>
        <p:spPr bwMode="auto">
          <a:xfrm>
            <a:off x="2927350" y="2492376"/>
            <a:ext cx="63373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4800" dirty="0">
                <a:solidFill>
                  <a:srgbClr val="004586"/>
                </a:solidFill>
                <a:latin typeface="+mj-lt"/>
                <a:cs typeface="Arial Unicode MS" charset="0"/>
              </a:rPr>
              <a:t>O, todavía más fácil…</a:t>
            </a:r>
          </a:p>
        </p:txBody>
      </p:sp>
      <p:sp>
        <p:nvSpPr>
          <p:cNvPr id="4" name="Marcador de texto 3"/>
          <p:cNvSpPr>
            <a:spLocks noGrp="1"/>
          </p:cNvSpPr>
          <p:nvPr>
            <p:ph type="body" sz="quarter" idx="13"/>
          </p:nvPr>
        </p:nvSpPr>
        <p:spPr/>
        <p:txBody>
          <a:bodyPr>
            <a:normAutofit lnSpcReduction="10000"/>
          </a:bodyPr>
          <a:lstStyle/>
          <a:p>
            <a:endParaRPr lang="es-ES"/>
          </a:p>
        </p:txBody>
      </p:sp>
    </p:spTree>
    <p:extLst>
      <p:ext uri="{BB962C8B-B14F-4D97-AF65-F5344CB8AC3E}">
        <p14:creationId xmlns:p14="http://schemas.microsoft.com/office/powerpoint/2010/main" val="42721079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40961">
                                            <p:txEl>
                                              <p:pRg st="0" end="0"/>
                                            </p:txEl>
                                          </p:spTgt>
                                        </p:tgtEl>
                                        <p:attrNameLst>
                                          <p:attrName>style.visibility</p:attrName>
                                        </p:attrNameLst>
                                      </p:cBhvr>
                                      <p:to>
                                        <p:strVal val="visible"/>
                                      </p:to>
                                    </p:set>
                                    <p:anim by="(-#ppt_w*2)" calcmode="lin" valueType="num">
                                      <p:cBhvr rctx="PPT">
                                        <p:cTn id="7" dur="250" autoRev="1" fill="hold">
                                          <p:stCondLst>
                                            <p:cond delay="0"/>
                                          </p:stCondLst>
                                        </p:cTn>
                                        <p:tgtEl>
                                          <p:spTgt spid="40961">
                                            <p:txEl>
                                              <p:pRg st="0" end="0"/>
                                            </p:txEl>
                                          </p:spTgt>
                                        </p:tgtEl>
                                        <p:attrNameLst>
                                          <p:attrName>ppt_w</p:attrName>
                                        </p:attrNameLst>
                                      </p:cBhvr>
                                    </p:anim>
                                    <p:anim by="(#ppt_w*0.50)" calcmode="lin" valueType="num">
                                      <p:cBhvr>
                                        <p:cTn id="8" dur="250" decel="50000" autoRev="1" fill="hold">
                                          <p:stCondLst>
                                            <p:cond delay="0"/>
                                          </p:stCondLst>
                                        </p:cTn>
                                        <p:tgtEl>
                                          <p:spTgt spid="40961">
                                            <p:txEl>
                                              <p:pRg st="0" end="0"/>
                                            </p:txEl>
                                          </p:spTgt>
                                        </p:tgtEl>
                                        <p:attrNameLst>
                                          <p:attrName>ppt_x</p:attrName>
                                        </p:attrNameLst>
                                      </p:cBhvr>
                                    </p:anim>
                                    <p:anim from="(-#ppt_h/2)" to="(#ppt_y)" calcmode="lin" valueType="num">
                                      <p:cBhvr>
                                        <p:cTn id="9" dur="500" fill="hold">
                                          <p:stCondLst>
                                            <p:cond delay="0"/>
                                          </p:stCondLst>
                                        </p:cTn>
                                        <p:tgtEl>
                                          <p:spTgt spid="40961">
                                            <p:txEl>
                                              <p:pRg st="0" end="0"/>
                                            </p:txEl>
                                          </p:spTgt>
                                        </p:tgtEl>
                                        <p:attrNameLst>
                                          <p:attrName>ppt_y</p:attrName>
                                        </p:attrNameLst>
                                      </p:cBhvr>
                                    </p:anim>
                                    <p:animRot by="21600000">
                                      <p:cBhvr>
                                        <p:cTn id="10" dur="500" fill="hold">
                                          <p:stCondLst>
                                            <p:cond delay="0"/>
                                          </p:stCondLst>
                                        </p:cTn>
                                        <p:tgtEl>
                                          <p:spTgt spid="4096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13"/>
          </p:nvPr>
        </p:nvSpPr>
        <p:spPr/>
        <p:txBody>
          <a:bodyPr>
            <a:normAutofit lnSpcReduction="10000"/>
          </a:bodyPr>
          <a:lstStyle/>
          <a:p>
            <a:endParaRPr lang="es-ES"/>
          </a:p>
        </p:txBody>
      </p:sp>
      <p:pic>
        <p:nvPicPr>
          <p:cNvPr id="45059" name="Picture 4" descr="P100014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17488" y="372692"/>
            <a:ext cx="7557025" cy="566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60476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13"/>
          </p:nvPr>
        </p:nvSpPr>
        <p:spPr/>
        <p:txBody>
          <a:bodyPr>
            <a:normAutofit lnSpcReduction="10000"/>
          </a:bodyPr>
          <a:lstStyle/>
          <a:p>
            <a:endParaRPr lang="es-ES"/>
          </a:p>
        </p:txBody>
      </p:sp>
      <p:pic>
        <p:nvPicPr>
          <p:cNvPr id="35843" name="Picture 2" descr="C:\Users\Tatiana\Pictures\FOTOS ROTACIÓN MADRID\20140211_09173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47607" y="593120"/>
            <a:ext cx="4034350" cy="54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descr="DSC_194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30091" y="593120"/>
            <a:ext cx="3660434" cy="54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1719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idx="1"/>
          </p:nvPr>
        </p:nvSpPr>
        <p:spPr/>
        <p:txBody>
          <a:bodyPr>
            <a:normAutofit/>
          </a:bodyPr>
          <a:lstStyle/>
          <a:p>
            <a:r>
              <a:rPr lang="es-ES" dirty="0" smtClean="0"/>
              <a:t>TDAH.</a:t>
            </a:r>
            <a:endParaRPr lang="es-ES" dirty="0"/>
          </a:p>
          <a:p>
            <a:r>
              <a:rPr lang="es-ES" dirty="0" smtClean="0"/>
              <a:t>Ansiedad y depresión.</a:t>
            </a:r>
            <a:endParaRPr lang="es-ES" dirty="0"/>
          </a:p>
          <a:p>
            <a:r>
              <a:rPr lang="es-ES" dirty="0" smtClean="0"/>
              <a:t>Trastornos del sueño.</a:t>
            </a:r>
            <a:endParaRPr lang="es-ES" dirty="0"/>
          </a:p>
          <a:p>
            <a:r>
              <a:rPr lang="es-ES" dirty="0" smtClean="0"/>
              <a:t>TOC.</a:t>
            </a:r>
            <a:endParaRPr lang="es-ES" dirty="0"/>
          </a:p>
        </p:txBody>
      </p:sp>
      <p:sp>
        <p:nvSpPr>
          <p:cNvPr id="3" name="Marcador de texto 2"/>
          <p:cNvSpPr>
            <a:spLocks noGrp="1"/>
          </p:cNvSpPr>
          <p:nvPr>
            <p:ph type="body" idx="10"/>
          </p:nvPr>
        </p:nvSpPr>
        <p:spPr/>
        <p:txBody>
          <a:bodyPr/>
          <a:lstStyle/>
          <a:p>
            <a:r>
              <a:rPr lang="es-ES" dirty="0"/>
              <a:t>Una de estas comorbilidades de la esfera mental no se asocia a </a:t>
            </a:r>
            <a:r>
              <a:rPr lang="es-ES" dirty="0" smtClean="0"/>
              <a:t>DA:</a:t>
            </a:r>
            <a:endParaRPr lang="es-ES" dirty="0"/>
          </a:p>
        </p:txBody>
      </p:sp>
      <p:sp>
        <p:nvSpPr>
          <p:cNvPr id="4" name="Marcador de texto 3"/>
          <p:cNvSpPr>
            <a:spLocks noGrp="1"/>
          </p:cNvSpPr>
          <p:nvPr>
            <p:ph type="body" sz="quarter" idx="11"/>
          </p:nvPr>
        </p:nvSpPr>
        <p:spPr/>
        <p:txBody>
          <a:bodyPr>
            <a:normAutofit lnSpcReduction="10000"/>
          </a:bodyPr>
          <a:lstStyle/>
          <a:p>
            <a:endParaRPr lang="es-ES"/>
          </a:p>
        </p:txBody>
      </p:sp>
      <p:sp>
        <p:nvSpPr>
          <p:cNvPr id="5" name="Título 4"/>
          <p:cNvSpPr>
            <a:spLocks noGrp="1"/>
          </p:cNvSpPr>
          <p:nvPr>
            <p:ph type="title"/>
          </p:nvPr>
        </p:nvSpPr>
        <p:spPr/>
        <p:txBody>
          <a:bodyPr/>
          <a:lstStyle/>
          <a:p>
            <a:r>
              <a:rPr lang="es-ES" dirty="0" smtClean="0"/>
              <a:t>Pregunta 2</a:t>
            </a:r>
            <a:endParaRPr lang="es-ES" dirty="0"/>
          </a:p>
        </p:txBody>
      </p:sp>
    </p:spTree>
    <p:extLst>
      <p:ext uri="{BB962C8B-B14F-4D97-AF65-F5344CB8AC3E}">
        <p14:creationId xmlns:p14="http://schemas.microsoft.com/office/powerpoint/2010/main" val="189411338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13"/>
          </p:nvPr>
        </p:nvSpPr>
        <p:spPr/>
        <p:txBody>
          <a:bodyPr>
            <a:normAutofit lnSpcReduction="10000"/>
          </a:bodyPr>
          <a:lstStyle/>
          <a:p>
            <a:endParaRPr lang="es-ES"/>
          </a:p>
        </p:txBody>
      </p:sp>
      <p:pic>
        <p:nvPicPr>
          <p:cNvPr id="37891" name="Picture 5" descr="C:\Users\Tatiana\Pictures\FOTOS ROTACIÓN MADRID\20140211_09170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20744" y="397405"/>
            <a:ext cx="3778513" cy="566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descr="DSC_194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08521" y="357344"/>
            <a:ext cx="3837551" cy="575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968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arcador de texto 11"/>
          <p:cNvSpPr>
            <a:spLocks noGrp="1"/>
          </p:cNvSpPr>
          <p:nvPr>
            <p:ph type="body" sz="quarter" idx="13"/>
          </p:nvPr>
        </p:nvSpPr>
        <p:spPr/>
        <p:txBody>
          <a:bodyPr>
            <a:normAutofit lnSpcReduction="10000"/>
          </a:bodyPr>
          <a:lstStyle/>
          <a:p>
            <a:endParaRPr lang="es-ES"/>
          </a:p>
        </p:txBody>
      </p:sp>
      <p:pic>
        <p:nvPicPr>
          <p:cNvPr id="45058" name="Picture 2" descr="C:\Users\Raul\Desktop\semergen oviedo\fotos acne\acne 1 (4).JPG"/>
          <p:cNvPicPr>
            <a:picLocks noGrp="1" noChangeAspect="1" noChangeArrowheads="1"/>
          </p:cNvPicPr>
          <p:nvPr>
            <p:ph sz="half" idx="4294967295"/>
          </p:nvPr>
        </p:nvPicPr>
        <p:blipFill>
          <a:blip r:embed="rId2" cstate="email">
            <a:extLst>
              <a:ext uri="{28A0092B-C50C-407E-A947-70E740481C1C}">
                <a14:useLocalDpi xmlns:a14="http://schemas.microsoft.com/office/drawing/2010/main"/>
              </a:ext>
            </a:extLst>
          </a:blip>
          <a:srcRect/>
          <a:stretch>
            <a:fillRect/>
          </a:stretch>
        </p:blipFill>
        <p:spPr bwMode="auto">
          <a:xfrm>
            <a:off x="2298362" y="304800"/>
            <a:ext cx="3867150" cy="2892425"/>
          </a:xfrm>
          <a:prstGeom prst="rect">
            <a:avLst/>
          </a:prstGeom>
          <a:noFill/>
        </p:spPr>
      </p:pic>
      <p:pic>
        <p:nvPicPr>
          <p:cNvPr id="45059" name="Picture 3" descr="C:\Users\Raul\Desktop\semergen oviedo\fotos acne\acne noduloquistico.JPG"/>
          <p:cNvPicPr>
            <a:picLocks noGrp="1" noChangeAspect="1" noChangeArrowheads="1"/>
          </p:cNvPicPr>
          <p:nvPr>
            <p:ph sz="half" idx="4294967295"/>
          </p:nvPr>
        </p:nvPicPr>
        <p:blipFill>
          <a:blip r:embed="rId3" cstate="email">
            <a:extLst>
              <a:ext uri="{28A0092B-C50C-407E-A947-70E740481C1C}">
                <a14:useLocalDpi xmlns:a14="http://schemas.microsoft.com/office/drawing/2010/main"/>
              </a:ext>
            </a:extLst>
          </a:blip>
          <a:srcRect/>
          <a:stretch>
            <a:fillRect/>
          </a:stretch>
        </p:blipFill>
        <p:spPr bwMode="auto">
          <a:xfrm>
            <a:off x="5995014" y="303213"/>
            <a:ext cx="3867150" cy="2894012"/>
          </a:xfrm>
          <a:prstGeom prst="rect">
            <a:avLst/>
          </a:prstGeom>
          <a:noFill/>
        </p:spPr>
      </p:pic>
      <p:pic>
        <p:nvPicPr>
          <p:cNvPr id="5" name="Picture 2" descr="C:\Users\Raul\Desktop\semergen oviedo\acne fulminans (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61907" y="3175556"/>
            <a:ext cx="2174367" cy="2905930"/>
          </a:xfrm>
          <a:prstGeom prst="rect">
            <a:avLst/>
          </a:prstGeom>
          <a:noFill/>
        </p:spPr>
      </p:pic>
      <p:pic>
        <p:nvPicPr>
          <p:cNvPr id="6" name="Picture 3" descr="C:\Users\Raul\Desktop\semergen oviedo\acne fulminans (5).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95800" y="3187874"/>
            <a:ext cx="3787341" cy="2895600"/>
          </a:xfrm>
          <a:prstGeom prst="rect">
            <a:avLst/>
          </a:prstGeom>
          <a:noFill/>
        </p:spPr>
      </p:pic>
      <p:pic>
        <p:nvPicPr>
          <p:cNvPr id="7" name="Picture 3" descr="C:\Users\Raul\Desktop\semergen oviedo\fotos acne\acné severo.jpg.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80748" y="3187874"/>
            <a:ext cx="1874168" cy="2811253"/>
          </a:xfrm>
          <a:prstGeom prst="rect">
            <a:avLst/>
          </a:prstGeom>
          <a:noFill/>
        </p:spPr>
      </p:pic>
      <p:sp>
        <p:nvSpPr>
          <p:cNvPr id="2" name="Rectángulo 1"/>
          <p:cNvSpPr/>
          <p:nvPr/>
        </p:nvSpPr>
        <p:spPr>
          <a:xfrm>
            <a:off x="3950918" y="1091852"/>
            <a:ext cx="838200" cy="3810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p:cNvSpPr/>
          <p:nvPr/>
        </p:nvSpPr>
        <p:spPr>
          <a:xfrm>
            <a:off x="6671154" y="2693096"/>
            <a:ext cx="838200" cy="3810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p:cNvSpPr/>
          <p:nvPr/>
        </p:nvSpPr>
        <p:spPr>
          <a:xfrm>
            <a:off x="8437324" y="2705622"/>
            <a:ext cx="838200" cy="3810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p:cNvSpPr/>
          <p:nvPr/>
        </p:nvSpPr>
        <p:spPr>
          <a:xfrm>
            <a:off x="3783904" y="4189955"/>
            <a:ext cx="457200" cy="3048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p:cNvSpPr/>
          <p:nvPr/>
        </p:nvSpPr>
        <p:spPr>
          <a:xfrm>
            <a:off x="2794348" y="4114800"/>
            <a:ext cx="457200" cy="3048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p:cNvSpPr/>
          <p:nvPr/>
        </p:nvSpPr>
        <p:spPr>
          <a:xfrm>
            <a:off x="3035474" y="1041748"/>
            <a:ext cx="457200" cy="3048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97554372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7"/>
          <p:cNvSpPr>
            <a:spLocks noGrp="1"/>
          </p:cNvSpPr>
          <p:nvPr>
            <p:ph type="body" idx="1"/>
          </p:nvPr>
        </p:nvSpPr>
        <p:spPr/>
        <p:txBody>
          <a:bodyPr>
            <a:normAutofit/>
          </a:bodyPr>
          <a:lstStyle/>
          <a:p>
            <a:r>
              <a:rPr lang="es-ES" dirty="0" smtClean="0"/>
              <a:t>El comedón.</a:t>
            </a:r>
            <a:endParaRPr lang="es-ES" dirty="0"/>
          </a:p>
          <a:p>
            <a:r>
              <a:rPr lang="es-ES" dirty="0" smtClean="0"/>
              <a:t>La pápula.</a:t>
            </a:r>
            <a:endParaRPr lang="es-ES" dirty="0"/>
          </a:p>
          <a:p>
            <a:r>
              <a:rPr lang="es-ES" dirty="0" smtClean="0"/>
              <a:t>La pústula.</a:t>
            </a:r>
            <a:endParaRPr lang="es-ES" dirty="0"/>
          </a:p>
          <a:p>
            <a:r>
              <a:rPr lang="es-ES" dirty="0" smtClean="0"/>
              <a:t>El habón.</a:t>
            </a:r>
            <a:endParaRPr lang="es-ES" dirty="0"/>
          </a:p>
        </p:txBody>
      </p:sp>
      <p:sp>
        <p:nvSpPr>
          <p:cNvPr id="2" name="Marcador de texto 1"/>
          <p:cNvSpPr>
            <a:spLocks noGrp="1"/>
          </p:cNvSpPr>
          <p:nvPr>
            <p:ph type="body" idx="10"/>
          </p:nvPr>
        </p:nvSpPr>
        <p:spPr/>
        <p:txBody>
          <a:bodyPr/>
          <a:lstStyle/>
          <a:p>
            <a:r>
              <a:rPr lang="es-ES" dirty="0"/>
              <a:t>¿</a:t>
            </a:r>
            <a:r>
              <a:rPr lang="es-ES" dirty="0" smtClean="0"/>
              <a:t>Cuál </a:t>
            </a:r>
            <a:r>
              <a:rPr lang="es-ES" dirty="0"/>
              <a:t>es la lesión fundamental y diagnóstica del acné?</a:t>
            </a:r>
          </a:p>
        </p:txBody>
      </p:sp>
      <p:sp>
        <p:nvSpPr>
          <p:cNvPr id="4" name="Marcador de texto 3"/>
          <p:cNvSpPr>
            <a:spLocks noGrp="1"/>
          </p:cNvSpPr>
          <p:nvPr>
            <p:ph type="body" sz="quarter" idx="11"/>
          </p:nvPr>
        </p:nvSpPr>
        <p:spPr/>
        <p:txBody>
          <a:bodyPr>
            <a:normAutofit lnSpcReduction="10000"/>
          </a:bodyPr>
          <a:lstStyle/>
          <a:p>
            <a:endParaRPr lang="es-ES"/>
          </a:p>
        </p:txBody>
      </p:sp>
      <p:sp>
        <p:nvSpPr>
          <p:cNvPr id="3" name="Título 2"/>
          <p:cNvSpPr>
            <a:spLocks noGrp="1"/>
          </p:cNvSpPr>
          <p:nvPr>
            <p:ph type="title"/>
          </p:nvPr>
        </p:nvSpPr>
        <p:spPr/>
        <p:txBody>
          <a:bodyPr/>
          <a:lstStyle/>
          <a:p>
            <a:r>
              <a:rPr lang="es-ES" dirty="0" smtClean="0"/>
              <a:t>Pregunta 5</a:t>
            </a:r>
            <a:endParaRPr lang="es-ES" dirty="0"/>
          </a:p>
        </p:txBody>
      </p:sp>
    </p:spTree>
    <p:extLst>
      <p:ext uri="{BB962C8B-B14F-4D97-AF65-F5344CB8AC3E}">
        <p14:creationId xmlns:p14="http://schemas.microsoft.com/office/powerpoint/2010/main" val="30228934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descr="(50)"/>
          <p:cNvPicPr>
            <a:picLocks noChangeAspect="1" noChangeArrowheads="1"/>
          </p:cNvPicPr>
          <p:nvPr/>
        </p:nvPicPr>
        <p:blipFill>
          <a:blip r:embed="rId4" cstate="email">
            <a:lum contrast="12000"/>
            <a:extLst>
              <a:ext uri="{28A0092B-C50C-407E-A947-70E740481C1C}">
                <a14:useLocalDpi xmlns:a14="http://schemas.microsoft.com/office/drawing/2010/main"/>
              </a:ext>
            </a:extLst>
          </a:blip>
          <a:srcRect/>
          <a:stretch>
            <a:fillRect/>
          </a:stretch>
        </p:blipFill>
        <p:spPr bwMode="auto">
          <a:xfrm>
            <a:off x="2317488" y="275832"/>
            <a:ext cx="7557025" cy="5667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Marcador de texto 4"/>
          <p:cNvSpPr>
            <a:spLocks noGrp="1"/>
          </p:cNvSpPr>
          <p:nvPr>
            <p:ph type="body" sz="quarter" idx="13"/>
          </p:nvPr>
        </p:nvSpPr>
        <p:spPr/>
        <p:txBody>
          <a:bodyPr>
            <a:normAutofit lnSpcReduction="10000"/>
          </a:bodyPr>
          <a:lstStyle/>
          <a:p>
            <a:endParaRPr lang="es-ES"/>
          </a:p>
        </p:txBody>
      </p:sp>
      <p:graphicFrame>
        <p:nvGraphicFramePr>
          <p:cNvPr id="69635" name="Object 3"/>
          <p:cNvGraphicFramePr>
            <a:graphicFrameLocks noGrp="1" noChangeAspect="1"/>
          </p:cNvGraphicFramePr>
          <p:nvPr>
            <p:ph idx="4294967295"/>
            <p:extLst/>
          </p:nvPr>
        </p:nvGraphicFramePr>
        <p:xfrm>
          <a:off x="6101109" y="3315604"/>
          <a:ext cx="3792537" cy="2641600"/>
        </p:xfrm>
        <a:graphic>
          <a:graphicData uri="http://schemas.openxmlformats.org/presentationml/2006/ole">
            <mc:AlternateContent xmlns:mc="http://schemas.openxmlformats.org/markup-compatibility/2006">
              <mc:Choice xmlns:v="urn:schemas-microsoft-com:vml" Requires="v">
                <p:oleObj spid="_x0000_s2076" name="Image bitmap" r:id="rId5" imgW="5047721" imgH="3514563" progId="PBrush">
                  <p:embed/>
                </p:oleObj>
              </mc:Choice>
              <mc:Fallback>
                <p:oleObj name="Image bitmap" r:id="rId5" imgW="5047721" imgH="3514563" progId="PBrush">
                  <p:embed/>
                  <p:pic>
                    <p:nvPicPr>
                      <p:cNvPr id="0" name="Picture 5"/>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1109" y="3315604"/>
                        <a:ext cx="3792537"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3" name="Rectángulo 2"/>
          <p:cNvSpPr/>
          <p:nvPr/>
        </p:nvSpPr>
        <p:spPr>
          <a:xfrm>
            <a:off x="2315028" y="5562600"/>
            <a:ext cx="1828800" cy="381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p:cNvSpPr/>
          <p:nvPr/>
        </p:nvSpPr>
        <p:spPr>
          <a:xfrm>
            <a:off x="6096000" y="3309258"/>
            <a:ext cx="1021492" cy="10403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216484907"/>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9635"/>
                                        </p:tgtEl>
                                        <p:attrNameLst>
                                          <p:attrName>style.visibility</p:attrName>
                                        </p:attrNameLst>
                                      </p:cBhvr>
                                      <p:to>
                                        <p:strVal val="visible"/>
                                      </p:to>
                                    </p:set>
                                    <p:animEffect transition="in" filter="blinds(horizontal)">
                                      <p:cBhvr>
                                        <p:cTn id="7" dur="500"/>
                                        <p:tgtEl>
                                          <p:spTgt spid="69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4 Diagrama"/>
          <p:cNvGraphicFramePr/>
          <p:nvPr>
            <p:extLst/>
          </p:nvPr>
        </p:nvGraphicFramePr>
        <p:xfrm>
          <a:off x="2057400" y="1066800"/>
          <a:ext cx="86106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Marcador de texto 3"/>
          <p:cNvSpPr>
            <a:spLocks noGrp="1"/>
          </p:cNvSpPr>
          <p:nvPr>
            <p:ph type="body" sz="quarter" idx="13"/>
          </p:nvPr>
        </p:nvSpPr>
        <p:spPr/>
        <p:txBody>
          <a:bodyPr>
            <a:normAutofit lnSpcReduction="10000"/>
          </a:bodyPr>
          <a:lstStyle/>
          <a:p>
            <a:endParaRPr lang="es-ES"/>
          </a:p>
        </p:txBody>
      </p:sp>
      <p:sp>
        <p:nvSpPr>
          <p:cNvPr id="2" name="Título 1"/>
          <p:cNvSpPr>
            <a:spLocks noGrp="1"/>
          </p:cNvSpPr>
          <p:nvPr>
            <p:ph type="title"/>
          </p:nvPr>
        </p:nvSpPr>
        <p:spPr/>
        <p:txBody>
          <a:bodyPr/>
          <a:lstStyle/>
          <a:p>
            <a:r>
              <a:rPr lang="es-ES" dirty="0" smtClean="0"/>
              <a:t>Acné vulgar o polimorfo…</a:t>
            </a:r>
            <a:endParaRPr lang="es-ES" dirty="0"/>
          </a:p>
        </p:txBody>
      </p:sp>
    </p:spTree>
    <p:extLst>
      <p:ext uri="{BB962C8B-B14F-4D97-AF65-F5344CB8AC3E}">
        <p14:creationId xmlns:p14="http://schemas.microsoft.com/office/powerpoint/2010/main" val="2028540952"/>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Raul\Desktop\semergen oviedo\fotos acne\acné severo.jpg.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rot="16200000">
            <a:off x="3434693" y="-990557"/>
            <a:ext cx="5588000" cy="8382000"/>
          </a:xfrm>
          <a:prstGeom prst="rect">
            <a:avLst/>
          </a:prstGeom>
          <a:noFill/>
        </p:spPr>
      </p:pic>
      <p:sp>
        <p:nvSpPr>
          <p:cNvPr id="4" name="Marcador de texto 3"/>
          <p:cNvSpPr>
            <a:spLocks noGrp="1"/>
          </p:cNvSpPr>
          <p:nvPr>
            <p:ph type="body" sz="quarter" idx="13"/>
          </p:nvPr>
        </p:nvSpPr>
        <p:spPr/>
        <p:txBody>
          <a:bodyPr>
            <a:normAutofit lnSpcReduction="10000"/>
          </a:bodyPr>
          <a:lstStyle/>
          <a:p>
            <a:endParaRPr lang="es-ES"/>
          </a:p>
        </p:txBody>
      </p:sp>
      <p:sp>
        <p:nvSpPr>
          <p:cNvPr id="2" name="CuadroTexto 1"/>
          <p:cNvSpPr txBox="1"/>
          <p:nvPr/>
        </p:nvSpPr>
        <p:spPr>
          <a:xfrm>
            <a:off x="5565228" y="2380593"/>
            <a:ext cx="914400" cy="914400"/>
          </a:xfrm>
          <a:prstGeom prst="rect">
            <a:avLst/>
          </a:prstGeom>
          <a:noFill/>
        </p:spPr>
        <p:txBody>
          <a:bodyPr vert="horz" wrap="none" lIns="91440" tIns="45720" rIns="91440" bIns="45720" rtlCol="0" anchor="ctr">
            <a:noAutofit/>
          </a:bodyPr>
          <a:lstStyle/>
          <a:p>
            <a:pPr algn="ctr"/>
            <a:r>
              <a:rPr lang="es-ES" sz="2400" dirty="0" smtClean="0">
                <a:solidFill>
                  <a:schemeClr val="bg1"/>
                </a:solidFill>
              </a:rPr>
              <a:t>¡</a:t>
            </a:r>
            <a:r>
              <a:rPr lang="es-ES" sz="2800" dirty="0" smtClean="0">
                <a:solidFill>
                  <a:schemeClr val="bg1"/>
                </a:solidFill>
              </a:rPr>
              <a:t>L</a:t>
            </a:r>
            <a:r>
              <a:rPr lang="es-ES" sz="2800" dirty="0" smtClean="0">
                <a:solidFill>
                  <a:schemeClr val="bg1"/>
                </a:solidFill>
              </a:rPr>
              <a:t>legar  </a:t>
            </a:r>
            <a:r>
              <a:rPr lang="es-ES" sz="2800" dirty="0" smtClean="0">
                <a:solidFill>
                  <a:schemeClr val="bg1"/>
                </a:solidFill>
              </a:rPr>
              <a:t>a esta situación es un fracaso!</a:t>
            </a:r>
          </a:p>
        </p:txBody>
      </p:sp>
    </p:spTree>
    <p:extLst>
      <p:ext uri="{BB962C8B-B14F-4D97-AF65-F5344CB8AC3E}">
        <p14:creationId xmlns:p14="http://schemas.microsoft.com/office/powerpoint/2010/main" val="171329705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Marcador de contenido 3"/>
          <p:cNvSpPr>
            <a:spLocks noGrp="1"/>
          </p:cNvSpPr>
          <p:nvPr>
            <p:ph type="body" idx="1"/>
          </p:nvPr>
        </p:nvSpPr>
        <p:spPr/>
        <p:txBody>
          <a:bodyPr>
            <a:normAutofit/>
          </a:bodyPr>
          <a:lstStyle/>
          <a:p>
            <a:r>
              <a:rPr lang="es-ES" dirty="0"/>
              <a:t>Acné </a:t>
            </a:r>
            <a:r>
              <a:rPr lang="es-ES" dirty="0" err="1" smtClean="0"/>
              <a:t>conglobata</a:t>
            </a:r>
            <a:r>
              <a:rPr lang="es-ES" dirty="0" smtClean="0"/>
              <a:t>.</a:t>
            </a:r>
            <a:endParaRPr lang="es-ES" dirty="0"/>
          </a:p>
          <a:p>
            <a:r>
              <a:rPr lang="es-ES" dirty="0"/>
              <a:t>Acné </a:t>
            </a:r>
            <a:r>
              <a:rPr lang="es-ES" dirty="0" err="1" smtClean="0"/>
              <a:t>comedoniano</a:t>
            </a:r>
            <a:r>
              <a:rPr lang="es-ES" dirty="0" smtClean="0"/>
              <a:t>.</a:t>
            </a:r>
            <a:endParaRPr lang="es-ES" dirty="0"/>
          </a:p>
          <a:p>
            <a:r>
              <a:rPr lang="es-ES" dirty="0"/>
              <a:t>Acné </a:t>
            </a:r>
            <a:r>
              <a:rPr lang="es-ES" dirty="0" err="1" smtClean="0"/>
              <a:t>pápulopustuloso</a:t>
            </a:r>
            <a:r>
              <a:rPr lang="es-ES" dirty="0" smtClean="0"/>
              <a:t>.</a:t>
            </a:r>
            <a:endParaRPr lang="es-ES" dirty="0"/>
          </a:p>
          <a:p>
            <a:r>
              <a:rPr lang="es-ES" dirty="0"/>
              <a:t>Acné </a:t>
            </a:r>
            <a:r>
              <a:rPr lang="es-ES" dirty="0" smtClean="0"/>
              <a:t>cicatricial.</a:t>
            </a:r>
            <a:endParaRPr lang="es-ES" dirty="0"/>
          </a:p>
        </p:txBody>
      </p:sp>
      <p:sp>
        <p:nvSpPr>
          <p:cNvPr id="5" name="Marcador de texto 4"/>
          <p:cNvSpPr>
            <a:spLocks noGrp="1"/>
          </p:cNvSpPr>
          <p:nvPr>
            <p:ph type="body" idx="10"/>
          </p:nvPr>
        </p:nvSpPr>
        <p:spPr/>
        <p:txBody>
          <a:bodyPr>
            <a:normAutofit/>
          </a:bodyPr>
          <a:lstStyle/>
          <a:p>
            <a:r>
              <a:rPr lang="es-ES" dirty="0"/>
              <a:t>¿</a:t>
            </a:r>
            <a:r>
              <a:rPr lang="es-ES" dirty="0" smtClean="0"/>
              <a:t>Cuál </a:t>
            </a:r>
            <a:r>
              <a:rPr lang="es-ES" dirty="0"/>
              <a:t>es vuestro diagnóstico?</a:t>
            </a:r>
          </a:p>
        </p:txBody>
      </p:sp>
      <p:sp>
        <p:nvSpPr>
          <p:cNvPr id="6" name="Marcador de texto 5"/>
          <p:cNvSpPr>
            <a:spLocks noGrp="1"/>
          </p:cNvSpPr>
          <p:nvPr>
            <p:ph type="body" sz="quarter" idx="11"/>
          </p:nvPr>
        </p:nvSpPr>
        <p:spPr/>
        <p:txBody>
          <a:bodyPr>
            <a:normAutofit lnSpcReduction="10000"/>
          </a:bodyPr>
          <a:lstStyle/>
          <a:p>
            <a:endParaRPr lang="es-ES"/>
          </a:p>
        </p:txBody>
      </p:sp>
      <p:sp>
        <p:nvSpPr>
          <p:cNvPr id="2" name="Título 1"/>
          <p:cNvSpPr>
            <a:spLocks noGrp="1"/>
          </p:cNvSpPr>
          <p:nvPr>
            <p:ph type="title"/>
          </p:nvPr>
        </p:nvSpPr>
        <p:spPr/>
        <p:txBody>
          <a:bodyPr/>
          <a:lstStyle/>
          <a:p>
            <a:r>
              <a:rPr lang="es-ES" dirty="0" smtClean="0"/>
              <a:t>Pregunta 6</a:t>
            </a:r>
            <a:endParaRPr lang="es-ES" dirty="0"/>
          </a:p>
        </p:txBody>
      </p:sp>
    </p:spTree>
    <p:extLst>
      <p:ext uri="{BB962C8B-B14F-4D97-AF65-F5344CB8AC3E}">
        <p14:creationId xmlns:p14="http://schemas.microsoft.com/office/powerpoint/2010/main" val="2137696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nvPr>
        </p:nvGraphicFramePr>
        <p:xfrm>
          <a:off x="1981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ítulo 1"/>
          <p:cNvSpPr>
            <a:spLocks noGrp="1"/>
          </p:cNvSpPr>
          <p:nvPr>
            <p:ph type="title"/>
          </p:nvPr>
        </p:nvSpPr>
        <p:spPr/>
        <p:txBody>
          <a:bodyPr/>
          <a:lstStyle/>
          <a:p>
            <a:pPr lvl="0"/>
            <a:r>
              <a:rPr lang="es-ES_tradnl" dirty="0" smtClean="0"/>
              <a:t>Epidemiología</a:t>
            </a:r>
            <a:endParaRPr lang="es-ES" dirty="0"/>
          </a:p>
        </p:txBody>
      </p:sp>
      <p:sp>
        <p:nvSpPr>
          <p:cNvPr id="5123" name="2 Marcador de contenido"/>
          <p:cNvSpPr>
            <a:spLocks noGrp="1"/>
          </p:cNvSpPr>
          <p:nvPr>
            <p:ph idx="1"/>
          </p:nvPr>
        </p:nvSpPr>
        <p:spPr>
          <a:xfrm>
            <a:off x="0" y="1880650"/>
            <a:ext cx="11582400" cy="4592024"/>
          </a:xfrm>
          <a:ln w="38100">
            <a:noFill/>
          </a:ln>
        </p:spPr>
        <p:txBody>
          <a:bodyPr>
            <a:normAutofit/>
          </a:bodyPr>
          <a:lstStyle/>
          <a:p>
            <a:r>
              <a:rPr lang="es-ES" dirty="0" smtClean="0">
                <a:solidFill>
                  <a:srgbClr val="C00000"/>
                </a:solidFill>
                <a:ea typeface="ＭＳ Ｐゴシック" charset="0"/>
              </a:rPr>
              <a:t>Incidencia: </a:t>
            </a:r>
            <a:r>
              <a:rPr lang="es-ES" dirty="0" smtClean="0">
                <a:ea typeface="ＭＳ Ｐゴシック" charset="0"/>
              </a:rPr>
              <a:t>hasta el 85% de la población.</a:t>
            </a:r>
          </a:p>
          <a:p>
            <a:r>
              <a:rPr lang="es-ES" dirty="0" smtClean="0">
                <a:solidFill>
                  <a:srgbClr val="C00000"/>
                </a:solidFill>
              </a:rPr>
              <a:t>Mayor prevalencia en la pubertad y adolescencia.</a:t>
            </a:r>
          </a:p>
          <a:p>
            <a:r>
              <a:rPr lang="es-ES" dirty="0" smtClean="0">
                <a:solidFill>
                  <a:srgbClr val="C00000"/>
                </a:solidFill>
              </a:rPr>
              <a:t>Incidencia mayor en varones, formas más graves (2 - 7%).</a:t>
            </a:r>
          </a:p>
          <a:p>
            <a:r>
              <a:rPr lang="es-ES" dirty="0" smtClean="0">
                <a:solidFill>
                  <a:srgbClr val="004586"/>
                </a:solidFill>
              </a:rPr>
              <a:t>Acné tardío y persistente en mujeres.</a:t>
            </a:r>
          </a:p>
          <a:p>
            <a:r>
              <a:rPr lang="es-ES" dirty="0" smtClean="0">
                <a:solidFill>
                  <a:srgbClr val="C00000"/>
                </a:solidFill>
              </a:rPr>
              <a:t>Raza blanca.</a:t>
            </a:r>
          </a:p>
          <a:p>
            <a:r>
              <a:rPr lang="es-ES" dirty="0" smtClean="0">
                <a:solidFill>
                  <a:srgbClr val="C00000"/>
                </a:solidFill>
              </a:rPr>
              <a:t>Factores genéticos. Herencia AD con </a:t>
            </a:r>
            <a:r>
              <a:rPr lang="es-ES" dirty="0" err="1" smtClean="0">
                <a:solidFill>
                  <a:srgbClr val="C00000"/>
                </a:solidFill>
              </a:rPr>
              <a:t>penetrancia</a:t>
            </a:r>
            <a:r>
              <a:rPr lang="es-ES" dirty="0" smtClean="0">
                <a:solidFill>
                  <a:srgbClr val="C00000"/>
                </a:solidFill>
              </a:rPr>
              <a:t> variable.</a:t>
            </a:r>
            <a:endParaRPr lang="es-ES" dirty="0">
              <a:solidFill>
                <a:srgbClr val="C00000"/>
              </a:solidFill>
            </a:endParaRPr>
          </a:p>
          <a:p>
            <a:pPr marL="1258887" lvl="1" indent="0" eaLnBrk="1" hangingPunct="1">
              <a:lnSpc>
                <a:spcPct val="90000"/>
              </a:lnSpc>
              <a:buNone/>
            </a:pPr>
            <a:endParaRPr lang="es-ES_tradnl" sz="2800" b="1" dirty="0" smtClean="0">
              <a:solidFill>
                <a:schemeClr val="tx2">
                  <a:lumMod val="75000"/>
                </a:schemeClr>
              </a:solidFill>
            </a:endParaRPr>
          </a:p>
          <a:p>
            <a:pPr marL="1258887" lvl="1" indent="0" eaLnBrk="1" hangingPunct="1">
              <a:lnSpc>
                <a:spcPct val="90000"/>
              </a:lnSpc>
              <a:buNone/>
            </a:pPr>
            <a:endParaRPr lang="es-ES_tradnl" sz="2800" b="1" dirty="0">
              <a:solidFill>
                <a:schemeClr val="tx2">
                  <a:lumMod val="75000"/>
                </a:schemeClr>
              </a:solidFill>
            </a:endParaRPr>
          </a:p>
        </p:txBody>
      </p:sp>
      <p:sp>
        <p:nvSpPr>
          <p:cNvPr id="5" name="Marcador de texto 4"/>
          <p:cNvSpPr>
            <a:spLocks noGrp="1"/>
          </p:cNvSpPr>
          <p:nvPr>
            <p:ph type="body" sz="quarter" idx="10"/>
          </p:nvPr>
        </p:nvSpPr>
        <p:spPr/>
        <p:txBody>
          <a:bodyPr>
            <a:normAutofit lnSpcReduction="10000"/>
          </a:bodyPr>
          <a:lstStyle/>
          <a:p>
            <a:endParaRPr lang="es-ES"/>
          </a:p>
        </p:txBody>
      </p:sp>
    </p:spTree>
    <p:extLst>
      <p:ext uri="{BB962C8B-B14F-4D97-AF65-F5344CB8AC3E}">
        <p14:creationId xmlns:p14="http://schemas.microsoft.com/office/powerpoint/2010/main" val="2494586238"/>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324" name="Picture 4" descr="acne"/>
          <p:cNvPicPr>
            <a:picLocks noGrp="1" noChangeAspect="1" noChangeArrowheads="1"/>
          </p:cNvPicPr>
          <p:nvPr>
            <p:ph idx="10"/>
          </p:nvPr>
        </p:nvPicPr>
        <p:blipFill>
          <a:blip r:embed="rId3" cstate="print"/>
          <a:stretch>
            <a:fillRect/>
          </a:stretch>
        </p:blipFill>
        <p:spPr>
          <a:xfrm>
            <a:off x="1277346" y="917135"/>
            <a:ext cx="4484031" cy="4842754"/>
          </a:xfrm>
          <a:ln w="57150">
            <a:solidFill>
              <a:schemeClr val="tx2">
                <a:lumMod val="85000"/>
                <a:lumOff val="15000"/>
              </a:schemeClr>
            </a:solidFill>
          </a:ln>
        </p:spPr>
      </p:pic>
      <p:sp>
        <p:nvSpPr>
          <p:cNvPr id="7" name="Marcador de texto 6"/>
          <p:cNvSpPr>
            <a:spLocks noGrp="1"/>
          </p:cNvSpPr>
          <p:nvPr>
            <p:ph type="body" sz="quarter" idx="12"/>
          </p:nvPr>
        </p:nvSpPr>
        <p:spPr/>
        <p:txBody>
          <a:bodyPr>
            <a:normAutofit lnSpcReduction="10000"/>
          </a:bodyPr>
          <a:lstStyle/>
          <a:p>
            <a:endParaRPr lang="es-ES"/>
          </a:p>
        </p:txBody>
      </p:sp>
      <p:sp>
        <p:nvSpPr>
          <p:cNvPr id="4" name="Marcador de contenido 3"/>
          <p:cNvSpPr>
            <a:spLocks noGrp="1"/>
          </p:cNvSpPr>
          <p:nvPr>
            <p:ph idx="13"/>
          </p:nvPr>
        </p:nvSpPr>
        <p:spPr>
          <a:xfrm>
            <a:off x="6183808" y="2004218"/>
            <a:ext cx="5384800" cy="4645574"/>
          </a:xfrm>
        </p:spPr>
        <p:txBody>
          <a:bodyPr/>
          <a:lstStyle/>
          <a:p>
            <a:pPr marL="265113" lvl="1">
              <a:buClrTx/>
              <a:buSzTx/>
              <a:buBlip>
                <a:blip r:embed="rId4"/>
              </a:buBlip>
            </a:pPr>
            <a:r>
              <a:rPr lang="es-ES_tradnl" sz="2400" dirty="0">
                <a:solidFill>
                  <a:srgbClr val="004586"/>
                </a:solidFill>
              </a:rPr>
              <a:t>15-20% motivo consulta en dermatología</a:t>
            </a:r>
            <a:r>
              <a:rPr lang="es-ES_tradnl" sz="2400" dirty="0" smtClean="0">
                <a:solidFill>
                  <a:srgbClr val="004586"/>
                </a:solidFill>
              </a:rPr>
              <a:t>!!!</a:t>
            </a:r>
          </a:p>
          <a:p>
            <a:pPr marL="265113" lvl="1">
              <a:buClrTx/>
              <a:buSzTx/>
              <a:buBlip>
                <a:blip r:embed="rId4"/>
              </a:buBlip>
            </a:pPr>
            <a:endParaRPr lang="es-ES_tradnl" sz="2400" dirty="0" smtClean="0">
              <a:solidFill>
                <a:srgbClr val="004586"/>
              </a:solidFill>
            </a:endParaRPr>
          </a:p>
          <a:p>
            <a:pPr marL="265113" lvl="1">
              <a:buClrTx/>
              <a:buSzTx/>
              <a:buBlip>
                <a:blip r:embed="rId4"/>
              </a:buBlip>
            </a:pPr>
            <a:r>
              <a:rPr lang="es-ES_tradnl" sz="2400" dirty="0">
                <a:solidFill>
                  <a:srgbClr val="004586"/>
                </a:solidFill>
              </a:rPr>
              <a:t>Motivo muy frecuente de consulta “colateral” en </a:t>
            </a:r>
            <a:r>
              <a:rPr lang="es-ES_tradnl" sz="2400" dirty="0" smtClean="0">
                <a:solidFill>
                  <a:srgbClr val="004586"/>
                </a:solidFill>
              </a:rPr>
              <a:t>Atención </a:t>
            </a:r>
            <a:r>
              <a:rPr lang="es-ES_tradnl" sz="2400" dirty="0">
                <a:solidFill>
                  <a:srgbClr val="004586"/>
                </a:solidFill>
              </a:rPr>
              <a:t>P</a:t>
            </a:r>
            <a:r>
              <a:rPr lang="es-ES_tradnl" sz="2400" dirty="0" smtClean="0">
                <a:solidFill>
                  <a:srgbClr val="004586"/>
                </a:solidFill>
              </a:rPr>
              <a:t>rimaria</a:t>
            </a:r>
            <a:r>
              <a:rPr lang="es-ES_tradnl" sz="2400" dirty="0">
                <a:solidFill>
                  <a:srgbClr val="004586"/>
                </a:solidFill>
              </a:rPr>
              <a:t>.</a:t>
            </a:r>
          </a:p>
          <a:p>
            <a:pPr marL="0" lvl="1" indent="0">
              <a:buClrTx/>
              <a:buSzTx/>
              <a:buNone/>
            </a:pPr>
            <a:endParaRPr lang="es-ES_tradnl" sz="2800" b="1" dirty="0">
              <a:solidFill>
                <a:schemeClr val="tx1">
                  <a:lumMod val="75000"/>
                </a:schemeClr>
              </a:solidFill>
            </a:endParaRPr>
          </a:p>
          <a:p>
            <a:endParaRPr lang="es-ES" dirty="0"/>
          </a:p>
        </p:txBody>
      </p:sp>
    </p:spTree>
    <p:extLst>
      <p:ext uri="{BB962C8B-B14F-4D97-AF65-F5344CB8AC3E}">
        <p14:creationId xmlns:p14="http://schemas.microsoft.com/office/powerpoint/2010/main" val="3196774657"/>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2" descr="G:\acne\acne conglobata 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58988" y="583943"/>
            <a:ext cx="4177355" cy="5342396"/>
          </a:xfrm>
          <a:prstGeom prst="rect">
            <a:avLst/>
          </a:prstGeom>
          <a:noFill/>
          <a:ln w="9525">
            <a:noFill/>
            <a:miter lim="800000"/>
            <a:headEnd/>
            <a:tailEnd/>
          </a:ln>
        </p:spPr>
      </p:pic>
      <p:sp>
        <p:nvSpPr>
          <p:cNvPr id="3" name="Marcador de texto 2"/>
          <p:cNvSpPr>
            <a:spLocks noGrp="1"/>
          </p:cNvSpPr>
          <p:nvPr>
            <p:ph type="body" sz="quarter" idx="13"/>
          </p:nvPr>
        </p:nvSpPr>
        <p:spPr/>
        <p:txBody>
          <a:bodyPr>
            <a:normAutofit lnSpcReduction="10000"/>
          </a:bodyPr>
          <a:lstStyle/>
          <a:p>
            <a:endParaRPr lang="es-ES"/>
          </a:p>
        </p:txBody>
      </p:sp>
      <p:sp>
        <p:nvSpPr>
          <p:cNvPr id="6" name="Marcador de contenido 8"/>
          <p:cNvSpPr txBox="1">
            <a:spLocks/>
          </p:cNvSpPr>
          <p:nvPr/>
        </p:nvSpPr>
        <p:spPr>
          <a:xfrm>
            <a:off x="6826360" y="1795851"/>
            <a:ext cx="5384800" cy="4728519"/>
          </a:xfrm>
          <a:prstGeom prst="rect">
            <a:avLst/>
          </a:prstGeom>
        </p:spPr>
        <p:txBody>
          <a:bodyPr vert="horz" lIns="91440" tIns="45720" rIns="91440" bIns="45720" rtlCol="0">
            <a:normAutofit/>
          </a:bodyPr>
          <a:lstStyle>
            <a:lvl1pPr marL="0" indent="0" algn="r" defTabSz="914400" rtl="0" eaLnBrk="1" latinLnBrk="0" hangingPunct="1">
              <a:spcBef>
                <a:spcPct val="20000"/>
              </a:spcBef>
              <a:buFont typeface="Arial" pitchFamily="34" charset="0"/>
              <a:buNone/>
              <a:defRPr sz="1400" i="1" kern="1200">
                <a:solidFill>
                  <a:schemeClr val="accent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5113" lvl="1">
              <a:buFont typeface="Arial" pitchFamily="34" charset="0"/>
              <a:buBlip>
                <a:blip r:embed="rId4"/>
              </a:buBlip>
            </a:pPr>
            <a:r>
              <a:rPr lang="es-ES_tradnl" sz="2400" dirty="0" smtClean="0">
                <a:solidFill>
                  <a:srgbClr val="004586"/>
                </a:solidFill>
              </a:rPr>
              <a:t>15-20% motivo consulta en Dermatología!!!</a:t>
            </a:r>
          </a:p>
          <a:p>
            <a:pPr marL="265113" lvl="1">
              <a:buFont typeface="Arial" pitchFamily="34" charset="0"/>
              <a:buBlip>
                <a:blip r:embed="rId4"/>
              </a:buBlip>
            </a:pPr>
            <a:endParaRPr lang="es-ES_tradnl" sz="2400" dirty="0" smtClean="0">
              <a:solidFill>
                <a:srgbClr val="004586"/>
              </a:solidFill>
            </a:endParaRPr>
          </a:p>
          <a:p>
            <a:pPr marL="265113" lvl="1">
              <a:buFont typeface="Arial" pitchFamily="34" charset="0"/>
              <a:buBlip>
                <a:blip r:embed="rId4"/>
              </a:buBlip>
            </a:pPr>
            <a:r>
              <a:rPr lang="es-ES_tradnl" sz="2400" dirty="0" smtClean="0">
                <a:solidFill>
                  <a:srgbClr val="004586"/>
                </a:solidFill>
              </a:rPr>
              <a:t>Motivo muy frecuente de consulta “colateral” en Atención Primaria.</a:t>
            </a:r>
          </a:p>
          <a:p>
            <a:endParaRPr lang="es-ES" dirty="0"/>
          </a:p>
        </p:txBody>
      </p:sp>
      <p:sp>
        <p:nvSpPr>
          <p:cNvPr id="7" name="Rectángulo 6"/>
          <p:cNvSpPr/>
          <p:nvPr/>
        </p:nvSpPr>
        <p:spPr>
          <a:xfrm>
            <a:off x="2924438" y="2971800"/>
            <a:ext cx="838200" cy="2286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Rectángulo 7"/>
          <p:cNvSpPr/>
          <p:nvPr/>
        </p:nvSpPr>
        <p:spPr>
          <a:xfrm>
            <a:off x="4753240" y="2971800"/>
            <a:ext cx="838200" cy="22860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3686586804"/>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XID" val="1"/>
  <p:tag name="SID" val="552"/>
  <p:tag name="NAME" val="Tratamiento de la DA"/>
</p:tagLst>
</file>

<file path=ppt/tags/tag2.xml><?xml version="1.0" encoding="utf-8"?>
<p:tagLst xmlns:a="http://schemas.openxmlformats.org/drawingml/2006/main" xmlns:r="http://schemas.openxmlformats.org/officeDocument/2006/relationships" xmlns:p="http://schemas.openxmlformats.org/presentationml/2006/main">
  <p:tag name="TIMING" val="|37.3|1.4|0.5"/>
</p:tagLst>
</file>

<file path=ppt/tags/tag3.xml><?xml version="1.0" encoding="utf-8"?>
<p:tagLst xmlns:a="http://schemas.openxmlformats.org/drawingml/2006/main" xmlns:r="http://schemas.openxmlformats.org/officeDocument/2006/relationships" xmlns:p="http://schemas.openxmlformats.org/presentationml/2006/main">
  <p:tag name="TIMING" val="|1.2"/>
</p:tagLst>
</file>

<file path=ppt/theme/theme1.xml><?xml version="1.0" encoding="utf-8"?>
<a:theme xmlns:a="http://schemas.openxmlformats.org/drawingml/2006/main" name="1_Tema de Office">
  <a:themeElements>
    <a:clrScheme name="LiveMed">
      <a:dk1>
        <a:srgbClr val="287AC8"/>
      </a:dk1>
      <a:lt1>
        <a:sysClr val="window" lastClr="FFFFFF"/>
      </a:lt1>
      <a:dk2>
        <a:srgbClr val="C5000B"/>
      </a:dk2>
      <a:lt2>
        <a:srgbClr val="EEECE1"/>
      </a:lt2>
      <a:accent1>
        <a:srgbClr val="004586"/>
      </a:accent1>
      <a:accent2>
        <a:srgbClr val="808080"/>
      </a:accent2>
      <a:accent3>
        <a:srgbClr val="585858"/>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vert="horz" lIns="91440" tIns="45720" rIns="91440" bIns="45720" rtlCol="0" anchor="ctr">
        <a:noAutofit/>
      </a:bodyPr>
      <a:lstStyle>
        <a:defPPr algn="ctr">
          <a:defRPr sz="2400" dirty="0" smtClean="0"/>
        </a:defPPr>
      </a:lstStyle>
    </a:txDef>
  </a:objectDefaults>
  <a:extraClrSchemeLst/>
  <a:extLst>
    <a:ext uri="{05A4C25C-085E-4340-85A3-A5531E510DB2}">
      <thm15:themeFamily xmlns:thm15="http://schemas.microsoft.com/office/thememl/2012/main" name="Presentación1" id="{E7E32D56-ED6D-4B67-A708-662CE9B4FE08}" vid="{82296620-B03C-4582-870E-01C31A98B757}"/>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PlantillaAPAP2017</Template>
  <TotalTime>248</TotalTime>
  <Words>4489</Words>
  <Application>Microsoft Office PowerPoint</Application>
  <PresentationFormat>Panorámica</PresentationFormat>
  <Paragraphs>694</Paragraphs>
  <Slides>129</Slides>
  <Notes>43</Notes>
  <HiddenSlides>10</HiddenSlides>
  <MMClips>0</MMClips>
  <ScaleCrop>false</ScaleCrop>
  <HeadingPairs>
    <vt:vector size="8" baseType="variant">
      <vt:variant>
        <vt:lpstr>Fuentes usadas</vt:lpstr>
      </vt:variant>
      <vt:variant>
        <vt:i4>14</vt:i4>
      </vt:variant>
      <vt:variant>
        <vt:lpstr>Tema</vt:lpstr>
      </vt:variant>
      <vt:variant>
        <vt:i4>1</vt:i4>
      </vt:variant>
      <vt:variant>
        <vt:lpstr>Servidores OLE incrustados</vt:lpstr>
      </vt:variant>
      <vt:variant>
        <vt:i4>1</vt:i4>
      </vt:variant>
      <vt:variant>
        <vt:lpstr>Títulos de diapositiva</vt:lpstr>
      </vt:variant>
      <vt:variant>
        <vt:i4>129</vt:i4>
      </vt:variant>
    </vt:vector>
  </HeadingPairs>
  <TitlesOfParts>
    <vt:vector size="145" baseType="lpstr">
      <vt:lpstr>Arial Unicode MS</vt:lpstr>
      <vt:lpstr>ＭＳ Ｐゴシック</vt:lpstr>
      <vt:lpstr>ＭＳ Ｐゴシック</vt:lpstr>
      <vt:lpstr>Apple Chancery</vt:lpstr>
      <vt:lpstr>Arial</vt:lpstr>
      <vt:lpstr>Calibri</vt:lpstr>
      <vt:lpstr>Calibri Light</vt:lpstr>
      <vt:lpstr>Century Gothic</vt:lpstr>
      <vt:lpstr>NewCenturySchlbk</vt:lpstr>
      <vt:lpstr>Symbol</vt:lpstr>
      <vt:lpstr>Times</vt:lpstr>
      <vt:lpstr>Times New Roman</vt:lpstr>
      <vt:lpstr>Wingdings</vt:lpstr>
      <vt:lpstr>ヒラギノ角ゴ Pro W3</vt:lpstr>
      <vt:lpstr>1_Tema de Office</vt:lpstr>
      <vt:lpstr>Image bitmap</vt:lpstr>
      <vt:lpstr>Dermatitis, acné e infecciones</vt:lpstr>
      <vt:lpstr>Pregunta 1</vt:lpstr>
      <vt:lpstr>Presentación de PowerPoint</vt:lpstr>
      <vt:lpstr>Presentación de PowerPoint</vt:lpstr>
      <vt:lpstr>Presentación de PowerPoint</vt:lpstr>
      <vt:lpstr>¿Es dermatitis atópica?</vt:lpstr>
      <vt:lpstr>¿Es dermatitis atópica?</vt:lpstr>
      <vt:lpstr>Presentación de PowerPoint</vt:lpstr>
      <vt:lpstr>Pregunta 2</vt:lpstr>
      <vt:lpstr>Presentación de PowerPoint</vt:lpstr>
      <vt:lpstr>Presentación de PowerPoint</vt:lpstr>
      <vt:lpstr>Presentación de PowerPoint</vt:lpstr>
      <vt:lpstr>¿Qué tienen en común todos estos pacientes?</vt:lpstr>
      <vt:lpstr>¿Y estos otros?</vt:lpstr>
      <vt:lpstr>Presentación de PowerPoint</vt:lpstr>
      <vt:lpstr>Presentación de PowerPoint</vt:lpstr>
      <vt:lpstr>Presentación de PowerPoint</vt:lpstr>
      <vt:lpstr>Presentación de PowerPoint</vt:lpstr>
      <vt:lpstr>Un círculo vicioso: ciclo picor-rascado</vt:lpstr>
      <vt:lpstr>Abordaje de la DA</vt:lpstr>
      <vt:lpstr>Presentación de PowerPoint</vt:lpstr>
      <vt:lpstr>Presentación de PowerPoint</vt:lpstr>
      <vt:lpstr>Presentación de PowerPoint</vt:lpstr>
      <vt:lpstr>¿Pero realmente conocemos bien los factores desencadenantes de la DA?</vt:lpstr>
      <vt:lpstr>Pregunta 3</vt:lpstr>
      <vt:lpstr>Factores ambientales y dermatitis atópica</vt:lpstr>
      <vt:lpstr>Presentación de PowerPoint</vt:lpstr>
      <vt:lpstr>DA y radiación UV</vt:lpstr>
      <vt:lpstr>Atopia y radiación UV: pitiriasis alba</vt:lpstr>
      <vt:lpstr>Pero….estamos hartos de decir que el sol es beneficioso para la DA</vt:lpstr>
      <vt:lpstr>Presentación de PowerPoint</vt:lpstr>
      <vt:lpstr>Presentación de PowerPoint</vt:lpstr>
      <vt:lpstr>Filagrina y Caspasa - 14</vt:lpstr>
      <vt:lpstr>Presentación de PowerPoint</vt:lpstr>
      <vt:lpstr>Entorno y DA – Radiación solar Filagrina</vt:lpstr>
      <vt:lpstr>Déficit de Filagrina y Caspasa-14 en DA</vt:lpstr>
      <vt:lpstr>Déficit de Filagrina y Caspasa-14 en DA</vt:lpstr>
      <vt:lpstr>En DA también debemos recomendar fotoprotección</vt:lpstr>
      <vt:lpstr>Agentes proirritantes: cloro</vt:lpstr>
      <vt:lpstr>Presentación de PowerPoint</vt:lpstr>
      <vt:lpstr>Agentes proirritantes: contaminación ambiental</vt:lpstr>
      <vt:lpstr>Presentación de PowerPoint</vt:lpstr>
      <vt:lpstr>     Agentes proirritantes: S. aureus</vt:lpstr>
      <vt:lpstr>Presentación de PowerPoint</vt:lpstr>
      <vt:lpstr>Presentación de PowerPoint</vt:lpstr>
      <vt:lpstr>Presentación de PowerPoint</vt:lpstr>
      <vt:lpstr>¿Existen otros factores patogénicos en DA?</vt:lpstr>
      <vt:lpstr>Presentación de PowerPoint</vt:lpstr>
      <vt:lpstr>Hay modas que vuelven…</vt:lpstr>
      <vt:lpstr>Presentación de PowerPoint</vt:lpstr>
      <vt:lpstr>Lavar platos a mano o en lavavajillas y desarrollo de eccema, asma o rinoconjuntivitis, entre otras</vt:lpstr>
      <vt:lpstr>Presentación de PowerPoint</vt:lpstr>
      <vt:lpstr>Presentación de PowerPoint</vt:lpstr>
      <vt:lpstr>Abordaje multifactorial de la DA</vt:lpstr>
      <vt:lpstr>Abordaje multifactorial tratamiento DA</vt:lpstr>
      <vt:lpstr>Tratamiento proactivo</vt:lpstr>
      <vt:lpstr>¿La terapia de mantenimiento es realmente algo nuevo?</vt:lpstr>
      <vt:lpstr>Pregunta 4</vt:lpstr>
      <vt:lpstr>Presentación de PowerPoint</vt:lpstr>
      <vt:lpstr>Presentación de PowerPoint</vt:lpstr>
      <vt:lpstr>Presentación de PowerPoint</vt:lpstr>
      <vt:lpstr>Presentación de PowerPoint</vt:lpstr>
      <vt:lpstr> ¿Estudios de alergia alimentaria “de amplio espectro” a todos los pacientes?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Sitios de predilección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Pregunta 5</vt:lpstr>
      <vt:lpstr>Presentación de PowerPoint</vt:lpstr>
      <vt:lpstr>Acné vulgar o polimorfo…</vt:lpstr>
      <vt:lpstr>Presentación de PowerPoint</vt:lpstr>
      <vt:lpstr>Pregunta 6</vt:lpstr>
      <vt:lpstr>Epidemiología</vt:lpstr>
      <vt:lpstr>Presentación de PowerPoint</vt:lpstr>
      <vt:lpstr>Presentación de PowerPoint</vt:lpstr>
      <vt:lpstr>Acné: impacto en la calidad de vida</vt:lpstr>
      <vt:lpstr>Pregunta 7</vt:lpstr>
      <vt:lpstr>4 factores patogénicos  claves en acné</vt:lpstr>
      <vt:lpstr>Dieta y acné</vt:lpstr>
      <vt:lpstr>Dieta occidental</vt:lpstr>
      <vt:lpstr>Presentación de PowerPoint</vt:lpstr>
      <vt:lpstr>Tratamiento del acné: objetivos</vt:lpstr>
      <vt:lpstr>Tratamiento del acné</vt:lpstr>
      <vt:lpstr>Estrategias generales de tratamiento</vt:lpstr>
      <vt:lpstr>Caso clínico </vt:lpstr>
      <vt:lpstr>Pregunta 8</vt:lpstr>
      <vt:lpstr>Pregunta 9</vt:lpstr>
      <vt:lpstr>…¿Y si no responden?</vt:lpstr>
      <vt:lpstr>Tratamiento del acné</vt:lpstr>
      <vt:lpstr>La terapia combinada es actualmente el tratamiento estándar para el acné leve a moderado </vt:lpstr>
      <vt:lpstr>Presentación de PowerPoint</vt:lpstr>
      <vt:lpstr>Peróxido de benzoilo</vt:lpstr>
      <vt:lpstr>Peróxido de Benzoilo</vt:lpstr>
      <vt:lpstr>Novedades en infecciones</vt:lpstr>
      <vt:lpstr>¿En cuánto tiempo resuelven las verrugas víricas?</vt:lpstr>
      <vt:lpstr>Presentación de PowerPoint</vt:lpstr>
      <vt:lpstr>Mycoplasma-induced rash and mucositis (MIRM)</vt:lpstr>
      <vt:lpstr>Mycoplasma-induced rash and mucositis (MIRM)</vt:lpstr>
      <vt:lpstr>Pregunta 10</vt:lpstr>
      <vt:lpstr>Enfermedad mano-pie-boca atípica</vt:lpstr>
      <vt:lpstr>Pregunta 11</vt:lpstr>
      <vt:lpstr>Presentación de PowerPoint</vt:lpstr>
      <vt:lpstr>Presentación de PowerPoint</vt:lpstr>
      <vt:lpstr>Presentación de PowerPoint</vt:lpstr>
      <vt:lpstr>Presentación de PowerPoint</vt:lpstr>
    </vt:vector>
  </TitlesOfParts>
  <Company>Comunidad de Madrid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Consejeria de Sanidad</dc:creator>
  <cp:lastModifiedBy>Live Med</cp:lastModifiedBy>
  <cp:revision>41</cp:revision>
  <dcterms:created xsi:type="dcterms:W3CDTF">2017-03-14T06:32:27Z</dcterms:created>
  <dcterms:modified xsi:type="dcterms:W3CDTF">2017-12-13T10:24:41Z</dcterms:modified>
</cp:coreProperties>
</file>