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8"/>
  </p:notesMasterIdLst>
  <p:sldIdLst>
    <p:sldId id="256" r:id="rId2"/>
    <p:sldId id="291" r:id="rId3"/>
    <p:sldId id="292" r:id="rId4"/>
    <p:sldId id="293" r:id="rId5"/>
    <p:sldId id="294" r:id="rId6"/>
    <p:sldId id="295" r:id="rId7"/>
    <p:sldId id="322" r:id="rId8"/>
    <p:sldId id="298" r:id="rId9"/>
    <p:sldId id="296" r:id="rId10"/>
    <p:sldId id="300" r:id="rId11"/>
    <p:sldId id="280" r:id="rId12"/>
    <p:sldId id="302" r:id="rId13"/>
    <p:sldId id="301" r:id="rId14"/>
    <p:sldId id="303" r:id="rId15"/>
    <p:sldId id="304" r:id="rId16"/>
    <p:sldId id="281" r:id="rId17"/>
    <p:sldId id="282" r:id="rId18"/>
    <p:sldId id="283" r:id="rId19"/>
    <p:sldId id="259" r:id="rId20"/>
    <p:sldId id="323" r:id="rId21"/>
    <p:sldId id="286" r:id="rId22"/>
    <p:sldId id="284" r:id="rId23"/>
    <p:sldId id="324" r:id="rId24"/>
    <p:sldId id="287" r:id="rId25"/>
    <p:sldId id="305" r:id="rId26"/>
    <p:sldId id="325" r:id="rId27"/>
    <p:sldId id="307" r:id="rId28"/>
    <p:sldId id="309" r:id="rId29"/>
    <p:sldId id="310" r:id="rId30"/>
    <p:sldId id="312" r:id="rId31"/>
    <p:sldId id="317" r:id="rId32"/>
    <p:sldId id="326" r:id="rId33"/>
    <p:sldId id="319" r:id="rId34"/>
    <p:sldId id="320" r:id="rId35"/>
    <p:sldId id="308" r:id="rId36"/>
    <p:sldId id="327" r:id="rId3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ve Med" initials="LM" lastIdx="2" clrIdx="0">
    <p:extLst>
      <p:ext uri="{19B8F6BF-5375-455C-9EA6-DF929625EA0E}">
        <p15:presenceInfo xmlns:p15="http://schemas.microsoft.com/office/powerpoint/2012/main" userId="8989fdf3958b66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86"/>
    <a:srgbClr val="808080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88848" autoAdjust="0"/>
  </p:normalViewPr>
  <p:slideViewPr>
    <p:cSldViewPr>
      <p:cViewPr varScale="1">
        <p:scale>
          <a:sx n="57" d="100"/>
          <a:sy n="57" d="100"/>
        </p:scale>
        <p:origin x="72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3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gnacio%20Manrique\Desktop\CONCLUSIONES%20ESTUDIO%20DE%20LA%20FIEBRE.xls" TargetMode="External"/><Relationship Id="rId2" Type="http://schemas.openxmlformats.org/officeDocument/2006/relationships/image" Target="../media/image13.png"/><Relationship Id="rId1" Type="http://schemas.openxmlformats.org/officeDocument/2006/relationships/themeOverride" Target="../theme/themeOverrid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Ignacio%20Manrique\Desktop\CONCLUSIONES%20ESTUDIO%20DE%20LA%20FIEBRE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ES" dirty="0"/>
              <a:t> ¿Recomienda la alternancia de antitérmicos?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3175">
          <a:solidFill>
            <a:srgbClr val="80808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Sheet!$B$505</c:f>
              <c:strCache>
                <c:ptCount val="1"/>
                <c:pt idx="0">
                  <c:v>12. ¿Recomienda la alternancia de antitérmicos?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25400">
                <a:noFill/>
              </a:ln>
              <a:effectLst>
                <a:outerShdw dist="35921" dir="2700000" algn="br">
                  <a:srgbClr val="000000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A92-4A0E-A6C8-6BF62EAF3198}"/>
              </c:ext>
            </c:extLst>
          </c:dPt>
          <c:cat>
            <c:strRef>
              <c:f>Sheet!$A$506:$A$511</c:f>
              <c:strCache>
                <c:ptCount val="6"/>
                <c:pt idx="0">
                  <c:v> </c:v>
                </c:pt>
                <c:pt idx="1">
                  <c:v>Nunca.</c:v>
                </c:pt>
                <c:pt idx="2">
                  <c:v>Ocasionalmente en fiebre persistente.</c:v>
                </c:pt>
                <c:pt idx="3">
                  <c:v>Puntualmente cuando un primer fármaco ha resultado inefectivo.</c:v>
                </c:pt>
                <c:pt idx="4">
                  <c:v>Sí, cada 2-3 horas.</c:v>
                </c:pt>
                <c:pt idx="5">
                  <c:v>Sí, cada 4-6 horas.</c:v>
                </c:pt>
              </c:strCache>
            </c:strRef>
          </c:cat>
          <c:val>
            <c:numRef>
              <c:f>Sheet!$B$506:$B$511</c:f>
              <c:numCache>
                <c:formatCode>#,##0</c:formatCode>
                <c:ptCount val="6"/>
                <c:pt idx="0">
                  <c:v>4</c:v>
                </c:pt>
                <c:pt idx="1">
                  <c:v>79</c:v>
                </c:pt>
                <c:pt idx="2">
                  <c:v>149</c:v>
                </c:pt>
                <c:pt idx="3">
                  <c:v>197</c:v>
                </c:pt>
                <c:pt idx="4">
                  <c:v>3</c:v>
                </c:pt>
                <c:pt idx="5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92-4A0E-A6C8-6BF62EAF3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3842752"/>
        <c:axId val="1603834048"/>
        <c:axId val="0"/>
      </c:bar3DChart>
      <c:catAx>
        <c:axId val="160384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200" b="1"/>
            </a:pPr>
            <a:endParaRPr lang="es-ES"/>
          </a:p>
        </c:txPr>
        <c:crossAx val="1603834048"/>
        <c:crosses val="autoZero"/>
        <c:auto val="1"/>
        <c:lblAlgn val="ctr"/>
        <c:lblOffset val="100"/>
        <c:noMultiLvlLbl val="0"/>
      </c:catAx>
      <c:valAx>
        <c:axId val="160383404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6038427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3175">
          <a:solidFill>
            <a:srgbClr val="80808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979249595563342"/>
          <c:y val="8.6236652176239006E-2"/>
          <c:w val="0.83957721530845619"/>
          <c:h val="0.754872435391997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Sheet!$B$85</c:f>
              <c:strCache>
                <c:ptCount val="1"/>
                <c:pt idx="0">
                  <c:v>2.¿Cómo trata la fiebre en la mayoría de las ocasiones?</c:v>
                </c:pt>
              </c:strCache>
            </c:strRef>
          </c:tx>
          <c:spPr>
            <a:gradFill rotWithShape="0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25400">
              <a:noFill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Sheet!$A$86:$A$89</c:f>
              <c:strCache>
                <c:ptCount val="4"/>
                <c:pt idx="0">
                  <c:v> </c:v>
                </c:pt>
                <c:pt idx="1">
                  <c:v>Con Ibuprofeno</c:v>
                </c:pt>
                <c:pt idx="2">
                  <c:v>Con medios físicos</c:v>
                </c:pt>
                <c:pt idx="3">
                  <c:v>Con Paracetamol</c:v>
                </c:pt>
              </c:strCache>
            </c:strRef>
          </c:cat>
          <c:val>
            <c:numRef>
              <c:f>Sheet!$B$86:$B$89</c:f>
              <c:numCache>
                <c:formatCode>#,##0</c:formatCode>
                <c:ptCount val="4"/>
                <c:pt idx="0">
                  <c:v>2</c:v>
                </c:pt>
                <c:pt idx="1">
                  <c:v>62</c:v>
                </c:pt>
                <c:pt idx="2">
                  <c:v>27</c:v>
                </c:pt>
                <c:pt idx="3">
                  <c:v>356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27-49DC-B03B-EBB0DEE24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3844384"/>
        <c:axId val="1603835680"/>
        <c:axId val="0"/>
      </c:bar3DChart>
      <c:catAx>
        <c:axId val="160384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700" b="1"/>
            </a:pPr>
            <a:endParaRPr lang="es-ES"/>
          </a:p>
        </c:txPr>
        <c:crossAx val="1603835680"/>
        <c:crosses val="autoZero"/>
        <c:auto val="1"/>
        <c:lblAlgn val="ctr"/>
        <c:lblOffset val="100"/>
        <c:noMultiLvlLbl val="0"/>
      </c:catAx>
      <c:valAx>
        <c:axId val="1603835680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crossAx val="16038443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>
                <a:solidFill>
                  <a:srgbClr val="004586"/>
                </a:solidFill>
              </a:rPr>
              <a:t>Nº unidades</a:t>
            </a:r>
          </a:p>
        </c:rich>
      </c:tx>
      <c:layout>
        <c:manualLayout>
          <c:xMode val="edge"/>
          <c:yMode val="edge"/>
          <c:x val="0.77669311917595729"/>
          <c:y val="0.3614175699621481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Nº unidades</c:v>
                </c:pt>
              </c:strCache>
            </c:strRef>
          </c:tx>
          <c:invertIfNegative val="0"/>
          <c:cat>
            <c:strRef>
              <c:f>Hoja1!$A$2:$A$5</c:f>
              <c:strCache>
                <c:ptCount val="4"/>
                <c:pt idx="0">
                  <c:v>Ibuprofeno 2%</c:v>
                </c:pt>
                <c:pt idx="1">
                  <c:v>Ibuprofeno 4%</c:v>
                </c:pt>
                <c:pt idx="2">
                  <c:v>Paracetamol 60ml</c:v>
                </c:pt>
                <c:pt idx="3">
                  <c:v>Paracetamol 30 ml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2128500</c:v>
                </c:pt>
                <c:pt idx="1">
                  <c:v>997379</c:v>
                </c:pt>
                <c:pt idx="2">
                  <c:v>2025393</c:v>
                </c:pt>
                <c:pt idx="3">
                  <c:v>903167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CE-4AC2-9F9C-1A954E1A4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7856768"/>
        <c:axId val="1597858400"/>
      </c:barChart>
      <c:catAx>
        <c:axId val="159785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4586"/>
                </a:solidFill>
              </a:defRPr>
            </a:pPr>
            <a:endParaRPr lang="es-ES"/>
          </a:p>
        </c:txPr>
        <c:crossAx val="1597858400"/>
        <c:crosses val="autoZero"/>
        <c:auto val="1"/>
        <c:lblAlgn val="ctr"/>
        <c:lblOffset val="100"/>
        <c:noMultiLvlLbl val="0"/>
      </c:catAx>
      <c:valAx>
        <c:axId val="1597858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4586"/>
                </a:solidFill>
              </a:defRPr>
            </a:pPr>
            <a:endParaRPr lang="es-ES"/>
          </a:p>
        </c:txPr>
        <c:crossAx val="1597856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533058394839314"/>
          <c:y val="3.2437010640433653E-2"/>
          <c:w val="0.2097674630532057"/>
          <c:h val="9.4294539792108015E-2"/>
        </c:manualLayout>
      </c:layout>
      <c:overlay val="0"/>
      <c:txPr>
        <a:bodyPr/>
        <a:lstStyle/>
        <a:p>
          <a:pPr>
            <a:defRPr>
              <a:solidFill>
                <a:srgbClr val="004586"/>
              </a:solidFill>
            </a:defRPr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S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08T15:01:55.378" idx="2">
    <p:pos x="146" y="146"/>
    <p:text>Vídeo disponible en Vimeo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0.55339</cdr:x>
      <cdr:y>0.08912</cdr:y>
    </cdr:from>
    <cdr:to>
      <cdr:x>0.61798</cdr:x>
      <cdr:y>0.1804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552231" y="343134"/>
          <a:ext cx="648073" cy="351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800" b="1" dirty="0"/>
            <a:t>44%</a:t>
          </a:r>
        </a:p>
      </cdr:txBody>
    </cdr:sp>
  </cdr:relSizeAnchor>
  <cdr:relSizeAnchor xmlns:cdr="http://schemas.openxmlformats.org/drawingml/2006/chartDrawing">
    <cdr:from>
      <cdr:x>0.81894</cdr:x>
      <cdr:y>0.50054</cdr:y>
    </cdr:from>
    <cdr:to>
      <cdr:x>0.88362</cdr:x>
      <cdr:y>0.60956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8216528" y="1927310"/>
          <a:ext cx="649017" cy="419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2000" b="1" dirty="0"/>
            <a:t>4%</a:t>
          </a:r>
        </a:p>
      </cdr:txBody>
    </cdr:sp>
  </cdr:relSizeAnchor>
  <cdr:relSizeAnchor xmlns:cdr="http://schemas.openxmlformats.org/drawingml/2006/chartDrawing">
    <cdr:from>
      <cdr:x>0.29351</cdr:x>
      <cdr:y>0.36455</cdr:y>
    </cdr:from>
    <cdr:to>
      <cdr:x>0.3581</cdr:x>
      <cdr:y>0.47675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944885" y="1403671"/>
          <a:ext cx="648042" cy="432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800" b="1" dirty="0">
              <a:solidFill>
                <a:schemeClr val="tx1"/>
              </a:solidFill>
            </a:rPr>
            <a:t>18%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0.15493</cdr:x>
      <cdr:y>0.85417</cdr:y>
    </cdr:from>
    <cdr:to>
      <cdr:x>0.34507</cdr:x>
      <cdr:y>0.93791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584176" y="3672408"/>
          <a:ext cx="194421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800" b="1" dirty="0" err="1"/>
            <a:t>Metamizol</a:t>
          </a:r>
          <a:r>
            <a:rPr lang="es-ES" sz="1800" b="1" dirty="0"/>
            <a:t> - AAS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0.19869</cdr:x>
      <cdr:y>0.14535</cdr:y>
    </cdr:from>
    <cdr:to>
      <cdr:x>0.29821</cdr:x>
      <cdr:y>0.22875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397037" y="536276"/>
          <a:ext cx="699734" cy="307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400" b="1" dirty="0" smtClean="0"/>
            <a:t>19,74%</a:t>
          </a:r>
          <a:endParaRPr lang="es-ES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34E46-ED27-4477-AECA-328A827C7611}" type="datetimeFigureOut">
              <a:rPr lang="es-ES" smtClean="0"/>
              <a:pPr/>
              <a:t>08/03/2018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DA83C-59C0-4E1A-920C-4C73E0CC2F7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71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5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sigue manteniendo la misma recomendación</a:t>
            </a:r>
          </a:p>
          <a:p>
            <a:r>
              <a:rPr lang="es-ES" dirty="0"/>
              <a:t>Estudio en modelos animales algunos refieren que 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601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at least 8 randomized controlled studies have demonstrated that administering opioid analgesic medications to adult and pediatric patients with acute undifferentiated abdominal pain is safe; no study has shown that analgesics adversely affect the accuracy of physical examination.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que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cuenta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entorno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analgesia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Actualmente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sabermos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analgesic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mas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indicado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En niños, hay un número menor de estudios para apoyar el uso de analgesia en el DAA. </a:t>
            </a:r>
            <a:r>
              <a:rPr lang="es-ES" b="1" dirty="0"/>
              <a:t>Ningún estudio contradice esta premisa</a:t>
            </a:r>
            <a:r>
              <a:rPr lang="es-ES" dirty="0"/>
              <a:t>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047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095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684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122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9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349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6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instrumentos de cálculo de la temperatura, se pueden emplear desde la «frecuentemente utilizada mano puesta sobre la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frente» hasta los más sofisticados dispositivos digitales. La membrana timpánica y el recto son los lugares de medición que más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relacionarían con la temperatura central.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membrana timpánica es un lugar de medida idóneo, pero de momento no es práctico (por la inexactitud de los dispositivos actuales);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frente tampoco ofrece un cálculo exacto; la vía sublingual puede ser útil en niños y mayores colaboradores que no hayan tomado alimentos ni bebidas frías o calientes; la axila es una buena opción en los neonatos y en un ambiente térmico estable, también en sujetos de cualquier edad, tomada en el domicilio, y es de elección en presencia de neutropenia; la vía rectal es de elección en lactantes menores de 2 años, y resulta adecuada para la toma de decisiones, ya que en la mayoría de publicaciones y protocolos se toma como referencia la temperatura rectal en el lactante febril.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mensaje clave de consenso, se asume que hay fiebre cuando la temperatura rectal es ≥38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medida con un termómetro digital, o de 37,5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axilar, y en un ambiente con una temperatura de 22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 debe tener en cuenta el sobrecalentamiento habitual en los neonatos); se acepta como buena la medición tanto si es axilar como rectal o sublingual en las condiciones descritas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 </a:t>
            </a:r>
            <a:r>
              <a:rPr lang="es-E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Withings</a:t>
            </a: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 un dispositivo que monitoriza la temperatura corporal a través de la arteria temporal. Basta con situar el dispositivo cerca de la sien para contar con una lectura súper precisa de esa temperatura -que también recibiremos en el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smartphone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 menos de dos segundos. El termómetro de este fabricante hace uso de 16 sensores infrarrojos que </a:t>
            </a: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realizan 4.000 mediciones instantáneas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detectar esa temperatura final, y el resultado se puede consultar en el teléfono gracias a la conexión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Bluetooth que hace de este termómetro un dispositivo especialmente conectado.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Scanners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temporales. Los segundos mejores pero aun no los ideales.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44EC-BF9C-40D1-89DA-961AB9940637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386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instrumentos de cálculo de la temperatura, se pueden emplear desde la «frecuentemente utilizada mano puesta sobre la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frente» hasta los más sofisticados dispositivos digitales. La membrana timpánica y el recto son los lugares de medición que más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relacionarían con la temperatura central.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membrana timpánica es un lugar de medida idóneo, pero de momento no es práctico (por la inexactitud de los dispositivos actuales);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frente tampoco ofrece un cálculo exacto; la vía sublingual puede ser útil en niños y mayores colaboradores que no hayan tomado alimentos ni bebidas frías o calientes; la axila es una buena opción en los neonatos y en un ambiente térmico estable, también en sujetos de cualquier edad, tomada en el domicilio, y es de elección en presencia de neutropenia; la vía rectal es de elección en lactantes menores de 2 años, y resulta adecuada para la toma de decisiones, ya que en la mayoría de publicaciones y protocolos se toma como referencia la temperatura rectal en el lactante febril.</a:t>
            </a:r>
          </a:p>
          <a:p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 mensaje clave de consenso, se asume que hay fiebre cuando la temperatura rectal es ≥38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medida con un termómetro digital, o de 37,5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axilar, y en un ambiente con una temperatura de 22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ºC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(se debe tener en cuenta el sobrecalentamiento habitual en los neonatos); se acepta como buena la medición tanto si es axilar como rectal o sublingual en las condiciones descritas </a:t>
            </a:r>
          </a:p>
          <a:p>
            <a:endParaRPr lang="es-E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 </a:t>
            </a:r>
            <a:r>
              <a:rPr lang="es-E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Withings</a:t>
            </a: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 un dispositivo que monitoriza la temperatura corporal a través de la arteria temporal. Basta con situar el dispositivo cerca de la sien para contar con una lectura súper precisa de esa temperatura -que también recibiremos en el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smartphone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 menos de dos segundos. El termómetro de este fabricante hace uso de 16 sensores infrarrojos que </a:t>
            </a: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realizan 4.000 mediciones instantáneas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detectar esa temperatura final, y el resultado se puede consultar en el teléfono gracias a la conexión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Bluetooth que hace de este termómetro un dispositivo especialmente conectado.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44EC-BF9C-40D1-89DA-961AB9940637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554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44EC-BF9C-40D1-89DA-961AB9940637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25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44EC-BF9C-40D1-89DA-961AB9940637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44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44EC-BF9C-40D1-89DA-961AB9940637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678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2.128.497   13,08%</a:t>
            </a:r>
            <a:r>
              <a:rPr lang="pl-PL" dirty="0"/>
              <a:t> </a:t>
            </a:r>
            <a:r>
              <a:rPr lang="es-ES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DALSY 2%</a:t>
            </a:r>
            <a:r>
              <a:rPr lang="pl-PL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997.379   6,13%</a:t>
            </a:r>
            <a:r>
              <a:rPr lang="pl-PL" dirty="0"/>
              <a:t> </a:t>
            </a:r>
            <a:r>
              <a:rPr lang="pl-P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DALSY 4%</a:t>
            </a:r>
            <a:r>
              <a:rPr lang="pl-PL" dirty="0"/>
              <a:t> </a:t>
            </a:r>
            <a:endParaRPr lang="es-ES" dirty="0"/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581.048   3,57%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JUNIFEN EFG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JUNIFEN EFG SUSP FRESA 4 % 1 150 ML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183.639   1,13%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JUNIFEN EFG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JUNIFEN EFG SUSP 2 % 1 200 ML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310.810   1,91%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APIROFENO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APIROFENO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SUSP ORAL 40 MG /ML 1 150 ML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37.974   0,23%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APIROFENO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APIROFENO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SUSP ORAL 40 MG /ML 1 50 ML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Paracetamol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2.025.393   12,45%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GOTAS 100 MG /ML 1 60 ML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473.053   2,91%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SOLN ORAL 100 MG /ML 1 90 ML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903.167   5,55%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GOTAS 100 MG /ML 1 30 ML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835.472   5,13%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PARACETAMOL KERN P</a:t>
            </a:r>
            <a:r>
              <a:rPr lang="es-ES" dirty="0"/>
              <a:t>   </a:t>
            </a:r>
          </a:p>
          <a:p>
            <a:r>
              <a:rPr lang="es-ES" dirty="0" err="1"/>
              <a:t>Suposit</a:t>
            </a:r>
            <a:r>
              <a:rPr lang="es-ES" dirty="0"/>
              <a:t> 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188.007   1,16%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FEBRECTAL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FEBRECTAL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 INF. 300 MG INF 6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</a:t>
            </a:r>
          </a:p>
          <a:p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311.750   1,92%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FEBRECTAL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FEBRECTAL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 LAC. 150 MG LACT 6</a:t>
            </a:r>
            <a:r>
              <a:rPr lang="es-ES" dirty="0"/>
              <a:t> </a:t>
            </a:r>
          </a:p>
          <a:p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100.138   0,62%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</a:t>
            </a:r>
            <a:r>
              <a:rPr lang="it-IT" dirty="0"/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APIRETAL SUP INF. 250 MG 5</a:t>
            </a:r>
            <a:r>
              <a:rPr lang="it-IT" dirty="0"/>
              <a:t> 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Venta total de unidades de antitérmicos infantiles en 2016 : </a:t>
            </a:r>
          </a:p>
          <a:p>
            <a:r>
              <a:rPr lang="es-ES" dirty="0"/>
              <a:t>Ibuprofeno:    5.500.000</a:t>
            </a:r>
          </a:p>
          <a:p>
            <a:r>
              <a:rPr lang="es-ES" dirty="0"/>
              <a:t>Paracetamol:  5.300.000</a:t>
            </a:r>
          </a:p>
          <a:p>
            <a:endParaRPr lang="es-ES" dirty="0"/>
          </a:p>
          <a:p>
            <a:r>
              <a:rPr lang="es-ES" dirty="0"/>
              <a:t>DATOS PARA DECIR LA CANTIDAD DE ANTITERMICOS  QUE USAMOS EN RELACIN A LA POBLACION PEDIATRICA 2016</a:t>
            </a:r>
          </a:p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Otro indicio poco halagüeño es la pérdida de población comprendida entre los cero y los cuatro años. En todas las comunidades, a excepción de Ceuta y Melilla, hay menos niños con una edad en ese rango. Las comunidades que más acusan la pérdida de dicha 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población infantil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son Canarias, Comunidad Valenciana y Castilla y León. En las tres regiones, la población entre los cero y los cuatro años disminuyó en más de un 10% en comparación con 2012. 420.290 niños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C44EC-BF9C-40D1-89DA-961AB9940637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182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 diferente el malestar y el </a:t>
            </a:r>
            <a:r>
              <a:rPr lang="es-ES" dirty="0" err="1"/>
              <a:t>disconfort</a:t>
            </a:r>
            <a:r>
              <a:rPr lang="es-ES" dirty="0"/>
              <a:t> que el dolor y el sufrimiento pero incluso para manejar el miedo y la ansiedad de un niño existen técnicas.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238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Compensación, comprensión, relajación, distracción, presencia de padres, comunicación, preparación, vibración.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DA83C-59C0-4E1A-920C-4C73E0CC2F71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64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5350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cxnSp>
        <p:nvCxnSpPr>
          <p:cNvPr id="12" name="11 Conector recto"/>
          <p:cNvCxnSpPr/>
          <p:nvPr userDrawn="1"/>
        </p:nvCxnSpPr>
        <p:spPr>
          <a:xfrm rot="5400000">
            <a:off x="298684" y="4417949"/>
            <a:ext cx="1116000" cy="1059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497780" y="5585923"/>
            <a:ext cx="720000" cy="1059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8" y="6132300"/>
            <a:ext cx="2088232" cy="6090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115200"/>
            <a:ext cx="7667715" cy="936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977834"/>
            <a:ext cx="3077800" cy="8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696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y explica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os y subnive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59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gunta interac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Respuesta 1</a:t>
            </a:r>
          </a:p>
          <a:p>
            <a:pPr lvl="0"/>
            <a:r>
              <a:rPr lang="es-ES" dirty="0"/>
              <a:t>Respuesta 2</a:t>
            </a:r>
          </a:p>
          <a:p>
            <a:pPr lvl="0"/>
            <a:r>
              <a:rPr lang="es-ES" dirty="0"/>
              <a:t>Respuesta 3</a:t>
            </a:r>
          </a:p>
          <a:p>
            <a:pPr lvl="0"/>
            <a:r>
              <a:rPr lang="es-ES" dirty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Pregunta X</a:t>
            </a:r>
          </a:p>
        </p:txBody>
      </p:sp>
      <p:pic>
        <p:nvPicPr>
          <p:cNvPr id="9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7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709738" indent="-279400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3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1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/>
          </p:nvPr>
        </p:nvSpPr>
        <p:spPr>
          <a:xfrm>
            <a:off x="6192011" y="1886844"/>
            <a:ext cx="5384800" cy="3774405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170973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1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4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erto sin estruct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7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nzo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6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2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asimétric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2174876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073150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chemeClr val="accent1"/>
                </a:solidFill>
              </a:defRPr>
            </a:lvl2pPr>
            <a:lvl3pPr marL="1431925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chemeClr val="accent1"/>
                </a:solidFill>
              </a:defRPr>
            </a:lvl3pPr>
            <a:lvl4pPr marL="1789113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4pPr>
            <a:lvl5pPr marL="2146300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274640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16681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88118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517775" indent="-1730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3233738" indent="-1857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P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/>
              <a:t>Haga clic para introducir una referencia bibliográfica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diapositiva: es obligatorio</a:t>
            </a:r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2120685"/>
              </p:ext>
            </p:extLst>
          </p:nvPr>
        </p:nvGraphicFramePr>
        <p:xfrm>
          <a:off x="1775520" y="908720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77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Clase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Principio activo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( muy alta)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Propionato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clobetasol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II (potencia alta)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Prednicarbato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0,25%  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Mometasona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Metilprednisolona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Betametasona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Beclometasona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Propionato</a:t>
                      </a: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fluticasona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III (potencia intermedia)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Clobetasona</a:t>
                      </a: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</a:t>
                      </a: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aceponato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butirato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 </a:t>
                      </a:r>
                      <a:r>
                        <a:rPr kumimoji="0" lang="es-E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fluocinolona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IV (potencia baja)</a:t>
                      </a: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acetato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7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los y subnivele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8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29C0-68CD-49FB-A8D4-11A60F515DAD}" type="datetimeFigureOut">
              <a:rPr lang="es-ES" smtClean="0"/>
              <a:pPr/>
              <a:t>08/03/2018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D8B88-3C42-4C85-AF70-0437232D4AA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00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los y subnivele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4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709738" indent="-279400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3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8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 con cabecer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/>
          </p:nvPr>
        </p:nvSpPr>
        <p:spPr>
          <a:xfrm>
            <a:off x="6192011" y="1886844"/>
            <a:ext cx="5384800" cy="3774405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170973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1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erta sin estructur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7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9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enzo en blanc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6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5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áreas asimétric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2174876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073150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chemeClr val="accent1"/>
                </a:solidFill>
              </a:defRPr>
            </a:lvl2pPr>
            <a:lvl3pPr marL="1431925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chemeClr val="accent1"/>
                </a:solidFill>
              </a:defRPr>
            </a:lvl3pPr>
            <a:lvl4pPr marL="1789113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4pPr>
            <a:lvl5pPr marL="2146300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274640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16681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88118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517775" indent="-1730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3233738" indent="-1857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4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y explica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/>
              <a:pPr/>
              <a:t>08/03/2018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16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13" r:id="rId18"/>
    <p:sldLayoutId id="2147483710" r:id="rId19"/>
    <p:sldLayoutId id="2147483716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La fiebre y el dolor como manifestaciones de la enfermedad en la edad pediátrica.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anchor="ctr" anchorCtr="0">
            <a:noAutofit/>
          </a:bodyPr>
          <a:lstStyle/>
          <a:p>
            <a:endParaRPr lang="pt-BR" dirty="0" smtClean="0"/>
          </a:p>
          <a:p>
            <a:r>
              <a:rPr lang="pt-BR" sz="2000" dirty="0" smtClean="0"/>
              <a:t>Dr</a:t>
            </a:r>
            <a:r>
              <a:rPr lang="pt-BR" sz="2000" dirty="0"/>
              <a:t>. </a:t>
            </a:r>
            <a:r>
              <a:rPr lang="pt-BR" sz="2000" dirty="0" err="1"/>
              <a:t>Ignacio</a:t>
            </a:r>
            <a:r>
              <a:rPr lang="pt-BR" sz="2000" dirty="0"/>
              <a:t> </a:t>
            </a:r>
            <a:r>
              <a:rPr lang="pt-BR" sz="2000" dirty="0" err="1"/>
              <a:t>Manrique</a:t>
            </a:r>
            <a:r>
              <a:rPr lang="pt-BR" sz="2000" dirty="0"/>
              <a:t> Martinez. </a:t>
            </a:r>
            <a:r>
              <a:rPr lang="pt-BR" sz="2000" dirty="0" err="1"/>
              <a:t>Jefe</a:t>
            </a:r>
            <a:r>
              <a:rPr lang="pt-BR" sz="2000" dirty="0"/>
              <a:t> </a:t>
            </a:r>
            <a:r>
              <a:rPr lang="pt-BR" sz="2000" dirty="0" err="1" smtClean="0"/>
              <a:t>del</a:t>
            </a:r>
            <a:r>
              <a:rPr lang="pt-BR" sz="2000" dirty="0" smtClean="0"/>
              <a:t> </a:t>
            </a:r>
            <a:r>
              <a:rPr lang="pt-BR" sz="2000" dirty="0" err="1"/>
              <a:t>S</a:t>
            </a:r>
            <a:r>
              <a:rPr lang="pt-BR" sz="2000" dirty="0" err="1" smtClean="0"/>
              <a:t>ervicio</a:t>
            </a:r>
            <a:r>
              <a:rPr lang="pt-BR" sz="2000" dirty="0" smtClean="0"/>
              <a:t> </a:t>
            </a:r>
            <a:r>
              <a:rPr lang="pt-BR" sz="2000" dirty="0"/>
              <a:t>de </a:t>
            </a:r>
            <a:r>
              <a:rPr lang="pt-BR" sz="2000" dirty="0" err="1"/>
              <a:t>Pediatría</a:t>
            </a:r>
            <a:r>
              <a:rPr lang="pt-BR" sz="2000" dirty="0"/>
              <a:t> Hospital </a:t>
            </a:r>
            <a:r>
              <a:rPr lang="pt-BR" sz="2000" dirty="0" err="1"/>
              <a:t>Imed</a:t>
            </a:r>
            <a:r>
              <a:rPr lang="pt-BR" sz="2000" dirty="0"/>
              <a:t> Valencia</a:t>
            </a:r>
          </a:p>
          <a:p>
            <a:r>
              <a:rPr lang="pt-BR" sz="2000" dirty="0"/>
              <a:t>Dr. Carlos Miguel Angelats Romero. </a:t>
            </a:r>
            <a:r>
              <a:rPr lang="pt-BR" sz="2000" dirty="0" err="1"/>
              <a:t>Servicio</a:t>
            </a:r>
            <a:r>
              <a:rPr lang="pt-BR" sz="2000" dirty="0"/>
              <a:t> de </a:t>
            </a:r>
            <a:r>
              <a:rPr lang="pt-BR" sz="2000" dirty="0" err="1"/>
              <a:t>Urgencias</a:t>
            </a:r>
            <a:r>
              <a:rPr lang="pt-BR" sz="2000" dirty="0"/>
              <a:t> de </a:t>
            </a:r>
            <a:r>
              <a:rPr lang="pt-BR" sz="2000" dirty="0" err="1"/>
              <a:t>Pediatría</a:t>
            </a:r>
            <a:r>
              <a:rPr lang="pt-BR" sz="2000" dirty="0"/>
              <a:t> Hospital </a:t>
            </a:r>
            <a:r>
              <a:rPr lang="pt-BR" sz="2000" dirty="0" err="1"/>
              <a:t>Imed</a:t>
            </a:r>
            <a:r>
              <a:rPr lang="pt-BR" sz="2000" dirty="0"/>
              <a:t> Valencia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2012301"/>
            <a:ext cx="10896600" cy="4007499"/>
          </a:xfrm>
        </p:spPr>
        <p:txBody>
          <a:bodyPr/>
          <a:lstStyle/>
          <a:p>
            <a:r>
              <a:rPr lang="es-ES" dirty="0"/>
              <a:t>Esta descartado definitivamente el uso del termómetro de mercurio por temas medioambientales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Todos los métodos actualmente disponibles para la medición de la temperatura en niños tienen evidentes puntos a favor y en contra. Sin existir uno que sea ideal actualmente. Considerar las recomendaciones de CPS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El intercalar antitérmicos es una practica no recomendada y con efectos adversos comprobados, no apoyado por la literatura actual.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3712" y="988901"/>
            <a:ext cx="5184576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400" i="1" dirty="0">
                <a:solidFill>
                  <a:srgbClr val="FF0000"/>
                </a:solidFill>
              </a:rPr>
              <a:t>Conclusiones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609600" y="0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</a:t>
            </a:r>
            <a:r>
              <a:rPr lang="es-ES" dirty="0" smtClean="0"/>
              <a:t>niño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59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8225"/>
            <a:ext cx="10972800" cy="604800"/>
          </a:xfrm>
        </p:spPr>
        <p:txBody>
          <a:bodyPr/>
          <a:lstStyle/>
          <a:p>
            <a:r>
              <a:rPr lang="es-ES" dirty="0" smtClean="0"/>
              <a:t>Manejo </a:t>
            </a:r>
            <a:r>
              <a:rPr lang="es-ES" dirty="0"/>
              <a:t>del niño con dolor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0" y="2743200"/>
            <a:ext cx="5105400" cy="2743201"/>
          </a:xfrm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42925" indent="0">
              <a:buNone/>
            </a:pPr>
            <a:r>
              <a:rPr lang="es-ES" dirty="0"/>
              <a:t>La valoración y tratamiento del dolor en los niños es una parte importante de la practica pediátrica, y el fallo en proporcionar un adecuado control del dolor nos lleva a una mala y poco ética practica </a:t>
            </a:r>
            <a:r>
              <a:rPr lang="es-ES" dirty="0" smtClean="0"/>
              <a:t>medica.</a:t>
            </a:r>
            <a:endParaRPr lang="es-ES" dirty="0"/>
          </a:p>
          <a:p>
            <a:pPr marL="542925" indent="0">
              <a:buNone/>
            </a:pP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1143000" y="5638800"/>
            <a:ext cx="4038643" cy="279729"/>
          </a:xfrm>
        </p:spPr>
        <p:txBody>
          <a:bodyPr>
            <a:normAutofit fontScale="92500" lnSpcReduction="10000"/>
          </a:bodyPr>
          <a:lstStyle/>
          <a:p>
            <a:r>
              <a:rPr lang="es-ES" dirty="0" err="1">
                <a:solidFill>
                  <a:srgbClr val="808080"/>
                </a:solidFill>
              </a:rPr>
              <a:t>Walco</a:t>
            </a:r>
            <a:r>
              <a:rPr lang="es-ES" dirty="0">
                <a:solidFill>
                  <a:srgbClr val="808080"/>
                </a:solidFill>
              </a:rPr>
              <a:t> GA, et al. </a:t>
            </a:r>
            <a:r>
              <a:rPr lang="es-ES" dirty="0" err="1">
                <a:solidFill>
                  <a:srgbClr val="808080"/>
                </a:solidFill>
              </a:rPr>
              <a:t>N</a:t>
            </a:r>
            <a:r>
              <a:rPr lang="es-ES" dirty="0">
                <a:solidFill>
                  <a:srgbClr val="808080"/>
                </a:solidFill>
              </a:rPr>
              <a:t> </a:t>
            </a:r>
            <a:r>
              <a:rPr lang="es-ES" dirty="0" err="1">
                <a:solidFill>
                  <a:srgbClr val="808080"/>
                </a:solidFill>
              </a:rPr>
              <a:t>Engl</a:t>
            </a:r>
            <a:r>
              <a:rPr lang="es-ES" dirty="0">
                <a:solidFill>
                  <a:srgbClr val="808080"/>
                </a:solidFill>
              </a:rPr>
              <a:t> J </a:t>
            </a:r>
            <a:r>
              <a:rPr lang="es-ES" dirty="0" err="1">
                <a:solidFill>
                  <a:srgbClr val="808080"/>
                </a:solidFill>
              </a:rPr>
              <a:t>Med</a:t>
            </a:r>
            <a:r>
              <a:rPr lang="es-ES" dirty="0">
                <a:solidFill>
                  <a:srgbClr val="808080"/>
                </a:solidFill>
              </a:rPr>
              <a:t> 1994;331(8): 541-43</a:t>
            </a:r>
          </a:p>
          <a:p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6096000" y="2743200"/>
            <a:ext cx="5741043" cy="274512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2925" indent="0">
              <a:buFontTx/>
              <a:buNone/>
            </a:pPr>
            <a:r>
              <a:rPr lang="es-ES" dirty="0"/>
              <a:t>La AAP y APS  subrayan la responsabilidad de los pediatras en cuanto a la </a:t>
            </a:r>
            <a:r>
              <a:rPr lang="es-ES" dirty="0" smtClean="0"/>
              <a:t>necesidad </a:t>
            </a:r>
            <a:r>
              <a:rPr lang="es-ES" dirty="0"/>
              <a:t>que tenemos para asumir el liderazgo y asegurar un tratamiento humano y competente en relación al dolor y sufrimiento de nuestros </a:t>
            </a:r>
            <a:r>
              <a:rPr lang="es-ES" dirty="0" smtClean="0"/>
              <a:t>pacientes.</a:t>
            </a:r>
            <a:r>
              <a:rPr lang="es-ES" dirty="0"/>
              <a:t>	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934200" y="563880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i="1" dirty="0" err="1">
                <a:solidFill>
                  <a:srgbClr val="808080"/>
                </a:solidFill>
              </a:rPr>
              <a:t>Task</a:t>
            </a:r>
            <a:r>
              <a:rPr lang="pt-BR" sz="1200" i="1" dirty="0">
                <a:solidFill>
                  <a:srgbClr val="808080"/>
                </a:solidFill>
              </a:rPr>
              <a:t> force </a:t>
            </a:r>
            <a:r>
              <a:rPr lang="pt-BR" sz="1200" i="1" dirty="0" err="1">
                <a:solidFill>
                  <a:srgbClr val="808080"/>
                </a:solidFill>
              </a:rPr>
              <a:t>of</a:t>
            </a:r>
            <a:r>
              <a:rPr lang="pt-BR" sz="1200" i="1" dirty="0">
                <a:solidFill>
                  <a:srgbClr val="808080"/>
                </a:solidFill>
              </a:rPr>
              <a:t> </a:t>
            </a:r>
            <a:r>
              <a:rPr lang="pt-BR" sz="1200" i="1" dirty="0" err="1">
                <a:solidFill>
                  <a:srgbClr val="808080"/>
                </a:solidFill>
              </a:rPr>
              <a:t>pain</a:t>
            </a:r>
            <a:r>
              <a:rPr lang="pt-BR" sz="1200" i="1" dirty="0">
                <a:solidFill>
                  <a:srgbClr val="808080"/>
                </a:solidFill>
              </a:rPr>
              <a:t> in </a:t>
            </a:r>
            <a:r>
              <a:rPr lang="pt-BR" sz="1200" i="1" dirty="0" err="1">
                <a:solidFill>
                  <a:srgbClr val="808080"/>
                </a:solidFill>
              </a:rPr>
              <a:t>children</a:t>
            </a:r>
            <a:r>
              <a:rPr lang="pt-BR" sz="1200" i="1" dirty="0">
                <a:solidFill>
                  <a:srgbClr val="808080"/>
                </a:solidFill>
              </a:rPr>
              <a:t>. PEDIATRICS 108 (3) 2001, 793 -797 </a:t>
            </a:r>
            <a:r>
              <a:rPr lang="pt-BR" sz="1200" dirty="0">
                <a:solidFill>
                  <a:srgbClr val="808080"/>
                </a:solidFill>
              </a:rPr>
              <a:t/>
            </a:r>
            <a:br>
              <a:rPr lang="pt-BR" sz="1200" dirty="0">
                <a:solidFill>
                  <a:srgbClr val="808080"/>
                </a:solidFill>
              </a:rPr>
            </a:br>
            <a:endParaRPr lang="es-ES" sz="1200" dirty="0">
              <a:solidFill>
                <a:srgbClr val="80808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143001"/>
            <a:ext cx="5105400" cy="144587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1" y="973190"/>
            <a:ext cx="3675038" cy="177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227" y="2107625"/>
            <a:ext cx="4476373" cy="23464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1627" y="1600200"/>
            <a:ext cx="4551173" cy="3538331"/>
          </a:xfrm>
          <a:prstGeom prst="rect">
            <a:avLst/>
          </a:prstGeom>
        </p:spPr>
      </p:pic>
      <p:sp>
        <p:nvSpPr>
          <p:cNvPr id="7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 err="1"/>
              <a:t>Itai</a:t>
            </a:r>
            <a:r>
              <a:rPr lang="es-ES" sz="1200" dirty="0"/>
              <a:t> </a:t>
            </a:r>
            <a:r>
              <a:rPr lang="es-ES" sz="1200" dirty="0" err="1"/>
              <a:t>Shavit</a:t>
            </a:r>
            <a:r>
              <a:rPr lang="es-ES" sz="1200" dirty="0"/>
              <a:t>. </a:t>
            </a:r>
            <a:r>
              <a:rPr lang="es-ES" sz="1200" dirty="0" err="1"/>
              <a:t>Acute</a:t>
            </a:r>
            <a:r>
              <a:rPr lang="es-ES" sz="1200" dirty="0"/>
              <a:t> </a:t>
            </a:r>
            <a:r>
              <a:rPr lang="es-ES" sz="1200" dirty="0" err="1"/>
              <a:t>Pediatric</a:t>
            </a:r>
            <a:r>
              <a:rPr lang="es-ES" sz="1200" dirty="0"/>
              <a:t> </a:t>
            </a:r>
            <a:r>
              <a:rPr lang="es-ES" sz="1200" dirty="0" err="1"/>
              <a:t>Pain</a:t>
            </a:r>
            <a:r>
              <a:rPr lang="es-ES" sz="1200" dirty="0"/>
              <a:t>. EUSEM 2016.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81000" y="238225"/>
            <a:ext cx="10972800" cy="604800"/>
          </a:xfrm>
        </p:spPr>
        <p:txBody>
          <a:bodyPr/>
          <a:lstStyle/>
          <a:p>
            <a:r>
              <a:rPr lang="es-ES" dirty="0" smtClean="0"/>
              <a:t>Manejo </a:t>
            </a:r>
            <a:r>
              <a:rPr lang="es-ES" dirty="0"/>
              <a:t>del niño con dolor</a:t>
            </a:r>
          </a:p>
        </p:txBody>
      </p:sp>
    </p:spTree>
    <p:extLst>
      <p:ext uri="{BB962C8B-B14F-4D97-AF65-F5344CB8AC3E}">
        <p14:creationId xmlns:p14="http://schemas.microsoft.com/office/powerpoint/2010/main" val="12811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0"/>
          </p:nvPr>
        </p:nvSpPr>
        <p:spPr>
          <a:xfrm>
            <a:off x="304800" y="1215699"/>
            <a:ext cx="5999989" cy="4645574"/>
          </a:xfrm>
        </p:spPr>
        <p:txBody>
          <a:bodyPr/>
          <a:lstStyle/>
          <a:p>
            <a:r>
              <a:rPr lang="es-ES" dirty="0"/>
              <a:t>Malestar (Discomfort), </a:t>
            </a:r>
            <a:r>
              <a:rPr lang="es-ES" dirty="0" smtClean="0"/>
              <a:t>ansiedad</a:t>
            </a:r>
            <a:r>
              <a:rPr lang="es-ES" dirty="0"/>
              <a:t>, </a:t>
            </a:r>
            <a:r>
              <a:rPr lang="es-ES" dirty="0" smtClean="0"/>
              <a:t>miedo.</a:t>
            </a:r>
            <a:r>
              <a:rPr lang="es-ES" dirty="0"/>
              <a:t>	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3"/>
          </p:nvPr>
        </p:nvSpPr>
        <p:spPr>
          <a:xfrm>
            <a:off x="7239000" y="1191280"/>
            <a:ext cx="3188792" cy="4645574"/>
          </a:xfrm>
        </p:spPr>
        <p:txBody>
          <a:bodyPr/>
          <a:lstStyle/>
          <a:p>
            <a:r>
              <a:rPr lang="es-ES" dirty="0"/>
              <a:t>Dolor o </a:t>
            </a:r>
            <a:r>
              <a:rPr lang="es-ES" dirty="0" smtClean="0"/>
              <a:t>sufrimiento.</a:t>
            </a:r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Reconocer diferencias</a:t>
            </a:r>
          </a:p>
        </p:txBody>
      </p:sp>
      <p:pic>
        <p:nvPicPr>
          <p:cNvPr id="3074" name="Picture 2" descr="Resultado de imagen de niño llorando med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28" y="1966861"/>
            <a:ext cx="4667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de dolor niñ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49877"/>
            <a:ext cx="2533891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texto 2"/>
          <p:cNvSpPr txBox="1">
            <a:spLocks/>
          </p:cNvSpPr>
          <p:nvPr/>
        </p:nvSpPr>
        <p:spPr>
          <a:xfrm>
            <a:off x="152357" y="5813648"/>
            <a:ext cx="11582443" cy="2951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.</a:t>
            </a:r>
          </a:p>
        </p:txBody>
      </p:sp>
      <p:sp>
        <p:nvSpPr>
          <p:cNvPr id="10" name="Marcador de texto 2"/>
          <p:cNvSpPr txBox="1">
            <a:spLocks/>
          </p:cNvSpPr>
          <p:nvPr/>
        </p:nvSpPr>
        <p:spPr>
          <a:xfrm>
            <a:off x="304778" y="5893460"/>
            <a:ext cx="11582443" cy="29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 err="1"/>
              <a:t>Itai</a:t>
            </a:r>
            <a:r>
              <a:rPr lang="es-ES" sz="1200" dirty="0"/>
              <a:t> </a:t>
            </a:r>
            <a:r>
              <a:rPr lang="es-ES" sz="1200" dirty="0" err="1"/>
              <a:t>Shavit</a:t>
            </a:r>
            <a:r>
              <a:rPr lang="es-ES" sz="1200" dirty="0"/>
              <a:t>. </a:t>
            </a:r>
            <a:r>
              <a:rPr lang="es-ES" sz="1200" dirty="0" err="1"/>
              <a:t>Acute</a:t>
            </a:r>
            <a:r>
              <a:rPr lang="es-ES" sz="1200" dirty="0"/>
              <a:t> </a:t>
            </a:r>
            <a:r>
              <a:rPr lang="es-ES" sz="1200" dirty="0" err="1"/>
              <a:t>Pediatric</a:t>
            </a:r>
            <a:r>
              <a:rPr lang="es-ES" sz="1200" dirty="0"/>
              <a:t> </a:t>
            </a:r>
            <a:r>
              <a:rPr lang="es-ES" sz="1200" dirty="0" err="1"/>
              <a:t>Pain</a:t>
            </a:r>
            <a:r>
              <a:rPr lang="es-ES" sz="1200" dirty="0"/>
              <a:t>. EUSEM 2016.</a:t>
            </a:r>
          </a:p>
        </p:txBody>
      </p:sp>
    </p:spTree>
    <p:extLst>
      <p:ext uri="{BB962C8B-B14F-4D97-AF65-F5344CB8AC3E}">
        <p14:creationId xmlns:p14="http://schemas.microsoft.com/office/powerpoint/2010/main" val="35530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3"/>
          </p:nvPr>
        </p:nvSpPr>
        <p:spPr>
          <a:xfrm>
            <a:off x="457200" y="1983826"/>
            <a:ext cx="5703392" cy="4645574"/>
          </a:xfrm>
        </p:spPr>
        <p:txBody>
          <a:bodyPr/>
          <a:lstStyle/>
          <a:p>
            <a:r>
              <a:rPr lang="es-ES" dirty="0"/>
              <a:t>Los niños pequeños sienten menos dolor que los adultos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Los niños pequeños no recuerdan el dolor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/>
              <a:t>El dolor es parte natural de la formación del carácter humano.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Ideas erróneas que retrasan el adecuado manejo del dolor</a:t>
            </a:r>
          </a:p>
        </p:txBody>
      </p:sp>
      <p:pic>
        <p:nvPicPr>
          <p:cNvPr id="4098" name="Picture 2" descr="Resultado de imagen de tierra pl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41" y="1143000"/>
            <a:ext cx="5246259" cy="49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0"/>
          </p:nvPr>
        </p:nvSpPr>
        <p:spPr>
          <a:xfrm>
            <a:off x="0" y="1447800"/>
            <a:ext cx="6248400" cy="4645574"/>
          </a:xfrm>
        </p:spPr>
        <p:txBody>
          <a:bodyPr>
            <a:normAutofit/>
          </a:bodyPr>
          <a:lstStyle/>
          <a:p>
            <a:r>
              <a:rPr lang="es-ES" dirty="0"/>
              <a:t> Falta de valoración rutinaria del dolor en niños.</a:t>
            </a:r>
          </a:p>
          <a:p>
            <a:pPr marL="542925" indent="0">
              <a:buNone/>
            </a:pPr>
            <a:endParaRPr lang="es-ES" sz="800" dirty="0"/>
          </a:p>
          <a:p>
            <a:r>
              <a:rPr lang="es-ES" dirty="0"/>
              <a:t>Falta de conocimiento sobre las nuevas modalidades de tratamiento y fármacos.</a:t>
            </a:r>
          </a:p>
          <a:p>
            <a:pPr marL="542925" indent="0">
              <a:buNone/>
            </a:pPr>
            <a:endParaRPr lang="es-ES" sz="800" dirty="0"/>
          </a:p>
          <a:p>
            <a:r>
              <a:rPr lang="es-ES" dirty="0"/>
              <a:t>Miedo a los efectos adversos de los medicamentos utilizados. </a:t>
            </a:r>
          </a:p>
          <a:p>
            <a:pPr marL="542925" indent="0">
              <a:buNone/>
            </a:pPr>
            <a:endParaRPr lang="es-ES" sz="800" dirty="0"/>
          </a:p>
          <a:p>
            <a:r>
              <a:rPr lang="es-ES" dirty="0"/>
              <a:t>La creencia de que el manejo del dolor en pediatría toma mucho tiempo y esfuerzo. 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85800" y="152400"/>
            <a:ext cx="10972800" cy="604800"/>
          </a:xfrm>
        </p:spPr>
        <p:txBody>
          <a:bodyPr/>
          <a:lstStyle/>
          <a:p>
            <a:r>
              <a:rPr lang="es-ES" dirty="0"/>
              <a:t>Malas prácticas que retrasan el adecuado manejo del dolor</a:t>
            </a:r>
          </a:p>
        </p:txBody>
      </p:sp>
      <p:pic>
        <p:nvPicPr>
          <p:cNvPr id="6146" name="Picture 2" descr="Imagen relacionada"/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4953000" cy="39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339239"/>
            <a:ext cx="10972800" cy="604800"/>
          </a:xfrm>
        </p:spPr>
        <p:txBody>
          <a:bodyPr/>
          <a:lstStyle/>
          <a:p>
            <a:r>
              <a:rPr lang="es-ES" dirty="0"/>
              <a:t>Objetivos</a:t>
            </a:r>
          </a:p>
        </p:txBody>
      </p:sp>
      <p:sp>
        <p:nvSpPr>
          <p:cNvPr id="8" name="Marcador de contenido 1"/>
          <p:cNvSpPr txBox="1">
            <a:spLocks/>
          </p:cNvSpPr>
          <p:nvPr/>
        </p:nvSpPr>
        <p:spPr>
          <a:xfrm>
            <a:off x="0" y="1447800"/>
            <a:ext cx="11125200" cy="3713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2"/>
              </a:buBlip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Realizar una adecuada valoración del dolor en los niños, y decidir el mejor tratamiento recomendado según la literatura disponible </a:t>
            </a:r>
            <a:r>
              <a:rPr lang="es-ES" dirty="0" smtClean="0"/>
              <a:t>actualmente.</a:t>
            </a:r>
            <a:endParaRPr lang="es-ES" dirty="0"/>
          </a:p>
          <a:p>
            <a:pPr marL="542925" indent="0">
              <a:buNone/>
            </a:pPr>
            <a:endParaRPr lang="es-ES" dirty="0"/>
          </a:p>
          <a:p>
            <a:r>
              <a:rPr lang="es-ES" dirty="0"/>
              <a:t>Conocer las opciones disponibles de analgesia y/o sedación para procedimientos diagnósticos y/o terapéuticos en </a:t>
            </a:r>
            <a:r>
              <a:rPr lang="es-ES" dirty="0" smtClean="0"/>
              <a:t>niños.</a:t>
            </a:r>
            <a:endParaRPr lang="es-ES" dirty="0"/>
          </a:p>
          <a:p>
            <a:pPr marL="542925" indent="0">
              <a:buNone/>
            </a:pPr>
            <a:endParaRPr lang="es-ES" dirty="0"/>
          </a:p>
          <a:p>
            <a:r>
              <a:rPr lang="es-ES" dirty="0"/>
              <a:t>Identificar situaciones en las que sea necesario el uso de analgesia y/o sedación.</a:t>
            </a:r>
          </a:p>
        </p:txBody>
      </p:sp>
    </p:spTree>
    <p:extLst>
      <p:ext uri="{BB962C8B-B14F-4D97-AF65-F5344CB8AC3E}">
        <p14:creationId xmlns:p14="http://schemas.microsoft.com/office/powerpoint/2010/main" val="29963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0"/>
          </p:nvPr>
        </p:nvSpPr>
        <p:spPr>
          <a:xfrm>
            <a:off x="228600" y="1752600"/>
            <a:ext cx="5999989" cy="4645574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Métodos conductuales:</a:t>
            </a:r>
          </a:p>
          <a:p>
            <a:pPr lvl="1"/>
            <a:r>
              <a:rPr lang="es-ES" dirty="0"/>
              <a:t>Observación del </a:t>
            </a:r>
            <a:r>
              <a:rPr lang="es-ES" dirty="0" smtClean="0"/>
              <a:t>niño.</a:t>
            </a:r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Métodos subjetivos:</a:t>
            </a:r>
          </a:p>
          <a:p>
            <a:pPr lvl="1"/>
            <a:r>
              <a:rPr lang="es-ES" dirty="0"/>
              <a:t>A partir de lo que cuenta el </a:t>
            </a:r>
            <a:r>
              <a:rPr lang="es-ES" dirty="0" smtClean="0"/>
              <a:t>niño.</a:t>
            </a:r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Métodos fisiológicos:</a:t>
            </a:r>
          </a:p>
          <a:p>
            <a:pPr lvl="1"/>
            <a:r>
              <a:rPr lang="es-ES" dirty="0"/>
              <a:t>Alteraciones </a:t>
            </a:r>
            <a:r>
              <a:rPr lang="es-ES" dirty="0" smtClean="0"/>
              <a:t>fisiológicas.</a:t>
            </a:r>
            <a:endParaRPr lang="es-ES" dirty="0"/>
          </a:p>
          <a:p>
            <a:pPr marL="542925" indent="0">
              <a:buNone/>
            </a:pPr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Valoración de dolor</a:t>
            </a:r>
          </a:p>
        </p:txBody>
      </p:sp>
      <p:pic>
        <p:nvPicPr>
          <p:cNvPr id="7" name="Picture 2" descr="3 a 7 años colaboradores:&#10;Escala de caras de Wong-Baker&#10;&#10;0: no dolor; 2: Dolor leve; 4-6 :Dolor moderado;&#10;8: Dolor intenso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14400"/>
            <a:ext cx="3643176" cy="25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03514"/>
            <a:ext cx="278864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13314"/>
            <a:ext cx="4227371" cy="282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81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Manejo del dolor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70" y="1676400"/>
            <a:ext cx="5553529" cy="382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arcador de contenido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s-ES" dirty="0"/>
              <a:t>Medidas no </a:t>
            </a:r>
            <a:r>
              <a:rPr lang="es-ES" dirty="0" smtClean="0"/>
              <a:t>farmacológicas.</a:t>
            </a:r>
            <a:endParaRPr lang="es-ES" dirty="0"/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5549754" y="1015674"/>
            <a:ext cx="6413646" cy="4645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808038" indent="-265113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524000" indent="-26511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239963" indent="-265113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874963" indent="-184150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3590925" indent="-185738" algn="l" defTabSz="914400" rtl="0" eaLnBrk="1" latinLnBrk="0" hangingPunct="1"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Medidas </a:t>
            </a:r>
            <a:r>
              <a:rPr lang="es-ES" dirty="0" smtClean="0"/>
              <a:t>farmacológicas.</a:t>
            </a:r>
            <a:endParaRPr lang="es-ES" dirty="0"/>
          </a:p>
        </p:txBody>
      </p:sp>
      <p:grpSp>
        <p:nvGrpSpPr>
          <p:cNvPr id="11" name="Grupo 10"/>
          <p:cNvGrpSpPr/>
          <p:nvPr/>
        </p:nvGrpSpPr>
        <p:grpSpPr>
          <a:xfrm>
            <a:off x="506113" y="2209800"/>
            <a:ext cx="5557230" cy="2495550"/>
            <a:chOff x="533400" y="1676400"/>
            <a:chExt cx="5557230" cy="249555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76400"/>
              <a:ext cx="3409950" cy="249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332" y="1676400"/>
              <a:ext cx="2602298" cy="249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6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1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" y="1676400"/>
            <a:ext cx="6477000" cy="4592024"/>
          </a:xfrm>
        </p:spPr>
        <p:txBody>
          <a:bodyPr>
            <a:noAutofit/>
          </a:bodyPr>
          <a:lstStyle/>
          <a:p>
            <a:r>
              <a:rPr lang="es-ES" dirty="0"/>
              <a:t>Niño de 6 meses con antecedentes catarrales frecuentes, que asiste a guardería, consulta por fiebre de pocas horas de evolución e irritabilidad, la madre refiere que se toca ocasionalmente la </a:t>
            </a:r>
            <a:r>
              <a:rPr lang="es-ES" dirty="0" smtClean="0"/>
              <a:t>oreja.</a:t>
            </a:r>
            <a:endParaRPr lang="es-ES" dirty="0"/>
          </a:p>
          <a:p>
            <a:pPr marL="542925" indent="0">
              <a:buNone/>
            </a:pPr>
            <a:endParaRPr lang="es-ES" dirty="0"/>
          </a:p>
          <a:p>
            <a:r>
              <a:rPr lang="es-ES" dirty="0"/>
              <a:t>Tras la exploración se diagnostica de otitis </a:t>
            </a:r>
            <a:r>
              <a:rPr lang="es-ES" dirty="0" smtClean="0"/>
              <a:t>media.</a:t>
            </a:r>
            <a:endParaRPr lang="es-ES" dirty="0"/>
          </a:p>
          <a:p>
            <a:pPr marL="1974850" lvl="2" indent="0">
              <a:buNone/>
            </a:pPr>
            <a:r>
              <a:rPr lang="es-ES" sz="2400" dirty="0"/>
              <a:t> </a:t>
            </a:r>
          </a:p>
          <a:p>
            <a:pPr marL="542925" indent="0">
              <a:buNone/>
            </a:pPr>
            <a:endParaRPr lang="es-ES" dirty="0"/>
          </a:p>
        </p:txBody>
      </p:sp>
      <p:pic>
        <p:nvPicPr>
          <p:cNvPr id="1026" name="Picture 2" descr="http://blog.elembarazo.net/wp-content/uploads/sites/13/2014/07/ansiedad-embaraz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0"/>
            <a:ext cx="5105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contenido 2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s-ES" dirty="0" smtClean="0"/>
              <a:t>Actualización en el tratamiento de la fiebre.</a:t>
            </a:r>
            <a:endParaRPr lang="es-ES" dirty="0"/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25" name="Marcador de contenido 2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 smtClean="0"/>
              <a:t>Manejo del niño con dolor.</a:t>
            </a:r>
            <a:endParaRPr lang="es-ES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04778" y="275142"/>
            <a:ext cx="109728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Introducción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57400"/>
            <a:ext cx="3810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3771900" cy="26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Clr>
                <a:srgbClr val="C00000"/>
              </a:buClr>
            </a:pPr>
            <a:r>
              <a:rPr lang="es-ES" dirty="0" smtClean="0"/>
              <a:t>Paracetamol </a:t>
            </a:r>
            <a:r>
              <a:rPr lang="es-ES" dirty="0"/>
              <a:t>rectal porque el efecto es </a:t>
            </a:r>
            <a:r>
              <a:rPr lang="es-ES" dirty="0" smtClean="0"/>
              <a:t>más rápido.</a:t>
            </a:r>
            <a:endParaRPr lang="es-ES" dirty="0"/>
          </a:p>
          <a:p>
            <a:pPr marL="514350" indent="-514350">
              <a:buClr>
                <a:srgbClr val="C00000"/>
              </a:buClr>
            </a:pPr>
            <a:r>
              <a:rPr lang="es-ES" dirty="0"/>
              <a:t>Paracetamol oral sería el </a:t>
            </a:r>
            <a:r>
              <a:rPr lang="es-ES" dirty="0" smtClean="0"/>
              <a:t>más </a:t>
            </a:r>
            <a:r>
              <a:rPr lang="es-ES" dirty="0"/>
              <a:t>indicado por ser menor de 12 </a:t>
            </a:r>
            <a:r>
              <a:rPr lang="es-ES" dirty="0" smtClean="0"/>
              <a:t>meses.</a:t>
            </a:r>
            <a:endParaRPr lang="es-ES" dirty="0"/>
          </a:p>
          <a:p>
            <a:pPr marL="514350" indent="-514350">
              <a:buClr>
                <a:srgbClr val="C00000"/>
              </a:buClr>
            </a:pPr>
            <a:r>
              <a:rPr lang="es-ES" dirty="0"/>
              <a:t>Ibuprofeno oral porque es un proceso </a:t>
            </a:r>
            <a:r>
              <a:rPr lang="es-ES" dirty="0" smtClean="0"/>
              <a:t>inflamatorio.</a:t>
            </a:r>
            <a:endParaRPr lang="es-ES" dirty="0"/>
          </a:p>
          <a:p>
            <a:pPr marL="514350" indent="-514350">
              <a:buClr>
                <a:srgbClr val="C00000"/>
              </a:buClr>
            </a:pPr>
            <a:r>
              <a:rPr lang="es-ES" dirty="0"/>
              <a:t>No hay evidencia suficiente actualmente que diga que un tratamiento sea superior al otro. 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381000" y="914400"/>
            <a:ext cx="11506200" cy="1035465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Si crees que se debe administrar algún analgésico, ¿cuál es el más indicado?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</a:t>
            </a:r>
            <a:r>
              <a:rPr lang="es-ES" dirty="0" smtClean="0"/>
              <a:t>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3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Analgesia en otitis media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838200"/>
            <a:ext cx="5410200" cy="2667000"/>
          </a:xfrm>
          <a:prstGeom prst="rect">
            <a:avLst/>
          </a:prstGeom>
        </p:spPr>
      </p:pic>
      <p:pic>
        <p:nvPicPr>
          <p:cNvPr id="2052" name="Picture 4" descr="Resultado de imagen de chinch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3657600"/>
            <a:ext cx="4724401" cy="231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otitis en niñ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73304"/>
            <a:ext cx="4953000" cy="23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1066801"/>
            <a:ext cx="5791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2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65976"/>
            <a:ext cx="7924800" cy="4592024"/>
          </a:xfrm>
        </p:spPr>
        <p:txBody>
          <a:bodyPr>
            <a:noAutofit/>
          </a:bodyPr>
          <a:lstStyle/>
          <a:p>
            <a:r>
              <a:rPr lang="es-ES" dirty="0"/>
              <a:t>Niño de 6 años que consulta por dolor abdominal de 10 horas sensación nauseosa y febrícula. Habito </a:t>
            </a:r>
            <a:r>
              <a:rPr lang="es-ES" dirty="0" smtClean="0"/>
              <a:t>estreñido.</a:t>
            </a:r>
            <a:endParaRPr lang="es-ES" dirty="0"/>
          </a:p>
          <a:p>
            <a:r>
              <a:rPr lang="es-ES" dirty="0"/>
              <a:t>Dolor mas localizado en </a:t>
            </a:r>
            <a:r>
              <a:rPr lang="es-ES" dirty="0" smtClean="0"/>
              <a:t>FID.</a:t>
            </a:r>
            <a:endParaRPr lang="es-ES" dirty="0"/>
          </a:p>
          <a:p>
            <a:r>
              <a:rPr lang="es-ES" dirty="0"/>
              <a:t>TEP estable. Se queja de dolor 5/10 puntos, bien hidratado y perfundido, signos apendiculares </a:t>
            </a:r>
            <a:r>
              <a:rPr lang="es-ES" dirty="0" smtClean="0"/>
              <a:t>dudosos.</a:t>
            </a:r>
            <a:endParaRPr lang="es-ES" dirty="0"/>
          </a:p>
          <a:p>
            <a:pPr marL="542925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371600"/>
            <a:ext cx="3233520" cy="39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buClr>
                <a:srgbClr val="C00000"/>
              </a:buClr>
            </a:pPr>
            <a:r>
              <a:rPr lang="es-ES" dirty="0" err="1"/>
              <a:t>Metamizol</a:t>
            </a:r>
            <a:r>
              <a:rPr lang="es-ES" dirty="0"/>
              <a:t> IV porque se trata de un dolor </a:t>
            </a:r>
            <a:r>
              <a:rPr lang="es-ES" dirty="0" smtClean="0"/>
              <a:t>moderado.</a:t>
            </a:r>
            <a:endParaRPr lang="es-ES" dirty="0"/>
          </a:p>
          <a:p>
            <a:pPr marL="514350" indent="-514350">
              <a:buClr>
                <a:srgbClr val="C00000"/>
              </a:buClr>
            </a:pPr>
            <a:r>
              <a:rPr lang="es-ES" dirty="0"/>
              <a:t>Ibuprofeno oral porque es un proceso </a:t>
            </a:r>
            <a:r>
              <a:rPr lang="es-ES" dirty="0" smtClean="0"/>
              <a:t>inflamatorio.</a:t>
            </a:r>
            <a:endParaRPr lang="es-ES" dirty="0"/>
          </a:p>
          <a:p>
            <a:pPr marL="514350" indent="-514350">
              <a:buClr>
                <a:srgbClr val="C00000"/>
              </a:buClr>
            </a:pPr>
            <a:r>
              <a:rPr lang="es-ES" dirty="0"/>
              <a:t>No </a:t>
            </a:r>
            <a:r>
              <a:rPr lang="es-ES" dirty="0" smtClean="0"/>
              <a:t>está indicada </a:t>
            </a:r>
            <a:r>
              <a:rPr lang="es-ES" dirty="0"/>
              <a:t>la analgesia hasta descartar abdomen agudo </a:t>
            </a:r>
            <a:r>
              <a:rPr lang="es-ES" dirty="0" smtClean="0"/>
              <a:t>quirúrgico.</a:t>
            </a:r>
            <a:endParaRPr lang="es-ES" dirty="0"/>
          </a:p>
          <a:p>
            <a:pPr marL="514350" indent="-514350">
              <a:buClr>
                <a:srgbClr val="C00000"/>
              </a:buClr>
            </a:pPr>
            <a:r>
              <a:rPr lang="es-ES" dirty="0"/>
              <a:t>Morfina SC es el indicado en la literatura para este tipo de </a:t>
            </a:r>
            <a:r>
              <a:rPr lang="es-ES" dirty="0" smtClean="0"/>
              <a:t>patologías.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381000" y="914400"/>
            <a:ext cx="11506200" cy="1035465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Si crees que se debe administrar algún analgésico, ¿cuál es el más indicado?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</a:t>
            </a:r>
            <a:r>
              <a:rPr lang="es-ES" dirty="0" smtClean="0"/>
              <a:t>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475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Analgesia en apendicitis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886" y="899514"/>
            <a:ext cx="5551714" cy="27580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1252542"/>
            <a:ext cx="6000935" cy="1234086"/>
          </a:xfrm>
          <a:prstGeom prst="rect">
            <a:avLst/>
          </a:prstGeom>
        </p:spPr>
      </p:pic>
      <p:pic>
        <p:nvPicPr>
          <p:cNvPr id="3074" name="Picture 2" descr="Resultado de imagen de pediatric emergency 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69266"/>
            <a:ext cx="5715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pediatric emergency ca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1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de pediatric appendici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657600"/>
            <a:ext cx="542906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3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200" y="1828800"/>
            <a:ext cx="6705600" cy="2895600"/>
          </a:xfrm>
        </p:spPr>
        <p:txBody>
          <a:bodyPr>
            <a:noAutofit/>
          </a:bodyPr>
          <a:lstStyle/>
          <a:p>
            <a:r>
              <a:rPr lang="es-ES" dirty="0"/>
              <a:t>Niño de 15 meses que acude por escaldadura en glúteos y MMII por agua caliente, hace 15 minutos. </a:t>
            </a:r>
            <a:r>
              <a:rPr lang="es-ES" dirty="0" smtClean="0"/>
              <a:t>La madre </a:t>
            </a:r>
            <a:r>
              <a:rPr lang="es-ES" dirty="0"/>
              <a:t>no comprobó la </a:t>
            </a:r>
            <a:r>
              <a:rPr lang="es-ES" dirty="0" smtClean="0"/>
              <a:t>temperatura </a:t>
            </a:r>
            <a:r>
              <a:rPr lang="es-ES" dirty="0"/>
              <a:t>del agua. </a:t>
            </a:r>
          </a:p>
          <a:p>
            <a:endParaRPr lang="es-ES" dirty="0"/>
          </a:p>
          <a:p>
            <a:r>
              <a:rPr lang="es-ES" dirty="0"/>
              <a:t>Sin antecedente personales de </a:t>
            </a:r>
            <a:r>
              <a:rPr lang="es-ES" dirty="0" smtClean="0"/>
              <a:t>interés.</a:t>
            </a:r>
            <a:endParaRPr lang="es-ES" dirty="0"/>
          </a:p>
          <a:p>
            <a:endParaRPr lang="es-ES" dirty="0"/>
          </a:p>
          <a:p>
            <a:r>
              <a:rPr lang="es-ES" dirty="0"/>
              <a:t>El niño esta muy irritable, con llanto intenso e inconsolable. Se arquea sobre su espalda.</a:t>
            </a:r>
          </a:p>
          <a:p>
            <a:pPr marL="542925" indent="0">
              <a:buNone/>
            </a:pPr>
            <a:endParaRPr lang="es-E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52600"/>
            <a:ext cx="4724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0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/>
              <a:t>Enfriamiento, morfina SC, valorar SCQ, </a:t>
            </a:r>
            <a:r>
              <a:rPr lang="es-ES" dirty="0" smtClean="0"/>
              <a:t>trasladar.</a:t>
            </a:r>
            <a:endParaRPr lang="es-ES" dirty="0"/>
          </a:p>
          <a:p>
            <a:pPr lvl="0"/>
            <a:r>
              <a:rPr lang="es-ES" dirty="0"/>
              <a:t>Enfriamiento, </a:t>
            </a:r>
            <a:r>
              <a:rPr lang="es-ES" dirty="0" err="1" smtClean="0"/>
              <a:t>metamizol</a:t>
            </a:r>
            <a:r>
              <a:rPr lang="es-ES" dirty="0" smtClean="0"/>
              <a:t> </a:t>
            </a:r>
            <a:r>
              <a:rPr lang="es-ES" dirty="0"/>
              <a:t>IV, valorar SCQ, </a:t>
            </a:r>
            <a:r>
              <a:rPr lang="es-ES" dirty="0" smtClean="0"/>
              <a:t>trasladar.</a:t>
            </a:r>
            <a:endParaRPr lang="es-ES" dirty="0"/>
          </a:p>
          <a:p>
            <a:pPr lvl="0"/>
            <a:r>
              <a:rPr lang="es-ES" dirty="0"/>
              <a:t>Valorar SCQ, enfriamiento, </a:t>
            </a:r>
            <a:r>
              <a:rPr lang="es-ES" dirty="0" err="1"/>
              <a:t>tramadol</a:t>
            </a:r>
            <a:r>
              <a:rPr lang="es-ES" dirty="0"/>
              <a:t> VO, </a:t>
            </a:r>
            <a:r>
              <a:rPr lang="es-ES" dirty="0" smtClean="0"/>
              <a:t>trasladar.</a:t>
            </a:r>
            <a:endParaRPr lang="es-ES" dirty="0"/>
          </a:p>
          <a:p>
            <a:pPr lvl="0"/>
            <a:r>
              <a:rPr lang="es-ES" dirty="0" err="1"/>
              <a:t>Metamizol</a:t>
            </a:r>
            <a:r>
              <a:rPr lang="es-ES" dirty="0"/>
              <a:t> IV, enfriamiento, valorar SCQ, </a:t>
            </a:r>
            <a:r>
              <a:rPr lang="es-ES" dirty="0" smtClean="0"/>
              <a:t>trasladar.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381000" y="914400"/>
            <a:ext cx="11506200" cy="1035465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Indique la secuencia de abordaje más adecuada de un paciente quemado en ámbito extra </a:t>
            </a:r>
            <a:r>
              <a:rPr lang="es-ES" dirty="0" smtClean="0">
                <a:solidFill>
                  <a:srgbClr val="C00000"/>
                </a:solidFill>
              </a:rPr>
              <a:t>hospitalario</a:t>
            </a:r>
            <a:r>
              <a:rPr lang="es-ES" sz="2400" dirty="0" smtClean="0">
                <a:solidFill>
                  <a:srgbClr val="C00000"/>
                </a:solidFill>
              </a:rPr>
              <a:t>:</a:t>
            </a:r>
            <a:endParaRPr lang="es-ES" sz="2400" dirty="0">
              <a:solidFill>
                <a:srgbClr val="C0000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4</a:t>
            </a:r>
          </a:p>
        </p:txBody>
      </p:sp>
    </p:spTree>
    <p:extLst>
      <p:ext uri="{BB962C8B-B14F-4D97-AF65-F5344CB8AC3E}">
        <p14:creationId xmlns:p14="http://schemas.microsoft.com/office/powerpoint/2010/main" val="2162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Analgesia en quemaduras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514600"/>
            <a:ext cx="7543800" cy="4592024"/>
          </a:xfrm>
        </p:spPr>
        <p:txBody>
          <a:bodyPr/>
          <a:lstStyle/>
          <a:p>
            <a:pPr marL="808038" lvl="1">
              <a:buClrTx/>
              <a:buSzTx/>
              <a:buBlip>
                <a:blip r:embed="rId3"/>
              </a:buBlip>
            </a:pP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mejor</a:t>
            </a:r>
            <a:r>
              <a:rPr lang="en-US" sz="2400" dirty="0"/>
              <a:t> </a:t>
            </a:r>
            <a:r>
              <a:rPr lang="en-US" sz="2400" dirty="0" err="1"/>
              <a:t>prevenir</a:t>
            </a:r>
            <a:r>
              <a:rPr lang="en-US" sz="2400" dirty="0"/>
              <a:t> el dolor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abortarlo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vez</a:t>
            </a:r>
            <a:r>
              <a:rPr lang="en-US" sz="2400" dirty="0"/>
              <a:t> </a:t>
            </a:r>
            <a:r>
              <a:rPr lang="en-US" sz="2400" dirty="0" err="1"/>
              <a:t>iniciado</a:t>
            </a:r>
            <a:r>
              <a:rPr lang="en-US" sz="2400" dirty="0"/>
              <a:t>.</a:t>
            </a:r>
          </a:p>
          <a:p>
            <a:pPr marL="808038" lvl="1">
              <a:buClrTx/>
              <a:buSzTx/>
              <a:buBlip>
                <a:blip r:embed="rId3"/>
              </a:buBlip>
            </a:pPr>
            <a:r>
              <a:rPr lang="en-US" sz="2400" dirty="0"/>
              <a:t>La </a:t>
            </a:r>
            <a:r>
              <a:rPr lang="en-US" sz="2400" dirty="0" err="1" smtClean="0"/>
              <a:t>morfina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uno</a:t>
            </a:r>
            <a:r>
              <a:rPr lang="en-US" sz="2400" dirty="0"/>
              <a:t> de los </a:t>
            </a:r>
            <a:r>
              <a:rPr lang="en-US" sz="2400" dirty="0" err="1"/>
              <a:t>analgesicos</a:t>
            </a:r>
            <a:r>
              <a:rPr lang="en-US" sz="2400" dirty="0"/>
              <a:t>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usados</a:t>
            </a:r>
            <a:r>
              <a:rPr lang="en-US" sz="2400" dirty="0"/>
              <a:t> en </a:t>
            </a:r>
            <a:r>
              <a:rPr lang="en-US" sz="2400" dirty="0" err="1"/>
              <a:t>niños</a:t>
            </a:r>
            <a:r>
              <a:rPr lang="en-US" sz="2400" dirty="0"/>
              <a:t> </a:t>
            </a:r>
            <a:r>
              <a:rPr lang="en-US" sz="2400" dirty="0" err="1"/>
              <a:t>quemados</a:t>
            </a:r>
            <a:r>
              <a:rPr lang="en-US" sz="2400" dirty="0"/>
              <a:t>.</a:t>
            </a:r>
          </a:p>
          <a:p>
            <a:r>
              <a:rPr lang="en-US" dirty="0"/>
              <a:t>La </a:t>
            </a:r>
            <a:r>
              <a:rPr lang="en-US" dirty="0" err="1"/>
              <a:t>Morfina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segura</a:t>
            </a:r>
            <a:r>
              <a:rPr lang="en-US" dirty="0"/>
              <a:t> y </a:t>
            </a:r>
            <a:r>
              <a:rPr lang="en-US" dirty="0" err="1"/>
              <a:t>efectiva</a:t>
            </a:r>
            <a:r>
              <a:rPr lang="en-US" dirty="0"/>
              <a:t> en </a:t>
            </a:r>
            <a:r>
              <a:rPr lang="en-US" dirty="0" err="1"/>
              <a:t>lactantes</a:t>
            </a:r>
            <a:r>
              <a:rPr lang="en-US" dirty="0"/>
              <a:t> y </a:t>
            </a:r>
            <a:r>
              <a:rPr lang="en-US" dirty="0" err="1" smtClean="0"/>
              <a:t>niños</a:t>
            </a:r>
            <a:r>
              <a:rPr lang="en-US" dirty="0" smtClean="0"/>
              <a:t>.</a:t>
            </a:r>
          </a:p>
          <a:p>
            <a:r>
              <a:rPr lang="en-US" dirty="0"/>
              <a:t>Los </a:t>
            </a:r>
            <a:r>
              <a:rPr lang="en-US" dirty="0" err="1"/>
              <a:t>efectos</a:t>
            </a:r>
            <a:r>
              <a:rPr lang="en-US" dirty="0"/>
              <a:t> </a:t>
            </a:r>
            <a:r>
              <a:rPr lang="en-US" dirty="0" err="1"/>
              <a:t>secundarios</a:t>
            </a:r>
            <a:r>
              <a:rPr lang="en-US" dirty="0"/>
              <a:t> de la </a:t>
            </a:r>
            <a:r>
              <a:rPr lang="en-US" dirty="0" err="1"/>
              <a:t>Morfina</a:t>
            </a:r>
            <a:r>
              <a:rPr lang="en-US" dirty="0"/>
              <a:t> son </a:t>
            </a:r>
            <a:r>
              <a:rPr lang="en-US" dirty="0" err="1"/>
              <a:t>leves</a:t>
            </a:r>
            <a:r>
              <a:rPr lang="en-US" dirty="0"/>
              <a:t> y </a:t>
            </a:r>
            <a:r>
              <a:rPr lang="en-US" dirty="0" err="1" smtClean="0"/>
              <a:t>prevenibles</a:t>
            </a:r>
            <a:r>
              <a:rPr lang="en-US" dirty="0" smtClean="0"/>
              <a:t>.</a:t>
            </a:r>
          </a:p>
          <a:p>
            <a:pPr marL="808038" lvl="1">
              <a:buClrTx/>
              <a:buSzTx/>
              <a:buBlip>
                <a:blip r:embed="rId3"/>
              </a:buBlip>
            </a:pPr>
            <a:r>
              <a:rPr lang="en-US" sz="2400" dirty="0" err="1"/>
              <a:t>Morfina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mejor</a:t>
            </a:r>
            <a:r>
              <a:rPr lang="en-US" sz="2400" dirty="0"/>
              <a:t> </a:t>
            </a:r>
            <a:r>
              <a:rPr lang="en-US" sz="2400" dirty="0" err="1"/>
              <a:t>analgésico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la </a:t>
            </a:r>
            <a:r>
              <a:rPr lang="en-US" sz="2400" dirty="0" err="1" smtClean="0"/>
              <a:t>codeína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AutoShape 2" descr="http://www.aboutkidshealth.ca/Style%20Library/images/UIL_SickKids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74" name="Picture 6" descr="Resultado de imagen de hospital of sick childr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5257800" cy="11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n de total burn 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62000"/>
            <a:ext cx="3714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9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4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828800"/>
            <a:ext cx="6781800" cy="3276600"/>
          </a:xfrm>
        </p:spPr>
        <p:txBody>
          <a:bodyPr>
            <a:noAutofit/>
          </a:bodyPr>
          <a:lstStyle/>
          <a:p>
            <a:r>
              <a:rPr lang="es-ES" dirty="0"/>
              <a:t>Niña de 2 años que se corta con juguete de plástico la mano. Llega a la puerta de urgencias con la mano cubierta con un trapo. Al acercarte empieza a llorar y es imposible de tranquilizar. </a:t>
            </a:r>
          </a:p>
          <a:p>
            <a:endParaRPr lang="es-ES" dirty="0"/>
          </a:p>
          <a:p>
            <a:r>
              <a:rPr lang="es-ES" dirty="0"/>
              <a:t>Sin antecedente personales de </a:t>
            </a:r>
            <a:r>
              <a:rPr lang="es-ES" dirty="0" smtClean="0"/>
              <a:t>interés.</a:t>
            </a:r>
            <a:endParaRPr lang="es-ES" dirty="0"/>
          </a:p>
          <a:p>
            <a:endParaRPr lang="es-ES" dirty="0"/>
          </a:p>
          <a:p>
            <a:pPr marL="542925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72" y="1489391"/>
            <a:ext cx="4774028" cy="361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10363200" cy="2523728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Valoración por traumatólogo, sujeción mecánica, analgesia oral, anestesia tópica lidocaína. </a:t>
            </a:r>
          </a:p>
          <a:p>
            <a:pPr lvl="0"/>
            <a:r>
              <a:rPr lang="es-ES" dirty="0"/>
              <a:t>Gel LAT, </a:t>
            </a:r>
            <a:r>
              <a:rPr lang="es-ES" dirty="0" smtClean="0"/>
              <a:t>analgesia </a:t>
            </a:r>
            <a:r>
              <a:rPr lang="es-ES" dirty="0"/>
              <a:t>oral, sujeción mecánica, valoración por </a:t>
            </a:r>
            <a:r>
              <a:rPr lang="es-ES" dirty="0" smtClean="0"/>
              <a:t>trauma.</a:t>
            </a:r>
            <a:endParaRPr lang="es-ES" dirty="0"/>
          </a:p>
          <a:p>
            <a:pPr lvl="0"/>
            <a:r>
              <a:rPr lang="es-ES" dirty="0"/>
              <a:t>Sujeción mecánica, anestesia tópica lidocaína, </a:t>
            </a:r>
            <a:r>
              <a:rPr lang="es-ES" dirty="0" err="1"/>
              <a:t>midazolam</a:t>
            </a:r>
            <a:r>
              <a:rPr lang="es-ES" dirty="0"/>
              <a:t> </a:t>
            </a:r>
            <a:r>
              <a:rPr lang="es-ES" dirty="0" err="1"/>
              <a:t>intranasal</a:t>
            </a:r>
            <a:r>
              <a:rPr lang="es-ES" dirty="0"/>
              <a:t>, valoración por </a:t>
            </a:r>
            <a:r>
              <a:rPr lang="es-ES" dirty="0" smtClean="0"/>
              <a:t>trauma.</a:t>
            </a:r>
            <a:endParaRPr lang="es-ES" dirty="0"/>
          </a:p>
          <a:p>
            <a:pPr lvl="0"/>
            <a:r>
              <a:rPr lang="es-ES" dirty="0" err="1">
                <a:solidFill>
                  <a:srgbClr val="004586"/>
                </a:solidFill>
              </a:rPr>
              <a:t>Midazolam</a:t>
            </a:r>
            <a:r>
              <a:rPr lang="es-ES" dirty="0">
                <a:solidFill>
                  <a:srgbClr val="004586"/>
                </a:solidFill>
              </a:rPr>
              <a:t> </a:t>
            </a:r>
            <a:r>
              <a:rPr lang="es-ES" dirty="0" err="1">
                <a:solidFill>
                  <a:srgbClr val="004586"/>
                </a:solidFill>
              </a:rPr>
              <a:t>intranasal</a:t>
            </a:r>
            <a:r>
              <a:rPr lang="es-ES" dirty="0">
                <a:solidFill>
                  <a:srgbClr val="004586"/>
                </a:solidFill>
              </a:rPr>
              <a:t>, anestesia tópica con lidocaína, valoración por </a:t>
            </a:r>
            <a:r>
              <a:rPr lang="es-ES" dirty="0" smtClean="0">
                <a:solidFill>
                  <a:srgbClr val="004586"/>
                </a:solidFill>
              </a:rPr>
              <a:t>trauma.</a:t>
            </a:r>
            <a:endParaRPr lang="es-ES" dirty="0">
              <a:solidFill>
                <a:srgbClr val="004586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609600" y="838200"/>
            <a:ext cx="10716684" cy="1035465"/>
          </a:xfrm>
        </p:spPr>
        <p:txBody>
          <a:bodyPr>
            <a:normAutofit/>
          </a:bodyPr>
          <a:lstStyle/>
          <a:p>
            <a:r>
              <a:rPr lang="es-ES" dirty="0"/>
              <a:t>Indique la secuencia de abordaje más adecuada para nuestra </a:t>
            </a:r>
            <a:r>
              <a:rPr lang="es-ES" dirty="0" smtClean="0"/>
              <a:t>paciente</a:t>
            </a:r>
            <a:r>
              <a:rPr lang="es-ES" sz="2400" dirty="0"/>
              <a:t>: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</a:t>
            </a:r>
            <a:r>
              <a:rPr lang="es-ES" dirty="0" smtClean="0"/>
              <a:t>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6362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 Imagen" descr="Heartbeat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762" y="6072206"/>
            <a:ext cx="3214710" cy="428628"/>
          </a:xfrm>
          <a:prstGeom prst="rect">
            <a:avLst/>
          </a:prstGeom>
        </p:spPr>
      </p:pic>
      <p:sp>
        <p:nvSpPr>
          <p:cNvPr id="8" name="Marcador de texto 5"/>
          <p:cNvSpPr txBox="1">
            <a:spLocks/>
          </p:cNvSpPr>
          <p:nvPr/>
        </p:nvSpPr>
        <p:spPr>
          <a:xfrm>
            <a:off x="1143000" y="5334000"/>
            <a:ext cx="10515600" cy="601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indent="0" algn="r" defTabSz="914400" rtl="0" eaLnBrk="1" latinLnBrk="0" hangingPunct="1">
              <a:buNone/>
              <a:defRPr sz="1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 i="0" dirty="0"/>
          </a:p>
          <a:p>
            <a:r>
              <a:rPr lang="es-ES" sz="1200" i="0" dirty="0"/>
              <a:t>                                                                                            </a:t>
            </a:r>
            <a:r>
              <a:rPr lang="es-ES" sz="1200" i="0" dirty="0" err="1"/>
              <a:t>Levitt</a:t>
            </a:r>
            <a:r>
              <a:rPr lang="es-ES" sz="1200" i="0" dirty="0"/>
              <a:t> H. (2017). </a:t>
            </a:r>
            <a:r>
              <a:rPr lang="es-ES" sz="1200" dirty="0"/>
              <a:t>Canadian </a:t>
            </a:r>
            <a:r>
              <a:rPr lang="es-ES" sz="1200" dirty="0" err="1"/>
              <a:t>Paediatric</a:t>
            </a:r>
            <a:r>
              <a:rPr lang="es-ES" sz="1200" dirty="0"/>
              <a:t> </a:t>
            </a:r>
            <a:r>
              <a:rPr lang="es-ES" sz="1200" dirty="0" err="1"/>
              <a:t>Society</a:t>
            </a:r>
            <a:r>
              <a:rPr lang="es-ES" sz="1200" i="0" dirty="0"/>
              <a:t>. [online] Cps.ca. </a:t>
            </a:r>
            <a:r>
              <a:rPr lang="es-ES" sz="1200" i="0" dirty="0" err="1"/>
              <a:t>Available</a:t>
            </a:r>
            <a:r>
              <a:rPr lang="es-ES" sz="1200" i="0" dirty="0"/>
              <a:t> </a:t>
            </a:r>
            <a:r>
              <a:rPr lang="es-ES" sz="1200" i="0" dirty="0" err="1"/>
              <a:t>at:http</a:t>
            </a:r>
            <a:r>
              <a:rPr lang="es-ES" sz="1200" i="0" dirty="0"/>
              <a:t>://www.cps.ca</a:t>
            </a:r>
            <a:endParaRPr lang="es-ES" sz="12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609600" y="323869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niño: evidencias y controversias</a:t>
            </a:r>
          </a:p>
        </p:txBody>
      </p:sp>
      <p:graphicFrame>
        <p:nvGraphicFramePr>
          <p:cNvPr id="12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35682"/>
              </p:ext>
            </p:extLst>
          </p:nvPr>
        </p:nvGraphicFramePr>
        <p:xfrm>
          <a:off x="990600" y="1931224"/>
          <a:ext cx="7924800" cy="261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508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3016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+mn-lt"/>
                        </a:rPr>
                        <a:t>LUGAR</a:t>
                      </a:r>
                      <a:r>
                        <a:rPr lang="es-ES" sz="2400" baseline="0" dirty="0">
                          <a:latin typeface="+mn-lt"/>
                        </a:rPr>
                        <a:t> DE MEDICIÓN  </a:t>
                      </a:r>
                      <a:r>
                        <a:rPr lang="es-ES" sz="2400" baseline="0" dirty="0" smtClean="0">
                          <a:latin typeface="+mn-lt"/>
                        </a:rPr>
                        <a:t>(Canadian </a:t>
                      </a:r>
                      <a:r>
                        <a:rPr lang="es-ES" sz="2400" baseline="0" dirty="0" err="1">
                          <a:latin typeface="+mn-lt"/>
                        </a:rPr>
                        <a:t>Paediatric</a:t>
                      </a:r>
                      <a:r>
                        <a:rPr lang="es-ES" sz="2400" baseline="0" dirty="0">
                          <a:latin typeface="+mn-lt"/>
                        </a:rPr>
                        <a:t> </a:t>
                      </a:r>
                      <a:r>
                        <a:rPr lang="es-ES" sz="2400" baseline="0" dirty="0" err="1">
                          <a:latin typeface="+mn-lt"/>
                        </a:rPr>
                        <a:t>Society</a:t>
                      </a:r>
                      <a:r>
                        <a:rPr lang="es-ES" sz="2400" baseline="0" dirty="0">
                          <a:latin typeface="+mn-lt"/>
                        </a:rPr>
                        <a:t>. IIB)</a:t>
                      </a:r>
                      <a:endParaRPr lang="es-ES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815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0-2 años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Axilar</a:t>
                      </a:r>
                      <a:r>
                        <a:rPr lang="es-ES" sz="200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(</a:t>
                      </a:r>
                      <a:r>
                        <a:rPr lang="es-ES" sz="2000" dirty="0">
                          <a:solidFill>
                            <a:srgbClr val="C00000"/>
                          </a:solidFill>
                          <a:latin typeface="+mn-lt"/>
                          <a:cs typeface="Arial"/>
                        </a:rPr>
                        <a:t>screenning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)</a:t>
                      </a:r>
                    </a:p>
                    <a:p>
                      <a:pPr algn="ctr"/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Rectal</a:t>
                      </a:r>
                      <a:r>
                        <a:rPr lang="es-ES" sz="200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(</a:t>
                      </a:r>
                      <a:r>
                        <a:rPr lang="es-ES" sz="2000" dirty="0">
                          <a:solidFill>
                            <a:srgbClr val="C00000"/>
                          </a:solidFill>
                          <a:latin typeface="+mn-lt"/>
                          <a:cs typeface="Arial"/>
                        </a:rPr>
                        <a:t>confirmación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)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815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2-5 años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Axilar, timpánica, </a:t>
                      </a:r>
                      <a:r>
                        <a:rPr lang="es-ES" sz="2000" dirty="0" err="1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escaner</a:t>
                      </a:r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 temporal 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(</a:t>
                      </a:r>
                      <a:r>
                        <a:rPr lang="es-ES" sz="2000" dirty="0" err="1">
                          <a:solidFill>
                            <a:srgbClr val="C00000"/>
                          </a:solidFill>
                          <a:latin typeface="+mn-lt"/>
                          <a:cs typeface="Arial"/>
                        </a:rPr>
                        <a:t>screening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)</a:t>
                      </a:r>
                    </a:p>
                    <a:p>
                      <a:pPr algn="ctr"/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Rectal</a:t>
                      </a:r>
                      <a:r>
                        <a:rPr lang="es-ES" sz="200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(</a:t>
                      </a:r>
                      <a:r>
                        <a:rPr lang="es-ES" sz="2000" dirty="0">
                          <a:solidFill>
                            <a:srgbClr val="C00000"/>
                          </a:solidFill>
                          <a:latin typeface="+mn-lt"/>
                          <a:cs typeface="Arial"/>
                        </a:rPr>
                        <a:t>confirmación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)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815">
                <a:tc>
                  <a:txBody>
                    <a:bodyPr/>
                    <a:lstStyle/>
                    <a:p>
                      <a:pPr algn="ctr"/>
                      <a:r>
                        <a:rPr lang="es-ES" sz="2200" b="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&gt; 5 años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Axilar, timpánica, temporal 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(</a:t>
                      </a:r>
                      <a:r>
                        <a:rPr lang="es-ES" sz="2000" dirty="0" err="1">
                          <a:solidFill>
                            <a:srgbClr val="C00000"/>
                          </a:solidFill>
                          <a:latin typeface="+mn-lt"/>
                          <a:cs typeface="Arial"/>
                        </a:rPr>
                        <a:t>screening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>
                          <a:solidFill>
                            <a:srgbClr val="004586"/>
                          </a:solidFill>
                          <a:latin typeface="+mn-lt"/>
                          <a:cs typeface="Arial"/>
                        </a:rPr>
                        <a:t>Oral</a:t>
                      </a:r>
                      <a:r>
                        <a:rPr lang="es-ES" sz="2000" dirty="0">
                          <a:latin typeface="+mn-lt"/>
                          <a:cs typeface="Arial"/>
                        </a:rPr>
                        <a:t> 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(</a:t>
                      </a:r>
                      <a:r>
                        <a:rPr lang="es-ES" sz="2000" dirty="0">
                          <a:solidFill>
                            <a:srgbClr val="C00000"/>
                          </a:solidFill>
                          <a:latin typeface="+mn-lt"/>
                          <a:cs typeface="Arial"/>
                        </a:rPr>
                        <a:t>confirmación</a:t>
                      </a:r>
                      <a:r>
                        <a:rPr lang="es-ES" sz="2000" dirty="0">
                          <a:solidFill>
                            <a:schemeClr val="accent1"/>
                          </a:solidFill>
                          <a:latin typeface="+mn-lt"/>
                          <a:cs typeface="Arial"/>
                        </a:rPr>
                        <a:t>)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195224"/>
            <a:ext cx="1611165" cy="338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536253"/>
            <a:ext cx="1611165" cy="70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06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1752600" y="838200"/>
            <a:ext cx="5791200" cy="304800"/>
          </a:xfrm>
        </p:spPr>
        <p:txBody>
          <a:bodyPr>
            <a:noAutofit/>
          </a:bodyPr>
          <a:lstStyle/>
          <a:p>
            <a:r>
              <a:rPr lang="es-ES" sz="2400" i="0" dirty="0">
                <a:solidFill>
                  <a:srgbClr val="C00000"/>
                </a:solidFill>
              </a:rPr>
              <a:t>Lo que paso fue…</a:t>
            </a:r>
            <a:endParaRPr lang="es-ES" sz="4000" i="0" dirty="0">
              <a:solidFill>
                <a:srgbClr val="C00000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</a:t>
            </a:r>
            <a:r>
              <a:rPr lang="es-ES" dirty="0" smtClean="0"/>
              <a:t>5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83" y="1402075"/>
            <a:ext cx="7315834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5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clínico 5 </a:t>
            </a:r>
            <a:r>
              <a:rPr lang="es-ES" dirty="0" smtClean="0"/>
              <a:t>(I)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09800"/>
            <a:ext cx="6705600" cy="2286000"/>
          </a:xfrm>
        </p:spPr>
        <p:txBody>
          <a:bodyPr>
            <a:noAutofit/>
          </a:bodyPr>
          <a:lstStyle/>
          <a:p>
            <a:r>
              <a:rPr lang="es-ES" dirty="0"/>
              <a:t>Niña de 14 años que se cae del patinete de su hermano, acude con dolor intenso y deformidad a nuestro centro de salud. </a:t>
            </a:r>
          </a:p>
          <a:p>
            <a:pPr marL="542925" indent="0">
              <a:buNone/>
            </a:pPr>
            <a:endParaRPr lang="es-ES" dirty="0"/>
          </a:p>
          <a:p>
            <a:r>
              <a:rPr lang="es-ES" dirty="0"/>
              <a:t>Sin antecedente personales de </a:t>
            </a:r>
            <a:r>
              <a:rPr lang="es-ES" dirty="0" smtClean="0"/>
              <a:t>interés.</a:t>
            </a:r>
            <a:endParaRPr lang="es-ES" dirty="0"/>
          </a:p>
          <a:p>
            <a:pPr marL="542925" indent="0">
              <a:buNone/>
            </a:pPr>
            <a:endParaRPr lang="es-ES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00"/>
            <a:ext cx="499008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42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10363200" cy="2523728"/>
          </a:xfrm>
        </p:spPr>
        <p:txBody>
          <a:bodyPr>
            <a:normAutofit/>
          </a:bodyPr>
          <a:lstStyle/>
          <a:p>
            <a:pPr lvl="0">
              <a:buClr>
                <a:srgbClr val="C00000"/>
              </a:buClr>
            </a:pPr>
            <a:r>
              <a:rPr lang="es-ES" dirty="0"/>
              <a:t>Ninguna, la paciente esta estable, puede ir por sus propios </a:t>
            </a:r>
            <a:r>
              <a:rPr lang="es-ES" dirty="0" smtClean="0"/>
              <a:t>medios.</a:t>
            </a:r>
            <a:endParaRPr lang="es-ES" dirty="0"/>
          </a:p>
          <a:p>
            <a:pPr lvl="0">
              <a:buClr>
                <a:srgbClr val="C00000"/>
              </a:buClr>
            </a:pPr>
            <a:r>
              <a:rPr lang="es-ES" dirty="0"/>
              <a:t>Activar transporte y enviarla lo antes </a:t>
            </a:r>
            <a:r>
              <a:rPr lang="es-ES" dirty="0" smtClean="0"/>
              <a:t>posible.</a:t>
            </a:r>
            <a:endParaRPr lang="es-ES" dirty="0"/>
          </a:p>
          <a:p>
            <a:pPr lvl="0">
              <a:buClr>
                <a:srgbClr val="C00000"/>
              </a:buClr>
            </a:pPr>
            <a:r>
              <a:rPr lang="es-ES" dirty="0"/>
              <a:t>Activar transporte, analgesia con morfina SC, inmovilización, trasladar.</a:t>
            </a:r>
          </a:p>
          <a:p>
            <a:pPr lvl="0">
              <a:buClr>
                <a:srgbClr val="C00000"/>
              </a:buClr>
            </a:pPr>
            <a:r>
              <a:rPr lang="es-ES" dirty="0"/>
              <a:t>Activar transporte, analgesia con morfina SC, no tocar y trasladar.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609600" y="838200"/>
            <a:ext cx="10716684" cy="103546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¿</a:t>
            </a:r>
            <a:r>
              <a:rPr lang="es-ES" dirty="0" smtClean="0">
                <a:solidFill>
                  <a:srgbClr val="C00000"/>
                </a:solidFill>
              </a:rPr>
              <a:t>Qué </a:t>
            </a:r>
            <a:r>
              <a:rPr lang="es-ES" dirty="0">
                <a:solidFill>
                  <a:srgbClr val="C00000"/>
                </a:solidFill>
              </a:rPr>
              <a:t>medidas hay que </a:t>
            </a:r>
            <a:r>
              <a:rPr lang="es-ES" dirty="0" smtClean="0">
                <a:solidFill>
                  <a:srgbClr val="C00000"/>
                </a:solidFill>
              </a:rPr>
              <a:t>tomar </a:t>
            </a:r>
            <a:r>
              <a:rPr lang="es-ES" dirty="0">
                <a:solidFill>
                  <a:srgbClr val="C00000"/>
                </a:solidFill>
              </a:rPr>
              <a:t>previo al traslado a </a:t>
            </a:r>
            <a:r>
              <a:rPr lang="es-ES" dirty="0" smtClean="0">
                <a:solidFill>
                  <a:srgbClr val="C00000"/>
                </a:solidFill>
              </a:rPr>
              <a:t>Urgencias</a:t>
            </a:r>
            <a:r>
              <a:rPr lang="es-ES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6</a:t>
            </a:r>
          </a:p>
        </p:txBody>
      </p:sp>
    </p:spTree>
    <p:extLst>
      <p:ext uri="{BB962C8B-B14F-4D97-AF65-F5344CB8AC3E}">
        <p14:creationId xmlns:p14="http://schemas.microsoft.com/office/powerpoint/2010/main" val="1427302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Analgesia e inmovilización en fracturas	 </a:t>
            </a:r>
          </a:p>
        </p:txBody>
      </p:sp>
      <p:sp>
        <p:nvSpPr>
          <p:cNvPr id="5" name="AutoShape 2" descr="http://www.aboutkidshealth.ca/Style%20Library/images/UIL_SickKids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 descr="Resultado de imagen de analge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2" y="2549580"/>
            <a:ext cx="3200400" cy="26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133600" y="1100191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dirty="0">
                <a:solidFill>
                  <a:schemeClr val="tx2"/>
                </a:solidFill>
              </a:rPr>
              <a:t>Necesitamos establecer circuitos de actuación con respecto a la movilización de los pacientes con </a:t>
            </a:r>
            <a:r>
              <a:rPr lang="es-ES" sz="2400" dirty="0" smtClean="0">
                <a:solidFill>
                  <a:schemeClr val="tx2"/>
                </a:solidFill>
              </a:rPr>
              <a:t>fracturas.</a:t>
            </a:r>
            <a:endParaRPr lang="es-ES" sz="2400" dirty="0">
              <a:solidFill>
                <a:schemeClr val="tx2"/>
              </a:solidFill>
            </a:endParaRPr>
          </a:p>
        </p:txBody>
      </p:sp>
      <p:pic>
        <p:nvPicPr>
          <p:cNvPr id="2052" name="Picture 4" descr="Resultado de imagen de ferulas de plastico fractu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39678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de ambulanc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63" y="2527139"/>
            <a:ext cx="4343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30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Caso </a:t>
            </a:r>
            <a:r>
              <a:rPr lang="es-ES" dirty="0" smtClean="0"/>
              <a:t>clínico 5 (II)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88833"/>
            <a:ext cx="4942390" cy="4592024"/>
          </a:xfrm>
        </p:spPr>
        <p:txBody>
          <a:bodyPr/>
          <a:lstStyle/>
          <a:p>
            <a:r>
              <a:rPr lang="es-ES" dirty="0"/>
              <a:t>El paciente fue tratado con reducción cerrada luego de confirmar una fractura diafisiaria.</a:t>
            </a:r>
          </a:p>
          <a:p>
            <a:pPr marL="542925" indent="0">
              <a:buNone/>
            </a:pPr>
            <a:endParaRPr lang="es-ES" dirty="0"/>
          </a:p>
          <a:p>
            <a:r>
              <a:rPr lang="es-ES" dirty="0"/>
              <a:t>Procedimiento realizado en Urgencias bajo </a:t>
            </a:r>
            <a:r>
              <a:rPr lang="es-ES" dirty="0" err="1" smtClean="0"/>
              <a:t>sedoanalgesia</a:t>
            </a:r>
            <a:r>
              <a:rPr lang="es-ES" dirty="0" smtClean="0"/>
              <a:t>.</a:t>
            </a:r>
            <a:endParaRPr lang="es-ES" dirty="0"/>
          </a:p>
          <a:p>
            <a:endParaRPr lang="es-ES" dirty="0"/>
          </a:p>
          <a:p>
            <a:pPr marL="542925" indent="0" algn="ctr">
              <a:buNone/>
            </a:pPr>
            <a:r>
              <a:rPr lang="es-ES" dirty="0" smtClean="0">
                <a:solidFill>
                  <a:schemeClr val="tx2"/>
                </a:solidFill>
              </a:rPr>
              <a:t>¿Que </a:t>
            </a:r>
            <a:r>
              <a:rPr lang="es-ES" dirty="0">
                <a:solidFill>
                  <a:schemeClr val="tx2"/>
                </a:solidFill>
              </a:rPr>
              <a:t>fármaco usaron?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/>
              <a:t>S. </a:t>
            </a:r>
            <a:r>
              <a:rPr lang="es-ES" sz="1200" dirty="0" err="1"/>
              <a:t>Presenti</a:t>
            </a:r>
            <a:r>
              <a:rPr lang="es-ES" sz="1200" dirty="0"/>
              <a:t>, et al. </a:t>
            </a:r>
            <a:r>
              <a:rPr lang="es-ES" sz="1200" dirty="0" err="1"/>
              <a:t>Orthopaedics</a:t>
            </a:r>
            <a:r>
              <a:rPr lang="es-ES" sz="1200" dirty="0"/>
              <a:t> and </a:t>
            </a:r>
            <a:r>
              <a:rPr lang="es-ES" sz="1200" dirty="0" err="1"/>
              <a:t>Traumatology</a:t>
            </a:r>
            <a:r>
              <a:rPr lang="es-ES" sz="1200" dirty="0"/>
              <a:t>. 2015; </a:t>
            </a:r>
            <a:r>
              <a:rPr lang="es-ES" sz="1200" dirty="0" err="1"/>
              <a:t>Article</a:t>
            </a:r>
            <a:r>
              <a:rPr lang="es-ES" sz="1200" dirty="0"/>
              <a:t> in </a:t>
            </a:r>
            <a:r>
              <a:rPr lang="es-ES" sz="1200" dirty="0" err="1"/>
              <a:t>press</a:t>
            </a:r>
            <a:r>
              <a:rPr lang="es-ES" sz="12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4707" y="1300462"/>
            <a:ext cx="6499878" cy="39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9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0" y="1364386"/>
            <a:ext cx="11734800" cy="4592024"/>
          </a:xfrm>
        </p:spPr>
        <p:txBody>
          <a:bodyPr/>
          <a:lstStyle/>
          <a:p>
            <a:r>
              <a:rPr lang="es-ES" dirty="0"/>
              <a:t>El dolor  </a:t>
            </a:r>
            <a:r>
              <a:rPr lang="es-ES_tradnl" dirty="0">
                <a:latin typeface="Calibri" pitchFamily="-110" charset="0"/>
              </a:rPr>
              <a:t>y la ansiedad hay que tratarlos .Existen múltiples opciones para mitigar el dolor y el sufrimiento de nuestros pacientes.</a:t>
            </a:r>
          </a:p>
          <a:p>
            <a:endParaRPr lang="es-ES" dirty="0"/>
          </a:p>
          <a:p>
            <a:r>
              <a:rPr lang="es-ES" dirty="0"/>
              <a:t>Todo </a:t>
            </a:r>
            <a:r>
              <a:rPr lang="es-ES_tradnl" dirty="0">
                <a:latin typeface="Calibri" pitchFamily="-110" charset="0"/>
              </a:rPr>
              <a:t>pediatra debe estar concienciado y formarse para poder cuidar de los niños con el menor sufrimiento posible.</a:t>
            </a:r>
          </a:p>
          <a:p>
            <a:endParaRPr lang="es-ES_tradnl" dirty="0">
              <a:latin typeface="Calibri" pitchFamily="-110" charset="0"/>
            </a:endParaRPr>
          </a:p>
          <a:p>
            <a:r>
              <a:rPr lang="es-ES_tradnl" dirty="0">
                <a:latin typeface="Calibri" pitchFamily="-110" charset="0"/>
              </a:rPr>
              <a:t>Todo paciente que necesita sedo-analgesia requiere una planificación cuidadosa para anticipar las posibles complicaciones. Valorar consultar con un compañero pediatra o anestesiólogo con más experiencia.</a:t>
            </a:r>
          </a:p>
          <a:p>
            <a:pPr>
              <a:buFont typeface="Calibri" pitchFamily="-110" charset="0"/>
              <a:buAutoNum type="arabicPeriod"/>
            </a:pPr>
            <a:endParaRPr lang="es-ES_tradnl" dirty="0">
              <a:latin typeface="Calibri" pitchFamily="-110" charset="0"/>
            </a:endParaRP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25861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85800"/>
            <a:ext cx="7467600" cy="5081702"/>
          </a:xfrm>
        </p:spPr>
      </p:pic>
    </p:spTree>
    <p:extLst>
      <p:ext uri="{BB962C8B-B14F-4D97-AF65-F5344CB8AC3E}">
        <p14:creationId xmlns:p14="http://schemas.microsoft.com/office/powerpoint/2010/main" val="125683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body" sz="quarter" idx="13"/>
          </p:nvPr>
        </p:nvSpPr>
        <p:spPr>
          <a:xfrm>
            <a:off x="2192091" y="1363511"/>
            <a:ext cx="7391400" cy="669928"/>
          </a:xfrm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bg2">
                    <a:lumMod val="10000"/>
                  </a:schemeClr>
                </a:solidFill>
              </a:rPr>
              <a:t>Alternancia de antitérmicos: una moda pasada de moda</a:t>
            </a:r>
          </a:p>
        </p:txBody>
      </p:sp>
      <p:pic>
        <p:nvPicPr>
          <p:cNvPr id="6" name="11 Imagen" descr="Heartbeat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762" y="6072206"/>
            <a:ext cx="3214710" cy="428628"/>
          </a:xfrm>
          <a:prstGeom prst="rect">
            <a:avLst/>
          </a:prstGeom>
        </p:spPr>
      </p:pic>
      <p:sp>
        <p:nvSpPr>
          <p:cNvPr id="8" name="Marcador de texto 5"/>
          <p:cNvSpPr txBox="1">
            <a:spLocks/>
          </p:cNvSpPr>
          <p:nvPr/>
        </p:nvSpPr>
        <p:spPr>
          <a:xfrm>
            <a:off x="2057400" y="5867400"/>
            <a:ext cx="9829800" cy="250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indent="0" algn="r" defTabSz="914400" rtl="0" eaLnBrk="1" latinLnBrk="0" hangingPunct="1">
              <a:buNone/>
              <a:defRPr sz="1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i="0" dirty="0"/>
              <a:t>Manrique I, et al. Actualización en el tratamiento de la fiebre infantil: evidencias y controversias. </a:t>
            </a:r>
            <a:r>
              <a:rPr lang="es-ES" sz="1200" dirty="0"/>
              <a:t>Acta Pediátrica  Octubre 2014.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23010" y="1929576"/>
            <a:ext cx="7929562" cy="914400"/>
          </a:xfrm>
          <a:prstGeom prst="rect">
            <a:avLst/>
          </a:prstGeom>
          <a:solidFill>
            <a:schemeClr val="accent1">
              <a:alpha val="36862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dirty="0">
                <a:solidFill>
                  <a:srgbClr val="004586"/>
                </a:solidFill>
              </a:rPr>
              <a:t>La alternancia de antitérmicos en el manejo de la fiebre es una realidad </a:t>
            </a:r>
          </a:p>
          <a:p>
            <a:pPr algn="ctr"/>
            <a:r>
              <a:rPr lang="es-ES" dirty="0">
                <a:solidFill>
                  <a:srgbClr val="004586"/>
                </a:solidFill>
              </a:rPr>
              <a:t>en la práctica diaria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657600" y="3048000"/>
            <a:ext cx="4908550" cy="1187450"/>
          </a:xfrm>
          <a:prstGeom prst="rect">
            <a:avLst/>
          </a:prstGeom>
          <a:solidFill>
            <a:srgbClr val="FF6600">
              <a:alpha val="36862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dirty="0">
                <a:solidFill>
                  <a:srgbClr val="004586"/>
                </a:solidFill>
              </a:rPr>
              <a:t>70% pediatras españoles la aconsejan</a:t>
            </a:r>
          </a:p>
          <a:p>
            <a:pPr algn="ctr"/>
            <a:r>
              <a:rPr lang="pt-BR" sz="1000" dirty="0" err="1">
                <a:solidFill>
                  <a:srgbClr val="004586"/>
                </a:solidFill>
              </a:rPr>
              <a:t>An</a:t>
            </a:r>
            <a:r>
              <a:rPr lang="pt-BR" sz="1000" dirty="0">
                <a:solidFill>
                  <a:srgbClr val="004586"/>
                </a:solidFill>
              </a:rPr>
              <a:t> </a:t>
            </a:r>
            <a:r>
              <a:rPr lang="pt-BR" sz="1000" dirty="0" err="1">
                <a:solidFill>
                  <a:srgbClr val="004586"/>
                </a:solidFill>
              </a:rPr>
              <a:t>Esp</a:t>
            </a:r>
            <a:r>
              <a:rPr lang="pt-BR" sz="1000" dirty="0">
                <a:solidFill>
                  <a:srgbClr val="004586"/>
                </a:solidFill>
              </a:rPr>
              <a:t> Pediatr.2001 Dec;55(6)503-10</a:t>
            </a:r>
            <a:r>
              <a:rPr lang="pt-BR" dirty="0">
                <a:solidFill>
                  <a:srgbClr val="004586"/>
                </a:solidFill>
              </a:rPr>
              <a:t> </a:t>
            </a:r>
          </a:p>
          <a:p>
            <a:pPr algn="ctr"/>
            <a:r>
              <a:rPr lang="pt-BR" dirty="0">
                <a:solidFill>
                  <a:srgbClr val="004586"/>
                </a:solidFill>
              </a:rPr>
              <a:t>50% pediatras EE.UU </a:t>
            </a:r>
            <a:r>
              <a:rPr lang="pt-BR" dirty="0" err="1">
                <a:solidFill>
                  <a:srgbClr val="004586"/>
                </a:solidFill>
              </a:rPr>
              <a:t>la</a:t>
            </a:r>
            <a:r>
              <a:rPr lang="pt-BR" dirty="0">
                <a:solidFill>
                  <a:srgbClr val="004586"/>
                </a:solidFill>
              </a:rPr>
              <a:t> </a:t>
            </a:r>
            <a:r>
              <a:rPr lang="pt-BR" dirty="0" err="1">
                <a:solidFill>
                  <a:srgbClr val="004586"/>
                </a:solidFill>
              </a:rPr>
              <a:t>aconsejan</a:t>
            </a:r>
            <a:endParaRPr lang="pt-BR" dirty="0">
              <a:solidFill>
                <a:srgbClr val="004586"/>
              </a:solidFill>
            </a:endParaRPr>
          </a:p>
          <a:p>
            <a:pPr algn="ctr"/>
            <a:r>
              <a:rPr lang="es-ES" sz="1000" dirty="0" err="1">
                <a:solidFill>
                  <a:srgbClr val="004586"/>
                </a:solidFill>
              </a:rPr>
              <a:t>Pediatrics</a:t>
            </a:r>
            <a:r>
              <a:rPr lang="es-ES" sz="1000" dirty="0">
                <a:solidFill>
                  <a:srgbClr val="004586"/>
                </a:solidFill>
              </a:rPr>
              <a:t> 2000 May;105(5)1009-12 = Mayoral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4868695">
            <a:off x="2428924" y="3017883"/>
            <a:ext cx="862013" cy="744538"/>
          </a:xfrm>
          <a:prstGeom prst="curvedUpArrow">
            <a:avLst>
              <a:gd name="adj1" fmla="val 23156"/>
              <a:gd name="adj2" fmla="val 4631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1328767" y="4377849"/>
            <a:ext cx="3411537" cy="1344613"/>
          </a:xfrm>
          <a:prstGeom prst="ellipse">
            <a:avLst/>
          </a:prstGeom>
          <a:solidFill>
            <a:srgbClr val="FFCC00">
              <a:alpha val="36862"/>
            </a:srgbClr>
          </a:solidFill>
          <a:ln w="9525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 dirty="0">
                <a:solidFill>
                  <a:srgbClr val="004586"/>
                </a:solidFill>
              </a:rPr>
              <a:t>Una práctica sin base científica</a:t>
            </a:r>
          </a:p>
          <a:p>
            <a:pPr algn="ctr"/>
            <a:r>
              <a:rPr lang="es-ES" dirty="0">
                <a:solidFill>
                  <a:srgbClr val="004586"/>
                </a:solidFill>
              </a:rPr>
              <a:t>que la respalde</a:t>
            </a: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6763544" y="4382030"/>
            <a:ext cx="3605212" cy="1397000"/>
          </a:xfrm>
          <a:prstGeom prst="ellipse">
            <a:avLst/>
          </a:prstGeom>
          <a:solidFill>
            <a:srgbClr val="339966">
              <a:alpha val="36862"/>
            </a:srgbClr>
          </a:solidFill>
          <a:ln w="9525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s-ES" dirty="0">
                <a:solidFill>
                  <a:srgbClr val="004586"/>
                </a:solidFill>
              </a:rPr>
              <a:t>Riesgo dosificación errónea</a:t>
            </a:r>
          </a:p>
          <a:p>
            <a:pPr algn="ctr"/>
            <a:r>
              <a:rPr lang="es-ES" dirty="0">
                <a:solidFill>
                  <a:srgbClr val="004586"/>
                </a:solidFill>
              </a:rPr>
              <a:t>Riesgo toxicidad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609600" y="323869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niño: evidencias y controversias</a:t>
            </a:r>
          </a:p>
        </p:txBody>
      </p:sp>
    </p:spTree>
    <p:extLst>
      <p:ext uri="{BB962C8B-B14F-4D97-AF65-F5344CB8AC3E}">
        <p14:creationId xmlns:p14="http://schemas.microsoft.com/office/powerpoint/2010/main" val="6306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 Imagen" descr="Heartbeat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762" y="6072206"/>
            <a:ext cx="3214710" cy="428628"/>
          </a:xfrm>
          <a:prstGeom prst="rect">
            <a:avLst/>
          </a:prstGeom>
        </p:spPr>
      </p:pic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60062"/>
              </p:ext>
            </p:extLst>
          </p:nvPr>
        </p:nvGraphicFramePr>
        <p:xfrm>
          <a:off x="1079413" y="2025329"/>
          <a:ext cx="10033173" cy="3850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1 CuadroTexto"/>
          <p:cNvSpPr txBox="1"/>
          <p:nvPr/>
        </p:nvSpPr>
        <p:spPr>
          <a:xfrm>
            <a:off x="5334000" y="2819400"/>
            <a:ext cx="900375" cy="6049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/>
              <a:t>33%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-384479" y="5914072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I Manrique, et al. Encuesta 448 pediatras asistentes congreso SEPEAP 2014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609600" y="323869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niño: evidencias y controversias</a:t>
            </a: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581399" y="1360502"/>
            <a:ext cx="5184576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400" i="1" dirty="0">
                <a:solidFill>
                  <a:srgbClr val="FF0000"/>
                </a:solidFill>
              </a:rPr>
              <a:t>¿Qué hacen los </a:t>
            </a:r>
            <a:r>
              <a:rPr lang="es-ES" sz="2400" i="1" dirty="0" smtClean="0">
                <a:solidFill>
                  <a:srgbClr val="FF0000"/>
                </a:solidFill>
              </a:rPr>
              <a:t>pediatras?</a:t>
            </a:r>
            <a:endParaRPr lang="es-E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4" y="6476628"/>
            <a:ext cx="3174272" cy="291600"/>
          </a:xfrm>
          <a:prstGeom prst="rect">
            <a:avLst/>
          </a:prstGeom>
        </p:spPr>
      </p:pic>
      <p:pic>
        <p:nvPicPr>
          <p:cNvPr id="6" name="11 Imagen" descr="Heartbeat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762" y="6072206"/>
            <a:ext cx="3214710" cy="428628"/>
          </a:xfrm>
          <a:prstGeom prst="rect">
            <a:avLst/>
          </a:prstGeom>
        </p:spPr>
      </p:pic>
      <p:pic>
        <p:nvPicPr>
          <p:cNvPr id="7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94" y="6227877"/>
            <a:ext cx="1760538" cy="513491"/>
          </a:xfrm>
          <a:prstGeom prst="rect">
            <a:avLst/>
          </a:prstGeom>
        </p:spPr>
      </p:pic>
      <p:graphicFrame>
        <p:nvGraphicFramePr>
          <p:cNvPr id="16" name="Group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948831"/>
              </p:ext>
            </p:extLst>
          </p:nvPr>
        </p:nvGraphicFramePr>
        <p:xfrm>
          <a:off x="1524000" y="2117733"/>
          <a:ext cx="8872313" cy="1763713"/>
        </p:xfrm>
        <a:graphic>
          <a:graphicData uri="http://schemas.openxmlformats.org/drawingml/2006/table">
            <a:tbl>
              <a:tblPr/>
              <a:tblGrid>
                <a:gridCol w="1872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6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91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737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Alternancia antitérmicos</a:t>
                      </a:r>
                    </a:p>
                  </a:txBody>
                  <a:tcPr marL="121904" marR="1219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Valencia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Barcelona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Madrid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Bilbao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Si  alternan</a:t>
                      </a:r>
                      <a:endParaRPr kumimoji="0" lang="es-E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44% 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59.6% 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52%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59%</a:t>
                      </a:r>
                      <a:endParaRPr kumimoji="0" lang="es-E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121904" marR="1219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981200" y="4250010"/>
            <a:ext cx="894432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_tradnl" altLang="es-ES" sz="2000" dirty="0">
                <a:solidFill>
                  <a:srgbClr val="004586"/>
                </a:solidFill>
                <a:latin typeface="+mn-lt"/>
              </a:rPr>
              <a:t>74%: </a:t>
            </a:r>
            <a:r>
              <a:rPr lang="es-ES_tradnl" altLang="es-ES" sz="2000" dirty="0" smtClean="0">
                <a:solidFill>
                  <a:srgbClr val="004586"/>
                </a:solidFill>
                <a:latin typeface="+mn-lt"/>
              </a:rPr>
              <a:t>A </a:t>
            </a:r>
            <a:r>
              <a:rPr lang="es-ES_tradnl" altLang="es-ES" sz="2000" b="1" dirty="0">
                <a:solidFill>
                  <a:srgbClr val="004586"/>
                </a:solidFill>
                <a:latin typeface="+mn-lt"/>
              </a:rPr>
              <a:t>dosis</a:t>
            </a:r>
            <a:r>
              <a:rPr lang="es-ES_tradnl" altLang="es-ES" sz="2000" dirty="0">
                <a:solidFill>
                  <a:srgbClr val="004586"/>
                </a:solidFill>
                <a:latin typeface="+mn-lt"/>
              </a:rPr>
              <a:t> entre un </a:t>
            </a:r>
            <a:r>
              <a:rPr lang="es-ES_tradnl" altLang="es-ES" sz="2000" b="1" dirty="0">
                <a:solidFill>
                  <a:srgbClr val="004586"/>
                </a:solidFill>
                <a:latin typeface="+mn-lt"/>
              </a:rPr>
              <a:t>18-22% inferior </a:t>
            </a:r>
            <a:r>
              <a:rPr lang="es-ES_tradnl" altLang="es-ES" sz="2000" dirty="0">
                <a:solidFill>
                  <a:srgbClr val="004586"/>
                </a:solidFill>
                <a:latin typeface="+mn-lt"/>
              </a:rPr>
              <a:t>a la recomendada por su pediatra.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_tradnl" altLang="es-ES" sz="2000" dirty="0">
                <a:solidFill>
                  <a:srgbClr val="004586"/>
                </a:solidFill>
                <a:latin typeface="+mn-lt"/>
              </a:rPr>
              <a:t>31.3% intercalan antitérmicos con temperatura axilar &lt;</a:t>
            </a:r>
            <a:r>
              <a:rPr lang="es-ES_tradnl" altLang="es-ES" sz="2000" dirty="0" smtClean="0">
                <a:solidFill>
                  <a:srgbClr val="004586"/>
                </a:solidFill>
                <a:latin typeface="+mn-lt"/>
              </a:rPr>
              <a:t>38ºC.</a:t>
            </a:r>
            <a:endParaRPr lang="es-ES" altLang="es-ES" sz="2000" dirty="0">
              <a:solidFill>
                <a:srgbClr val="004586"/>
              </a:solidFill>
              <a:latin typeface="+mn-lt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382466" y="5812902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I Manrique, Et al. Encuesta a 1800 padres de diferentes consultas de atención primaria 2011. Pendiente de publicación.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3581399" y="1360502"/>
            <a:ext cx="5184576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400" i="1" dirty="0">
                <a:solidFill>
                  <a:srgbClr val="FF0000"/>
                </a:solidFill>
              </a:rPr>
              <a:t>¿Qué hacen los padres?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609600" y="323869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niño: evidencias y controversias</a:t>
            </a:r>
          </a:p>
        </p:txBody>
      </p:sp>
    </p:spTree>
    <p:extLst>
      <p:ext uri="{BB962C8B-B14F-4D97-AF65-F5344CB8AC3E}">
        <p14:creationId xmlns:p14="http://schemas.microsoft.com/office/powerpoint/2010/main" val="63486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963084" y="2536574"/>
            <a:ext cx="10363200" cy="3330826"/>
          </a:xfrm>
        </p:spPr>
        <p:txBody>
          <a:bodyPr>
            <a:normAutofit/>
          </a:bodyPr>
          <a:lstStyle/>
          <a:p>
            <a:r>
              <a:rPr lang="es-ES" dirty="0" smtClean="0"/>
              <a:t> Ibuprofeno </a:t>
            </a:r>
            <a:r>
              <a:rPr lang="es-ES" dirty="0"/>
              <a:t>2% suspensión 100 mg/5 ml 200 </a:t>
            </a:r>
            <a:r>
              <a:rPr lang="es-ES" dirty="0" smtClean="0"/>
              <a:t>ml.</a:t>
            </a:r>
            <a:endParaRPr lang="es-ES" dirty="0"/>
          </a:p>
          <a:p>
            <a:r>
              <a:rPr lang="es-ES" dirty="0" smtClean="0"/>
              <a:t> Ibuprofeno 4</a:t>
            </a:r>
            <a:r>
              <a:rPr lang="es-ES" dirty="0"/>
              <a:t>% suspensión 40 mg/1 ml 150 </a:t>
            </a:r>
            <a:r>
              <a:rPr lang="es-ES" dirty="0" smtClean="0"/>
              <a:t>ml.</a:t>
            </a:r>
            <a:endParaRPr lang="es-ES" dirty="0"/>
          </a:p>
          <a:p>
            <a:r>
              <a:rPr lang="es-ES" dirty="0" smtClean="0"/>
              <a:t> Paracetamol </a:t>
            </a:r>
            <a:r>
              <a:rPr lang="es-ES" dirty="0"/>
              <a:t>gotas 100 mg/1 ml 60 </a:t>
            </a:r>
            <a:r>
              <a:rPr lang="es-ES" dirty="0" smtClean="0"/>
              <a:t>ml.</a:t>
            </a:r>
            <a:endParaRPr lang="es-ES" dirty="0"/>
          </a:p>
          <a:p>
            <a:r>
              <a:rPr lang="es-ES" dirty="0" smtClean="0"/>
              <a:t> Paracetamol gotas </a:t>
            </a:r>
            <a:r>
              <a:rPr lang="es-ES" dirty="0"/>
              <a:t>100 mg/1 ml 30 </a:t>
            </a:r>
            <a:r>
              <a:rPr lang="es-ES" dirty="0" smtClean="0"/>
              <a:t>ml.</a:t>
            </a:r>
            <a:endParaRPr lang="es-ES" dirty="0"/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914400" y="1021935"/>
            <a:ext cx="10363200" cy="1035465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¿Cuál de las siguientes presentaciones </a:t>
            </a:r>
            <a:r>
              <a:rPr lang="es-ES" dirty="0" smtClean="0">
                <a:solidFill>
                  <a:srgbClr val="C00000"/>
                </a:solidFill>
              </a:rPr>
              <a:t>de </a:t>
            </a:r>
            <a:r>
              <a:rPr lang="es-ES" dirty="0">
                <a:solidFill>
                  <a:srgbClr val="C00000"/>
                </a:solidFill>
              </a:rPr>
              <a:t>antitérmicos considera que es el más usado actualmente en España?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Pregunta 1</a:t>
            </a:r>
          </a:p>
        </p:txBody>
      </p:sp>
    </p:spTree>
    <p:extLst>
      <p:ext uri="{BB962C8B-B14F-4D97-AF65-F5344CB8AC3E}">
        <p14:creationId xmlns:p14="http://schemas.microsoft.com/office/powerpoint/2010/main" val="42367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4" y="6476628"/>
            <a:ext cx="3174272" cy="291600"/>
          </a:xfrm>
          <a:prstGeom prst="rect">
            <a:avLst/>
          </a:prstGeom>
        </p:spPr>
      </p:pic>
      <p:pic>
        <p:nvPicPr>
          <p:cNvPr id="6" name="11 Imagen" descr="Heartbeat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762" y="6072206"/>
            <a:ext cx="3214710" cy="428628"/>
          </a:xfrm>
          <a:prstGeom prst="rect">
            <a:avLst/>
          </a:prstGeom>
        </p:spPr>
      </p:pic>
      <p:pic>
        <p:nvPicPr>
          <p:cNvPr id="7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94" y="6227877"/>
            <a:ext cx="1760538" cy="513491"/>
          </a:xfrm>
          <a:prstGeom prst="rect">
            <a:avLst/>
          </a:prstGeom>
        </p:spPr>
      </p:pic>
      <p:graphicFrame>
        <p:nvGraphicFramePr>
          <p:cNvPr id="10" name="9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37281"/>
              </p:ext>
            </p:extLst>
          </p:nvPr>
        </p:nvGraphicFramePr>
        <p:xfrm>
          <a:off x="1295400" y="1828800"/>
          <a:ext cx="9372600" cy="403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5 CuadroTexto"/>
          <p:cNvSpPr txBox="1">
            <a:spLocks noChangeArrowheads="1"/>
          </p:cNvSpPr>
          <p:nvPr/>
        </p:nvSpPr>
        <p:spPr bwMode="auto">
          <a:xfrm>
            <a:off x="8577115" y="2082538"/>
            <a:ext cx="83437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dirty="0"/>
              <a:t>80%</a:t>
            </a:r>
          </a:p>
        </p:txBody>
      </p:sp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5239449" y="3971240"/>
            <a:ext cx="83437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dirty="0"/>
              <a:t> 14%</a:t>
            </a:r>
          </a:p>
        </p:txBody>
      </p:sp>
      <p:sp>
        <p:nvSpPr>
          <p:cNvPr id="13" name="5 CuadroTexto"/>
          <p:cNvSpPr txBox="1">
            <a:spLocks noChangeArrowheads="1"/>
          </p:cNvSpPr>
          <p:nvPr/>
        </p:nvSpPr>
        <p:spPr bwMode="auto">
          <a:xfrm>
            <a:off x="3655622" y="4343400"/>
            <a:ext cx="83437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dirty="0"/>
              <a:t> 2%</a:t>
            </a:r>
          </a:p>
        </p:txBody>
      </p:sp>
      <p:sp>
        <p:nvSpPr>
          <p:cNvPr id="14" name="5 CuadroTexto"/>
          <p:cNvSpPr txBox="1">
            <a:spLocks noChangeArrowheads="1"/>
          </p:cNvSpPr>
          <p:nvPr/>
        </p:nvSpPr>
        <p:spPr bwMode="auto">
          <a:xfrm>
            <a:off x="6858000" y="4267200"/>
            <a:ext cx="83437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dirty="0"/>
              <a:t> 4%</a:t>
            </a:r>
          </a:p>
        </p:txBody>
      </p:sp>
      <p:sp>
        <p:nvSpPr>
          <p:cNvPr id="15" name="Marcador de texto 7"/>
          <p:cNvSpPr txBox="1">
            <a:spLocks/>
          </p:cNvSpPr>
          <p:nvPr/>
        </p:nvSpPr>
        <p:spPr>
          <a:xfrm>
            <a:off x="-384479" y="5914072"/>
            <a:ext cx="11582443" cy="29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dirty="0"/>
              <a:t>I Manrique, et al. Encuesta 448 pediatras asistentes congreso SEPEAP 2014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782094" y="1295745"/>
            <a:ext cx="6629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400" i="1" dirty="0">
                <a:solidFill>
                  <a:srgbClr val="FF0000"/>
                </a:solidFill>
              </a:rPr>
              <a:t>¿Qué antitérmico prescribimos habitualmente?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609600" y="323869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niño: evidencias y controversias</a:t>
            </a:r>
          </a:p>
        </p:txBody>
      </p:sp>
    </p:spTree>
    <p:extLst>
      <p:ext uri="{BB962C8B-B14F-4D97-AF65-F5344CB8AC3E}">
        <p14:creationId xmlns:p14="http://schemas.microsoft.com/office/powerpoint/2010/main" val="41415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body" sz="quarter" idx="13"/>
          </p:nvPr>
        </p:nvSpPr>
        <p:spPr>
          <a:xfrm>
            <a:off x="305572" y="5867982"/>
            <a:ext cx="11582443" cy="295162"/>
          </a:xfrm>
        </p:spPr>
        <p:txBody>
          <a:bodyPr>
            <a:noAutofit/>
          </a:bodyPr>
          <a:lstStyle/>
          <a:p>
            <a:r>
              <a:rPr lang="es-ES" sz="1200" dirty="0">
                <a:solidFill>
                  <a:srgbClr val="808080"/>
                </a:solidFill>
              </a:rPr>
              <a:t>Datos de la industria laboratorios </a:t>
            </a:r>
            <a:r>
              <a:rPr lang="es-ES" sz="1200" dirty="0" err="1">
                <a:solidFill>
                  <a:srgbClr val="808080"/>
                </a:solidFill>
              </a:rPr>
              <a:t>Mylan</a:t>
            </a:r>
            <a:r>
              <a:rPr lang="es-ES" sz="1200" dirty="0">
                <a:solidFill>
                  <a:srgbClr val="808080"/>
                </a:solidFill>
              </a:rPr>
              <a:t> 2016</a:t>
            </a: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4" y="6476628"/>
            <a:ext cx="3174272" cy="291600"/>
          </a:xfrm>
          <a:prstGeom prst="rect">
            <a:avLst/>
          </a:prstGeom>
        </p:spPr>
      </p:pic>
      <p:pic>
        <p:nvPicPr>
          <p:cNvPr id="6" name="11 Imagen" descr="Heartbeat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762" y="6072206"/>
            <a:ext cx="3214710" cy="428628"/>
          </a:xfrm>
          <a:prstGeom prst="rect">
            <a:avLst/>
          </a:prstGeom>
        </p:spPr>
      </p:pic>
      <p:pic>
        <p:nvPicPr>
          <p:cNvPr id="7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94" y="6227877"/>
            <a:ext cx="1760538" cy="513491"/>
          </a:xfrm>
          <a:prstGeom prst="rect">
            <a:avLst/>
          </a:prstGeom>
        </p:spPr>
      </p:pic>
      <p:graphicFrame>
        <p:nvGraphicFramePr>
          <p:cNvPr id="4" name="3 Gráfico"/>
          <p:cNvGraphicFramePr/>
          <p:nvPr>
            <p:extLst>
              <p:ext uri="{D42A27DB-BD31-4B8C-83A1-F6EECF244321}">
                <p14:modId xmlns:p14="http://schemas.microsoft.com/office/powerpoint/2010/main" val="1681056681"/>
              </p:ext>
            </p:extLst>
          </p:nvPr>
        </p:nvGraphicFramePr>
        <p:xfrm>
          <a:off x="2341509" y="2178344"/>
          <a:ext cx="7031091" cy="3689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1 CuadroTexto"/>
          <p:cNvSpPr txBox="1"/>
          <p:nvPr/>
        </p:nvSpPr>
        <p:spPr>
          <a:xfrm>
            <a:off x="4810116" y="3286124"/>
            <a:ext cx="648072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 smtClean="0"/>
              <a:t>9,25%</a:t>
            </a:r>
            <a:endParaRPr lang="es-ES" sz="1400" b="1" dirty="0"/>
          </a:p>
        </p:txBody>
      </p:sp>
      <p:sp>
        <p:nvSpPr>
          <p:cNvPr id="14" name="1 CuadroTexto"/>
          <p:cNvSpPr txBox="1"/>
          <p:nvPr/>
        </p:nvSpPr>
        <p:spPr>
          <a:xfrm>
            <a:off x="5810248" y="2786058"/>
            <a:ext cx="856642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 smtClean="0"/>
              <a:t>18,79%</a:t>
            </a:r>
            <a:endParaRPr lang="es-ES" sz="1400" b="1" dirty="0"/>
          </a:p>
        </p:txBody>
      </p:sp>
      <p:sp>
        <p:nvSpPr>
          <p:cNvPr id="16" name="1 CuadroTexto"/>
          <p:cNvSpPr txBox="1"/>
          <p:nvPr/>
        </p:nvSpPr>
        <p:spPr>
          <a:xfrm>
            <a:off x="6881818" y="3357562"/>
            <a:ext cx="648072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 smtClean="0"/>
              <a:t>8,47%</a:t>
            </a:r>
            <a:endParaRPr lang="es-ES" sz="1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595606" y="5257800"/>
            <a:ext cx="338437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4586"/>
                </a:solidFill>
              </a:rPr>
              <a:t>Supositorios: </a:t>
            </a:r>
            <a:r>
              <a:rPr lang="es-ES" b="1" dirty="0" smtClean="0">
                <a:solidFill>
                  <a:srgbClr val="004586"/>
                </a:solidFill>
              </a:rPr>
              <a:t>5,56% </a:t>
            </a:r>
            <a:r>
              <a:rPr lang="es-ES" b="1" dirty="0">
                <a:solidFill>
                  <a:srgbClr val="004586"/>
                </a:solidFill>
              </a:rPr>
              <a:t>(590.000 U)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8915400" y="2126369"/>
            <a:ext cx="3162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4586"/>
                </a:solidFill>
              </a:rPr>
              <a:t>Natalidad 2015: 420.290 niños</a:t>
            </a:r>
          </a:p>
          <a:p>
            <a:r>
              <a:rPr lang="es-ES" dirty="0">
                <a:solidFill>
                  <a:srgbClr val="004586"/>
                </a:solidFill>
              </a:rPr>
              <a:t>&lt; 14 años 5.800.000</a:t>
            </a:r>
          </a:p>
          <a:p>
            <a:endParaRPr lang="es-ES" dirty="0">
              <a:solidFill>
                <a:srgbClr val="004586"/>
              </a:solidFill>
            </a:endParaRPr>
          </a:p>
          <a:p>
            <a:r>
              <a:rPr lang="es-ES" i="1" dirty="0">
                <a:solidFill>
                  <a:srgbClr val="004586"/>
                </a:solidFill>
              </a:rPr>
              <a:t>http://www.datosmacro.com/demografia/natalidad/espana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382000" y="3752616"/>
            <a:ext cx="3695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4586"/>
                </a:solidFill>
              </a:rPr>
              <a:t>Total de unidades vendidas en 2016</a:t>
            </a:r>
          </a:p>
          <a:p>
            <a:r>
              <a:rPr lang="es-ES" dirty="0" smtClean="0">
                <a:solidFill>
                  <a:srgbClr val="004586"/>
                </a:solidFill>
              </a:rPr>
              <a:t>Ibuprofeno</a:t>
            </a:r>
            <a:r>
              <a:rPr lang="es-ES" dirty="0">
                <a:solidFill>
                  <a:srgbClr val="004586"/>
                </a:solidFill>
              </a:rPr>
              <a:t>:    5.500.000</a:t>
            </a:r>
          </a:p>
          <a:p>
            <a:r>
              <a:rPr lang="es-ES" dirty="0">
                <a:solidFill>
                  <a:srgbClr val="004586"/>
                </a:solidFill>
              </a:rPr>
              <a:t>Paracetamol:  5.300.000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609600" y="323869"/>
            <a:ext cx="10972800" cy="8208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Actualización en el tratamiento de la fiebre en el niño: evidencias y controversias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782094" y="1457325"/>
            <a:ext cx="6629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ES" sz="2400" i="1" dirty="0" smtClean="0">
                <a:solidFill>
                  <a:srgbClr val="FF0000"/>
                </a:solidFill>
              </a:rPr>
              <a:t>¿Cuál es la realidad en la calle?</a:t>
            </a:r>
            <a:endParaRPr lang="es-E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APAP2017.potx" id="{5633FDE9-4F06-406E-99EC-5F6C65629F9C}" vid="{C7C8D985-93C7-48F3-B94F-15CCC196028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PresentaciónAPAP</Template>
  <TotalTime>1156</TotalTime>
  <Words>2601</Words>
  <Application>Microsoft Office PowerPoint</Application>
  <PresentationFormat>Panorámica</PresentationFormat>
  <Paragraphs>272</Paragraphs>
  <Slides>36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1_Tema de Office</vt:lpstr>
      <vt:lpstr>La fiebre y el dolor como manifestaciones de la enfermedad en la edad pediátrica.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Pregunta 1</vt:lpstr>
      <vt:lpstr>Presentación de PowerPoint</vt:lpstr>
      <vt:lpstr>Presentación de PowerPoint</vt:lpstr>
      <vt:lpstr>Presentación de PowerPoint</vt:lpstr>
      <vt:lpstr>Manejo del niño con dolor</vt:lpstr>
      <vt:lpstr>Manejo del niño con dolor</vt:lpstr>
      <vt:lpstr>Reconocer diferencias</vt:lpstr>
      <vt:lpstr>Ideas erróneas que retrasan el adecuado manejo del dolor</vt:lpstr>
      <vt:lpstr>Malas prácticas que retrasan el adecuado manejo del dolor</vt:lpstr>
      <vt:lpstr>Objetivos</vt:lpstr>
      <vt:lpstr>Valoración de dolor</vt:lpstr>
      <vt:lpstr>Manejo del dolor</vt:lpstr>
      <vt:lpstr>Caso clínico 1 </vt:lpstr>
      <vt:lpstr>Pregunta 2</vt:lpstr>
      <vt:lpstr>Analgesia en otitis media</vt:lpstr>
      <vt:lpstr>Caso clínico 2 </vt:lpstr>
      <vt:lpstr>Pregunta 3</vt:lpstr>
      <vt:lpstr>Analgesia en apendicitis</vt:lpstr>
      <vt:lpstr>Caso clínico 3 </vt:lpstr>
      <vt:lpstr>Pregunta 4</vt:lpstr>
      <vt:lpstr>Analgesia en quemaduras </vt:lpstr>
      <vt:lpstr>Caso clínico 4 </vt:lpstr>
      <vt:lpstr>Pregunta 5</vt:lpstr>
      <vt:lpstr>Pregunta 5</vt:lpstr>
      <vt:lpstr>Caso clínico 5 (I)</vt:lpstr>
      <vt:lpstr>Pregunta 6</vt:lpstr>
      <vt:lpstr>Analgesia e inmovilización en fracturas  </vt:lpstr>
      <vt:lpstr>Caso clínico 5 (II)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Live Med</dc:creator>
  <cp:lastModifiedBy>Live Med</cp:lastModifiedBy>
  <cp:revision>115</cp:revision>
  <dcterms:created xsi:type="dcterms:W3CDTF">2016-09-19T12:35:27Z</dcterms:created>
  <dcterms:modified xsi:type="dcterms:W3CDTF">2018-03-08T14:02:13Z</dcterms:modified>
</cp:coreProperties>
</file>