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7" r:id="rId2"/>
  </p:sldMasterIdLst>
  <p:notesMasterIdLst>
    <p:notesMasterId r:id="rId55"/>
  </p:notesMasterIdLst>
  <p:sldIdLst>
    <p:sldId id="256" r:id="rId3"/>
    <p:sldId id="257" r:id="rId4"/>
    <p:sldId id="258" r:id="rId5"/>
    <p:sldId id="307" r:id="rId6"/>
    <p:sldId id="260" r:id="rId7"/>
    <p:sldId id="311" r:id="rId8"/>
    <p:sldId id="314" r:id="rId9"/>
    <p:sldId id="312" r:id="rId10"/>
    <p:sldId id="313" r:id="rId11"/>
    <p:sldId id="330" r:id="rId12"/>
    <p:sldId id="324" r:id="rId13"/>
    <p:sldId id="305" r:id="rId14"/>
    <p:sldId id="306" r:id="rId15"/>
    <p:sldId id="259" r:id="rId16"/>
    <p:sldId id="308" r:id="rId17"/>
    <p:sldId id="261" r:id="rId18"/>
    <p:sldId id="262" r:id="rId19"/>
    <p:sldId id="263" r:id="rId20"/>
    <p:sldId id="264" r:id="rId21"/>
    <p:sldId id="328" r:id="rId22"/>
    <p:sldId id="266" r:id="rId23"/>
    <p:sldId id="315" r:id="rId24"/>
    <p:sldId id="267" r:id="rId25"/>
    <p:sldId id="268" r:id="rId26"/>
    <p:sldId id="301" r:id="rId27"/>
    <p:sldId id="289" r:id="rId28"/>
    <p:sldId id="302" r:id="rId29"/>
    <p:sldId id="303" r:id="rId30"/>
    <p:sldId id="295" r:id="rId31"/>
    <p:sldId id="294" r:id="rId32"/>
    <p:sldId id="299" r:id="rId33"/>
    <p:sldId id="269" r:id="rId34"/>
    <p:sldId id="270" r:id="rId35"/>
    <p:sldId id="271" r:id="rId36"/>
    <p:sldId id="325" r:id="rId37"/>
    <p:sldId id="272" r:id="rId38"/>
    <p:sldId id="327" r:id="rId39"/>
    <p:sldId id="304" r:id="rId40"/>
    <p:sldId id="275" r:id="rId41"/>
    <p:sldId id="276" r:id="rId42"/>
    <p:sldId id="283" r:id="rId43"/>
    <p:sldId id="317" r:id="rId44"/>
    <p:sldId id="318" r:id="rId45"/>
    <p:sldId id="278" r:id="rId46"/>
    <p:sldId id="329" r:id="rId47"/>
    <p:sldId id="320" r:id="rId48"/>
    <p:sldId id="322" r:id="rId49"/>
    <p:sldId id="323" r:id="rId50"/>
    <p:sldId id="279" r:id="rId51"/>
    <p:sldId id="280" r:id="rId52"/>
    <p:sldId id="281" r:id="rId53"/>
    <p:sldId id="282" r:id="rId5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586"/>
    <a:srgbClr val="A6A6A6"/>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78" y="72"/>
      </p:cViewPr>
      <p:guideLst>
        <p:guide orient="horz" pos="2160"/>
        <p:guide pos="3840"/>
      </p:guideLst>
    </p:cSldViewPr>
  </p:slideViewPr>
  <p:notesTextViewPr>
    <p:cViewPr>
      <p:scale>
        <a:sx n="1" d="1"/>
        <a:sy n="1" d="1"/>
      </p:scale>
      <p:origin x="0" y="0"/>
    </p:cViewPr>
  </p:notesTextViewPr>
  <p:sorterViewPr>
    <p:cViewPr>
      <p:scale>
        <a:sx n="66" d="100"/>
        <a:sy n="66" d="100"/>
      </p:scale>
      <p:origin x="0" y="-60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A73F40-9E59-4A4A-B0F1-C2E894635CD5}" type="datetimeFigureOut">
              <a:rPr lang="es-ES" smtClean="0"/>
              <a:pPr/>
              <a:t>13/12/2017</a:t>
            </a:fld>
            <a:endParaRPr lang="es-ES"/>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0B03A5-9B35-4847-938E-5A1876774D22}" type="slidenum">
              <a:rPr lang="es-ES" smtClean="0"/>
              <a:pPr/>
              <a:t>‹Nº›</a:t>
            </a:fld>
            <a:endParaRPr lang="es-ES"/>
          </a:p>
        </p:txBody>
      </p:sp>
    </p:spTree>
    <p:extLst>
      <p:ext uri="{BB962C8B-B14F-4D97-AF65-F5344CB8AC3E}">
        <p14:creationId xmlns:p14="http://schemas.microsoft.com/office/powerpoint/2010/main" val="105903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a:ln/>
        </p:spPr>
      </p:sp>
      <p:sp>
        <p:nvSpPr>
          <p:cNvPr id="41987" name="2 Marcador de notas"/>
          <p:cNvSpPr>
            <a:spLocks noGrp="1"/>
          </p:cNvSpPr>
          <p:nvPr>
            <p:ph type="body" idx="1"/>
          </p:nvPr>
        </p:nvSpPr>
        <p:spPr>
          <a:noFill/>
          <a:ln/>
        </p:spPr>
        <p:txBody>
          <a:bodyPr/>
          <a:lstStyle/>
          <a:p>
            <a:endParaRPr lang="es-ES" smtClean="0"/>
          </a:p>
        </p:txBody>
      </p:sp>
      <p:sp>
        <p:nvSpPr>
          <p:cNvPr id="4" name="3 Marcador de número de diapositiva"/>
          <p:cNvSpPr>
            <a:spLocks noGrp="1"/>
          </p:cNvSpPr>
          <p:nvPr>
            <p:ph type="sldNum" sz="quarter" idx="5"/>
          </p:nvPr>
        </p:nvSpPr>
        <p:spPr/>
        <p:txBody>
          <a:bodyPr/>
          <a:lstStyle/>
          <a:p>
            <a:pPr>
              <a:defRPr/>
            </a:pPr>
            <a:fld id="{C755E3DF-51E6-4416-82F4-D180CC5F44F5}" type="slidenum">
              <a:rPr lang="es-ES" smtClean="0"/>
              <a:pPr>
                <a:defRPr/>
              </a:pPr>
              <a:t>6</a:t>
            </a:fld>
            <a:endParaRPr lang="es-ES"/>
          </a:p>
        </p:txBody>
      </p:sp>
    </p:spTree>
    <p:extLst>
      <p:ext uri="{BB962C8B-B14F-4D97-AF65-F5344CB8AC3E}">
        <p14:creationId xmlns:p14="http://schemas.microsoft.com/office/powerpoint/2010/main" val="2469208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2742B26-21CD-4F5B-B399-340ED78C6923}" type="slidenum">
              <a:rPr lang="es-ES" smtClean="0"/>
              <a:pPr/>
              <a:t>44</a:t>
            </a:fld>
            <a:endParaRPr lang="es-ES"/>
          </a:p>
        </p:txBody>
      </p:sp>
    </p:spTree>
    <p:extLst>
      <p:ext uri="{BB962C8B-B14F-4D97-AF65-F5344CB8AC3E}">
        <p14:creationId xmlns:p14="http://schemas.microsoft.com/office/powerpoint/2010/main" val="4953536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a:ln/>
        </p:spPr>
      </p:sp>
      <p:sp>
        <p:nvSpPr>
          <p:cNvPr id="38915" name="2 Marcador de notas"/>
          <p:cNvSpPr>
            <a:spLocks noGrp="1"/>
          </p:cNvSpPr>
          <p:nvPr>
            <p:ph type="body" idx="1"/>
          </p:nvPr>
        </p:nvSpPr>
        <p:spPr>
          <a:noFill/>
          <a:ln/>
        </p:spPr>
        <p:txBody>
          <a:bodyPr/>
          <a:lstStyle/>
          <a:p>
            <a:endParaRPr lang="es-ES" smtClean="0"/>
          </a:p>
        </p:txBody>
      </p:sp>
      <p:sp>
        <p:nvSpPr>
          <p:cNvPr id="4" name="3 Marcador de número de diapositiva"/>
          <p:cNvSpPr>
            <a:spLocks noGrp="1"/>
          </p:cNvSpPr>
          <p:nvPr>
            <p:ph type="sldNum" sz="quarter" idx="5"/>
          </p:nvPr>
        </p:nvSpPr>
        <p:spPr/>
        <p:txBody>
          <a:bodyPr/>
          <a:lstStyle/>
          <a:p>
            <a:pPr>
              <a:defRPr/>
            </a:pPr>
            <a:fld id="{A87C9C76-509A-4EE2-B59B-089B95C96D77}" type="slidenum">
              <a:rPr lang="es-ES" smtClean="0"/>
              <a:pPr>
                <a:defRPr/>
              </a:pPr>
              <a:t>48</a:t>
            </a:fld>
            <a:endParaRPr lang="es-ES"/>
          </a:p>
        </p:txBody>
      </p:sp>
    </p:spTree>
    <p:extLst>
      <p:ext uri="{BB962C8B-B14F-4D97-AF65-F5344CB8AC3E}">
        <p14:creationId xmlns:p14="http://schemas.microsoft.com/office/powerpoint/2010/main" val="34337887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1 Marcador de imagen de diapositiva"/>
          <p:cNvSpPr>
            <a:spLocks noGrp="1" noRot="1" noChangeAspect="1" noTextEdit="1"/>
          </p:cNvSpPr>
          <p:nvPr>
            <p:ph type="sldImg"/>
          </p:nvPr>
        </p:nvSpPr>
        <p:spPr>
          <a:ln/>
        </p:spPr>
      </p:sp>
      <p:sp>
        <p:nvSpPr>
          <p:cNvPr id="63491" name="2 Marcador de notas"/>
          <p:cNvSpPr>
            <a:spLocks noGrp="1"/>
          </p:cNvSpPr>
          <p:nvPr>
            <p:ph type="body" idx="1"/>
          </p:nvPr>
        </p:nvSpPr>
        <p:spPr>
          <a:noFill/>
          <a:ln/>
        </p:spPr>
        <p:txBody>
          <a:bodyPr/>
          <a:lstStyle/>
          <a:p>
            <a:endParaRPr lang="es-ES" smtClean="0"/>
          </a:p>
        </p:txBody>
      </p:sp>
      <p:sp>
        <p:nvSpPr>
          <p:cNvPr id="4" name="3 Marcador de número de diapositiva"/>
          <p:cNvSpPr>
            <a:spLocks noGrp="1"/>
          </p:cNvSpPr>
          <p:nvPr>
            <p:ph type="sldNum" sz="quarter" idx="5"/>
          </p:nvPr>
        </p:nvSpPr>
        <p:spPr/>
        <p:txBody>
          <a:bodyPr/>
          <a:lstStyle/>
          <a:p>
            <a:pPr>
              <a:defRPr/>
            </a:pPr>
            <a:fld id="{D6DE4CD0-5A7D-4DFA-B6ED-432092F6E031}" type="slidenum">
              <a:rPr lang="es-ES" smtClean="0"/>
              <a:pPr>
                <a:defRPr/>
              </a:pPr>
              <a:t>49</a:t>
            </a:fld>
            <a:endParaRPr lang="es-ES"/>
          </a:p>
        </p:txBody>
      </p:sp>
    </p:spTree>
    <p:extLst>
      <p:ext uri="{BB962C8B-B14F-4D97-AF65-F5344CB8AC3E}">
        <p14:creationId xmlns:p14="http://schemas.microsoft.com/office/powerpoint/2010/main" val="2245944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Marcador de imagen de diapositiva"/>
          <p:cNvSpPr>
            <a:spLocks noGrp="1" noRot="1" noChangeAspect="1" noTextEdit="1"/>
          </p:cNvSpPr>
          <p:nvPr>
            <p:ph type="sldImg"/>
          </p:nvPr>
        </p:nvSpPr>
        <p:spPr>
          <a:ln/>
        </p:spPr>
      </p:sp>
      <p:sp>
        <p:nvSpPr>
          <p:cNvPr id="43011" name="2 Marcador de notas"/>
          <p:cNvSpPr>
            <a:spLocks noGrp="1"/>
          </p:cNvSpPr>
          <p:nvPr>
            <p:ph type="body" idx="1"/>
          </p:nvPr>
        </p:nvSpPr>
        <p:spPr>
          <a:noFill/>
          <a:ln/>
        </p:spPr>
        <p:txBody>
          <a:bodyPr/>
          <a:lstStyle/>
          <a:p>
            <a:endParaRPr lang="es-ES" smtClean="0"/>
          </a:p>
        </p:txBody>
      </p:sp>
      <p:sp>
        <p:nvSpPr>
          <p:cNvPr id="4" name="3 Marcador de número de diapositiva"/>
          <p:cNvSpPr>
            <a:spLocks noGrp="1"/>
          </p:cNvSpPr>
          <p:nvPr>
            <p:ph type="sldNum" sz="quarter" idx="5"/>
          </p:nvPr>
        </p:nvSpPr>
        <p:spPr/>
        <p:txBody>
          <a:bodyPr/>
          <a:lstStyle/>
          <a:p>
            <a:pPr>
              <a:defRPr/>
            </a:pPr>
            <a:fld id="{1F88B5F3-AE8B-406F-B596-CA1E6278AB90}" type="slidenum">
              <a:rPr lang="es-ES" smtClean="0"/>
              <a:pPr>
                <a:defRPr/>
              </a:pPr>
              <a:t>8</a:t>
            </a:fld>
            <a:endParaRPr lang="es-ES"/>
          </a:p>
        </p:txBody>
      </p:sp>
    </p:spTree>
    <p:extLst>
      <p:ext uri="{BB962C8B-B14F-4D97-AF65-F5344CB8AC3E}">
        <p14:creationId xmlns:p14="http://schemas.microsoft.com/office/powerpoint/2010/main" val="4117397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pPr>
              <a:defRPr/>
            </a:pPr>
            <a:fld id="{1DA580D8-A9EA-4A4A-8BCA-9B23D39BF195}" type="slidenum">
              <a:rPr lang="es-ES" smtClean="0"/>
              <a:pPr>
                <a:defRPr/>
              </a:pPr>
              <a:t>9</a:t>
            </a:fld>
            <a:endParaRPr lang="es-ES"/>
          </a:p>
        </p:txBody>
      </p:sp>
    </p:spTree>
    <p:extLst>
      <p:ext uri="{BB962C8B-B14F-4D97-AF65-F5344CB8AC3E}">
        <p14:creationId xmlns:p14="http://schemas.microsoft.com/office/powerpoint/2010/main" val="5963617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32742B26-21CD-4F5B-B399-340ED78C6923}" type="slidenum">
              <a:rPr lang="es-ES" smtClean="0"/>
              <a:pPr/>
              <a:t>17</a:t>
            </a:fld>
            <a:endParaRPr lang="es-ES"/>
          </a:p>
        </p:txBody>
      </p:sp>
    </p:spTree>
    <p:extLst>
      <p:ext uri="{BB962C8B-B14F-4D97-AF65-F5344CB8AC3E}">
        <p14:creationId xmlns:p14="http://schemas.microsoft.com/office/powerpoint/2010/main" val="8644854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1 Marcador de imagen de diapositiva"/>
          <p:cNvSpPr>
            <a:spLocks noGrp="1" noRot="1" noChangeAspect="1" noTextEdit="1"/>
          </p:cNvSpPr>
          <p:nvPr>
            <p:ph type="sldImg"/>
          </p:nvPr>
        </p:nvSpPr>
        <p:spPr>
          <a:ln/>
        </p:spPr>
      </p:sp>
      <p:sp>
        <p:nvSpPr>
          <p:cNvPr id="52227" name="2 Marcador de notas"/>
          <p:cNvSpPr>
            <a:spLocks noGrp="1"/>
          </p:cNvSpPr>
          <p:nvPr>
            <p:ph type="body" idx="1"/>
          </p:nvPr>
        </p:nvSpPr>
        <p:spPr>
          <a:noFill/>
          <a:ln/>
        </p:spPr>
        <p:txBody>
          <a:bodyPr/>
          <a:lstStyle/>
          <a:p>
            <a:endParaRPr lang="es-ES" smtClean="0"/>
          </a:p>
        </p:txBody>
      </p:sp>
      <p:sp>
        <p:nvSpPr>
          <p:cNvPr id="4" name="3 Marcador de número de diapositiva"/>
          <p:cNvSpPr>
            <a:spLocks noGrp="1"/>
          </p:cNvSpPr>
          <p:nvPr>
            <p:ph type="sldNum" sz="quarter" idx="5"/>
          </p:nvPr>
        </p:nvSpPr>
        <p:spPr/>
        <p:txBody>
          <a:bodyPr/>
          <a:lstStyle/>
          <a:p>
            <a:pPr>
              <a:defRPr/>
            </a:pPr>
            <a:fld id="{11598215-A2AD-424B-9188-E37B540D2838}" type="slidenum">
              <a:rPr lang="es-ES" smtClean="0"/>
              <a:pPr>
                <a:defRPr/>
              </a:pPr>
              <a:t>22</a:t>
            </a:fld>
            <a:endParaRPr lang="es-ES"/>
          </a:p>
        </p:txBody>
      </p:sp>
    </p:spTree>
    <p:extLst>
      <p:ext uri="{BB962C8B-B14F-4D97-AF65-F5344CB8AC3E}">
        <p14:creationId xmlns:p14="http://schemas.microsoft.com/office/powerpoint/2010/main" val="2450657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8915" name="2 Marcador de notas"/>
          <p:cNvSpPr>
            <a:spLocks noGrp="1"/>
          </p:cNvSpPr>
          <p:nvPr>
            <p:ph type="body" idx="1"/>
          </p:nvPr>
        </p:nvSpPr>
        <p:spPr bwMode="auto">
          <a:noFill/>
        </p:spPr>
        <p:txBody>
          <a:bodyPr wrap="square" lIns="91879" tIns="45939" rIns="91879" bIns="45939" numCol="1" anchor="t" anchorCtr="0" compatLnSpc="1">
            <a:prstTxWarp prst="textNoShape">
              <a:avLst/>
            </a:prstTxWarp>
          </a:bodyPr>
          <a:lstStyle/>
          <a:p>
            <a:pPr eaLnBrk="1" hangingPunct="1"/>
            <a:r>
              <a:rPr lang="es-ES" altLang="es-ES" smtClean="0"/>
              <a:t>Todas las vulvovagintis, infecciosas o no, deterioran la calidad de vida de las pacientes, dada la desagradable clínica, de síntomas y signos que ocasionan.</a:t>
            </a:r>
          </a:p>
          <a:p>
            <a:pPr eaLnBrk="1" hangingPunct="1">
              <a:spcBef>
                <a:spcPct val="0"/>
              </a:spcBef>
            </a:pPr>
            <a:r>
              <a:rPr lang="es-ES" altLang="es-ES" smtClean="0"/>
              <a:t>Según los datos españoles, las 2 vaginitis más frecuentes son la candidiásica y la vaginosis bacteriana, que, sin ser una vaginitis como tal (no se trata de una inflamación del epitelio originada por una infección), origina clínica semejante a la de las vaginitis infecciosas y por ello se ha incluido clásicamente en este grupo.</a:t>
            </a:r>
          </a:p>
          <a:p>
            <a:pPr eaLnBrk="1" hangingPunct="1"/>
            <a:endParaRPr lang="es-ES" altLang="es-ES" smtClean="0"/>
          </a:p>
        </p:txBody>
      </p:sp>
      <p:sp>
        <p:nvSpPr>
          <p:cNvPr id="38916" name="3 Marcador de número de diapositiva"/>
          <p:cNvSpPr txBox="1">
            <a:spLocks noGrp="1"/>
          </p:cNvSpPr>
          <p:nvPr/>
        </p:nvSpPr>
        <p:spPr bwMode="auto">
          <a:xfrm>
            <a:off x="3884613" y="8683625"/>
            <a:ext cx="2971800" cy="458788"/>
          </a:xfrm>
          <a:prstGeom prst="rect">
            <a:avLst/>
          </a:prstGeom>
          <a:noFill/>
          <a:ln w="9525">
            <a:noFill/>
            <a:miter lim="800000"/>
            <a:headEnd/>
            <a:tailEnd/>
          </a:ln>
        </p:spPr>
        <p:txBody>
          <a:bodyPr lIns="91879" tIns="45939" rIns="91879" bIns="45939" anchor="b"/>
          <a:lstStyle/>
          <a:p>
            <a:pPr algn="r" eaLnBrk="1" hangingPunct="1"/>
            <a:fld id="{D8282245-1645-4E16-B72F-ECC68B8B6DEC}" type="slidenum">
              <a:rPr lang="es-ES" altLang="es-ES" sz="1200">
                <a:cs typeface="Arial" pitchFamily="34" charset="0"/>
              </a:rPr>
              <a:pPr algn="r" eaLnBrk="1" hangingPunct="1"/>
              <a:t>26</a:t>
            </a:fld>
            <a:endParaRPr lang="es-ES" altLang="es-ES" sz="1200">
              <a:cs typeface="Arial" pitchFamily="34" charset="0"/>
            </a:endParaRPr>
          </a:p>
        </p:txBody>
      </p:sp>
    </p:spTree>
    <p:extLst>
      <p:ext uri="{BB962C8B-B14F-4D97-AF65-F5344CB8AC3E}">
        <p14:creationId xmlns:p14="http://schemas.microsoft.com/office/powerpoint/2010/main" val="3464899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3" name="2 Marcador de notas"/>
          <p:cNvSpPr>
            <a:spLocks noGrp="1"/>
          </p:cNvSpPr>
          <p:nvPr>
            <p:ph type="body" idx="1"/>
          </p:nvPr>
        </p:nvSpPr>
        <p:spPr/>
        <p:txBody>
          <a:bodyPr wrap="square" lIns="91879" tIns="45939" rIns="91879" bIns="45939" numCol="1" anchor="t" anchorCtr="0" compatLnSpc="1">
            <a:prstTxWarp prst="textNoShape">
              <a:avLst/>
            </a:prstTxWarp>
          </a:bodyPr>
          <a:lstStyle/>
          <a:p>
            <a:pPr eaLnBrk="1" hangingPunct="1">
              <a:defRPr/>
            </a:pPr>
            <a:r>
              <a:rPr lang="es-ES_tradnl" altLang="es-ES" smtClean="0"/>
              <a:t>Recientemente, la información disponible sobre la composición de la flora vaginal ha señalado que dentro de los lactobacilos, existen diversas especies comprobándose que algunas de ellas se encuentran más frecuentemente en las mujeres sanas y por el contrario, tienen escasa representación en las mujeres con síntomas relacionados con alteraciones de la flora vaginal </a:t>
            </a:r>
          </a:p>
          <a:p>
            <a:pPr eaLnBrk="1" hangingPunct="1">
              <a:buFontTx/>
              <a:buChar char="•"/>
              <a:defRPr/>
            </a:pPr>
            <a:r>
              <a:rPr lang="es-ES" altLang="es-ES" smtClean="0"/>
              <a:t>Bajo la influencia de los estrógenos, el epitelio produce </a:t>
            </a:r>
            <a:r>
              <a:rPr lang="es-ES" altLang="es-ES" b="1" smtClean="0"/>
              <a:t>glucógeno</a:t>
            </a:r>
            <a:r>
              <a:rPr lang="es-ES" altLang="es-ES" smtClean="0"/>
              <a:t> que se degrada, por la </a:t>
            </a:r>
            <a:r>
              <a:rPr lang="es-ES" altLang="es-ES" b="1" smtClean="0"/>
              <a:t>acción de </a:t>
            </a:r>
            <a:r>
              <a:rPr lang="es-ES" altLang="es-ES" b="1" i="1" smtClean="0"/>
              <a:t>L</a:t>
            </a:r>
            <a:r>
              <a:rPr lang="es-ES" altLang="es-ES" b="1" i="1" smtClean="0">
                <a:effectLst>
                  <a:outerShdw blurRad="38100" dist="38100" dir="2700000" algn="tl">
                    <a:srgbClr val="C0C0C0"/>
                  </a:outerShdw>
                </a:effectLst>
              </a:rPr>
              <a:t>actobacillus </a:t>
            </a:r>
            <a:r>
              <a:rPr lang="es-ES" altLang="es-ES" i="1" smtClean="0">
                <a:effectLst>
                  <a:outerShdw blurRad="38100" dist="38100" dir="2700000" algn="tl">
                    <a:srgbClr val="C0C0C0"/>
                  </a:outerShdw>
                </a:effectLst>
              </a:rPr>
              <a:t>spp</a:t>
            </a:r>
            <a:r>
              <a:rPr lang="es-ES" altLang="es-ES" i="1" smtClean="0"/>
              <a:t>,</a:t>
            </a:r>
            <a:r>
              <a:rPr lang="es-ES" altLang="es-ES" smtClean="0"/>
              <a:t> a </a:t>
            </a:r>
            <a:r>
              <a:rPr lang="es-ES" altLang="es-ES" b="1" smtClean="0"/>
              <a:t>glucosa </a:t>
            </a:r>
            <a:r>
              <a:rPr lang="es-ES" altLang="es-ES" smtClean="0"/>
              <a:t>y finalmente a </a:t>
            </a:r>
            <a:r>
              <a:rPr lang="es-ES" altLang="es-ES" b="1" smtClean="0"/>
              <a:t>ácido láctico</a:t>
            </a:r>
            <a:r>
              <a:rPr lang="es-ES" altLang="es-ES" smtClean="0"/>
              <a:t>, lo que contribuye a mantener el </a:t>
            </a:r>
            <a:r>
              <a:rPr lang="es-ES" altLang="es-ES" b="1" smtClean="0"/>
              <a:t>pH vaginal entre 3,5 y 4,5</a:t>
            </a:r>
          </a:p>
          <a:p>
            <a:pPr eaLnBrk="1" hangingPunct="1">
              <a:buFontTx/>
              <a:buChar char="•"/>
              <a:defRPr/>
            </a:pPr>
            <a:endParaRPr lang="es-ES" altLang="es-ES" smtClean="0"/>
          </a:p>
          <a:p>
            <a:pPr eaLnBrk="1" hangingPunct="1">
              <a:buFontTx/>
              <a:buChar char="•"/>
              <a:defRPr/>
            </a:pPr>
            <a:r>
              <a:rPr lang="es-ES" altLang="es-ES" smtClean="0"/>
              <a:t> Este </a:t>
            </a:r>
            <a:r>
              <a:rPr lang="es-ES" altLang="es-ES" b="1" smtClean="0"/>
              <a:t>medio ácido </a:t>
            </a:r>
            <a:r>
              <a:rPr lang="es-ES" altLang="es-ES" smtClean="0"/>
              <a:t>está considerado el </a:t>
            </a:r>
            <a:r>
              <a:rPr lang="es-ES" altLang="es-ES" b="1" smtClean="0"/>
              <a:t>mejor mecanismo protector </a:t>
            </a:r>
            <a:r>
              <a:rPr lang="es-ES" altLang="es-ES" smtClean="0"/>
              <a:t>de los </a:t>
            </a:r>
            <a:r>
              <a:rPr lang="es-ES" altLang="es-ES" b="1" smtClean="0"/>
              <a:t>lactobacilos</a:t>
            </a:r>
            <a:r>
              <a:rPr lang="es-ES" altLang="es-ES" smtClean="0"/>
              <a:t> contra las </a:t>
            </a:r>
            <a:r>
              <a:rPr lang="es-ES" altLang="es-ES" i="1" smtClean="0"/>
              <a:t>infecciones vaginales </a:t>
            </a:r>
            <a:r>
              <a:rPr lang="es-ES" altLang="es-ES" sz="1000" smtClean="0"/>
              <a:t>(1)</a:t>
            </a:r>
            <a:r>
              <a:rPr lang="es-ES" altLang="es-ES" smtClean="0"/>
              <a:t>.  </a:t>
            </a:r>
          </a:p>
          <a:p>
            <a:pPr eaLnBrk="1" hangingPunct="1">
              <a:defRPr/>
            </a:pPr>
            <a:endParaRPr lang="es-ES" altLang="es-ES" smtClean="0"/>
          </a:p>
          <a:p>
            <a:pPr eaLnBrk="1" hangingPunct="1">
              <a:buFontTx/>
              <a:buChar char="•"/>
              <a:defRPr/>
            </a:pPr>
            <a:r>
              <a:rPr lang="es-ES" altLang="es-ES" smtClean="0"/>
              <a:t>Los lactobacilos llevan a cabo una acción fermentativa, aunque es probable que el glucógeno vaginal sea degradado también hasta glucosa, por las propias células del epitelio y después se convierta en ácido láctico </a:t>
            </a:r>
            <a:r>
              <a:rPr lang="es-ES" altLang="es-ES" sz="1000" smtClean="0"/>
              <a:t>(2)</a:t>
            </a:r>
            <a:r>
              <a:rPr lang="es-ES" altLang="es-ES" smtClean="0"/>
              <a:t>. </a:t>
            </a:r>
            <a:endParaRPr lang="es-ES_tradnl" altLang="es-ES" smtClean="0"/>
          </a:p>
          <a:p>
            <a:pPr eaLnBrk="1" hangingPunct="1">
              <a:defRPr/>
            </a:pPr>
            <a:endParaRPr lang="es-ES" altLang="es-ES" smtClean="0"/>
          </a:p>
        </p:txBody>
      </p:sp>
      <p:sp>
        <p:nvSpPr>
          <p:cNvPr id="47108" name="3 Marcador de número de diapositiva"/>
          <p:cNvSpPr txBox="1">
            <a:spLocks noGrp="1"/>
          </p:cNvSpPr>
          <p:nvPr/>
        </p:nvSpPr>
        <p:spPr bwMode="auto">
          <a:xfrm>
            <a:off x="3884613" y="8683625"/>
            <a:ext cx="2971800" cy="458788"/>
          </a:xfrm>
          <a:prstGeom prst="rect">
            <a:avLst/>
          </a:prstGeom>
          <a:noFill/>
          <a:ln w="9525">
            <a:noFill/>
            <a:miter lim="800000"/>
            <a:headEnd/>
            <a:tailEnd/>
          </a:ln>
        </p:spPr>
        <p:txBody>
          <a:bodyPr lIns="91879" tIns="45939" rIns="91879" bIns="45939" anchor="b"/>
          <a:lstStyle/>
          <a:p>
            <a:pPr algn="r" eaLnBrk="1" hangingPunct="1"/>
            <a:fld id="{2B6B1E13-53A6-4249-99FD-DA9B45AFC403}" type="slidenum">
              <a:rPr lang="es-ES" altLang="es-ES" sz="1200">
                <a:cs typeface="Arial" pitchFamily="34" charset="0"/>
              </a:rPr>
              <a:pPr algn="r" eaLnBrk="1" hangingPunct="1"/>
              <a:t>29</a:t>
            </a:fld>
            <a:endParaRPr lang="es-ES" altLang="es-ES" sz="1200">
              <a:cs typeface="Arial" pitchFamily="34" charset="0"/>
            </a:endParaRPr>
          </a:p>
        </p:txBody>
      </p:sp>
    </p:spTree>
    <p:extLst>
      <p:ext uri="{BB962C8B-B14F-4D97-AF65-F5344CB8AC3E}">
        <p14:creationId xmlns:p14="http://schemas.microsoft.com/office/powerpoint/2010/main" val="268137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Marcador de imagen de diapositiva"/>
          <p:cNvSpPr>
            <a:spLocks noGrp="1" noRot="1" noChangeAspect="1"/>
          </p:cNvSpPr>
          <p:nvPr>
            <p:ph type="sldImg"/>
          </p:nvPr>
        </p:nvSpPr>
        <p:spPr>
          <a:ln/>
        </p:spPr>
      </p:sp>
      <p:sp>
        <p:nvSpPr>
          <p:cNvPr id="58370" name="2 Marcador de notas"/>
          <p:cNvSpPr>
            <a:spLocks noGrp="1"/>
          </p:cNvSpPr>
          <p:nvPr>
            <p:ph type="body" idx="1"/>
          </p:nvPr>
        </p:nvSpPr>
        <p:spPr>
          <a:noFill/>
          <a:ln/>
        </p:spPr>
        <p:txBody>
          <a:bodyPr/>
          <a:lstStyle/>
          <a:p>
            <a:endParaRPr lang="es-ES" smtClean="0"/>
          </a:p>
        </p:txBody>
      </p:sp>
      <p:sp>
        <p:nvSpPr>
          <p:cNvPr id="4" name="3 Marcador de número de diapositiva"/>
          <p:cNvSpPr>
            <a:spLocks noGrp="1"/>
          </p:cNvSpPr>
          <p:nvPr>
            <p:ph type="sldNum" sz="quarter" idx="5"/>
          </p:nvPr>
        </p:nvSpPr>
        <p:spPr/>
        <p:txBody>
          <a:bodyPr/>
          <a:lstStyle/>
          <a:p>
            <a:pPr>
              <a:defRPr/>
            </a:pPr>
            <a:fld id="{44872E16-3D95-4873-87AD-3BF176984D2C}" type="slidenum">
              <a:rPr lang="es-ES" smtClean="0"/>
              <a:pPr>
                <a:defRPr/>
              </a:pPr>
              <a:t>41</a:t>
            </a:fld>
            <a:endParaRPr lang="es-ES"/>
          </a:p>
        </p:txBody>
      </p:sp>
    </p:spTree>
    <p:extLst>
      <p:ext uri="{BB962C8B-B14F-4D97-AF65-F5344CB8AC3E}">
        <p14:creationId xmlns:p14="http://schemas.microsoft.com/office/powerpoint/2010/main" val="460440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53251" name="2 Marcador de notas"/>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s-ES" smtClean="0"/>
          </a:p>
        </p:txBody>
      </p:sp>
      <p:sp>
        <p:nvSpPr>
          <p:cNvPr id="532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5FC6E6-E623-4C6E-A632-83B6B3BAA627}" type="slidenum">
              <a:rPr lang="es-ES"/>
              <a:pPr fontAlgn="base">
                <a:spcBef>
                  <a:spcPct val="0"/>
                </a:spcBef>
                <a:spcAft>
                  <a:spcPct val="0"/>
                </a:spcAft>
              </a:pPr>
              <a:t>43</a:t>
            </a:fld>
            <a:endParaRPr lang="es-ES"/>
          </a:p>
        </p:txBody>
      </p:sp>
    </p:spTree>
    <p:extLst>
      <p:ext uri="{BB962C8B-B14F-4D97-AF65-F5344CB8AC3E}">
        <p14:creationId xmlns:p14="http://schemas.microsoft.com/office/powerpoint/2010/main" val="21191436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0.png"/><Relationship Id="rId4"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Diapositiva de porta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8" name="Imagen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00" y="115200"/>
            <a:ext cx="7667715" cy="936000"/>
          </a:xfrm>
          <a:prstGeom prst="rect">
            <a:avLst/>
          </a:prstGeom>
        </p:spPr>
      </p:pic>
      <p:pic>
        <p:nvPicPr>
          <p:cNvPr id="9" name="Imagen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91344" y="5977834"/>
            <a:ext cx="3077800" cy="866914"/>
          </a:xfrm>
          <a:prstGeom prst="rect">
            <a:avLst/>
          </a:prstGeom>
        </p:spPr>
      </p:pic>
    </p:spTree>
    <p:extLst>
      <p:ext uri="{BB962C8B-B14F-4D97-AF65-F5344CB8AC3E}">
        <p14:creationId xmlns:p14="http://schemas.microsoft.com/office/powerpoint/2010/main" val="363568031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n y explicació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0"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3" name="Imagen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1546260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a APAP">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8"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graphicFrame>
        <p:nvGraphicFramePr>
          <p:cNvPr id="9" name="4 Tabla"/>
          <p:cNvGraphicFramePr>
            <a:graphicFrameLocks noGrp="1"/>
          </p:cNvGraphicFramePr>
          <p:nvPr userDrawn="1">
            <p:extLst>
              <p:ext uri="{D42A27DB-BD31-4B8C-83A1-F6EECF244321}">
                <p14:modId xmlns:p14="http://schemas.microsoft.com/office/powerpoint/2010/main" val="1542384195"/>
              </p:ext>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23254815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ítulo y objeto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pic>
        <p:nvPicPr>
          <p:cNvPr id="12"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pic>
        <p:nvPicPr>
          <p:cNvPr id="14" name="Imagen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48395" y="6227877"/>
            <a:ext cx="2347384" cy="513491"/>
          </a:xfrm>
          <a:prstGeom prst="rect">
            <a:avLst/>
          </a:prstGeom>
        </p:spPr>
      </p:pic>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5" name="Imagen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6874" y="6456148"/>
            <a:ext cx="4303527" cy="299148"/>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regunta interactiv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pic>
        <p:nvPicPr>
          <p:cNvPr id="11" name="10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6" name="Imagen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48395" y="6227877"/>
            <a:ext cx="2347384" cy="513491"/>
          </a:xfrm>
          <a:prstGeom prst="rect">
            <a:avLst/>
          </a:prstGeom>
        </p:spPr>
      </p:pic>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2" name="Imagen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6874" y="6453808"/>
            <a:ext cx="4303527" cy="299148"/>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9" name="8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43" y="6072206"/>
            <a:ext cx="4286280" cy="428628"/>
          </a:xfrm>
          <a:prstGeom prst="rect">
            <a:avLst/>
          </a:prstGeom>
        </p:spPr>
      </p:pic>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2" name="Imagen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48395" y="6227877"/>
            <a:ext cx="2347384" cy="513491"/>
          </a:xfrm>
          <a:prstGeom prst="rect">
            <a:avLst/>
          </a:prstGeom>
        </p:spPr>
      </p:pic>
      <p:pic>
        <p:nvPicPr>
          <p:cNvPr id="2" name="Imagen 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458" y="6458714"/>
            <a:ext cx="4303527" cy="299148"/>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2_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CE7F1376-6A60-4E47-AF56-A33A20B9A28C}" type="datetimeFigureOut">
              <a:rPr lang="es-ES"/>
              <a:pPr>
                <a:defRPr/>
              </a:pPr>
              <a:t>13/12/2017</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fld id="{E2FE8CF5-9B13-4050-988B-8C7FA63270F4}" type="slidenum">
              <a:rPr lang="es-ES" altLang="es-ES"/>
              <a:pPr/>
              <a:t>‹Nº›</a:t>
            </a:fld>
            <a:endParaRPr lang="es-ES" alt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s-ES"/>
          </a:p>
        </p:txBody>
      </p:sp>
      <p:sp>
        <p:nvSpPr>
          <p:cNvPr id="3" name="Marcador de fecha 2"/>
          <p:cNvSpPr>
            <a:spLocks noGrp="1"/>
          </p:cNvSpPr>
          <p:nvPr>
            <p:ph type="dt" sz="half" idx="10"/>
          </p:nvPr>
        </p:nvSpPr>
        <p:spPr/>
        <p:txBody>
          <a:bodyPr/>
          <a:lstStyle/>
          <a:p>
            <a:fld id="{AC38DA5E-1D33-0D4D-81FB-BEB479CB620B}" type="datetimeFigureOut">
              <a:rPr lang="es-ES" smtClean="0"/>
              <a:pPr/>
              <a:t>13/12/2017</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209CFC02-DD97-154B-915C-90AB816D5390}" type="slidenum">
              <a:rPr lang="es-ES" smtClean="0"/>
              <a:pPr/>
              <a:t>‹Nº›</a:t>
            </a:fld>
            <a:endParaRPr lang="es-ES"/>
          </a:p>
        </p:txBody>
      </p:sp>
    </p:spTree>
    <p:extLst>
      <p:ext uri="{BB962C8B-B14F-4D97-AF65-F5344CB8AC3E}">
        <p14:creationId xmlns:p14="http://schemas.microsoft.com/office/powerpoint/2010/main" val="3057342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830E082-8FCA-4B56-A535-42374C48FE3D}" type="datetimeFigureOut">
              <a:rPr lang="es-ES"/>
              <a:pPr>
                <a:defRPr/>
              </a:pPr>
              <a:t>13/12/2017</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fld id="{36CDE54E-9882-4ABF-9F53-21969148F09F}" type="slidenum">
              <a:rPr lang="es-ES" altLang="es-ES"/>
              <a:pPr/>
              <a:t>‹Nº›</a:t>
            </a:fld>
            <a:endParaRPr lang="es-ES" alt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5" name="Imagen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2400" y="115200"/>
            <a:ext cx="7706398" cy="936000"/>
          </a:xfrm>
          <a:prstGeom prst="rect">
            <a:avLst/>
          </a:prstGeom>
        </p:spPr>
      </p:pic>
    </p:spTree>
    <p:extLst>
      <p:ext uri="{BB962C8B-B14F-4D97-AF65-F5344CB8AC3E}">
        <p14:creationId xmlns:p14="http://schemas.microsoft.com/office/powerpoint/2010/main" val="148885350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8"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4" name="Imagen 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838626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hasCustomPrompt="1"/>
          </p:nvPr>
        </p:nvSpPr>
        <p:spPr>
          <a:xfrm>
            <a:off x="914400" y="3789040"/>
            <a:ext cx="10534651" cy="1285884"/>
          </a:xfrm>
          <a:solidFill>
            <a:srgbClr val="FFFFFF">
              <a:alpha val="50196"/>
            </a:srgbClr>
          </a:solidFill>
        </p:spPr>
        <p:txBody>
          <a:bodyPr>
            <a:noAutofit/>
          </a:bodyPr>
          <a:lstStyle>
            <a:lvl1pPr algn="l">
              <a:defRPr sz="4000" b="1">
                <a:solidFill>
                  <a:schemeClr val="tx2"/>
                </a:solidFill>
                <a:latin typeface="+mn-lt"/>
              </a:defRPr>
            </a:lvl1pPr>
          </a:lstStyle>
          <a:p>
            <a:r>
              <a:rPr lang="es-ES" dirty="0" smtClean="0"/>
              <a:t>Evidencia sobre el uso de </a:t>
            </a:r>
            <a:r>
              <a:rPr lang="es-ES" dirty="0" err="1" smtClean="0"/>
              <a:t>probióticos</a:t>
            </a:r>
            <a:r>
              <a:rPr lang="es-ES" dirty="0" smtClean="0"/>
              <a:t> en Pediatría</a:t>
            </a:r>
            <a:endParaRPr lang="es-ES" dirty="0"/>
          </a:p>
        </p:txBody>
      </p:sp>
      <p:sp>
        <p:nvSpPr>
          <p:cNvPr id="3" name="2 Subtítulo"/>
          <p:cNvSpPr>
            <a:spLocks noGrp="1"/>
          </p:cNvSpPr>
          <p:nvPr>
            <p:ph type="subTitle" idx="1" hasCustomPrompt="1"/>
          </p:nvPr>
        </p:nvSpPr>
        <p:spPr>
          <a:xfrm>
            <a:off x="895350" y="5146330"/>
            <a:ext cx="10553701" cy="914420"/>
          </a:xfrm>
          <a:solidFill>
            <a:srgbClr val="FFFFFF">
              <a:alpha val="50196"/>
            </a:srgbClr>
          </a:solidFill>
        </p:spPr>
        <p:txBody>
          <a:bodyPr>
            <a:normAutofit/>
          </a:bodyPr>
          <a:lstStyle>
            <a:lvl1pPr marL="0" indent="0" algn="l">
              <a:buNone/>
              <a:defRPr sz="2800" b="1">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dirty="0" smtClean="0"/>
              <a:t>Dr. Guillermo Alvarez </a:t>
            </a:r>
            <a:r>
              <a:rPr lang="pt-BR" dirty="0" err="1" smtClean="0"/>
              <a:t>Calatayud</a:t>
            </a:r>
            <a:endParaRPr lang="pt-BR" dirty="0" smtClean="0"/>
          </a:p>
          <a:p>
            <a:r>
              <a:rPr lang="pt-BR" dirty="0" smtClean="0"/>
              <a:t>Hospital General </a:t>
            </a:r>
            <a:r>
              <a:rPr lang="pt-BR" dirty="0" err="1" smtClean="0"/>
              <a:t>Universitario</a:t>
            </a:r>
            <a:r>
              <a:rPr lang="pt-BR" dirty="0" smtClean="0"/>
              <a:t> </a:t>
            </a:r>
            <a:r>
              <a:rPr lang="pt-BR" dirty="0" err="1" smtClean="0"/>
              <a:t>Gregorio</a:t>
            </a:r>
            <a:r>
              <a:rPr lang="pt-BR" dirty="0" smtClean="0"/>
              <a:t> </a:t>
            </a:r>
            <a:r>
              <a:rPr lang="pt-BR" dirty="0" err="1" smtClean="0"/>
              <a:t>Marañón</a:t>
            </a:r>
            <a:r>
              <a:rPr lang="pt-BR" dirty="0" smtClean="0"/>
              <a:t>. Madrid</a:t>
            </a:r>
            <a:endParaRPr lang="es-ES" dirty="0"/>
          </a:p>
        </p:txBody>
      </p:sp>
      <p:cxnSp>
        <p:nvCxnSpPr>
          <p:cNvPr id="12" name="11 Conector recto"/>
          <p:cNvCxnSpPr/>
          <p:nvPr userDrawn="1"/>
        </p:nvCxnSpPr>
        <p:spPr>
          <a:xfrm rot="5400000">
            <a:off x="298684" y="4417949"/>
            <a:ext cx="1116000" cy="1059"/>
          </a:xfrm>
          <a:prstGeom prst="line">
            <a:avLst/>
          </a:prstGeom>
          <a:ln w="123825" cap="rnd" cmpd="thickThi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13 Conector recto"/>
          <p:cNvCxnSpPr/>
          <p:nvPr userDrawn="1"/>
        </p:nvCxnSpPr>
        <p:spPr>
          <a:xfrm rot="5400000">
            <a:off x="497780" y="5585923"/>
            <a:ext cx="720000" cy="1059"/>
          </a:xfrm>
          <a:prstGeom prst="line">
            <a:avLst/>
          </a:prstGeom>
          <a:ln w="123825" cap="rnd" cmpd="thickThi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027568" y="6132300"/>
            <a:ext cx="2088232" cy="609068"/>
          </a:xfrm>
          <a:prstGeom prst="rect">
            <a:avLst/>
          </a:prstGeom>
        </p:spPr>
      </p:pic>
      <p:pic>
        <p:nvPicPr>
          <p:cNvPr id="5" name="Imagen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2400" y="115200"/>
            <a:ext cx="7706398" cy="936000"/>
          </a:xfrm>
          <a:prstGeom prst="rect">
            <a:avLst/>
          </a:prstGeom>
        </p:spPr>
      </p:pic>
    </p:spTree>
    <p:extLst>
      <p:ext uri="{BB962C8B-B14F-4D97-AF65-F5344CB8AC3E}">
        <p14:creationId xmlns:p14="http://schemas.microsoft.com/office/powerpoint/2010/main" val="2324546842"/>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Pregunta interactiv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9"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2" name="Imagen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307882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3"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9" name="Imagen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0" name="Imagen 9"/>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96164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os áreas con cabece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1"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3" name="Imagen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13241059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7"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9" name="Imagen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349676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6"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7" name="Imagen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8" name="Imagen 7"/>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1608016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0"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3" name="Imagen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15083482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Imagen y explicació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Marcador de posición de imagen"/>
          <p:cNvSpPr>
            <a:spLocks noGrp="1"/>
          </p:cNvSpPr>
          <p:nvPr>
            <p:ph type="pic" idx="1"/>
          </p:nvPr>
        </p:nvSpPr>
        <p:spPr>
          <a:xfrm>
            <a:off x="3503712" y="908720"/>
            <a:ext cx="5183221" cy="21645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dirty="0"/>
          </a:p>
        </p:txBody>
      </p:sp>
      <p:sp>
        <p:nvSpPr>
          <p:cNvPr id="14"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6" name="2 Marcador de texto"/>
          <p:cNvSpPr>
            <a:spLocks noGrp="1"/>
          </p:cNvSpPr>
          <p:nvPr>
            <p:ph type="body" idx="10"/>
          </p:nvPr>
        </p:nvSpPr>
        <p:spPr>
          <a:xfrm>
            <a:off x="911424" y="3140968"/>
            <a:ext cx="10271787" cy="417054"/>
          </a:xfrm>
        </p:spPr>
        <p:txBody>
          <a:bodyPr anchor="b">
            <a:noAutofit/>
          </a:bodyPr>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0" y="3573016"/>
            <a:ext cx="11183211" cy="2088232"/>
          </a:xfrm>
        </p:spPr>
        <p:txBody>
          <a:bodyPr>
            <a:no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600">
                <a:solidFill>
                  <a:schemeClr val="accent1"/>
                </a:solidFill>
              </a:defRPr>
            </a:lvl3pPr>
            <a:lvl4pPr marL="2874963" indent="-184150">
              <a:spcBef>
                <a:spcPts val="600"/>
              </a:spcBef>
              <a:buClr>
                <a:schemeClr val="tx2"/>
              </a:buClr>
              <a:defRPr sz="1600">
                <a:solidFill>
                  <a:schemeClr val="accent1"/>
                </a:solidFill>
              </a:defRPr>
            </a:lvl4pPr>
            <a:lvl5pPr marL="3590925" indent="-185738">
              <a:spcBef>
                <a:spcPts val="600"/>
              </a:spcBef>
              <a:buClr>
                <a:schemeClr val="tx2"/>
              </a:buClr>
              <a:defRPr sz="16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9"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0"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3" name="Imagen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4985753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abla APAP">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7"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8"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2" name="Imagen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graphicFrame>
        <p:nvGraphicFramePr>
          <p:cNvPr id="9" name="4 Tabla"/>
          <p:cNvGraphicFramePr>
            <a:graphicFrameLocks noGrp="1"/>
          </p:cNvGraphicFramePr>
          <p:nvPr userDrawn="1">
            <p:extLst/>
          </p:nvPr>
        </p:nvGraphicFramePr>
        <p:xfrm>
          <a:off x="1775520" y="908720"/>
          <a:ext cx="8724031" cy="4705346"/>
        </p:xfrm>
        <a:graphic>
          <a:graphicData uri="http://schemas.openxmlformats.org/drawingml/2006/table">
            <a:tbl>
              <a:tblPr firstRow="1" bandRow="1">
                <a:tableStyleId>{5C22544A-7EE6-4342-B048-85BDC9FD1C3A}</a:tableStyleId>
              </a:tblPr>
              <a:tblGrid>
                <a:gridCol w="3846760"/>
                <a:gridCol w="4877271"/>
              </a:tblGrid>
              <a:tr h="3657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Clase</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n-lt"/>
                          <a:cs typeface="Times New Roman" pitchFamily="18" charset="0"/>
                        </a:rPr>
                        <a:t>Principio activo</a:t>
                      </a:r>
                      <a:endParaRPr kumimoji="0" lang="es-ES" sz="1800" b="0" i="0" u="none" strike="noStrike" cap="none" normalizeH="0" baseline="0" dirty="0" smtClean="0">
                        <a:ln>
                          <a:noFill/>
                        </a:ln>
                        <a:solidFill>
                          <a:schemeClr val="bg1"/>
                        </a:solidFill>
                        <a:effectLst/>
                        <a:latin typeface="+mn-lt"/>
                        <a:cs typeface="Times New Roman" pitchFamily="18" charset="0"/>
                      </a:endParaRPr>
                    </a:p>
                  </a:txBody>
                  <a:tcPr marT="45721" marB="45721" anchor="b" horzOverflow="overflow">
                    <a:solidFill>
                      <a:schemeClr val="tx1"/>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 ( muy alta)</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Propionato</a:t>
                      </a:r>
                      <a:r>
                        <a:rPr kumimoji="0" lang="es-ES" sz="1600" b="0" i="0" u="none" strike="noStrike" cap="none" normalizeH="0" baseline="0" dirty="0" smtClean="0">
                          <a:ln>
                            <a:noFill/>
                          </a:ln>
                          <a:solidFill>
                            <a:schemeClr val="accent1"/>
                          </a:solidFill>
                          <a:effectLst/>
                          <a:latin typeface="+mn-lt"/>
                          <a:cs typeface="Times New Roman" pitchFamily="18" charset="0"/>
                        </a:rPr>
                        <a:t> </a:t>
                      </a:r>
                      <a:r>
                        <a:rPr kumimoji="0" lang="es-ES" sz="1600" b="0" i="0" u="none" strike="noStrike" cap="none" normalizeH="0" baseline="0" dirty="0" err="1" smtClean="0">
                          <a:ln>
                            <a:noFill/>
                          </a:ln>
                          <a:solidFill>
                            <a:schemeClr val="accent1"/>
                          </a:solidFill>
                          <a:effectLst/>
                          <a:latin typeface="+mn-lt"/>
                          <a:cs typeface="Times New Roman" pitchFamily="18" charset="0"/>
                        </a:rPr>
                        <a:t>clobetasol</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II (potencia alta)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Prednicarbato</a:t>
                      </a:r>
                      <a:r>
                        <a:rPr kumimoji="0" lang="es-ES" sz="1600" b="1" i="0" u="none" strike="noStrike" cap="none" normalizeH="0" baseline="0" dirty="0" smtClean="0">
                          <a:ln>
                            <a:noFill/>
                          </a:ln>
                          <a:solidFill>
                            <a:srgbClr val="C00000"/>
                          </a:solidFill>
                          <a:effectLst/>
                          <a:latin typeface="+mn-lt"/>
                          <a:cs typeface="Times New Roman" pitchFamily="18" charset="0"/>
                        </a:rPr>
                        <a:t> 0,25%  </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Mometasona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Times New Roman" pitchFamily="18" charset="0"/>
                        </a:rPr>
                        <a:t>Metilprednisolona</a:t>
                      </a:r>
                      <a:r>
                        <a:rPr kumimoji="0" lang="es-ES" sz="1600" b="1" i="0" u="none" strike="noStrike" cap="none" normalizeH="0" baseline="0" dirty="0" smtClean="0">
                          <a:ln>
                            <a:noFill/>
                          </a:ln>
                          <a:solidFill>
                            <a:srgbClr val="C00000"/>
                          </a:solidFill>
                          <a:effectLst/>
                          <a:latin typeface="+mn-lt"/>
                          <a:cs typeface="Times New Roman" pitchFamily="18" charset="0"/>
                        </a:rPr>
                        <a:t> 0,1%</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Betametasona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600" b="0" i="0" u="none" strike="noStrike" cap="none" normalizeH="0" baseline="0" dirty="0" smtClean="0">
                          <a:ln>
                            <a:noFill/>
                          </a:ln>
                          <a:solidFill>
                            <a:schemeClr val="accent1"/>
                          </a:solidFill>
                          <a:effectLst/>
                          <a:latin typeface="+mn-lt"/>
                          <a:cs typeface="Times New Roman" pitchFamily="18" charset="0"/>
                        </a:rPr>
                        <a:t> </a:t>
                      </a: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Beclometasona</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err="1" smtClean="0">
                          <a:ln>
                            <a:noFill/>
                          </a:ln>
                          <a:solidFill>
                            <a:srgbClr val="C00000"/>
                          </a:solidFill>
                          <a:effectLst/>
                          <a:latin typeface="+mn-lt"/>
                          <a:cs typeface="Arial" pitchFamily="34" charset="0"/>
                        </a:rPr>
                        <a:t>Propionato</a:t>
                      </a:r>
                      <a:r>
                        <a:rPr kumimoji="0" lang="es-ES" sz="1600" b="1" i="0" u="none" strike="noStrike" cap="none" normalizeH="0" baseline="0" dirty="0" smtClean="0">
                          <a:ln>
                            <a:noFill/>
                          </a:ln>
                          <a:solidFill>
                            <a:srgbClr val="C00000"/>
                          </a:solidFill>
                          <a:effectLst/>
                          <a:latin typeface="+mn-lt"/>
                          <a:cs typeface="Arial" pitchFamily="34" charset="0"/>
                        </a:rPr>
                        <a:t> </a:t>
                      </a:r>
                      <a:r>
                        <a:rPr kumimoji="0" lang="es-ES" sz="1600" b="1" i="0" u="none" strike="noStrike" cap="none" normalizeH="0" baseline="0" dirty="0" err="1" smtClean="0">
                          <a:ln>
                            <a:noFill/>
                          </a:ln>
                          <a:solidFill>
                            <a:srgbClr val="C00000"/>
                          </a:solidFill>
                          <a:effectLst/>
                          <a:latin typeface="+mn-lt"/>
                          <a:cs typeface="Arial" pitchFamily="34" charset="0"/>
                        </a:rPr>
                        <a:t>fluticasona</a:t>
                      </a:r>
                      <a:endParaRPr kumimoji="0" lang="es-ES" sz="1600" b="1" i="0" u="none" strike="noStrike" cap="none" normalizeH="0" baseline="0" dirty="0" smtClean="0">
                        <a:ln>
                          <a:noFill/>
                        </a:ln>
                        <a:solidFill>
                          <a:srgbClr val="C00000"/>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Times New Roman" pitchFamily="18" charset="0"/>
                        </a:rPr>
                        <a:t> III (potencia intermedia)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err="1" smtClean="0">
                          <a:ln>
                            <a:noFill/>
                          </a:ln>
                          <a:solidFill>
                            <a:schemeClr val="accent1"/>
                          </a:solidFill>
                          <a:effectLst/>
                          <a:latin typeface="+mn-lt"/>
                          <a:cs typeface="Times New Roman" pitchFamily="18" charset="0"/>
                        </a:rPr>
                        <a:t>Clobetasona</a:t>
                      </a:r>
                      <a:r>
                        <a:rPr kumimoji="0" lang="es-ES" sz="1600" b="0" i="0" u="none" strike="noStrike" cap="none" normalizeH="0" baseline="0" dirty="0" smtClean="0">
                          <a:ln>
                            <a:noFill/>
                          </a:ln>
                          <a:solidFill>
                            <a:schemeClr val="accent1"/>
                          </a:solidFill>
                          <a:effectLst/>
                          <a:latin typeface="+mn-lt"/>
                          <a:cs typeface="Times New Roman" pitchFamily="18" charset="0"/>
                        </a:rPr>
                        <a:t> 0,05%</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t>
                      </a:r>
                      <a:r>
                        <a:rPr kumimoji="0" lang="es-ES" sz="1600" b="0" i="0" u="none" strike="noStrike" cap="none" normalizeH="0" baseline="0" dirty="0" err="1" smtClean="0">
                          <a:ln>
                            <a:noFill/>
                          </a:ln>
                          <a:solidFill>
                            <a:schemeClr val="accent1"/>
                          </a:solidFill>
                          <a:effectLst/>
                          <a:latin typeface="+mn-lt"/>
                          <a:cs typeface="Times New Roman" pitchFamily="18" charset="0"/>
                        </a:rPr>
                        <a:t>aceponato</a:t>
                      </a:r>
                      <a:endParaRPr kumimoji="0" lang="es-ES" sz="1600" b="0"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smtClean="0">
                          <a:ln>
                            <a:noFill/>
                          </a:ln>
                          <a:solidFill>
                            <a:schemeClr val="accent1"/>
                          </a:solidFill>
                          <a:effectLst/>
                          <a:latin typeface="+mn-lt"/>
                          <a:cs typeface="Times New Roman" pitchFamily="18" charset="0"/>
                        </a:rPr>
                        <a:t> </a:t>
                      </a:r>
                      <a:endParaRPr kumimoji="0" lang="es-ES" sz="1600" b="0" i="0" u="none" strike="noStrike" cap="none" normalizeH="0" baseline="0" smtClean="0">
                        <a:ln>
                          <a:noFill/>
                        </a:ln>
                        <a:solidFill>
                          <a:schemeClr val="accent1"/>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butirato</a:t>
                      </a:r>
                    </a:p>
                  </a:txBody>
                  <a:tcPr marT="45721" marB="45721" anchor="ctr" horzOverflow="overflow">
                    <a:solidFill>
                      <a:srgbClr val="E8ECF5"/>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600" b="0" i="0" u="none" strike="noStrike" cap="none" normalizeH="0" baseline="0" smtClean="0">
                        <a:ln>
                          <a:noFill/>
                        </a:ln>
                        <a:solidFill>
                          <a:schemeClr val="accent1"/>
                        </a:solidFill>
                        <a:effectLst/>
                        <a:latin typeface="+mn-lt"/>
                        <a:cs typeface="Arial" pitchFamily="34" charset="0"/>
                      </a:endParaRPr>
                    </a:p>
                  </a:txBody>
                  <a:tcPr marT="45721" marB="45721" anchor="b"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Ac </a:t>
                      </a:r>
                      <a:r>
                        <a:rPr kumimoji="0" lang="es-ES" sz="1600" b="0" i="0" u="none" strike="noStrike" cap="none" normalizeH="0" baseline="0" dirty="0" err="1" smtClean="0">
                          <a:ln>
                            <a:noFill/>
                          </a:ln>
                          <a:solidFill>
                            <a:schemeClr val="accent1"/>
                          </a:solidFill>
                          <a:effectLst/>
                          <a:latin typeface="+mn-lt"/>
                          <a:cs typeface="Times New Roman" pitchFamily="18" charset="0"/>
                        </a:rPr>
                        <a:t>fluocinolona</a:t>
                      </a:r>
                      <a:endParaRPr kumimoji="0" lang="es-ES" sz="1600" b="1" i="0" u="none" strike="noStrike" cap="none" normalizeH="0" baseline="0" dirty="0" smtClean="0">
                        <a:ln>
                          <a:noFill/>
                        </a:ln>
                        <a:solidFill>
                          <a:schemeClr val="accent1"/>
                        </a:solidFill>
                        <a:effectLst/>
                        <a:latin typeface="+mn-lt"/>
                        <a:cs typeface="Times New Roman" pitchFamily="18" charset="0"/>
                      </a:endParaRPr>
                    </a:p>
                  </a:txBody>
                  <a:tcPr marT="45721" marB="45721" anchor="ctr" horzOverflow="overflow">
                    <a:solidFill>
                      <a:srgbClr val="CDD7EB"/>
                    </a:solidFill>
                  </a:tcPr>
                </a:tc>
              </a:tr>
              <a:tr h="36163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1" i="0" u="none" strike="noStrike" cap="none" normalizeH="0" baseline="0" dirty="0" smtClean="0">
                          <a:ln>
                            <a:noFill/>
                          </a:ln>
                          <a:solidFill>
                            <a:srgbClr val="C00000"/>
                          </a:solidFill>
                          <a:effectLst/>
                          <a:latin typeface="+mn-lt"/>
                          <a:cs typeface="Arial" pitchFamily="34" charset="0"/>
                        </a:rPr>
                        <a:t>IV (potencia baja)</a:t>
                      </a:r>
                      <a:endParaRPr kumimoji="0" lang="es-ES" sz="1600" b="0" i="0" u="none" strike="noStrike" cap="none" normalizeH="0" baseline="0" dirty="0" smtClean="0">
                        <a:ln>
                          <a:noFill/>
                        </a:ln>
                        <a:solidFill>
                          <a:srgbClr val="C00000"/>
                        </a:solidFill>
                        <a:effectLst/>
                        <a:latin typeface="+mn-lt"/>
                        <a:cs typeface="Times New Roman" pitchFamily="18" charset="0"/>
                      </a:endParaRPr>
                    </a:p>
                  </a:txBody>
                  <a:tcPr marT="45721" marB="45721" anchor="b"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600" b="0" i="0" u="none" strike="noStrike" cap="none" normalizeH="0" baseline="0" dirty="0" smtClean="0">
                          <a:ln>
                            <a:noFill/>
                          </a:ln>
                          <a:solidFill>
                            <a:schemeClr val="accent1"/>
                          </a:solidFill>
                          <a:effectLst/>
                          <a:latin typeface="+mn-lt"/>
                          <a:cs typeface="Times New Roman" pitchFamily="18" charset="0"/>
                        </a:rPr>
                        <a:t>Hidrocortisona acetato</a:t>
                      </a:r>
                    </a:p>
                  </a:txBody>
                  <a:tcPr marT="45721" marB="45721" anchor="ctr" horzOverflow="overflow">
                    <a:solidFill>
                      <a:srgbClr val="E8ECF5"/>
                    </a:solidFill>
                  </a:tcPr>
                </a:tc>
              </a:tr>
            </a:tbl>
          </a:graphicData>
        </a:graphic>
      </p:graphicFrame>
    </p:spTree>
    <p:extLst>
      <p:ext uri="{BB962C8B-B14F-4D97-AF65-F5344CB8AC3E}">
        <p14:creationId xmlns:p14="http://schemas.microsoft.com/office/powerpoint/2010/main" val="3001189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los y subnivele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title" hasCustomPrompt="1"/>
          </p:nvPr>
        </p:nvSpPr>
        <p:spPr>
          <a:xfrm>
            <a:off x="609600" y="159904"/>
            <a:ext cx="10972800" cy="604800"/>
          </a:xfrm>
          <a:noFill/>
        </p:spPr>
        <p:txBody>
          <a:bodyPr>
            <a:noAutofit/>
          </a:bodyPr>
          <a:lstStyle>
            <a:lvl1pPr algn="ctr">
              <a:defRPr sz="3200" b="1" baseline="0">
                <a:solidFill>
                  <a:schemeClr val="accent1"/>
                </a:solidFill>
              </a:defRPr>
            </a:lvl1pPr>
          </a:lstStyle>
          <a:p>
            <a:r>
              <a:rPr lang="es-ES" dirty="0" smtClean="0"/>
              <a:t>Título de diapositiva: es obligatorio</a:t>
            </a:r>
            <a:endParaRPr lang="es-ES" dirty="0"/>
          </a:p>
        </p:txBody>
      </p:sp>
      <p:sp>
        <p:nvSpPr>
          <p:cNvPr id="3" name="2 Marcador de contenido"/>
          <p:cNvSpPr>
            <a:spLocks noGrp="1"/>
          </p:cNvSpPr>
          <p:nvPr>
            <p:ph idx="1"/>
          </p:nvPr>
        </p:nvSpPr>
        <p:spPr>
          <a:xfrm>
            <a:off x="0" y="1015675"/>
            <a:ext cx="11582400" cy="4592024"/>
          </a:xfrm>
        </p:spPr>
        <p:txBody>
          <a:bodyPr>
            <a:normAutofit/>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6" name="Marcador de texto 5"/>
          <p:cNvSpPr>
            <a:spLocks noGrp="1"/>
          </p:cNvSpPr>
          <p:nvPr>
            <p:ph type="body" sz="quarter" idx="10"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8"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4" name="Imagen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3684120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Pregunta interactiv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hasCustomPrompt="1"/>
          </p:nvPr>
        </p:nvSpPr>
        <p:spPr>
          <a:xfrm>
            <a:off x="963084" y="2276872"/>
            <a:ext cx="10363200" cy="3330826"/>
          </a:xfrm>
        </p:spPr>
        <p:txBody>
          <a:bodyPr anchor="t"/>
          <a:lstStyle>
            <a:lvl1pPr marL="457200" indent="-457200">
              <a:spcBef>
                <a:spcPts val="600"/>
              </a:spcBef>
              <a:buClr>
                <a:schemeClr val="tx2"/>
              </a:buClr>
              <a:buFont typeface="+mj-lt"/>
              <a:buAutoNum type="arabicPeriod"/>
              <a:defRPr sz="2400" b="1"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Respuesta 1</a:t>
            </a:r>
          </a:p>
          <a:p>
            <a:pPr lvl="0"/>
            <a:r>
              <a:rPr lang="es-ES" dirty="0" smtClean="0"/>
              <a:t>Respuesta 2</a:t>
            </a:r>
          </a:p>
          <a:p>
            <a:pPr lvl="0"/>
            <a:r>
              <a:rPr lang="es-ES" dirty="0" smtClean="0"/>
              <a:t>Respuesta 3</a:t>
            </a:r>
          </a:p>
          <a:p>
            <a:pPr lvl="0"/>
            <a:r>
              <a:rPr lang="es-ES" dirty="0" smtClean="0"/>
              <a:t>Respuesta 4</a:t>
            </a:r>
          </a:p>
        </p:txBody>
      </p:sp>
      <p:sp>
        <p:nvSpPr>
          <p:cNvPr id="13" name="2 Marcador de texto"/>
          <p:cNvSpPr>
            <a:spLocks noGrp="1"/>
          </p:cNvSpPr>
          <p:nvPr>
            <p:ph type="body" idx="10" hasCustomPrompt="1"/>
          </p:nvPr>
        </p:nvSpPr>
        <p:spPr>
          <a:xfrm>
            <a:off x="963084" y="908721"/>
            <a:ext cx="10363200" cy="1035465"/>
          </a:xfrm>
        </p:spPr>
        <p:txBody>
          <a:bodyPr anchor="b">
            <a:normAutofit/>
          </a:bodyPr>
          <a:lstStyle>
            <a:lvl1pPr marL="0" indent="0" algn="ctr">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dirty="0" smtClean="0"/>
              <a:t>Enunciado de la pregunta X</a:t>
            </a:r>
          </a:p>
        </p:txBody>
      </p:sp>
      <p:sp>
        <p:nvSpPr>
          <p:cNvPr id="14" name="Marcador de texto 5"/>
          <p:cNvSpPr>
            <a:spLocks noGrp="1"/>
          </p:cNvSpPr>
          <p:nvPr>
            <p:ph type="body" sz="quarter" idx="11"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Pregunta X</a:t>
            </a:r>
            <a:endParaRPr lang="es-ES" dirty="0"/>
          </a:p>
        </p:txBody>
      </p:sp>
      <p:pic>
        <p:nvPicPr>
          <p:cNvPr id="9"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0" name="Imagen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165380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áre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7" name="2 Marcador de contenido"/>
          <p:cNvSpPr>
            <a:spLocks noGrp="1"/>
          </p:cNvSpPr>
          <p:nvPr>
            <p:ph idx="10"/>
          </p:nvPr>
        </p:nvSpPr>
        <p:spPr>
          <a:xfrm>
            <a:off x="0" y="1015674"/>
            <a:ext cx="5999989" cy="4645574"/>
          </a:xfrm>
        </p:spPr>
        <p:txBody>
          <a:bodyPr/>
          <a:lstStyle>
            <a:lvl1pPr marL="808038" indent="-265113">
              <a:spcBef>
                <a:spcPts val="600"/>
              </a:spcBef>
              <a:buFontTx/>
              <a:buBlip>
                <a:blip r:embed="rId3"/>
              </a:buBlip>
              <a:defRPr sz="24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2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2000">
                <a:solidFill>
                  <a:schemeClr val="accent1"/>
                </a:solidFill>
              </a:defRPr>
            </a:lvl3pPr>
            <a:lvl4pPr marL="2874963" indent="-184150">
              <a:spcBef>
                <a:spcPts val="600"/>
              </a:spcBef>
              <a:buClr>
                <a:schemeClr val="tx2"/>
              </a:buClr>
              <a:defRPr sz="2000">
                <a:solidFill>
                  <a:schemeClr val="accent1"/>
                </a:solidFill>
              </a:defRPr>
            </a:lvl4pPr>
            <a:lvl5pPr marL="3590925" indent="-1857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4" name="Marcador de texto 5"/>
          <p:cNvSpPr>
            <a:spLocks noGrp="1"/>
          </p:cNvSpPr>
          <p:nvPr>
            <p:ph type="body" sz="quarter" idx="12"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2 Marcador de contenido"/>
          <p:cNvSpPr>
            <a:spLocks noGrp="1"/>
          </p:cNvSpPr>
          <p:nvPr>
            <p:ph idx="13"/>
          </p:nvPr>
        </p:nvSpPr>
        <p:spPr>
          <a:xfrm>
            <a:off x="6183808" y="1015674"/>
            <a:ext cx="5384800" cy="4645574"/>
          </a:xfrm>
        </p:spPr>
        <p:txBody>
          <a:bodyPr/>
          <a:lstStyle>
            <a:lvl1pPr marL="265113" indent="-265113">
              <a:spcBef>
                <a:spcPts val="600"/>
              </a:spcBef>
              <a:buFontTx/>
              <a:buBlip>
                <a:blip r:embed="rId3"/>
              </a:buBlip>
              <a:defRPr sz="2400">
                <a:solidFill>
                  <a:schemeClr val="accent1"/>
                </a:solidFill>
              </a:defRPr>
            </a:lvl1pPr>
            <a:lvl2pPr marL="981075" indent="-265113">
              <a:spcBef>
                <a:spcPts val="600"/>
              </a:spcBef>
              <a:buClr>
                <a:schemeClr val="tx2"/>
              </a:buClr>
              <a:buSzPct val="100000"/>
              <a:buFont typeface="Wingdings" panose="05000000000000000000" pitchFamily="2" charset="2"/>
              <a:buChar char="v"/>
              <a:defRPr sz="2200">
                <a:solidFill>
                  <a:schemeClr val="accent1"/>
                </a:solidFill>
              </a:defRPr>
            </a:lvl2pPr>
            <a:lvl3pPr marL="1709738" indent="-279400">
              <a:spcBef>
                <a:spcPts val="600"/>
              </a:spcBef>
              <a:buClr>
                <a:schemeClr val="tx2"/>
              </a:buClr>
              <a:buSzPct val="100000"/>
              <a:buFont typeface="Wingdings" panose="05000000000000000000" pitchFamily="2" charset="2"/>
              <a:buChar char="ü"/>
              <a:defRPr sz="2000">
                <a:solidFill>
                  <a:schemeClr val="accent1"/>
                </a:solidFill>
              </a:defRPr>
            </a:lvl3pPr>
            <a:lvl4pPr marL="2332038" indent="-184150">
              <a:spcBef>
                <a:spcPts val="600"/>
              </a:spcBef>
              <a:buClr>
                <a:schemeClr val="tx2"/>
              </a:buClr>
              <a:defRPr sz="2000">
                <a:solidFill>
                  <a:schemeClr val="accent1"/>
                </a:solidFill>
              </a:defRPr>
            </a:lvl4pPr>
            <a:lvl5pPr marL="3048000" indent="-173038">
              <a:spcBef>
                <a:spcPts val="600"/>
              </a:spcBef>
              <a:buClr>
                <a:schemeClr val="tx2"/>
              </a:buClr>
              <a:defRPr sz="20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8"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3"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9" name="Imagen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0" name="Imagen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708833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os áreas con cabecer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Marcador de texto"/>
          <p:cNvSpPr>
            <a:spLocks noGrp="1"/>
          </p:cNvSpPr>
          <p:nvPr>
            <p:ph type="body" idx="1"/>
          </p:nvPr>
        </p:nvSpPr>
        <p:spPr>
          <a:xfrm>
            <a:off x="609600" y="908721"/>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7" name="2 Marcador de texto"/>
          <p:cNvSpPr>
            <a:spLocks noGrp="1"/>
          </p:cNvSpPr>
          <p:nvPr>
            <p:ph type="body" idx="10"/>
          </p:nvPr>
        </p:nvSpPr>
        <p:spPr>
          <a:xfrm>
            <a:off x="6192011" y="908722"/>
            <a:ext cx="5386917" cy="906115"/>
          </a:xfrm>
        </p:spPr>
        <p:txBody>
          <a:bodyPr anchor="b"/>
          <a:lstStyle>
            <a:lvl1pPr marL="0" indent="0" algn="ctr">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8" name="2 Marcador de contenido"/>
          <p:cNvSpPr>
            <a:spLocks noGrp="1"/>
          </p:cNvSpPr>
          <p:nvPr>
            <p:ph idx="11"/>
          </p:nvPr>
        </p:nvSpPr>
        <p:spPr>
          <a:xfrm>
            <a:off x="-43" y="1886844"/>
            <a:ext cx="6000032" cy="3774405"/>
          </a:xfrm>
        </p:spPr>
        <p:txBody>
          <a:bodyPr/>
          <a:lstStyle>
            <a:lvl1pPr marL="808038" indent="-265113">
              <a:spcBef>
                <a:spcPts val="600"/>
              </a:spcBef>
              <a:buFontTx/>
              <a:buBlip>
                <a:blip r:embed="rId3"/>
              </a:buBlip>
              <a:defRPr sz="2200">
                <a:solidFill>
                  <a:schemeClr val="accent1"/>
                </a:solidFill>
              </a:defRPr>
            </a:lvl1pPr>
            <a:lvl2pPr marL="1524000" indent="-265113">
              <a:spcBef>
                <a:spcPts val="600"/>
              </a:spcBef>
              <a:buClr>
                <a:schemeClr val="tx2"/>
              </a:buClr>
              <a:buSzPct val="100000"/>
              <a:buFont typeface="Wingdings" panose="05000000000000000000" pitchFamily="2" charset="2"/>
              <a:buChar char="v"/>
              <a:defRPr sz="2000">
                <a:solidFill>
                  <a:schemeClr val="accent1"/>
                </a:solidFill>
              </a:defRPr>
            </a:lvl2pPr>
            <a:lvl3pPr marL="2239963" indent="-265113">
              <a:spcBef>
                <a:spcPts val="600"/>
              </a:spcBef>
              <a:buClr>
                <a:schemeClr val="tx2"/>
              </a:buClr>
              <a:buSzPct val="100000"/>
              <a:buFont typeface="Wingdings" panose="05000000000000000000" pitchFamily="2" charset="2"/>
              <a:buChar char="ü"/>
              <a:defRPr sz="1800">
                <a:solidFill>
                  <a:schemeClr val="accent1"/>
                </a:solidFill>
              </a:defRPr>
            </a:lvl3pPr>
            <a:lvl4pPr marL="2874963" indent="-184150">
              <a:spcBef>
                <a:spcPts val="600"/>
              </a:spcBef>
              <a:buClr>
                <a:schemeClr val="tx2"/>
              </a:buClr>
              <a:defRPr sz="1800">
                <a:solidFill>
                  <a:schemeClr val="accent1"/>
                </a:solidFill>
              </a:defRPr>
            </a:lvl4pPr>
            <a:lvl5pPr marL="3590925" indent="-1857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6"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21" name="2 Marcador de contenido"/>
          <p:cNvSpPr>
            <a:spLocks noGrp="1"/>
          </p:cNvSpPr>
          <p:nvPr>
            <p:ph idx="14"/>
          </p:nvPr>
        </p:nvSpPr>
        <p:spPr>
          <a:xfrm>
            <a:off x="6192011" y="1886844"/>
            <a:ext cx="5384800" cy="3774405"/>
          </a:xfrm>
        </p:spPr>
        <p:txBody>
          <a:bodyPr/>
          <a:lstStyle>
            <a:lvl1pPr marL="265113" indent="-265113">
              <a:spcBef>
                <a:spcPts val="600"/>
              </a:spcBef>
              <a:buFontTx/>
              <a:buBlip>
                <a:blip r:embed="rId3"/>
              </a:buBlip>
              <a:defRPr sz="2200">
                <a:solidFill>
                  <a:schemeClr val="accent1"/>
                </a:solidFill>
              </a:defRPr>
            </a:lvl1pPr>
            <a:lvl2pPr marL="981075" indent="-265113">
              <a:spcBef>
                <a:spcPts val="600"/>
              </a:spcBef>
              <a:buClr>
                <a:schemeClr val="tx2"/>
              </a:buClr>
              <a:buSzPct val="100000"/>
              <a:buFont typeface="Wingdings" panose="05000000000000000000" pitchFamily="2" charset="2"/>
              <a:buChar char="v"/>
              <a:defRPr sz="2000">
                <a:solidFill>
                  <a:schemeClr val="accent1"/>
                </a:solidFill>
              </a:defRPr>
            </a:lvl2pPr>
            <a:lvl3pPr marL="1709738" indent="-265113">
              <a:spcBef>
                <a:spcPts val="600"/>
              </a:spcBef>
              <a:buClr>
                <a:schemeClr val="tx2"/>
              </a:buClr>
              <a:buSzPct val="100000"/>
              <a:buFont typeface="Wingdings" panose="05000000000000000000" pitchFamily="2" charset="2"/>
              <a:buChar char="ü"/>
              <a:defRPr sz="1800">
                <a:solidFill>
                  <a:schemeClr val="accent1"/>
                </a:solidFill>
              </a:defRPr>
            </a:lvl3pPr>
            <a:lvl4pPr marL="2332038" indent="-184150">
              <a:spcBef>
                <a:spcPts val="600"/>
              </a:spcBef>
              <a:buClr>
                <a:schemeClr val="tx2"/>
              </a:buClr>
              <a:defRPr sz="1800">
                <a:solidFill>
                  <a:schemeClr val="accent1"/>
                </a:solidFill>
              </a:defRPr>
            </a:lvl4pPr>
            <a:lvl5pPr marL="3048000" indent="-173038">
              <a:spcBef>
                <a:spcPts val="600"/>
              </a:spcBef>
              <a:buClr>
                <a:schemeClr val="tx2"/>
              </a:buClr>
              <a:defRPr sz="18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22"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11"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2" name="Imagen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3" name="Imagen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22128684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ierta sin estructur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sp>
        <p:nvSpPr>
          <p:cNvPr id="15" name="1 Título"/>
          <p:cNvSpPr>
            <a:spLocks noGrp="1"/>
          </p:cNvSpPr>
          <p:nvPr>
            <p:ph type="title" hasCustomPrompt="1"/>
          </p:nvPr>
        </p:nvSpPr>
        <p:spPr>
          <a:xfrm>
            <a:off x="609600" y="159904"/>
            <a:ext cx="10972800" cy="604800"/>
          </a:xfrm>
          <a:noFill/>
        </p:spPr>
        <p:txBody>
          <a:bodyPr>
            <a:noAutofit/>
          </a:bodyPr>
          <a:lstStyle>
            <a:lvl1pPr algn="ctr">
              <a:defRPr sz="3200" b="1">
                <a:solidFill>
                  <a:schemeClr val="accent1"/>
                </a:solidFill>
              </a:defRPr>
            </a:lvl1pPr>
          </a:lstStyle>
          <a:p>
            <a:r>
              <a:rPr lang="es-ES" dirty="0" smtClean="0"/>
              <a:t>Título de diapositiva: es obligatorio</a:t>
            </a:r>
            <a:endParaRPr lang="es-ES" dirty="0"/>
          </a:p>
        </p:txBody>
      </p:sp>
      <p:pic>
        <p:nvPicPr>
          <p:cNvPr id="7"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8" name="Imagen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9" name="Imagen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2299662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enzo en blanc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6" name="11 Imagen" descr="Heartbeat.png"/>
          <p:cNvPicPr>
            <a:picLocks noChangeAspect="1"/>
          </p:cNvPicPr>
          <p:nvPr userDrawn="1"/>
        </p:nvPicPr>
        <p:blipFill>
          <a:blip r:embed="rId3"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7" name="Imagen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8" name="Imagen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1584474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s áreas asimétrica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5" name="2 Marcador de texto"/>
          <p:cNvSpPr>
            <a:spLocks noGrp="1"/>
          </p:cNvSpPr>
          <p:nvPr>
            <p:ph type="body" idx="10"/>
          </p:nvPr>
        </p:nvSpPr>
        <p:spPr>
          <a:xfrm>
            <a:off x="609600" y="1484784"/>
            <a:ext cx="4085547" cy="690092"/>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2 Marcador de contenido"/>
          <p:cNvSpPr>
            <a:spLocks noGrp="1"/>
          </p:cNvSpPr>
          <p:nvPr>
            <p:ph idx="11"/>
          </p:nvPr>
        </p:nvSpPr>
        <p:spPr>
          <a:xfrm>
            <a:off x="1" y="2174876"/>
            <a:ext cx="4659993" cy="3486706"/>
          </a:xfrm>
        </p:spPr>
        <p:txBody>
          <a:bodyPr>
            <a:normAutofit/>
          </a:bodyPr>
          <a:lstStyle>
            <a:lvl1pPr marL="715963" indent="-185738">
              <a:spcBef>
                <a:spcPts val="600"/>
              </a:spcBef>
              <a:buFontTx/>
              <a:buBlip>
                <a:blip r:embed="rId3"/>
              </a:buBlip>
              <a:defRPr sz="1800">
                <a:solidFill>
                  <a:schemeClr val="accent1"/>
                </a:solidFill>
              </a:defRPr>
            </a:lvl1pPr>
            <a:lvl2pPr marL="1073150" indent="-173038">
              <a:spcBef>
                <a:spcPts val="600"/>
              </a:spcBef>
              <a:buClr>
                <a:schemeClr val="tx2"/>
              </a:buClr>
              <a:buSzPct val="100000"/>
              <a:buFont typeface="Wingdings" panose="05000000000000000000" pitchFamily="2" charset="2"/>
              <a:buChar char="v"/>
              <a:defRPr sz="1600">
                <a:solidFill>
                  <a:schemeClr val="accent1"/>
                </a:solidFill>
              </a:defRPr>
            </a:lvl2pPr>
            <a:lvl3pPr marL="1431925" indent="-173038">
              <a:spcBef>
                <a:spcPts val="600"/>
              </a:spcBef>
              <a:buClr>
                <a:schemeClr val="tx2"/>
              </a:buClr>
              <a:buSzPct val="100000"/>
              <a:buFont typeface="Wingdings" panose="05000000000000000000" pitchFamily="2" charset="2"/>
              <a:buChar char="ü"/>
              <a:defRPr sz="1400">
                <a:solidFill>
                  <a:schemeClr val="accent1"/>
                </a:solidFill>
              </a:defRPr>
            </a:lvl3pPr>
            <a:lvl4pPr marL="1789113" indent="-173038">
              <a:spcBef>
                <a:spcPts val="600"/>
              </a:spcBef>
              <a:buClr>
                <a:schemeClr val="tx2"/>
              </a:buClr>
              <a:defRPr sz="1400">
                <a:solidFill>
                  <a:schemeClr val="accent1"/>
                </a:solidFill>
              </a:defRPr>
            </a:lvl4pPr>
            <a:lvl5pPr marL="2146300" indent="-173038">
              <a:spcBef>
                <a:spcPts val="600"/>
              </a:spcBef>
              <a:buClr>
                <a:schemeClr val="tx2"/>
              </a:buClr>
              <a:defRPr sz="1400">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17" name="2 Marcador de contenido"/>
          <p:cNvSpPr>
            <a:spLocks noGrp="1"/>
          </p:cNvSpPr>
          <p:nvPr>
            <p:ph idx="1"/>
          </p:nvPr>
        </p:nvSpPr>
        <p:spPr>
          <a:xfrm>
            <a:off x="4695147" y="274640"/>
            <a:ext cx="6887253" cy="5386608"/>
          </a:xfrm>
        </p:spPr>
        <p:txBody>
          <a:bodyPr/>
          <a:lstStyle>
            <a:lvl1pPr marL="450850" indent="-266700">
              <a:spcBef>
                <a:spcPts val="600"/>
              </a:spcBef>
              <a:buFontTx/>
              <a:buBlip>
                <a:blip r:embed="rId3"/>
              </a:buBlip>
              <a:defRPr sz="2400">
                <a:solidFill>
                  <a:schemeClr val="accent1"/>
                </a:solidFill>
              </a:defRPr>
            </a:lvl1pPr>
            <a:lvl2pPr marL="1166813" indent="-265113">
              <a:spcBef>
                <a:spcPts val="600"/>
              </a:spcBef>
              <a:buClr>
                <a:schemeClr val="tx2"/>
              </a:buClr>
              <a:buSzPct val="100000"/>
              <a:buFont typeface="Wingdings" panose="05000000000000000000" pitchFamily="2" charset="2"/>
              <a:buChar char="v"/>
              <a:defRPr sz="2200">
                <a:solidFill>
                  <a:schemeClr val="accent1"/>
                </a:solidFill>
              </a:defRPr>
            </a:lvl2pPr>
            <a:lvl3pPr marL="1881188" indent="-265113">
              <a:spcBef>
                <a:spcPts val="600"/>
              </a:spcBef>
              <a:buClr>
                <a:schemeClr val="tx2"/>
              </a:buClr>
              <a:buSzPct val="100000"/>
              <a:buFont typeface="Wingdings" panose="05000000000000000000" pitchFamily="2" charset="2"/>
              <a:buChar char="ü"/>
              <a:defRPr sz="2000">
                <a:solidFill>
                  <a:schemeClr val="accent1"/>
                </a:solidFill>
              </a:defRPr>
            </a:lvl3pPr>
            <a:lvl4pPr marL="2517775" indent="-173038">
              <a:spcBef>
                <a:spcPts val="600"/>
              </a:spcBef>
              <a:buClr>
                <a:schemeClr val="tx2"/>
              </a:buClr>
              <a:defRPr>
                <a:solidFill>
                  <a:schemeClr val="accent1"/>
                </a:solidFill>
              </a:defRPr>
            </a:lvl4pPr>
            <a:lvl5pPr marL="3233738" indent="-185738">
              <a:spcBef>
                <a:spcPts val="600"/>
              </a:spcBef>
              <a:buClr>
                <a:schemeClr val="tx2"/>
              </a:buClr>
              <a:defRPr>
                <a:solidFill>
                  <a:schemeClr val="accent1"/>
                </a:solidFill>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3" name="Título 2"/>
          <p:cNvSpPr>
            <a:spLocks noGrp="1"/>
          </p:cNvSpPr>
          <p:nvPr>
            <p:ph type="title" hasCustomPrompt="1"/>
          </p:nvPr>
        </p:nvSpPr>
        <p:spPr>
          <a:xfrm>
            <a:off x="609601" y="274639"/>
            <a:ext cx="4050393" cy="1210145"/>
          </a:xfrm>
        </p:spPr>
        <p:txBody>
          <a:bodyPr>
            <a:noAutofit/>
          </a:bodyPr>
          <a:lstStyle>
            <a:lvl1pPr>
              <a:defRPr sz="2400" b="1">
                <a:solidFill>
                  <a:schemeClr val="accent1"/>
                </a:solidFill>
              </a:defRPr>
            </a:lvl1pPr>
          </a:lstStyle>
          <a:p>
            <a:r>
              <a:rPr lang="es-ES" dirty="0" smtClean="0"/>
              <a:t>Título de diapositiva: es obligatorio</a:t>
            </a:r>
            <a:endParaRPr lang="es-ES" dirty="0"/>
          </a:p>
        </p:txBody>
      </p:sp>
      <p:sp>
        <p:nvSpPr>
          <p:cNvPr id="18" name="Marcador de texto 5"/>
          <p:cNvSpPr>
            <a:spLocks noGrp="1"/>
          </p:cNvSpPr>
          <p:nvPr>
            <p:ph type="body" sz="quarter" idx="13" hasCustomPrompt="1"/>
          </p:nvPr>
        </p:nvSpPr>
        <p:spPr>
          <a:xfrm>
            <a:off x="-43" y="5661248"/>
            <a:ext cx="11582443" cy="295162"/>
          </a:xfrm>
        </p:spPr>
        <p:txBody>
          <a:bodyPr/>
          <a:lstStyle>
            <a:lvl1pPr marL="0" indent="0" algn="r">
              <a:buNone/>
              <a:defRPr sz="1400" i="1">
                <a:solidFill>
                  <a:schemeClr val="accent2"/>
                </a:solidFill>
              </a:defRPr>
            </a:lvl1pPr>
          </a:lstStyle>
          <a:p>
            <a:pPr lvl="0"/>
            <a:r>
              <a:rPr lang="es-ES" dirty="0" smtClean="0"/>
              <a:t>Haga clic para introducir una referencia bibliográfica</a:t>
            </a:r>
          </a:p>
        </p:txBody>
      </p:sp>
      <p:pic>
        <p:nvPicPr>
          <p:cNvPr id="10" name="11 Imagen" descr="Heartbeat.png"/>
          <p:cNvPicPr>
            <a:picLocks noChangeAspect="1"/>
          </p:cNvPicPr>
          <p:nvPr userDrawn="1"/>
        </p:nvPicPr>
        <p:blipFill>
          <a:blip r:embed="rId4" cstate="print">
            <a:duotone>
              <a:schemeClr val="accent1">
                <a:shade val="45000"/>
                <a:satMod val="135000"/>
              </a:schemeClr>
              <a:prstClr val="white"/>
            </a:duotone>
          </a:blip>
          <a:srcRect r="37971" b="1133"/>
          <a:stretch>
            <a:fillRect/>
          </a:stretch>
        </p:blipFill>
        <p:spPr>
          <a:xfrm>
            <a:off x="-32" y="6072206"/>
            <a:ext cx="3214710" cy="428628"/>
          </a:xfrm>
          <a:prstGeom prst="rect">
            <a:avLst/>
          </a:prstGeom>
        </p:spPr>
      </p:pic>
      <p:pic>
        <p:nvPicPr>
          <p:cNvPr id="11" name="Imagen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287000" y="6227876"/>
            <a:ext cx="1760538" cy="513491"/>
          </a:xfrm>
          <a:prstGeom prst="rect">
            <a:avLst/>
          </a:prstGeom>
        </p:spPr>
      </p:pic>
      <p:pic>
        <p:nvPicPr>
          <p:cNvPr id="13" name="Imagen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18800" y="6476628"/>
            <a:ext cx="3174272" cy="291600"/>
          </a:xfrm>
          <a:prstGeom prst="rect">
            <a:avLst/>
          </a:prstGeom>
        </p:spPr>
      </p:pic>
    </p:spTree>
    <p:extLst>
      <p:ext uri="{BB962C8B-B14F-4D97-AF65-F5344CB8AC3E}">
        <p14:creationId xmlns:p14="http://schemas.microsoft.com/office/powerpoint/2010/main" val="1425367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13/12/2017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extLst>
      <p:ext uri="{BB962C8B-B14F-4D97-AF65-F5344CB8AC3E}">
        <p14:creationId xmlns:p14="http://schemas.microsoft.com/office/powerpoint/2010/main" val="1742217848"/>
      </p:ext>
    </p:extLst>
  </p:cSld>
  <p:clrMap bg1="lt1" tx1="dk1" bg2="lt2" tx2="dk2" accent1="accent1" accent2="accent2" accent3="accent3" accent4="accent4" accent5="accent5" accent6="accent6" hlink="hlink" folHlink="folHlink"/>
  <p:sldLayoutIdLst>
    <p:sldLayoutId id="2147483698" r:id="rId1"/>
    <p:sldLayoutId id="2147483662" r:id="rId2"/>
    <p:sldLayoutId id="2147483672" r:id="rId3"/>
    <p:sldLayoutId id="2147483673" r:id="rId4"/>
    <p:sldLayoutId id="2147483674" r:id="rId5"/>
    <p:sldLayoutId id="2147483675" r:id="rId6"/>
    <p:sldLayoutId id="2147483676" r:id="rId7"/>
    <p:sldLayoutId id="2147483678" r:id="rId8"/>
    <p:sldLayoutId id="2147483677"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4764A-3372-4F92-A04B-C6D954743B17}" type="datetimeFigureOut">
              <a:rPr lang="es-ES" smtClean="0"/>
              <a:pPr/>
              <a:t>13/12/2017</a:t>
            </a:fld>
            <a:endParaRPr lang="es-ES"/>
          </a:p>
        </p:txBody>
      </p:sp>
      <p:sp>
        <p:nvSpPr>
          <p:cNvPr id="5" name="4 Marcador de pie de página"/>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386E7-29ED-41AB-9506-B1B1EB43D00B}" type="slidenum">
              <a:rPr lang="es-ES" smtClean="0"/>
              <a:pPr/>
              <a:t>‹Nº›</a:t>
            </a:fld>
            <a:endParaRPr lang="es-ES"/>
          </a:p>
        </p:txBody>
      </p:sp>
    </p:spTree>
    <p:extLst>
      <p:ext uri="{BB962C8B-B14F-4D97-AF65-F5344CB8AC3E}">
        <p14:creationId xmlns:p14="http://schemas.microsoft.com/office/powerpoint/2010/main" val="2928727826"/>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0.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4.xml"/><Relationship Id="rId5" Type="http://schemas.openxmlformats.org/officeDocument/2006/relationships/image" Target="../media/image47.png"/><Relationship Id="rId4" Type="http://schemas.openxmlformats.org/officeDocument/2006/relationships/image" Target="../media/image46.jpeg"/></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xml"/><Relationship Id="rId1" Type="http://schemas.openxmlformats.org/officeDocument/2006/relationships/slideLayout" Target="../slideLayouts/slideLayout2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19.xml"/><Relationship Id="rId5" Type="http://schemas.openxmlformats.org/officeDocument/2006/relationships/image" Target="../media/image14.png"/><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4.xml"/><Relationship Id="rId5" Type="http://schemas.openxmlformats.org/officeDocument/2006/relationships/image" Target="../media/image56.png"/><Relationship Id="rId4" Type="http://schemas.openxmlformats.org/officeDocument/2006/relationships/image" Target="../media/image55.png"/></Relationships>
</file>

<file path=ppt/slides/_rels/slide22.xml.rels><?xml version="1.0" encoding="UTF-8" standalone="yes"?>
<Relationships xmlns="http://schemas.openxmlformats.org/package/2006/relationships"><Relationship Id="rId3" Type="http://schemas.openxmlformats.org/officeDocument/2006/relationships/image" Target="../media/image57.emf"/><Relationship Id="rId2" Type="http://schemas.openxmlformats.org/officeDocument/2006/relationships/notesSlide" Target="../notesSlides/notesSlide5.xml"/><Relationship Id="rId1" Type="http://schemas.openxmlformats.org/officeDocument/2006/relationships/slideLayout" Target="../slideLayouts/slideLayout23.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notesSlide" Target="../notesSlides/notesSlide6.xml"/><Relationship Id="rId7" Type="http://schemas.openxmlformats.org/officeDocument/2006/relationships/image" Target="../media/image63.jpeg"/><Relationship Id="rId2" Type="http://schemas.openxmlformats.org/officeDocument/2006/relationships/slideLayout" Target="../slideLayouts/slideLayout23.xml"/><Relationship Id="rId1" Type="http://schemas.openxmlformats.org/officeDocument/2006/relationships/vmlDrawing" Target="../drawings/vmlDrawing1.v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oleObject" Target="../embeddings/Hoja_de_c_lculo_de_Microsoft_Excel_97-20031.xls"/></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png"/><Relationship Id="rId1" Type="http://schemas.openxmlformats.org/officeDocument/2006/relationships/slideLayout" Target="../slideLayouts/slideLayout24.xml"/><Relationship Id="rId4"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png"/><Relationship Id="rId7" Type="http://schemas.openxmlformats.org/officeDocument/2006/relationships/image" Target="../media/image76.png"/><Relationship Id="rId2" Type="http://schemas.openxmlformats.org/officeDocument/2006/relationships/image" Target="../media/image71.png"/><Relationship Id="rId1" Type="http://schemas.openxmlformats.org/officeDocument/2006/relationships/slideLayout" Target="../slideLayouts/slideLayout24.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32.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pn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4.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hyperlink" Target="http://www.google.es/imgres?imgurl=http://assets.archivhadas.es/system/images/attachments/17481/big_alergias.jpg?1305246225&amp;imgrefurl=http://charhadas.com/ideas/16955-alergia-primaveral-en-ninos-alergia-al-polen&amp;usg=__YEFLtp-qD9eIU4gjm01ZDKTyJUE=&amp;h=300&amp;w=300&amp;sz=33&amp;hl=es&amp;start=3&amp;sig2=Fc9_w5SCsUAt6eS8ptqvwQ&amp;zoom=1&amp;tbnid=ugif5VyOFI1s7M:&amp;tbnh=116&amp;tbnw=116&amp;ei=ufHHT4aeEMjKhAfr2bWeCw&amp;prev=/search?q=alergia&amp;hl=es&amp;gbv=2&amp;rlz=1W1TSEA_es&amp;tbm=isch&amp;itbs=1" TargetMode="External"/><Relationship Id="rId7" Type="http://schemas.openxmlformats.org/officeDocument/2006/relationships/image" Target="../media/image89.wmf"/><Relationship Id="rId2" Type="http://schemas.openxmlformats.org/officeDocument/2006/relationships/image" Target="../media/image86.wmf"/><Relationship Id="rId1" Type="http://schemas.openxmlformats.org/officeDocument/2006/relationships/slideLayout" Target="../slideLayouts/slideLayout19.xml"/><Relationship Id="rId6" Type="http://schemas.openxmlformats.org/officeDocument/2006/relationships/image" Target="../media/image88.jpeg"/><Relationship Id="rId5" Type="http://schemas.openxmlformats.org/officeDocument/2006/relationships/hyperlink" Target="http://www.google.es/imgres?imgurl=http://www.lasterketak.com/sites/default/files/gripe-2.gif&amp;imgrefurl=http://www.lasterketak.com/nutri-laster/buena-alimentaci%C3%B3n-y-deporte-la-mejor-vacuna-para-la-gripe&amp;usg=__3RkJyaCPiPyia7XJ6C4vELt3qoo=&amp;h=299&amp;w=288&amp;sz=11&amp;hl=es&amp;start=6&amp;sig2=e0q7PqmK7WZRK3KaES-6_Q&amp;zoom=1&amp;tbnid=b1VO_hFXlDClzM:&amp;tbnh=116&amp;tbnw=112&amp;ei=G_PHT56tOsiKhQeCo-WzCw&amp;prev=/search?q=gripe&amp;hl=es&amp;gbv=2&amp;rlz=1W1TSEA_es&amp;tbm=isch&amp;itbs=1" TargetMode="External"/><Relationship Id="rId4" Type="http://schemas.openxmlformats.org/officeDocument/2006/relationships/image" Target="../media/image87.jpeg"/></Relationships>
</file>

<file path=ppt/slides/_rels/slide38.xml.rels><?xml version="1.0" encoding="UTF-8" standalone="yes"?>
<Relationships xmlns="http://schemas.openxmlformats.org/package/2006/relationships"><Relationship Id="rId3" Type="http://schemas.openxmlformats.org/officeDocument/2006/relationships/hyperlink" Target="http://journals.lww.com/jpgn/pages/currenttoc.aspx" TargetMode="External"/><Relationship Id="rId2" Type="http://schemas.openxmlformats.org/officeDocument/2006/relationships/image" Target="../media/image90.png"/><Relationship Id="rId1" Type="http://schemas.openxmlformats.org/officeDocument/2006/relationships/slideLayout" Target="../slideLayouts/slideLayout24.xml"/><Relationship Id="rId5" Type="http://schemas.openxmlformats.org/officeDocument/2006/relationships/image" Target="../media/image92.png"/><Relationship Id="rId4" Type="http://schemas.openxmlformats.org/officeDocument/2006/relationships/image" Target="../media/image91.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4.xml"/><Relationship Id="rId6" Type="http://schemas.openxmlformats.org/officeDocument/2006/relationships/image" Target="../media/image20.jpe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24.xml"/><Relationship Id="rId5" Type="http://schemas.openxmlformats.org/officeDocument/2006/relationships/image" Target="../media/image96.png"/><Relationship Id="rId4" Type="http://schemas.openxmlformats.org/officeDocument/2006/relationships/image" Target="../media/image95.png"/></Relationships>
</file>

<file path=ppt/slides/_rels/slide41.xml.rels><?xml version="1.0" encoding="UTF-8" standalone="yes"?>
<Relationships xmlns="http://schemas.openxmlformats.org/package/2006/relationships"><Relationship Id="rId3" Type="http://schemas.openxmlformats.org/officeDocument/2006/relationships/image" Target="../media/image97.png"/><Relationship Id="rId7"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23.xml"/><Relationship Id="rId6" Type="http://schemas.openxmlformats.org/officeDocument/2006/relationships/image" Target="../media/image99.png"/><Relationship Id="rId5" Type="http://schemas.openxmlformats.org/officeDocument/2006/relationships/image" Target="../media/image39.png"/><Relationship Id="rId4" Type="http://schemas.openxmlformats.org/officeDocument/2006/relationships/image" Target="../media/image98.png"/></Relationships>
</file>

<file path=ppt/slides/_rels/slide42.xml.rels><?xml version="1.0" encoding="UTF-8" standalone="yes"?>
<Relationships xmlns="http://schemas.openxmlformats.org/package/2006/relationships"><Relationship Id="rId8" Type="http://schemas.openxmlformats.org/officeDocument/2006/relationships/image" Target="../media/image10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23.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 Id="rId9" Type="http://schemas.openxmlformats.org/officeDocument/2006/relationships/image" Target="../media/image108.jpeg"/></Relationships>
</file>

<file path=ppt/slides/_rels/slide43.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4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112.png"/><Relationship Id="rId1" Type="http://schemas.openxmlformats.org/officeDocument/2006/relationships/slideLayout" Target="../slideLayouts/slideLayout23.xml"/><Relationship Id="rId4" Type="http://schemas.openxmlformats.org/officeDocument/2006/relationships/image" Target="../media/image100.png"/></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13.png"/><Relationship Id="rId1" Type="http://schemas.openxmlformats.org/officeDocument/2006/relationships/slideLayout" Target="../slideLayouts/slideLayout24.xml"/><Relationship Id="rId5" Type="http://schemas.openxmlformats.org/officeDocument/2006/relationships/image" Target="../media/image115.png"/><Relationship Id="rId4" Type="http://schemas.openxmlformats.org/officeDocument/2006/relationships/image" Target="../media/image114.png"/></Relationships>
</file>

<file path=ppt/slides/_rels/slide48.xml.rels><?xml version="1.0" encoding="UTF-8" standalone="yes"?>
<Relationships xmlns="http://schemas.openxmlformats.org/package/2006/relationships"><Relationship Id="rId8" Type="http://schemas.openxmlformats.org/officeDocument/2006/relationships/image" Target="../media/image120.jpeg"/><Relationship Id="rId3" Type="http://schemas.openxmlformats.org/officeDocument/2006/relationships/image" Target="../media/image116.png"/><Relationship Id="rId7" Type="http://schemas.openxmlformats.org/officeDocument/2006/relationships/image" Target="../media/image119.jpe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hyperlink" Target="http://www.google.com/imgres?imgurl=http://www2.diocesismalaga.es/catequesis/index.php?q=system/files/recursos_formacion/libros%20para%20bibliografia.jpg&amp;imgrefurl=http://www2.diocesismalaga.es/catequesis/?q=category/recursos-formacion/bibliograf%C3%AD-com%C3%BAn-y-espec%C3%ADfica-catequistas&amp;usg=__DI4JXYplIc1Ez0szJt5Erh2zgww=&amp;h=443&amp;w=293&amp;sz=39&amp;hl=es&amp;start=20&amp;sig2=4NO_sUdQDTWhTAOFI1-Mkg&amp;zoom=1&amp;tbnid=vxRRqXbYvp4n-M:&amp;tbnh=127&amp;tbnw=84&amp;ei=UUOZUavNMOLB7Abv6oDgDw&amp;prev=/search?q=bibliografia&amp;hl=es&amp;gbv=2&amp;tbm=isch&amp;itbs=1&amp;sa=X&amp;ved=0CFIQrQMwEw" TargetMode="External"/><Relationship Id="rId5" Type="http://schemas.openxmlformats.org/officeDocument/2006/relationships/image" Target="../media/image118.png"/><Relationship Id="rId4" Type="http://schemas.openxmlformats.org/officeDocument/2006/relationships/image" Target="../media/image117.png"/><Relationship Id="rId9" Type="http://schemas.openxmlformats.org/officeDocument/2006/relationships/image" Target="../media/image121.png"/></Relationships>
</file>

<file path=ppt/slides/_rels/slide49.xml.rels><?xml version="1.0" encoding="UTF-8" standalone="yes"?>
<Relationships xmlns="http://schemas.openxmlformats.org/package/2006/relationships"><Relationship Id="rId8" Type="http://schemas.openxmlformats.org/officeDocument/2006/relationships/hyperlink" Target="http://www.google.es/imgres?imgurl=http://2.bp.blogspot.com/-dnrR22yFpOA/T1uFt-6sTkI/AAAAAAAAAG0/VbZq67jNWZ8/s1600/Riesgo-cardiovascular.jpg&amp;imgrefurl=http://vivirmasvivirmejor-cmc.blogspot.com/2012/03/enfermenades-cariovasculares.html&amp;usg=__acXakUFZ8sRGVnV6zjrIA5Toa_o=&amp;h=303&amp;w=500&amp;sz=22&amp;hl=es&amp;start=5&amp;sig2=SFci4GTNzYfI7BQ_9r3HoQ&amp;zoom=1&amp;tbnid=CUW35NzPLvdNmM:&amp;tbnh=79&amp;tbnw=130&amp;ei=yvLHT4y3I8XJhAekltD8Cg&amp;prev=/search?q=enfermedad+cardiovascular&amp;hl=es&amp;gbv=2&amp;rlz=1W1TSEA_es&amp;tbm=isch&amp;itbs=1" TargetMode="External"/><Relationship Id="rId13" Type="http://schemas.openxmlformats.org/officeDocument/2006/relationships/image" Target="../media/image129.png"/><Relationship Id="rId18" Type="http://schemas.openxmlformats.org/officeDocument/2006/relationships/image" Target="../media/image134.png"/><Relationship Id="rId3" Type="http://schemas.openxmlformats.org/officeDocument/2006/relationships/image" Target="../media/image122.png"/><Relationship Id="rId7" Type="http://schemas.openxmlformats.org/officeDocument/2006/relationships/image" Target="../media/image124.jpeg"/><Relationship Id="rId12" Type="http://schemas.openxmlformats.org/officeDocument/2006/relationships/image" Target="../media/image128.jpeg"/><Relationship Id="rId17" Type="http://schemas.openxmlformats.org/officeDocument/2006/relationships/image" Target="../media/image133.png"/><Relationship Id="rId2" Type="http://schemas.openxmlformats.org/officeDocument/2006/relationships/notesSlide" Target="../notesSlides/notesSlide12.xml"/><Relationship Id="rId16" Type="http://schemas.openxmlformats.org/officeDocument/2006/relationships/image" Target="../media/image132.png"/><Relationship Id="rId1" Type="http://schemas.openxmlformats.org/officeDocument/2006/relationships/slideLayout" Target="../slideLayouts/slideLayout23.xml"/><Relationship Id="rId6" Type="http://schemas.openxmlformats.org/officeDocument/2006/relationships/hyperlink" Target="http://www.google.es/imgres?imgurl=http://www.rincondesalud.com/wp-content/uploads/2010/11/logo_celiacos.jpg&amp;imgrefurl=http://www.rincondesalud.com/la-enfermedad-celiaca-2/&amp;usg=__rR8JReWIG7pZW-9YjpVD7-tOTb4=&amp;h=387&amp;w=386&amp;sz=29&amp;hl=es&amp;start=5&amp;sig2=hoTieoaj4OtA7PiFAzjQ0A&amp;zoom=1&amp;tbnid=frAjezbUwcmr1M:&amp;tbnh=123&amp;tbnw=123&amp;ei=HfLHT-u7L8aIhQfcyMynCw&amp;prev=/search?q=celiaca&amp;hl=es&amp;gbv=2&amp;rlz=1W1TSEA_es&amp;tbm=isch&amp;itbs=1" TargetMode="External"/><Relationship Id="rId11" Type="http://schemas.openxmlformats.org/officeDocument/2006/relationships/image" Target="../media/image127.jpeg"/><Relationship Id="rId5" Type="http://schemas.openxmlformats.org/officeDocument/2006/relationships/image" Target="../media/image123.jpeg"/><Relationship Id="rId15" Type="http://schemas.openxmlformats.org/officeDocument/2006/relationships/image" Target="../media/image131.png"/><Relationship Id="rId10" Type="http://schemas.openxmlformats.org/officeDocument/2006/relationships/image" Target="../media/image126.jpeg"/><Relationship Id="rId19" Type="http://schemas.openxmlformats.org/officeDocument/2006/relationships/image" Target="../media/image135.png"/><Relationship Id="rId4" Type="http://schemas.openxmlformats.org/officeDocument/2006/relationships/hyperlink" Target="http://www.google.es/imgres?imgurl=http://upload.wikimedia.org/wikipedia/commons/thumb/4/41/AscendensKarzinomBiopsie.PNG/250px-AscendensKarzinomBiopsie.PNG&amp;imgrefurl=http://es.wikipedia.org/wiki/C%C3%A1ncer_colorrectal&amp;usg=__8T8PGhZu-rIKWJh35XxEyKGutQs=&amp;h=187&amp;w=250&amp;sz=75&amp;hl=es&amp;start=1&amp;sig2=_pWYQx8kGtreD5tVElCKlw&amp;zoom=1&amp;tbnid=GwRpmMAquQwKuM:&amp;tbnh=83&amp;tbnw=111&amp;ei=8_HHT9WYF8iWhQe1o7SpCw&amp;prev=/search?q=cancer+de+colon&amp;hl=es&amp;gbv=2&amp;rlz=1W1TSEA_es&amp;tbm=isch&amp;itbs=1" TargetMode="External"/><Relationship Id="rId9" Type="http://schemas.openxmlformats.org/officeDocument/2006/relationships/image" Target="../media/image125.jpeg"/><Relationship Id="rId14" Type="http://schemas.openxmlformats.org/officeDocument/2006/relationships/image" Target="../media/image13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3" Type="http://schemas.openxmlformats.org/officeDocument/2006/relationships/image" Target="../media/image136.png"/><Relationship Id="rId7" Type="http://schemas.openxmlformats.org/officeDocument/2006/relationships/image" Target="../media/image139.png"/><Relationship Id="rId2" Type="http://schemas.openxmlformats.org/officeDocument/2006/relationships/image" Target="../media/image99.png"/><Relationship Id="rId1" Type="http://schemas.openxmlformats.org/officeDocument/2006/relationships/slideLayout" Target="../slideLayouts/slideLayout23.xml"/><Relationship Id="rId6" Type="http://schemas.openxmlformats.org/officeDocument/2006/relationships/image" Target="../media/image138.jpeg"/><Relationship Id="rId5" Type="http://schemas.openxmlformats.org/officeDocument/2006/relationships/image" Target="../media/image137.png"/><Relationship Id="rId4" Type="http://schemas.openxmlformats.org/officeDocument/2006/relationships/image" Target="../media/image25.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image" Target="../media/image140.png"/><Relationship Id="rId1" Type="http://schemas.openxmlformats.org/officeDocument/2006/relationships/slideLayout" Target="../slideLayouts/slideLayout24.xml"/><Relationship Id="rId4" Type="http://schemas.openxmlformats.org/officeDocument/2006/relationships/image" Target="../media/image142.wmf"/></Relationships>
</file>

<file path=ppt/slides/_rels/slide6.x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27.jpe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28.png"/><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38.jpeg"/><Relationship Id="rId5" Type="http://schemas.openxmlformats.org/officeDocument/2006/relationships/image" Target="../media/image31.jpe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Evidencia sobre el uso de </a:t>
            </a:r>
            <a:r>
              <a:rPr lang="es-ES" dirty="0" err="1" smtClean="0"/>
              <a:t>probióticos</a:t>
            </a:r>
            <a:r>
              <a:rPr lang="es-ES" dirty="0" smtClean="0"/>
              <a:t> en Pediatría</a:t>
            </a:r>
            <a:endParaRPr lang="es-ES" dirty="0"/>
          </a:p>
        </p:txBody>
      </p:sp>
      <p:sp>
        <p:nvSpPr>
          <p:cNvPr id="3" name="Subtítulo 2"/>
          <p:cNvSpPr>
            <a:spLocks noGrp="1"/>
          </p:cNvSpPr>
          <p:nvPr>
            <p:ph type="subTitle" idx="1"/>
          </p:nvPr>
        </p:nvSpPr>
        <p:spPr/>
        <p:txBody>
          <a:bodyPr anchor="ctr" anchorCtr="0">
            <a:normAutofit fontScale="92500" lnSpcReduction="10000"/>
          </a:bodyPr>
          <a:lstStyle/>
          <a:p>
            <a:endParaRPr lang="pt-BR" dirty="0" smtClean="0"/>
          </a:p>
          <a:p>
            <a:r>
              <a:rPr lang="pt-BR" dirty="0" smtClean="0"/>
              <a:t>Dr. Guillermo Alvarez </a:t>
            </a:r>
            <a:r>
              <a:rPr lang="pt-BR" dirty="0" err="1" smtClean="0"/>
              <a:t>Calatayud</a:t>
            </a:r>
            <a:r>
              <a:rPr lang="pt-BR" dirty="0" smtClean="0"/>
              <a:t>. Hospital </a:t>
            </a:r>
            <a:r>
              <a:rPr lang="pt-BR" dirty="0" err="1" smtClean="0"/>
              <a:t>Gregorio</a:t>
            </a:r>
            <a:r>
              <a:rPr lang="pt-BR" dirty="0" smtClean="0"/>
              <a:t> </a:t>
            </a:r>
            <a:r>
              <a:rPr lang="pt-BR" dirty="0" err="1" smtClean="0"/>
              <a:t>Marañón</a:t>
            </a:r>
            <a:r>
              <a:rPr lang="pt-BR" dirty="0" smtClean="0"/>
              <a:t>. Madrid</a:t>
            </a:r>
            <a:endParaRPr lang="es-ES" dirty="0" smtClean="0"/>
          </a:p>
          <a:p>
            <a:endParaRPr lang="es-ES" dirty="0"/>
          </a:p>
        </p:txBody>
      </p:sp>
    </p:spTree>
    <p:extLst>
      <p:ext uri="{BB962C8B-B14F-4D97-AF65-F5344CB8AC3E}">
        <p14:creationId xmlns:p14="http://schemas.microsoft.com/office/powerpoint/2010/main" val="5776853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45" name="Picture 3"/>
          <p:cNvPicPr>
            <a:picLocks noChangeAspect="1" noChangeArrowheads="1"/>
          </p:cNvPicPr>
          <p:nvPr/>
        </p:nvPicPr>
        <p:blipFill>
          <a:blip r:embed="rId2" cstate="print"/>
          <a:srcRect/>
          <a:stretch>
            <a:fillRect/>
          </a:stretch>
        </p:blipFill>
        <p:spPr bwMode="auto">
          <a:xfrm>
            <a:off x="4513730" y="715526"/>
            <a:ext cx="2545975" cy="1028700"/>
          </a:xfrm>
          <a:prstGeom prst="rect">
            <a:avLst/>
          </a:prstGeom>
          <a:noFill/>
          <a:ln w="9525">
            <a:noFill/>
            <a:miter lim="800000"/>
            <a:headEnd/>
            <a:tailEnd/>
          </a:ln>
        </p:spPr>
      </p:pic>
      <p:sp>
        <p:nvSpPr>
          <p:cNvPr id="8" name="Marcador de texto 7"/>
          <p:cNvSpPr>
            <a:spLocks noGrp="1"/>
          </p:cNvSpPr>
          <p:nvPr>
            <p:ph type="body" sz="quarter" idx="13"/>
          </p:nvPr>
        </p:nvSpPr>
        <p:spPr>
          <a:xfrm>
            <a:off x="10367640" y="5166810"/>
            <a:ext cx="1676400" cy="779929"/>
          </a:xfrm>
        </p:spPr>
        <p:txBody>
          <a:bodyPr>
            <a:normAutofit fontScale="92500" lnSpcReduction="20000"/>
          </a:bodyPr>
          <a:lstStyle/>
          <a:p>
            <a:r>
              <a:rPr lang="es-ES" sz="1200" dirty="0">
                <a:solidFill>
                  <a:srgbClr val="A6A6A6"/>
                </a:solidFill>
                <a:latin typeface="Calibri" pitchFamily="34" charset="0"/>
              </a:rPr>
              <a:t>Guía Práctica de la Organización Mundial de Gastroenterología: </a:t>
            </a:r>
            <a:r>
              <a:rPr lang="es-ES" sz="1200" dirty="0" err="1">
                <a:solidFill>
                  <a:srgbClr val="A6A6A6"/>
                </a:solidFill>
                <a:latin typeface="Calibri" pitchFamily="34" charset="0"/>
              </a:rPr>
              <a:t>probióticos</a:t>
            </a:r>
            <a:r>
              <a:rPr lang="es-ES" sz="1200" dirty="0">
                <a:solidFill>
                  <a:srgbClr val="A6A6A6"/>
                </a:solidFill>
                <a:latin typeface="Calibri" pitchFamily="34" charset="0"/>
              </a:rPr>
              <a:t> y prebióticos.  Febrero 2017</a:t>
            </a:r>
          </a:p>
          <a:p>
            <a:endParaRPr lang="es-ES" dirty="0">
              <a:solidFill>
                <a:srgbClr val="A6A6A6"/>
              </a:solidFill>
            </a:endParaRPr>
          </a:p>
        </p:txBody>
      </p:sp>
      <p:sp>
        <p:nvSpPr>
          <p:cNvPr id="5" name="Título 4"/>
          <p:cNvSpPr>
            <a:spLocks noGrp="1"/>
          </p:cNvSpPr>
          <p:nvPr>
            <p:ph type="title"/>
          </p:nvPr>
        </p:nvSpPr>
        <p:spPr>
          <a:xfrm>
            <a:off x="26851" y="394221"/>
            <a:ext cx="12017189" cy="604800"/>
          </a:xfrm>
        </p:spPr>
        <p:txBody>
          <a:bodyPr/>
          <a:lstStyle/>
          <a:p>
            <a:r>
              <a:rPr lang="es-ES_tradnl" sz="2800" dirty="0">
                <a:solidFill>
                  <a:srgbClr val="004586"/>
                </a:solidFill>
                <a:latin typeface="Calibri" pitchFamily="34" charset="0"/>
              </a:rPr>
              <a:t>Indicaciones</a:t>
            </a:r>
            <a:r>
              <a:rPr lang="es-ES_tradnl" dirty="0">
                <a:solidFill>
                  <a:srgbClr val="004586"/>
                </a:solidFill>
                <a:latin typeface="Calibri" pitchFamily="34" charset="0"/>
              </a:rPr>
              <a:t> en pediatría de </a:t>
            </a:r>
            <a:r>
              <a:rPr lang="es-ES_tradnl" dirty="0" err="1">
                <a:solidFill>
                  <a:srgbClr val="004586"/>
                </a:solidFill>
                <a:latin typeface="Calibri" pitchFamily="34" charset="0"/>
              </a:rPr>
              <a:t>probióticos</a:t>
            </a:r>
            <a:r>
              <a:rPr lang="es-ES_tradnl" dirty="0">
                <a:solidFill>
                  <a:srgbClr val="004586"/>
                </a:solidFill>
                <a:latin typeface="Calibri" pitchFamily="34" charset="0"/>
              </a:rPr>
              <a:t> con nivel de evidencia 1 y 2</a:t>
            </a:r>
            <a:r>
              <a:rPr lang="es-ES_tradnl" dirty="0">
                <a:solidFill>
                  <a:srgbClr val="960F68"/>
                </a:solidFill>
                <a:latin typeface="Calibri" pitchFamily="34" charset="0"/>
              </a:rPr>
              <a:t/>
            </a:r>
            <a:br>
              <a:rPr lang="es-ES_tradnl" dirty="0">
                <a:solidFill>
                  <a:srgbClr val="960F68"/>
                </a:solidFill>
                <a:latin typeface="Calibri" pitchFamily="34" charset="0"/>
              </a:rPr>
            </a:br>
            <a:endParaRPr lang="es-ES" dirty="0"/>
          </a:p>
        </p:txBody>
      </p:sp>
      <p:graphicFrame>
        <p:nvGraphicFramePr>
          <p:cNvPr id="9" name="4 Tabla"/>
          <p:cNvGraphicFramePr>
            <a:graphicFrameLocks noGrp="1"/>
          </p:cNvGraphicFramePr>
          <p:nvPr>
            <p:extLst>
              <p:ext uri="{D42A27DB-BD31-4B8C-83A1-F6EECF244321}">
                <p14:modId xmlns:p14="http://schemas.microsoft.com/office/powerpoint/2010/main" val="1296506155"/>
              </p:ext>
            </p:extLst>
          </p:nvPr>
        </p:nvGraphicFramePr>
        <p:xfrm>
          <a:off x="1501589" y="1744226"/>
          <a:ext cx="8758518" cy="4066938"/>
        </p:xfrm>
        <a:graphic>
          <a:graphicData uri="http://schemas.openxmlformats.org/drawingml/2006/table">
            <a:tbl>
              <a:tblPr firstRow="1" bandRow="1">
                <a:tableStyleId>{5C22544A-7EE6-4342-B048-85BDC9FD1C3A}</a:tableStyleId>
              </a:tblPr>
              <a:tblGrid>
                <a:gridCol w="3861966"/>
                <a:gridCol w="4896552"/>
              </a:tblGrid>
              <a:tr h="2983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Verdana" pitchFamily="34" charset="0"/>
                          <a:ea typeface="ＭＳ Ｐゴシック" pitchFamily="34" charset="-128"/>
                        </a:rPr>
                        <a:t>INDICACIÓN</a:t>
                      </a:r>
                      <a:endParaRPr kumimoji="0" lang="es-ES" sz="1800" b="1" i="0" u="none" strike="noStrike" cap="none" normalizeH="0" baseline="0" dirty="0" smtClean="0">
                        <a:ln>
                          <a:noFill/>
                        </a:ln>
                        <a:solidFill>
                          <a:schemeClr val="bg1"/>
                        </a:solidFill>
                        <a:effectLst/>
                        <a:latin typeface="Calibri" pitchFamily="34" charset="0"/>
                        <a:ea typeface="ＭＳ Ｐゴシック" pitchFamily="34" charset="-128"/>
                      </a:endParaRPr>
                    </a:p>
                  </a:txBody>
                  <a:tcPr marL="132004" marR="132004" marT="45619" marB="45619"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Verdana" pitchFamily="34" charset="0"/>
                          <a:ea typeface="ＭＳ Ｐゴシック" pitchFamily="34" charset="-128"/>
                        </a:rPr>
                        <a:t>CEPAS</a:t>
                      </a:r>
                      <a:endParaRPr kumimoji="0" lang="es-ES" sz="1800" b="1" i="0" u="none" strike="noStrike" cap="none" normalizeH="0" baseline="0" dirty="0" smtClean="0">
                        <a:ln>
                          <a:noFill/>
                        </a:ln>
                        <a:solidFill>
                          <a:schemeClr val="bg1"/>
                        </a:solidFill>
                        <a:effectLst/>
                        <a:latin typeface="Calibri" pitchFamily="34" charset="0"/>
                        <a:ea typeface="ＭＳ Ｐゴシック" pitchFamily="34" charset="-128"/>
                      </a:endParaRPr>
                    </a:p>
                  </a:txBody>
                  <a:tcPr marL="132004" marR="132004" marT="45619" marB="45619" horzOverflow="overflow">
                    <a:solidFill>
                      <a:schemeClr val="tx1"/>
                    </a:solidFill>
                  </a:tcPr>
                </a:tc>
              </a:tr>
              <a:tr h="438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C00000"/>
                          </a:solidFill>
                          <a:effectLst/>
                          <a:latin typeface="+mn-lt"/>
                          <a:ea typeface="ＭＳ Ｐゴシック" pitchFamily="34" charset="-128"/>
                        </a:rPr>
                        <a:t>Tratamiento diarrea infecciosa aguda </a:t>
                      </a:r>
                    </a:p>
                  </a:txBody>
                  <a:tcPr marL="132004" marR="132004" marT="45619" marB="45619"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1" u="none" strike="noStrike" cap="none" normalizeH="0" baseline="0" dirty="0" smtClean="0">
                          <a:ln>
                            <a:noFill/>
                          </a:ln>
                          <a:solidFill>
                            <a:srgbClr val="C00000"/>
                          </a:solidFill>
                          <a:effectLst/>
                          <a:latin typeface="+mn-lt"/>
                          <a:ea typeface="ＭＳ Ｐゴシック" pitchFamily="34" charset="-128"/>
                        </a:rPr>
                        <a:t>L. </a:t>
                      </a:r>
                      <a:r>
                        <a:rPr kumimoji="0" lang="es-ES" sz="1400" b="1" i="1" u="none" strike="noStrike" cap="none" normalizeH="0" baseline="0" dirty="0" err="1" smtClean="0">
                          <a:ln>
                            <a:noFill/>
                          </a:ln>
                          <a:solidFill>
                            <a:srgbClr val="C00000"/>
                          </a:solidFill>
                          <a:effectLst/>
                          <a:latin typeface="+mn-lt"/>
                          <a:ea typeface="ＭＳ Ｐゴシック" pitchFamily="34" charset="-128"/>
                        </a:rPr>
                        <a:t>rhamnosus</a:t>
                      </a:r>
                      <a:r>
                        <a:rPr kumimoji="0" lang="es-ES" sz="1400" b="1" i="1" u="none" strike="noStrike" cap="none" normalizeH="0" baseline="0" dirty="0" smtClean="0">
                          <a:ln>
                            <a:noFill/>
                          </a:ln>
                          <a:solidFill>
                            <a:srgbClr val="C00000"/>
                          </a:solidFill>
                          <a:effectLst/>
                          <a:latin typeface="+mn-lt"/>
                          <a:ea typeface="ＭＳ Ｐゴシック" pitchFamily="34" charset="-128"/>
                        </a:rPr>
                        <a:t> GG, S. </a:t>
                      </a:r>
                      <a:r>
                        <a:rPr kumimoji="0" lang="es-ES" sz="1400" b="1" i="1" u="none" strike="noStrike" cap="none" normalizeH="0" baseline="0" dirty="0" err="1" smtClean="0">
                          <a:ln>
                            <a:noFill/>
                          </a:ln>
                          <a:solidFill>
                            <a:srgbClr val="C00000"/>
                          </a:solidFill>
                          <a:effectLst/>
                          <a:latin typeface="+mn-lt"/>
                          <a:ea typeface="ＭＳ Ｐゴシック" pitchFamily="34" charset="-128"/>
                        </a:rPr>
                        <a:t>boulardii</a:t>
                      </a:r>
                      <a:r>
                        <a:rPr kumimoji="0" lang="es-ES" sz="1400" b="1" i="1" u="none" strike="noStrike" cap="none" normalizeH="0" baseline="0" dirty="0" smtClean="0">
                          <a:ln>
                            <a:noFill/>
                          </a:ln>
                          <a:solidFill>
                            <a:srgbClr val="C00000"/>
                          </a:solidFill>
                          <a:effectLst/>
                          <a:latin typeface="+mn-lt"/>
                          <a:ea typeface="ＭＳ Ｐゴシック" pitchFamily="34" charset="-128"/>
                        </a:rPr>
                        <a:t>  </a:t>
                      </a:r>
                      <a:r>
                        <a:rPr kumimoji="0" lang="es-ES" sz="1400" b="1" i="0" u="none" strike="noStrike" cap="none" normalizeH="0" baseline="0" dirty="0" smtClean="0">
                          <a:ln>
                            <a:noFill/>
                          </a:ln>
                          <a:solidFill>
                            <a:srgbClr val="C00000"/>
                          </a:solidFill>
                          <a:effectLst/>
                          <a:latin typeface="+mn-lt"/>
                          <a:ea typeface="ＭＳ Ｐゴシック" pitchFamily="34" charset="-128"/>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1" u="none" strike="noStrike" cap="none" normalizeH="0" baseline="0" dirty="0" smtClean="0">
                          <a:ln>
                            <a:noFill/>
                          </a:ln>
                          <a:solidFill>
                            <a:srgbClr val="C00000"/>
                          </a:solidFill>
                          <a:effectLst/>
                          <a:latin typeface="+mn-lt"/>
                          <a:ea typeface="ＭＳ Ｐゴシック" pitchFamily="34" charset="-128"/>
                        </a:rPr>
                        <a:t>L. </a:t>
                      </a:r>
                      <a:r>
                        <a:rPr kumimoji="0" lang="es-ES" sz="1400" b="1" i="1" u="none" strike="noStrike" cap="none" normalizeH="0" baseline="0" dirty="0" err="1" smtClean="0">
                          <a:ln>
                            <a:noFill/>
                          </a:ln>
                          <a:solidFill>
                            <a:srgbClr val="C00000"/>
                          </a:solidFill>
                          <a:effectLst/>
                          <a:latin typeface="+mn-lt"/>
                          <a:ea typeface="ＭＳ Ｐゴシック" pitchFamily="34" charset="-128"/>
                        </a:rPr>
                        <a:t>reuteri</a:t>
                      </a:r>
                      <a:r>
                        <a:rPr kumimoji="0" lang="es-ES_tradnl" sz="1400" b="1" i="1" u="none" strike="noStrike" cap="none" normalizeH="0" baseline="0" dirty="0" smtClean="0">
                          <a:ln>
                            <a:noFill/>
                          </a:ln>
                          <a:solidFill>
                            <a:srgbClr val="C00000"/>
                          </a:solidFill>
                          <a:effectLst/>
                          <a:latin typeface="+mn-lt"/>
                          <a:ea typeface="ＭＳ Ｐゴシック" pitchFamily="34" charset="-128"/>
                        </a:rPr>
                        <a:t>  </a:t>
                      </a:r>
                      <a:r>
                        <a:rPr kumimoji="0" lang="es-ES_tradnl" sz="1400" b="1" i="0" u="none" strike="noStrike" cap="none" normalizeH="0" baseline="0" dirty="0" smtClean="0">
                          <a:ln>
                            <a:noFill/>
                          </a:ln>
                          <a:solidFill>
                            <a:srgbClr val="C00000"/>
                          </a:solidFill>
                          <a:effectLst/>
                          <a:latin typeface="+mn-lt"/>
                          <a:ea typeface="ＭＳ Ｐゴシック" pitchFamily="34" charset="-128"/>
                        </a:rPr>
                        <a:t>DSM 17938 (2)</a:t>
                      </a:r>
                      <a:endParaRPr kumimoji="0" lang="es-ES" sz="1400" b="1" i="0" u="none" strike="noStrike" cap="none" normalizeH="0" baseline="0" dirty="0" smtClean="0">
                        <a:ln>
                          <a:noFill/>
                        </a:ln>
                        <a:solidFill>
                          <a:srgbClr val="C00000"/>
                        </a:solidFill>
                        <a:effectLst/>
                        <a:latin typeface="+mn-lt"/>
                        <a:ea typeface="ＭＳ Ｐゴシック" pitchFamily="34" charset="-128"/>
                      </a:endParaRPr>
                    </a:p>
                  </a:txBody>
                  <a:tcPr marL="132004" marR="132004" marT="45619" marB="45619" horzOverflow="overflow">
                    <a:solidFill>
                      <a:srgbClr val="CDD7EB"/>
                    </a:solidFill>
                  </a:tcPr>
                </a:tc>
              </a:tr>
              <a:tr h="438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Prevención diarrea </a:t>
                      </a:r>
                      <a:r>
                        <a:rPr kumimoji="0" lang="es-ES" sz="1400" b="0" i="0" u="none" strike="noStrike" cap="none" normalizeH="0" baseline="0" dirty="0" err="1" smtClean="0">
                          <a:ln>
                            <a:noFill/>
                          </a:ln>
                          <a:solidFill>
                            <a:srgbClr val="004586"/>
                          </a:solidFill>
                          <a:effectLst/>
                          <a:latin typeface="+mn-lt"/>
                          <a:ea typeface="ＭＳ Ｐゴシック" pitchFamily="34" charset="-128"/>
                        </a:rPr>
                        <a:t>nosocomial</a:t>
                      </a:r>
                      <a:endParaRPr kumimoji="0" lang="es-ES" sz="1400" b="1"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rhamnosus</a:t>
                      </a:r>
                      <a:r>
                        <a:rPr kumimoji="0" lang="es-ES" sz="1400" b="0" i="1" u="none" strike="noStrike" cap="none" normalizeH="0" baseline="0" dirty="0" smtClean="0">
                          <a:ln>
                            <a:noFill/>
                          </a:ln>
                          <a:solidFill>
                            <a:srgbClr val="004586"/>
                          </a:solidFill>
                          <a:effectLst/>
                          <a:latin typeface="+mn-lt"/>
                          <a:ea typeface="ＭＳ Ｐゴシック" pitchFamily="34" charset="-128"/>
                        </a:rPr>
                        <a:t> GG </a:t>
                      </a:r>
                      <a:r>
                        <a:rPr kumimoji="0" lang="es-ES" sz="1400" b="0" i="0" u="none" strike="noStrike" cap="none" normalizeH="0" baseline="0" dirty="0" smtClean="0">
                          <a:ln>
                            <a:noFill/>
                          </a:ln>
                          <a:solidFill>
                            <a:srgbClr val="004586"/>
                          </a:solidFill>
                          <a:effectLst/>
                          <a:latin typeface="+mn-lt"/>
                          <a:ea typeface="ＭＳ Ｐゴシック" pitchFamily="34" charset="-128"/>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400" b="0" i="1" u="none" strike="noStrike" cap="none" normalizeH="0" baseline="0" dirty="0" smtClean="0">
                          <a:ln>
                            <a:noFill/>
                          </a:ln>
                          <a:solidFill>
                            <a:srgbClr val="004586"/>
                          </a:solidFill>
                          <a:effectLst/>
                          <a:latin typeface="+mn-lt"/>
                          <a:ea typeface="ＭＳ Ｐゴシック" pitchFamily="34" charset="-128"/>
                        </a:rPr>
                        <a:t>B. </a:t>
                      </a:r>
                      <a:r>
                        <a:rPr kumimoji="0" lang="es-ES_tradnl" sz="1400" b="0" i="1" u="none" strike="noStrike" cap="none" normalizeH="0" baseline="0" dirty="0" err="1" smtClean="0">
                          <a:ln>
                            <a:noFill/>
                          </a:ln>
                          <a:solidFill>
                            <a:srgbClr val="004586"/>
                          </a:solidFill>
                          <a:effectLst/>
                          <a:latin typeface="+mn-lt"/>
                          <a:ea typeface="ＭＳ Ｐゴシック" pitchFamily="34" charset="-128"/>
                        </a:rPr>
                        <a:t>bifidum</a:t>
                      </a:r>
                      <a:r>
                        <a:rPr kumimoji="0" lang="es-ES_tradnl" sz="1400" b="0" i="1" u="none" strike="noStrike" cap="none" normalizeH="0" baseline="0" dirty="0" smtClean="0">
                          <a:ln>
                            <a:noFill/>
                          </a:ln>
                          <a:solidFill>
                            <a:srgbClr val="004586"/>
                          </a:solidFill>
                          <a:effectLst/>
                          <a:latin typeface="+mn-lt"/>
                          <a:ea typeface="ＭＳ Ｐゴシック" pitchFamily="34" charset="-128"/>
                        </a:rPr>
                        <a:t> + S. </a:t>
                      </a:r>
                      <a:r>
                        <a:rPr kumimoji="0" lang="es-ES_tradnl" sz="1400" b="0" i="1" u="none" strike="noStrike" cap="none" normalizeH="0" baseline="0" dirty="0" err="1" smtClean="0">
                          <a:ln>
                            <a:noFill/>
                          </a:ln>
                          <a:solidFill>
                            <a:srgbClr val="004586"/>
                          </a:solidFill>
                          <a:effectLst/>
                          <a:latin typeface="+mn-lt"/>
                          <a:ea typeface="ＭＳ Ｐゴシック" pitchFamily="34" charset="-128"/>
                        </a:rPr>
                        <a:t>thermophilus</a:t>
                      </a:r>
                      <a:r>
                        <a:rPr kumimoji="0" lang="es-ES_tradnl" sz="1400" b="0" i="1"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(2)</a:t>
                      </a:r>
                    </a:p>
                  </a:txBody>
                  <a:tcPr marL="132004" marR="132004" marT="45619" marB="45619" horzOverflow="overflow">
                    <a:solidFill>
                      <a:srgbClr val="E8ECF5"/>
                    </a:solidFill>
                  </a:tcPr>
                </a:tc>
              </a:tr>
              <a:tr h="3578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Prevención diarrea asociada a antibióticos </a:t>
                      </a:r>
                      <a:endParaRPr kumimoji="0" lang="es-ES" sz="1400" b="1"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rhamnosus</a:t>
                      </a:r>
                      <a:r>
                        <a:rPr kumimoji="0" lang="es-ES" sz="1400" b="0" i="1" u="none" strike="noStrike" cap="none" normalizeH="0" baseline="0" dirty="0" smtClean="0">
                          <a:ln>
                            <a:noFill/>
                          </a:ln>
                          <a:solidFill>
                            <a:srgbClr val="004586"/>
                          </a:solidFill>
                          <a:effectLst/>
                          <a:latin typeface="+mn-lt"/>
                          <a:ea typeface="ＭＳ Ｐゴシック" pitchFamily="34" charset="-128"/>
                        </a:rPr>
                        <a:t> GG, S. </a:t>
                      </a:r>
                      <a:r>
                        <a:rPr kumimoji="0" lang="es-ES" sz="1400" b="0" i="1" u="none" strike="noStrike" cap="none" normalizeH="0" baseline="0" dirty="0" err="1" smtClean="0">
                          <a:ln>
                            <a:noFill/>
                          </a:ln>
                          <a:solidFill>
                            <a:srgbClr val="004586"/>
                          </a:solidFill>
                          <a:effectLst/>
                          <a:latin typeface="+mn-lt"/>
                          <a:ea typeface="ＭＳ Ｐゴシック" pitchFamily="34" charset="-128"/>
                        </a:rPr>
                        <a:t>boulardii</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 sz="1400" b="0" i="0" u="none" strike="noStrike" cap="none" normalizeH="0" baseline="0" dirty="0" smtClean="0">
                          <a:ln>
                            <a:noFill/>
                          </a:ln>
                          <a:solidFill>
                            <a:srgbClr val="004586"/>
                          </a:solidFill>
                          <a:effectLst/>
                          <a:latin typeface="+mn-lt"/>
                          <a:ea typeface="ＭＳ Ｐゴシック" pitchFamily="34" charset="-128"/>
                        </a:rPr>
                        <a:t>(1)</a:t>
                      </a:r>
                    </a:p>
                  </a:txBody>
                  <a:tcPr marL="132004" marR="132004" marT="45619" marB="45619" horzOverflow="overflow">
                    <a:solidFill>
                      <a:srgbClr val="CDD7EB"/>
                    </a:solidFill>
                  </a:tcPr>
                </a:tc>
              </a:tr>
              <a:tr h="505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Infecciones niños hospitalizados (DAA) </a:t>
                      </a:r>
                      <a:endParaRPr kumimoji="0" lang="es-ES" sz="1400" b="1"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rhamnosus</a:t>
                      </a:r>
                      <a:r>
                        <a:rPr kumimoji="0" lang="es-ES" sz="1400" b="0" i="1" u="none" strike="noStrike" cap="none" normalizeH="0" baseline="0" dirty="0" smtClean="0">
                          <a:ln>
                            <a:noFill/>
                          </a:ln>
                          <a:solidFill>
                            <a:srgbClr val="004586"/>
                          </a:solidFill>
                          <a:effectLst/>
                          <a:latin typeface="+mn-lt"/>
                          <a:ea typeface="ＭＳ Ｐゴシック" pitchFamily="34" charset="-128"/>
                        </a:rPr>
                        <a:t> GG </a:t>
                      </a:r>
                      <a:r>
                        <a:rPr kumimoji="0" lang="es-ES" sz="1400" b="0" i="0" u="none" strike="noStrike" cap="none" normalizeH="0" baseline="0" dirty="0" smtClean="0">
                          <a:ln>
                            <a:noFill/>
                          </a:ln>
                          <a:solidFill>
                            <a:srgbClr val="004586"/>
                          </a:solidFill>
                          <a:effectLst/>
                          <a:latin typeface="+mn-lt"/>
                          <a:ea typeface="ＭＳ Ｐゴシック" pitchFamily="34" charset="-128"/>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reuteri</a:t>
                      </a:r>
                      <a:r>
                        <a:rPr kumimoji="0" lang="es-ES_tradnl" sz="1400" b="0" i="1"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DSM 17938, </a:t>
                      </a: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casei</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 sz="1400" b="0" i="0" u="none" strike="noStrike" cap="none" normalizeH="0" baseline="0" dirty="0" smtClean="0">
                          <a:ln>
                            <a:noFill/>
                          </a:ln>
                          <a:solidFill>
                            <a:srgbClr val="004586"/>
                          </a:solidFill>
                          <a:effectLst/>
                          <a:latin typeface="+mn-lt"/>
                          <a:ea typeface="ＭＳ Ｐゴシック" pitchFamily="34" charset="-128"/>
                        </a:rPr>
                        <a:t>D-114001 y </a:t>
                      </a: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casei</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 sz="1400" b="0" i="0" u="none" strike="noStrike" cap="none" normalizeH="0" baseline="0" dirty="0" err="1" smtClean="0">
                          <a:ln>
                            <a:noFill/>
                          </a:ln>
                          <a:solidFill>
                            <a:srgbClr val="004586"/>
                          </a:solidFill>
                          <a:effectLst/>
                          <a:latin typeface="+mn-lt"/>
                          <a:ea typeface="ＭＳ Ｐゴシック" pitchFamily="34" charset="-128"/>
                        </a:rPr>
                        <a:t>Shirota</a:t>
                      </a:r>
                      <a:r>
                        <a:rPr kumimoji="0" lang="es-ES" sz="1400" b="0" i="0"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 (2)</a:t>
                      </a:r>
                      <a:endParaRPr kumimoji="0" lang="es-ES" sz="1400" b="0"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E8ECF5"/>
                    </a:solidFill>
                  </a:tcPr>
                </a:tc>
              </a:tr>
              <a:tr h="25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Dolor abdominal funcional </a:t>
                      </a:r>
                    </a:p>
                  </a:txBody>
                  <a:tcPr marL="132004" marR="132004" marT="45619" marB="45619"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rhamnosus</a:t>
                      </a:r>
                      <a:r>
                        <a:rPr kumimoji="0" lang="es-ES" sz="1400" b="0" i="1" u="none" strike="noStrike" cap="none" normalizeH="0" baseline="0" dirty="0" smtClean="0">
                          <a:ln>
                            <a:noFill/>
                          </a:ln>
                          <a:solidFill>
                            <a:srgbClr val="004586"/>
                          </a:solidFill>
                          <a:effectLst/>
                          <a:latin typeface="+mn-lt"/>
                          <a:ea typeface="ＭＳ Ｐゴシック" pitchFamily="34" charset="-128"/>
                        </a:rPr>
                        <a:t> GG, L. </a:t>
                      </a:r>
                      <a:r>
                        <a:rPr kumimoji="0" lang="es-ES" sz="1400" b="0" i="1" u="none" strike="noStrike" cap="none" normalizeH="0" baseline="0" dirty="0" err="1" smtClean="0">
                          <a:ln>
                            <a:noFill/>
                          </a:ln>
                          <a:solidFill>
                            <a:srgbClr val="004586"/>
                          </a:solidFill>
                          <a:effectLst/>
                          <a:latin typeface="+mn-lt"/>
                          <a:ea typeface="ＭＳ Ｐゴシック" pitchFamily="34" charset="-128"/>
                        </a:rPr>
                        <a:t>reuteri</a:t>
                      </a:r>
                      <a:r>
                        <a:rPr kumimoji="0" lang="es-ES_tradnl" sz="1400" b="0" i="1"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DSM 17938</a:t>
                      </a:r>
                      <a:endParaRPr kumimoji="0" lang="es-ES" sz="1400" b="0"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CDD7EB"/>
                    </a:solidFill>
                  </a:tcPr>
                </a:tc>
              </a:tr>
              <a:tr h="25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Cólico del lactante</a:t>
                      </a:r>
                    </a:p>
                  </a:txBody>
                  <a:tcPr marL="132004" marR="132004" marT="45619" marB="45619"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reuteri</a:t>
                      </a:r>
                      <a:r>
                        <a:rPr kumimoji="0" lang="es-ES_tradnl" sz="1400" b="0" i="1"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DSM 17938</a:t>
                      </a:r>
                      <a:endParaRPr kumimoji="0" lang="es-ES" sz="1400" b="0"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E8ECF5"/>
                    </a:solidFill>
                  </a:tcPr>
                </a:tc>
              </a:tr>
              <a:tr h="438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Prevención de enterocolitis </a:t>
                      </a:r>
                      <a:r>
                        <a:rPr kumimoji="0" lang="es-ES" sz="1400" b="0" i="0" u="none" strike="noStrike" cap="none" normalizeH="0" baseline="0" dirty="0" err="1" smtClean="0">
                          <a:ln>
                            <a:noFill/>
                          </a:ln>
                          <a:solidFill>
                            <a:srgbClr val="004586"/>
                          </a:solidFill>
                          <a:effectLst/>
                          <a:latin typeface="+mn-lt"/>
                          <a:ea typeface="ＭＳ Ｐゴシック" pitchFamily="34" charset="-128"/>
                        </a:rPr>
                        <a:t>necrotizante</a:t>
                      </a:r>
                      <a:r>
                        <a:rPr kumimoji="0" lang="es-ES" sz="1400" b="0" i="0" u="none" strike="noStrike" cap="none" normalizeH="0" baseline="0" dirty="0" smtClean="0">
                          <a:ln>
                            <a:noFill/>
                          </a:ln>
                          <a:solidFill>
                            <a:srgbClr val="004586"/>
                          </a:solidFill>
                          <a:effectLst/>
                          <a:latin typeface="+mn-lt"/>
                          <a:ea typeface="ＭＳ Ｐゴシック" pitchFamily="34" charset="-128"/>
                        </a:rPr>
                        <a:t> </a:t>
                      </a:r>
                    </a:p>
                  </a:txBody>
                  <a:tcPr marL="132004" marR="132004" marT="45619" marB="45619"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Mezcla de </a:t>
                      </a:r>
                      <a:r>
                        <a:rPr kumimoji="0" lang="es-ES" sz="1400" b="0" i="0" u="none" strike="noStrike" cap="none" normalizeH="0" baseline="0" dirty="0" err="1" smtClean="0">
                          <a:ln>
                            <a:noFill/>
                          </a:ln>
                          <a:solidFill>
                            <a:srgbClr val="004586"/>
                          </a:solidFill>
                          <a:effectLst/>
                          <a:latin typeface="+mn-lt"/>
                          <a:ea typeface="ＭＳ Ｐゴシック" pitchFamily="34" charset="-128"/>
                        </a:rPr>
                        <a:t>lactobacilos</a:t>
                      </a:r>
                      <a:r>
                        <a:rPr kumimoji="0" lang="es-ES" sz="1400" b="0" i="0" u="none" strike="noStrike" cap="none" normalizeH="0" baseline="0" dirty="0" smtClean="0">
                          <a:ln>
                            <a:noFill/>
                          </a:ln>
                          <a:solidFill>
                            <a:srgbClr val="004586"/>
                          </a:solidFill>
                          <a:effectLst/>
                          <a:latin typeface="+mn-lt"/>
                          <a:ea typeface="ＭＳ Ｐゴシック" pitchFamily="34" charset="-128"/>
                        </a:rPr>
                        <a:t> y </a:t>
                      </a:r>
                      <a:r>
                        <a:rPr kumimoji="0" lang="es-ES" sz="1400" b="0" i="0" u="none" strike="noStrike" cap="none" normalizeH="0" baseline="0" dirty="0" err="1" smtClean="0">
                          <a:ln>
                            <a:noFill/>
                          </a:ln>
                          <a:solidFill>
                            <a:srgbClr val="004586"/>
                          </a:solidFill>
                          <a:effectLst/>
                          <a:latin typeface="+mn-lt"/>
                          <a:ea typeface="ＭＳ Ｐゴシック" pitchFamily="34" charset="-128"/>
                        </a:rPr>
                        <a:t>bifidobacterias</a:t>
                      </a:r>
                      <a:endParaRPr kumimoji="0" lang="es-ES" sz="1400" b="0" i="0" u="none" strike="noStrike" cap="none" normalizeH="0" baseline="0" dirty="0" smtClean="0">
                        <a:ln>
                          <a:noFill/>
                        </a:ln>
                        <a:solidFill>
                          <a:srgbClr val="004586"/>
                        </a:solidFill>
                        <a:effectLst/>
                        <a:latin typeface="+mn-lt"/>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reuteri</a:t>
                      </a:r>
                      <a:r>
                        <a:rPr kumimoji="0" lang="es-ES_tradnl" sz="1400" b="0" i="1"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DSM 17938 (2)</a:t>
                      </a:r>
                      <a:endParaRPr kumimoji="0" lang="es-ES" sz="1400" b="0"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CDD7EB"/>
                    </a:solidFill>
                  </a:tcPr>
                </a:tc>
              </a:tr>
              <a:tr h="3578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Terapia adyuvante erradicación Hp</a:t>
                      </a:r>
                    </a:p>
                  </a:txBody>
                  <a:tcPr marL="132004" marR="132004" marT="45619" marB="45619"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casei</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 sz="1400" b="0" i="0" u="none" strike="noStrike" cap="none" normalizeH="0" baseline="0" dirty="0" smtClean="0">
                          <a:ln>
                            <a:noFill/>
                          </a:ln>
                          <a:solidFill>
                            <a:srgbClr val="004586"/>
                          </a:solidFill>
                          <a:effectLst/>
                          <a:latin typeface="+mn-lt"/>
                          <a:ea typeface="ＭＳ Ｐゴシック" pitchFamily="34" charset="-128"/>
                        </a:rPr>
                        <a:t>D-114001, </a:t>
                      </a:r>
                      <a:r>
                        <a:rPr kumimoji="0" lang="es-ES" sz="1400" b="0" i="1" u="none" strike="noStrike" cap="none" normalizeH="0" baseline="0" dirty="0" smtClean="0">
                          <a:ln>
                            <a:noFill/>
                          </a:ln>
                          <a:solidFill>
                            <a:srgbClr val="004586"/>
                          </a:solidFill>
                          <a:effectLst/>
                          <a:latin typeface="+mn-lt"/>
                          <a:ea typeface="ＭＳ Ｐゴシック" pitchFamily="34" charset="-128"/>
                        </a:rPr>
                        <a:t>S. </a:t>
                      </a:r>
                      <a:r>
                        <a:rPr kumimoji="0" lang="es-ES" sz="1400" b="0" i="1" u="none" strike="noStrike" cap="none" normalizeH="0" baseline="0" dirty="0" err="1" smtClean="0">
                          <a:ln>
                            <a:noFill/>
                          </a:ln>
                          <a:solidFill>
                            <a:srgbClr val="004586"/>
                          </a:solidFill>
                          <a:effectLst/>
                          <a:latin typeface="+mn-lt"/>
                          <a:ea typeface="ＭＳ Ｐゴシック" pitchFamily="34" charset="-128"/>
                        </a:rPr>
                        <a:t>boulardii</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(2)</a:t>
                      </a:r>
                    </a:p>
                  </a:txBody>
                  <a:tcPr marL="132004" marR="132004" marT="45619" marB="45619" horzOverflow="overflow">
                    <a:solidFill>
                      <a:srgbClr val="E8ECF5"/>
                    </a:solidFill>
                  </a:tcPr>
                </a:tc>
              </a:tr>
              <a:tr h="25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Inducción a la remisión CU</a:t>
                      </a:r>
                    </a:p>
                  </a:txBody>
                  <a:tcPr marL="132004" marR="132004" marT="45619" marB="45619"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VSL#3</a:t>
                      </a:r>
                      <a:r>
                        <a:rPr kumimoji="0" lang="es-ES_tradnl" sz="1400" b="0" i="0" u="none" strike="noStrike" cap="none" normalizeH="0" baseline="0" dirty="0" smtClean="0">
                          <a:ln>
                            <a:noFill/>
                          </a:ln>
                          <a:solidFill>
                            <a:srgbClr val="004586"/>
                          </a:solidFill>
                          <a:effectLst/>
                          <a:latin typeface="+mn-lt"/>
                          <a:ea typeface="ＭＳ Ｐゴシック" pitchFamily="34" charset="-128"/>
                        </a:rPr>
                        <a:t> , E. </a:t>
                      </a:r>
                      <a:r>
                        <a:rPr kumimoji="0" lang="es-ES_tradnl" sz="1400" b="0" i="0" u="none" strike="noStrike" cap="none" normalizeH="0" baseline="0" dirty="0" err="1" smtClean="0">
                          <a:ln>
                            <a:noFill/>
                          </a:ln>
                          <a:solidFill>
                            <a:srgbClr val="004586"/>
                          </a:solidFill>
                          <a:effectLst/>
                          <a:latin typeface="+mn-lt"/>
                          <a:ea typeface="ＭＳ Ｐゴシック" pitchFamily="34" charset="-128"/>
                        </a:rPr>
                        <a:t>coli</a:t>
                      </a:r>
                      <a:r>
                        <a:rPr kumimoji="0" lang="es-ES_tradnl" sz="1400" b="0" i="0"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err="1" smtClean="0">
                          <a:ln>
                            <a:noFill/>
                          </a:ln>
                          <a:solidFill>
                            <a:srgbClr val="004586"/>
                          </a:solidFill>
                          <a:effectLst/>
                          <a:latin typeface="+mn-lt"/>
                          <a:ea typeface="ＭＳ Ｐゴシック" pitchFamily="34" charset="-128"/>
                        </a:rPr>
                        <a:t>Nissle</a:t>
                      </a:r>
                      <a:r>
                        <a:rPr kumimoji="0" lang="es-ES_tradnl" sz="1400" b="0" i="0" u="none" strike="noStrike" cap="none" normalizeH="0" baseline="0" dirty="0" smtClean="0">
                          <a:ln>
                            <a:noFill/>
                          </a:ln>
                          <a:solidFill>
                            <a:srgbClr val="004586"/>
                          </a:solidFill>
                          <a:effectLst/>
                          <a:latin typeface="+mn-lt"/>
                          <a:ea typeface="ＭＳ Ｐゴシック" pitchFamily="34" charset="-128"/>
                        </a:rPr>
                        <a:t> 1917 (2)</a:t>
                      </a:r>
                    </a:p>
                  </a:txBody>
                  <a:tcPr marL="132004" marR="132004" marT="45619" marB="45619" horzOverflow="overflow">
                    <a:solidFill>
                      <a:srgbClr val="CDD7EB"/>
                    </a:solidFill>
                  </a:tcPr>
                </a:tc>
              </a:tr>
            </a:tbl>
          </a:graphicData>
        </a:graphic>
      </p:graphicFrame>
    </p:spTree>
    <p:extLst>
      <p:ext uri="{BB962C8B-B14F-4D97-AF65-F5344CB8AC3E}">
        <p14:creationId xmlns:p14="http://schemas.microsoft.com/office/powerpoint/2010/main" val="40531718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p:cNvPicPr>
            <a:picLocks noChangeAspect="1" noChangeArrowheads="1"/>
          </p:cNvPicPr>
          <p:nvPr/>
        </p:nvPicPr>
        <p:blipFill>
          <a:blip r:embed="rId2" cstate="print"/>
          <a:srcRect/>
          <a:stretch>
            <a:fillRect/>
          </a:stretch>
        </p:blipFill>
        <p:spPr bwMode="auto">
          <a:xfrm>
            <a:off x="2210374" y="884048"/>
            <a:ext cx="7511849" cy="5076844"/>
          </a:xfrm>
          <a:prstGeom prst="rect">
            <a:avLst/>
          </a:prstGeom>
          <a:noFill/>
          <a:ln w="9525">
            <a:noFill/>
            <a:miter lim="800000"/>
            <a:headEnd/>
            <a:tailEnd/>
          </a:ln>
          <a:effectLst/>
        </p:spPr>
      </p:pic>
      <p:sp>
        <p:nvSpPr>
          <p:cNvPr id="2" name="Título 1"/>
          <p:cNvSpPr>
            <a:spLocks noGrp="1"/>
          </p:cNvSpPr>
          <p:nvPr>
            <p:ph type="title"/>
          </p:nvPr>
        </p:nvSpPr>
        <p:spPr>
          <a:xfrm>
            <a:off x="304778" y="279248"/>
            <a:ext cx="10972800" cy="604800"/>
          </a:xfrm>
        </p:spPr>
        <p:txBody>
          <a:bodyPr/>
          <a:lstStyle/>
          <a:p>
            <a:r>
              <a:rPr lang="es-ES" dirty="0" err="1" smtClean="0"/>
              <a:t>Treatment</a:t>
            </a:r>
            <a:r>
              <a:rPr lang="es-ES" dirty="0" smtClean="0"/>
              <a:t> of </a:t>
            </a:r>
            <a:r>
              <a:rPr lang="es-ES" dirty="0" err="1" smtClean="0"/>
              <a:t>acute</a:t>
            </a:r>
            <a:r>
              <a:rPr lang="es-ES" dirty="0" smtClean="0"/>
              <a:t> gastroenteritis</a:t>
            </a:r>
            <a:endParaRPr lang="es-ES" dirty="0"/>
          </a:p>
        </p:txBody>
      </p:sp>
      <p:sp>
        <p:nvSpPr>
          <p:cNvPr id="3" name="Marcador de texto 2"/>
          <p:cNvSpPr>
            <a:spLocks noGrp="1"/>
          </p:cNvSpPr>
          <p:nvPr>
            <p:ph type="body" sz="quarter" idx="13"/>
          </p:nvPr>
        </p:nvSpPr>
        <p:spPr>
          <a:xfrm>
            <a:off x="304778" y="5668538"/>
            <a:ext cx="11582443" cy="470611"/>
          </a:xfrm>
        </p:spPr>
        <p:txBody>
          <a:bodyPr>
            <a:normAutofit fontScale="92500" lnSpcReduction="10000"/>
          </a:bodyPr>
          <a:lstStyle/>
          <a:p>
            <a:pPr eaLnBrk="0" hangingPunct="0">
              <a:spcBef>
                <a:spcPts val="250"/>
              </a:spcBef>
              <a:buClr>
                <a:schemeClr val="accent1"/>
              </a:buClr>
              <a:buSzPct val="80000"/>
            </a:pPr>
            <a:r>
              <a:rPr lang="es-ES" sz="1300" dirty="0" err="1">
                <a:solidFill>
                  <a:srgbClr val="808080"/>
                </a:solidFill>
                <a:latin typeface="Calibri" pitchFamily="34" charset="0"/>
              </a:rPr>
              <a:t>World</a:t>
            </a:r>
            <a:r>
              <a:rPr lang="es-ES" sz="1300" dirty="0">
                <a:solidFill>
                  <a:srgbClr val="808080"/>
                </a:solidFill>
                <a:latin typeface="Calibri" pitchFamily="34" charset="0"/>
              </a:rPr>
              <a:t> </a:t>
            </a:r>
            <a:r>
              <a:rPr lang="es-ES" sz="1300" dirty="0" err="1">
                <a:solidFill>
                  <a:srgbClr val="808080"/>
                </a:solidFill>
                <a:latin typeface="Calibri" pitchFamily="34" charset="0"/>
              </a:rPr>
              <a:t>Gastroenterology</a:t>
            </a:r>
            <a:r>
              <a:rPr lang="es-ES" sz="1300" dirty="0">
                <a:solidFill>
                  <a:srgbClr val="808080"/>
                </a:solidFill>
                <a:latin typeface="Calibri" pitchFamily="34" charset="0"/>
              </a:rPr>
              <a:t> </a:t>
            </a:r>
            <a:r>
              <a:rPr lang="es-ES" sz="1300" dirty="0" err="1">
                <a:solidFill>
                  <a:srgbClr val="808080"/>
                </a:solidFill>
                <a:latin typeface="Calibri" pitchFamily="34" charset="0"/>
              </a:rPr>
              <a:t>Organisation</a:t>
            </a:r>
            <a:r>
              <a:rPr lang="es-ES" sz="1300" dirty="0">
                <a:solidFill>
                  <a:srgbClr val="808080"/>
                </a:solidFill>
                <a:latin typeface="Calibri" pitchFamily="34" charset="0"/>
              </a:rPr>
              <a:t> Global </a:t>
            </a:r>
            <a:r>
              <a:rPr lang="es-ES" sz="1300" dirty="0" err="1">
                <a:solidFill>
                  <a:srgbClr val="808080"/>
                </a:solidFill>
                <a:latin typeface="Calibri" pitchFamily="34" charset="0"/>
              </a:rPr>
              <a:t>Guidelines</a:t>
            </a:r>
            <a:r>
              <a:rPr lang="es-ES" sz="1300" dirty="0">
                <a:solidFill>
                  <a:srgbClr val="808080"/>
                </a:solidFill>
                <a:latin typeface="Calibri" pitchFamily="34" charset="0"/>
              </a:rPr>
              <a:t>: </a:t>
            </a:r>
            <a:r>
              <a:rPr lang="es-ES" sz="1300" dirty="0" err="1">
                <a:solidFill>
                  <a:srgbClr val="808080"/>
                </a:solidFill>
                <a:latin typeface="Calibri" pitchFamily="34" charset="0"/>
              </a:rPr>
              <a:t>probiotics</a:t>
            </a:r>
            <a:r>
              <a:rPr lang="es-ES" sz="1300" dirty="0">
                <a:solidFill>
                  <a:srgbClr val="808080"/>
                </a:solidFill>
                <a:latin typeface="Calibri" pitchFamily="34" charset="0"/>
              </a:rPr>
              <a:t> and </a:t>
            </a:r>
            <a:r>
              <a:rPr lang="es-ES" sz="1300" dirty="0" err="1">
                <a:solidFill>
                  <a:srgbClr val="808080"/>
                </a:solidFill>
                <a:latin typeface="Calibri" pitchFamily="34" charset="0"/>
              </a:rPr>
              <a:t>prebiotics</a:t>
            </a:r>
            <a:r>
              <a:rPr lang="es-ES" sz="1300" dirty="0">
                <a:solidFill>
                  <a:srgbClr val="808080"/>
                </a:solidFill>
                <a:latin typeface="Calibri" pitchFamily="34" charset="0"/>
              </a:rPr>
              <a:t>.  </a:t>
            </a:r>
            <a:r>
              <a:rPr lang="es-ES" sz="1300" dirty="0" err="1">
                <a:solidFill>
                  <a:srgbClr val="808080"/>
                </a:solidFill>
                <a:latin typeface="Calibri" pitchFamily="34" charset="0"/>
              </a:rPr>
              <a:t>Febrery</a:t>
            </a:r>
            <a:r>
              <a:rPr lang="es-ES" sz="1300" dirty="0">
                <a:solidFill>
                  <a:srgbClr val="808080"/>
                </a:solidFill>
                <a:latin typeface="Calibri" pitchFamily="34" charset="0"/>
              </a:rPr>
              <a:t> 2017</a:t>
            </a:r>
          </a:p>
          <a:p>
            <a:pPr eaLnBrk="0" hangingPunct="0">
              <a:spcBef>
                <a:spcPts val="250"/>
              </a:spcBef>
              <a:buClr>
                <a:schemeClr val="accent1"/>
              </a:buClr>
              <a:buSzPct val="80000"/>
            </a:pPr>
            <a:r>
              <a:rPr lang="es-ES_tradnl" sz="1300" dirty="0" err="1">
                <a:solidFill>
                  <a:srgbClr val="808080"/>
                </a:solidFill>
                <a:latin typeface="Calibri" pitchFamily="34" charset="0"/>
              </a:rPr>
              <a:t>Evidence-based</a:t>
            </a:r>
            <a:r>
              <a:rPr lang="es-ES_tradnl" sz="1300" dirty="0">
                <a:solidFill>
                  <a:srgbClr val="808080"/>
                </a:solidFill>
                <a:latin typeface="Calibri" pitchFamily="34" charset="0"/>
              </a:rPr>
              <a:t> PEDIATRIC </a:t>
            </a:r>
            <a:r>
              <a:rPr lang="es-ES_tradnl" sz="1300" dirty="0" err="1">
                <a:solidFill>
                  <a:srgbClr val="808080"/>
                </a:solidFill>
                <a:latin typeface="Calibri" pitchFamily="34" charset="0"/>
              </a:rPr>
              <a:t>indications</a:t>
            </a:r>
            <a:r>
              <a:rPr lang="es-ES_tradnl" sz="1300" dirty="0">
                <a:solidFill>
                  <a:srgbClr val="808080"/>
                </a:solidFill>
                <a:latin typeface="Calibri" pitchFamily="34" charset="0"/>
              </a:rPr>
              <a:t> </a:t>
            </a:r>
            <a:r>
              <a:rPr lang="es-ES_tradnl" sz="1300" dirty="0" err="1">
                <a:solidFill>
                  <a:srgbClr val="808080"/>
                </a:solidFill>
                <a:latin typeface="Calibri" pitchFamily="34" charset="0"/>
              </a:rPr>
              <a:t>for</a:t>
            </a:r>
            <a:r>
              <a:rPr lang="es-ES_tradnl" sz="1300" dirty="0">
                <a:solidFill>
                  <a:srgbClr val="808080"/>
                </a:solidFill>
                <a:latin typeface="Calibri" pitchFamily="34" charset="0"/>
              </a:rPr>
              <a:t> </a:t>
            </a:r>
            <a:r>
              <a:rPr lang="es-ES_tradnl" sz="1300" dirty="0" err="1">
                <a:solidFill>
                  <a:srgbClr val="808080"/>
                </a:solidFill>
                <a:latin typeface="Calibri" pitchFamily="34" charset="0"/>
              </a:rPr>
              <a:t>probiotics</a:t>
            </a:r>
            <a:endParaRPr lang="es-ES" sz="1300" dirty="0">
              <a:solidFill>
                <a:srgbClr val="808080"/>
              </a:solidFill>
              <a:latin typeface="Calibri" pitchFamily="34" charset="0"/>
            </a:endParaRPr>
          </a:p>
          <a:p>
            <a:endParaRPr lang="es-ES" dirty="0">
              <a:solidFill>
                <a:srgbClr val="808080"/>
              </a:solidFill>
            </a:endParaRPr>
          </a:p>
        </p:txBody>
      </p:sp>
      <p:pic>
        <p:nvPicPr>
          <p:cNvPr id="38945" name="Picture 3"/>
          <p:cNvPicPr>
            <a:picLocks noChangeAspect="1" noChangeArrowheads="1"/>
          </p:cNvPicPr>
          <p:nvPr/>
        </p:nvPicPr>
        <p:blipFill>
          <a:blip r:embed="rId3" cstate="print"/>
          <a:srcRect/>
          <a:stretch>
            <a:fillRect/>
          </a:stretch>
        </p:blipFill>
        <p:spPr bwMode="auto">
          <a:xfrm>
            <a:off x="8995048" y="191441"/>
            <a:ext cx="3048000" cy="1028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clínico </a:t>
            </a:r>
            <a:r>
              <a:rPr lang="es-ES" dirty="0" smtClean="0"/>
              <a:t>2  </a:t>
            </a:r>
            <a:endParaRPr lang="es-ES" dirty="0"/>
          </a:p>
        </p:txBody>
      </p:sp>
      <p:sp>
        <p:nvSpPr>
          <p:cNvPr id="3" name="Marcador de contenido 2"/>
          <p:cNvSpPr>
            <a:spLocks noGrp="1"/>
          </p:cNvSpPr>
          <p:nvPr>
            <p:ph idx="1"/>
          </p:nvPr>
        </p:nvSpPr>
        <p:spPr>
          <a:xfrm>
            <a:off x="0" y="1250575"/>
            <a:ext cx="11582400" cy="4357123"/>
          </a:xfrm>
        </p:spPr>
        <p:txBody>
          <a:bodyPr>
            <a:normAutofit/>
          </a:bodyPr>
          <a:lstStyle/>
          <a:p>
            <a:pPr>
              <a:lnSpc>
                <a:spcPct val="90000"/>
              </a:lnSpc>
            </a:pPr>
            <a:r>
              <a:rPr lang="es-ES" altLang="es-ES" u="sng" dirty="0" smtClean="0"/>
              <a:t>Anamnesis</a:t>
            </a:r>
            <a:r>
              <a:rPr lang="es-ES" altLang="es-ES" dirty="0" smtClean="0"/>
              <a:t>: Lactante de 1 mes de vida que presenta episodios de 4 horas de duración de llanto de inicio brusco, por la tarde, no relacionado con el sueño ni con el hambre, cuatro veces por semana, desde hace 9 días. </a:t>
            </a:r>
          </a:p>
          <a:p>
            <a:pPr>
              <a:lnSpc>
                <a:spcPct val="90000"/>
              </a:lnSpc>
            </a:pPr>
            <a:r>
              <a:rPr lang="es-ES" altLang="es-ES" dirty="0" smtClean="0"/>
              <a:t>No vómitos  ni rechazo del alimento, 1 deposición y diuresis por toma. Lactancia materna exclusiva a demanda. </a:t>
            </a:r>
          </a:p>
          <a:p>
            <a:pPr>
              <a:lnSpc>
                <a:spcPct val="90000"/>
              </a:lnSpc>
            </a:pPr>
            <a:r>
              <a:rPr lang="es-ES" altLang="es-ES" u="sng" dirty="0" smtClean="0"/>
              <a:t>Exploración</a:t>
            </a:r>
            <a:r>
              <a:rPr lang="es-ES" altLang="es-ES" dirty="0" smtClean="0"/>
              <a:t>: Buena ganancia ponderal. Examen dentro de la normalidad.</a:t>
            </a:r>
          </a:p>
          <a:p>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pic>
        <p:nvPicPr>
          <p:cNvPr id="5" name="Picture 2"/>
          <p:cNvPicPr>
            <a:picLocks noChangeAspect="1" noChangeArrowheads="1"/>
          </p:cNvPicPr>
          <p:nvPr/>
        </p:nvPicPr>
        <p:blipFill>
          <a:blip r:embed="rId2" cstate="print"/>
          <a:srcRect/>
          <a:stretch>
            <a:fillRect/>
          </a:stretch>
        </p:blipFill>
        <p:spPr bwMode="auto">
          <a:xfrm>
            <a:off x="609600" y="3897962"/>
            <a:ext cx="3454409" cy="1709737"/>
          </a:xfrm>
          <a:prstGeom prst="rect">
            <a:avLst/>
          </a:prstGeom>
          <a:noFill/>
          <a:ln w="9525">
            <a:noFill/>
            <a:miter lim="800000"/>
            <a:headEnd/>
            <a:tailEnd/>
          </a:ln>
        </p:spPr>
      </p:pic>
      <p:pic>
        <p:nvPicPr>
          <p:cNvPr id="6" name="Picture 4" descr="https://encrypted-tbn0.gstatic.com/images?q=tbn:ANd9GcTuh-lVyL3cHXk-c1THm74gOG_9FrosWMFMS5Xr3eUw1_4umoRl"/>
          <p:cNvPicPr>
            <a:picLocks noChangeAspect="1" noChangeArrowheads="1"/>
          </p:cNvPicPr>
          <p:nvPr/>
        </p:nvPicPr>
        <p:blipFill>
          <a:blip r:embed="rId3" cstate="print"/>
          <a:srcRect/>
          <a:stretch>
            <a:fillRect/>
          </a:stretch>
        </p:blipFill>
        <p:spPr bwMode="auto">
          <a:xfrm>
            <a:off x="8839201" y="3657600"/>
            <a:ext cx="2171700" cy="1779708"/>
          </a:xfrm>
          <a:prstGeom prst="rect">
            <a:avLst/>
          </a:prstGeom>
          <a:noFill/>
          <a:ln w="9525">
            <a:noFill/>
            <a:miter lim="800000"/>
            <a:headEnd/>
            <a:tailEnd/>
          </a:ln>
        </p:spPr>
      </p:pic>
    </p:spTree>
    <p:extLst>
      <p:ext uri="{BB962C8B-B14F-4D97-AF65-F5344CB8AC3E}">
        <p14:creationId xmlns:p14="http://schemas.microsoft.com/office/powerpoint/2010/main" val="20967965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63084" y="2037047"/>
            <a:ext cx="10363200" cy="3330826"/>
          </a:xfrm>
        </p:spPr>
        <p:txBody>
          <a:bodyPr>
            <a:normAutofit/>
          </a:bodyPr>
          <a:lstStyle/>
          <a:p>
            <a:pPr>
              <a:spcBef>
                <a:spcPts val="1200"/>
              </a:spcBef>
            </a:pPr>
            <a:r>
              <a:rPr lang="es-ES" altLang="es-ES" dirty="0" smtClean="0"/>
              <a:t>Alergia proteínas leche de vaca (APLV) no </a:t>
            </a:r>
            <a:r>
              <a:rPr lang="es-ES" altLang="es-ES" dirty="0" err="1" smtClean="0"/>
              <a:t>IgE</a:t>
            </a:r>
            <a:r>
              <a:rPr lang="es-ES" altLang="es-ES" dirty="0" smtClean="0"/>
              <a:t> mediada.</a:t>
            </a:r>
            <a:endParaRPr lang="es-ES" dirty="0"/>
          </a:p>
          <a:p>
            <a:pPr>
              <a:spcBef>
                <a:spcPts val="1200"/>
              </a:spcBef>
            </a:pPr>
            <a:r>
              <a:rPr lang="es-ES" altLang="es-ES" dirty="0" smtClean="0"/>
              <a:t>Enfermedad por reflujo gastroesofágico (ERGE).</a:t>
            </a:r>
            <a:endParaRPr lang="es-ES" dirty="0"/>
          </a:p>
          <a:p>
            <a:pPr>
              <a:spcBef>
                <a:spcPts val="1200"/>
              </a:spcBef>
            </a:pPr>
            <a:r>
              <a:rPr lang="es-ES" altLang="es-ES" dirty="0" smtClean="0"/>
              <a:t>Cólico del lactante.</a:t>
            </a:r>
            <a:endParaRPr lang="es-ES" dirty="0"/>
          </a:p>
          <a:p>
            <a:pPr>
              <a:spcBef>
                <a:spcPts val="1200"/>
              </a:spcBef>
            </a:pPr>
            <a:r>
              <a:rPr lang="es-ES" altLang="es-ES" dirty="0" smtClean="0"/>
              <a:t>Invaginación intestinal.</a:t>
            </a:r>
            <a:endParaRPr lang="es-ES" dirty="0"/>
          </a:p>
          <a:p>
            <a:endParaRPr lang="es-ES" dirty="0"/>
          </a:p>
        </p:txBody>
      </p:sp>
      <p:sp>
        <p:nvSpPr>
          <p:cNvPr id="3" name="Marcador de texto 2"/>
          <p:cNvSpPr>
            <a:spLocks noGrp="1"/>
          </p:cNvSpPr>
          <p:nvPr>
            <p:ph type="body" idx="10"/>
          </p:nvPr>
        </p:nvSpPr>
        <p:spPr>
          <a:xfrm>
            <a:off x="963084" y="908721"/>
            <a:ext cx="10363200" cy="637691"/>
          </a:xfrm>
        </p:spPr>
        <p:txBody>
          <a:bodyPr/>
          <a:lstStyle/>
          <a:p>
            <a:pPr>
              <a:spcBef>
                <a:spcPts val="600"/>
              </a:spcBef>
            </a:pPr>
            <a:r>
              <a:rPr lang="es-ES" altLang="es-ES" dirty="0" smtClean="0">
                <a:solidFill>
                  <a:srgbClr val="C00000"/>
                </a:solidFill>
              </a:rPr>
              <a:t>¿Cuál es su impresión diagnóstica?</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a:t>
            </a:r>
            <a:r>
              <a:rPr lang="es-ES" dirty="0" smtClean="0"/>
              <a:t>4</a:t>
            </a:r>
            <a:endParaRPr lang="es-ES" dirty="0"/>
          </a:p>
        </p:txBody>
      </p:sp>
      <p:pic>
        <p:nvPicPr>
          <p:cNvPr id="6" name="Imagen 6"/>
          <p:cNvPicPr>
            <a:picLocks noChangeAspect="1"/>
          </p:cNvPicPr>
          <p:nvPr/>
        </p:nvPicPr>
        <p:blipFill>
          <a:blip r:embed="rId2" cstate="print"/>
          <a:srcRect/>
          <a:stretch>
            <a:fillRect/>
          </a:stretch>
        </p:blipFill>
        <p:spPr bwMode="auto">
          <a:xfrm>
            <a:off x="7879976" y="3241898"/>
            <a:ext cx="3702424" cy="2419350"/>
          </a:xfrm>
          <a:prstGeom prst="rect">
            <a:avLst/>
          </a:prstGeom>
          <a:noFill/>
          <a:ln w="9525">
            <a:noFill/>
            <a:miter lim="800000"/>
            <a:headEnd/>
            <a:tailEnd/>
          </a:ln>
        </p:spPr>
      </p:pic>
    </p:spTree>
    <p:extLst>
      <p:ext uri="{BB962C8B-B14F-4D97-AF65-F5344CB8AC3E}">
        <p14:creationId xmlns:p14="http://schemas.microsoft.com/office/powerpoint/2010/main" val="3591407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a:bodyPr>
          <a:lstStyle/>
          <a:p>
            <a:r>
              <a:rPr lang="es-ES" sz="1200" dirty="0" err="1" smtClean="0"/>
              <a:t>Benninga</a:t>
            </a:r>
            <a:r>
              <a:rPr lang="es-ES" sz="1200" dirty="0" smtClean="0"/>
              <a:t> MA et al. </a:t>
            </a:r>
            <a:r>
              <a:rPr lang="es-ES" sz="1200" dirty="0" err="1" smtClean="0"/>
              <a:t>Childhood</a:t>
            </a:r>
            <a:r>
              <a:rPr lang="es-ES" sz="1200" dirty="0" smtClean="0"/>
              <a:t> </a:t>
            </a:r>
            <a:r>
              <a:rPr lang="es-ES" sz="1200" dirty="0" err="1" smtClean="0"/>
              <a:t>Functional</a:t>
            </a:r>
            <a:r>
              <a:rPr lang="es-ES" sz="1200" dirty="0" smtClean="0"/>
              <a:t> Gastrointestinal </a:t>
            </a:r>
            <a:r>
              <a:rPr lang="es-ES" sz="1200" dirty="0" err="1" smtClean="0"/>
              <a:t>Disordres</a:t>
            </a:r>
            <a:r>
              <a:rPr lang="es-ES" sz="1200" dirty="0" smtClean="0"/>
              <a:t>: </a:t>
            </a:r>
            <a:r>
              <a:rPr lang="es-ES" sz="1200" dirty="0" err="1" smtClean="0"/>
              <a:t>Neonate</a:t>
            </a:r>
            <a:r>
              <a:rPr lang="es-ES" sz="1200" dirty="0" smtClean="0"/>
              <a:t>/</a:t>
            </a:r>
            <a:r>
              <a:rPr lang="es-ES" sz="1200" dirty="0" err="1" smtClean="0"/>
              <a:t>Toddler</a:t>
            </a:r>
            <a:r>
              <a:rPr lang="es-ES" sz="1200" dirty="0" smtClean="0"/>
              <a:t>. </a:t>
            </a:r>
            <a:r>
              <a:rPr lang="es-ES" sz="1200" dirty="0" err="1" smtClean="0"/>
              <a:t>Gastroenterology</a:t>
            </a:r>
            <a:r>
              <a:rPr lang="es-ES" sz="1200" dirty="0" smtClean="0"/>
              <a:t> 2016;150:1443-55.  </a:t>
            </a:r>
            <a:endParaRPr lang="es-ES" sz="1200" dirty="0"/>
          </a:p>
        </p:txBody>
      </p:sp>
      <p:pic>
        <p:nvPicPr>
          <p:cNvPr id="3" name="Picture 4"/>
          <p:cNvPicPr>
            <a:picLocks noChangeAspect="1"/>
          </p:cNvPicPr>
          <p:nvPr/>
        </p:nvPicPr>
        <p:blipFill rotWithShape="1">
          <a:blip r:embed="rId2" cstate="print"/>
          <a:srcRect l="8082" t="13131" r="51226" b="45650"/>
          <a:stretch/>
        </p:blipFill>
        <p:spPr>
          <a:xfrm>
            <a:off x="5907741" y="396862"/>
            <a:ext cx="4984377" cy="2584515"/>
          </a:xfrm>
          <a:prstGeom prst="rect">
            <a:avLst/>
          </a:prstGeom>
        </p:spPr>
      </p:pic>
      <p:pic>
        <p:nvPicPr>
          <p:cNvPr id="4" name="Picture 5"/>
          <p:cNvPicPr>
            <a:picLocks noChangeAspect="1"/>
          </p:cNvPicPr>
          <p:nvPr/>
        </p:nvPicPr>
        <p:blipFill rotWithShape="1">
          <a:blip r:embed="rId3" cstate="print"/>
          <a:srcRect l="49662" t="31611" r="9081" b="32070"/>
          <a:stretch/>
        </p:blipFill>
        <p:spPr>
          <a:xfrm>
            <a:off x="4961744" y="2905351"/>
            <a:ext cx="6700604" cy="2717280"/>
          </a:xfrm>
          <a:prstGeom prst="rect">
            <a:avLst/>
          </a:prstGeom>
        </p:spPr>
      </p:pic>
      <p:pic>
        <p:nvPicPr>
          <p:cNvPr id="5" name="Picture 4" descr="coliseo-de-roma-noche.jpg (1600×106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1200" y="1371600"/>
            <a:ext cx="2946400" cy="146813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304800" y="152401"/>
            <a:ext cx="5154706" cy="676883"/>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 sz="3600" b="1" i="0" u="none" strike="noStrike" kern="1200" cap="none" spc="0" normalizeH="0" baseline="0" noProof="0" dirty="0" smtClean="0">
                <a:ln>
                  <a:noFill/>
                </a:ln>
                <a:solidFill>
                  <a:schemeClr val="accent1"/>
                </a:solidFill>
                <a:effectLst/>
                <a:uLnTx/>
                <a:uFillTx/>
                <a:latin typeface="+mj-lt"/>
                <a:ea typeface="+mj-ea"/>
                <a:cs typeface="+mj-cs"/>
              </a:rPr>
              <a:t>Criterios </a:t>
            </a:r>
            <a:r>
              <a:rPr lang="es-ES" sz="3600" b="1" dirty="0" smtClean="0">
                <a:solidFill>
                  <a:schemeClr val="accent1"/>
                </a:solidFill>
                <a:latin typeface="+mj-lt"/>
                <a:ea typeface="+mj-ea"/>
                <a:cs typeface="+mj-cs"/>
              </a:rPr>
              <a:t>Roma</a:t>
            </a:r>
            <a:r>
              <a:rPr kumimoji="0" lang="es-ES" sz="3600" b="1" i="0" u="none" strike="noStrike" kern="1200" cap="none" spc="0" normalizeH="0" baseline="0" noProof="0" dirty="0" smtClean="0">
                <a:ln>
                  <a:noFill/>
                </a:ln>
                <a:solidFill>
                  <a:schemeClr val="accent1"/>
                </a:solidFill>
                <a:effectLst/>
                <a:uLnTx/>
                <a:uFillTx/>
                <a:latin typeface="+mj-lt"/>
                <a:ea typeface="+mj-ea"/>
                <a:cs typeface="+mj-cs"/>
              </a:rPr>
              <a:t> IV</a:t>
            </a:r>
            <a:endParaRPr kumimoji="0" lang="es-ES" sz="3600" b="1" i="0" u="none" strike="noStrike" kern="1200" cap="none" spc="0" normalizeH="0" baseline="0" noProof="0" dirty="0">
              <a:ln>
                <a:noFill/>
              </a:ln>
              <a:solidFill>
                <a:schemeClr val="accent1"/>
              </a:solidFill>
              <a:effectLst/>
              <a:uLnTx/>
              <a:uFillTx/>
              <a:latin typeface="+mj-lt"/>
              <a:ea typeface="+mj-ea"/>
              <a:cs typeface="+mj-cs"/>
            </a:endParaRPr>
          </a:p>
        </p:txBody>
      </p:sp>
      <p:pic>
        <p:nvPicPr>
          <p:cNvPr id="49154" name="Picture 2"/>
          <p:cNvPicPr>
            <a:picLocks noChangeAspect="1" noChangeArrowheads="1"/>
          </p:cNvPicPr>
          <p:nvPr/>
        </p:nvPicPr>
        <p:blipFill>
          <a:blip r:embed="rId5" cstate="print"/>
          <a:srcRect/>
          <a:stretch>
            <a:fillRect/>
          </a:stretch>
        </p:blipFill>
        <p:spPr bwMode="auto">
          <a:xfrm>
            <a:off x="711201" y="3048000"/>
            <a:ext cx="2933700" cy="2590800"/>
          </a:xfrm>
          <a:prstGeom prst="rect">
            <a:avLst/>
          </a:prstGeom>
          <a:noFill/>
          <a:ln w="9525">
            <a:noFill/>
            <a:miter lim="800000"/>
            <a:headEnd/>
            <a:tailEnd/>
          </a:ln>
          <a:effectLst/>
        </p:spPr>
      </p:pic>
      <p:sp>
        <p:nvSpPr>
          <p:cNvPr id="8" name="Oval 7"/>
          <p:cNvSpPr/>
          <p:nvPr/>
        </p:nvSpPr>
        <p:spPr>
          <a:xfrm>
            <a:off x="508001" y="4038600"/>
            <a:ext cx="2540000" cy="281354"/>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2478689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63084" y="1992187"/>
            <a:ext cx="10363200" cy="3330826"/>
          </a:xfrm>
        </p:spPr>
        <p:txBody>
          <a:bodyPr>
            <a:normAutofit/>
          </a:bodyPr>
          <a:lstStyle/>
          <a:p>
            <a:pPr>
              <a:spcBef>
                <a:spcPts val="1200"/>
              </a:spcBef>
            </a:pPr>
            <a:r>
              <a:rPr lang="es-ES" altLang="es-ES" dirty="0" smtClean="0"/>
              <a:t>Cambios en la alimentación del lactante con fórmulas hidrolizadas. </a:t>
            </a:r>
            <a:endParaRPr lang="es-ES" dirty="0"/>
          </a:p>
          <a:p>
            <a:pPr>
              <a:spcBef>
                <a:spcPts val="1200"/>
              </a:spcBef>
            </a:pPr>
            <a:r>
              <a:rPr lang="es-ES" altLang="es-ES" dirty="0" err="1" smtClean="0"/>
              <a:t>Farmacoterapia</a:t>
            </a:r>
            <a:r>
              <a:rPr lang="es-ES" altLang="es-ES" dirty="0" smtClean="0"/>
              <a:t>: sacarosa, </a:t>
            </a:r>
            <a:r>
              <a:rPr lang="es-ES" altLang="es-ES" dirty="0" err="1" smtClean="0"/>
              <a:t>simeticona</a:t>
            </a:r>
            <a:r>
              <a:rPr lang="es-ES" altLang="es-ES" dirty="0" smtClean="0"/>
              <a:t>, </a:t>
            </a:r>
            <a:r>
              <a:rPr lang="es-ES" altLang="es-ES" dirty="0" err="1" smtClean="0"/>
              <a:t>antiespasmolíticos</a:t>
            </a:r>
            <a:r>
              <a:rPr lang="es-ES" altLang="es-ES" dirty="0" smtClean="0"/>
              <a:t>, lactasa.</a:t>
            </a:r>
            <a:r>
              <a:rPr lang="es-ES" altLang="es-ES" dirty="0" smtClean="0">
                <a:solidFill>
                  <a:srgbClr val="FF0000"/>
                </a:solidFill>
              </a:rPr>
              <a:t> </a:t>
            </a:r>
            <a:endParaRPr lang="es-ES" dirty="0"/>
          </a:p>
          <a:p>
            <a:pPr>
              <a:spcBef>
                <a:spcPts val="1200"/>
              </a:spcBef>
            </a:pPr>
            <a:r>
              <a:rPr lang="es-ES" altLang="es-ES" dirty="0" err="1" smtClean="0"/>
              <a:t>Probioticoterapia</a:t>
            </a:r>
            <a:r>
              <a:rPr lang="es-ES" altLang="es-ES" dirty="0" smtClean="0"/>
              <a:t>. </a:t>
            </a:r>
            <a:endParaRPr lang="es-ES" dirty="0"/>
          </a:p>
          <a:p>
            <a:pPr>
              <a:spcBef>
                <a:spcPts val="1200"/>
              </a:spcBef>
            </a:pPr>
            <a:r>
              <a:rPr lang="es-ES" altLang="es-ES" dirty="0" smtClean="0"/>
              <a:t>Todos los anteriores.</a:t>
            </a:r>
          </a:p>
          <a:p>
            <a:endParaRPr lang="es-ES" dirty="0"/>
          </a:p>
        </p:txBody>
      </p:sp>
      <p:sp>
        <p:nvSpPr>
          <p:cNvPr id="3" name="Marcador de texto 2"/>
          <p:cNvSpPr>
            <a:spLocks noGrp="1"/>
          </p:cNvSpPr>
          <p:nvPr>
            <p:ph type="body" idx="10"/>
          </p:nvPr>
        </p:nvSpPr>
        <p:spPr>
          <a:xfrm>
            <a:off x="963084" y="908721"/>
            <a:ext cx="10363200" cy="745267"/>
          </a:xfrm>
        </p:spPr>
        <p:txBody>
          <a:bodyPr>
            <a:noAutofit/>
          </a:bodyPr>
          <a:lstStyle/>
          <a:p>
            <a:pPr>
              <a:spcBef>
                <a:spcPts val="600"/>
              </a:spcBef>
            </a:pPr>
            <a:r>
              <a:rPr lang="es-ES" altLang="es-ES" dirty="0" smtClean="0">
                <a:solidFill>
                  <a:schemeClr val="accent1"/>
                </a:solidFill>
              </a:rPr>
              <a:t> </a:t>
            </a:r>
            <a:r>
              <a:rPr lang="es-ES" altLang="es-ES" dirty="0" smtClean="0">
                <a:solidFill>
                  <a:srgbClr val="C00000"/>
                </a:solidFill>
              </a:rPr>
              <a:t>¿Qué tratamientos se han propuesto para el tratamiento del cólico?</a:t>
            </a:r>
            <a:endParaRPr lang="es-ES" dirty="0">
              <a:solidFill>
                <a:srgbClr val="C00000"/>
              </a:solidFill>
            </a:endParaRPr>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a:t>
            </a:r>
            <a:r>
              <a:rPr lang="es-ES" dirty="0" smtClean="0"/>
              <a:t>5</a:t>
            </a:r>
            <a:endParaRPr lang="es-ES" dirty="0"/>
          </a:p>
        </p:txBody>
      </p:sp>
      <p:pic>
        <p:nvPicPr>
          <p:cNvPr id="7" name="Picture 1"/>
          <p:cNvPicPr>
            <a:picLocks noChangeAspect="1"/>
          </p:cNvPicPr>
          <p:nvPr/>
        </p:nvPicPr>
        <p:blipFill>
          <a:blip r:embed="rId2" cstate="print"/>
          <a:srcRect/>
          <a:stretch>
            <a:fillRect/>
          </a:stretch>
        </p:blipFill>
        <p:spPr bwMode="auto">
          <a:xfrm>
            <a:off x="7611034" y="3387912"/>
            <a:ext cx="3715249" cy="2273300"/>
          </a:xfrm>
          <a:prstGeom prst="rect">
            <a:avLst/>
          </a:prstGeom>
          <a:noFill/>
          <a:ln w="9525">
            <a:noFill/>
            <a:miter lim="800000"/>
            <a:headEnd/>
            <a:tailEnd/>
          </a:ln>
        </p:spPr>
      </p:pic>
    </p:spTree>
    <p:extLst>
      <p:ext uri="{BB962C8B-B14F-4D97-AF65-F5344CB8AC3E}">
        <p14:creationId xmlns:p14="http://schemas.microsoft.com/office/powerpoint/2010/main" val="35914070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a:bodyPr>
          <a:lstStyle/>
          <a:p>
            <a:r>
              <a:rPr lang="es-ES" sz="1200" dirty="0" smtClean="0"/>
              <a:t>Calvo C. </a:t>
            </a:r>
            <a:r>
              <a:rPr lang="es-ES" sz="1200" dirty="0" err="1" smtClean="0"/>
              <a:t>Boletin</a:t>
            </a:r>
            <a:r>
              <a:rPr lang="es-ES" sz="1200" dirty="0" smtClean="0"/>
              <a:t> de </a:t>
            </a:r>
            <a:r>
              <a:rPr lang="es-ES" sz="1200" dirty="0" err="1" smtClean="0"/>
              <a:t>Ped</a:t>
            </a:r>
            <a:r>
              <a:rPr lang="es-ES" sz="1200" dirty="0" smtClean="0"/>
              <a:t> 2010; 50: 197-202</a:t>
            </a:r>
            <a:endParaRPr lang="es-ES" sz="1200" dirty="0"/>
          </a:p>
        </p:txBody>
      </p:sp>
      <p:sp>
        <p:nvSpPr>
          <p:cNvPr id="3" name="Título 2"/>
          <p:cNvSpPr>
            <a:spLocks noGrp="1"/>
          </p:cNvSpPr>
          <p:nvPr>
            <p:ph type="title"/>
          </p:nvPr>
        </p:nvSpPr>
        <p:spPr>
          <a:xfrm>
            <a:off x="593298" y="142599"/>
            <a:ext cx="10972800" cy="604800"/>
          </a:xfrm>
        </p:spPr>
        <p:txBody>
          <a:bodyPr/>
          <a:lstStyle/>
          <a:p>
            <a:r>
              <a:rPr lang="es-ES" dirty="0" smtClean="0"/>
              <a:t>Tratar o no tratar</a:t>
            </a:r>
            <a:endParaRPr lang="es-ES" dirty="0"/>
          </a:p>
        </p:txBody>
      </p:sp>
      <p:pic>
        <p:nvPicPr>
          <p:cNvPr id="50178" name="Picture 2"/>
          <p:cNvPicPr>
            <a:picLocks noChangeAspect="1" noChangeArrowheads="1"/>
          </p:cNvPicPr>
          <p:nvPr/>
        </p:nvPicPr>
        <p:blipFill>
          <a:blip r:embed="rId2" cstate="print"/>
          <a:srcRect/>
          <a:stretch>
            <a:fillRect/>
          </a:stretch>
        </p:blipFill>
        <p:spPr bwMode="auto">
          <a:xfrm>
            <a:off x="593298" y="792671"/>
            <a:ext cx="10802204" cy="4879175"/>
          </a:xfrm>
          <a:prstGeom prst="rect">
            <a:avLst/>
          </a:prstGeom>
          <a:noFill/>
          <a:ln w="9525">
            <a:noFill/>
            <a:miter lim="800000"/>
            <a:headEnd/>
            <a:tailEnd/>
          </a:ln>
          <a:effectLst/>
        </p:spPr>
      </p:pic>
    </p:spTree>
    <p:extLst>
      <p:ext uri="{BB962C8B-B14F-4D97-AF65-F5344CB8AC3E}">
        <p14:creationId xmlns:p14="http://schemas.microsoft.com/office/powerpoint/2010/main" val="32478689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p:cNvSpPr>
            <a:spLocks noGrp="1"/>
          </p:cNvSpPr>
          <p:nvPr>
            <p:ph type="body" idx="10"/>
          </p:nvPr>
        </p:nvSpPr>
        <p:spPr>
          <a:xfrm>
            <a:off x="6189894" y="2830934"/>
            <a:ext cx="5386917" cy="568189"/>
          </a:xfrm>
        </p:spPr>
        <p:txBody>
          <a:bodyPr/>
          <a:lstStyle/>
          <a:p>
            <a:r>
              <a:rPr lang="es-ES" dirty="0" smtClean="0"/>
              <a:t>Niños con cólicos:</a:t>
            </a:r>
            <a:endParaRPr lang="es-ES" dirty="0"/>
          </a:p>
        </p:txBody>
      </p:sp>
      <p:sp>
        <p:nvSpPr>
          <p:cNvPr id="7" name="Marcador de contenido 6"/>
          <p:cNvSpPr>
            <a:spLocks noGrp="1"/>
          </p:cNvSpPr>
          <p:nvPr>
            <p:ph idx="11"/>
          </p:nvPr>
        </p:nvSpPr>
        <p:spPr>
          <a:xfrm>
            <a:off x="-43" y="3423935"/>
            <a:ext cx="6000032" cy="2237314"/>
          </a:xfrm>
        </p:spPr>
        <p:txBody>
          <a:bodyPr>
            <a:normAutofit lnSpcReduction="10000"/>
          </a:bodyPr>
          <a:lstStyle/>
          <a:p>
            <a:r>
              <a:rPr lang="es-ES" dirty="0" err="1" smtClean="0"/>
              <a:t>Microbiota</a:t>
            </a:r>
            <a:r>
              <a:rPr lang="es-ES" dirty="0" smtClean="0"/>
              <a:t> más estable y diversa.</a:t>
            </a:r>
          </a:p>
          <a:p>
            <a:r>
              <a:rPr lang="es-ES" dirty="0" smtClean="0"/>
              <a:t>Niveles normales de lactobacilos y </a:t>
            </a:r>
            <a:r>
              <a:rPr lang="es-ES" dirty="0" err="1" smtClean="0"/>
              <a:t>bifidobacterias</a:t>
            </a:r>
            <a:r>
              <a:rPr lang="es-ES" dirty="0" smtClean="0"/>
              <a:t>.</a:t>
            </a:r>
          </a:p>
          <a:p>
            <a:r>
              <a:rPr lang="es-ES" dirty="0" smtClean="0"/>
              <a:t>Mayor presencia de grupos de bacterias no asociados con llanto: productoras de butirato (</a:t>
            </a:r>
            <a:r>
              <a:rPr lang="es-ES" dirty="0" err="1" smtClean="0"/>
              <a:t>Butirivibrio</a:t>
            </a:r>
            <a:r>
              <a:rPr lang="es-ES" dirty="0" smtClean="0"/>
              <a:t>, </a:t>
            </a:r>
            <a:r>
              <a:rPr lang="es-ES" dirty="0" err="1" smtClean="0"/>
              <a:t>Eubacterium</a:t>
            </a:r>
            <a:r>
              <a:rPr lang="es-ES" dirty="0" smtClean="0"/>
              <a:t>).</a:t>
            </a:r>
            <a:endParaRPr lang="es-ES" dirty="0"/>
          </a:p>
        </p:txBody>
      </p:sp>
      <p:sp>
        <p:nvSpPr>
          <p:cNvPr id="10" name="Marcador de texto 9"/>
          <p:cNvSpPr>
            <a:spLocks noGrp="1"/>
          </p:cNvSpPr>
          <p:nvPr>
            <p:ph type="body" sz="quarter" idx="13"/>
          </p:nvPr>
        </p:nvSpPr>
        <p:spPr/>
        <p:txBody>
          <a:bodyPr>
            <a:normAutofit lnSpcReduction="10000"/>
          </a:bodyPr>
          <a:lstStyle/>
          <a:p>
            <a:endParaRPr lang="es-ES"/>
          </a:p>
        </p:txBody>
      </p:sp>
      <p:sp>
        <p:nvSpPr>
          <p:cNvPr id="11" name="Marcador de contenido 10"/>
          <p:cNvSpPr>
            <a:spLocks noGrp="1"/>
          </p:cNvSpPr>
          <p:nvPr>
            <p:ph idx="14"/>
          </p:nvPr>
        </p:nvSpPr>
        <p:spPr>
          <a:xfrm>
            <a:off x="6192011" y="3419513"/>
            <a:ext cx="5384800" cy="2241735"/>
          </a:xfrm>
        </p:spPr>
        <p:txBody>
          <a:bodyPr/>
          <a:lstStyle/>
          <a:p>
            <a:r>
              <a:rPr lang="es-ES" dirty="0" err="1" smtClean="0"/>
              <a:t>Microbiota</a:t>
            </a:r>
            <a:r>
              <a:rPr lang="es-ES" dirty="0" smtClean="0"/>
              <a:t> menos estable y menos diversa.</a:t>
            </a:r>
          </a:p>
          <a:p>
            <a:r>
              <a:rPr lang="es-ES" dirty="0" smtClean="0"/>
              <a:t>Niveles menores de lactobacilos y </a:t>
            </a:r>
            <a:r>
              <a:rPr lang="es-ES" dirty="0" err="1" smtClean="0"/>
              <a:t>bifidobacterias</a:t>
            </a:r>
            <a:r>
              <a:rPr lang="es-ES" dirty="0" smtClean="0"/>
              <a:t>.</a:t>
            </a:r>
          </a:p>
          <a:p>
            <a:r>
              <a:rPr lang="es-ES" dirty="0" smtClean="0"/>
              <a:t>Llanto asociado al número de </a:t>
            </a:r>
            <a:r>
              <a:rPr lang="es-ES" dirty="0" err="1" smtClean="0"/>
              <a:t>proteobacterias</a:t>
            </a:r>
            <a:r>
              <a:rPr lang="es-ES" dirty="0" smtClean="0"/>
              <a:t>.</a:t>
            </a:r>
            <a:endParaRPr lang="es-ES" dirty="0"/>
          </a:p>
        </p:txBody>
      </p:sp>
      <p:sp>
        <p:nvSpPr>
          <p:cNvPr id="5" name="Título 4"/>
          <p:cNvSpPr>
            <a:spLocks noGrp="1"/>
          </p:cNvSpPr>
          <p:nvPr>
            <p:ph type="title"/>
          </p:nvPr>
        </p:nvSpPr>
        <p:spPr/>
        <p:txBody>
          <a:bodyPr/>
          <a:lstStyle/>
          <a:p>
            <a:r>
              <a:rPr lang="es-ES" dirty="0" err="1" smtClean="0"/>
              <a:t>Weerth</a:t>
            </a:r>
            <a:r>
              <a:rPr lang="es-ES" dirty="0" smtClean="0"/>
              <a:t> C. et al. </a:t>
            </a:r>
            <a:r>
              <a:rPr lang="es-ES" dirty="0" err="1" smtClean="0"/>
              <a:t>Pediatrics</a:t>
            </a:r>
            <a:r>
              <a:rPr lang="es-ES" dirty="0" smtClean="0"/>
              <a:t> 2013; DOI:10.1542/peds.2012-1449</a:t>
            </a:r>
            <a:endParaRPr lang="es-ES" dirty="0"/>
          </a:p>
        </p:txBody>
      </p:sp>
      <p:pic>
        <p:nvPicPr>
          <p:cNvPr id="8" name="Picture 2"/>
          <p:cNvPicPr>
            <a:picLocks noChangeAspect="1" noChangeArrowheads="1"/>
          </p:cNvPicPr>
          <p:nvPr/>
        </p:nvPicPr>
        <p:blipFill>
          <a:blip r:embed="rId3" cstate="print"/>
          <a:srcRect/>
          <a:stretch>
            <a:fillRect/>
          </a:stretch>
        </p:blipFill>
        <p:spPr bwMode="auto">
          <a:xfrm>
            <a:off x="258483" y="930264"/>
            <a:ext cx="8877300" cy="1981200"/>
          </a:xfrm>
          <a:prstGeom prst="rect">
            <a:avLst/>
          </a:prstGeom>
          <a:noFill/>
          <a:ln w="9525">
            <a:noFill/>
            <a:miter lim="800000"/>
            <a:headEnd/>
            <a:tailEnd/>
          </a:ln>
        </p:spPr>
      </p:pic>
      <p:pic>
        <p:nvPicPr>
          <p:cNvPr id="9" name="Picture 14" descr="AAP Journal"/>
          <p:cNvPicPr>
            <a:picLocks noChangeAspect="1" noChangeArrowheads="1"/>
          </p:cNvPicPr>
          <p:nvPr/>
        </p:nvPicPr>
        <p:blipFill>
          <a:blip r:embed="rId4" cstate="print"/>
          <a:srcRect/>
          <a:stretch>
            <a:fillRect/>
          </a:stretch>
        </p:blipFill>
        <p:spPr bwMode="auto">
          <a:xfrm>
            <a:off x="9531644" y="919831"/>
            <a:ext cx="1877484" cy="1890713"/>
          </a:xfrm>
          <a:prstGeom prst="rect">
            <a:avLst/>
          </a:prstGeom>
          <a:noFill/>
          <a:ln w="9525">
            <a:noFill/>
            <a:miter lim="800000"/>
            <a:headEnd/>
            <a:tailEnd/>
          </a:ln>
        </p:spPr>
      </p:pic>
      <p:sp>
        <p:nvSpPr>
          <p:cNvPr id="12" name="Marcador de texto 5"/>
          <p:cNvSpPr txBox="1">
            <a:spLocks/>
          </p:cNvSpPr>
          <p:nvPr/>
        </p:nvSpPr>
        <p:spPr>
          <a:xfrm>
            <a:off x="258483" y="2830934"/>
            <a:ext cx="5386917" cy="595679"/>
          </a:xfrm>
          <a:prstGeom prst="rect">
            <a:avLst/>
          </a:prstGeom>
        </p:spPr>
        <p:txBody>
          <a:bodyPr vert="horz" lIns="91440" tIns="45720" rIns="91440" bIns="45720" rtlCol="0" anchor="b">
            <a:normAutofit/>
          </a:bodyPr>
          <a:lstStyle>
            <a:lvl1pPr marL="0" indent="0" algn="ctr" defTabSz="914400" rtl="0" eaLnBrk="1" latinLnBrk="0" hangingPunct="1">
              <a:spcBef>
                <a:spcPct val="20000"/>
              </a:spcBef>
              <a:buFont typeface="Arial" pitchFamily="34" charset="0"/>
              <a:buNone/>
              <a:defRPr sz="2400" b="1" kern="1200">
                <a:solidFill>
                  <a:schemeClr val="tx2"/>
                </a:solidFill>
                <a:latin typeface="+mn-lt"/>
                <a:ea typeface="+mn-ea"/>
                <a:cs typeface="+mn-cs"/>
              </a:defRPr>
            </a:lvl1pPr>
            <a:lvl2pPr marL="457200" indent="0" algn="l" defTabSz="914400" rtl="0" eaLnBrk="1" latinLnBrk="0" hangingPunct="1">
              <a:spcBef>
                <a:spcPct val="20000"/>
              </a:spcBef>
              <a:buFont typeface="Arial" pitchFamily="34" charset="0"/>
              <a:buNone/>
              <a:defRPr sz="2000" b="1"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800" b="1"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1600" b="1" kern="1200">
                <a:solidFill>
                  <a:schemeClr val="tx1"/>
                </a:solidFill>
                <a:latin typeface="+mn-lt"/>
                <a:ea typeface="+mn-ea"/>
                <a:cs typeface="+mn-cs"/>
              </a:defRPr>
            </a:lvl9pPr>
          </a:lstStyle>
          <a:p>
            <a:r>
              <a:rPr lang="es-ES" dirty="0" smtClean="0"/>
              <a:t>Niños sin cólicos:</a:t>
            </a:r>
            <a:endParaRPr lang="es-ES" dirty="0"/>
          </a:p>
        </p:txBody>
      </p:sp>
    </p:spTree>
    <p:extLst>
      <p:ext uri="{BB962C8B-B14F-4D97-AF65-F5344CB8AC3E}">
        <p14:creationId xmlns:p14="http://schemas.microsoft.com/office/powerpoint/2010/main" val="3247868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a:bodyPr>
          <a:lstStyle/>
          <a:p>
            <a:pPr>
              <a:spcBef>
                <a:spcPts val="1200"/>
              </a:spcBef>
            </a:pPr>
            <a:r>
              <a:rPr lang="es-ES" altLang="es-ES" i="1" dirty="0" err="1" smtClean="0"/>
              <a:t>Saccharomyces</a:t>
            </a:r>
            <a:r>
              <a:rPr lang="es-ES" altLang="es-ES" i="1" dirty="0" smtClean="0"/>
              <a:t> </a:t>
            </a:r>
            <a:r>
              <a:rPr lang="es-ES" altLang="es-ES" i="1" dirty="0" err="1" smtClean="0"/>
              <a:t>boulardii</a:t>
            </a:r>
            <a:r>
              <a:rPr lang="es-ES" altLang="es-ES" i="1" dirty="0"/>
              <a:t>.</a:t>
            </a:r>
            <a:endParaRPr lang="es-ES" dirty="0"/>
          </a:p>
          <a:p>
            <a:pPr>
              <a:spcBef>
                <a:spcPts val="1200"/>
              </a:spcBef>
            </a:pPr>
            <a:r>
              <a:rPr lang="es-ES" altLang="es-ES" i="1" dirty="0" err="1" smtClean="0"/>
              <a:t>Lactobacillus</a:t>
            </a:r>
            <a:r>
              <a:rPr lang="es-ES" altLang="es-ES" i="1" dirty="0" smtClean="0"/>
              <a:t> </a:t>
            </a:r>
            <a:r>
              <a:rPr lang="es-ES" altLang="es-ES" i="1" dirty="0" err="1" smtClean="0"/>
              <a:t>reuteri</a:t>
            </a:r>
            <a:r>
              <a:rPr lang="es-ES" altLang="es-ES" i="1" dirty="0" smtClean="0"/>
              <a:t> </a:t>
            </a:r>
            <a:r>
              <a:rPr lang="es-ES" altLang="es-ES" dirty="0" smtClean="0"/>
              <a:t>DSM 17938.  </a:t>
            </a:r>
            <a:endParaRPr lang="es-ES" dirty="0"/>
          </a:p>
          <a:p>
            <a:pPr>
              <a:spcBef>
                <a:spcPts val="1200"/>
              </a:spcBef>
            </a:pPr>
            <a:r>
              <a:rPr lang="es-ES" altLang="es-ES" i="1" dirty="0" smtClean="0"/>
              <a:t>Streptococcus </a:t>
            </a:r>
            <a:r>
              <a:rPr lang="es-ES" altLang="es-ES" i="1" dirty="0" err="1" smtClean="0"/>
              <a:t>thermophilus</a:t>
            </a:r>
            <a:r>
              <a:rPr lang="es-ES" altLang="es-ES" i="1" dirty="0"/>
              <a:t>.</a:t>
            </a:r>
            <a:endParaRPr lang="es-ES" dirty="0"/>
          </a:p>
          <a:p>
            <a:pPr>
              <a:spcBef>
                <a:spcPts val="1200"/>
              </a:spcBef>
            </a:pPr>
            <a:r>
              <a:rPr lang="es-ES" altLang="es-ES" dirty="0" smtClean="0"/>
              <a:t>Los mayores beneficios se observan con el empleo de prebióticos, no de </a:t>
            </a:r>
            <a:r>
              <a:rPr lang="es-ES" altLang="es-ES" dirty="0" err="1" smtClean="0"/>
              <a:t>probióticos</a:t>
            </a:r>
            <a:r>
              <a:rPr lang="es-ES" altLang="es-ES" dirty="0" smtClean="0"/>
              <a:t>.</a:t>
            </a:r>
          </a:p>
          <a:p>
            <a:endParaRPr lang="es-ES" dirty="0"/>
          </a:p>
        </p:txBody>
      </p:sp>
      <p:sp>
        <p:nvSpPr>
          <p:cNvPr id="3" name="Marcador de texto 2"/>
          <p:cNvSpPr>
            <a:spLocks noGrp="1"/>
          </p:cNvSpPr>
          <p:nvPr>
            <p:ph type="body" idx="10"/>
          </p:nvPr>
        </p:nvSpPr>
        <p:spPr/>
        <p:txBody>
          <a:bodyPr>
            <a:noAutofit/>
          </a:bodyPr>
          <a:lstStyle/>
          <a:p>
            <a:pPr>
              <a:spcBef>
                <a:spcPts val="600"/>
              </a:spcBef>
            </a:pPr>
            <a:r>
              <a:rPr lang="es-ES" altLang="es-ES" dirty="0" smtClean="0">
                <a:solidFill>
                  <a:schemeClr val="accent1"/>
                </a:solidFill>
              </a:rPr>
              <a:t> </a:t>
            </a:r>
            <a:r>
              <a:rPr lang="es-ES" altLang="es-ES" dirty="0" smtClean="0">
                <a:solidFill>
                  <a:srgbClr val="C00000"/>
                </a:solidFill>
              </a:rPr>
              <a:t>¿Qué cepa ha mostrado más evidencia científica en el tratamiento del cólico del lactante?</a:t>
            </a:r>
            <a:endParaRPr lang="es-ES" dirty="0">
              <a:solidFill>
                <a:srgbClr val="C00000"/>
              </a:solidFill>
            </a:endParaRPr>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a:t>
            </a:r>
            <a:r>
              <a:rPr lang="es-ES" dirty="0" smtClean="0"/>
              <a:t>6</a:t>
            </a:r>
            <a:endParaRPr lang="es-ES" dirty="0"/>
          </a:p>
        </p:txBody>
      </p:sp>
      <p:pic>
        <p:nvPicPr>
          <p:cNvPr id="6" name="Picture 2"/>
          <p:cNvPicPr>
            <a:picLocks noChangeAspect="1"/>
          </p:cNvPicPr>
          <p:nvPr/>
        </p:nvPicPr>
        <p:blipFill>
          <a:blip r:embed="rId2" cstate="print"/>
          <a:srcRect/>
          <a:stretch>
            <a:fillRect/>
          </a:stretch>
        </p:blipFill>
        <p:spPr bwMode="auto">
          <a:xfrm>
            <a:off x="7971041" y="1803154"/>
            <a:ext cx="3355243" cy="1764889"/>
          </a:xfrm>
          <a:prstGeom prst="rect">
            <a:avLst/>
          </a:prstGeom>
          <a:noFill/>
          <a:ln w="9525">
            <a:noFill/>
            <a:miter lim="800000"/>
            <a:headEnd/>
            <a:tailEnd/>
          </a:ln>
        </p:spPr>
      </p:pic>
    </p:spTree>
    <p:extLst>
      <p:ext uri="{BB962C8B-B14F-4D97-AF65-F5344CB8AC3E}">
        <p14:creationId xmlns:p14="http://schemas.microsoft.com/office/powerpoint/2010/main" val="35914070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cstate="print"/>
          <a:srcRect/>
          <a:stretch>
            <a:fillRect/>
          </a:stretch>
        </p:blipFill>
        <p:spPr bwMode="auto">
          <a:xfrm>
            <a:off x="683065" y="114795"/>
            <a:ext cx="10464800" cy="6027950"/>
          </a:xfrm>
          <a:prstGeom prst="rect">
            <a:avLst/>
          </a:prstGeom>
          <a:noFill/>
          <a:ln w="9525">
            <a:noFill/>
            <a:miter lim="800000"/>
            <a:headEnd/>
            <a:tailEnd/>
          </a:ln>
          <a:effectLst/>
        </p:spPr>
      </p:pic>
      <p:sp>
        <p:nvSpPr>
          <p:cNvPr id="2" name="Marcador de texto 1"/>
          <p:cNvSpPr>
            <a:spLocks noGrp="1"/>
          </p:cNvSpPr>
          <p:nvPr>
            <p:ph type="body" sz="quarter" idx="13"/>
          </p:nvPr>
        </p:nvSpPr>
        <p:spPr/>
        <p:txBody>
          <a:bodyPr>
            <a:normAutofit lnSpcReduction="10000"/>
          </a:bodyPr>
          <a:lstStyle/>
          <a:p>
            <a:endParaRPr lang="es-ES"/>
          </a:p>
        </p:txBody>
      </p:sp>
    </p:spTree>
    <p:extLst>
      <p:ext uri="{BB962C8B-B14F-4D97-AF65-F5344CB8AC3E}">
        <p14:creationId xmlns:p14="http://schemas.microsoft.com/office/powerpoint/2010/main" val="32478689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clínico </a:t>
            </a:r>
            <a:r>
              <a:rPr lang="es-ES" dirty="0" smtClean="0"/>
              <a:t>1  </a:t>
            </a:r>
            <a:endParaRPr lang="es-ES" dirty="0"/>
          </a:p>
        </p:txBody>
      </p:sp>
      <p:sp>
        <p:nvSpPr>
          <p:cNvPr id="3" name="Marcador de contenido 2"/>
          <p:cNvSpPr>
            <a:spLocks noGrp="1"/>
          </p:cNvSpPr>
          <p:nvPr>
            <p:ph idx="1"/>
          </p:nvPr>
        </p:nvSpPr>
        <p:spPr>
          <a:xfrm>
            <a:off x="-43" y="871670"/>
            <a:ext cx="11582400" cy="4592024"/>
          </a:xfrm>
        </p:spPr>
        <p:txBody>
          <a:bodyPr>
            <a:normAutofit/>
          </a:bodyPr>
          <a:lstStyle/>
          <a:p>
            <a:pPr lvl="0">
              <a:lnSpc>
                <a:spcPct val="90000"/>
              </a:lnSpc>
            </a:pPr>
            <a:r>
              <a:rPr lang="es-ES" altLang="es-ES" u="sng" dirty="0" smtClean="0"/>
              <a:t>Anamnesis</a:t>
            </a:r>
            <a:r>
              <a:rPr lang="es-ES" altLang="es-ES" dirty="0" smtClean="0"/>
              <a:t>: </a:t>
            </a:r>
            <a:r>
              <a:rPr lang="es-ES" dirty="0" smtClean="0"/>
              <a:t>Niño de 22 meses que acude por un cuadro de 48 horas de evolución de fiebre, deposiciones acuosas sin productos patológicos en número de 7 al día y vómitos en número de 2-3 en las últimas 24 horas aunque actualmente con tolerancia oral. </a:t>
            </a:r>
            <a:endParaRPr lang="es-ES" altLang="es-ES" dirty="0" smtClean="0"/>
          </a:p>
          <a:p>
            <a:pPr lvl="0">
              <a:lnSpc>
                <a:spcPct val="90000"/>
              </a:lnSpc>
            </a:pPr>
            <a:r>
              <a:rPr lang="es-ES" altLang="es-ES" u="sng" dirty="0" smtClean="0"/>
              <a:t>Exploración</a:t>
            </a:r>
            <a:r>
              <a:rPr lang="es-ES" altLang="es-ES" dirty="0" smtClean="0"/>
              <a:t>: </a:t>
            </a:r>
            <a:r>
              <a:rPr lang="es-ES" dirty="0" smtClean="0"/>
              <a:t>FC 100 </a:t>
            </a:r>
            <a:r>
              <a:rPr lang="es-ES" dirty="0" err="1" smtClean="0"/>
              <a:t>lpm</a:t>
            </a:r>
            <a:r>
              <a:rPr lang="es-ES" dirty="0" smtClean="0"/>
              <a:t>. TA 95/55mmHg. Temperatura 37.7ºC (axilar). Peso: 12.5 Kg. (mismo peso que hace una semana en control del niño sano). BEG, relleno capilar &lt;2’’, pulsos periféricos palpables y simétricos, no gradiente térmico, mucosa oral seca.  Ligera palidez cutánea, mucosas </a:t>
            </a:r>
            <a:r>
              <a:rPr lang="es-ES" dirty="0" err="1" smtClean="0"/>
              <a:t>normocoloreadas</a:t>
            </a:r>
            <a:r>
              <a:rPr lang="es-ES" dirty="0" smtClean="0"/>
              <a:t>. No aspecto séptico.  Resto de exploración física por aparatos dentro de la normalidad. </a:t>
            </a:r>
          </a:p>
          <a:p>
            <a:pPr>
              <a:lnSpc>
                <a:spcPct val="90000"/>
              </a:lnSpc>
            </a:pPr>
            <a:endParaRPr lang="es-ES" altLang="es-ES" sz="2000" dirty="0" smtClean="0"/>
          </a:p>
          <a:p>
            <a:endParaRPr lang="es-ES" dirty="0"/>
          </a:p>
        </p:txBody>
      </p:sp>
      <p:grpSp>
        <p:nvGrpSpPr>
          <p:cNvPr id="8" name="Group 56"/>
          <p:cNvGrpSpPr/>
          <p:nvPr/>
        </p:nvGrpSpPr>
        <p:grpSpPr>
          <a:xfrm>
            <a:off x="916029" y="4024583"/>
            <a:ext cx="2808806" cy="1636665"/>
            <a:chOff x="0" y="0"/>
            <a:chExt cx="3853326" cy="1636663"/>
          </a:xfrm>
        </p:grpSpPr>
        <p:pic>
          <p:nvPicPr>
            <p:cNvPr id="9" name="image1.jpeg"/>
            <p:cNvPicPr/>
            <p:nvPr/>
          </p:nvPicPr>
          <p:blipFill>
            <a:blip r:embed="rId2" cstate="print">
              <a:extLst/>
            </a:blip>
            <a:stretch>
              <a:fillRect/>
            </a:stretch>
          </p:blipFill>
          <p:spPr>
            <a:xfrm>
              <a:off x="99174" y="58653"/>
              <a:ext cx="3654979" cy="1418810"/>
            </a:xfrm>
            <a:prstGeom prst="rect">
              <a:avLst/>
            </a:prstGeom>
            <a:ln w="12700" cap="flat">
              <a:noFill/>
              <a:miter lim="400000"/>
            </a:ln>
            <a:effectLst/>
          </p:spPr>
        </p:pic>
        <p:pic>
          <p:nvPicPr>
            <p:cNvPr id="10" name="image2.png"/>
            <p:cNvPicPr/>
            <p:nvPr/>
          </p:nvPicPr>
          <p:blipFill>
            <a:blip r:embed="rId3" cstate="print">
              <a:extLst/>
            </a:blip>
            <a:stretch>
              <a:fillRect/>
            </a:stretch>
          </p:blipFill>
          <p:spPr>
            <a:xfrm>
              <a:off x="0" y="-1"/>
              <a:ext cx="3853327" cy="1636665"/>
            </a:xfrm>
            <a:prstGeom prst="rect">
              <a:avLst/>
            </a:prstGeom>
            <a:ln w="12700" cap="flat">
              <a:noFill/>
              <a:miter lim="400000"/>
            </a:ln>
            <a:effectLst/>
          </p:spPr>
        </p:pic>
      </p:grpSp>
      <p:grpSp>
        <p:nvGrpSpPr>
          <p:cNvPr id="11" name="Group 62"/>
          <p:cNvGrpSpPr/>
          <p:nvPr/>
        </p:nvGrpSpPr>
        <p:grpSpPr>
          <a:xfrm>
            <a:off x="9659781" y="3792541"/>
            <a:ext cx="1727152" cy="2000202"/>
            <a:chOff x="0" y="0"/>
            <a:chExt cx="1829117" cy="2276873"/>
          </a:xfrm>
        </p:grpSpPr>
        <p:pic>
          <p:nvPicPr>
            <p:cNvPr id="12" name="image3.jpeg"/>
            <p:cNvPicPr/>
            <p:nvPr/>
          </p:nvPicPr>
          <p:blipFill>
            <a:blip r:embed="rId4" cstate="print">
              <a:extLst/>
            </a:blip>
            <a:stretch>
              <a:fillRect/>
            </a:stretch>
          </p:blipFill>
          <p:spPr>
            <a:xfrm>
              <a:off x="101966" y="73294"/>
              <a:ext cx="1625185" cy="2004637"/>
            </a:xfrm>
            <a:prstGeom prst="rect">
              <a:avLst/>
            </a:prstGeom>
            <a:ln w="12700" cap="flat">
              <a:noFill/>
              <a:miter lim="400000"/>
            </a:ln>
            <a:effectLst/>
          </p:spPr>
        </p:pic>
        <p:pic>
          <p:nvPicPr>
            <p:cNvPr id="13" name="image4.png"/>
            <p:cNvPicPr/>
            <p:nvPr/>
          </p:nvPicPr>
          <p:blipFill>
            <a:blip r:embed="rId5" cstate="print">
              <a:extLst/>
            </a:blip>
            <a:stretch>
              <a:fillRect/>
            </a:stretch>
          </p:blipFill>
          <p:spPr>
            <a:xfrm>
              <a:off x="-1" y="-1"/>
              <a:ext cx="1829118" cy="2276874"/>
            </a:xfrm>
            <a:prstGeom prst="rect">
              <a:avLst/>
            </a:prstGeom>
            <a:ln w="12700" cap="flat">
              <a:noFill/>
              <a:miter lim="400000"/>
            </a:ln>
            <a:effectLst/>
          </p:spPr>
        </p:pic>
      </p:grpSp>
    </p:spTree>
    <p:extLst>
      <p:ext uri="{BB962C8B-B14F-4D97-AF65-F5344CB8AC3E}">
        <p14:creationId xmlns:p14="http://schemas.microsoft.com/office/powerpoint/2010/main" val="2096796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45" name="Picture 3"/>
          <p:cNvPicPr>
            <a:picLocks noChangeAspect="1" noChangeArrowheads="1"/>
          </p:cNvPicPr>
          <p:nvPr/>
        </p:nvPicPr>
        <p:blipFill>
          <a:blip r:embed="rId2" cstate="print"/>
          <a:srcRect/>
          <a:stretch>
            <a:fillRect/>
          </a:stretch>
        </p:blipFill>
        <p:spPr bwMode="auto">
          <a:xfrm>
            <a:off x="4513730" y="715526"/>
            <a:ext cx="2545975" cy="1028700"/>
          </a:xfrm>
          <a:prstGeom prst="rect">
            <a:avLst/>
          </a:prstGeom>
          <a:noFill/>
          <a:ln w="9525">
            <a:noFill/>
            <a:miter lim="800000"/>
            <a:headEnd/>
            <a:tailEnd/>
          </a:ln>
        </p:spPr>
      </p:pic>
      <p:sp>
        <p:nvSpPr>
          <p:cNvPr id="8" name="Marcador de texto 7"/>
          <p:cNvSpPr>
            <a:spLocks noGrp="1"/>
          </p:cNvSpPr>
          <p:nvPr>
            <p:ph type="body" sz="quarter" idx="13"/>
          </p:nvPr>
        </p:nvSpPr>
        <p:spPr>
          <a:xfrm>
            <a:off x="10367640" y="5166810"/>
            <a:ext cx="1676400" cy="779929"/>
          </a:xfrm>
        </p:spPr>
        <p:txBody>
          <a:bodyPr>
            <a:normAutofit fontScale="92500" lnSpcReduction="20000"/>
          </a:bodyPr>
          <a:lstStyle/>
          <a:p>
            <a:r>
              <a:rPr lang="es-ES" sz="1200" dirty="0">
                <a:solidFill>
                  <a:srgbClr val="A6A6A6"/>
                </a:solidFill>
                <a:latin typeface="Calibri" pitchFamily="34" charset="0"/>
              </a:rPr>
              <a:t>Guía Práctica de la Organización Mundial de Gastroenterología: </a:t>
            </a:r>
            <a:r>
              <a:rPr lang="es-ES" sz="1200" dirty="0" err="1">
                <a:solidFill>
                  <a:srgbClr val="A6A6A6"/>
                </a:solidFill>
                <a:latin typeface="Calibri" pitchFamily="34" charset="0"/>
              </a:rPr>
              <a:t>probióticos</a:t>
            </a:r>
            <a:r>
              <a:rPr lang="es-ES" sz="1200" dirty="0">
                <a:solidFill>
                  <a:srgbClr val="A6A6A6"/>
                </a:solidFill>
                <a:latin typeface="Calibri" pitchFamily="34" charset="0"/>
              </a:rPr>
              <a:t> y prebióticos.  Febrero 2017</a:t>
            </a:r>
          </a:p>
          <a:p>
            <a:endParaRPr lang="es-ES" dirty="0">
              <a:solidFill>
                <a:srgbClr val="A6A6A6"/>
              </a:solidFill>
            </a:endParaRPr>
          </a:p>
        </p:txBody>
      </p:sp>
      <p:sp>
        <p:nvSpPr>
          <p:cNvPr id="5" name="Título 4"/>
          <p:cNvSpPr>
            <a:spLocks noGrp="1"/>
          </p:cNvSpPr>
          <p:nvPr>
            <p:ph type="title"/>
          </p:nvPr>
        </p:nvSpPr>
        <p:spPr>
          <a:xfrm>
            <a:off x="26851" y="394221"/>
            <a:ext cx="12017189" cy="604800"/>
          </a:xfrm>
        </p:spPr>
        <p:txBody>
          <a:bodyPr/>
          <a:lstStyle/>
          <a:p>
            <a:r>
              <a:rPr lang="es-ES_tradnl" sz="2800" dirty="0">
                <a:solidFill>
                  <a:srgbClr val="004586"/>
                </a:solidFill>
                <a:latin typeface="Calibri" pitchFamily="34" charset="0"/>
              </a:rPr>
              <a:t>Indicaciones</a:t>
            </a:r>
            <a:r>
              <a:rPr lang="es-ES_tradnl" dirty="0">
                <a:solidFill>
                  <a:srgbClr val="004586"/>
                </a:solidFill>
                <a:latin typeface="Calibri" pitchFamily="34" charset="0"/>
              </a:rPr>
              <a:t> en pediatría de </a:t>
            </a:r>
            <a:r>
              <a:rPr lang="es-ES_tradnl" dirty="0" err="1">
                <a:solidFill>
                  <a:srgbClr val="004586"/>
                </a:solidFill>
                <a:latin typeface="Calibri" pitchFamily="34" charset="0"/>
              </a:rPr>
              <a:t>probióticos</a:t>
            </a:r>
            <a:r>
              <a:rPr lang="es-ES_tradnl" dirty="0">
                <a:solidFill>
                  <a:srgbClr val="004586"/>
                </a:solidFill>
                <a:latin typeface="Calibri" pitchFamily="34" charset="0"/>
              </a:rPr>
              <a:t> con nivel de evidencia 1 y 2</a:t>
            </a:r>
            <a:r>
              <a:rPr lang="es-ES_tradnl" dirty="0">
                <a:solidFill>
                  <a:srgbClr val="960F68"/>
                </a:solidFill>
                <a:latin typeface="Calibri" pitchFamily="34" charset="0"/>
              </a:rPr>
              <a:t/>
            </a:r>
            <a:br>
              <a:rPr lang="es-ES_tradnl" dirty="0">
                <a:solidFill>
                  <a:srgbClr val="960F68"/>
                </a:solidFill>
                <a:latin typeface="Calibri" pitchFamily="34" charset="0"/>
              </a:rPr>
            </a:br>
            <a:endParaRPr lang="es-ES" dirty="0"/>
          </a:p>
        </p:txBody>
      </p:sp>
      <p:graphicFrame>
        <p:nvGraphicFramePr>
          <p:cNvPr id="9" name="4 Tabla"/>
          <p:cNvGraphicFramePr>
            <a:graphicFrameLocks noGrp="1"/>
          </p:cNvGraphicFramePr>
          <p:nvPr>
            <p:extLst>
              <p:ext uri="{D42A27DB-BD31-4B8C-83A1-F6EECF244321}">
                <p14:modId xmlns:p14="http://schemas.microsoft.com/office/powerpoint/2010/main" val="2836483071"/>
              </p:ext>
            </p:extLst>
          </p:nvPr>
        </p:nvGraphicFramePr>
        <p:xfrm>
          <a:off x="1501589" y="1744226"/>
          <a:ext cx="8758518" cy="4066938"/>
        </p:xfrm>
        <a:graphic>
          <a:graphicData uri="http://schemas.openxmlformats.org/drawingml/2006/table">
            <a:tbl>
              <a:tblPr firstRow="1" bandRow="1">
                <a:tableStyleId>{5C22544A-7EE6-4342-B048-85BDC9FD1C3A}</a:tableStyleId>
              </a:tblPr>
              <a:tblGrid>
                <a:gridCol w="3861966"/>
                <a:gridCol w="4896552"/>
              </a:tblGrid>
              <a:tr h="2983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Verdana" pitchFamily="34" charset="0"/>
                          <a:ea typeface="ＭＳ Ｐゴシック" pitchFamily="34" charset="-128"/>
                        </a:rPr>
                        <a:t>INDICACIÓN</a:t>
                      </a:r>
                      <a:endParaRPr kumimoji="0" lang="es-ES" sz="1800" b="1" i="0" u="none" strike="noStrike" cap="none" normalizeH="0" baseline="0" dirty="0" smtClean="0">
                        <a:ln>
                          <a:noFill/>
                        </a:ln>
                        <a:solidFill>
                          <a:schemeClr val="bg1"/>
                        </a:solidFill>
                        <a:effectLst/>
                        <a:latin typeface="Calibri" pitchFamily="34" charset="0"/>
                        <a:ea typeface="ＭＳ Ｐゴシック" pitchFamily="34" charset="-128"/>
                      </a:endParaRPr>
                    </a:p>
                  </a:txBody>
                  <a:tcPr marL="132004" marR="132004" marT="45619" marB="45619"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Verdana" pitchFamily="34" charset="0"/>
                          <a:ea typeface="ＭＳ Ｐゴシック" pitchFamily="34" charset="-128"/>
                        </a:rPr>
                        <a:t>CEPAS</a:t>
                      </a:r>
                      <a:endParaRPr kumimoji="0" lang="es-ES" sz="1800" b="1" i="0" u="none" strike="noStrike" cap="none" normalizeH="0" baseline="0" dirty="0" smtClean="0">
                        <a:ln>
                          <a:noFill/>
                        </a:ln>
                        <a:solidFill>
                          <a:schemeClr val="bg1"/>
                        </a:solidFill>
                        <a:effectLst/>
                        <a:latin typeface="Calibri" pitchFamily="34" charset="0"/>
                        <a:ea typeface="ＭＳ Ｐゴシック" pitchFamily="34" charset="-128"/>
                      </a:endParaRPr>
                    </a:p>
                  </a:txBody>
                  <a:tcPr marL="132004" marR="132004" marT="45619" marB="45619" horzOverflow="overflow">
                    <a:solidFill>
                      <a:schemeClr val="tx1"/>
                    </a:solidFill>
                  </a:tcPr>
                </a:tc>
              </a:tr>
              <a:tr h="438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Tratamiento diarrea infecciosa aguda </a:t>
                      </a:r>
                      <a:endParaRPr kumimoji="0" lang="es-ES" sz="1400" b="1"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rhamnosus</a:t>
                      </a:r>
                      <a:r>
                        <a:rPr kumimoji="0" lang="es-ES" sz="1400" b="0" i="1" u="none" strike="noStrike" cap="none" normalizeH="0" baseline="0" dirty="0" smtClean="0">
                          <a:ln>
                            <a:noFill/>
                          </a:ln>
                          <a:solidFill>
                            <a:srgbClr val="004586"/>
                          </a:solidFill>
                          <a:effectLst/>
                          <a:latin typeface="+mn-lt"/>
                          <a:ea typeface="ＭＳ Ｐゴシック" pitchFamily="34" charset="-128"/>
                        </a:rPr>
                        <a:t> GG, S. </a:t>
                      </a:r>
                      <a:r>
                        <a:rPr kumimoji="0" lang="es-ES" sz="1400" b="0" i="1" u="none" strike="noStrike" cap="none" normalizeH="0" baseline="0" dirty="0" err="1" smtClean="0">
                          <a:ln>
                            <a:noFill/>
                          </a:ln>
                          <a:solidFill>
                            <a:srgbClr val="004586"/>
                          </a:solidFill>
                          <a:effectLst/>
                          <a:latin typeface="+mn-lt"/>
                          <a:ea typeface="ＭＳ Ｐゴシック" pitchFamily="34" charset="-128"/>
                        </a:rPr>
                        <a:t>boulardii</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 sz="1400" b="0" i="0" u="none" strike="noStrike" cap="none" normalizeH="0" baseline="0" dirty="0" smtClean="0">
                          <a:ln>
                            <a:noFill/>
                          </a:ln>
                          <a:solidFill>
                            <a:srgbClr val="004586"/>
                          </a:solidFill>
                          <a:effectLst/>
                          <a:latin typeface="+mn-lt"/>
                          <a:ea typeface="ＭＳ Ｐゴシック" pitchFamily="34" charset="-128"/>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reuteri</a:t>
                      </a:r>
                      <a:r>
                        <a:rPr kumimoji="0" lang="es-ES_tradnl" sz="1400" b="0" i="1"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DSM 17938 (2)</a:t>
                      </a:r>
                      <a:endParaRPr kumimoji="0" lang="es-ES" sz="1400" b="0"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CDD7EB"/>
                    </a:solidFill>
                  </a:tcPr>
                </a:tc>
              </a:tr>
              <a:tr h="438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Prevención diarrea </a:t>
                      </a:r>
                      <a:r>
                        <a:rPr kumimoji="0" lang="es-ES" sz="1400" b="0" i="0" u="none" strike="noStrike" cap="none" normalizeH="0" baseline="0" dirty="0" err="1" smtClean="0">
                          <a:ln>
                            <a:noFill/>
                          </a:ln>
                          <a:solidFill>
                            <a:srgbClr val="004586"/>
                          </a:solidFill>
                          <a:effectLst/>
                          <a:latin typeface="+mn-lt"/>
                          <a:ea typeface="ＭＳ Ｐゴシック" pitchFamily="34" charset="-128"/>
                        </a:rPr>
                        <a:t>nosocomial</a:t>
                      </a:r>
                      <a:endParaRPr kumimoji="0" lang="es-ES" sz="1400" b="1"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rhamnosus</a:t>
                      </a:r>
                      <a:r>
                        <a:rPr kumimoji="0" lang="es-ES" sz="1400" b="0" i="1" u="none" strike="noStrike" cap="none" normalizeH="0" baseline="0" dirty="0" smtClean="0">
                          <a:ln>
                            <a:noFill/>
                          </a:ln>
                          <a:solidFill>
                            <a:srgbClr val="004586"/>
                          </a:solidFill>
                          <a:effectLst/>
                          <a:latin typeface="+mn-lt"/>
                          <a:ea typeface="ＭＳ Ｐゴシック" pitchFamily="34" charset="-128"/>
                        </a:rPr>
                        <a:t> GG </a:t>
                      </a:r>
                      <a:r>
                        <a:rPr kumimoji="0" lang="es-ES" sz="1400" b="0" i="0" u="none" strike="noStrike" cap="none" normalizeH="0" baseline="0" dirty="0" smtClean="0">
                          <a:ln>
                            <a:noFill/>
                          </a:ln>
                          <a:solidFill>
                            <a:srgbClr val="004586"/>
                          </a:solidFill>
                          <a:effectLst/>
                          <a:latin typeface="+mn-lt"/>
                          <a:ea typeface="ＭＳ Ｐゴシック" pitchFamily="34" charset="-128"/>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_tradnl" sz="1400" b="0" i="1" u="none" strike="noStrike" cap="none" normalizeH="0" baseline="0" dirty="0" smtClean="0">
                          <a:ln>
                            <a:noFill/>
                          </a:ln>
                          <a:solidFill>
                            <a:srgbClr val="004586"/>
                          </a:solidFill>
                          <a:effectLst/>
                          <a:latin typeface="+mn-lt"/>
                          <a:ea typeface="ＭＳ Ｐゴシック" pitchFamily="34" charset="-128"/>
                        </a:rPr>
                        <a:t>B. </a:t>
                      </a:r>
                      <a:r>
                        <a:rPr kumimoji="0" lang="es-ES_tradnl" sz="1400" b="0" i="1" u="none" strike="noStrike" cap="none" normalizeH="0" baseline="0" dirty="0" err="1" smtClean="0">
                          <a:ln>
                            <a:noFill/>
                          </a:ln>
                          <a:solidFill>
                            <a:srgbClr val="004586"/>
                          </a:solidFill>
                          <a:effectLst/>
                          <a:latin typeface="+mn-lt"/>
                          <a:ea typeface="ＭＳ Ｐゴシック" pitchFamily="34" charset="-128"/>
                        </a:rPr>
                        <a:t>bifidum</a:t>
                      </a:r>
                      <a:r>
                        <a:rPr kumimoji="0" lang="es-ES_tradnl" sz="1400" b="0" i="1" u="none" strike="noStrike" cap="none" normalizeH="0" baseline="0" dirty="0" smtClean="0">
                          <a:ln>
                            <a:noFill/>
                          </a:ln>
                          <a:solidFill>
                            <a:srgbClr val="004586"/>
                          </a:solidFill>
                          <a:effectLst/>
                          <a:latin typeface="+mn-lt"/>
                          <a:ea typeface="ＭＳ Ｐゴシック" pitchFamily="34" charset="-128"/>
                        </a:rPr>
                        <a:t> + S. </a:t>
                      </a:r>
                      <a:r>
                        <a:rPr kumimoji="0" lang="es-ES_tradnl" sz="1400" b="0" i="1" u="none" strike="noStrike" cap="none" normalizeH="0" baseline="0" dirty="0" err="1" smtClean="0">
                          <a:ln>
                            <a:noFill/>
                          </a:ln>
                          <a:solidFill>
                            <a:srgbClr val="004586"/>
                          </a:solidFill>
                          <a:effectLst/>
                          <a:latin typeface="+mn-lt"/>
                          <a:ea typeface="ＭＳ Ｐゴシック" pitchFamily="34" charset="-128"/>
                        </a:rPr>
                        <a:t>thermophilus</a:t>
                      </a:r>
                      <a:r>
                        <a:rPr kumimoji="0" lang="es-ES_tradnl" sz="1400" b="0" i="1"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(2)</a:t>
                      </a:r>
                    </a:p>
                  </a:txBody>
                  <a:tcPr marL="132004" marR="132004" marT="45619" marB="45619" horzOverflow="overflow">
                    <a:solidFill>
                      <a:srgbClr val="E8ECF5"/>
                    </a:solidFill>
                  </a:tcPr>
                </a:tc>
              </a:tr>
              <a:tr h="3578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Prevención diarrea asociada a antibióticos </a:t>
                      </a:r>
                      <a:endParaRPr kumimoji="0" lang="es-ES" sz="1400" b="1"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rhamnosus</a:t>
                      </a:r>
                      <a:r>
                        <a:rPr kumimoji="0" lang="es-ES" sz="1400" b="0" i="1" u="none" strike="noStrike" cap="none" normalizeH="0" baseline="0" dirty="0" smtClean="0">
                          <a:ln>
                            <a:noFill/>
                          </a:ln>
                          <a:solidFill>
                            <a:srgbClr val="004586"/>
                          </a:solidFill>
                          <a:effectLst/>
                          <a:latin typeface="+mn-lt"/>
                          <a:ea typeface="ＭＳ Ｐゴシック" pitchFamily="34" charset="-128"/>
                        </a:rPr>
                        <a:t> GG, S. </a:t>
                      </a:r>
                      <a:r>
                        <a:rPr kumimoji="0" lang="es-ES" sz="1400" b="0" i="1" u="none" strike="noStrike" cap="none" normalizeH="0" baseline="0" dirty="0" err="1" smtClean="0">
                          <a:ln>
                            <a:noFill/>
                          </a:ln>
                          <a:solidFill>
                            <a:srgbClr val="004586"/>
                          </a:solidFill>
                          <a:effectLst/>
                          <a:latin typeface="+mn-lt"/>
                          <a:ea typeface="ＭＳ Ｐゴシック" pitchFamily="34" charset="-128"/>
                        </a:rPr>
                        <a:t>boulardii</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 sz="1400" b="0" i="0" u="none" strike="noStrike" cap="none" normalizeH="0" baseline="0" dirty="0" smtClean="0">
                          <a:ln>
                            <a:noFill/>
                          </a:ln>
                          <a:solidFill>
                            <a:srgbClr val="004586"/>
                          </a:solidFill>
                          <a:effectLst/>
                          <a:latin typeface="+mn-lt"/>
                          <a:ea typeface="ＭＳ Ｐゴシック" pitchFamily="34" charset="-128"/>
                        </a:rPr>
                        <a:t>(1)</a:t>
                      </a:r>
                    </a:p>
                  </a:txBody>
                  <a:tcPr marL="132004" marR="132004" marT="45619" marB="45619" horzOverflow="overflow">
                    <a:solidFill>
                      <a:srgbClr val="CDD7EB"/>
                    </a:solidFill>
                  </a:tcPr>
                </a:tc>
              </a:tr>
              <a:tr h="50529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Infecciones niños hospitalizados (DAA) </a:t>
                      </a:r>
                      <a:endParaRPr kumimoji="0" lang="es-ES" sz="1400" b="1"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rhamnosus</a:t>
                      </a:r>
                      <a:r>
                        <a:rPr kumimoji="0" lang="es-ES" sz="1400" b="0" i="1" u="none" strike="noStrike" cap="none" normalizeH="0" baseline="0" dirty="0" smtClean="0">
                          <a:ln>
                            <a:noFill/>
                          </a:ln>
                          <a:solidFill>
                            <a:srgbClr val="004586"/>
                          </a:solidFill>
                          <a:effectLst/>
                          <a:latin typeface="+mn-lt"/>
                          <a:ea typeface="ＭＳ Ｐゴシック" pitchFamily="34" charset="-128"/>
                        </a:rPr>
                        <a:t> GG </a:t>
                      </a:r>
                      <a:r>
                        <a:rPr kumimoji="0" lang="es-ES" sz="1400" b="0" i="0" u="none" strike="noStrike" cap="none" normalizeH="0" baseline="0" dirty="0" smtClean="0">
                          <a:ln>
                            <a:noFill/>
                          </a:ln>
                          <a:solidFill>
                            <a:srgbClr val="004586"/>
                          </a:solidFill>
                          <a:effectLst/>
                          <a:latin typeface="+mn-lt"/>
                          <a:ea typeface="ＭＳ Ｐゴシック" pitchFamily="34" charset="-128"/>
                        </a:rPr>
                        <a:t>(1)</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reuteri</a:t>
                      </a:r>
                      <a:r>
                        <a:rPr kumimoji="0" lang="es-ES_tradnl" sz="1400" b="0" i="1"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DSM 17938, </a:t>
                      </a: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casei</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 sz="1400" b="0" i="0" u="none" strike="noStrike" cap="none" normalizeH="0" baseline="0" dirty="0" smtClean="0">
                          <a:ln>
                            <a:noFill/>
                          </a:ln>
                          <a:solidFill>
                            <a:srgbClr val="004586"/>
                          </a:solidFill>
                          <a:effectLst/>
                          <a:latin typeface="+mn-lt"/>
                          <a:ea typeface="ＭＳ Ｐゴシック" pitchFamily="34" charset="-128"/>
                        </a:rPr>
                        <a:t>D-114001 y </a:t>
                      </a: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casei</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 sz="1400" b="0" i="0" u="none" strike="noStrike" cap="none" normalizeH="0" baseline="0" dirty="0" err="1" smtClean="0">
                          <a:ln>
                            <a:noFill/>
                          </a:ln>
                          <a:solidFill>
                            <a:srgbClr val="004586"/>
                          </a:solidFill>
                          <a:effectLst/>
                          <a:latin typeface="+mn-lt"/>
                          <a:ea typeface="ＭＳ Ｐゴシック" pitchFamily="34" charset="-128"/>
                        </a:rPr>
                        <a:t>Shirota</a:t>
                      </a:r>
                      <a:r>
                        <a:rPr kumimoji="0" lang="es-ES" sz="1400" b="0" i="0"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 (2)</a:t>
                      </a:r>
                      <a:endParaRPr kumimoji="0" lang="es-ES" sz="1400" b="0"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E8ECF5"/>
                    </a:solidFill>
                  </a:tcPr>
                </a:tc>
              </a:tr>
              <a:tr h="25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Dolor abdominal funcional </a:t>
                      </a:r>
                    </a:p>
                  </a:txBody>
                  <a:tcPr marL="132004" marR="132004" marT="45619" marB="45619"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rhamnosus</a:t>
                      </a:r>
                      <a:r>
                        <a:rPr kumimoji="0" lang="es-ES" sz="1400" b="0" i="1" u="none" strike="noStrike" cap="none" normalizeH="0" baseline="0" dirty="0" smtClean="0">
                          <a:ln>
                            <a:noFill/>
                          </a:ln>
                          <a:solidFill>
                            <a:srgbClr val="004586"/>
                          </a:solidFill>
                          <a:effectLst/>
                          <a:latin typeface="+mn-lt"/>
                          <a:ea typeface="ＭＳ Ｐゴシック" pitchFamily="34" charset="-128"/>
                        </a:rPr>
                        <a:t> GG, L. </a:t>
                      </a:r>
                      <a:r>
                        <a:rPr kumimoji="0" lang="es-ES" sz="1400" b="0" i="1" u="none" strike="noStrike" cap="none" normalizeH="0" baseline="0" dirty="0" err="1" smtClean="0">
                          <a:ln>
                            <a:noFill/>
                          </a:ln>
                          <a:solidFill>
                            <a:srgbClr val="004586"/>
                          </a:solidFill>
                          <a:effectLst/>
                          <a:latin typeface="+mn-lt"/>
                          <a:ea typeface="ＭＳ Ｐゴシック" pitchFamily="34" charset="-128"/>
                        </a:rPr>
                        <a:t>reuteri</a:t>
                      </a:r>
                      <a:r>
                        <a:rPr kumimoji="0" lang="es-ES_tradnl" sz="1400" b="0" i="1"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DSM 17938</a:t>
                      </a:r>
                      <a:endParaRPr kumimoji="0" lang="es-ES" sz="1400" b="0"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CDD7EB"/>
                    </a:solidFill>
                  </a:tcPr>
                </a:tc>
              </a:tr>
              <a:tr h="25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1" i="0" u="none" strike="noStrike" cap="none" normalizeH="0" baseline="0" dirty="0" smtClean="0">
                          <a:ln>
                            <a:noFill/>
                          </a:ln>
                          <a:solidFill>
                            <a:srgbClr val="C00000"/>
                          </a:solidFill>
                          <a:effectLst/>
                          <a:latin typeface="+mn-lt"/>
                          <a:ea typeface="ＭＳ Ｐゴシック" pitchFamily="34" charset="-128"/>
                        </a:rPr>
                        <a:t>Cólico del lactante</a:t>
                      </a:r>
                    </a:p>
                  </a:txBody>
                  <a:tcPr marL="132004" marR="132004" marT="45619" marB="45619"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1" i="1" u="none" strike="noStrike" cap="none" normalizeH="0" baseline="0" dirty="0" smtClean="0">
                          <a:ln>
                            <a:noFill/>
                          </a:ln>
                          <a:solidFill>
                            <a:srgbClr val="C00000"/>
                          </a:solidFill>
                          <a:effectLst/>
                          <a:latin typeface="+mn-lt"/>
                          <a:ea typeface="ＭＳ Ｐゴシック" pitchFamily="34" charset="-128"/>
                        </a:rPr>
                        <a:t>L. </a:t>
                      </a:r>
                      <a:r>
                        <a:rPr kumimoji="0" lang="es-ES" sz="1400" b="1" i="1" u="none" strike="noStrike" cap="none" normalizeH="0" baseline="0" dirty="0" err="1" smtClean="0">
                          <a:ln>
                            <a:noFill/>
                          </a:ln>
                          <a:solidFill>
                            <a:srgbClr val="C00000"/>
                          </a:solidFill>
                          <a:effectLst/>
                          <a:latin typeface="+mn-lt"/>
                          <a:ea typeface="ＭＳ Ｐゴシック" pitchFamily="34" charset="-128"/>
                        </a:rPr>
                        <a:t>reuteri</a:t>
                      </a:r>
                      <a:r>
                        <a:rPr kumimoji="0" lang="es-ES_tradnl" sz="1400" b="1" i="1" u="none" strike="noStrike" cap="none" normalizeH="0" baseline="0" dirty="0" smtClean="0">
                          <a:ln>
                            <a:noFill/>
                          </a:ln>
                          <a:solidFill>
                            <a:srgbClr val="C00000"/>
                          </a:solidFill>
                          <a:effectLst/>
                          <a:latin typeface="+mn-lt"/>
                          <a:ea typeface="ＭＳ Ｐゴシック" pitchFamily="34" charset="-128"/>
                        </a:rPr>
                        <a:t>  </a:t>
                      </a:r>
                      <a:r>
                        <a:rPr kumimoji="0" lang="es-ES_tradnl" sz="1400" b="1" i="0" u="none" strike="noStrike" cap="none" normalizeH="0" baseline="0" dirty="0" smtClean="0">
                          <a:ln>
                            <a:noFill/>
                          </a:ln>
                          <a:solidFill>
                            <a:srgbClr val="C00000"/>
                          </a:solidFill>
                          <a:effectLst/>
                          <a:latin typeface="+mn-lt"/>
                          <a:ea typeface="ＭＳ Ｐゴシック" pitchFamily="34" charset="-128"/>
                        </a:rPr>
                        <a:t>DSM 17938</a:t>
                      </a:r>
                      <a:endParaRPr kumimoji="0" lang="es-ES" sz="1400" b="1" i="0" u="none" strike="noStrike" cap="none" normalizeH="0" baseline="0" dirty="0" smtClean="0">
                        <a:ln>
                          <a:noFill/>
                        </a:ln>
                        <a:solidFill>
                          <a:srgbClr val="C00000"/>
                        </a:solidFill>
                        <a:effectLst/>
                        <a:latin typeface="+mn-lt"/>
                        <a:ea typeface="ＭＳ Ｐゴシック" pitchFamily="34" charset="-128"/>
                      </a:endParaRPr>
                    </a:p>
                  </a:txBody>
                  <a:tcPr marL="132004" marR="132004" marT="45619" marB="45619" horzOverflow="overflow">
                    <a:solidFill>
                      <a:srgbClr val="E8ECF5"/>
                    </a:solidFill>
                  </a:tcPr>
                </a:tc>
              </a:tr>
              <a:tr h="438146">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Prevención de enterocolitis </a:t>
                      </a:r>
                      <a:r>
                        <a:rPr kumimoji="0" lang="es-ES" sz="1400" b="0" i="0" u="none" strike="noStrike" cap="none" normalizeH="0" baseline="0" dirty="0" err="1" smtClean="0">
                          <a:ln>
                            <a:noFill/>
                          </a:ln>
                          <a:solidFill>
                            <a:srgbClr val="004586"/>
                          </a:solidFill>
                          <a:effectLst/>
                          <a:latin typeface="+mn-lt"/>
                          <a:ea typeface="ＭＳ Ｐゴシック" pitchFamily="34" charset="-128"/>
                        </a:rPr>
                        <a:t>necrotizante</a:t>
                      </a:r>
                      <a:r>
                        <a:rPr kumimoji="0" lang="es-ES" sz="1400" b="0" i="0" u="none" strike="noStrike" cap="none" normalizeH="0" baseline="0" dirty="0" smtClean="0">
                          <a:ln>
                            <a:noFill/>
                          </a:ln>
                          <a:solidFill>
                            <a:srgbClr val="004586"/>
                          </a:solidFill>
                          <a:effectLst/>
                          <a:latin typeface="+mn-lt"/>
                          <a:ea typeface="ＭＳ Ｐゴシック" pitchFamily="34" charset="-128"/>
                        </a:rPr>
                        <a:t> </a:t>
                      </a:r>
                    </a:p>
                  </a:txBody>
                  <a:tcPr marL="132004" marR="132004" marT="45619" marB="45619"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Mezcla de </a:t>
                      </a:r>
                      <a:r>
                        <a:rPr kumimoji="0" lang="es-ES" sz="1400" b="0" i="0" u="none" strike="noStrike" cap="none" normalizeH="0" baseline="0" dirty="0" err="1" smtClean="0">
                          <a:ln>
                            <a:noFill/>
                          </a:ln>
                          <a:solidFill>
                            <a:srgbClr val="004586"/>
                          </a:solidFill>
                          <a:effectLst/>
                          <a:latin typeface="+mn-lt"/>
                          <a:ea typeface="ＭＳ Ｐゴシック" pitchFamily="34" charset="-128"/>
                        </a:rPr>
                        <a:t>lactobacilos</a:t>
                      </a:r>
                      <a:r>
                        <a:rPr kumimoji="0" lang="es-ES" sz="1400" b="0" i="0" u="none" strike="noStrike" cap="none" normalizeH="0" baseline="0" dirty="0" smtClean="0">
                          <a:ln>
                            <a:noFill/>
                          </a:ln>
                          <a:solidFill>
                            <a:srgbClr val="004586"/>
                          </a:solidFill>
                          <a:effectLst/>
                          <a:latin typeface="+mn-lt"/>
                          <a:ea typeface="ＭＳ Ｐゴシック" pitchFamily="34" charset="-128"/>
                        </a:rPr>
                        <a:t> y </a:t>
                      </a:r>
                      <a:r>
                        <a:rPr kumimoji="0" lang="es-ES" sz="1400" b="0" i="0" u="none" strike="noStrike" cap="none" normalizeH="0" baseline="0" dirty="0" err="1" smtClean="0">
                          <a:ln>
                            <a:noFill/>
                          </a:ln>
                          <a:solidFill>
                            <a:srgbClr val="004586"/>
                          </a:solidFill>
                          <a:effectLst/>
                          <a:latin typeface="+mn-lt"/>
                          <a:ea typeface="ＭＳ Ｐゴシック" pitchFamily="34" charset="-128"/>
                        </a:rPr>
                        <a:t>bifidobacterias</a:t>
                      </a:r>
                      <a:endParaRPr kumimoji="0" lang="es-ES" sz="1400" b="0" i="0" u="none" strike="noStrike" cap="none" normalizeH="0" baseline="0" dirty="0" smtClean="0">
                        <a:ln>
                          <a:noFill/>
                        </a:ln>
                        <a:solidFill>
                          <a:srgbClr val="004586"/>
                        </a:solidFill>
                        <a:effectLst/>
                        <a:latin typeface="+mn-lt"/>
                        <a:ea typeface="ＭＳ Ｐゴシック" pitchFamily="34" charset="-128"/>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reuteri</a:t>
                      </a:r>
                      <a:r>
                        <a:rPr kumimoji="0" lang="es-ES_tradnl" sz="1400" b="0" i="1"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DSM 17938 (2)</a:t>
                      </a:r>
                      <a:endParaRPr kumimoji="0" lang="es-ES" sz="1400" b="0"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horzOverflow="overflow">
                    <a:solidFill>
                      <a:srgbClr val="CDD7EB"/>
                    </a:solidFill>
                  </a:tcPr>
                </a:tc>
              </a:tr>
              <a:tr h="35787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Terapia adyuvante erradicación Hp</a:t>
                      </a:r>
                    </a:p>
                  </a:txBody>
                  <a:tcPr marL="132004" marR="132004" marT="45619" marB="45619" horzOverflow="overflow">
                    <a:solidFill>
                      <a:srgbClr val="E8ECF5"/>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1400" b="0" i="1" u="none" strike="noStrike" cap="none" normalizeH="0" baseline="0" dirty="0" smtClean="0">
                          <a:ln>
                            <a:noFill/>
                          </a:ln>
                          <a:solidFill>
                            <a:srgbClr val="004586"/>
                          </a:solidFill>
                          <a:effectLst/>
                          <a:latin typeface="+mn-lt"/>
                          <a:ea typeface="ＭＳ Ｐゴシック" pitchFamily="34" charset="-128"/>
                        </a:rPr>
                        <a:t>L. </a:t>
                      </a:r>
                      <a:r>
                        <a:rPr kumimoji="0" lang="es-ES" sz="1400" b="0" i="1" u="none" strike="noStrike" cap="none" normalizeH="0" baseline="0" dirty="0" err="1" smtClean="0">
                          <a:ln>
                            <a:noFill/>
                          </a:ln>
                          <a:solidFill>
                            <a:srgbClr val="004586"/>
                          </a:solidFill>
                          <a:effectLst/>
                          <a:latin typeface="+mn-lt"/>
                          <a:ea typeface="ＭＳ Ｐゴシック" pitchFamily="34" charset="-128"/>
                        </a:rPr>
                        <a:t>casei</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 sz="1400" b="0" i="0" u="none" strike="noStrike" cap="none" normalizeH="0" baseline="0" dirty="0" smtClean="0">
                          <a:ln>
                            <a:noFill/>
                          </a:ln>
                          <a:solidFill>
                            <a:srgbClr val="004586"/>
                          </a:solidFill>
                          <a:effectLst/>
                          <a:latin typeface="+mn-lt"/>
                          <a:ea typeface="ＭＳ Ｐゴシック" pitchFamily="34" charset="-128"/>
                        </a:rPr>
                        <a:t>D-114001, </a:t>
                      </a:r>
                      <a:r>
                        <a:rPr kumimoji="0" lang="es-ES" sz="1400" b="0" i="1" u="none" strike="noStrike" cap="none" normalizeH="0" baseline="0" dirty="0" smtClean="0">
                          <a:ln>
                            <a:noFill/>
                          </a:ln>
                          <a:solidFill>
                            <a:srgbClr val="004586"/>
                          </a:solidFill>
                          <a:effectLst/>
                          <a:latin typeface="+mn-lt"/>
                          <a:ea typeface="ＭＳ Ｐゴシック" pitchFamily="34" charset="-128"/>
                        </a:rPr>
                        <a:t>S. </a:t>
                      </a:r>
                      <a:r>
                        <a:rPr kumimoji="0" lang="es-ES" sz="1400" b="0" i="1" u="none" strike="noStrike" cap="none" normalizeH="0" baseline="0" dirty="0" err="1" smtClean="0">
                          <a:ln>
                            <a:noFill/>
                          </a:ln>
                          <a:solidFill>
                            <a:srgbClr val="004586"/>
                          </a:solidFill>
                          <a:effectLst/>
                          <a:latin typeface="+mn-lt"/>
                          <a:ea typeface="ＭＳ Ｐゴシック" pitchFamily="34" charset="-128"/>
                        </a:rPr>
                        <a:t>boulardii</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smtClean="0">
                          <a:ln>
                            <a:noFill/>
                          </a:ln>
                          <a:solidFill>
                            <a:srgbClr val="004586"/>
                          </a:solidFill>
                          <a:effectLst/>
                          <a:latin typeface="+mn-lt"/>
                          <a:ea typeface="ＭＳ Ｐゴシック" pitchFamily="34" charset="-128"/>
                        </a:rPr>
                        <a:t>(2)</a:t>
                      </a:r>
                    </a:p>
                  </a:txBody>
                  <a:tcPr marL="132004" marR="132004" marT="45619" marB="45619" horzOverflow="overflow">
                    <a:solidFill>
                      <a:srgbClr val="E8ECF5"/>
                    </a:solidFill>
                  </a:tcPr>
                </a:tc>
              </a:tr>
              <a:tr h="25766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Inducción a la remisión CU</a:t>
                      </a:r>
                    </a:p>
                  </a:txBody>
                  <a:tcPr marL="132004" marR="132004" marT="45619" marB="45619" horzOverflow="overflow">
                    <a:solidFill>
                      <a:srgbClr val="CDD7E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VSL#3</a:t>
                      </a:r>
                      <a:r>
                        <a:rPr kumimoji="0" lang="es-ES_tradnl" sz="1400" b="0" i="0" u="none" strike="noStrike" cap="none" normalizeH="0" baseline="0" dirty="0" smtClean="0">
                          <a:ln>
                            <a:noFill/>
                          </a:ln>
                          <a:solidFill>
                            <a:srgbClr val="004586"/>
                          </a:solidFill>
                          <a:effectLst/>
                          <a:latin typeface="+mn-lt"/>
                          <a:ea typeface="ＭＳ Ｐゴシック" pitchFamily="34" charset="-128"/>
                        </a:rPr>
                        <a:t> , E. </a:t>
                      </a:r>
                      <a:r>
                        <a:rPr kumimoji="0" lang="es-ES_tradnl" sz="1400" b="0" i="0" u="none" strike="noStrike" cap="none" normalizeH="0" baseline="0" dirty="0" err="1" smtClean="0">
                          <a:ln>
                            <a:noFill/>
                          </a:ln>
                          <a:solidFill>
                            <a:srgbClr val="004586"/>
                          </a:solidFill>
                          <a:effectLst/>
                          <a:latin typeface="+mn-lt"/>
                          <a:ea typeface="ＭＳ Ｐゴシック" pitchFamily="34" charset="-128"/>
                        </a:rPr>
                        <a:t>coli</a:t>
                      </a:r>
                      <a:r>
                        <a:rPr kumimoji="0" lang="es-ES_tradnl" sz="1400" b="0" i="0" u="none" strike="noStrike" cap="none" normalizeH="0" baseline="0" dirty="0" smtClean="0">
                          <a:ln>
                            <a:noFill/>
                          </a:ln>
                          <a:solidFill>
                            <a:srgbClr val="004586"/>
                          </a:solidFill>
                          <a:effectLst/>
                          <a:latin typeface="+mn-lt"/>
                          <a:ea typeface="ＭＳ Ｐゴシック" pitchFamily="34" charset="-128"/>
                        </a:rPr>
                        <a:t> </a:t>
                      </a:r>
                      <a:r>
                        <a:rPr kumimoji="0" lang="es-ES_tradnl" sz="1400" b="0" i="0" u="none" strike="noStrike" cap="none" normalizeH="0" baseline="0" dirty="0" err="1" smtClean="0">
                          <a:ln>
                            <a:noFill/>
                          </a:ln>
                          <a:solidFill>
                            <a:srgbClr val="004586"/>
                          </a:solidFill>
                          <a:effectLst/>
                          <a:latin typeface="+mn-lt"/>
                          <a:ea typeface="ＭＳ Ｐゴシック" pitchFamily="34" charset="-128"/>
                        </a:rPr>
                        <a:t>Nissle</a:t>
                      </a:r>
                      <a:r>
                        <a:rPr kumimoji="0" lang="es-ES_tradnl" sz="1400" b="0" i="0" u="none" strike="noStrike" cap="none" normalizeH="0" baseline="0" dirty="0" smtClean="0">
                          <a:ln>
                            <a:noFill/>
                          </a:ln>
                          <a:solidFill>
                            <a:srgbClr val="004586"/>
                          </a:solidFill>
                          <a:effectLst/>
                          <a:latin typeface="+mn-lt"/>
                          <a:ea typeface="ＭＳ Ｐゴシック" pitchFamily="34" charset="-128"/>
                        </a:rPr>
                        <a:t> 1917 (2)</a:t>
                      </a:r>
                    </a:p>
                  </a:txBody>
                  <a:tcPr marL="132004" marR="132004" marT="45619" marB="45619" horzOverflow="overflow">
                    <a:solidFill>
                      <a:srgbClr val="CDD7EB"/>
                    </a:solidFill>
                  </a:tcPr>
                </a:tc>
              </a:tr>
            </a:tbl>
          </a:graphicData>
        </a:graphic>
      </p:graphicFrame>
    </p:spTree>
    <p:extLst>
      <p:ext uri="{BB962C8B-B14F-4D97-AF65-F5344CB8AC3E}">
        <p14:creationId xmlns:p14="http://schemas.microsoft.com/office/powerpoint/2010/main" val="22377653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309284" y="1612358"/>
            <a:ext cx="7533963" cy="4457746"/>
          </a:xfrm>
          <a:prstGeom prst="rect">
            <a:avLst/>
          </a:prstGeom>
          <a:noFill/>
          <a:ln w="9525">
            <a:noFill/>
            <a:miter lim="800000"/>
            <a:headEnd/>
            <a:tailEnd/>
          </a:ln>
        </p:spPr>
      </p:pic>
      <p:pic>
        <p:nvPicPr>
          <p:cNvPr id="14339" name="Picture 3"/>
          <p:cNvPicPr>
            <a:picLocks noChangeAspect="1" noChangeArrowheads="1"/>
          </p:cNvPicPr>
          <p:nvPr/>
        </p:nvPicPr>
        <p:blipFill>
          <a:blip r:embed="rId3" cstate="print"/>
          <a:srcRect/>
          <a:stretch>
            <a:fillRect/>
          </a:stretch>
        </p:blipFill>
        <p:spPr bwMode="auto">
          <a:xfrm>
            <a:off x="3160060" y="62869"/>
            <a:ext cx="5970494" cy="1899468"/>
          </a:xfrm>
          <a:prstGeom prst="rect">
            <a:avLst/>
          </a:prstGeom>
          <a:noFill/>
          <a:ln w="9525">
            <a:noFill/>
            <a:miter lim="800000"/>
            <a:headEnd/>
            <a:tailEnd/>
          </a:ln>
        </p:spPr>
      </p:pic>
      <p:pic>
        <p:nvPicPr>
          <p:cNvPr id="14340" name="Picture 1"/>
          <p:cNvPicPr>
            <a:picLocks noChangeAspect="1" noChangeArrowheads="1"/>
          </p:cNvPicPr>
          <p:nvPr/>
        </p:nvPicPr>
        <p:blipFill>
          <a:blip r:embed="rId4" cstate="print"/>
          <a:srcRect/>
          <a:stretch>
            <a:fillRect/>
          </a:stretch>
        </p:blipFill>
        <p:spPr bwMode="auto">
          <a:xfrm>
            <a:off x="9867943" y="164305"/>
            <a:ext cx="1714500" cy="1687512"/>
          </a:xfrm>
          <a:prstGeom prst="rect">
            <a:avLst/>
          </a:prstGeom>
          <a:noFill/>
          <a:ln w="9525">
            <a:noFill/>
            <a:miter lim="800000"/>
            <a:headEnd/>
            <a:tailEnd/>
          </a:ln>
        </p:spPr>
      </p:pic>
      <p:pic>
        <p:nvPicPr>
          <p:cNvPr id="14341" name="Picture 2"/>
          <p:cNvPicPr>
            <a:picLocks noChangeAspect="1" noChangeArrowheads="1"/>
          </p:cNvPicPr>
          <p:nvPr/>
        </p:nvPicPr>
        <p:blipFill>
          <a:blip r:embed="rId5" cstate="print"/>
          <a:srcRect/>
          <a:stretch>
            <a:fillRect/>
          </a:stretch>
        </p:blipFill>
        <p:spPr bwMode="auto">
          <a:xfrm>
            <a:off x="670985" y="126998"/>
            <a:ext cx="1809751" cy="1762125"/>
          </a:xfrm>
          <a:prstGeom prst="rect">
            <a:avLst/>
          </a:prstGeom>
          <a:noFill/>
          <a:ln w="9525">
            <a:noFill/>
            <a:miter lim="800000"/>
            <a:headEnd/>
            <a:tailEnd/>
          </a:ln>
        </p:spPr>
      </p:pic>
      <p:sp>
        <p:nvSpPr>
          <p:cNvPr id="2" name="Marcador de texto 1"/>
          <p:cNvSpPr>
            <a:spLocks noGrp="1"/>
          </p:cNvSpPr>
          <p:nvPr>
            <p:ph type="body" sz="quarter" idx="13"/>
          </p:nvPr>
        </p:nvSpPr>
        <p:spPr>
          <a:xfrm>
            <a:off x="0" y="5976311"/>
            <a:ext cx="11582443" cy="295162"/>
          </a:xfrm>
        </p:spPr>
        <p:txBody>
          <a:bodyPr>
            <a:normAutofit/>
          </a:bodyPr>
          <a:lstStyle/>
          <a:p>
            <a:r>
              <a:rPr lang="es-ES" altLang="es-ES" sz="1200" dirty="0">
                <a:solidFill>
                  <a:srgbClr val="808080"/>
                </a:solidFill>
                <a:latin typeface="Calibri" pitchFamily="34" charset="0"/>
              </a:rPr>
              <a:t>Santas J et al, 2015     RCT N= 20 B. </a:t>
            </a:r>
            <a:r>
              <a:rPr lang="es-ES" altLang="es-ES" sz="1200" dirty="0" err="1">
                <a:solidFill>
                  <a:srgbClr val="808080"/>
                </a:solidFill>
                <a:latin typeface="Calibri" pitchFamily="34" charset="0"/>
              </a:rPr>
              <a:t>longum</a:t>
            </a:r>
            <a:r>
              <a:rPr lang="es-ES" altLang="es-ES" sz="1200" dirty="0">
                <a:solidFill>
                  <a:srgbClr val="808080"/>
                </a:solidFill>
                <a:latin typeface="Calibri" pitchFamily="34" charset="0"/>
              </a:rPr>
              <a:t> + P. </a:t>
            </a:r>
            <a:r>
              <a:rPr lang="es-ES" altLang="es-ES" sz="1200" dirty="0" err="1">
                <a:solidFill>
                  <a:srgbClr val="808080"/>
                </a:solidFill>
                <a:latin typeface="Calibri" pitchFamily="34" charset="0"/>
              </a:rPr>
              <a:t>pentosaceus</a:t>
            </a:r>
            <a:r>
              <a:rPr lang="es-ES" altLang="es-ES" sz="1200" dirty="0">
                <a:solidFill>
                  <a:srgbClr val="808080"/>
                </a:solidFill>
                <a:latin typeface="Calibri" pitchFamily="34" charset="0"/>
              </a:rPr>
              <a:t>  Reduce el tiempo y duración del episodio</a:t>
            </a:r>
          </a:p>
          <a:p>
            <a:endParaRPr lang="es-E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2"/>
          <p:cNvPicPr>
            <a:picLocks noChangeAspect="1" noChangeArrowheads="1"/>
          </p:cNvPicPr>
          <p:nvPr/>
        </p:nvPicPr>
        <p:blipFill>
          <a:blip r:embed="rId3" cstate="print"/>
          <a:srcRect/>
          <a:stretch>
            <a:fillRect/>
          </a:stretch>
        </p:blipFill>
        <p:spPr bwMode="auto">
          <a:xfrm>
            <a:off x="742992" y="846209"/>
            <a:ext cx="10839451" cy="5000625"/>
          </a:xfrm>
          <a:prstGeom prst="rect">
            <a:avLst/>
          </a:prstGeom>
          <a:noFill/>
          <a:ln w="9525">
            <a:noFill/>
            <a:miter lim="800000"/>
            <a:headEnd/>
            <a:tailEnd/>
          </a:ln>
        </p:spPr>
      </p:pic>
      <p:pic>
        <p:nvPicPr>
          <p:cNvPr id="19461" name="Picture 3"/>
          <p:cNvPicPr>
            <a:picLocks noChangeAspect="1" noChangeArrowheads="1"/>
          </p:cNvPicPr>
          <p:nvPr/>
        </p:nvPicPr>
        <p:blipFill>
          <a:blip r:embed="rId4" cstate="print"/>
          <a:srcRect/>
          <a:stretch>
            <a:fillRect/>
          </a:stretch>
        </p:blipFill>
        <p:spPr bwMode="auto">
          <a:xfrm>
            <a:off x="9613984" y="241409"/>
            <a:ext cx="2273300" cy="1676400"/>
          </a:xfrm>
          <a:prstGeom prst="rect">
            <a:avLst/>
          </a:prstGeom>
          <a:noFill/>
          <a:ln w="9525">
            <a:noFill/>
            <a:miter lim="800000"/>
            <a:headEnd/>
            <a:tailEnd/>
          </a:ln>
        </p:spPr>
      </p:pic>
      <p:sp>
        <p:nvSpPr>
          <p:cNvPr id="2" name="Título 1"/>
          <p:cNvSpPr>
            <a:spLocks noGrp="1"/>
          </p:cNvSpPr>
          <p:nvPr>
            <p:ph type="title"/>
          </p:nvPr>
        </p:nvSpPr>
        <p:spPr>
          <a:xfrm>
            <a:off x="438151" y="241409"/>
            <a:ext cx="10972800" cy="604800"/>
          </a:xfrm>
        </p:spPr>
        <p:txBody>
          <a:bodyPr/>
          <a:lstStyle/>
          <a:p>
            <a:r>
              <a:rPr lang="es-ES" dirty="0" smtClean="0"/>
              <a:t>¿Son útiles en el cólico del lactante?</a:t>
            </a:r>
            <a:endParaRPr lang="es-ES" dirty="0"/>
          </a:p>
        </p:txBody>
      </p:sp>
      <p:sp>
        <p:nvSpPr>
          <p:cNvPr id="3" name="Marcador de texto 2"/>
          <p:cNvSpPr>
            <a:spLocks noGrp="1"/>
          </p:cNvSpPr>
          <p:nvPr>
            <p:ph type="body" sz="quarter" idx="13"/>
          </p:nvPr>
        </p:nvSpPr>
        <p:spPr>
          <a:xfrm>
            <a:off x="0" y="5846834"/>
            <a:ext cx="11582443" cy="295162"/>
          </a:xfrm>
        </p:spPr>
        <p:txBody>
          <a:bodyPr>
            <a:normAutofit lnSpcReduction="10000"/>
          </a:bodyPr>
          <a:lstStyle/>
          <a:p>
            <a:r>
              <a:rPr lang="es-ES" dirty="0" err="1" smtClean="0"/>
              <a:t>Szajewska</a:t>
            </a:r>
            <a:r>
              <a:rPr lang="es-ES" dirty="0" smtClean="0"/>
              <a:t> et al. J. </a:t>
            </a:r>
            <a:r>
              <a:rPr lang="es-ES" dirty="0" err="1" smtClean="0"/>
              <a:t>Pediatr</a:t>
            </a:r>
            <a:r>
              <a:rPr lang="es-ES" dirty="0" smtClean="0"/>
              <a:t>. 2012</a:t>
            </a:r>
            <a:endParaRPr lang="es-E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a:xfrm>
            <a:off x="0" y="5795718"/>
            <a:ext cx="11582443" cy="295162"/>
          </a:xfrm>
        </p:spPr>
        <p:txBody>
          <a:bodyPr>
            <a:normAutofit/>
          </a:bodyPr>
          <a:lstStyle/>
          <a:p>
            <a:r>
              <a:rPr lang="es-ES" sz="1200" dirty="0" smtClean="0"/>
              <a:t>Santas J et al. </a:t>
            </a:r>
            <a:r>
              <a:rPr lang="es-ES" sz="1200" dirty="0" err="1" smtClean="0"/>
              <a:t>Int</a:t>
            </a:r>
            <a:r>
              <a:rPr lang="es-ES" sz="1200" dirty="0" smtClean="0"/>
              <a:t> J </a:t>
            </a:r>
            <a:r>
              <a:rPr lang="es-ES" sz="1200" dirty="0" err="1" smtClean="0"/>
              <a:t>Pharm</a:t>
            </a:r>
            <a:r>
              <a:rPr lang="es-ES" sz="1200" dirty="0" smtClean="0"/>
              <a:t> </a:t>
            </a:r>
            <a:r>
              <a:rPr lang="es-ES" sz="1200" dirty="0" err="1" smtClean="0"/>
              <a:t>Bio</a:t>
            </a:r>
            <a:r>
              <a:rPr lang="es-ES" sz="1200" dirty="0" smtClean="0"/>
              <a:t> </a:t>
            </a:r>
            <a:r>
              <a:rPr lang="es-ES" sz="1200" dirty="0" err="1" smtClean="0"/>
              <a:t>Sci</a:t>
            </a:r>
            <a:r>
              <a:rPr lang="es-ES" sz="1200" dirty="0" smtClean="0"/>
              <a:t> 2015; 6: 458-66.</a:t>
            </a:r>
            <a:endParaRPr lang="es-ES" sz="1200" dirty="0"/>
          </a:p>
        </p:txBody>
      </p:sp>
      <p:pic>
        <p:nvPicPr>
          <p:cNvPr id="1026" name="Picture 2"/>
          <p:cNvPicPr>
            <a:picLocks noChangeAspect="1" noChangeArrowheads="1"/>
          </p:cNvPicPr>
          <p:nvPr/>
        </p:nvPicPr>
        <p:blipFill>
          <a:blip r:embed="rId2" cstate="print"/>
          <a:srcRect/>
          <a:stretch>
            <a:fillRect/>
          </a:stretch>
        </p:blipFill>
        <p:spPr bwMode="auto">
          <a:xfrm>
            <a:off x="1599172" y="250787"/>
            <a:ext cx="9104688" cy="5419391"/>
          </a:xfrm>
          <a:prstGeom prst="rect">
            <a:avLst/>
          </a:prstGeom>
          <a:noFill/>
          <a:ln w="9525">
            <a:noFill/>
            <a:miter lim="800000"/>
            <a:headEnd/>
            <a:tailEnd/>
          </a:ln>
          <a:effectLst/>
        </p:spPr>
      </p:pic>
    </p:spTree>
    <p:extLst>
      <p:ext uri="{BB962C8B-B14F-4D97-AF65-F5344CB8AC3E}">
        <p14:creationId xmlns:p14="http://schemas.microsoft.com/office/powerpoint/2010/main" val="32478689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clínico </a:t>
            </a:r>
            <a:r>
              <a:rPr lang="es-ES" dirty="0" smtClean="0"/>
              <a:t>3  </a:t>
            </a:r>
            <a:endParaRPr lang="es-ES" dirty="0"/>
          </a:p>
        </p:txBody>
      </p:sp>
      <p:sp>
        <p:nvSpPr>
          <p:cNvPr id="3" name="Marcador de contenido 2"/>
          <p:cNvSpPr>
            <a:spLocks noGrp="1"/>
          </p:cNvSpPr>
          <p:nvPr>
            <p:ph idx="1"/>
          </p:nvPr>
        </p:nvSpPr>
        <p:spPr>
          <a:xfrm>
            <a:off x="0" y="1264023"/>
            <a:ext cx="11582400" cy="4343675"/>
          </a:xfrm>
        </p:spPr>
        <p:txBody>
          <a:bodyPr>
            <a:normAutofit fontScale="92500" lnSpcReduction="10000"/>
          </a:bodyPr>
          <a:lstStyle/>
          <a:p>
            <a:pPr algn="just">
              <a:lnSpc>
                <a:spcPct val="80000"/>
              </a:lnSpc>
              <a:defRPr/>
            </a:pPr>
            <a:r>
              <a:rPr lang="es-ES" altLang="es-ES" sz="2200" u="sng" dirty="0" smtClean="0"/>
              <a:t>Anamnesis</a:t>
            </a:r>
            <a:r>
              <a:rPr lang="es-ES" altLang="es-ES" sz="2200" dirty="0" smtClean="0"/>
              <a:t>: </a:t>
            </a:r>
            <a:r>
              <a:rPr lang="es-ES" sz="2200" dirty="0" smtClean="0"/>
              <a:t>Paciente </a:t>
            </a:r>
            <a:r>
              <a:rPr lang="es-ES" sz="2200" dirty="0"/>
              <a:t>de 16 años que refiere prurito </a:t>
            </a:r>
            <a:r>
              <a:rPr lang="es-ES" sz="2200" dirty="0" err="1"/>
              <a:t>vulvovaginal</a:t>
            </a:r>
            <a:r>
              <a:rPr lang="es-ES" sz="2200" dirty="0"/>
              <a:t> y presencia de flujo grumoso blanquecino como en </a:t>
            </a:r>
            <a:r>
              <a:rPr lang="es-ES" altLang="es-ES" sz="2200" dirty="0"/>
              <a:t>“</a:t>
            </a:r>
            <a:r>
              <a:rPr lang="es-ES" sz="2200" dirty="0"/>
              <a:t>leche cortada</a:t>
            </a:r>
            <a:r>
              <a:rPr lang="es-ES" altLang="es-ES" sz="2200" dirty="0"/>
              <a:t>”</a:t>
            </a:r>
            <a:r>
              <a:rPr lang="es-ES" sz="2200" dirty="0"/>
              <a:t>, no maloliente, de una semana de evolución.</a:t>
            </a:r>
          </a:p>
          <a:p>
            <a:pPr>
              <a:lnSpc>
                <a:spcPct val="80000"/>
              </a:lnSpc>
              <a:defRPr/>
            </a:pPr>
            <a:endParaRPr lang="es-ES" sz="2200" dirty="0" smtClean="0">
              <a:cs typeface="Times New Roman" pitchFamily="18" charset="0"/>
            </a:endParaRPr>
          </a:p>
          <a:p>
            <a:pPr>
              <a:lnSpc>
                <a:spcPct val="80000"/>
              </a:lnSpc>
              <a:defRPr/>
            </a:pPr>
            <a:r>
              <a:rPr lang="es-ES" sz="2200" dirty="0" smtClean="0">
                <a:cs typeface="Times New Roman" pitchFamily="18" charset="0"/>
              </a:rPr>
              <a:t>No toma de antibióticos. Tendencia excesiva a la higiene.</a:t>
            </a:r>
          </a:p>
          <a:p>
            <a:pPr marL="542925" indent="0">
              <a:lnSpc>
                <a:spcPct val="80000"/>
              </a:lnSpc>
              <a:buNone/>
              <a:defRPr/>
            </a:pPr>
            <a:endParaRPr lang="es-ES" sz="2200" dirty="0" smtClean="0">
              <a:cs typeface="Times New Roman" pitchFamily="18" charset="0"/>
            </a:endParaRPr>
          </a:p>
          <a:p>
            <a:pPr>
              <a:lnSpc>
                <a:spcPct val="80000"/>
              </a:lnSpc>
              <a:defRPr/>
            </a:pPr>
            <a:r>
              <a:rPr lang="es-ES" sz="2200" dirty="0" smtClean="0">
                <a:cs typeface="Times New Roman" pitchFamily="18" charset="0"/>
              </a:rPr>
              <a:t>Ha presentado </a:t>
            </a:r>
            <a:r>
              <a:rPr lang="es-ES" sz="2200" dirty="0" smtClean="0">
                <a:solidFill>
                  <a:schemeClr val="tx2"/>
                </a:solidFill>
                <a:cs typeface="Times New Roman" pitchFamily="18" charset="0"/>
              </a:rPr>
              <a:t>5 episodios similares </a:t>
            </a:r>
            <a:r>
              <a:rPr lang="es-ES" sz="2200" dirty="0" smtClean="0">
                <a:cs typeface="Times New Roman" pitchFamily="18" charset="0"/>
              </a:rPr>
              <a:t>en los últimos meses.</a:t>
            </a:r>
          </a:p>
          <a:p>
            <a:pPr marL="542925" indent="0">
              <a:lnSpc>
                <a:spcPct val="80000"/>
              </a:lnSpc>
              <a:buNone/>
              <a:defRPr/>
            </a:pPr>
            <a:endParaRPr lang="es-ES" sz="2200" dirty="0" smtClean="0">
              <a:cs typeface="Times New Roman" pitchFamily="18" charset="0"/>
            </a:endParaRPr>
          </a:p>
          <a:p>
            <a:pPr>
              <a:lnSpc>
                <a:spcPct val="80000"/>
              </a:lnSpc>
              <a:defRPr/>
            </a:pPr>
            <a:r>
              <a:rPr lang="es-ES" sz="2200" dirty="0" smtClean="0">
                <a:cs typeface="Times New Roman" pitchFamily="18" charset="0"/>
              </a:rPr>
              <a:t>Se han instaurado medidas no farmacológicas, así como tratamiento antimicótico tópico e incluso sistémico, con alivio temporal de los síntomas pero con recurrencia frecuente de los mismos.</a:t>
            </a:r>
          </a:p>
          <a:p>
            <a:pPr>
              <a:lnSpc>
                <a:spcPct val="80000"/>
              </a:lnSpc>
              <a:buNone/>
              <a:defRPr/>
            </a:pPr>
            <a:r>
              <a:rPr lang="es-ES" sz="2200" dirty="0" smtClean="0">
                <a:cs typeface="Times New Roman" pitchFamily="18" charset="0"/>
              </a:rPr>
              <a:t> </a:t>
            </a:r>
            <a:endParaRPr lang="es-ES" altLang="es-ES" sz="2200" u="sng" dirty="0" smtClean="0"/>
          </a:p>
          <a:p>
            <a:pPr>
              <a:lnSpc>
                <a:spcPct val="90000"/>
              </a:lnSpc>
            </a:pPr>
            <a:r>
              <a:rPr lang="es-ES" altLang="es-ES" sz="2200" u="sng" dirty="0" smtClean="0"/>
              <a:t>Exploración</a:t>
            </a:r>
            <a:r>
              <a:rPr lang="es-ES" altLang="es-ES" sz="2200" dirty="0" smtClean="0"/>
              <a:t>: </a:t>
            </a:r>
          </a:p>
          <a:p>
            <a:pPr lvl="1">
              <a:lnSpc>
                <a:spcPct val="90000"/>
              </a:lnSpc>
            </a:pPr>
            <a:r>
              <a:rPr lang="es-ES" altLang="es-ES" dirty="0" smtClean="0"/>
              <a:t>Eritema y edema </a:t>
            </a:r>
            <a:r>
              <a:rPr lang="es-ES" altLang="es-ES" dirty="0" err="1" smtClean="0"/>
              <a:t>vulvovaginal</a:t>
            </a:r>
            <a:r>
              <a:rPr lang="es-ES" altLang="es-ES" dirty="0" smtClean="0"/>
              <a:t>.</a:t>
            </a:r>
          </a:p>
          <a:p>
            <a:pPr lvl="1">
              <a:lnSpc>
                <a:spcPct val="90000"/>
              </a:lnSpc>
            </a:pPr>
            <a:r>
              <a:rPr lang="es-ES" altLang="es-ES" dirty="0" smtClean="0"/>
              <a:t>Presencia de secreción blanquecina escasa, espesa, no maloliente.</a:t>
            </a:r>
          </a:p>
          <a:p>
            <a:pPr>
              <a:lnSpc>
                <a:spcPct val="80000"/>
              </a:lnSpc>
              <a:buNone/>
              <a:defRPr/>
            </a:pPr>
            <a:r>
              <a:rPr lang="es-ES" sz="2600" dirty="0" smtClean="0">
                <a:cs typeface="Times New Roman" pitchFamily="18" charset="0"/>
              </a:rPr>
              <a:t>      </a:t>
            </a:r>
            <a:endParaRPr lang="es-ES" dirty="0"/>
          </a:p>
        </p:txBody>
      </p:sp>
      <p:sp>
        <p:nvSpPr>
          <p:cNvPr id="5" name="Marcador de texto 4"/>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20967965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a:bodyPr>
          <a:lstStyle/>
          <a:p>
            <a:pPr>
              <a:spcBef>
                <a:spcPts val="1200"/>
              </a:spcBef>
            </a:pPr>
            <a:r>
              <a:rPr lang="es-ES" altLang="es-ES" dirty="0" err="1" smtClean="0">
                <a:cs typeface="Times New Roman" panose="02020603050405020304" pitchFamily="18" charset="0"/>
              </a:rPr>
              <a:t>Vaginosis</a:t>
            </a:r>
            <a:r>
              <a:rPr lang="es-ES" altLang="es-ES" dirty="0" smtClean="0">
                <a:cs typeface="Times New Roman" panose="02020603050405020304" pitchFamily="18" charset="0"/>
              </a:rPr>
              <a:t> bacteriana.</a:t>
            </a:r>
          </a:p>
          <a:p>
            <a:pPr>
              <a:spcBef>
                <a:spcPts val="1200"/>
              </a:spcBef>
            </a:pPr>
            <a:r>
              <a:rPr lang="es-ES" altLang="es-ES" dirty="0" err="1" smtClean="0">
                <a:cs typeface="Times New Roman" panose="02020603050405020304" pitchFamily="18" charset="0"/>
              </a:rPr>
              <a:t>Vulvovaginitis</a:t>
            </a:r>
            <a:r>
              <a:rPr lang="es-ES" altLang="es-ES" dirty="0" smtClean="0">
                <a:cs typeface="Times New Roman" panose="02020603050405020304" pitchFamily="18" charset="0"/>
              </a:rPr>
              <a:t> </a:t>
            </a:r>
            <a:r>
              <a:rPr lang="es-ES" altLang="es-ES" dirty="0" err="1" smtClean="0">
                <a:cs typeface="Times New Roman" panose="02020603050405020304" pitchFamily="18" charset="0"/>
              </a:rPr>
              <a:t>candidiásica</a:t>
            </a:r>
            <a:r>
              <a:rPr lang="es-ES" altLang="es-ES" dirty="0" smtClean="0">
                <a:cs typeface="Times New Roman" panose="02020603050405020304" pitchFamily="18" charset="0"/>
              </a:rPr>
              <a:t>.</a:t>
            </a:r>
          </a:p>
          <a:p>
            <a:pPr>
              <a:spcBef>
                <a:spcPts val="1200"/>
              </a:spcBef>
            </a:pPr>
            <a:r>
              <a:rPr lang="es-ES" altLang="es-ES" dirty="0" err="1" smtClean="0">
                <a:cs typeface="Times New Roman" panose="02020603050405020304" pitchFamily="18" charset="0"/>
              </a:rPr>
              <a:t>Vulvovaginitis</a:t>
            </a:r>
            <a:r>
              <a:rPr lang="es-ES" altLang="es-ES" dirty="0" smtClean="0">
                <a:cs typeface="Times New Roman" panose="02020603050405020304" pitchFamily="18" charset="0"/>
              </a:rPr>
              <a:t> por </a:t>
            </a:r>
            <a:r>
              <a:rPr lang="es-ES" altLang="es-ES" dirty="0" err="1" smtClean="0">
                <a:cs typeface="Times New Roman" panose="02020603050405020304" pitchFamily="18" charset="0"/>
              </a:rPr>
              <a:t>tricomonas</a:t>
            </a:r>
            <a:r>
              <a:rPr lang="es-ES" altLang="es-ES" dirty="0" smtClean="0">
                <a:cs typeface="Times New Roman" panose="02020603050405020304" pitchFamily="18" charset="0"/>
              </a:rPr>
              <a:t>.</a:t>
            </a:r>
          </a:p>
          <a:p>
            <a:pPr>
              <a:spcBef>
                <a:spcPts val="1200"/>
              </a:spcBef>
            </a:pPr>
            <a:r>
              <a:rPr lang="es-ES" altLang="es-ES" dirty="0" err="1" smtClean="0">
                <a:cs typeface="Times New Roman" panose="02020603050405020304" pitchFamily="18" charset="0"/>
              </a:rPr>
              <a:t>Vulvovaginitis</a:t>
            </a:r>
            <a:r>
              <a:rPr lang="es-ES" altLang="es-ES" dirty="0" smtClean="0">
                <a:cs typeface="Times New Roman" panose="02020603050405020304" pitchFamily="18" charset="0"/>
              </a:rPr>
              <a:t> inespecífica.</a:t>
            </a:r>
            <a:endParaRPr lang="es-ES" dirty="0"/>
          </a:p>
          <a:p>
            <a:pPr>
              <a:buNone/>
            </a:pPr>
            <a:endParaRPr lang="es-ES" dirty="0"/>
          </a:p>
        </p:txBody>
      </p:sp>
      <p:sp>
        <p:nvSpPr>
          <p:cNvPr id="3" name="Marcador de texto 2"/>
          <p:cNvSpPr>
            <a:spLocks noGrp="1"/>
          </p:cNvSpPr>
          <p:nvPr>
            <p:ph type="body" idx="10"/>
          </p:nvPr>
        </p:nvSpPr>
        <p:spPr>
          <a:xfrm>
            <a:off x="963084" y="908721"/>
            <a:ext cx="10363200" cy="713589"/>
          </a:xfrm>
        </p:spPr>
        <p:txBody>
          <a:bodyPr/>
          <a:lstStyle/>
          <a:p>
            <a:pPr>
              <a:spcBef>
                <a:spcPts val="600"/>
              </a:spcBef>
            </a:pPr>
            <a:r>
              <a:rPr lang="es-ES" altLang="es-ES" dirty="0" smtClean="0">
                <a:solidFill>
                  <a:srgbClr val="C00000"/>
                </a:solidFill>
              </a:rPr>
              <a:t>¿Cuál es su impresión diagnóstica?</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a:t>
            </a:r>
            <a:r>
              <a:rPr lang="es-ES" dirty="0" smtClean="0"/>
              <a:t>7</a:t>
            </a:r>
            <a:endParaRPr lang="es-ES" dirty="0"/>
          </a:p>
        </p:txBody>
      </p:sp>
      <p:pic>
        <p:nvPicPr>
          <p:cNvPr id="7" name="Imagen 1"/>
          <p:cNvPicPr>
            <a:picLocks noChangeAspect="1"/>
          </p:cNvPicPr>
          <p:nvPr/>
        </p:nvPicPr>
        <p:blipFill>
          <a:blip r:embed="rId2" cstate="print"/>
          <a:srcRect/>
          <a:stretch>
            <a:fillRect/>
          </a:stretch>
        </p:blipFill>
        <p:spPr bwMode="auto">
          <a:xfrm>
            <a:off x="8113001" y="2019530"/>
            <a:ext cx="3213283" cy="2409962"/>
          </a:xfrm>
          <a:prstGeom prst="rect">
            <a:avLst/>
          </a:prstGeom>
          <a:noFill/>
          <a:ln w="9525">
            <a:noFill/>
            <a:miter lim="800000"/>
            <a:headEnd/>
            <a:tailEnd/>
          </a:ln>
        </p:spPr>
      </p:pic>
    </p:spTree>
    <p:extLst>
      <p:ext uri="{BB962C8B-B14F-4D97-AF65-F5344CB8AC3E}">
        <p14:creationId xmlns:p14="http://schemas.microsoft.com/office/powerpoint/2010/main" val="35914070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3"/>
          </p:nvPr>
        </p:nvSpPr>
        <p:spPr/>
        <p:txBody>
          <a:bodyPr>
            <a:normAutofit lnSpcReduction="10000"/>
          </a:bodyPr>
          <a:lstStyle/>
          <a:p>
            <a:endParaRPr lang="es-ES"/>
          </a:p>
        </p:txBody>
      </p:sp>
      <p:sp>
        <p:nvSpPr>
          <p:cNvPr id="37890" name="1 Título"/>
          <p:cNvSpPr>
            <a:spLocks noGrp="1"/>
          </p:cNvSpPr>
          <p:nvPr>
            <p:ph type="title"/>
          </p:nvPr>
        </p:nvSpPr>
        <p:spPr/>
        <p:txBody>
          <a:bodyPr anchor="t"/>
          <a:lstStyle/>
          <a:p>
            <a:pPr eaLnBrk="1" hangingPunct="1"/>
            <a:r>
              <a:rPr lang="es-ES" altLang="es-ES" dirty="0" smtClean="0"/>
              <a:t>Picor - quemazón </a:t>
            </a:r>
            <a:r>
              <a:rPr lang="es-ES" altLang="es-ES" dirty="0"/>
              <a:t>-</a:t>
            </a:r>
            <a:r>
              <a:rPr lang="es-ES" altLang="es-ES" dirty="0" smtClean="0"/>
              <a:t> irritación - leucorrea</a:t>
            </a:r>
            <a:endParaRPr lang="es-ES" altLang="es-ES" dirty="0"/>
          </a:p>
        </p:txBody>
      </p:sp>
      <p:grpSp>
        <p:nvGrpSpPr>
          <p:cNvPr id="2" name="Grupo 2"/>
          <p:cNvGrpSpPr>
            <a:grpSpLocks/>
          </p:cNvGrpSpPr>
          <p:nvPr/>
        </p:nvGrpSpPr>
        <p:grpSpPr bwMode="auto">
          <a:xfrm>
            <a:off x="757520" y="1215259"/>
            <a:ext cx="8892116" cy="4556904"/>
            <a:chOff x="-245604" y="-1214491"/>
            <a:chExt cx="9282100" cy="7926030"/>
          </a:xfrm>
        </p:grpSpPr>
        <p:sp>
          <p:nvSpPr>
            <p:cNvPr id="37895" name="Título 1"/>
            <p:cNvSpPr txBox="1">
              <a:spLocks/>
            </p:cNvSpPr>
            <p:nvPr/>
          </p:nvSpPr>
          <p:spPr bwMode="auto">
            <a:xfrm>
              <a:off x="-245604" y="-1214491"/>
              <a:ext cx="8152834" cy="990599"/>
            </a:xfrm>
            <a:prstGeom prst="rect">
              <a:avLst/>
            </a:prstGeom>
            <a:noFill/>
            <a:ln w="9525">
              <a:noFill/>
              <a:miter lim="800000"/>
              <a:headEnd/>
              <a:tailEnd/>
            </a:ln>
          </p:spPr>
          <p:txBody>
            <a:bodyPr anchor="ctr"/>
            <a:lstStyle/>
            <a:p>
              <a:pPr algn="ctr" eaLnBrk="1" hangingPunct="1">
                <a:lnSpc>
                  <a:spcPct val="90000"/>
                </a:lnSpc>
              </a:pPr>
              <a:r>
                <a:rPr lang="es-ES" altLang="es-ES" sz="2400" b="1" dirty="0">
                  <a:solidFill>
                    <a:schemeClr val="tx2"/>
                  </a:solidFill>
                  <a:latin typeface="Calibri" pitchFamily="34" charset="0"/>
                  <a:cs typeface="Arial" pitchFamily="34" charset="0"/>
                </a:rPr>
                <a:t>Prevalencia relativa (%) de vaginitis </a:t>
              </a:r>
            </a:p>
            <a:p>
              <a:pPr algn="ctr" eaLnBrk="1" hangingPunct="1">
                <a:lnSpc>
                  <a:spcPct val="90000"/>
                </a:lnSpc>
              </a:pPr>
              <a:r>
                <a:rPr lang="es-ES" altLang="es-ES" sz="2400" b="1" dirty="0">
                  <a:solidFill>
                    <a:schemeClr val="tx2"/>
                  </a:solidFill>
                  <a:latin typeface="Calibri" pitchFamily="34" charset="0"/>
                  <a:cs typeface="Arial" pitchFamily="34" charset="0"/>
                </a:rPr>
                <a:t>en España </a:t>
              </a:r>
              <a:r>
                <a:rPr lang="es-ES" altLang="es-ES" sz="2400" dirty="0">
                  <a:solidFill>
                    <a:srgbClr val="800000"/>
                  </a:solidFill>
                  <a:latin typeface="Garamond" pitchFamily="18" charset="0"/>
                  <a:cs typeface="Arial" pitchFamily="34" charset="0"/>
                </a:rPr>
                <a:t>*</a:t>
              </a:r>
            </a:p>
          </p:txBody>
        </p:sp>
        <p:graphicFrame>
          <p:nvGraphicFramePr>
            <p:cNvPr id="37896" name="1 Gráfico"/>
            <p:cNvGraphicFramePr>
              <a:graphicFrameLocks/>
            </p:cNvGraphicFramePr>
            <p:nvPr>
              <p:extLst>
                <p:ext uri="{D42A27DB-BD31-4B8C-83A1-F6EECF244321}">
                  <p14:modId xmlns:p14="http://schemas.microsoft.com/office/powerpoint/2010/main" val="1342070826"/>
                </p:ext>
              </p:extLst>
            </p:nvPr>
          </p:nvGraphicFramePr>
          <p:xfrm>
            <a:off x="880585" y="13196"/>
            <a:ext cx="7126179" cy="4857247"/>
          </p:xfrm>
          <a:graphic>
            <a:graphicData uri="http://schemas.openxmlformats.org/presentationml/2006/ole">
              <mc:AlternateContent xmlns:mc="http://schemas.openxmlformats.org/markup-compatibility/2006">
                <mc:Choice xmlns:v="urn:schemas-microsoft-com:vml" Requires="v">
                  <p:oleObj spid="_x0000_s1076" r:id="rId4" imgW="5121084" imgH="2792210" progId="Excel.Sheet.8">
                    <p:embed/>
                  </p:oleObj>
                </mc:Choice>
                <mc:Fallback>
                  <p:oleObj r:id="rId4" imgW="5121084" imgH="2792210" progId="Excel.Sheet.8">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585" y="13196"/>
                          <a:ext cx="7126179" cy="485724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7" name="3 CuadroTexto"/>
            <p:cNvSpPr txBox="1">
              <a:spLocks noChangeArrowheads="1"/>
            </p:cNvSpPr>
            <p:nvPr/>
          </p:nvSpPr>
          <p:spPr bwMode="auto">
            <a:xfrm>
              <a:off x="251521" y="5373215"/>
              <a:ext cx="8784975" cy="1338324"/>
            </a:xfrm>
            <a:prstGeom prst="rect">
              <a:avLst/>
            </a:prstGeom>
            <a:noFill/>
            <a:ln w="9525">
              <a:noFill/>
              <a:miter lim="800000"/>
              <a:headEnd/>
              <a:tailEnd/>
            </a:ln>
          </p:spPr>
          <p:txBody>
            <a:bodyPr>
              <a:spAutoFit/>
            </a:bodyPr>
            <a:lstStyle/>
            <a:p>
              <a:pPr eaLnBrk="1" hangingPunct="1"/>
              <a:r>
                <a:rPr lang="es-ES" altLang="es-ES" sz="2000" b="1" dirty="0">
                  <a:solidFill>
                    <a:schemeClr val="accent1"/>
                  </a:solidFill>
                  <a:cs typeface="Arial" pitchFamily="34" charset="0"/>
                </a:rPr>
                <a:t>*</a:t>
              </a:r>
              <a:r>
                <a:rPr lang="es-ES" altLang="es-ES" sz="2400" b="1" dirty="0">
                  <a:solidFill>
                    <a:schemeClr val="accent1"/>
                  </a:solidFill>
                  <a:cs typeface="Arial" pitchFamily="34" charset="0"/>
                </a:rPr>
                <a:t>SEGO</a:t>
              </a:r>
              <a:r>
                <a:rPr lang="es-ES" altLang="es-ES" sz="2000" b="1" dirty="0">
                  <a:solidFill>
                    <a:schemeClr val="accent1"/>
                  </a:solidFill>
                  <a:cs typeface="Arial" pitchFamily="34" charset="0"/>
                </a:rPr>
                <a:t>: </a:t>
              </a:r>
              <a:r>
                <a:rPr lang="es-ES" altLang="es-ES" sz="2000" dirty="0">
                  <a:solidFill>
                    <a:schemeClr val="accent1"/>
                  </a:solidFill>
                  <a:cs typeface="Arial" pitchFamily="34" charset="0"/>
                </a:rPr>
                <a:t>Las cifras son aproximaciones a partir de intervalos  con cierta amplitud.</a:t>
              </a:r>
            </a:p>
          </p:txBody>
        </p:sp>
      </p:grpSp>
      <p:pic>
        <p:nvPicPr>
          <p:cNvPr id="37892" name="Picture 8"/>
          <p:cNvPicPr>
            <a:picLocks noChangeAspect="1" noChangeArrowheads="1"/>
          </p:cNvPicPr>
          <p:nvPr/>
        </p:nvPicPr>
        <p:blipFill>
          <a:blip r:embed="rId6" cstate="print"/>
          <a:srcRect/>
          <a:stretch>
            <a:fillRect/>
          </a:stretch>
        </p:blipFill>
        <p:spPr bwMode="auto">
          <a:xfrm>
            <a:off x="666751" y="2571750"/>
            <a:ext cx="1468967" cy="1606550"/>
          </a:xfrm>
          <a:prstGeom prst="rect">
            <a:avLst/>
          </a:prstGeom>
          <a:noFill/>
          <a:ln w="9525">
            <a:noFill/>
            <a:miter lim="800000"/>
            <a:headEnd/>
            <a:tailEnd/>
          </a:ln>
        </p:spPr>
      </p:pic>
      <p:pic>
        <p:nvPicPr>
          <p:cNvPr id="37893" name="Picture 3" descr="MONID"/>
          <p:cNvPicPr>
            <a:picLocks noChangeAspect="1" noChangeArrowheads="1"/>
          </p:cNvPicPr>
          <p:nvPr/>
        </p:nvPicPr>
        <p:blipFill>
          <a:blip r:embed="rId7" cstate="print"/>
          <a:srcRect/>
          <a:stretch>
            <a:fillRect/>
          </a:stretch>
        </p:blipFill>
        <p:spPr bwMode="auto">
          <a:xfrm>
            <a:off x="9523818" y="3111981"/>
            <a:ext cx="2184400" cy="2428875"/>
          </a:xfrm>
          <a:prstGeom prst="rect">
            <a:avLst/>
          </a:prstGeom>
          <a:noFill/>
          <a:ln w="9525">
            <a:noFill/>
            <a:miter lim="800000"/>
            <a:headEnd/>
            <a:tailEnd/>
          </a:ln>
        </p:spPr>
      </p:pic>
      <p:pic>
        <p:nvPicPr>
          <p:cNvPr id="37894" name="Picture 3" descr="VULVA8"/>
          <p:cNvPicPr>
            <a:picLocks noChangeAspect="1" noChangeArrowheads="1"/>
          </p:cNvPicPr>
          <p:nvPr/>
        </p:nvPicPr>
        <p:blipFill>
          <a:blip r:embed="rId8" cstate="print"/>
          <a:srcRect/>
          <a:stretch>
            <a:fillRect/>
          </a:stretch>
        </p:blipFill>
        <p:spPr bwMode="auto">
          <a:xfrm>
            <a:off x="8858251" y="1428751"/>
            <a:ext cx="2995083" cy="1535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14400" y="1960418"/>
            <a:ext cx="10363200" cy="3330826"/>
          </a:xfrm>
        </p:spPr>
        <p:txBody>
          <a:bodyPr>
            <a:normAutofit/>
          </a:bodyPr>
          <a:lstStyle/>
          <a:p>
            <a:pPr>
              <a:spcBef>
                <a:spcPts val="1200"/>
              </a:spcBef>
            </a:pPr>
            <a:r>
              <a:rPr lang="es-ES" altLang="es-ES" dirty="0" smtClean="0"/>
              <a:t>Antimicóticos sistémicos. </a:t>
            </a:r>
            <a:endParaRPr lang="es-ES" altLang="es-ES" dirty="0" smtClean="0">
              <a:cs typeface="Times New Roman" panose="02020603050405020304" pitchFamily="18" charset="0"/>
            </a:endParaRPr>
          </a:p>
          <a:p>
            <a:pPr>
              <a:spcBef>
                <a:spcPts val="1200"/>
              </a:spcBef>
            </a:pPr>
            <a:r>
              <a:rPr lang="es-ES" altLang="es-ES" dirty="0" smtClean="0"/>
              <a:t>Antimicóticos tópicos.</a:t>
            </a:r>
            <a:endParaRPr lang="es-ES" altLang="es-ES" dirty="0" smtClean="0">
              <a:solidFill>
                <a:srgbClr val="00B050"/>
              </a:solidFill>
              <a:cs typeface="Times New Roman" panose="02020603050405020304" pitchFamily="18" charset="0"/>
            </a:endParaRPr>
          </a:p>
          <a:p>
            <a:pPr>
              <a:spcBef>
                <a:spcPts val="1200"/>
              </a:spcBef>
            </a:pPr>
            <a:r>
              <a:rPr lang="es-ES" altLang="es-ES" dirty="0" smtClean="0">
                <a:cs typeface="Times New Roman" panose="02020603050405020304" pitchFamily="18" charset="0"/>
              </a:rPr>
              <a:t>Podría emplearse tratamiento con </a:t>
            </a:r>
            <a:r>
              <a:rPr lang="es-ES" altLang="es-ES" dirty="0" err="1" smtClean="0">
                <a:cs typeface="Times New Roman" panose="02020603050405020304" pitchFamily="18" charset="0"/>
              </a:rPr>
              <a:t>probióticos</a:t>
            </a:r>
            <a:r>
              <a:rPr lang="es-ES" altLang="es-ES" dirty="0" smtClean="0">
                <a:cs typeface="Times New Roman" panose="02020603050405020304" pitchFamily="18" charset="0"/>
              </a:rPr>
              <a:t> para disminuir la recurrencia de candidiasis.</a:t>
            </a:r>
          </a:p>
          <a:p>
            <a:pPr>
              <a:spcBef>
                <a:spcPts val="1200"/>
              </a:spcBef>
            </a:pPr>
            <a:r>
              <a:rPr lang="es-ES" altLang="es-ES" dirty="0" smtClean="0"/>
              <a:t>Sólo medidas higiénicas (adecuada higiene genital, evitar factores desencadenantes, etc.).</a:t>
            </a:r>
            <a:endParaRPr lang="es-ES" dirty="0"/>
          </a:p>
          <a:p>
            <a:pPr>
              <a:buNone/>
            </a:pPr>
            <a:endParaRPr lang="es-ES" dirty="0"/>
          </a:p>
        </p:txBody>
      </p:sp>
      <p:sp>
        <p:nvSpPr>
          <p:cNvPr id="3" name="Marcador de texto 2"/>
          <p:cNvSpPr>
            <a:spLocks noGrp="1"/>
          </p:cNvSpPr>
          <p:nvPr>
            <p:ph type="body" idx="10"/>
          </p:nvPr>
        </p:nvSpPr>
        <p:spPr>
          <a:xfrm>
            <a:off x="914400" y="818254"/>
            <a:ext cx="10363200" cy="772161"/>
          </a:xfrm>
        </p:spPr>
        <p:txBody>
          <a:bodyPr/>
          <a:lstStyle/>
          <a:p>
            <a:pPr>
              <a:spcBef>
                <a:spcPts val="600"/>
              </a:spcBef>
            </a:pPr>
            <a:r>
              <a:rPr lang="es-ES" altLang="es-ES" dirty="0" smtClean="0">
                <a:solidFill>
                  <a:srgbClr val="C00000"/>
                </a:solidFill>
              </a:rPr>
              <a:t>¿Qué tratamiento instauraría? Señalar la FALSA:</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a:t>
            </a:r>
            <a:r>
              <a:rPr lang="es-ES" dirty="0" smtClean="0"/>
              <a:t>8</a:t>
            </a:r>
            <a:endParaRPr lang="es-ES" dirty="0"/>
          </a:p>
        </p:txBody>
      </p:sp>
    </p:spTree>
    <p:extLst>
      <p:ext uri="{BB962C8B-B14F-4D97-AF65-F5344CB8AC3E}">
        <p14:creationId xmlns:p14="http://schemas.microsoft.com/office/powerpoint/2010/main" val="3591407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63084" y="1911523"/>
            <a:ext cx="10363200" cy="3330826"/>
          </a:xfrm>
        </p:spPr>
        <p:txBody>
          <a:bodyPr>
            <a:normAutofit/>
          </a:bodyPr>
          <a:lstStyle/>
          <a:p>
            <a:pPr>
              <a:spcBef>
                <a:spcPts val="1200"/>
              </a:spcBef>
            </a:pPr>
            <a:r>
              <a:rPr lang="es-ES" altLang="es-ES" dirty="0" smtClean="0">
                <a:cs typeface="Times New Roman" panose="02020603050405020304" pitchFamily="18" charset="0"/>
              </a:rPr>
              <a:t>Levaduras.</a:t>
            </a:r>
          </a:p>
          <a:p>
            <a:pPr>
              <a:spcBef>
                <a:spcPts val="1200"/>
              </a:spcBef>
            </a:pPr>
            <a:r>
              <a:rPr lang="es-ES" altLang="es-ES" dirty="0" smtClean="0">
                <a:cs typeface="Times New Roman" panose="02020603050405020304" pitchFamily="18" charset="0"/>
              </a:rPr>
              <a:t>Lactobacilos.</a:t>
            </a:r>
          </a:p>
          <a:p>
            <a:pPr>
              <a:spcBef>
                <a:spcPts val="1200"/>
              </a:spcBef>
            </a:pPr>
            <a:r>
              <a:rPr lang="es-ES" altLang="es-ES" dirty="0" smtClean="0">
                <a:cs typeface="Times New Roman" panose="02020603050405020304" pitchFamily="18" charset="0"/>
              </a:rPr>
              <a:t>Estreptococos.</a:t>
            </a:r>
          </a:p>
          <a:p>
            <a:pPr>
              <a:spcBef>
                <a:spcPts val="1200"/>
              </a:spcBef>
            </a:pPr>
            <a:r>
              <a:rPr lang="es-ES" altLang="es-ES" dirty="0" err="1" smtClean="0">
                <a:cs typeface="Times New Roman" panose="02020603050405020304" pitchFamily="18" charset="0"/>
              </a:rPr>
              <a:t>Bifidobacterias</a:t>
            </a:r>
            <a:r>
              <a:rPr lang="es-ES" altLang="es-ES" dirty="0" smtClean="0">
                <a:cs typeface="Times New Roman" panose="02020603050405020304" pitchFamily="18" charset="0"/>
              </a:rPr>
              <a:t>. </a:t>
            </a:r>
            <a:endParaRPr lang="es-ES" dirty="0"/>
          </a:p>
          <a:p>
            <a:pPr>
              <a:buNone/>
            </a:pPr>
            <a:endParaRPr lang="es-ES" dirty="0"/>
          </a:p>
        </p:txBody>
      </p:sp>
      <p:sp>
        <p:nvSpPr>
          <p:cNvPr id="3" name="Marcador de texto 2"/>
          <p:cNvSpPr>
            <a:spLocks noGrp="1"/>
          </p:cNvSpPr>
          <p:nvPr>
            <p:ph type="body" idx="10"/>
          </p:nvPr>
        </p:nvSpPr>
        <p:spPr>
          <a:xfrm>
            <a:off x="963084" y="908721"/>
            <a:ext cx="10363200" cy="583903"/>
          </a:xfrm>
        </p:spPr>
        <p:txBody>
          <a:bodyPr/>
          <a:lstStyle/>
          <a:p>
            <a:pPr>
              <a:spcBef>
                <a:spcPts val="600"/>
              </a:spcBef>
            </a:pPr>
            <a:r>
              <a:rPr lang="es-ES" altLang="es-ES" dirty="0" smtClean="0">
                <a:solidFill>
                  <a:srgbClr val="C00000"/>
                </a:solidFill>
              </a:rPr>
              <a:t>¿Qué género de </a:t>
            </a:r>
            <a:r>
              <a:rPr lang="es-ES" altLang="es-ES" dirty="0" err="1" smtClean="0">
                <a:solidFill>
                  <a:srgbClr val="C00000"/>
                </a:solidFill>
              </a:rPr>
              <a:t>probióticos</a:t>
            </a:r>
            <a:r>
              <a:rPr lang="es-ES" altLang="es-ES" dirty="0" smtClean="0">
                <a:solidFill>
                  <a:srgbClr val="C00000"/>
                </a:solidFill>
              </a:rPr>
              <a:t> utilizaría?</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a:t>
            </a:r>
            <a:r>
              <a:rPr lang="es-ES" dirty="0" smtClean="0"/>
              <a:t>9</a:t>
            </a:r>
            <a:endParaRPr lang="es-ES" dirty="0"/>
          </a:p>
        </p:txBody>
      </p:sp>
      <p:pic>
        <p:nvPicPr>
          <p:cNvPr id="6" name="Imagen 6"/>
          <p:cNvPicPr>
            <a:picLocks noChangeAspect="1"/>
          </p:cNvPicPr>
          <p:nvPr/>
        </p:nvPicPr>
        <p:blipFill>
          <a:blip r:embed="rId2" cstate="print"/>
          <a:srcRect t="4578" b="7265"/>
          <a:stretch>
            <a:fillRect/>
          </a:stretch>
        </p:blipFill>
        <p:spPr bwMode="auto">
          <a:xfrm>
            <a:off x="5284819" y="1925750"/>
            <a:ext cx="2607733" cy="2079625"/>
          </a:xfrm>
          <a:prstGeom prst="rect">
            <a:avLst/>
          </a:prstGeom>
          <a:noFill/>
          <a:ln w="9525">
            <a:noFill/>
            <a:miter lim="800000"/>
            <a:headEnd/>
            <a:tailEnd/>
          </a:ln>
        </p:spPr>
      </p:pic>
      <p:pic>
        <p:nvPicPr>
          <p:cNvPr id="8" name="Imagen 2"/>
          <p:cNvPicPr>
            <a:picLocks noChangeAspect="1"/>
          </p:cNvPicPr>
          <p:nvPr/>
        </p:nvPicPr>
        <p:blipFill>
          <a:blip r:embed="rId3" cstate="print"/>
          <a:srcRect/>
          <a:stretch>
            <a:fillRect/>
          </a:stretch>
        </p:blipFill>
        <p:spPr bwMode="auto">
          <a:xfrm>
            <a:off x="8724901" y="1925750"/>
            <a:ext cx="2601383" cy="2079625"/>
          </a:xfrm>
          <a:prstGeom prst="rect">
            <a:avLst/>
          </a:prstGeom>
          <a:noFill/>
          <a:ln w="9525">
            <a:noFill/>
            <a:miter lim="800000"/>
            <a:headEnd/>
            <a:tailEnd/>
          </a:ln>
        </p:spPr>
      </p:pic>
    </p:spTree>
    <p:extLst>
      <p:ext uri="{BB962C8B-B14F-4D97-AF65-F5344CB8AC3E}">
        <p14:creationId xmlns:p14="http://schemas.microsoft.com/office/powerpoint/2010/main" val="35914070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endParaRPr lang="es-ES"/>
          </a:p>
        </p:txBody>
      </p:sp>
      <p:sp>
        <p:nvSpPr>
          <p:cNvPr id="46082" name="1 Título"/>
          <p:cNvSpPr>
            <a:spLocks noGrp="1"/>
          </p:cNvSpPr>
          <p:nvPr>
            <p:ph type="title" idx="4294967295"/>
          </p:nvPr>
        </p:nvSpPr>
        <p:spPr>
          <a:xfrm>
            <a:off x="304778" y="15764"/>
            <a:ext cx="10972800" cy="654051"/>
          </a:xfrm>
        </p:spPr>
        <p:txBody>
          <a:bodyPr anchor="t">
            <a:normAutofit fontScale="90000"/>
          </a:bodyPr>
          <a:lstStyle/>
          <a:p>
            <a:pPr eaLnBrk="1" hangingPunct="1"/>
            <a:r>
              <a:rPr lang="es-ES" altLang="es-ES" sz="3200" b="1" dirty="0">
                <a:solidFill>
                  <a:schemeClr val="accent1"/>
                </a:solidFill>
              </a:rPr>
              <a:t>Mantenimiento</a:t>
            </a:r>
            <a:r>
              <a:rPr lang="es-ES" altLang="es-ES" sz="3800" b="1" dirty="0" smtClean="0">
                <a:solidFill>
                  <a:srgbClr val="666633"/>
                </a:solidFill>
              </a:rPr>
              <a:t> </a:t>
            </a:r>
            <a:r>
              <a:rPr lang="es-ES" altLang="es-ES" sz="3200" b="1" dirty="0">
                <a:solidFill>
                  <a:schemeClr val="accent1"/>
                </a:solidFill>
              </a:rPr>
              <a:t>del ecosistema vaginal</a:t>
            </a:r>
          </a:p>
        </p:txBody>
      </p:sp>
      <p:pic>
        <p:nvPicPr>
          <p:cNvPr id="46083" name="Picture 2"/>
          <p:cNvPicPr>
            <a:picLocks noChangeAspect="1" noChangeArrowheads="1"/>
          </p:cNvPicPr>
          <p:nvPr/>
        </p:nvPicPr>
        <p:blipFill>
          <a:blip r:embed="rId3" cstate="print"/>
          <a:srcRect/>
          <a:stretch>
            <a:fillRect/>
          </a:stretch>
        </p:blipFill>
        <p:spPr bwMode="auto">
          <a:xfrm>
            <a:off x="2006578" y="576279"/>
            <a:ext cx="8153400" cy="3894137"/>
          </a:xfrm>
          <a:prstGeom prst="rect">
            <a:avLst/>
          </a:prstGeom>
          <a:noFill/>
          <a:ln w="9525">
            <a:noFill/>
            <a:miter lim="800000"/>
            <a:headEnd/>
            <a:tailEnd/>
          </a:ln>
        </p:spPr>
      </p:pic>
      <p:sp>
        <p:nvSpPr>
          <p:cNvPr id="46084" name="7 Rectángulo"/>
          <p:cNvSpPr>
            <a:spLocks noChangeArrowheads="1"/>
          </p:cNvSpPr>
          <p:nvPr/>
        </p:nvSpPr>
        <p:spPr bwMode="auto">
          <a:xfrm>
            <a:off x="1556848" y="4645958"/>
            <a:ext cx="8737600" cy="1512888"/>
          </a:xfrm>
          <a:prstGeom prst="rect">
            <a:avLst/>
          </a:prstGeom>
          <a:solidFill>
            <a:srgbClr val="FF85FF"/>
          </a:solidFill>
          <a:ln w="9525">
            <a:miter lim="800000"/>
            <a:headEnd/>
            <a:tailEnd/>
          </a:ln>
          <a:scene3d>
            <a:camera prst="legacyObliqueTopRight"/>
            <a:lightRig rig="legacyFlat3" dir="b"/>
          </a:scene3d>
          <a:sp3d extrusionH="430200" prstMaterial="legacyMatte">
            <a:bevelT w="13500" h="13500" prst="angle"/>
            <a:bevelB w="13500" h="13500" prst="angle"/>
            <a:extrusionClr>
              <a:srgbClr val="FF85FF"/>
            </a:extrusionClr>
          </a:sp3d>
        </p:spPr>
        <p:txBody>
          <a:bodyPr anchor="ctr">
            <a:flatTx/>
          </a:bodyPr>
          <a:lstStyle/>
          <a:p>
            <a:pPr algn="ctr" eaLnBrk="1" hangingPunct="1"/>
            <a:r>
              <a:rPr lang="es-ES" altLang="es-ES" sz="2400" b="1" dirty="0">
                <a:solidFill>
                  <a:schemeClr val="bg1"/>
                </a:solidFill>
                <a:latin typeface="+mj-lt"/>
                <a:cs typeface="Arial" pitchFamily="34" charset="0"/>
              </a:rPr>
              <a:t> Este medio ácido está considerado el mejor mecanismo protector de los lactobacilos contra las infecciones vaginales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a:bodyPr>
          <a:lstStyle/>
          <a:p>
            <a:pPr>
              <a:spcBef>
                <a:spcPts val="1200"/>
              </a:spcBef>
            </a:pPr>
            <a:r>
              <a:rPr lang="es-ES" altLang="es-ES" dirty="0" smtClean="0"/>
              <a:t>Remitir al hospital para control analítico.</a:t>
            </a:r>
          </a:p>
          <a:p>
            <a:pPr>
              <a:spcBef>
                <a:spcPts val="1200"/>
              </a:spcBef>
            </a:pPr>
            <a:r>
              <a:rPr lang="es-ES" altLang="es-ES" dirty="0" smtClean="0"/>
              <a:t>Remitir al hospital para rehidratación IV.</a:t>
            </a:r>
            <a:endParaRPr lang="es-ES" dirty="0"/>
          </a:p>
          <a:p>
            <a:pPr>
              <a:spcBef>
                <a:spcPts val="1200"/>
              </a:spcBef>
            </a:pPr>
            <a:r>
              <a:rPr lang="es-ES" altLang="es-ES" dirty="0" smtClean="0"/>
              <a:t>Remitir a su domicilio con SRO y dieta normal.</a:t>
            </a:r>
            <a:endParaRPr lang="es-ES" dirty="0"/>
          </a:p>
          <a:p>
            <a:pPr>
              <a:spcBef>
                <a:spcPts val="1200"/>
              </a:spcBef>
            </a:pPr>
            <a:r>
              <a:rPr lang="es-ES" altLang="es-ES" dirty="0" smtClean="0"/>
              <a:t>Remitir a su domicilio con líquidos y dieta astringente.</a:t>
            </a:r>
            <a:endParaRPr lang="es-ES" dirty="0"/>
          </a:p>
          <a:p>
            <a:endParaRPr lang="es-ES" dirty="0"/>
          </a:p>
        </p:txBody>
      </p:sp>
      <p:sp>
        <p:nvSpPr>
          <p:cNvPr id="3" name="Marcador de texto 2"/>
          <p:cNvSpPr>
            <a:spLocks noGrp="1"/>
          </p:cNvSpPr>
          <p:nvPr>
            <p:ph type="body" idx="10"/>
          </p:nvPr>
        </p:nvSpPr>
        <p:spPr>
          <a:xfrm>
            <a:off x="914400" y="746628"/>
            <a:ext cx="10363200" cy="1035465"/>
          </a:xfrm>
        </p:spPr>
        <p:txBody>
          <a:bodyPr>
            <a:normAutofit/>
          </a:bodyPr>
          <a:lstStyle/>
          <a:p>
            <a:pPr>
              <a:spcBef>
                <a:spcPts val="600"/>
              </a:spcBef>
            </a:pPr>
            <a:r>
              <a:rPr lang="es-ES" altLang="es-ES" dirty="0" smtClean="0">
                <a:solidFill>
                  <a:srgbClr val="C00000"/>
                </a:solidFill>
              </a:rPr>
              <a:t>Ante la sospecha de GEA, ¿cuál sería su actitud?</a:t>
            </a:r>
            <a:endParaRPr lang="es-ES" dirty="0"/>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1</a:t>
            </a:r>
          </a:p>
        </p:txBody>
      </p:sp>
      <p:pic>
        <p:nvPicPr>
          <p:cNvPr id="7" name="Picture 12" descr="ba%C3%B1o"/>
          <p:cNvPicPr>
            <a:picLocks noChangeAspect="1" noChangeArrowheads="1"/>
          </p:cNvPicPr>
          <p:nvPr/>
        </p:nvPicPr>
        <p:blipFill>
          <a:blip r:embed="rId2" cstate="print"/>
          <a:srcRect/>
          <a:stretch>
            <a:fillRect/>
          </a:stretch>
        </p:blipFill>
        <p:spPr bwMode="auto">
          <a:xfrm>
            <a:off x="9008139" y="2071237"/>
            <a:ext cx="2139474" cy="3017476"/>
          </a:xfrm>
          <a:prstGeom prst="rect">
            <a:avLst/>
          </a:prstGeom>
          <a:noFill/>
          <a:ln w="9525">
            <a:noFill/>
            <a:miter lim="800000"/>
            <a:headEnd/>
            <a:tailEnd/>
          </a:ln>
        </p:spPr>
      </p:pic>
    </p:spTree>
    <p:extLst>
      <p:ext uri="{BB962C8B-B14F-4D97-AF65-F5344CB8AC3E}">
        <p14:creationId xmlns:p14="http://schemas.microsoft.com/office/powerpoint/2010/main" val="3591407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lnSpcReduction="10000"/>
          </a:bodyPr>
          <a:lstStyle/>
          <a:p>
            <a:endParaRPr lang="es-ES"/>
          </a:p>
        </p:txBody>
      </p:sp>
      <p:sp>
        <p:nvSpPr>
          <p:cNvPr id="45058" name="Título 1"/>
          <p:cNvSpPr>
            <a:spLocks noGrp="1"/>
          </p:cNvSpPr>
          <p:nvPr>
            <p:ph type="title" idx="4294967295"/>
          </p:nvPr>
        </p:nvSpPr>
        <p:spPr>
          <a:xfrm>
            <a:off x="760575" y="341365"/>
            <a:ext cx="10515600" cy="938213"/>
          </a:xfrm>
        </p:spPr>
        <p:txBody>
          <a:bodyPr/>
          <a:lstStyle/>
          <a:p>
            <a:pPr eaLnBrk="1" hangingPunct="1"/>
            <a:r>
              <a:rPr lang="es-ES" altLang="es-ES" sz="1600" b="1" dirty="0" smtClean="0">
                <a:solidFill>
                  <a:schemeClr val="accent1"/>
                </a:solidFill>
              </a:rPr>
              <a:t> </a:t>
            </a:r>
            <a:r>
              <a:rPr lang="es-ES" altLang="es-ES" sz="1600" b="1" dirty="0" smtClean="0">
                <a:solidFill>
                  <a:schemeClr val="tx2"/>
                </a:solidFill>
              </a:rPr>
              <a:t>Fluctuaciones de la </a:t>
            </a:r>
            <a:r>
              <a:rPr lang="es-ES" altLang="es-ES" sz="1600" b="1" dirty="0" err="1" smtClean="0">
                <a:solidFill>
                  <a:schemeClr val="tx2"/>
                </a:solidFill>
              </a:rPr>
              <a:t>microbiota</a:t>
            </a:r>
            <a:r>
              <a:rPr lang="es-ES" altLang="es-ES" sz="1600" b="1" dirty="0" smtClean="0">
                <a:solidFill>
                  <a:schemeClr val="tx2"/>
                </a:solidFill>
              </a:rPr>
              <a:t> vaginal en función de los cambios fisiológicos que aparecen en las diferentes etapas de la vida de la mujer. </a:t>
            </a:r>
            <a:r>
              <a:rPr lang="es-ES" altLang="es-ES" sz="1600" dirty="0" smtClean="0">
                <a:solidFill>
                  <a:schemeClr val="accent1"/>
                </a:solidFill>
              </a:rPr>
              <a:t>(tomada de </a:t>
            </a:r>
            <a:r>
              <a:rPr lang="es-ES" altLang="es-ES" sz="1600" dirty="0" err="1" smtClean="0">
                <a:solidFill>
                  <a:schemeClr val="accent1"/>
                </a:solidFill>
              </a:rPr>
              <a:t>Alvarez</a:t>
            </a:r>
            <a:r>
              <a:rPr lang="es-ES" altLang="es-ES" sz="1600" dirty="0" smtClean="0">
                <a:solidFill>
                  <a:schemeClr val="accent1"/>
                </a:solidFill>
              </a:rPr>
              <a:t>-Calatayud et al.</a:t>
            </a:r>
            <a:r>
              <a:rPr lang="es-ES" altLang="es-ES" sz="1600" baseline="30000" dirty="0" smtClean="0">
                <a:solidFill>
                  <a:schemeClr val="accent1"/>
                </a:solidFill>
              </a:rPr>
              <a:t>1</a:t>
            </a:r>
            <a:r>
              <a:rPr lang="es-ES" altLang="es-ES" sz="1600" dirty="0" smtClean="0">
                <a:solidFill>
                  <a:schemeClr val="accent1"/>
                </a:solidFill>
              </a:rPr>
              <a:t>) </a:t>
            </a:r>
            <a:br>
              <a:rPr lang="es-ES" altLang="es-ES" sz="1600" dirty="0" smtClean="0">
                <a:solidFill>
                  <a:schemeClr val="accent1"/>
                </a:solidFill>
              </a:rPr>
            </a:br>
            <a:endParaRPr lang="es-ES" altLang="es-ES" sz="1600" b="1" dirty="0" smtClean="0">
              <a:solidFill>
                <a:schemeClr val="accent1"/>
              </a:solidFill>
            </a:endParaRPr>
          </a:p>
        </p:txBody>
      </p:sp>
      <p:graphicFrame>
        <p:nvGraphicFramePr>
          <p:cNvPr id="4" name="Marcador de contenido 3"/>
          <p:cNvGraphicFramePr>
            <a:graphicFrameLocks noGrp="1"/>
          </p:cNvGraphicFramePr>
          <p:nvPr>
            <p:ph idx="4294967295"/>
            <p:extLst>
              <p:ext uri="{D42A27DB-BD31-4B8C-83A1-F6EECF244321}">
                <p14:modId xmlns:p14="http://schemas.microsoft.com/office/powerpoint/2010/main" val="1513632984"/>
              </p:ext>
            </p:extLst>
          </p:nvPr>
        </p:nvGraphicFramePr>
        <p:xfrm>
          <a:off x="785952" y="1157631"/>
          <a:ext cx="10515596" cy="3799840"/>
        </p:xfrm>
        <a:graphic>
          <a:graphicData uri="http://schemas.openxmlformats.org/drawingml/2006/table">
            <a:tbl>
              <a:tblPr firstRow="1" bandRow="1">
                <a:tableStyleId>{073A0DAA-6AF3-43AB-8588-CEC1D06C72B9}</a:tableStyleId>
              </a:tblPr>
              <a:tblGrid>
                <a:gridCol w="1502228"/>
                <a:gridCol w="1502228"/>
                <a:gridCol w="1502228"/>
                <a:gridCol w="1502228"/>
                <a:gridCol w="1502228"/>
                <a:gridCol w="1502228"/>
                <a:gridCol w="1502228"/>
              </a:tblGrid>
              <a:tr h="370840">
                <a:tc>
                  <a:txBody>
                    <a:bodyPr/>
                    <a:lstStyle/>
                    <a:p>
                      <a:pPr algn="ctr"/>
                      <a:endParaRPr lang="es-ES" dirty="0"/>
                    </a:p>
                  </a:txBody>
                  <a:tcPr/>
                </a:tc>
                <a:tc>
                  <a:txBody>
                    <a:bodyPr/>
                    <a:lstStyle/>
                    <a:p>
                      <a:pPr algn="ctr"/>
                      <a:r>
                        <a:rPr lang="es-ES" sz="1200" dirty="0" smtClean="0"/>
                        <a:t>NEONATA</a:t>
                      </a:r>
                      <a:endParaRPr lang="es-ES" sz="1200" dirty="0"/>
                    </a:p>
                  </a:txBody>
                  <a:tcPr/>
                </a:tc>
                <a:tc>
                  <a:txBody>
                    <a:bodyPr/>
                    <a:lstStyle/>
                    <a:p>
                      <a:pPr algn="ctr"/>
                      <a:r>
                        <a:rPr lang="es-ES" sz="1200" dirty="0" smtClean="0"/>
                        <a:t>1 MES</a:t>
                      </a:r>
                      <a:endParaRPr lang="es-ES" sz="1200" dirty="0"/>
                    </a:p>
                  </a:txBody>
                  <a:tcPr/>
                </a:tc>
                <a:tc>
                  <a:txBody>
                    <a:bodyPr/>
                    <a:lstStyle/>
                    <a:p>
                      <a:pPr algn="ctr"/>
                      <a:r>
                        <a:rPr lang="es-ES" sz="1200" dirty="0" smtClean="0"/>
                        <a:t>PUBERTAD</a:t>
                      </a:r>
                      <a:endParaRPr lang="es-ES" sz="1200" dirty="0"/>
                    </a:p>
                  </a:txBody>
                  <a:tcPr/>
                </a:tc>
                <a:tc>
                  <a:txBody>
                    <a:bodyPr/>
                    <a:lstStyle/>
                    <a:p>
                      <a:pPr algn="ctr"/>
                      <a:r>
                        <a:rPr lang="es-ES" sz="1200" dirty="0" smtClean="0"/>
                        <a:t>MADUREZ SEXUAL</a:t>
                      </a:r>
                      <a:endParaRPr lang="es-ES" sz="1200" dirty="0"/>
                    </a:p>
                  </a:txBody>
                  <a:tcPr/>
                </a:tc>
                <a:tc>
                  <a:txBody>
                    <a:bodyPr/>
                    <a:lstStyle/>
                    <a:p>
                      <a:pPr algn="ctr"/>
                      <a:r>
                        <a:rPr lang="es-ES" sz="1200" dirty="0" smtClean="0"/>
                        <a:t>EMBARAZO</a:t>
                      </a:r>
                      <a:endParaRPr lang="es-ES" sz="1200" dirty="0"/>
                    </a:p>
                  </a:txBody>
                  <a:tcPr/>
                </a:tc>
                <a:tc>
                  <a:txBody>
                    <a:bodyPr/>
                    <a:lstStyle/>
                    <a:p>
                      <a:pPr algn="ctr"/>
                      <a:r>
                        <a:rPr lang="es-ES" sz="1200" dirty="0" smtClean="0"/>
                        <a:t>MENOPAUSIA</a:t>
                      </a:r>
                      <a:endParaRPr lang="es-ES" sz="1200" dirty="0"/>
                    </a:p>
                  </a:txBody>
                  <a:tcPr/>
                </a:tc>
              </a:tr>
              <a:tr h="370840">
                <a:tc>
                  <a:txBody>
                    <a:bodyPr/>
                    <a:lstStyle/>
                    <a:p>
                      <a:pPr algn="ctr"/>
                      <a:r>
                        <a:rPr lang="es-ES" sz="1400" dirty="0" smtClean="0"/>
                        <a:t>ESTRÓGENOS</a:t>
                      </a:r>
                      <a:endParaRPr lang="es-ES" sz="1400" b="1" dirty="0"/>
                    </a:p>
                  </a:txBody>
                  <a:tcPr anchor="ctr"/>
                </a:tc>
                <a:tc>
                  <a:txBody>
                    <a:bodyPr/>
                    <a:lstStyle/>
                    <a:p>
                      <a:pPr algn="ctr"/>
                      <a:r>
                        <a:rPr lang="es-ES" dirty="0" smtClean="0"/>
                        <a:t>++</a:t>
                      </a:r>
                      <a:endParaRPr lang="es-ES" dirty="0"/>
                    </a:p>
                  </a:txBody>
                  <a:tcPr anchor="ctr"/>
                </a:tc>
                <a:tc>
                  <a:txBody>
                    <a:bodyPr/>
                    <a:lstStyle/>
                    <a:p>
                      <a:pPr algn="ctr"/>
                      <a:r>
                        <a:rPr lang="es-ES" dirty="0" smtClean="0"/>
                        <a:t>-</a:t>
                      </a:r>
                      <a:endParaRPr lang="es-ES" dirty="0"/>
                    </a:p>
                  </a:txBody>
                  <a:tcPr anchor="ctr"/>
                </a:tc>
                <a:tc>
                  <a:txBody>
                    <a:bodyPr/>
                    <a:lstStyle/>
                    <a:p>
                      <a:pPr algn="ctr"/>
                      <a:r>
                        <a:rPr lang="es-ES" dirty="0" smtClean="0"/>
                        <a:t>+</a:t>
                      </a:r>
                      <a:endParaRPr lang="es-ES" dirty="0"/>
                    </a:p>
                  </a:txBody>
                  <a:tcPr anchor="ctr"/>
                </a:tc>
                <a:tc>
                  <a:txBody>
                    <a:bodyPr/>
                    <a:lstStyle/>
                    <a:p>
                      <a:pPr algn="ctr"/>
                      <a:r>
                        <a:rPr lang="es-ES" dirty="0" smtClean="0"/>
                        <a:t>++</a:t>
                      </a:r>
                      <a:endParaRPr lang="es-ES" dirty="0"/>
                    </a:p>
                  </a:txBody>
                  <a:tcPr anchor="ctr"/>
                </a:tc>
                <a:tc>
                  <a:txBody>
                    <a:bodyPr/>
                    <a:lstStyle/>
                    <a:p>
                      <a:pPr algn="ctr"/>
                      <a:r>
                        <a:rPr lang="es-ES" dirty="0" smtClean="0"/>
                        <a:t>+++</a:t>
                      </a:r>
                      <a:endParaRPr lang="es-ES" dirty="0"/>
                    </a:p>
                  </a:txBody>
                  <a:tcPr anchor="ctr"/>
                </a:tc>
                <a:tc>
                  <a:txBody>
                    <a:bodyPr/>
                    <a:lstStyle/>
                    <a:p>
                      <a:pPr algn="ctr"/>
                      <a:r>
                        <a:rPr lang="es-ES" dirty="0" smtClean="0"/>
                        <a:t>-</a:t>
                      </a:r>
                      <a:endParaRPr lang="es-ES" dirty="0"/>
                    </a:p>
                  </a:txBody>
                  <a:tcPr anchor="ctr"/>
                </a:tc>
              </a:tr>
              <a:tr h="370840">
                <a:tc>
                  <a:txBody>
                    <a:bodyPr/>
                    <a:lstStyle/>
                    <a:p>
                      <a:pPr algn="ctr"/>
                      <a:r>
                        <a:rPr lang="es-ES" sz="1400" dirty="0" smtClean="0"/>
                        <a:t>EPITELIO</a:t>
                      </a:r>
                    </a:p>
                    <a:p>
                      <a:pPr algn="ctr"/>
                      <a:endParaRPr lang="es-ES" sz="1400" dirty="0" smtClean="0"/>
                    </a:p>
                    <a:p>
                      <a:pPr algn="ctr"/>
                      <a:endParaRPr lang="es-ES" sz="1400" dirty="0" smtClean="0"/>
                    </a:p>
                    <a:p>
                      <a:pPr algn="ctr"/>
                      <a:endParaRPr lang="es-ES" sz="1400" dirty="0" smtClean="0"/>
                    </a:p>
                    <a:p>
                      <a:pPr algn="ctr"/>
                      <a:endParaRPr lang="es-ES" sz="1400" dirty="0" smtClean="0"/>
                    </a:p>
                    <a:p>
                      <a:pPr algn="ctr"/>
                      <a:endParaRPr lang="es-ES" sz="1400" dirty="0" smtClean="0"/>
                    </a:p>
                    <a:p>
                      <a:pPr algn="ctr"/>
                      <a:endParaRPr lang="es-ES" sz="1400" dirty="0" smtClean="0"/>
                    </a:p>
                    <a:p>
                      <a:pPr algn="ctr"/>
                      <a:endParaRPr lang="es-ES" sz="1400" b="1" dirty="0"/>
                    </a:p>
                  </a:txBody>
                  <a:tcPr anchor="ctr"/>
                </a:tc>
                <a:tc>
                  <a:txBody>
                    <a:bodyPr/>
                    <a:lstStyle/>
                    <a:p>
                      <a:pPr algn="ctr"/>
                      <a:endParaRPr lang="es-ES" dirty="0"/>
                    </a:p>
                  </a:txBody>
                  <a:tcPr anchor="ctr"/>
                </a:tc>
                <a:tc>
                  <a:txBody>
                    <a:bodyPr/>
                    <a:lstStyle/>
                    <a:p>
                      <a:pPr algn="ctr"/>
                      <a:endParaRPr lang="es-ES" dirty="0"/>
                    </a:p>
                  </a:txBody>
                  <a:tcPr anchor="ctr"/>
                </a:tc>
                <a:tc>
                  <a:txBody>
                    <a:bodyPr/>
                    <a:lstStyle/>
                    <a:p>
                      <a:pPr algn="ctr"/>
                      <a:endParaRPr lang="es-ES" dirty="0"/>
                    </a:p>
                  </a:txBody>
                  <a:tcPr anchor="ctr"/>
                </a:tc>
                <a:tc>
                  <a:txBody>
                    <a:bodyPr/>
                    <a:lstStyle/>
                    <a:p>
                      <a:pPr algn="ctr"/>
                      <a:endParaRPr lang="es-ES" dirty="0"/>
                    </a:p>
                  </a:txBody>
                  <a:tcPr anchor="ctr"/>
                </a:tc>
                <a:tc>
                  <a:txBody>
                    <a:bodyPr/>
                    <a:lstStyle/>
                    <a:p>
                      <a:pPr algn="ctr"/>
                      <a:endParaRPr lang="es-ES" dirty="0"/>
                    </a:p>
                  </a:txBody>
                  <a:tcPr anchor="ctr"/>
                </a:tc>
                <a:tc>
                  <a:txBody>
                    <a:bodyPr/>
                    <a:lstStyle/>
                    <a:p>
                      <a:pPr algn="ctr"/>
                      <a:endParaRPr lang="es-ES" dirty="0"/>
                    </a:p>
                  </a:txBody>
                  <a:tcPr anchor="ctr"/>
                </a:tc>
              </a:tr>
              <a:tr h="370840">
                <a:tc>
                  <a:txBody>
                    <a:bodyPr/>
                    <a:lstStyle/>
                    <a:p>
                      <a:pPr algn="ctr"/>
                      <a:r>
                        <a:rPr lang="es-ES" sz="1400" dirty="0" smtClean="0"/>
                        <a:t>GLUCÓGENO</a:t>
                      </a:r>
                      <a:endParaRPr lang="es-ES" sz="1400" b="1" dirty="0"/>
                    </a:p>
                  </a:txBody>
                  <a:tcPr anchor="ctr"/>
                </a:tc>
                <a:tc>
                  <a:txBody>
                    <a:bodyPr/>
                    <a:lstStyle/>
                    <a:p>
                      <a:pPr algn="ctr"/>
                      <a:r>
                        <a:rPr lang="es-ES" dirty="0" smtClean="0"/>
                        <a:t>+</a:t>
                      </a:r>
                      <a:endParaRPr lang="es-ES" dirty="0"/>
                    </a:p>
                  </a:txBody>
                  <a:tcPr anchor="ctr"/>
                </a:tc>
                <a:tc>
                  <a:txBody>
                    <a:bodyPr/>
                    <a:lstStyle/>
                    <a:p>
                      <a:pPr algn="ctr"/>
                      <a:r>
                        <a:rPr lang="es-ES" dirty="0" smtClean="0"/>
                        <a:t>-</a:t>
                      </a:r>
                      <a:endParaRPr lang="es-ES" dirty="0"/>
                    </a:p>
                  </a:txBody>
                  <a:tcPr anchor="ctr"/>
                </a:tc>
                <a:tc>
                  <a:txBody>
                    <a:bodyPr/>
                    <a:lstStyle/>
                    <a:p>
                      <a:pPr algn="l"/>
                      <a:r>
                        <a:rPr lang="es-ES" dirty="0" smtClean="0"/>
                        <a:t>-    </a:t>
                      </a:r>
                      <a:r>
                        <a:rPr lang="es-ES" baseline="0" dirty="0" smtClean="0"/>
                        <a:t>              +</a:t>
                      </a:r>
                      <a:endParaRPr lang="es-ES" dirty="0"/>
                    </a:p>
                  </a:txBody>
                  <a:tcPr anchor="ctr"/>
                </a:tc>
                <a:tc>
                  <a:txBody>
                    <a:bodyPr/>
                    <a:lstStyle/>
                    <a:p>
                      <a:pPr algn="ctr"/>
                      <a:r>
                        <a:rPr lang="es-ES" dirty="0" smtClean="0"/>
                        <a:t>+</a:t>
                      </a:r>
                      <a:endParaRPr lang="es-ES" dirty="0"/>
                    </a:p>
                  </a:txBody>
                  <a:tcPr anchor="ctr"/>
                </a:tc>
                <a:tc>
                  <a:txBody>
                    <a:bodyPr/>
                    <a:lstStyle/>
                    <a:p>
                      <a:pPr algn="ctr"/>
                      <a:r>
                        <a:rPr lang="es-ES" dirty="0" smtClean="0"/>
                        <a:t>++</a:t>
                      </a:r>
                      <a:endParaRPr lang="es-ES" dirty="0"/>
                    </a:p>
                  </a:txBody>
                  <a:tcPr anchor="ctr"/>
                </a:tc>
                <a:tc>
                  <a:txBody>
                    <a:bodyPr/>
                    <a:lstStyle/>
                    <a:p>
                      <a:pPr algn="ctr"/>
                      <a:r>
                        <a:rPr lang="es-ES" dirty="0" smtClean="0"/>
                        <a:t>-</a:t>
                      </a:r>
                      <a:endParaRPr lang="es-ES" dirty="0"/>
                    </a:p>
                  </a:txBody>
                  <a:tcPr anchor="ctr"/>
                </a:tc>
              </a:tr>
              <a:tr h="370840">
                <a:tc>
                  <a:txBody>
                    <a:bodyPr/>
                    <a:lstStyle/>
                    <a:p>
                      <a:pPr algn="ctr"/>
                      <a:r>
                        <a:rPr lang="es-ES" sz="1400" dirty="0" smtClean="0"/>
                        <a:t>pH</a:t>
                      </a:r>
                      <a:endParaRPr lang="es-ES" sz="1400" b="1" dirty="0"/>
                    </a:p>
                  </a:txBody>
                  <a:tcPr anchor="ctr"/>
                </a:tc>
                <a:tc>
                  <a:txBody>
                    <a:bodyPr/>
                    <a:lstStyle/>
                    <a:p>
                      <a:pPr algn="ctr"/>
                      <a:r>
                        <a:rPr lang="es-ES" dirty="0" smtClean="0"/>
                        <a:t>4-5</a:t>
                      </a:r>
                      <a:endParaRPr lang="es-ES" dirty="0"/>
                    </a:p>
                  </a:txBody>
                  <a:tcPr anchor="ctr"/>
                </a:tc>
                <a:tc>
                  <a:txBody>
                    <a:bodyPr/>
                    <a:lstStyle/>
                    <a:p>
                      <a:pPr algn="ctr"/>
                      <a:r>
                        <a:rPr lang="es-ES" dirty="0" smtClean="0"/>
                        <a:t>7</a:t>
                      </a:r>
                      <a:endParaRPr lang="es-ES" dirty="0"/>
                    </a:p>
                  </a:txBody>
                  <a:tcPr anchor="ctr"/>
                </a:tc>
                <a:tc>
                  <a:txBody>
                    <a:bodyPr/>
                    <a:lstStyle/>
                    <a:p>
                      <a:pPr algn="l"/>
                      <a:r>
                        <a:rPr lang="es-ES" dirty="0" smtClean="0"/>
                        <a:t>7                 5</a:t>
                      </a:r>
                      <a:endParaRPr lang="es-ES" dirty="0"/>
                    </a:p>
                  </a:txBody>
                  <a:tcPr anchor="ctr"/>
                </a:tc>
                <a:tc>
                  <a:txBody>
                    <a:bodyPr/>
                    <a:lstStyle/>
                    <a:p>
                      <a:pPr algn="ctr"/>
                      <a:r>
                        <a:rPr lang="es-ES" dirty="0" smtClean="0"/>
                        <a:t>4-5</a:t>
                      </a:r>
                      <a:endParaRPr lang="es-ES" dirty="0"/>
                    </a:p>
                  </a:txBody>
                  <a:tcPr anchor="ctr"/>
                </a:tc>
                <a:tc>
                  <a:txBody>
                    <a:bodyPr/>
                    <a:lstStyle/>
                    <a:p>
                      <a:pPr algn="ctr"/>
                      <a:r>
                        <a:rPr lang="es-ES" dirty="0" smtClean="0"/>
                        <a:t>3,5-4,5</a:t>
                      </a:r>
                      <a:endParaRPr lang="es-ES" dirty="0"/>
                    </a:p>
                  </a:txBody>
                  <a:tcPr anchor="ctr"/>
                </a:tc>
                <a:tc>
                  <a:txBody>
                    <a:bodyPr/>
                    <a:lstStyle/>
                    <a:p>
                      <a:pPr algn="ctr"/>
                      <a:r>
                        <a:rPr lang="es-ES" dirty="0" smtClean="0"/>
                        <a:t>6-7</a:t>
                      </a:r>
                      <a:endParaRPr lang="es-ES" dirty="0"/>
                    </a:p>
                  </a:txBody>
                  <a:tcPr anchor="ctr"/>
                </a:tc>
              </a:tr>
              <a:tr h="370840">
                <a:tc>
                  <a:txBody>
                    <a:bodyPr/>
                    <a:lstStyle/>
                    <a:p>
                      <a:pPr algn="ctr"/>
                      <a:r>
                        <a:rPr lang="es-ES" sz="1400" dirty="0" smtClean="0"/>
                        <a:t>MICROBIOTA</a:t>
                      </a:r>
                      <a:endParaRPr lang="es-ES" sz="1400" b="1" dirty="0"/>
                    </a:p>
                  </a:txBody>
                  <a:tcPr anchor="ctr"/>
                </a:tc>
                <a:tc>
                  <a:txBody>
                    <a:bodyPr/>
                    <a:lstStyle/>
                    <a:p>
                      <a:pPr algn="ctr"/>
                      <a:r>
                        <a:rPr lang="es-ES" sz="1400" dirty="0" smtClean="0"/>
                        <a:t>Estéril</a:t>
                      </a:r>
                    </a:p>
                    <a:p>
                      <a:pPr algn="ctr"/>
                      <a:r>
                        <a:rPr lang="es-ES" sz="1400" dirty="0" err="1" smtClean="0"/>
                        <a:t>Lactobacillus</a:t>
                      </a:r>
                      <a:endParaRPr lang="es-ES" sz="1400" i="1" dirty="0"/>
                    </a:p>
                  </a:txBody>
                  <a:tcPr anchor="ctr"/>
                </a:tc>
                <a:tc>
                  <a:txBody>
                    <a:bodyPr/>
                    <a:lstStyle/>
                    <a:p>
                      <a:pPr algn="ctr"/>
                      <a:r>
                        <a:rPr lang="es-ES" sz="1400" dirty="0" smtClean="0"/>
                        <a:t>Escaso</a:t>
                      </a:r>
                      <a:endParaRPr lang="es-ES" sz="1400" dirty="0"/>
                    </a:p>
                  </a:txBody>
                  <a:tcPr anchor="ctr"/>
                </a:tc>
                <a:tc>
                  <a:txBody>
                    <a:bodyPr/>
                    <a:lstStyle/>
                    <a:p>
                      <a:pPr algn="ctr"/>
                      <a:r>
                        <a:rPr lang="es-ES" sz="1400" dirty="0" smtClean="0"/>
                        <a:t>Mixto</a:t>
                      </a:r>
                      <a:endParaRPr lang="es-ES" sz="1400" dirty="0"/>
                    </a:p>
                  </a:txBody>
                  <a:tcPr anchor="ctr"/>
                </a:tc>
                <a:tc>
                  <a:txBody>
                    <a:bodyPr/>
                    <a:lstStyle/>
                    <a:p>
                      <a:pPr algn="ctr"/>
                      <a:r>
                        <a:rPr lang="es-ES" sz="1400" dirty="0" err="1" smtClean="0"/>
                        <a:t>Lactobacillus</a:t>
                      </a:r>
                      <a:endParaRPr lang="es-ES" sz="1400" i="1" dirty="0"/>
                    </a:p>
                  </a:txBody>
                  <a:tcPr anchor="ctr"/>
                </a:tc>
                <a:tc>
                  <a:txBody>
                    <a:bodyPr/>
                    <a:lstStyle/>
                    <a:p>
                      <a:pPr algn="ctr"/>
                      <a:r>
                        <a:rPr lang="es-ES" sz="1400" dirty="0" err="1" smtClean="0"/>
                        <a:t>Lactobacillus</a:t>
                      </a:r>
                      <a:endParaRPr lang="es-ES" sz="1400" i="1" dirty="0"/>
                    </a:p>
                  </a:txBody>
                  <a:tcPr anchor="ctr"/>
                </a:tc>
                <a:tc>
                  <a:txBody>
                    <a:bodyPr/>
                    <a:lstStyle/>
                    <a:p>
                      <a:pPr algn="ctr"/>
                      <a:r>
                        <a:rPr lang="es-ES" sz="1400" dirty="0" smtClean="0"/>
                        <a:t>Mixto</a:t>
                      </a:r>
                      <a:endParaRPr lang="es-ES" sz="1400" dirty="0"/>
                    </a:p>
                  </a:txBody>
                  <a:tcPr anchor="ctr"/>
                </a:tc>
              </a:tr>
            </a:tbl>
          </a:graphicData>
        </a:graphic>
      </p:graphicFrame>
      <p:sp>
        <p:nvSpPr>
          <p:cNvPr id="5" name="Flecha derecha 4"/>
          <p:cNvSpPr/>
          <p:nvPr/>
        </p:nvSpPr>
        <p:spPr>
          <a:xfrm>
            <a:off x="5855367" y="3853462"/>
            <a:ext cx="376767" cy="115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sp>
        <p:nvSpPr>
          <p:cNvPr id="6" name="Flecha derecha 5"/>
          <p:cNvSpPr/>
          <p:nvPr/>
        </p:nvSpPr>
        <p:spPr>
          <a:xfrm>
            <a:off x="5855367" y="4252916"/>
            <a:ext cx="376767" cy="115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s-ES"/>
          </a:p>
        </p:txBody>
      </p:sp>
      <p:pic>
        <p:nvPicPr>
          <p:cNvPr id="45119" name="Imagen 6"/>
          <p:cNvPicPr>
            <a:picLocks noChangeAspect="1"/>
          </p:cNvPicPr>
          <p:nvPr/>
        </p:nvPicPr>
        <p:blipFill>
          <a:blip r:embed="rId2" cstate="print"/>
          <a:srcRect t="-566" r="67886" b="38150"/>
          <a:stretch>
            <a:fillRect/>
          </a:stretch>
        </p:blipFill>
        <p:spPr bwMode="auto">
          <a:xfrm>
            <a:off x="2589909" y="2415651"/>
            <a:ext cx="821811" cy="1191449"/>
          </a:xfrm>
          <a:prstGeom prst="rect">
            <a:avLst/>
          </a:prstGeom>
          <a:noFill/>
          <a:ln w="9525">
            <a:noFill/>
            <a:miter lim="800000"/>
            <a:headEnd/>
            <a:tailEnd/>
          </a:ln>
        </p:spPr>
      </p:pic>
      <p:pic>
        <p:nvPicPr>
          <p:cNvPr id="45120" name="Imagen 9"/>
          <p:cNvPicPr>
            <a:picLocks noChangeAspect="1"/>
          </p:cNvPicPr>
          <p:nvPr/>
        </p:nvPicPr>
        <p:blipFill>
          <a:blip r:embed="rId2" cstate="print"/>
          <a:srcRect r="54790" b="-1341"/>
          <a:stretch>
            <a:fillRect/>
          </a:stretch>
        </p:blipFill>
        <p:spPr bwMode="auto">
          <a:xfrm>
            <a:off x="8551565" y="1823242"/>
            <a:ext cx="1086360" cy="1815737"/>
          </a:xfrm>
          <a:prstGeom prst="rect">
            <a:avLst/>
          </a:prstGeom>
          <a:noFill/>
          <a:ln w="9525">
            <a:noFill/>
            <a:miter lim="800000"/>
            <a:headEnd/>
            <a:tailEnd/>
          </a:ln>
        </p:spPr>
      </p:pic>
      <p:pic>
        <p:nvPicPr>
          <p:cNvPr id="45121" name="Imagen 10"/>
          <p:cNvPicPr>
            <a:picLocks noChangeAspect="1"/>
          </p:cNvPicPr>
          <p:nvPr/>
        </p:nvPicPr>
        <p:blipFill>
          <a:blip r:embed="rId2" cstate="print"/>
          <a:srcRect r="62817" b="43352"/>
          <a:stretch>
            <a:fillRect/>
          </a:stretch>
        </p:blipFill>
        <p:spPr bwMode="auto">
          <a:xfrm>
            <a:off x="5541732" y="2394973"/>
            <a:ext cx="953286" cy="1085143"/>
          </a:xfrm>
          <a:prstGeom prst="rect">
            <a:avLst/>
          </a:prstGeom>
          <a:noFill/>
          <a:ln w="9525">
            <a:noFill/>
            <a:miter lim="800000"/>
            <a:headEnd/>
            <a:tailEnd/>
          </a:ln>
        </p:spPr>
      </p:pic>
      <p:pic>
        <p:nvPicPr>
          <p:cNvPr id="45122" name="Imagen 11"/>
          <p:cNvPicPr>
            <a:picLocks noChangeAspect="1"/>
          </p:cNvPicPr>
          <p:nvPr/>
        </p:nvPicPr>
        <p:blipFill>
          <a:blip r:embed="rId2" cstate="print"/>
          <a:srcRect r="57745" b="16763"/>
          <a:stretch>
            <a:fillRect/>
          </a:stretch>
        </p:blipFill>
        <p:spPr bwMode="auto">
          <a:xfrm>
            <a:off x="7012157" y="2203729"/>
            <a:ext cx="977507" cy="1438527"/>
          </a:xfrm>
          <a:prstGeom prst="rect">
            <a:avLst/>
          </a:prstGeom>
          <a:noFill/>
          <a:ln w="9525">
            <a:noFill/>
            <a:miter lim="800000"/>
            <a:headEnd/>
            <a:tailEnd/>
          </a:ln>
        </p:spPr>
      </p:pic>
      <p:pic>
        <p:nvPicPr>
          <p:cNvPr id="45123" name="Imagen 12"/>
          <p:cNvPicPr>
            <a:picLocks noChangeAspect="1"/>
          </p:cNvPicPr>
          <p:nvPr/>
        </p:nvPicPr>
        <p:blipFill>
          <a:blip r:embed="rId2" cstate="print"/>
          <a:srcRect l="2" r="60422" b="62424"/>
          <a:stretch>
            <a:fillRect/>
          </a:stretch>
        </p:blipFill>
        <p:spPr bwMode="auto">
          <a:xfrm>
            <a:off x="3964563" y="2639942"/>
            <a:ext cx="1119413" cy="793899"/>
          </a:xfrm>
          <a:prstGeom prst="rect">
            <a:avLst/>
          </a:prstGeom>
          <a:noFill/>
          <a:ln w="9525">
            <a:noFill/>
            <a:miter lim="800000"/>
            <a:headEnd/>
            <a:tailEnd/>
          </a:ln>
        </p:spPr>
      </p:pic>
      <p:pic>
        <p:nvPicPr>
          <p:cNvPr id="45124" name="Imagen 13"/>
          <p:cNvPicPr>
            <a:picLocks noChangeAspect="1"/>
          </p:cNvPicPr>
          <p:nvPr/>
        </p:nvPicPr>
        <p:blipFill>
          <a:blip r:embed="rId2" cstate="print"/>
          <a:srcRect l="2" r="60422" b="62424"/>
          <a:stretch>
            <a:fillRect/>
          </a:stretch>
        </p:blipFill>
        <p:spPr bwMode="auto">
          <a:xfrm>
            <a:off x="10056850" y="2687635"/>
            <a:ext cx="1120483" cy="794658"/>
          </a:xfrm>
          <a:prstGeom prst="rect">
            <a:avLst/>
          </a:prstGeom>
          <a:noFill/>
          <a:ln w="9525">
            <a:noFill/>
            <a:miter lim="800000"/>
            <a:headEnd/>
            <a:tailEnd/>
          </a:ln>
        </p:spPr>
      </p:pic>
      <p:pic>
        <p:nvPicPr>
          <p:cNvPr id="45125" name="Picture 88" descr="http://comps.canstockphoto.com/can-stock-photo_csp15221093.jpg"/>
          <p:cNvPicPr>
            <a:picLocks noChangeAspect="1" noChangeArrowheads="1"/>
          </p:cNvPicPr>
          <p:nvPr/>
        </p:nvPicPr>
        <p:blipFill>
          <a:blip r:embed="rId3" cstate="print"/>
          <a:srcRect b="8778"/>
          <a:stretch>
            <a:fillRect/>
          </a:stretch>
        </p:blipFill>
        <p:spPr bwMode="auto">
          <a:xfrm>
            <a:off x="7500910" y="4963242"/>
            <a:ext cx="2940226" cy="135413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1296823" y="5012321"/>
            <a:ext cx="4244909" cy="124067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8"/>
          <p:cNvPicPr>
            <a:picLocks noChangeAspect="1" noChangeArrowheads="1"/>
          </p:cNvPicPr>
          <p:nvPr/>
        </p:nvPicPr>
        <p:blipFill>
          <a:blip r:embed="rId2" cstate="print"/>
          <a:srcRect/>
          <a:stretch>
            <a:fillRect/>
          </a:stretch>
        </p:blipFill>
        <p:spPr bwMode="auto">
          <a:xfrm>
            <a:off x="384364" y="2383976"/>
            <a:ext cx="5376333" cy="3055938"/>
          </a:xfrm>
          <a:prstGeom prst="rect">
            <a:avLst/>
          </a:prstGeom>
          <a:noFill/>
          <a:ln w="9525">
            <a:solidFill>
              <a:srgbClr val="800000"/>
            </a:solidFill>
            <a:miter lim="800000"/>
            <a:headEnd/>
            <a:tailEnd/>
          </a:ln>
        </p:spPr>
      </p:pic>
      <p:pic>
        <p:nvPicPr>
          <p:cNvPr id="53251" name="Picture 6"/>
          <p:cNvPicPr>
            <a:picLocks noChangeAspect="1" noChangeArrowheads="1"/>
          </p:cNvPicPr>
          <p:nvPr/>
        </p:nvPicPr>
        <p:blipFill>
          <a:blip r:embed="rId3" cstate="print"/>
          <a:srcRect/>
          <a:stretch>
            <a:fillRect/>
          </a:stretch>
        </p:blipFill>
        <p:spPr bwMode="auto">
          <a:xfrm>
            <a:off x="7152218" y="2926902"/>
            <a:ext cx="4706095" cy="2513012"/>
          </a:xfrm>
          <a:prstGeom prst="rect">
            <a:avLst/>
          </a:prstGeom>
          <a:noFill/>
          <a:ln w="9525">
            <a:solidFill>
              <a:srgbClr val="800000"/>
            </a:solidFill>
            <a:miter lim="800000"/>
            <a:headEnd/>
            <a:tailEnd/>
          </a:ln>
        </p:spPr>
      </p:pic>
      <p:pic>
        <p:nvPicPr>
          <p:cNvPr id="53252" name="Picture 7"/>
          <p:cNvPicPr>
            <a:picLocks noChangeAspect="1" noChangeArrowheads="1"/>
          </p:cNvPicPr>
          <p:nvPr/>
        </p:nvPicPr>
        <p:blipFill>
          <a:blip r:embed="rId4" cstate="print"/>
          <a:srcRect/>
          <a:stretch>
            <a:fillRect/>
          </a:stretch>
        </p:blipFill>
        <p:spPr bwMode="auto">
          <a:xfrm>
            <a:off x="7152218" y="248555"/>
            <a:ext cx="4718049" cy="2624138"/>
          </a:xfrm>
          <a:prstGeom prst="rect">
            <a:avLst/>
          </a:prstGeom>
          <a:noFill/>
          <a:ln w="9525">
            <a:solidFill>
              <a:srgbClr val="800000"/>
            </a:solidFill>
            <a:miter lim="800000"/>
            <a:headEnd/>
            <a:tailEnd/>
          </a:ln>
        </p:spPr>
      </p:pic>
      <p:sp>
        <p:nvSpPr>
          <p:cNvPr id="11" name="Text Box 31"/>
          <p:cNvSpPr txBox="1">
            <a:spLocks noChangeArrowheads="1"/>
          </p:cNvSpPr>
          <p:nvPr/>
        </p:nvSpPr>
        <p:spPr bwMode="auto">
          <a:xfrm>
            <a:off x="1115484" y="5566464"/>
            <a:ext cx="10394949" cy="584775"/>
          </a:xfrm>
          <a:prstGeom prst="rect">
            <a:avLst/>
          </a:prstGeom>
          <a:solidFill>
            <a:srgbClr val="004586"/>
          </a:solidFill>
          <a:ln w="9525">
            <a:solidFill>
              <a:srgbClr val="CC99FF"/>
            </a:solidFill>
            <a:miter lim="800000"/>
            <a:headEnd/>
            <a:tailEnd/>
          </a:ln>
          <a:effectLst/>
          <a:scene3d>
            <a:camera prst="orthographicFront"/>
            <a:lightRig rig="threePt" dir="t"/>
          </a:scene3d>
          <a:sp3d>
            <a:bevelT/>
          </a:sp3d>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s-ES" sz="1600" dirty="0" smtClean="0">
                <a:solidFill>
                  <a:schemeClr val="bg1"/>
                </a:solidFill>
              </a:rPr>
              <a:t>Los Lactobacilos podrían ser una alternativa prometedora, costo-efectiva y segura en la prevención de las recurrencias en población seleccionada.</a:t>
            </a:r>
            <a:endParaRPr lang="es-ES" sz="1600" b="1" dirty="0" smtClean="0">
              <a:solidFill>
                <a:schemeClr val="bg1"/>
              </a:solidFill>
            </a:endParaRPr>
          </a:p>
        </p:txBody>
      </p:sp>
      <p:pic>
        <p:nvPicPr>
          <p:cNvPr id="53256" name="Picture 4"/>
          <p:cNvPicPr>
            <a:picLocks noChangeAspect="1" noChangeArrowheads="1"/>
          </p:cNvPicPr>
          <p:nvPr/>
        </p:nvPicPr>
        <p:blipFill>
          <a:blip r:embed="rId5" cstate="print"/>
          <a:srcRect/>
          <a:stretch>
            <a:fillRect/>
          </a:stretch>
        </p:blipFill>
        <p:spPr bwMode="auto">
          <a:xfrm>
            <a:off x="289113" y="285750"/>
            <a:ext cx="6477000" cy="869950"/>
          </a:xfrm>
          <a:prstGeom prst="rect">
            <a:avLst/>
          </a:prstGeom>
          <a:noFill/>
          <a:ln w="9525">
            <a:noFill/>
            <a:miter lim="800000"/>
            <a:headEnd/>
            <a:tailEnd/>
          </a:ln>
        </p:spPr>
      </p:pic>
      <p:pic>
        <p:nvPicPr>
          <p:cNvPr id="53257" name="Picture 5"/>
          <p:cNvPicPr>
            <a:picLocks noChangeAspect="1" noChangeArrowheads="1"/>
          </p:cNvPicPr>
          <p:nvPr/>
        </p:nvPicPr>
        <p:blipFill>
          <a:blip r:embed="rId6" cstate="print"/>
          <a:srcRect/>
          <a:stretch>
            <a:fillRect/>
          </a:stretch>
        </p:blipFill>
        <p:spPr bwMode="auto">
          <a:xfrm>
            <a:off x="289114" y="1071563"/>
            <a:ext cx="6261100" cy="285750"/>
          </a:xfrm>
          <a:prstGeom prst="rect">
            <a:avLst/>
          </a:prstGeom>
          <a:noFill/>
          <a:ln w="9525">
            <a:noFill/>
            <a:miter lim="800000"/>
            <a:headEnd/>
            <a:tailEnd/>
          </a:ln>
        </p:spPr>
      </p:pic>
      <p:pic>
        <p:nvPicPr>
          <p:cNvPr id="53258" name="Picture 3"/>
          <p:cNvPicPr>
            <a:picLocks noChangeAspect="1" noChangeArrowheads="1"/>
          </p:cNvPicPr>
          <p:nvPr/>
        </p:nvPicPr>
        <p:blipFill>
          <a:blip r:embed="rId7" cstate="print"/>
          <a:srcRect/>
          <a:stretch>
            <a:fillRect/>
          </a:stretch>
        </p:blipFill>
        <p:spPr bwMode="auto">
          <a:xfrm>
            <a:off x="1146365" y="1428750"/>
            <a:ext cx="3839633" cy="273050"/>
          </a:xfrm>
          <a:prstGeom prst="rect">
            <a:avLst/>
          </a:prstGeom>
          <a:noFill/>
          <a:ln w="9525">
            <a:noFill/>
            <a:miter lim="800000"/>
            <a:headEnd/>
            <a:tailEnd/>
          </a:ln>
        </p:spPr>
      </p:pic>
      <p:pic>
        <p:nvPicPr>
          <p:cNvPr id="53259" name="Picture 2"/>
          <p:cNvPicPr>
            <a:picLocks noChangeAspect="1" noChangeArrowheads="1"/>
          </p:cNvPicPr>
          <p:nvPr/>
        </p:nvPicPr>
        <p:blipFill>
          <a:blip r:embed="rId8" cstate="print"/>
          <a:srcRect/>
          <a:stretch>
            <a:fillRect/>
          </a:stretch>
        </p:blipFill>
        <p:spPr bwMode="auto">
          <a:xfrm>
            <a:off x="384364" y="1714501"/>
            <a:ext cx="6273800" cy="542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Caso clínico </a:t>
            </a:r>
            <a:r>
              <a:rPr lang="es-ES" dirty="0" smtClean="0"/>
              <a:t>4  </a:t>
            </a:r>
            <a:endParaRPr lang="es-ES" dirty="0"/>
          </a:p>
        </p:txBody>
      </p:sp>
      <p:sp>
        <p:nvSpPr>
          <p:cNvPr id="3" name="Marcador de contenido 2"/>
          <p:cNvSpPr>
            <a:spLocks noGrp="1"/>
          </p:cNvSpPr>
          <p:nvPr>
            <p:ph idx="1"/>
          </p:nvPr>
        </p:nvSpPr>
        <p:spPr/>
        <p:txBody>
          <a:bodyPr>
            <a:normAutofit/>
          </a:bodyPr>
          <a:lstStyle/>
          <a:p>
            <a:pPr>
              <a:lnSpc>
                <a:spcPct val="90000"/>
              </a:lnSpc>
            </a:pPr>
            <a:r>
              <a:rPr lang="es-ES" altLang="es-ES" u="sng" dirty="0" smtClean="0"/>
              <a:t>Anamnesis</a:t>
            </a:r>
            <a:r>
              <a:rPr lang="es-ES" altLang="es-ES" dirty="0" smtClean="0"/>
              <a:t>: Varón de 20 meses de edad que acude Urgencias por presentar un cuadro de fiebre de 24 horas de evolución (máximo 39ºC) y llanto. Refieren los padres que se echa la mano al oído derecho. Anorexia asociada. </a:t>
            </a:r>
            <a:r>
              <a:rPr lang="es-ES" altLang="es-ES" dirty="0" err="1" smtClean="0"/>
              <a:t>Rinorrea</a:t>
            </a:r>
            <a:r>
              <a:rPr lang="es-ES" altLang="es-ES" dirty="0" smtClean="0"/>
              <a:t> en los días previos.</a:t>
            </a:r>
          </a:p>
          <a:p>
            <a:pPr>
              <a:lnSpc>
                <a:spcPct val="90000"/>
              </a:lnSpc>
            </a:pPr>
            <a:r>
              <a:rPr lang="es-ES" altLang="es-ES" u="sng" dirty="0" smtClean="0"/>
              <a:t>Antecedentes personales</a:t>
            </a:r>
            <a:r>
              <a:rPr lang="es-ES" altLang="es-ES" dirty="0" smtClean="0"/>
              <a:t>: Ingresos previos por </a:t>
            </a:r>
            <a:r>
              <a:rPr lang="es-ES" altLang="es-ES" dirty="0" err="1" smtClean="0"/>
              <a:t>bronquilitis</a:t>
            </a:r>
            <a:r>
              <a:rPr lang="es-ES" altLang="es-ES" dirty="0" smtClean="0"/>
              <a:t> y GEA. Infecciones respiratorias con </a:t>
            </a:r>
            <a:r>
              <a:rPr lang="es-ES" altLang="es-ES" dirty="0" err="1" smtClean="0"/>
              <a:t>broncoespasmos</a:t>
            </a:r>
            <a:r>
              <a:rPr lang="es-ES" altLang="es-ES" dirty="0" smtClean="0"/>
              <a:t> y otitis de repetición. Acude  a la guardería.</a:t>
            </a:r>
            <a:endParaRPr lang="es-ES" altLang="es-ES" u="sng" dirty="0" smtClean="0"/>
          </a:p>
          <a:p>
            <a:pPr>
              <a:lnSpc>
                <a:spcPct val="90000"/>
              </a:lnSpc>
            </a:pPr>
            <a:r>
              <a:rPr lang="es-ES" altLang="es-ES" u="sng" dirty="0" smtClean="0"/>
              <a:t>Exploración</a:t>
            </a:r>
            <a:r>
              <a:rPr lang="es-ES" altLang="es-ES" dirty="0" smtClean="0"/>
              <a:t>: </a:t>
            </a:r>
            <a:r>
              <a:rPr lang="es-ES" dirty="0" smtClean="0"/>
              <a:t>Hiperemia timpánica derecha con abombamiento.</a:t>
            </a:r>
            <a:endParaRPr lang="es-ES" altLang="es-ES" u="sng" dirty="0" smtClean="0"/>
          </a:p>
          <a:p>
            <a:pPr>
              <a:lnSpc>
                <a:spcPct val="90000"/>
              </a:lnSpc>
            </a:pPr>
            <a:r>
              <a:rPr lang="es-ES" altLang="es-ES" u="sng" dirty="0" smtClean="0"/>
              <a:t>JC:</a:t>
            </a:r>
            <a:r>
              <a:rPr lang="es-ES" altLang="es-ES" dirty="0" smtClean="0"/>
              <a:t> Otitis </a:t>
            </a:r>
            <a:r>
              <a:rPr lang="es-ES" altLang="es-ES" smtClean="0"/>
              <a:t>media aguda.</a:t>
            </a:r>
            <a:endParaRPr lang="es-ES" altLang="es-ES" u="sng" dirty="0" smtClean="0"/>
          </a:p>
          <a:p>
            <a:pPr>
              <a:lnSpc>
                <a:spcPct val="90000"/>
              </a:lnSpc>
            </a:pPr>
            <a:r>
              <a:rPr lang="es-ES" altLang="es-ES" u="sng" dirty="0" smtClean="0"/>
              <a:t>Tratamiento: </a:t>
            </a:r>
            <a:r>
              <a:rPr lang="es-ES" dirty="0" smtClean="0"/>
              <a:t>Amoxicilina – </a:t>
            </a:r>
            <a:r>
              <a:rPr lang="es-ES" dirty="0" err="1" smtClean="0"/>
              <a:t>clavulánico</a:t>
            </a:r>
            <a:r>
              <a:rPr lang="es-ES" dirty="0" smtClean="0"/>
              <a:t>, </a:t>
            </a:r>
            <a:r>
              <a:rPr lang="es-ES" dirty="0" err="1" smtClean="0"/>
              <a:t>v.o.</a:t>
            </a:r>
            <a:r>
              <a:rPr lang="es-ES" dirty="0" smtClean="0"/>
              <a:t> a 80 mg/kg/día.</a:t>
            </a:r>
            <a:endParaRPr lang="es-ES" altLang="es-ES" u="sng" dirty="0" smtClean="0"/>
          </a:p>
          <a:p>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pic>
        <p:nvPicPr>
          <p:cNvPr id="5" name="Picture 1"/>
          <p:cNvPicPr>
            <a:picLocks noChangeAspect="1" noChangeArrowheads="1"/>
          </p:cNvPicPr>
          <p:nvPr/>
        </p:nvPicPr>
        <p:blipFill>
          <a:blip r:embed="rId2" cstate="print"/>
          <a:srcRect/>
          <a:stretch>
            <a:fillRect/>
          </a:stretch>
        </p:blipFill>
        <p:spPr bwMode="auto">
          <a:xfrm>
            <a:off x="9820836" y="4474569"/>
            <a:ext cx="1905905" cy="1462102"/>
          </a:xfrm>
          <a:prstGeom prst="rect">
            <a:avLst/>
          </a:prstGeom>
          <a:noFill/>
          <a:ln w="9525">
            <a:noFill/>
            <a:miter lim="800000"/>
            <a:headEnd/>
            <a:tailEnd/>
          </a:ln>
          <a:effectLst/>
        </p:spPr>
      </p:pic>
      <p:pic>
        <p:nvPicPr>
          <p:cNvPr id="6" name="Picture 6" descr="http://www.encuentos.com/wp-content/uploads/2012/10/otitis-media-infantil.jpg"/>
          <p:cNvPicPr>
            <a:picLocks noChangeAspect="1" noChangeArrowheads="1"/>
          </p:cNvPicPr>
          <p:nvPr/>
        </p:nvPicPr>
        <p:blipFill>
          <a:blip r:embed="rId3" cstate="print"/>
          <a:srcRect/>
          <a:stretch>
            <a:fillRect/>
          </a:stretch>
        </p:blipFill>
        <p:spPr bwMode="auto">
          <a:xfrm>
            <a:off x="7661835" y="4518126"/>
            <a:ext cx="1917712" cy="1438284"/>
          </a:xfrm>
          <a:prstGeom prst="rect">
            <a:avLst/>
          </a:prstGeom>
          <a:noFill/>
        </p:spPr>
      </p:pic>
    </p:spTree>
    <p:extLst>
      <p:ext uri="{BB962C8B-B14F-4D97-AF65-F5344CB8AC3E}">
        <p14:creationId xmlns:p14="http://schemas.microsoft.com/office/powerpoint/2010/main" val="209679652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63084" y="2191870"/>
            <a:ext cx="10363200" cy="3415827"/>
          </a:xfrm>
        </p:spPr>
        <p:txBody>
          <a:bodyPr>
            <a:normAutofit/>
          </a:bodyPr>
          <a:lstStyle/>
          <a:p>
            <a:pPr>
              <a:spcBef>
                <a:spcPts val="1200"/>
              </a:spcBef>
            </a:pPr>
            <a:r>
              <a:rPr lang="es-ES" dirty="0" smtClean="0"/>
              <a:t>No existe evidencia de que los </a:t>
            </a:r>
            <a:r>
              <a:rPr lang="es-ES" dirty="0" err="1" smtClean="0"/>
              <a:t>probióticos</a:t>
            </a:r>
            <a:r>
              <a:rPr lang="es-ES" dirty="0" smtClean="0"/>
              <a:t> prevengan la DAA.</a:t>
            </a:r>
          </a:p>
          <a:p>
            <a:pPr>
              <a:spcBef>
                <a:spcPts val="1200"/>
              </a:spcBef>
            </a:pPr>
            <a:r>
              <a:rPr lang="es-ES" dirty="0" smtClean="0"/>
              <a:t>Sólo estaría aconsejado en caso de que se desencadene el cuadro de GEA.</a:t>
            </a:r>
          </a:p>
          <a:p>
            <a:pPr>
              <a:spcBef>
                <a:spcPts val="1200"/>
              </a:spcBef>
            </a:pPr>
            <a:r>
              <a:rPr lang="es-ES" dirty="0" smtClean="0"/>
              <a:t>Sí, debiéndose emplearlos al inicio del tratamiento antibiótico.</a:t>
            </a:r>
          </a:p>
          <a:p>
            <a:pPr>
              <a:spcBef>
                <a:spcPts val="1200"/>
              </a:spcBef>
            </a:pPr>
            <a:r>
              <a:rPr lang="es-ES" dirty="0" smtClean="0"/>
              <a:t>Sí, pero sólo si ha habido antecedentes de diarrea por antibióticos.</a:t>
            </a:r>
          </a:p>
          <a:p>
            <a:endParaRPr lang="es-ES" dirty="0"/>
          </a:p>
        </p:txBody>
      </p:sp>
      <p:sp>
        <p:nvSpPr>
          <p:cNvPr id="3" name="Marcador de texto 2"/>
          <p:cNvSpPr>
            <a:spLocks noGrp="1"/>
          </p:cNvSpPr>
          <p:nvPr>
            <p:ph type="body" idx="10"/>
          </p:nvPr>
        </p:nvSpPr>
        <p:spPr>
          <a:xfrm>
            <a:off x="349625" y="908721"/>
            <a:ext cx="11349316" cy="691479"/>
          </a:xfrm>
        </p:spPr>
        <p:txBody>
          <a:bodyPr>
            <a:noAutofit/>
          </a:bodyPr>
          <a:lstStyle/>
          <a:p>
            <a:pPr>
              <a:spcBef>
                <a:spcPts val="600"/>
              </a:spcBef>
            </a:pPr>
            <a:r>
              <a:rPr lang="es-ES" altLang="es-ES" dirty="0" smtClean="0">
                <a:solidFill>
                  <a:schemeClr val="accent1"/>
                </a:solidFill>
              </a:rPr>
              <a:t> </a:t>
            </a:r>
            <a:r>
              <a:rPr lang="es-ES" dirty="0" smtClean="0">
                <a:solidFill>
                  <a:srgbClr val="C00000"/>
                </a:solidFill>
              </a:rPr>
              <a:t>¿Daría un </a:t>
            </a:r>
            <a:r>
              <a:rPr lang="es-ES" dirty="0" err="1" smtClean="0">
                <a:solidFill>
                  <a:srgbClr val="C00000"/>
                </a:solidFill>
              </a:rPr>
              <a:t>probiótico</a:t>
            </a:r>
            <a:r>
              <a:rPr lang="es-ES" dirty="0" smtClean="0">
                <a:solidFill>
                  <a:srgbClr val="C00000"/>
                </a:solidFill>
              </a:rPr>
              <a:t> para prevenir la diarrea asociada a antibióticos (DAA)?</a:t>
            </a:r>
            <a:endParaRPr lang="es-ES" dirty="0">
              <a:solidFill>
                <a:srgbClr val="C00000"/>
              </a:solidFill>
            </a:endParaRPr>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a:t>
            </a:r>
            <a:r>
              <a:rPr lang="es-ES" dirty="0" smtClean="0"/>
              <a:t>10</a:t>
            </a:r>
            <a:endParaRPr lang="es-ES" dirty="0"/>
          </a:p>
        </p:txBody>
      </p:sp>
    </p:spTree>
    <p:extLst>
      <p:ext uri="{BB962C8B-B14F-4D97-AF65-F5344CB8AC3E}">
        <p14:creationId xmlns:p14="http://schemas.microsoft.com/office/powerpoint/2010/main" val="359140700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406400" y="152401"/>
            <a:ext cx="11447453" cy="5719763"/>
          </a:xfrm>
          <a:prstGeom prst="rect">
            <a:avLst/>
          </a:prstGeom>
          <a:noFill/>
          <a:ln w="9525">
            <a:noFill/>
            <a:miter lim="800000"/>
            <a:headEnd/>
            <a:tailEnd/>
          </a:ln>
          <a:effectLst/>
        </p:spPr>
      </p:pic>
      <p:sp>
        <p:nvSpPr>
          <p:cNvPr id="2" name="Marcador de texto 1"/>
          <p:cNvSpPr>
            <a:spLocks noGrp="1"/>
          </p:cNvSpPr>
          <p:nvPr>
            <p:ph type="body" sz="quarter" idx="13"/>
          </p:nvPr>
        </p:nvSpPr>
        <p:spPr/>
        <p:txBody>
          <a:bodyPr>
            <a:normAutofit lnSpcReduction="10000"/>
          </a:bodyPr>
          <a:lstStyle/>
          <a:p>
            <a:endParaRPr lang="es-ES"/>
          </a:p>
        </p:txBody>
      </p:sp>
    </p:spTree>
    <p:extLst>
      <p:ext uri="{BB962C8B-B14F-4D97-AF65-F5344CB8AC3E}">
        <p14:creationId xmlns:p14="http://schemas.microsoft.com/office/powerpoint/2010/main" val="32478689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cstate="print"/>
          <a:srcRect/>
          <a:stretch>
            <a:fillRect/>
          </a:stretch>
        </p:blipFill>
        <p:spPr bwMode="auto">
          <a:xfrm>
            <a:off x="282139" y="155852"/>
            <a:ext cx="4878441" cy="1885159"/>
          </a:xfrm>
          <a:prstGeom prst="rect">
            <a:avLst/>
          </a:prstGeom>
          <a:noFill/>
          <a:ln w="9525">
            <a:noFill/>
            <a:miter lim="800000"/>
            <a:headEnd/>
            <a:tailEnd/>
          </a:ln>
          <a:effectLst/>
        </p:spPr>
      </p:pic>
      <p:pic>
        <p:nvPicPr>
          <p:cNvPr id="51203" name="Picture 3"/>
          <p:cNvPicPr>
            <a:picLocks noChangeAspect="1" noChangeArrowheads="1"/>
          </p:cNvPicPr>
          <p:nvPr/>
        </p:nvPicPr>
        <p:blipFill>
          <a:blip r:embed="rId3" cstate="print"/>
          <a:srcRect/>
          <a:stretch>
            <a:fillRect/>
          </a:stretch>
        </p:blipFill>
        <p:spPr bwMode="auto">
          <a:xfrm>
            <a:off x="7093713" y="155852"/>
            <a:ext cx="4824246" cy="3048923"/>
          </a:xfrm>
          <a:prstGeom prst="rect">
            <a:avLst/>
          </a:prstGeom>
          <a:noFill/>
          <a:ln w="9525">
            <a:solidFill>
              <a:srgbClr val="C00000"/>
            </a:solidFill>
            <a:miter lim="800000"/>
            <a:headEnd/>
            <a:tailEnd/>
          </a:ln>
          <a:effectLst/>
        </p:spPr>
      </p:pic>
      <p:pic>
        <p:nvPicPr>
          <p:cNvPr id="51204" name="Picture 4"/>
          <p:cNvPicPr>
            <a:picLocks noChangeAspect="1" noChangeArrowheads="1"/>
          </p:cNvPicPr>
          <p:nvPr/>
        </p:nvPicPr>
        <p:blipFill>
          <a:blip r:embed="rId4" cstate="print"/>
          <a:srcRect/>
          <a:stretch>
            <a:fillRect/>
          </a:stretch>
        </p:blipFill>
        <p:spPr bwMode="auto">
          <a:xfrm>
            <a:off x="3532506" y="3594538"/>
            <a:ext cx="8385453" cy="2049517"/>
          </a:xfrm>
          <a:prstGeom prst="rect">
            <a:avLst/>
          </a:prstGeom>
          <a:noFill/>
          <a:ln w="12700">
            <a:solidFill>
              <a:schemeClr val="tx1"/>
            </a:solidFill>
            <a:miter lim="800000"/>
            <a:headEnd/>
            <a:tailEnd/>
          </a:ln>
          <a:effectLst/>
        </p:spPr>
      </p:pic>
      <p:pic>
        <p:nvPicPr>
          <p:cNvPr id="51205" name="Picture 5"/>
          <p:cNvPicPr>
            <a:picLocks noChangeAspect="1" noChangeArrowheads="1"/>
          </p:cNvPicPr>
          <p:nvPr/>
        </p:nvPicPr>
        <p:blipFill>
          <a:blip r:embed="rId5" cstate="print"/>
          <a:srcRect/>
          <a:stretch>
            <a:fillRect/>
          </a:stretch>
        </p:blipFill>
        <p:spPr bwMode="auto">
          <a:xfrm>
            <a:off x="240591" y="2396359"/>
            <a:ext cx="3360289" cy="3316507"/>
          </a:xfrm>
          <a:prstGeom prst="rect">
            <a:avLst/>
          </a:prstGeom>
          <a:noFill/>
          <a:ln w="9525">
            <a:noFill/>
            <a:miter lim="800000"/>
            <a:headEnd/>
            <a:tailEnd/>
          </a:ln>
          <a:effectLst/>
        </p:spPr>
      </p:pic>
      <p:sp>
        <p:nvSpPr>
          <p:cNvPr id="7" name="6 Rectángulo"/>
          <p:cNvSpPr/>
          <p:nvPr/>
        </p:nvSpPr>
        <p:spPr>
          <a:xfrm>
            <a:off x="0" y="5707118"/>
            <a:ext cx="12192085" cy="400110"/>
          </a:xfrm>
          <a:prstGeom prst="rect">
            <a:avLst/>
          </a:prstGeom>
        </p:spPr>
        <p:txBody>
          <a:bodyPr wrap="square">
            <a:spAutoFit/>
          </a:bodyPr>
          <a:lstStyle/>
          <a:p>
            <a:pPr algn="ctr">
              <a:spcBef>
                <a:spcPct val="50000"/>
              </a:spcBef>
              <a:defRPr/>
            </a:pPr>
            <a:r>
              <a:rPr lang="es-ES" sz="2000" b="1" i="1" dirty="0" smtClean="0">
                <a:solidFill>
                  <a:srgbClr val="800000"/>
                </a:solidFill>
                <a:cs typeface="Arial" pitchFamily="34" charset="0"/>
              </a:rPr>
              <a:t>La evidencia científica sugiere un efecto protector de los </a:t>
            </a:r>
            <a:r>
              <a:rPr lang="es-ES" sz="2000" b="1" i="1" dirty="0" err="1" smtClean="0">
                <a:solidFill>
                  <a:srgbClr val="800000"/>
                </a:solidFill>
                <a:cs typeface="Arial" pitchFamily="34" charset="0"/>
              </a:rPr>
              <a:t>probióticos</a:t>
            </a:r>
            <a:r>
              <a:rPr lang="es-ES" sz="2000" b="1" i="1" dirty="0" smtClean="0">
                <a:solidFill>
                  <a:srgbClr val="800000"/>
                </a:solidFill>
                <a:cs typeface="Arial" pitchFamily="34" charset="0"/>
              </a:rPr>
              <a:t> </a:t>
            </a:r>
            <a:endParaRPr lang="es-ES" sz="2000" b="1" i="1" dirty="0">
              <a:solidFill>
                <a:srgbClr val="800000"/>
              </a:solidFill>
              <a:cs typeface="Arial" pitchFamily="34" charset="0"/>
            </a:endParaRPr>
          </a:p>
        </p:txBody>
      </p:sp>
      <p:pic>
        <p:nvPicPr>
          <p:cNvPr id="51206" name="Picture 6"/>
          <p:cNvPicPr>
            <a:picLocks noChangeAspect="1" noChangeArrowheads="1"/>
          </p:cNvPicPr>
          <p:nvPr/>
        </p:nvPicPr>
        <p:blipFill>
          <a:blip r:embed="rId6" cstate="print"/>
          <a:srcRect/>
          <a:stretch>
            <a:fillRect/>
          </a:stretch>
        </p:blipFill>
        <p:spPr bwMode="auto">
          <a:xfrm>
            <a:off x="3320930" y="2355041"/>
            <a:ext cx="2213083" cy="1131132"/>
          </a:xfrm>
          <a:prstGeom prst="rect">
            <a:avLst/>
          </a:prstGeom>
          <a:noFill/>
          <a:ln w="9525">
            <a:noFill/>
            <a:miter lim="800000"/>
            <a:headEnd/>
            <a:tailEnd/>
          </a:ln>
          <a:effectLst/>
        </p:spPr>
      </p:pic>
      <p:sp>
        <p:nvSpPr>
          <p:cNvPr id="9" name="8 Rectángulo redondeado"/>
          <p:cNvSpPr/>
          <p:nvPr/>
        </p:nvSpPr>
        <p:spPr>
          <a:xfrm>
            <a:off x="8481076" y="3993931"/>
            <a:ext cx="777766" cy="158706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a:bodyPr>
          <a:lstStyle/>
          <a:p>
            <a:pPr>
              <a:spcBef>
                <a:spcPts val="1200"/>
              </a:spcBef>
            </a:pPr>
            <a:r>
              <a:rPr lang="es-ES" altLang="es-ES" dirty="0" smtClean="0"/>
              <a:t>Se le aconseja que no asista de nuevo a la guardería.</a:t>
            </a:r>
          </a:p>
          <a:p>
            <a:pPr>
              <a:spcBef>
                <a:spcPts val="1200"/>
              </a:spcBef>
            </a:pPr>
            <a:r>
              <a:rPr lang="es-ES" altLang="es-ES" dirty="0" smtClean="0"/>
              <a:t>Se le comenta que lo mejor es que siga con su escolarización ya que es lo mejor para su inmunidad. </a:t>
            </a:r>
          </a:p>
          <a:p>
            <a:pPr>
              <a:spcBef>
                <a:spcPts val="1200"/>
              </a:spcBef>
            </a:pPr>
            <a:r>
              <a:rPr lang="es-ES" altLang="es-ES" dirty="0" smtClean="0"/>
              <a:t>Comenzar con el uso de </a:t>
            </a:r>
            <a:r>
              <a:rPr lang="es-ES" altLang="es-ES" dirty="0" err="1" smtClean="0"/>
              <a:t>probióticos</a:t>
            </a:r>
            <a:r>
              <a:rPr lang="es-ES" altLang="es-ES" dirty="0" smtClean="0"/>
              <a:t> para intentar reducir el número de infecciones respiratorias. </a:t>
            </a:r>
          </a:p>
          <a:p>
            <a:pPr>
              <a:spcBef>
                <a:spcPts val="1200"/>
              </a:spcBef>
            </a:pPr>
            <a:r>
              <a:rPr lang="es-ES" altLang="es-ES" dirty="0" smtClean="0"/>
              <a:t>Emplear remedios homeopáticos, retirar los lácteos, etc.</a:t>
            </a:r>
          </a:p>
          <a:p>
            <a:endParaRPr lang="es-ES" dirty="0"/>
          </a:p>
        </p:txBody>
      </p:sp>
      <p:sp>
        <p:nvSpPr>
          <p:cNvPr id="3" name="Marcador de texto 2"/>
          <p:cNvSpPr>
            <a:spLocks noGrp="1"/>
          </p:cNvSpPr>
          <p:nvPr>
            <p:ph type="body" idx="10"/>
          </p:nvPr>
        </p:nvSpPr>
        <p:spPr>
          <a:xfrm>
            <a:off x="963084" y="908721"/>
            <a:ext cx="10363200" cy="1035465"/>
          </a:xfrm>
        </p:spPr>
        <p:txBody>
          <a:bodyPr>
            <a:noAutofit/>
          </a:bodyPr>
          <a:lstStyle/>
          <a:p>
            <a:pPr>
              <a:spcBef>
                <a:spcPts val="600"/>
              </a:spcBef>
            </a:pPr>
            <a:r>
              <a:rPr lang="es-ES" altLang="es-ES" dirty="0" smtClean="0">
                <a:solidFill>
                  <a:schemeClr val="accent1"/>
                </a:solidFill>
              </a:rPr>
              <a:t> </a:t>
            </a:r>
            <a:r>
              <a:rPr lang="es-ES" dirty="0" smtClean="0">
                <a:solidFill>
                  <a:srgbClr val="C00000"/>
                </a:solidFill>
                <a:latin typeface="Calibri" pitchFamily="34" charset="0"/>
              </a:rPr>
              <a:t>Ante la preocupación materna por las innumerables infecciones                        que sufre su bebé, ¿qué podría usted aconsejarle?</a:t>
            </a:r>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a:t>
            </a:r>
            <a:r>
              <a:rPr lang="es-ES" dirty="0" smtClean="0"/>
              <a:t>11</a:t>
            </a:r>
            <a:endParaRPr lang="es-ES" dirty="0"/>
          </a:p>
        </p:txBody>
      </p:sp>
    </p:spTree>
    <p:extLst>
      <p:ext uri="{BB962C8B-B14F-4D97-AF65-F5344CB8AC3E}">
        <p14:creationId xmlns:p14="http://schemas.microsoft.com/office/powerpoint/2010/main" val="359140700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idx="1"/>
          </p:nvPr>
        </p:nvSpPr>
        <p:spPr>
          <a:xfrm>
            <a:off x="-1" y="1015675"/>
            <a:ext cx="11819965" cy="4592024"/>
          </a:xfrm>
        </p:spPr>
        <p:txBody>
          <a:bodyPr/>
          <a:lstStyle/>
          <a:p>
            <a:r>
              <a:rPr lang="es-ES" sz="2200" b="1" dirty="0">
                <a:latin typeface="+mj-lt"/>
              </a:rPr>
              <a:t>Incluyen 14 ensayos </a:t>
            </a:r>
            <a:r>
              <a:rPr lang="es-ES" sz="2200" b="1" dirty="0" err="1">
                <a:latin typeface="+mj-lt"/>
              </a:rPr>
              <a:t>randomizados</a:t>
            </a:r>
            <a:r>
              <a:rPr lang="es-ES" sz="2200" b="1" dirty="0">
                <a:latin typeface="+mj-lt"/>
              </a:rPr>
              <a:t> que comparaban el uso de </a:t>
            </a:r>
            <a:r>
              <a:rPr lang="es-ES" sz="2200" b="1" dirty="0" err="1">
                <a:latin typeface="+mj-lt"/>
              </a:rPr>
              <a:t>probióticos</a:t>
            </a:r>
            <a:r>
              <a:rPr lang="es-ES" sz="2200" b="1" dirty="0">
                <a:latin typeface="+mj-lt"/>
              </a:rPr>
              <a:t> con placebo en la prevención de las infecciones respiratorias agudas de vías </a:t>
            </a:r>
            <a:r>
              <a:rPr lang="es-ES" sz="2200" b="1" dirty="0" smtClean="0">
                <a:latin typeface="+mj-lt"/>
              </a:rPr>
              <a:t>altas:</a:t>
            </a:r>
          </a:p>
          <a:p>
            <a:pPr lvl="1"/>
            <a:r>
              <a:rPr lang="es-ES" b="1" dirty="0" smtClean="0">
                <a:latin typeface="+mj-lt"/>
                <a:cs typeface="Calibri" panose="020F0502020204030204" pitchFamily="34" charset="0"/>
              </a:rPr>
              <a:t>3451 pacientes.</a:t>
            </a:r>
          </a:p>
          <a:p>
            <a:pPr lvl="1"/>
            <a:r>
              <a:rPr lang="es-ES" b="1" dirty="0" smtClean="0">
                <a:latin typeface="+mj-lt"/>
                <a:cs typeface="Calibri" panose="020F0502020204030204" pitchFamily="34" charset="0"/>
              </a:rPr>
              <a:t>Los </a:t>
            </a:r>
            <a:r>
              <a:rPr lang="es-ES" b="1" dirty="0">
                <a:latin typeface="+mj-lt"/>
                <a:cs typeface="Calibri" panose="020F0502020204030204" pitchFamily="34" charset="0"/>
              </a:rPr>
              <a:t>pacientes que reciben </a:t>
            </a:r>
            <a:r>
              <a:rPr lang="es-ES" b="1" dirty="0" err="1">
                <a:latin typeface="+mj-lt"/>
                <a:cs typeface="Calibri" panose="020F0502020204030204" pitchFamily="34" charset="0"/>
              </a:rPr>
              <a:t>probióticos</a:t>
            </a:r>
            <a:r>
              <a:rPr lang="es-ES" b="1" dirty="0">
                <a:latin typeface="+mj-lt"/>
                <a:cs typeface="Calibri" panose="020F0502020204030204" pitchFamily="34" charset="0"/>
              </a:rPr>
              <a:t> presentan menos episodios:  </a:t>
            </a:r>
            <a:r>
              <a:rPr lang="es-ES" b="1" dirty="0">
                <a:solidFill>
                  <a:schemeClr val="tx2"/>
                </a:solidFill>
                <a:latin typeface="+mj-lt"/>
                <a:cs typeface="Calibri" panose="020F0502020204030204" pitchFamily="34" charset="0"/>
              </a:rPr>
              <a:t>OR 0,58 (IC 0,36-0,92</a:t>
            </a:r>
            <a:r>
              <a:rPr lang="es-ES" b="1" dirty="0" smtClean="0">
                <a:solidFill>
                  <a:schemeClr val="tx2"/>
                </a:solidFill>
                <a:latin typeface="+mj-lt"/>
                <a:cs typeface="Calibri" panose="020F0502020204030204" pitchFamily="34" charset="0"/>
              </a:rPr>
              <a:t>).</a:t>
            </a:r>
          </a:p>
          <a:p>
            <a:pPr lvl="1"/>
            <a:r>
              <a:rPr lang="es-ES" b="1" dirty="0" smtClean="0">
                <a:latin typeface="+mj-lt"/>
                <a:cs typeface="Calibri" panose="020F0502020204030204" pitchFamily="34" charset="0"/>
              </a:rPr>
              <a:t>Reciben </a:t>
            </a:r>
            <a:r>
              <a:rPr lang="es-ES" b="1" dirty="0">
                <a:latin typeface="+mj-lt"/>
                <a:cs typeface="Calibri" panose="020F0502020204030204" pitchFamily="34" charset="0"/>
              </a:rPr>
              <a:t>menos tratamientos antibióticos por estas infecciones:</a:t>
            </a:r>
            <a:r>
              <a:rPr lang="es-ES" b="1" dirty="0">
                <a:solidFill>
                  <a:srgbClr val="000000"/>
                </a:solidFill>
                <a:latin typeface="+mj-lt"/>
                <a:cs typeface="Calibri" panose="020F0502020204030204" pitchFamily="34" charset="0"/>
              </a:rPr>
              <a:t> </a:t>
            </a:r>
            <a:r>
              <a:rPr lang="es-ES" b="1" dirty="0">
                <a:solidFill>
                  <a:schemeClr val="tx2"/>
                </a:solidFill>
                <a:latin typeface="+mj-lt"/>
                <a:cs typeface="Calibri" panose="020F0502020204030204" pitchFamily="34" charset="0"/>
              </a:rPr>
              <a:t>OR 0,67 (IC 0,45-0,98).</a:t>
            </a:r>
          </a:p>
          <a:p>
            <a:endParaRPr lang="es-ES" b="1" dirty="0">
              <a:latin typeface="Corbel" pitchFamily="34" charset="0"/>
            </a:endParaRPr>
          </a:p>
          <a:p>
            <a:endParaRPr lang="es-ES" dirty="0"/>
          </a:p>
        </p:txBody>
      </p:sp>
      <p:sp>
        <p:nvSpPr>
          <p:cNvPr id="5" name="Marcador de texto 4"/>
          <p:cNvSpPr>
            <a:spLocks noGrp="1"/>
          </p:cNvSpPr>
          <p:nvPr>
            <p:ph type="body" sz="quarter" idx="10"/>
          </p:nvPr>
        </p:nvSpPr>
        <p:spPr/>
        <p:txBody>
          <a:bodyPr>
            <a:normAutofit/>
          </a:bodyPr>
          <a:lstStyle/>
          <a:p>
            <a:r>
              <a:rPr lang="en-US" sz="1200" dirty="0" err="1">
                <a:solidFill>
                  <a:srgbClr val="808080"/>
                </a:solidFill>
              </a:rPr>
              <a:t>Hao</a:t>
            </a:r>
            <a:r>
              <a:rPr lang="en-US" sz="1200" dirty="0">
                <a:solidFill>
                  <a:srgbClr val="808080"/>
                </a:solidFill>
              </a:rPr>
              <a:t> Q, et al. Cochrane Database </a:t>
            </a:r>
            <a:r>
              <a:rPr lang="en-US" sz="1200" dirty="0" err="1">
                <a:solidFill>
                  <a:srgbClr val="808080"/>
                </a:solidFill>
              </a:rPr>
              <a:t>Syst</a:t>
            </a:r>
            <a:r>
              <a:rPr lang="en-US" sz="1200" dirty="0">
                <a:solidFill>
                  <a:srgbClr val="808080"/>
                </a:solidFill>
              </a:rPr>
              <a:t> Rev. 2011</a:t>
            </a:r>
          </a:p>
          <a:p>
            <a:endParaRPr lang="es-ES" dirty="0"/>
          </a:p>
        </p:txBody>
      </p:sp>
      <p:pic>
        <p:nvPicPr>
          <p:cNvPr id="6" name="Picture 5"/>
          <p:cNvPicPr>
            <a:picLocks noChangeAspect="1" noChangeArrowheads="1"/>
          </p:cNvPicPr>
          <p:nvPr/>
        </p:nvPicPr>
        <p:blipFill>
          <a:blip r:embed="rId2" cstate="print"/>
          <a:srcRect/>
          <a:stretch>
            <a:fillRect/>
          </a:stretch>
        </p:blipFill>
        <p:spPr bwMode="auto">
          <a:xfrm>
            <a:off x="2343800" y="3736860"/>
            <a:ext cx="1968500" cy="1473200"/>
          </a:xfrm>
          <a:prstGeom prst="rect">
            <a:avLst/>
          </a:prstGeom>
          <a:noFill/>
          <a:ln w="9525">
            <a:noFill/>
            <a:miter lim="800000"/>
            <a:headEnd/>
            <a:tailEnd/>
          </a:ln>
        </p:spPr>
      </p:pic>
      <p:pic>
        <p:nvPicPr>
          <p:cNvPr id="7" name="Picture 2" descr="http://t3.gstatic.com/images?q=tbn:ANd9GcTUQG_g1lIeFxDQhNTLkC_9sKdTrjFhJNh9yW-MxybVVgY-GPGICB_Vbyc">
            <a:hlinkClick r:id="rId3"/>
          </p:cNvPr>
          <p:cNvPicPr>
            <a:picLocks noChangeAspect="1" noChangeArrowheads="1"/>
          </p:cNvPicPr>
          <p:nvPr/>
        </p:nvPicPr>
        <p:blipFill>
          <a:blip r:embed="rId4" cstate="print"/>
          <a:srcRect/>
          <a:stretch>
            <a:fillRect/>
          </a:stretch>
        </p:blipFill>
        <p:spPr bwMode="auto">
          <a:xfrm>
            <a:off x="5751219" y="3794798"/>
            <a:ext cx="1809763" cy="1357324"/>
          </a:xfrm>
          <a:prstGeom prst="rect">
            <a:avLst/>
          </a:prstGeom>
          <a:noFill/>
        </p:spPr>
      </p:pic>
      <p:pic>
        <p:nvPicPr>
          <p:cNvPr id="8" name="Picture 12" descr="http://t2.gstatic.com/images?q=tbn:ANd9GcTzK7Hi_v-QDyIAE4RA4bPnwAnKWDPCVdlj7Nw5ukAd5nTI5PxMvCKHeGU">
            <a:hlinkClick r:id="rId5"/>
          </p:cNvPr>
          <p:cNvPicPr>
            <a:picLocks noChangeAspect="1" noChangeArrowheads="1"/>
          </p:cNvPicPr>
          <p:nvPr/>
        </p:nvPicPr>
        <p:blipFill>
          <a:blip r:embed="rId6" cstate="print"/>
          <a:srcRect/>
          <a:stretch>
            <a:fillRect/>
          </a:stretch>
        </p:blipFill>
        <p:spPr bwMode="auto">
          <a:xfrm>
            <a:off x="8758518" y="3687642"/>
            <a:ext cx="2023255" cy="1571636"/>
          </a:xfrm>
          <a:prstGeom prst="rect">
            <a:avLst/>
          </a:prstGeom>
          <a:noFill/>
        </p:spPr>
      </p:pic>
      <p:pic>
        <p:nvPicPr>
          <p:cNvPr id="9" name="Picture 6"/>
          <p:cNvPicPr>
            <a:picLocks noChangeAspect="1" noChangeArrowheads="1"/>
          </p:cNvPicPr>
          <p:nvPr/>
        </p:nvPicPr>
        <p:blipFill>
          <a:blip r:embed="rId7" cstate="print"/>
          <a:srcRect/>
          <a:stretch>
            <a:fillRect/>
          </a:stretch>
        </p:blipFill>
        <p:spPr bwMode="auto">
          <a:xfrm>
            <a:off x="1633779" y="262961"/>
            <a:ext cx="8978939" cy="752714"/>
          </a:xfrm>
          <a:prstGeom prst="rect">
            <a:avLst/>
          </a:prstGeom>
          <a:noFill/>
          <a:ln w="9525">
            <a:noFill/>
            <a:miter lim="800000"/>
            <a:headEnd/>
            <a:tailEnd/>
          </a:ln>
        </p:spPr>
      </p:pic>
    </p:spTree>
    <p:extLst>
      <p:ext uri="{BB962C8B-B14F-4D97-AF65-F5344CB8AC3E}">
        <p14:creationId xmlns:p14="http://schemas.microsoft.com/office/powerpoint/2010/main" val="20188820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p:cNvPicPr>
            <a:picLocks noChangeAspect="1" noChangeArrowheads="1"/>
          </p:cNvPicPr>
          <p:nvPr/>
        </p:nvPicPr>
        <p:blipFill>
          <a:blip r:embed="rId2" cstate="print"/>
          <a:srcRect/>
          <a:stretch>
            <a:fillRect/>
          </a:stretch>
        </p:blipFill>
        <p:spPr bwMode="auto">
          <a:xfrm>
            <a:off x="674944" y="2965073"/>
            <a:ext cx="10839223" cy="3095639"/>
          </a:xfrm>
          <a:prstGeom prst="rect">
            <a:avLst/>
          </a:prstGeom>
          <a:noFill/>
          <a:ln w="9525">
            <a:noFill/>
            <a:miter lim="800000"/>
            <a:headEnd/>
            <a:tailEnd/>
          </a:ln>
          <a:effectLst/>
        </p:spPr>
      </p:pic>
      <p:pic>
        <p:nvPicPr>
          <p:cNvPr id="3" name="Picture 27" descr="XLargeThumb">
            <a:hlinkClick r:id="rId3"/>
          </p:cNvPr>
          <p:cNvPicPr>
            <a:picLocks noChangeAspect="1" noChangeArrowheads="1"/>
          </p:cNvPicPr>
          <p:nvPr/>
        </p:nvPicPr>
        <p:blipFill>
          <a:blip r:embed="rId4" cstate="print"/>
          <a:srcRect/>
          <a:stretch>
            <a:fillRect/>
          </a:stretch>
        </p:blipFill>
        <p:spPr bwMode="auto">
          <a:xfrm>
            <a:off x="9955522" y="276769"/>
            <a:ext cx="1558645" cy="1563229"/>
          </a:xfrm>
          <a:prstGeom prst="rect">
            <a:avLst/>
          </a:prstGeom>
          <a:noFill/>
          <a:ln w="9525">
            <a:noFill/>
            <a:miter lim="800000"/>
            <a:headEnd/>
            <a:tailEnd/>
          </a:ln>
        </p:spPr>
      </p:pic>
      <p:pic>
        <p:nvPicPr>
          <p:cNvPr id="76803" name="Picture 3"/>
          <p:cNvPicPr>
            <a:picLocks noChangeAspect="1" noChangeArrowheads="1"/>
          </p:cNvPicPr>
          <p:nvPr/>
        </p:nvPicPr>
        <p:blipFill>
          <a:blip r:embed="rId5" cstate="print"/>
          <a:srcRect/>
          <a:stretch>
            <a:fillRect/>
          </a:stretch>
        </p:blipFill>
        <p:spPr bwMode="auto">
          <a:xfrm>
            <a:off x="1638441" y="192172"/>
            <a:ext cx="6115821" cy="1732422"/>
          </a:xfrm>
          <a:prstGeom prst="rect">
            <a:avLst/>
          </a:prstGeom>
          <a:noFill/>
          <a:ln w="9525">
            <a:noFill/>
            <a:miter lim="800000"/>
            <a:headEnd/>
            <a:tailEnd/>
          </a:ln>
          <a:effectLst/>
        </p:spPr>
      </p:pic>
      <p:sp>
        <p:nvSpPr>
          <p:cNvPr id="6" name="5 Rectángulo"/>
          <p:cNvSpPr/>
          <p:nvPr/>
        </p:nvSpPr>
        <p:spPr>
          <a:xfrm>
            <a:off x="5425880" y="3822328"/>
            <a:ext cx="571504" cy="18573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CuadroTexto"/>
          <p:cNvSpPr txBox="1"/>
          <p:nvPr/>
        </p:nvSpPr>
        <p:spPr>
          <a:xfrm>
            <a:off x="674944" y="1950853"/>
            <a:ext cx="8042817" cy="830997"/>
          </a:xfrm>
          <a:prstGeom prst="rect">
            <a:avLst/>
          </a:prstGeom>
          <a:noFill/>
          <a:ln>
            <a:solidFill>
              <a:srgbClr val="002060"/>
            </a:solidFill>
          </a:ln>
        </p:spPr>
        <p:txBody>
          <a:bodyPr wrap="square" rtlCol="0">
            <a:spAutoFit/>
          </a:bodyPr>
          <a:lstStyle/>
          <a:p>
            <a:r>
              <a:rPr lang="es-ES" sz="1600" b="1" dirty="0" smtClean="0">
                <a:solidFill>
                  <a:schemeClr val="accent1"/>
                </a:solidFill>
              </a:rPr>
              <a:t>Edad 6-12 meses.</a:t>
            </a:r>
          </a:p>
          <a:p>
            <a:r>
              <a:rPr lang="es-ES" sz="1600" b="1" dirty="0" smtClean="0">
                <a:solidFill>
                  <a:schemeClr val="accent1"/>
                </a:solidFill>
              </a:rPr>
              <a:t>Doble ciego placebo controlado. </a:t>
            </a:r>
          </a:p>
          <a:p>
            <a:r>
              <a:rPr lang="es-ES" sz="1600" b="1" dirty="0" smtClean="0">
                <a:solidFill>
                  <a:schemeClr val="accent1"/>
                </a:solidFill>
              </a:rPr>
              <a:t>Grupos de estudio: fórmula + GOS / fórmula +GOS+ </a:t>
            </a:r>
            <a:r>
              <a:rPr lang="es-ES" sz="1600" b="1" i="1" dirty="0" smtClean="0">
                <a:solidFill>
                  <a:schemeClr val="accent1"/>
                </a:solidFill>
              </a:rPr>
              <a:t>L. </a:t>
            </a:r>
            <a:r>
              <a:rPr lang="es-ES" sz="1600" b="1" i="1" dirty="0" err="1" smtClean="0">
                <a:solidFill>
                  <a:schemeClr val="accent1"/>
                </a:solidFill>
              </a:rPr>
              <a:t>fermentum</a:t>
            </a:r>
            <a:r>
              <a:rPr lang="es-ES" sz="1600" b="1" i="1" dirty="0" smtClean="0">
                <a:solidFill>
                  <a:schemeClr val="accent1"/>
                </a:solidFill>
              </a:rPr>
              <a:t> </a:t>
            </a:r>
            <a:endParaRPr lang="es-ES" sz="1600" b="1" dirty="0">
              <a:solidFill>
                <a:schemeClr val="accent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fontScale="92500" lnSpcReduction="10000"/>
          </a:bodyPr>
          <a:lstStyle/>
          <a:p>
            <a:pPr>
              <a:spcBef>
                <a:spcPts val="1200"/>
              </a:spcBef>
            </a:pPr>
            <a:r>
              <a:rPr lang="es-ES" sz="2600" dirty="0" smtClean="0"/>
              <a:t>Hay numerosas investigaciones en relación a la </a:t>
            </a:r>
            <a:r>
              <a:rPr lang="es-ES" sz="2600" dirty="0" err="1" smtClean="0"/>
              <a:t>microbiota</a:t>
            </a:r>
            <a:r>
              <a:rPr lang="es-ES" sz="2600" dirty="0" smtClean="0"/>
              <a:t>  y sus implicaciones sobre la vacunación. </a:t>
            </a:r>
          </a:p>
          <a:p>
            <a:pPr>
              <a:spcBef>
                <a:spcPts val="1200"/>
              </a:spcBef>
            </a:pPr>
            <a:r>
              <a:rPr lang="es-ES" sz="2600" dirty="0" smtClean="0"/>
              <a:t>La  caracterización del DNA de la </a:t>
            </a:r>
            <a:r>
              <a:rPr lang="es-ES" sz="2600" dirty="0" err="1" smtClean="0"/>
              <a:t>microbiota</a:t>
            </a:r>
            <a:r>
              <a:rPr lang="es-ES" sz="2600" dirty="0" smtClean="0"/>
              <a:t> fecal, podría ser un </a:t>
            </a:r>
            <a:r>
              <a:rPr lang="es-ES" sz="2600" dirty="0" err="1" smtClean="0"/>
              <a:t>predictor</a:t>
            </a:r>
            <a:r>
              <a:rPr lang="es-ES" sz="2600" dirty="0" smtClean="0"/>
              <a:t> de la eficacia </a:t>
            </a:r>
            <a:r>
              <a:rPr lang="es-ES" sz="2600" dirty="0" err="1" smtClean="0"/>
              <a:t>vacunal</a:t>
            </a:r>
            <a:r>
              <a:rPr lang="es-ES" sz="2600" dirty="0" smtClean="0"/>
              <a:t>. </a:t>
            </a:r>
          </a:p>
          <a:p>
            <a:pPr>
              <a:spcBef>
                <a:spcPts val="1200"/>
              </a:spcBef>
            </a:pPr>
            <a:r>
              <a:rPr lang="es-ES" sz="2600" dirty="0" smtClean="0"/>
              <a:t>Los </a:t>
            </a:r>
            <a:r>
              <a:rPr lang="es-ES" sz="2600" dirty="0" err="1" smtClean="0"/>
              <a:t>probióticos</a:t>
            </a:r>
            <a:r>
              <a:rPr lang="es-ES" sz="2600" dirty="0" smtClean="0"/>
              <a:t> podrían ayudar en la respuesta a la vacuna frente a la gripe en ancianos y mejorar la eficacia de la vacunación en la infancia.</a:t>
            </a:r>
          </a:p>
          <a:p>
            <a:pPr>
              <a:spcBef>
                <a:spcPts val="1200"/>
              </a:spcBef>
            </a:pPr>
            <a:r>
              <a:rPr lang="es-ES" sz="2600" dirty="0" smtClean="0"/>
              <a:t>No existe evidencia científica para la utilización de </a:t>
            </a:r>
            <a:r>
              <a:rPr lang="es-ES" sz="2600" dirty="0" err="1" smtClean="0"/>
              <a:t>probióticos</a:t>
            </a:r>
            <a:r>
              <a:rPr lang="es-ES" sz="2600" dirty="0" smtClean="0"/>
              <a:t> concomitante con las vacunas, estando su empleo contraindicado.</a:t>
            </a:r>
          </a:p>
          <a:p>
            <a:pPr>
              <a:spcBef>
                <a:spcPts val="1200"/>
              </a:spcBef>
            </a:pPr>
            <a:endParaRPr lang="es-ES" altLang="es-ES" sz="2800" dirty="0" smtClean="0"/>
          </a:p>
          <a:p>
            <a:endParaRPr lang="es-ES" dirty="0"/>
          </a:p>
        </p:txBody>
      </p:sp>
      <p:sp>
        <p:nvSpPr>
          <p:cNvPr id="3" name="Marcador de texto 2"/>
          <p:cNvSpPr>
            <a:spLocks noGrp="1"/>
          </p:cNvSpPr>
          <p:nvPr>
            <p:ph type="body" idx="10"/>
          </p:nvPr>
        </p:nvSpPr>
        <p:spPr/>
        <p:txBody>
          <a:bodyPr>
            <a:noAutofit/>
          </a:bodyPr>
          <a:lstStyle/>
          <a:p>
            <a:pPr>
              <a:spcBef>
                <a:spcPts val="600"/>
              </a:spcBef>
            </a:pPr>
            <a:r>
              <a:rPr lang="es-ES" altLang="es-ES" dirty="0" smtClean="0">
                <a:solidFill>
                  <a:schemeClr val="accent1"/>
                </a:solidFill>
              </a:rPr>
              <a:t> </a:t>
            </a:r>
            <a:r>
              <a:rPr lang="es-ES" dirty="0" smtClean="0"/>
              <a:t>La abuela de nuestro paciente va vacunarse de la gripe por indicación de su médico de AP. Señalar la respuesta FALSA:</a:t>
            </a:r>
            <a:endParaRPr lang="es-ES" dirty="0" smtClean="0">
              <a:solidFill>
                <a:srgbClr val="C00000"/>
              </a:solidFill>
              <a:latin typeface="Calibri" pitchFamily="34" charset="0"/>
            </a:endParaRPr>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a:t>
            </a:r>
            <a:r>
              <a:rPr lang="es-ES" dirty="0" smtClean="0"/>
              <a:t>12</a:t>
            </a:r>
            <a:endParaRPr lang="es-ES" dirty="0"/>
          </a:p>
        </p:txBody>
      </p:sp>
    </p:spTree>
    <p:extLst>
      <p:ext uri="{BB962C8B-B14F-4D97-AF65-F5344CB8AC3E}">
        <p14:creationId xmlns:p14="http://schemas.microsoft.com/office/powerpoint/2010/main" val="35914070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1648" y="283149"/>
            <a:ext cx="4753828" cy="12057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descr="C:\Users\Marimar\Documents\marimar\ARTICULOS INFECCIOSAS\Probióticos\XLargeThumb.00005176-201407000-00000.CV.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8350" y="291170"/>
            <a:ext cx="1244116" cy="1640678"/>
          </a:xfrm>
          <a:prstGeom prst="rect">
            <a:avLst/>
          </a:prstGeom>
          <a:noFill/>
          <a:extLst>
            <a:ext uri="{909E8E84-426E-40DD-AFC4-6F175D3DCCD1}">
              <a14:hiddenFill xmlns:a14="http://schemas.microsoft.com/office/drawing/2010/main">
                <a:solidFill>
                  <a:srgbClr val="FFFFFF"/>
                </a:solidFill>
              </a14:hiddenFill>
            </a:ext>
          </a:extLst>
        </p:spPr>
      </p:pic>
      <p:sp>
        <p:nvSpPr>
          <p:cNvPr id="5" name="Shape 81"/>
          <p:cNvSpPr/>
          <p:nvPr/>
        </p:nvSpPr>
        <p:spPr>
          <a:xfrm>
            <a:off x="1063900" y="1609071"/>
            <a:ext cx="3101282" cy="276999"/>
          </a:xfrm>
          <a:prstGeom prst="rect">
            <a:avLst/>
          </a:prstGeom>
          <a:ln>
            <a:solidFill/>
          </a:ln>
          <a:extLst>
            <a:ext uri="{C572A759-6A51-4108-AA02-DFA0A04FC94B}">
              <ma14:wrappingTextBoxFlag xmlns:ma14="http://schemas.microsoft.com/office/mac/drawingml/2011/main" xmlns="" val="1"/>
            </a:ext>
          </a:extLst>
        </p:spPr>
        <p:txBody>
          <a:bodyPr wrap="square" lIns="0" tIns="0" rIns="0" bIns="0">
            <a:spAutoFit/>
          </a:bodyPr>
          <a:lstStyle/>
          <a:p>
            <a:pPr lvl="0" algn="ctr"/>
            <a:r>
              <a:rPr lang="es-ES" dirty="0" err="1" smtClean="0">
                <a:solidFill>
                  <a:srgbClr val="004586"/>
                </a:solidFill>
              </a:rPr>
              <a:t>Guarino</a:t>
            </a:r>
            <a:r>
              <a:rPr lang="es-ES" dirty="0" smtClean="0">
                <a:solidFill>
                  <a:srgbClr val="004586"/>
                </a:solidFill>
              </a:rPr>
              <a:t> A et al. JPGN</a:t>
            </a:r>
            <a:r>
              <a:rPr dirty="0" smtClean="0">
                <a:solidFill>
                  <a:srgbClr val="004586"/>
                </a:solidFill>
              </a:rPr>
              <a:t> 20</a:t>
            </a:r>
            <a:r>
              <a:rPr lang="es-ES" dirty="0" smtClean="0">
                <a:solidFill>
                  <a:srgbClr val="004586"/>
                </a:solidFill>
              </a:rPr>
              <a:t>14</a:t>
            </a:r>
            <a:endParaRPr dirty="0">
              <a:solidFill>
                <a:srgbClr val="004586"/>
              </a:solidFill>
            </a:endParaRPr>
          </a:p>
        </p:txBody>
      </p:sp>
      <p:pic>
        <p:nvPicPr>
          <p:cNvPr id="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6716" y="384207"/>
            <a:ext cx="5442758" cy="1385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5247" y="2605006"/>
            <a:ext cx="5253037" cy="1167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descr="http://apps.elsevier.es/ficheros/publicaciones/16954033/00000080000000S1/v1_201404030109/es/main.assets/thumbnail/cover.jpe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5642" y="4267200"/>
            <a:ext cx="1316420" cy="175522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9345" y="4065156"/>
            <a:ext cx="3348159" cy="19381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Shape 81"/>
          <p:cNvSpPr/>
          <p:nvPr/>
        </p:nvSpPr>
        <p:spPr>
          <a:xfrm>
            <a:off x="1559231" y="3655327"/>
            <a:ext cx="4242479" cy="246221"/>
          </a:xfrm>
          <a:prstGeom prst="rect">
            <a:avLst/>
          </a:prstGeom>
          <a:ln>
            <a:solidFill/>
          </a:ln>
          <a:extLst>
            <a:ext uri="{C572A759-6A51-4108-AA02-DFA0A04FC94B}">
              <ma14:wrappingTextBoxFlag xmlns:ma14="http://schemas.microsoft.com/office/mac/drawingml/2011/main" xmlns="" val="1"/>
            </a:ext>
          </a:extLst>
        </p:spPr>
        <p:txBody>
          <a:bodyPr wrap="square" lIns="0" tIns="0" rIns="0" bIns="0">
            <a:spAutoFit/>
          </a:bodyPr>
          <a:lstStyle/>
          <a:p>
            <a:pPr algn="ctr"/>
            <a:r>
              <a:rPr lang="es-ES" sz="1600" dirty="0" err="1" smtClean="0">
                <a:solidFill>
                  <a:srgbClr val="004586"/>
                </a:solidFill>
                <a:latin typeface="Calibri"/>
                <a:ea typeface="Calibri"/>
                <a:cs typeface="Calibri"/>
                <a:sym typeface="Calibri"/>
              </a:rPr>
              <a:t>Gutierrez</a:t>
            </a:r>
            <a:r>
              <a:rPr lang="es-ES" sz="1600" dirty="0" smtClean="0">
                <a:solidFill>
                  <a:srgbClr val="004586"/>
                </a:solidFill>
                <a:latin typeface="Calibri"/>
                <a:ea typeface="Calibri"/>
                <a:cs typeface="Calibri"/>
                <a:sym typeface="Calibri"/>
              </a:rPr>
              <a:t>-Castellón P et al. </a:t>
            </a:r>
            <a:r>
              <a:rPr lang="es-ES" sz="1600" dirty="0" err="1" smtClean="0">
                <a:solidFill>
                  <a:srgbClr val="004586"/>
                </a:solidFill>
                <a:latin typeface="Calibri"/>
                <a:ea typeface="Calibri"/>
                <a:cs typeface="Calibri"/>
                <a:sym typeface="Calibri"/>
              </a:rPr>
              <a:t>An</a:t>
            </a:r>
            <a:r>
              <a:rPr lang="es-ES" sz="1600" dirty="0" smtClean="0">
                <a:solidFill>
                  <a:srgbClr val="004586"/>
                </a:solidFill>
                <a:latin typeface="Calibri"/>
                <a:ea typeface="Calibri"/>
                <a:cs typeface="Calibri"/>
                <a:sym typeface="Calibri"/>
              </a:rPr>
              <a:t> </a:t>
            </a:r>
            <a:r>
              <a:rPr lang="es-ES" sz="1600" dirty="0" err="1" smtClean="0">
                <a:solidFill>
                  <a:srgbClr val="004586"/>
                </a:solidFill>
                <a:latin typeface="Calibri"/>
                <a:ea typeface="Calibri"/>
                <a:cs typeface="Calibri"/>
                <a:sym typeface="Calibri"/>
              </a:rPr>
              <a:t>Pediatr</a:t>
            </a:r>
            <a:r>
              <a:rPr lang="es-ES" sz="1600" dirty="0" smtClean="0">
                <a:solidFill>
                  <a:srgbClr val="004586"/>
                </a:solidFill>
                <a:latin typeface="Calibri"/>
                <a:ea typeface="Calibri"/>
                <a:cs typeface="Calibri"/>
                <a:sym typeface="Calibri"/>
              </a:rPr>
              <a:t> </a:t>
            </a:r>
            <a:r>
              <a:rPr lang="pt-BR" sz="1600" dirty="0" smtClean="0">
                <a:solidFill>
                  <a:srgbClr val="004586"/>
                </a:solidFill>
                <a:latin typeface="Calibri"/>
                <a:ea typeface="Calibri"/>
                <a:cs typeface="Calibri"/>
                <a:sym typeface="Calibri"/>
              </a:rPr>
              <a:t> 2014 </a:t>
            </a:r>
            <a:endParaRPr lang="es-ES" sz="1600" dirty="0">
              <a:solidFill>
                <a:srgbClr val="004586"/>
              </a:solidFill>
              <a:latin typeface="Calibri"/>
              <a:ea typeface="Calibri"/>
              <a:cs typeface="Calibri"/>
              <a:sym typeface="Calibri"/>
            </a:endParaRPr>
          </a:p>
        </p:txBody>
      </p:sp>
      <p:sp>
        <p:nvSpPr>
          <p:cNvPr id="12" name="11 Rectángulo"/>
          <p:cNvSpPr/>
          <p:nvPr/>
        </p:nvSpPr>
        <p:spPr>
          <a:xfrm>
            <a:off x="157655" y="79232"/>
            <a:ext cx="11918731" cy="19654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Rectángulo"/>
          <p:cNvSpPr/>
          <p:nvPr/>
        </p:nvSpPr>
        <p:spPr>
          <a:xfrm>
            <a:off x="157655" y="2164878"/>
            <a:ext cx="5854262" cy="392035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00192" y="3298124"/>
            <a:ext cx="5016037" cy="287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b="23179"/>
          <a:stretch/>
        </p:blipFill>
        <p:spPr bwMode="auto">
          <a:xfrm>
            <a:off x="6800192" y="2366877"/>
            <a:ext cx="2212428" cy="8718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hape 81"/>
          <p:cNvSpPr/>
          <p:nvPr/>
        </p:nvSpPr>
        <p:spPr>
          <a:xfrm>
            <a:off x="9549299" y="3051591"/>
            <a:ext cx="1892594" cy="184666"/>
          </a:xfrm>
          <a:prstGeom prst="rect">
            <a:avLst/>
          </a:prstGeom>
          <a:ln>
            <a:solidFill/>
          </a:ln>
          <a:extLst>
            <a:ext uri="{C572A759-6A51-4108-AA02-DFA0A04FC94B}">
              <ma14:wrappingTextBoxFlag xmlns:ma14="http://schemas.microsoft.com/office/mac/drawingml/2011/main" xmlns="" val="1"/>
            </a:ext>
          </a:extLst>
        </p:spPr>
        <p:txBody>
          <a:bodyPr wrap="square" lIns="0" tIns="0" rIns="0" bIns="0">
            <a:spAutoFit/>
          </a:bodyPr>
          <a:lstStyle/>
          <a:p>
            <a:pPr lvl="0" algn="ctr"/>
            <a:r>
              <a:rPr lang="es-ES" sz="1200" dirty="0" err="1" smtClean="0"/>
              <a:t>Farthing</a:t>
            </a:r>
            <a:r>
              <a:rPr lang="es-ES" sz="1200" dirty="0" smtClean="0"/>
              <a:t> M et al. </a:t>
            </a:r>
            <a:r>
              <a:rPr lang="pt-BR" sz="1200" dirty="0" smtClean="0"/>
              <a:t>2012 </a:t>
            </a:r>
            <a:endParaRPr sz="1200" dirty="0"/>
          </a:p>
        </p:txBody>
      </p:sp>
      <p:pic>
        <p:nvPicPr>
          <p:cNvPr id="17" name="Picture 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81044" y="2307890"/>
            <a:ext cx="1629104" cy="736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17 Rectángulo"/>
          <p:cNvSpPr/>
          <p:nvPr/>
        </p:nvSpPr>
        <p:spPr>
          <a:xfrm>
            <a:off x="6586302" y="2147262"/>
            <a:ext cx="5486400" cy="393797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a:bodyPr>
          <a:lstStyle/>
          <a:p>
            <a:r>
              <a:rPr lang="es-ES" sz="1200" dirty="0" err="1" smtClean="0"/>
              <a:t>Boge</a:t>
            </a:r>
            <a:r>
              <a:rPr lang="es-ES" sz="1200" dirty="0" smtClean="0"/>
              <a:t>  T et al. </a:t>
            </a:r>
            <a:r>
              <a:rPr lang="es-ES" sz="1200" dirty="0" err="1" smtClean="0"/>
              <a:t>Vaccine</a:t>
            </a:r>
            <a:r>
              <a:rPr lang="es-ES" sz="1200" dirty="0" smtClean="0"/>
              <a:t> 2009; 27: 5677-84 </a:t>
            </a:r>
            <a:endParaRPr lang="es-ES" sz="1200" dirty="0"/>
          </a:p>
        </p:txBody>
      </p:sp>
      <p:pic>
        <p:nvPicPr>
          <p:cNvPr id="3" name="Picture 3"/>
          <p:cNvPicPr>
            <a:picLocks noChangeAspect="1" noChangeArrowheads="1"/>
          </p:cNvPicPr>
          <p:nvPr/>
        </p:nvPicPr>
        <p:blipFill>
          <a:blip r:embed="rId2" cstate="print"/>
          <a:srcRect/>
          <a:stretch>
            <a:fillRect/>
          </a:stretch>
        </p:blipFill>
        <p:spPr bwMode="auto">
          <a:xfrm>
            <a:off x="533401" y="2069931"/>
            <a:ext cx="4686300" cy="3724275"/>
          </a:xfrm>
          <a:prstGeom prst="rect">
            <a:avLst/>
          </a:prstGeom>
          <a:noFill/>
          <a:ln w="9525">
            <a:noFill/>
            <a:miter lim="800000"/>
            <a:headEnd/>
            <a:tailEnd/>
          </a:ln>
          <a:effectLst/>
        </p:spPr>
      </p:pic>
      <p:sp>
        <p:nvSpPr>
          <p:cNvPr id="5" name="4 CuadroTexto"/>
          <p:cNvSpPr txBox="1"/>
          <p:nvPr/>
        </p:nvSpPr>
        <p:spPr>
          <a:xfrm>
            <a:off x="4191000" y="3212931"/>
            <a:ext cx="1238259" cy="369332"/>
          </a:xfrm>
          <a:prstGeom prst="rect">
            <a:avLst/>
          </a:prstGeom>
          <a:solidFill>
            <a:srgbClr val="00B0F0"/>
          </a:solidFill>
        </p:spPr>
        <p:txBody>
          <a:bodyPr wrap="square" rtlCol="0">
            <a:spAutoFit/>
          </a:bodyPr>
          <a:lstStyle/>
          <a:p>
            <a:r>
              <a:rPr lang="es-ES" b="1" dirty="0" smtClean="0">
                <a:solidFill>
                  <a:schemeClr val="bg1"/>
                </a:solidFill>
              </a:rPr>
              <a:t>Leche F</a:t>
            </a:r>
            <a:endParaRPr lang="es-ES" b="1" dirty="0">
              <a:solidFill>
                <a:schemeClr val="bg1"/>
              </a:solidFill>
            </a:endParaRPr>
          </a:p>
        </p:txBody>
      </p:sp>
      <p:pic>
        <p:nvPicPr>
          <p:cNvPr id="6" name="Picture 2"/>
          <p:cNvPicPr>
            <a:picLocks noChangeAspect="1" noChangeArrowheads="1"/>
          </p:cNvPicPr>
          <p:nvPr/>
        </p:nvPicPr>
        <p:blipFill>
          <a:blip r:embed="rId3" cstate="print"/>
          <a:srcRect/>
          <a:stretch>
            <a:fillRect/>
          </a:stretch>
        </p:blipFill>
        <p:spPr bwMode="auto">
          <a:xfrm>
            <a:off x="5745777" y="1869140"/>
            <a:ext cx="6090622" cy="3541059"/>
          </a:xfrm>
          <a:prstGeom prst="rect">
            <a:avLst/>
          </a:prstGeom>
          <a:noFill/>
          <a:ln w="9525">
            <a:noFill/>
            <a:miter lim="800000"/>
            <a:headEnd/>
            <a:tailEnd/>
          </a:ln>
          <a:effectLst/>
        </p:spPr>
      </p:pic>
      <p:sp>
        <p:nvSpPr>
          <p:cNvPr id="7" name="6 CuadroTexto"/>
          <p:cNvSpPr txBox="1"/>
          <p:nvPr/>
        </p:nvSpPr>
        <p:spPr>
          <a:xfrm>
            <a:off x="9000565" y="2604247"/>
            <a:ext cx="1717650" cy="338554"/>
          </a:xfrm>
          <a:prstGeom prst="rect">
            <a:avLst/>
          </a:prstGeom>
          <a:solidFill>
            <a:srgbClr val="002060"/>
          </a:solidFill>
        </p:spPr>
        <p:txBody>
          <a:bodyPr wrap="none" rtlCol="0">
            <a:spAutoFit/>
          </a:bodyPr>
          <a:lstStyle/>
          <a:p>
            <a:r>
              <a:rPr lang="es-ES" sz="1600" b="1" dirty="0" smtClean="0">
                <a:solidFill>
                  <a:schemeClr val="bg1"/>
                </a:solidFill>
              </a:rPr>
              <a:t>Leche fermentada</a:t>
            </a:r>
            <a:endParaRPr lang="es-ES" sz="1600" b="1" dirty="0">
              <a:solidFill>
                <a:schemeClr val="bg1"/>
              </a:solidFill>
            </a:endParaRPr>
          </a:p>
        </p:txBody>
      </p:sp>
      <p:pic>
        <p:nvPicPr>
          <p:cNvPr id="8" name="Picture 6"/>
          <p:cNvPicPr>
            <a:picLocks noChangeAspect="1" noChangeArrowheads="1"/>
          </p:cNvPicPr>
          <p:nvPr/>
        </p:nvPicPr>
        <p:blipFill>
          <a:blip r:embed="rId4" cstate="print"/>
          <a:srcRect/>
          <a:stretch>
            <a:fillRect/>
          </a:stretch>
        </p:blipFill>
        <p:spPr bwMode="auto">
          <a:xfrm>
            <a:off x="6429187" y="429166"/>
            <a:ext cx="5407212" cy="876300"/>
          </a:xfrm>
          <a:prstGeom prst="rect">
            <a:avLst/>
          </a:prstGeom>
          <a:noFill/>
          <a:ln w="9525">
            <a:noFill/>
            <a:miter lim="800000"/>
            <a:headEnd/>
            <a:tailEnd/>
          </a:ln>
          <a:effectLst/>
        </p:spPr>
      </p:pic>
      <p:pic>
        <p:nvPicPr>
          <p:cNvPr id="9" name="Picture 5"/>
          <p:cNvPicPr>
            <a:picLocks noChangeAspect="1" noChangeArrowheads="1"/>
          </p:cNvPicPr>
          <p:nvPr/>
        </p:nvPicPr>
        <p:blipFill>
          <a:blip r:embed="rId5" cstate="print"/>
          <a:srcRect/>
          <a:stretch>
            <a:fillRect/>
          </a:stretch>
        </p:blipFill>
        <p:spPr bwMode="auto">
          <a:xfrm>
            <a:off x="533401" y="301776"/>
            <a:ext cx="4025900" cy="1457325"/>
          </a:xfrm>
          <a:prstGeom prst="rect">
            <a:avLst/>
          </a:prstGeom>
          <a:noFill/>
          <a:ln w="9525">
            <a:noFill/>
            <a:miter lim="800000"/>
            <a:headEnd/>
            <a:tailEnd/>
          </a:ln>
          <a:effectLst/>
        </p:spPr>
      </p:pic>
    </p:spTree>
    <p:extLst>
      <p:ext uri="{BB962C8B-B14F-4D97-AF65-F5344CB8AC3E}">
        <p14:creationId xmlns:p14="http://schemas.microsoft.com/office/powerpoint/2010/main" val="32478689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3" cstate="print"/>
          <a:srcRect/>
          <a:stretch>
            <a:fillRect/>
          </a:stretch>
        </p:blipFill>
        <p:spPr bwMode="auto">
          <a:xfrm>
            <a:off x="574414" y="901352"/>
            <a:ext cx="7852244" cy="4759896"/>
          </a:xfrm>
          <a:prstGeom prst="rect">
            <a:avLst/>
          </a:prstGeom>
          <a:noFill/>
          <a:ln w="9525">
            <a:noFill/>
            <a:miter lim="800000"/>
            <a:headEnd/>
            <a:tailEnd/>
          </a:ln>
          <a:effectLst/>
        </p:spPr>
      </p:pic>
      <p:sp>
        <p:nvSpPr>
          <p:cNvPr id="7" name="6 CuadroTexto"/>
          <p:cNvSpPr txBox="1"/>
          <p:nvPr/>
        </p:nvSpPr>
        <p:spPr>
          <a:xfrm>
            <a:off x="3318372" y="5678165"/>
            <a:ext cx="1941942" cy="369332"/>
          </a:xfrm>
          <a:prstGeom prst="rect">
            <a:avLst/>
          </a:prstGeom>
          <a:noFill/>
        </p:spPr>
        <p:txBody>
          <a:bodyPr wrap="none" rtlCol="0">
            <a:spAutoFit/>
          </a:bodyPr>
          <a:lstStyle/>
          <a:p>
            <a:r>
              <a:rPr lang="es-ES" b="1" i="1" dirty="0" smtClean="0">
                <a:solidFill>
                  <a:srgbClr val="1B671D"/>
                </a:solidFill>
              </a:rPr>
              <a:t>L. Taboada (2017) </a:t>
            </a:r>
            <a:endParaRPr lang="es-ES" b="1" i="1" dirty="0">
              <a:solidFill>
                <a:srgbClr val="1B671D"/>
              </a:solidFill>
            </a:endParaRPr>
          </a:p>
        </p:txBody>
      </p:sp>
      <p:pic>
        <p:nvPicPr>
          <p:cNvPr id="8" name="Picture 1"/>
          <p:cNvPicPr>
            <a:picLocks noChangeAspect="1" noChangeArrowheads="1"/>
          </p:cNvPicPr>
          <p:nvPr/>
        </p:nvPicPr>
        <p:blipFill>
          <a:blip r:embed="rId4" cstate="print"/>
          <a:srcRect/>
          <a:stretch>
            <a:fillRect/>
          </a:stretch>
        </p:blipFill>
        <p:spPr bwMode="auto">
          <a:xfrm>
            <a:off x="9488366" y="637473"/>
            <a:ext cx="1948348" cy="1944636"/>
          </a:xfrm>
          <a:prstGeom prst="rect">
            <a:avLst/>
          </a:prstGeom>
          <a:noFill/>
          <a:ln w="9525">
            <a:solidFill>
              <a:srgbClr val="002060"/>
            </a:solid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9230577" y="2865754"/>
            <a:ext cx="2463925" cy="831092"/>
          </a:xfrm>
          <a:prstGeom prst="rect">
            <a:avLst/>
          </a:prstGeom>
          <a:noFill/>
          <a:ln w="9525">
            <a:noFill/>
            <a:miter lim="800000"/>
            <a:headEnd/>
            <a:tailEnd/>
          </a:ln>
        </p:spPr>
      </p:pic>
      <p:pic>
        <p:nvPicPr>
          <p:cNvPr id="10" name="Picture 9"/>
          <p:cNvPicPr>
            <a:picLocks noChangeAspect="1" noChangeArrowheads="1"/>
          </p:cNvPicPr>
          <p:nvPr/>
        </p:nvPicPr>
        <p:blipFill>
          <a:blip r:embed="rId6" cstate="print"/>
          <a:srcRect/>
          <a:stretch>
            <a:fillRect/>
          </a:stretch>
        </p:blipFill>
        <p:spPr bwMode="auto">
          <a:xfrm>
            <a:off x="9846548" y="4748094"/>
            <a:ext cx="1711599" cy="1296943"/>
          </a:xfrm>
          <a:prstGeom prst="rect">
            <a:avLst/>
          </a:prstGeom>
          <a:noFill/>
          <a:ln w="9525">
            <a:noFill/>
            <a:miter lim="800000"/>
            <a:headEnd/>
            <a:tailEnd/>
          </a:ln>
        </p:spPr>
      </p:pic>
      <p:pic>
        <p:nvPicPr>
          <p:cNvPr id="11" name="Picture 3"/>
          <p:cNvPicPr>
            <a:picLocks noChangeAspect="1" noChangeArrowheads="1"/>
          </p:cNvPicPr>
          <p:nvPr/>
        </p:nvPicPr>
        <p:blipFill>
          <a:blip r:embed="rId7" cstate="print"/>
          <a:srcRect/>
          <a:stretch>
            <a:fillRect/>
          </a:stretch>
        </p:blipFill>
        <p:spPr bwMode="auto">
          <a:xfrm>
            <a:off x="9001115" y="3835767"/>
            <a:ext cx="2959288" cy="843280"/>
          </a:xfrm>
          <a:prstGeom prst="rect">
            <a:avLst/>
          </a:prstGeom>
          <a:noFill/>
          <a:ln w="9525">
            <a:noFill/>
            <a:miter lim="800000"/>
            <a:headEnd/>
            <a:tailEnd/>
          </a:ln>
          <a:effectLst/>
        </p:spPr>
      </p:pic>
      <p:sp>
        <p:nvSpPr>
          <p:cNvPr id="4" name="Título 3"/>
          <p:cNvSpPr>
            <a:spLocks noGrp="1"/>
          </p:cNvSpPr>
          <p:nvPr>
            <p:ph type="title"/>
          </p:nvPr>
        </p:nvSpPr>
        <p:spPr>
          <a:xfrm>
            <a:off x="585347" y="94969"/>
            <a:ext cx="10972800" cy="604800"/>
          </a:xfrm>
        </p:spPr>
        <p:txBody>
          <a:bodyPr/>
          <a:lstStyle/>
          <a:p>
            <a:r>
              <a:rPr lang="es-ES" dirty="0" smtClean="0"/>
              <a:t>¿Qué son los </a:t>
            </a:r>
            <a:r>
              <a:rPr lang="es-ES" dirty="0" err="1" smtClean="0"/>
              <a:t>probióticos</a:t>
            </a:r>
            <a:r>
              <a:rPr lang="es-ES" dirty="0" smtClean="0"/>
              <a:t>?</a:t>
            </a:r>
            <a:endParaRPr lang="es-E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1043229" y="1000109"/>
            <a:ext cx="2456662" cy="1850667"/>
          </a:xfrm>
          <a:prstGeom prst="rect">
            <a:avLst/>
          </a:prstGeom>
          <a:noFill/>
          <a:ln w="9525">
            <a:noFill/>
            <a:miter lim="800000"/>
            <a:headEnd/>
            <a:tailEnd/>
          </a:ln>
          <a:effectLst/>
        </p:spPr>
      </p:pic>
      <p:pic>
        <p:nvPicPr>
          <p:cNvPr id="4" name="Picture 7" descr="yog5"/>
          <p:cNvPicPr>
            <a:picLocks noChangeAspect="1" noChangeArrowheads="1"/>
          </p:cNvPicPr>
          <p:nvPr/>
        </p:nvPicPr>
        <p:blipFill>
          <a:blip r:embed="rId3" cstate="print">
            <a:clrChange>
              <a:clrFrom>
                <a:srgbClr val="FBF0EE"/>
              </a:clrFrom>
              <a:clrTo>
                <a:srgbClr val="FBF0EE">
                  <a:alpha val="0"/>
                </a:srgbClr>
              </a:clrTo>
            </a:clrChange>
          </a:blip>
          <a:srcRect/>
          <a:stretch>
            <a:fillRect/>
          </a:stretch>
        </p:blipFill>
        <p:spPr bwMode="auto">
          <a:xfrm>
            <a:off x="4752668" y="1004547"/>
            <a:ext cx="2996126" cy="1707792"/>
          </a:xfrm>
          <a:prstGeom prst="rect">
            <a:avLst/>
          </a:prstGeom>
          <a:noFill/>
          <a:ln w="9525">
            <a:noFill/>
            <a:miter lim="800000"/>
            <a:headEnd/>
            <a:tailEnd/>
          </a:ln>
        </p:spPr>
      </p:pic>
      <p:pic>
        <p:nvPicPr>
          <p:cNvPr id="5" name="Picture 25"/>
          <p:cNvPicPr>
            <a:picLocks noChangeAspect="1" noChangeArrowheads="1"/>
          </p:cNvPicPr>
          <p:nvPr/>
        </p:nvPicPr>
        <p:blipFill>
          <a:blip r:embed="rId4" cstate="print"/>
          <a:srcRect t="23213" r="5334" b="12248"/>
          <a:stretch>
            <a:fillRect/>
          </a:stretch>
        </p:blipFill>
        <p:spPr bwMode="auto">
          <a:xfrm>
            <a:off x="8919023" y="1052317"/>
            <a:ext cx="2277533" cy="873125"/>
          </a:xfrm>
          <a:prstGeom prst="rect">
            <a:avLst/>
          </a:prstGeom>
          <a:noFill/>
          <a:ln w="9525">
            <a:noFill/>
            <a:miter lim="800000"/>
            <a:headEnd/>
            <a:tailEnd/>
          </a:ln>
        </p:spPr>
      </p:pic>
      <p:pic>
        <p:nvPicPr>
          <p:cNvPr id="6" name="Picture 26"/>
          <p:cNvPicPr>
            <a:picLocks noChangeAspect="1" noChangeArrowheads="1"/>
          </p:cNvPicPr>
          <p:nvPr/>
        </p:nvPicPr>
        <p:blipFill>
          <a:blip r:embed="rId5" cstate="print"/>
          <a:srcRect l="4620" t="6374" r="30089" b="33888"/>
          <a:stretch>
            <a:fillRect/>
          </a:stretch>
        </p:blipFill>
        <p:spPr bwMode="auto">
          <a:xfrm>
            <a:off x="9001572" y="2150345"/>
            <a:ext cx="2112433" cy="908050"/>
          </a:xfrm>
          <a:prstGeom prst="rect">
            <a:avLst/>
          </a:prstGeom>
          <a:noFill/>
          <a:ln w="9525">
            <a:noFill/>
            <a:miter lim="800000"/>
            <a:headEnd/>
            <a:tailEnd/>
          </a:ln>
        </p:spPr>
      </p:pic>
      <p:pic>
        <p:nvPicPr>
          <p:cNvPr id="7" name="Picture 3"/>
          <p:cNvPicPr>
            <a:picLocks noChangeAspect="1" noChangeArrowheads="1"/>
          </p:cNvPicPr>
          <p:nvPr/>
        </p:nvPicPr>
        <p:blipFill>
          <a:blip r:embed="rId6" cstate="print"/>
          <a:srcRect/>
          <a:stretch>
            <a:fillRect/>
          </a:stretch>
        </p:blipFill>
        <p:spPr bwMode="auto">
          <a:xfrm>
            <a:off x="952464" y="3500439"/>
            <a:ext cx="2095515" cy="2280093"/>
          </a:xfrm>
          <a:prstGeom prst="rect">
            <a:avLst/>
          </a:prstGeom>
          <a:noFill/>
          <a:ln w="9525">
            <a:noFill/>
            <a:miter lim="800000"/>
            <a:headEnd/>
            <a:tailEnd/>
          </a:ln>
          <a:effectLst/>
        </p:spPr>
      </p:pic>
      <p:sp>
        <p:nvSpPr>
          <p:cNvPr id="8" name="7 CuadroTexto"/>
          <p:cNvSpPr txBox="1"/>
          <p:nvPr/>
        </p:nvSpPr>
        <p:spPr>
          <a:xfrm>
            <a:off x="1346014" y="5855346"/>
            <a:ext cx="1400704" cy="523220"/>
          </a:xfrm>
          <a:prstGeom prst="rect">
            <a:avLst/>
          </a:prstGeom>
          <a:noFill/>
        </p:spPr>
        <p:txBody>
          <a:bodyPr wrap="none" rtlCol="0">
            <a:spAutoFit/>
          </a:bodyPr>
          <a:lstStyle/>
          <a:p>
            <a:pPr algn="ctr"/>
            <a:r>
              <a:rPr lang="es-ES" sz="1400" b="1" dirty="0" err="1" smtClean="0">
                <a:solidFill>
                  <a:srgbClr val="C00000"/>
                </a:solidFill>
              </a:rPr>
              <a:t>Elie</a:t>
            </a:r>
            <a:r>
              <a:rPr lang="es-ES" sz="1400" b="1" dirty="0" smtClean="0">
                <a:solidFill>
                  <a:srgbClr val="C00000"/>
                </a:solidFill>
              </a:rPr>
              <a:t> </a:t>
            </a:r>
            <a:r>
              <a:rPr lang="es-ES" sz="1400" b="1" dirty="0" err="1" smtClean="0">
                <a:solidFill>
                  <a:srgbClr val="C00000"/>
                </a:solidFill>
              </a:rPr>
              <a:t>Metchnikoff</a:t>
            </a:r>
            <a:endParaRPr lang="es-ES" sz="1400" b="1" dirty="0" smtClean="0">
              <a:solidFill>
                <a:srgbClr val="C00000"/>
              </a:solidFill>
            </a:endParaRPr>
          </a:p>
          <a:p>
            <a:pPr algn="ctr"/>
            <a:r>
              <a:rPr lang="es-ES" sz="1400" b="1" dirty="0" smtClean="0">
                <a:solidFill>
                  <a:srgbClr val="C00000"/>
                </a:solidFill>
              </a:rPr>
              <a:t>1910</a:t>
            </a:r>
            <a:endParaRPr lang="es-ES" sz="1400" b="1" dirty="0">
              <a:solidFill>
                <a:srgbClr val="C00000"/>
              </a:solidFill>
            </a:endParaRPr>
          </a:p>
        </p:txBody>
      </p:sp>
      <p:sp>
        <p:nvSpPr>
          <p:cNvPr id="9" name="8 CuadroTexto"/>
          <p:cNvSpPr txBox="1"/>
          <p:nvPr/>
        </p:nvSpPr>
        <p:spPr>
          <a:xfrm>
            <a:off x="9301177" y="5232746"/>
            <a:ext cx="1693284" cy="738664"/>
          </a:xfrm>
          <a:prstGeom prst="rect">
            <a:avLst/>
          </a:prstGeom>
          <a:noFill/>
        </p:spPr>
        <p:txBody>
          <a:bodyPr wrap="none" rtlCol="0">
            <a:spAutoFit/>
          </a:bodyPr>
          <a:lstStyle/>
          <a:p>
            <a:pPr algn="ctr"/>
            <a:r>
              <a:rPr lang="es-ES" sz="1400" b="1" dirty="0" smtClean="0">
                <a:solidFill>
                  <a:srgbClr val="113F12"/>
                </a:solidFill>
              </a:rPr>
              <a:t>PROBIOTICO</a:t>
            </a:r>
          </a:p>
          <a:p>
            <a:pPr algn="ctr"/>
            <a:r>
              <a:rPr lang="es-ES" sz="1400" b="1" dirty="0" smtClean="0">
                <a:solidFill>
                  <a:srgbClr val="113F12"/>
                </a:solidFill>
              </a:rPr>
              <a:t>1965-  Lilly y </a:t>
            </a:r>
            <a:r>
              <a:rPr lang="es-ES" sz="1400" b="1" dirty="0" err="1" smtClean="0">
                <a:solidFill>
                  <a:srgbClr val="113F12"/>
                </a:solidFill>
              </a:rPr>
              <a:t>Stilwell</a:t>
            </a:r>
            <a:endParaRPr lang="es-ES" sz="1400" b="1" dirty="0" smtClean="0">
              <a:solidFill>
                <a:srgbClr val="113F12"/>
              </a:solidFill>
            </a:endParaRPr>
          </a:p>
          <a:p>
            <a:pPr algn="ctr"/>
            <a:r>
              <a:rPr lang="es-ES" sz="1400" b="1" dirty="0" smtClean="0">
                <a:solidFill>
                  <a:srgbClr val="113F12"/>
                </a:solidFill>
              </a:rPr>
              <a:t>1989- Roy </a:t>
            </a:r>
            <a:r>
              <a:rPr lang="es-ES" sz="1400" b="1" dirty="0" err="1" smtClean="0">
                <a:solidFill>
                  <a:srgbClr val="113F12"/>
                </a:solidFill>
              </a:rPr>
              <a:t>Fuller</a:t>
            </a:r>
            <a:endParaRPr lang="es-ES" sz="1400" b="1" dirty="0">
              <a:solidFill>
                <a:srgbClr val="113F12"/>
              </a:solidFill>
            </a:endParaRPr>
          </a:p>
        </p:txBody>
      </p:sp>
      <p:pic>
        <p:nvPicPr>
          <p:cNvPr id="10" name="Picture 5"/>
          <p:cNvPicPr>
            <a:picLocks noChangeAspect="1" noChangeArrowheads="1"/>
          </p:cNvPicPr>
          <p:nvPr/>
        </p:nvPicPr>
        <p:blipFill>
          <a:blip r:embed="rId7" cstate="print"/>
          <a:srcRect/>
          <a:stretch>
            <a:fillRect/>
          </a:stretch>
        </p:blipFill>
        <p:spPr bwMode="auto">
          <a:xfrm>
            <a:off x="6286502" y="3499236"/>
            <a:ext cx="2256005" cy="1357322"/>
          </a:xfrm>
          <a:prstGeom prst="rect">
            <a:avLst/>
          </a:prstGeom>
          <a:noFill/>
          <a:ln w="9525">
            <a:noFill/>
            <a:miter lim="800000"/>
            <a:headEnd/>
            <a:tailEnd/>
          </a:ln>
          <a:effectLst/>
        </p:spPr>
      </p:pic>
      <p:sp>
        <p:nvSpPr>
          <p:cNvPr id="11" name="10 CuadroTexto"/>
          <p:cNvSpPr txBox="1"/>
          <p:nvPr/>
        </p:nvSpPr>
        <p:spPr>
          <a:xfrm>
            <a:off x="6814588" y="5078858"/>
            <a:ext cx="1312474" cy="523220"/>
          </a:xfrm>
          <a:prstGeom prst="rect">
            <a:avLst/>
          </a:prstGeom>
          <a:noFill/>
        </p:spPr>
        <p:txBody>
          <a:bodyPr wrap="none" rtlCol="0">
            <a:spAutoFit/>
          </a:bodyPr>
          <a:lstStyle/>
          <a:p>
            <a:pPr algn="ctr"/>
            <a:r>
              <a:rPr lang="es-ES" sz="1400" b="1" dirty="0" err="1" smtClean="0">
                <a:solidFill>
                  <a:srgbClr val="002060"/>
                </a:solidFill>
              </a:rPr>
              <a:t>Minoru</a:t>
            </a:r>
            <a:r>
              <a:rPr lang="es-ES" sz="1400" b="1" dirty="0" smtClean="0">
                <a:solidFill>
                  <a:srgbClr val="002060"/>
                </a:solidFill>
              </a:rPr>
              <a:t> </a:t>
            </a:r>
            <a:r>
              <a:rPr lang="es-ES" sz="1400" b="1" dirty="0" err="1" smtClean="0">
                <a:solidFill>
                  <a:srgbClr val="002060"/>
                </a:solidFill>
              </a:rPr>
              <a:t>Shirota</a:t>
            </a:r>
            <a:endParaRPr lang="es-ES" sz="1400" b="1" dirty="0" smtClean="0">
              <a:solidFill>
                <a:srgbClr val="002060"/>
              </a:solidFill>
            </a:endParaRPr>
          </a:p>
          <a:p>
            <a:pPr algn="ctr"/>
            <a:r>
              <a:rPr lang="es-ES" sz="1400" b="1" dirty="0" smtClean="0">
                <a:solidFill>
                  <a:srgbClr val="002060"/>
                </a:solidFill>
              </a:rPr>
              <a:t>1930</a:t>
            </a:r>
            <a:endParaRPr lang="es-ES" sz="1400" b="1" dirty="0">
              <a:solidFill>
                <a:srgbClr val="002060"/>
              </a:solidFill>
            </a:endParaRPr>
          </a:p>
        </p:txBody>
      </p:sp>
      <p:pic>
        <p:nvPicPr>
          <p:cNvPr id="12" name="Picture 4"/>
          <p:cNvPicPr>
            <a:picLocks noChangeAspect="1" noChangeArrowheads="1"/>
          </p:cNvPicPr>
          <p:nvPr/>
        </p:nvPicPr>
        <p:blipFill>
          <a:blip r:embed="rId8" cstate="print"/>
          <a:srcRect/>
          <a:stretch>
            <a:fillRect/>
          </a:stretch>
        </p:blipFill>
        <p:spPr bwMode="auto">
          <a:xfrm>
            <a:off x="3905235" y="3499236"/>
            <a:ext cx="1524011" cy="1684433"/>
          </a:xfrm>
          <a:prstGeom prst="rect">
            <a:avLst/>
          </a:prstGeom>
          <a:noFill/>
          <a:ln w="9525">
            <a:noFill/>
            <a:miter lim="800000"/>
            <a:headEnd/>
            <a:tailEnd/>
          </a:ln>
          <a:effectLst/>
        </p:spPr>
      </p:pic>
      <p:sp>
        <p:nvSpPr>
          <p:cNvPr id="13" name="12 CuadroTexto"/>
          <p:cNvSpPr txBox="1"/>
          <p:nvPr/>
        </p:nvSpPr>
        <p:spPr>
          <a:xfrm>
            <a:off x="4132060" y="5397624"/>
            <a:ext cx="1125244" cy="523220"/>
          </a:xfrm>
          <a:prstGeom prst="rect">
            <a:avLst/>
          </a:prstGeom>
          <a:noFill/>
        </p:spPr>
        <p:txBody>
          <a:bodyPr wrap="none" rtlCol="0">
            <a:spAutoFit/>
          </a:bodyPr>
          <a:lstStyle/>
          <a:p>
            <a:pPr algn="ctr"/>
            <a:r>
              <a:rPr lang="es-ES" sz="1400" b="1" dirty="0" smtClean="0">
                <a:solidFill>
                  <a:srgbClr val="002060"/>
                </a:solidFill>
              </a:rPr>
              <a:t>Alfred </a:t>
            </a:r>
            <a:r>
              <a:rPr lang="es-ES" sz="1400" b="1" dirty="0" err="1" smtClean="0">
                <a:solidFill>
                  <a:srgbClr val="002060"/>
                </a:solidFill>
              </a:rPr>
              <a:t>Nissle</a:t>
            </a:r>
            <a:endParaRPr lang="es-ES" sz="1400" b="1" dirty="0" smtClean="0">
              <a:solidFill>
                <a:srgbClr val="002060"/>
              </a:solidFill>
            </a:endParaRPr>
          </a:p>
          <a:p>
            <a:pPr algn="ctr"/>
            <a:r>
              <a:rPr lang="es-ES" sz="1400" b="1" dirty="0" smtClean="0">
                <a:solidFill>
                  <a:srgbClr val="002060"/>
                </a:solidFill>
              </a:rPr>
              <a:t>1917</a:t>
            </a:r>
            <a:endParaRPr lang="es-ES" sz="1400" b="1" dirty="0">
              <a:solidFill>
                <a:srgbClr val="002060"/>
              </a:solidFill>
            </a:endParaRPr>
          </a:p>
        </p:txBody>
      </p:sp>
      <p:pic>
        <p:nvPicPr>
          <p:cNvPr id="14" name="Picture 14" descr="bactsex"/>
          <p:cNvPicPr>
            <a:picLocks noChangeAspect="1" noChangeArrowheads="1"/>
          </p:cNvPicPr>
          <p:nvPr/>
        </p:nvPicPr>
        <p:blipFill>
          <a:blip r:embed="rId9" cstate="print"/>
          <a:srcRect/>
          <a:stretch>
            <a:fillRect/>
          </a:stretch>
        </p:blipFill>
        <p:spPr bwMode="auto">
          <a:xfrm>
            <a:off x="8858269" y="3499236"/>
            <a:ext cx="2579101" cy="1450991"/>
          </a:xfrm>
          <a:prstGeom prst="rect">
            <a:avLst/>
          </a:prstGeom>
          <a:noFill/>
          <a:ln w="9525">
            <a:noFill/>
            <a:miter lim="800000"/>
            <a:headEnd/>
            <a:tailEnd/>
          </a:ln>
        </p:spPr>
      </p:pic>
      <p:sp>
        <p:nvSpPr>
          <p:cNvPr id="15" name="Título 14"/>
          <p:cNvSpPr>
            <a:spLocks noGrp="1"/>
          </p:cNvSpPr>
          <p:nvPr>
            <p:ph type="title"/>
          </p:nvPr>
        </p:nvSpPr>
        <p:spPr>
          <a:xfrm>
            <a:off x="609600" y="250528"/>
            <a:ext cx="10972800" cy="604800"/>
          </a:xfrm>
        </p:spPr>
        <p:txBody>
          <a:bodyPr/>
          <a:lstStyle/>
          <a:p>
            <a:r>
              <a:rPr lang="es-ES" dirty="0" smtClean="0"/>
              <a:t>¿Desde cuándo se conocen?</a:t>
            </a:r>
            <a:endParaRPr lang="es-E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print"/>
          <a:srcRect/>
          <a:stretch>
            <a:fillRect/>
          </a:stretch>
        </p:blipFill>
        <p:spPr bwMode="auto">
          <a:xfrm>
            <a:off x="1500265" y="941294"/>
            <a:ext cx="9191469" cy="5174129"/>
          </a:xfrm>
          <a:prstGeom prst="rect">
            <a:avLst/>
          </a:prstGeom>
          <a:noFill/>
          <a:ln w="9525">
            <a:noFill/>
            <a:miter lim="800000"/>
            <a:headEnd/>
            <a:tailEnd/>
          </a:ln>
        </p:spPr>
      </p:pic>
      <p:sp>
        <p:nvSpPr>
          <p:cNvPr id="2" name="Título 1"/>
          <p:cNvSpPr>
            <a:spLocks noGrp="1"/>
          </p:cNvSpPr>
          <p:nvPr>
            <p:ph type="title"/>
          </p:nvPr>
        </p:nvSpPr>
        <p:spPr>
          <a:xfrm>
            <a:off x="609600" y="204898"/>
            <a:ext cx="10972800" cy="604800"/>
          </a:xfrm>
        </p:spPr>
        <p:txBody>
          <a:bodyPr/>
          <a:lstStyle/>
          <a:p>
            <a:r>
              <a:rPr lang="es-ES" dirty="0" smtClean="0"/>
              <a:t>¿Todos los preparados </a:t>
            </a:r>
            <a:r>
              <a:rPr lang="es-ES" dirty="0" err="1" smtClean="0"/>
              <a:t>probióticos</a:t>
            </a:r>
            <a:r>
              <a:rPr lang="es-ES" dirty="0" smtClean="0"/>
              <a:t> son eficaces?</a:t>
            </a:r>
            <a:endParaRPr lang="es-ES" dirty="0"/>
          </a:p>
        </p:txBody>
      </p:sp>
      <p:sp>
        <p:nvSpPr>
          <p:cNvPr id="3" name="Marcador de texto 2"/>
          <p:cNvSpPr>
            <a:spLocks noGrp="1"/>
          </p:cNvSpPr>
          <p:nvPr>
            <p:ph type="body" sz="quarter" idx="13"/>
          </p:nvPr>
        </p:nvSpPr>
        <p:spPr/>
        <p:txBody>
          <a:bodyPr>
            <a:normAutofit lnSpcReduction="10000"/>
          </a:bodyPr>
          <a:lstStyle/>
          <a:p>
            <a:endParaRPr lang="es-E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normAutofit/>
          </a:bodyPr>
          <a:lstStyle/>
          <a:p>
            <a:r>
              <a:rPr lang="es-ES" sz="1200" dirty="0" err="1" smtClean="0"/>
              <a:t>Alvarez</a:t>
            </a:r>
            <a:r>
              <a:rPr lang="es-ES" sz="1200" dirty="0" smtClean="0"/>
              <a:t> Calatayud G, Suarez E. </a:t>
            </a:r>
            <a:r>
              <a:rPr lang="es-ES" sz="1200" dirty="0" err="1" smtClean="0"/>
              <a:t>Microbiota</a:t>
            </a:r>
            <a:r>
              <a:rPr lang="es-ES" sz="1200" dirty="0" smtClean="0"/>
              <a:t> autóctona, </a:t>
            </a:r>
            <a:r>
              <a:rPr lang="es-ES" sz="1200" dirty="0" err="1" smtClean="0"/>
              <a:t>probióticos</a:t>
            </a:r>
            <a:r>
              <a:rPr lang="es-ES" sz="1200" dirty="0" smtClean="0"/>
              <a:t> y prebióticos. Madrid 2014.</a:t>
            </a:r>
            <a:endParaRPr lang="es-ES" sz="1200" dirty="0"/>
          </a:p>
        </p:txBody>
      </p:sp>
      <p:pic>
        <p:nvPicPr>
          <p:cNvPr id="10" name="Picture 2"/>
          <p:cNvPicPr>
            <a:picLocks noChangeAspect="1" noChangeArrowheads="1"/>
          </p:cNvPicPr>
          <p:nvPr/>
        </p:nvPicPr>
        <p:blipFill>
          <a:blip r:embed="rId3" cstate="print"/>
          <a:srcRect/>
          <a:stretch>
            <a:fillRect/>
          </a:stretch>
        </p:blipFill>
        <p:spPr bwMode="auto">
          <a:xfrm>
            <a:off x="1299884" y="322730"/>
            <a:ext cx="9632575" cy="5072098"/>
          </a:xfrm>
          <a:prstGeom prst="rect">
            <a:avLst/>
          </a:prstGeom>
          <a:noFill/>
          <a:ln w="9525">
            <a:noFill/>
            <a:miter lim="800000"/>
            <a:headEnd/>
            <a:tailEnd/>
          </a:ln>
          <a:effectLst/>
        </p:spPr>
      </p:pic>
    </p:spTree>
    <p:extLst>
      <p:ext uri="{BB962C8B-B14F-4D97-AF65-F5344CB8AC3E}">
        <p14:creationId xmlns:p14="http://schemas.microsoft.com/office/powerpoint/2010/main" val="32478689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p:cNvSpPr>
            <a:spLocks noGrp="1"/>
          </p:cNvSpPr>
          <p:nvPr>
            <p:ph type="title"/>
          </p:nvPr>
        </p:nvSpPr>
        <p:spPr>
          <a:xfrm>
            <a:off x="609600" y="361609"/>
            <a:ext cx="10972800" cy="604800"/>
          </a:xfrm>
        </p:spPr>
        <p:txBody>
          <a:bodyPr/>
          <a:lstStyle/>
          <a:p>
            <a:r>
              <a:rPr lang="es-ES" dirty="0">
                <a:solidFill>
                  <a:srgbClr val="004586"/>
                </a:solidFill>
              </a:rPr>
              <a:t>¿Es importante que se trate de una cepa específica?</a:t>
            </a:r>
            <a:br>
              <a:rPr lang="es-ES" dirty="0">
                <a:solidFill>
                  <a:srgbClr val="004586"/>
                </a:solidFill>
              </a:rPr>
            </a:br>
            <a:endParaRPr lang="es-ES" dirty="0">
              <a:solidFill>
                <a:srgbClr val="004586"/>
              </a:solidFill>
            </a:endParaRPr>
          </a:p>
        </p:txBody>
      </p:sp>
      <p:sp>
        <p:nvSpPr>
          <p:cNvPr id="2" name="Marcador de contenido 1"/>
          <p:cNvSpPr>
            <a:spLocks noGrp="1"/>
          </p:cNvSpPr>
          <p:nvPr>
            <p:ph idx="1"/>
          </p:nvPr>
        </p:nvSpPr>
        <p:spPr/>
        <p:txBody>
          <a:bodyPr/>
          <a:lstStyle/>
          <a:p>
            <a:r>
              <a:rPr lang="es-ES" dirty="0"/>
              <a:t>Los efectos </a:t>
            </a:r>
            <a:r>
              <a:rPr lang="es-ES" dirty="0">
                <a:solidFill>
                  <a:srgbClr val="C00000"/>
                </a:solidFill>
              </a:rPr>
              <a:t>beneficiosos sólo pueden atribuirse a la cepa</a:t>
            </a:r>
            <a:r>
              <a:rPr lang="es-ES" dirty="0"/>
              <a:t> o cepas </a:t>
            </a:r>
            <a:r>
              <a:rPr lang="es-ES" dirty="0">
                <a:solidFill>
                  <a:srgbClr val="C00000"/>
                </a:solidFill>
              </a:rPr>
              <a:t>estudiadas</a:t>
            </a:r>
            <a:r>
              <a:rPr lang="es-ES" dirty="0"/>
              <a:t> y no a la especie o a todo un grupo de </a:t>
            </a:r>
            <a:r>
              <a:rPr lang="es-ES" dirty="0" err="1"/>
              <a:t>probióticos</a:t>
            </a:r>
            <a:r>
              <a:rPr lang="es-ES" dirty="0"/>
              <a:t>.</a:t>
            </a:r>
          </a:p>
          <a:p>
            <a:r>
              <a:rPr lang="es-ES" dirty="0"/>
              <a:t>Los estudios que documentan la eficacia de una cepa a una</a:t>
            </a:r>
            <a:r>
              <a:rPr lang="es-ES" dirty="0">
                <a:solidFill>
                  <a:srgbClr val="C00000"/>
                </a:solidFill>
              </a:rPr>
              <a:t> dosificación determinada</a:t>
            </a:r>
            <a:r>
              <a:rPr lang="es-ES" dirty="0">
                <a:solidFill>
                  <a:srgbClr val="113F12"/>
                </a:solidFill>
              </a:rPr>
              <a:t> </a:t>
            </a:r>
            <a:r>
              <a:rPr lang="es-ES" dirty="0"/>
              <a:t>no son evidencia suficiente para avalar los efectos a una dosificación más baja.</a:t>
            </a:r>
          </a:p>
          <a:p>
            <a:endParaRPr lang="es-ES" dirty="0"/>
          </a:p>
        </p:txBody>
      </p:sp>
      <p:sp>
        <p:nvSpPr>
          <p:cNvPr id="3" name="Marcador de texto 2"/>
          <p:cNvSpPr>
            <a:spLocks noGrp="1"/>
          </p:cNvSpPr>
          <p:nvPr>
            <p:ph type="body" sz="quarter" idx="10"/>
          </p:nvPr>
        </p:nvSpPr>
        <p:spPr/>
        <p:txBody>
          <a:bodyPr>
            <a:normAutofit lnSpcReduction="10000"/>
          </a:bodyPr>
          <a:lstStyle/>
          <a:p>
            <a:endParaRPr lang="es-ES" dirty="0"/>
          </a:p>
        </p:txBody>
      </p:sp>
      <p:pic>
        <p:nvPicPr>
          <p:cNvPr id="12" name="Picture 2" descr="http://www.madrimasd.org/blogs/biocienciatecnologia/wp-content/blogs.dir/53/files/199/o_bacterias.jpg"/>
          <p:cNvPicPr>
            <a:picLocks noChangeAspect="1" noChangeArrowheads="1"/>
          </p:cNvPicPr>
          <p:nvPr/>
        </p:nvPicPr>
        <p:blipFill>
          <a:blip r:embed="rId2" cstate="print"/>
          <a:srcRect/>
          <a:stretch>
            <a:fillRect/>
          </a:stretch>
        </p:blipFill>
        <p:spPr bwMode="auto">
          <a:xfrm>
            <a:off x="8459969" y="2931384"/>
            <a:ext cx="3242716" cy="1824028"/>
          </a:xfrm>
          <a:prstGeom prst="rect">
            <a:avLst/>
          </a:prstGeom>
          <a:noFill/>
          <a:ln w="9525">
            <a:noFill/>
            <a:miter lim="800000"/>
            <a:headEnd/>
            <a:tailEnd/>
          </a:ln>
        </p:spPr>
      </p:pic>
      <p:sp>
        <p:nvSpPr>
          <p:cNvPr id="13" name="7 CuadroTexto"/>
          <p:cNvSpPr txBox="1"/>
          <p:nvPr/>
        </p:nvSpPr>
        <p:spPr>
          <a:xfrm>
            <a:off x="8821271" y="4808961"/>
            <a:ext cx="2581813" cy="646331"/>
          </a:xfrm>
          <a:prstGeom prst="rect">
            <a:avLst/>
          </a:prstGeom>
          <a:solidFill>
            <a:srgbClr val="C00000"/>
          </a:solidFill>
        </p:spPr>
        <p:txBody>
          <a:bodyPr wrap="square" rtlCol="0">
            <a:spAutoFit/>
          </a:bodyPr>
          <a:lstStyle/>
          <a:p>
            <a:pPr algn="ctr"/>
            <a:r>
              <a:rPr lang="es-ES" b="1" dirty="0" smtClean="0">
                <a:solidFill>
                  <a:schemeClr val="bg1"/>
                </a:solidFill>
              </a:rPr>
              <a:t>No existe el </a:t>
            </a:r>
            <a:r>
              <a:rPr lang="es-ES" b="1" dirty="0" err="1" smtClean="0">
                <a:solidFill>
                  <a:schemeClr val="bg1"/>
                </a:solidFill>
              </a:rPr>
              <a:t>probiótico</a:t>
            </a:r>
            <a:r>
              <a:rPr lang="es-ES" b="1" dirty="0" smtClean="0">
                <a:solidFill>
                  <a:schemeClr val="bg1"/>
                </a:solidFill>
              </a:rPr>
              <a:t> </a:t>
            </a:r>
          </a:p>
          <a:p>
            <a:pPr algn="ctr"/>
            <a:r>
              <a:rPr lang="es-ES" b="1" dirty="0" smtClean="0">
                <a:solidFill>
                  <a:schemeClr val="bg1"/>
                </a:solidFill>
              </a:rPr>
              <a:t>IDEAL</a:t>
            </a:r>
            <a:endParaRPr lang="es-ES" b="1" dirty="0">
              <a:solidFill>
                <a:schemeClr val="bg1"/>
              </a:solidFill>
            </a:endParaRPr>
          </a:p>
        </p:txBody>
      </p:sp>
      <p:graphicFrame>
        <p:nvGraphicFramePr>
          <p:cNvPr id="14" name="4 Tabla"/>
          <p:cNvGraphicFramePr>
            <a:graphicFrameLocks noGrp="1"/>
          </p:cNvGraphicFramePr>
          <p:nvPr>
            <p:extLst>
              <p:ext uri="{D42A27DB-BD31-4B8C-83A1-F6EECF244321}">
                <p14:modId xmlns:p14="http://schemas.microsoft.com/office/powerpoint/2010/main" val="2868899517"/>
              </p:ext>
            </p:extLst>
          </p:nvPr>
        </p:nvGraphicFramePr>
        <p:xfrm>
          <a:off x="514704" y="3120783"/>
          <a:ext cx="7310277" cy="1675794"/>
        </p:xfrm>
        <a:graphic>
          <a:graphicData uri="http://schemas.openxmlformats.org/drawingml/2006/table">
            <a:tbl>
              <a:tblPr firstRow="1" bandRow="1">
                <a:tableStyleId>{5C22544A-7EE6-4342-B048-85BDC9FD1C3A}</a:tableStyleId>
              </a:tblPr>
              <a:tblGrid>
                <a:gridCol w="1958459"/>
                <a:gridCol w="1492840"/>
                <a:gridCol w="1929489"/>
                <a:gridCol w="1929489"/>
              </a:tblGrid>
              <a:tr h="29832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j-lt"/>
                          <a:ea typeface="ＭＳ Ｐゴシック" pitchFamily="34" charset="-128"/>
                        </a:rPr>
                        <a:t>CEPA PROBIÓTICA</a:t>
                      </a:r>
                    </a:p>
                  </a:txBody>
                  <a:tcPr marL="132004" marR="132004" marT="45619" marB="45619"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j-lt"/>
                          <a:ea typeface="ＭＳ Ｐゴシック" pitchFamily="34" charset="-128"/>
                        </a:rPr>
                        <a:t>GÉNERO</a:t>
                      </a:r>
                    </a:p>
                  </a:txBody>
                  <a:tcPr marL="132004" marR="132004" marT="45619" marB="45619"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j-lt"/>
                          <a:ea typeface="ＭＳ Ｐゴシック" pitchFamily="34" charset="-128"/>
                        </a:rPr>
                        <a:t>ESPECIE</a:t>
                      </a:r>
                    </a:p>
                  </a:txBody>
                  <a:tcPr marL="132004" marR="132004" marT="45619" marB="45619" anchor="ctr" horzOverflow="overflow">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bg1"/>
                          </a:solidFill>
                          <a:effectLst/>
                          <a:latin typeface="+mj-lt"/>
                          <a:ea typeface="ＭＳ Ｐゴシック" pitchFamily="34" charset="-128"/>
                        </a:rPr>
                        <a:t>DESIGNACIÓN ALFANUMÉRICA</a:t>
                      </a:r>
                    </a:p>
                  </a:txBody>
                  <a:tcPr marL="132004" marR="132004" marT="45619" marB="45619" anchor="ctr" horzOverflow="overflow">
                    <a:solidFill>
                      <a:schemeClr val="tx1"/>
                    </a:solidFill>
                  </a:tcPr>
                </a:tc>
              </a:tr>
              <a:tr h="4381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err="1" smtClean="0">
                          <a:ln>
                            <a:noFill/>
                          </a:ln>
                          <a:solidFill>
                            <a:srgbClr val="004586"/>
                          </a:solidFill>
                          <a:effectLst/>
                          <a:latin typeface="+mn-lt"/>
                          <a:ea typeface="ＭＳ Ｐゴシック" pitchFamily="34" charset="-128"/>
                        </a:rPr>
                        <a:t>Lactobacillus</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 sz="1400" b="0" i="1" u="none" strike="noStrike" cap="none" normalizeH="0" baseline="0" dirty="0" err="1" smtClean="0">
                          <a:ln>
                            <a:noFill/>
                          </a:ln>
                          <a:solidFill>
                            <a:srgbClr val="004586"/>
                          </a:solidFill>
                          <a:effectLst/>
                          <a:latin typeface="+mn-lt"/>
                          <a:ea typeface="ＭＳ Ｐゴシック" pitchFamily="34" charset="-128"/>
                        </a:rPr>
                        <a:t>paracasei</a:t>
                      </a:r>
                      <a:endParaRPr kumimoji="0" lang="es-ES" sz="1400" b="0" i="1" u="none" strike="noStrike" cap="none" normalizeH="0" baseline="0" dirty="0" smtClean="0">
                        <a:ln>
                          <a:noFill/>
                        </a:ln>
                        <a:solidFill>
                          <a:srgbClr val="004586"/>
                        </a:solidFill>
                        <a:effectLst/>
                        <a:latin typeface="+mn-lt"/>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Lpc-37</a:t>
                      </a:r>
                      <a:endParaRPr kumimoji="0" lang="es-ES" sz="1400" b="1"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anchor="ctr" horzOverflow="overflow">
                    <a:solidFill>
                      <a:srgbClr val="CDD7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err="1" smtClean="0">
                          <a:ln>
                            <a:noFill/>
                          </a:ln>
                          <a:solidFill>
                            <a:srgbClr val="004586"/>
                          </a:solidFill>
                          <a:effectLst/>
                          <a:latin typeface="+mn-lt"/>
                          <a:ea typeface="ＭＳ Ｐゴシック" pitchFamily="34" charset="-128"/>
                        </a:rPr>
                        <a:t>Lactobacillus</a:t>
                      </a:r>
                      <a:endParaRPr kumimoji="0" lang="es-ES" sz="1400" b="0"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anchor="ctr" horzOverflow="overflow">
                    <a:solidFill>
                      <a:srgbClr val="CDD7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err="1" smtClean="0">
                          <a:ln>
                            <a:noFill/>
                          </a:ln>
                          <a:solidFill>
                            <a:srgbClr val="004586"/>
                          </a:solidFill>
                          <a:effectLst/>
                          <a:latin typeface="+mn-lt"/>
                          <a:ea typeface="ＭＳ Ｐゴシック" pitchFamily="34" charset="-128"/>
                        </a:rPr>
                        <a:t>paracasei</a:t>
                      </a:r>
                      <a:endParaRPr kumimoji="0" lang="es-ES" sz="1400" b="0"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anchor="ctr" horzOverflow="overflow">
                    <a:solidFill>
                      <a:srgbClr val="CDD7EB"/>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Lpc-37</a:t>
                      </a:r>
                    </a:p>
                  </a:txBody>
                  <a:tcPr marL="132004" marR="132004" marT="45619" marB="45619" anchor="ctr" horzOverflow="overflow">
                    <a:solidFill>
                      <a:srgbClr val="CDD7EB"/>
                    </a:solidFill>
                  </a:tcPr>
                </a:tc>
              </a:tr>
              <a:tr h="43814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err="1" smtClean="0">
                          <a:ln>
                            <a:noFill/>
                          </a:ln>
                          <a:solidFill>
                            <a:srgbClr val="004586"/>
                          </a:solidFill>
                          <a:effectLst/>
                          <a:latin typeface="+mn-lt"/>
                          <a:ea typeface="ＭＳ Ｐゴシック" pitchFamily="34" charset="-128"/>
                        </a:rPr>
                        <a:t>Bifidobacterium</a:t>
                      </a:r>
                      <a:r>
                        <a:rPr kumimoji="0" lang="es-ES" sz="1400" b="0" i="1" u="none" strike="noStrike" cap="none" normalizeH="0" baseline="0" dirty="0" smtClean="0">
                          <a:ln>
                            <a:noFill/>
                          </a:ln>
                          <a:solidFill>
                            <a:srgbClr val="004586"/>
                          </a:solidFill>
                          <a:effectLst/>
                          <a:latin typeface="+mn-lt"/>
                          <a:ea typeface="ＭＳ Ｐゴシック" pitchFamily="34" charset="-128"/>
                        </a:rPr>
                        <a:t> </a:t>
                      </a:r>
                      <a:r>
                        <a:rPr kumimoji="0" lang="es-ES" sz="1400" b="0" i="1" u="none" strike="noStrike" cap="none" normalizeH="0" baseline="0" dirty="0" err="1" smtClean="0">
                          <a:ln>
                            <a:noFill/>
                          </a:ln>
                          <a:solidFill>
                            <a:srgbClr val="004586"/>
                          </a:solidFill>
                          <a:effectLst/>
                          <a:latin typeface="+mn-lt"/>
                          <a:ea typeface="ＭＳ Ｐゴシック" pitchFamily="34" charset="-128"/>
                        </a:rPr>
                        <a:t>lactis</a:t>
                      </a:r>
                      <a:endParaRPr kumimoji="0" lang="es-ES" sz="1400" b="0" i="1" u="none" strike="noStrike" cap="none" normalizeH="0" baseline="0" dirty="0" smtClean="0">
                        <a:ln>
                          <a:noFill/>
                        </a:ln>
                        <a:solidFill>
                          <a:srgbClr val="004586"/>
                        </a:solidFill>
                        <a:effectLst/>
                        <a:latin typeface="+mn-lt"/>
                        <a:ea typeface="ＭＳ Ｐゴシック" pitchFamily="34"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0" u="none" strike="noStrike" cap="none" normalizeH="0" baseline="0" dirty="0" smtClean="0">
                          <a:ln>
                            <a:noFill/>
                          </a:ln>
                          <a:solidFill>
                            <a:srgbClr val="004586"/>
                          </a:solidFill>
                          <a:effectLst/>
                          <a:latin typeface="+mn-lt"/>
                          <a:ea typeface="ＭＳ Ｐゴシック" pitchFamily="34" charset="-128"/>
                        </a:rPr>
                        <a:t>Bi-37</a:t>
                      </a:r>
                      <a:endParaRPr kumimoji="0" lang="es-ES" sz="1400" b="1"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anchor="ctr" horzOverflow="overflow">
                    <a:solidFill>
                      <a:srgbClr val="E8EC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400" b="0" i="1" u="none" strike="noStrike" cap="none" normalizeH="0" baseline="0" dirty="0" err="1" smtClean="0">
                          <a:ln>
                            <a:noFill/>
                          </a:ln>
                          <a:solidFill>
                            <a:srgbClr val="004586"/>
                          </a:solidFill>
                          <a:effectLst/>
                          <a:latin typeface="+mn-lt"/>
                          <a:ea typeface="ＭＳ Ｐゴシック" pitchFamily="34" charset="-128"/>
                        </a:rPr>
                        <a:t>Bifidobacterium</a:t>
                      </a:r>
                      <a:endParaRPr kumimoji="0" lang="es-ES_tradnl" sz="1400" b="0"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anchor="ctr" horzOverflow="overflow">
                    <a:solidFill>
                      <a:srgbClr val="E8EC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err="1" smtClean="0">
                          <a:ln>
                            <a:noFill/>
                          </a:ln>
                          <a:solidFill>
                            <a:srgbClr val="004586"/>
                          </a:solidFill>
                          <a:effectLst/>
                          <a:latin typeface="+mn-lt"/>
                          <a:ea typeface="ＭＳ Ｐゴシック" pitchFamily="34" charset="-128"/>
                        </a:rPr>
                        <a:t>lactis</a:t>
                      </a:r>
                      <a:endParaRPr kumimoji="0" lang="es-ES_tradnl" sz="1400" b="0" i="0" u="none" strike="noStrike" cap="none" normalizeH="0" baseline="0" dirty="0" smtClean="0">
                        <a:ln>
                          <a:noFill/>
                        </a:ln>
                        <a:solidFill>
                          <a:srgbClr val="004586"/>
                        </a:solidFill>
                        <a:effectLst/>
                        <a:latin typeface="+mn-lt"/>
                        <a:ea typeface="ＭＳ Ｐゴシック" pitchFamily="34" charset="-128"/>
                      </a:endParaRPr>
                    </a:p>
                  </a:txBody>
                  <a:tcPr marL="132004" marR="132004" marT="45619" marB="45619" anchor="ctr" horzOverflow="overflow">
                    <a:solidFill>
                      <a:srgbClr val="E8ECF5"/>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_tradnl" sz="1400" b="0" i="0" u="none" strike="noStrike" cap="none" normalizeH="0" baseline="0" dirty="0" smtClean="0">
                          <a:ln>
                            <a:noFill/>
                          </a:ln>
                          <a:solidFill>
                            <a:srgbClr val="004586"/>
                          </a:solidFill>
                          <a:effectLst/>
                          <a:latin typeface="+mn-lt"/>
                          <a:ea typeface="ＭＳ Ｐゴシック" pitchFamily="34" charset="-128"/>
                        </a:rPr>
                        <a:t>Bi-37</a:t>
                      </a:r>
                    </a:p>
                  </a:txBody>
                  <a:tcPr marL="132004" marR="132004" marT="45619" marB="45619" anchor="ctr" horzOverflow="overflow">
                    <a:solidFill>
                      <a:srgbClr val="E8ECF5"/>
                    </a:solidFill>
                  </a:tcPr>
                </a:tc>
              </a:tr>
            </a:tbl>
          </a:graphicData>
        </a:graphic>
      </p:graphicFrame>
      <p:sp>
        <p:nvSpPr>
          <p:cNvPr id="15" name="7 CuadroTexto"/>
          <p:cNvSpPr txBox="1"/>
          <p:nvPr/>
        </p:nvSpPr>
        <p:spPr>
          <a:xfrm>
            <a:off x="2018868" y="4947460"/>
            <a:ext cx="4301948" cy="369332"/>
          </a:xfrm>
          <a:prstGeom prst="rect">
            <a:avLst/>
          </a:prstGeom>
          <a:solidFill>
            <a:srgbClr val="C00000"/>
          </a:solidFill>
        </p:spPr>
        <p:txBody>
          <a:bodyPr wrap="none" rtlCol="0">
            <a:spAutoFit/>
          </a:bodyPr>
          <a:lstStyle/>
          <a:p>
            <a:pPr algn="ctr"/>
            <a:r>
              <a:rPr lang="es-ES" b="1" dirty="0" smtClean="0">
                <a:solidFill>
                  <a:schemeClr val="bg1"/>
                </a:solidFill>
              </a:rPr>
              <a:t>NOMENCLATURA ESPECÍFICA DE LAS CEPAS</a:t>
            </a:r>
            <a:endParaRPr lang="es-ES" b="1" dirty="0">
              <a:solidFill>
                <a:schemeClr val="bg1"/>
              </a:solidFill>
            </a:endParaRPr>
          </a:p>
        </p:txBody>
      </p:sp>
    </p:spTree>
    <p:extLst>
      <p:ext uri="{BB962C8B-B14F-4D97-AF65-F5344CB8AC3E}">
        <p14:creationId xmlns:p14="http://schemas.microsoft.com/office/powerpoint/2010/main" val="33256442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cstate="print"/>
          <a:srcRect/>
          <a:stretch>
            <a:fillRect/>
          </a:stretch>
        </p:blipFill>
        <p:spPr bwMode="auto">
          <a:xfrm>
            <a:off x="712943" y="911860"/>
            <a:ext cx="6781800" cy="5143500"/>
          </a:xfrm>
          <a:prstGeom prst="rect">
            <a:avLst/>
          </a:prstGeom>
          <a:noFill/>
          <a:ln w="9525">
            <a:noFill/>
            <a:miter lim="800000"/>
            <a:headEnd/>
            <a:tailEnd/>
          </a:ln>
          <a:effectLst/>
        </p:spPr>
      </p:pic>
      <p:sp>
        <p:nvSpPr>
          <p:cNvPr id="6" name="5 CuadroTexto"/>
          <p:cNvSpPr txBox="1"/>
          <p:nvPr/>
        </p:nvSpPr>
        <p:spPr>
          <a:xfrm>
            <a:off x="3132872" y="5986274"/>
            <a:ext cx="1941942" cy="369332"/>
          </a:xfrm>
          <a:prstGeom prst="rect">
            <a:avLst/>
          </a:prstGeom>
          <a:noFill/>
        </p:spPr>
        <p:txBody>
          <a:bodyPr wrap="none" rtlCol="0">
            <a:spAutoFit/>
          </a:bodyPr>
          <a:lstStyle/>
          <a:p>
            <a:r>
              <a:rPr lang="es-ES" b="1" i="1" dirty="0" smtClean="0">
                <a:solidFill>
                  <a:srgbClr val="1B671D"/>
                </a:solidFill>
              </a:rPr>
              <a:t>L. Taboada (2017) </a:t>
            </a:r>
            <a:endParaRPr lang="es-ES" b="1" i="1" dirty="0">
              <a:solidFill>
                <a:srgbClr val="1B671D"/>
              </a:solidFill>
            </a:endParaRPr>
          </a:p>
        </p:txBody>
      </p:sp>
      <p:pic>
        <p:nvPicPr>
          <p:cNvPr id="7" name="Picture 1"/>
          <p:cNvPicPr>
            <a:picLocks noChangeAspect="1" noChangeArrowheads="1"/>
          </p:cNvPicPr>
          <p:nvPr/>
        </p:nvPicPr>
        <p:blipFill>
          <a:blip r:embed="rId3" cstate="print"/>
          <a:srcRect/>
          <a:stretch>
            <a:fillRect/>
          </a:stretch>
        </p:blipFill>
        <p:spPr bwMode="auto">
          <a:xfrm>
            <a:off x="9238476" y="1046331"/>
            <a:ext cx="2339691" cy="2335234"/>
          </a:xfrm>
          <a:prstGeom prst="rect">
            <a:avLst/>
          </a:prstGeom>
          <a:noFill/>
          <a:ln w="9525">
            <a:solidFill>
              <a:srgbClr val="002060"/>
            </a:solidFill>
            <a:miter lim="800000"/>
            <a:headEnd/>
            <a:tailEnd/>
          </a:ln>
        </p:spPr>
      </p:pic>
      <p:pic>
        <p:nvPicPr>
          <p:cNvPr id="131075" name="Picture 3"/>
          <p:cNvPicPr>
            <a:picLocks noChangeAspect="1" noChangeArrowheads="1"/>
          </p:cNvPicPr>
          <p:nvPr/>
        </p:nvPicPr>
        <p:blipFill>
          <a:blip r:embed="rId4" cstate="print"/>
          <a:srcRect/>
          <a:stretch>
            <a:fillRect/>
          </a:stretch>
        </p:blipFill>
        <p:spPr bwMode="auto">
          <a:xfrm>
            <a:off x="7494743" y="4876800"/>
            <a:ext cx="4135872" cy="1178560"/>
          </a:xfrm>
          <a:prstGeom prst="rect">
            <a:avLst/>
          </a:prstGeom>
          <a:noFill/>
          <a:ln w="9525">
            <a:noFill/>
            <a:miter lim="800000"/>
            <a:headEnd/>
            <a:tailEnd/>
          </a:ln>
          <a:effectLst/>
        </p:spPr>
      </p:pic>
      <p:sp>
        <p:nvSpPr>
          <p:cNvPr id="3" name="Título 2"/>
          <p:cNvSpPr>
            <a:spLocks noGrp="1"/>
          </p:cNvSpPr>
          <p:nvPr>
            <p:ph type="title"/>
          </p:nvPr>
        </p:nvSpPr>
        <p:spPr>
          <a:xfrm>
            <a:off x="605367" y="191480"/>
            <a:ext cx="10972800" cy="604800"/>
          </a:xfrm>
        </p:spPr>
        <p:txBody>
          <a:bodyPr/>
          <a:lstStyle/>
          <a:p>
            <a:r>
              <a:rPr lang="es-ES" dirty="0" smtClean="0"/>
              <a:t>Evaluación de los </a:t>
            </a:r>
            <a:r>
              <a:rPr lang="es-ES" dirty="0" err="1" smtClean="0"/>
              <a:t>probióticos</a:t>
            </a:r>
            <a:endParaRPr lang="es-E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39696" y="261979"/>
            <a:ext cx="5214868" cy="1588230"/>
          </a:xfrm>
          <a:prstGeom prst="rect">
            <a:avLst/>
          </a:prstGeom>
          <a:noFill/>
          <a:ln w="9525">
            <a:noFill/>
            <a:miter lim="800000"/>
            <a:headEnd/>
            <a:tailEnd/>
          </a:ln>
          <a:effectLst/>
        </p:spPr>
      </p:pic>
      <p:pic>
        <p:nvPicPr>
          <p:cNvPr id="3" name="Picture 3"/>
          <p:cNvPicPr>
            <a:picLocks noChangeAspect="1" noChangeArrowheads="1"/>
          </p:cNvPicPr>
          <p:nvPr/>
        </p:nvPicPr>
        <p:blipFill>
          <a:blip r:embed="rId3" cstate="print"/>
          <a:srcRect/>
          <a:stretch>
            <a:fillRect/>
          </a:stretch>
        </p:blipFill>
        <p:spPr bwMode="auto">
          <a:xfrm>
            <a:off x="10154148" y="316128"/>
            <a:ext cx="1428252" cy="1479932"/>
          </a:xfrm>
          <a:prstGeom prst="rect">
            <a:avLst/>
          </a:prstGeom>
          <a:noFill/>
          <a:ln w="9525">
            <a:noFill/>
            <a:miter lim="800000"/>
            <a:headEnd/>
            <a:tailEnd/>
          </a:ln>
        </p:spPr>
      </p:pic>
      <p:pic>
        <p:nvPicPr>
          <p:cNvPr id="4" name="Picture 3"/>
          <p:cNvPicPr>
            <a:picLocks noChangeAspect="1" noChangeArrowheads="1"/>
          </p:cNvPicPr>
          <p:nvPr/>
        </p:nvPicPr>
        <p:blipFill>
          <a:blip r:embed="rId4" cstate="print"/>
          <a:srcRect/>
          <a:stretch>
            <a:fillRect/>
          </a:stretch>
        </p:blipFill>
        <p:spPr bwMode="auto">
          <a:xfrm>
            <a:off x="639696" y="1923603"/>
            <a:ext cx="8276412" cy="3737645"/>
          </a:xfrm>
          <a:prstGeom prst="rect">
            <a:avLst/>
          </a:prstGeom>
          <a:solidFill>
            <a:srgbClr val="800000"/>
          </a:solidFill>
          <a:ln w="9525">
            <a:noFill/>
            <a:miter lim="800000"/>
            <a:headEnd/>
            <a:tailEnd/>
          </a:ln>
          <a:effectLst/>
        </p:spPr>
      </p:pic>
      <p:pic>
        <p:nvPicPr>
          <p:cNvPr id="291842" name="Picture 2"/>
          <p:cNvPicPr>
            <a:picLocks noChangeAspect="1" noChangeArrowheads="1"/>
          </p:cNvPicPr>
          <p:nvPr/>
        </p:nvPicPr>
        <p:blipFill>
          <a:blip r:embed="rId5" cstate="print"/>
          <a:srcRect/>
          <a:stretch>
            <a:fillRect/>
          </a:stretch>
        </p:blipFill>
        <p:spPr bwMode="auto">
          <a:xfrm>
            <a:off x="7332658" y="2336360"/>
            <a:ext cx="4446378" cy="3324888"/>
          </a:xfrm>
          <a:prstGeom prst="rect">
            <a:avLst/>
          </a:prstGeom>
          <a:noFill/>
          <a:ln w="9525">
            <a:noFill/>
            <a:miter lim="800000"/>
            <a:headEnd/>
            <a:tailEnd/>
          </a:ln>
          <a:effectLst/>
        </p:spPr>
      </p:pic>
      <p:sp>
        <p:nvSpPr>
          <p:cNvPr id="5" name="Marcador de texto 4"/>
          <p:cNvSpPr>
            <a:spLocks noGrp="1"/>
          </p:cNvSpPr>
          <p:nvPr>
            <p:ph type="body" sz="quarter" idx="13"/>
          </p:nvPr>
        </p:nvSpPr>
        <p:spPr/>
        <p:txBody>
          <a:bodyPr>
            <a:normAutofit lnSpcReduction="10000"/>
          </a:bodyPr>
          <a:lstStyle/>
          <a:p>
            <a:endParaRPr lang="es-E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noChangeArrowheads="1"/>
          </p:cNvPicPr>
          <p:nvPr/>
        </p:nvPicPr>
        <p:blipFill>
          <a:blip r:embed="rId3" cstate="print"/>
          <a:srcRect/>
          <a:stretch>
            <a:fillRect/>
          </a:stretch>
        </p:blipFill>
        <p:spPr bwMode="auto">
          <a:xfrm>
            <a:off x="528917" y="250856"/>
            <a:ext cx="11144251" cy="730250"/>
          </a:xfrm>
          <a:prstGeom prst="rect">
            <a:avLst/>
          </a:prstGeom>
          <a:noFill/>
          <a:ln w="9525">
            <a:noFill/>
            <a:miter lim="800000"/>
            <a:headEnd/>
            <a:tailEnd/>
          </a:ln>
        </p:spPr>
      </p:pic>
      <p:pic>
        <p:nvPicPr>
          <p:cNvPr id="7171" name="Picture 5"/>
          <p:cNvPicPr>
            <a:picLocks noChangeAspect="1" noChangeArrowheads="1"/>
          </p:cNvPicPr>
          <p:nvPr/>
        </p:nvPicPr>
        <p:blipFill>
          <a:blip r:embed="rId4" cstate="print"/>
          <a:srcRect/>
          <a:stretch>
            <a:fillRect/>
          </a:stretch>
        </p:blipFill>
        <p:spPr bwMode="auto">
          <a:xfrm>
            <a:off x="528917" y="1162281"/>
            <a:ext cx="6627534" cy="2409594"/>
          </a:xfrm>
          <a:prstGeom prst="rect">
            <a:avLst/>
          </a:prstGeom>
          <a:noFill/>
          <a:ln w="9525">
            <a:noFill/>
            <a:miter lim="800000"/>
            <a:headEnd/>
            <a:tailEnd/>
          </a:ln>
        </p:spPr>
      </p:pic>
      <p:sp>
        <p:nvSpPr>
          <p:cNvPr id="7172" name="7 CuadroTexto"/>
          <p:cNvSpPr txBox="1">
            <a:spLocks noChangeArrowheads="1"/>
          </p:cNvSpPr>
          <p:nvPr/>
        </p:nvSpPr>
        <p:spPr bwMode="auto">
          <a:xfrm>
            <a:off x="1143000" y="2786063"/>
            <a:ext cx="1245919" cy="400110"/>
          </a:xfrm>
          <a:prstGeom prst="rect">
            <a:avLst/>
          </a:prstGeom>
          <a:noFill/>
          <a:ln w="9525">
            <a:noFill/>
            <a:miter lim="800000"/>
            <a:headEnd/>
            <a:tailEnd/>
          </a:ln>
        </p:spPr>
        <p:txBody>
          <a:bodyPr wrap="none">
            <a:spAutoFit/>
          </a:bodyPr>
          <a:lstStyle/>
          <a:p>
            <a:r>
              <a:rPr lang="es-ES" sz="2000" b="1" dirty="0" err="1">
                <a:solidFill>
                  <a:srgbClr val="004586"/>
                </a:solidFill>
                <a:latin typeface="Calibri" pitchFamily="34" charset="0"/>
              </a:rPr>
              <a:t>Probiotics</a:t>
            </a:r>
            <a:endParaRPr lang="es-ES" sz="2000" b="1" dirty="0">
              <a:solidFill>
                <a:srgbClr val="004586"/>
              </a:solidFill>
              <a:latin typeface="Calibri" pitchFamily="34" charset="0"/>
            </a:endParaRPr>
          </a:p>
        </p:txBody>
      </p:sp>
      <p:sp>
        <p:nvSpPr>
          <p:cNvPr id="7173" name="6 CuadroTexto"/>
          <p:cNvSpPr txBox="1">
            <a:spLocks noChangeArrowheads="1"/>
          </p:cNvSpPr>
          <p:nvPr/>
        </p:nvSpPr>
        <p:spPr bwMode="auto">
          <a:xfrm>
            <a:off x="4717491" y="2571750"/>
            <a:ext cx="301686" cy="1200329"/>
          </a:xfrm>
          <a:prstGeom prst="rect">
            <a:avLst/>
          </a:prstGeom>
          <a:noFill/>
          <a:ln w="9525">
            <a:noFill/>
            <a:miter lim="800000"/>
            <a:headEnd/>
            <a:tailEnd/>
          </a:ln>
        </p:spPr>
        <p:txBody>
          <a:bodyPr wrap="none">
            <a:spAutoFit/>
          </a:bodyPr>
          <a:lstStyle/>
          <a:p>
            <a:pPr algn="ctr"/>
            <a:r>
              <a:rPr lang="es-ES" sz="1800" b="1">
                <a:solidFill>
                  <a:srgbClr val="C00000"/>
                </a:solidFill>
                <a:latin typeface="Calibri" pitchFamily="34" charset="0"/>
              </a:rPr>
              <a:t>2</a:t>
            </a:r>
          </a:p>
          <a:p>
            <a:pPr algn="ctr"/>
            <a:r>
              <a:rPr lang="es-ES" sz="1800" b="1">
                <a:solidFill>
                  <a:srgbClr val="C00000"/>
                </a:solidFill>
                <a:latin typeface="Calibri" pitchFamily="34" charset="0"/>
              </a:rPr>
              <a:t>0</a:t>
            </a:r>
          </a:p>
          <a:p>
            <a:pPr algn="ctr"/>
            <a:r>
              <a:rPr lang="es-ES" sz="1800" b="1">
                <a:solidFill>
                  <a:srgbClr val="C00000"/>
                </a:solidFill>
                <a:latin typeface="Calibri" pitchFamily="34" charset="0"/>
              </a:rPr>
              <a:t>0</a:t>
            </a:r>
          </a:p>
          <a:p>
            <a:pPr algn="ctr"/>
            <a:r>
              <a:rPr lang="es-ES" sz="1800" b="1">
                <a:solidFill>
                  <a:srgbClr val="C00000"/>
                </a:solidFill>
                <a:latin typeface="Calibri" pitchFamily="34" charset="0"/>
              </a:rPr>
              <a:t>0</a:t>
            </a:r>
          </a:p>
        </p:txBody>
      </p:sp>
      <p:sp>
        <p:nvSpPr>
          <p:cNvPr id="7174" name="9 CuadroTexto"/>
          <p:cNvSpPr txBox="1">
            <a:spLocks noChangeArrowheads="1"/>
          </p:cNvSpPr>
          <p:nvPr/>
        </p:nvSpPr>
        <p:spPr bwMode="auto">
          <a:xfrm>
            <a:off x="4572000" y="1928814"/>
            <a:ext cx="497252" cy="338554"/>
          </a:xfrm>
          <a:prstGeom prst="rect">
            <a:avLst/>
          </a:prstGeom>
          <a:noFill/>
          <a:ln w="9525">
            <a:noFill/>
            <a:miter lim="800000"/>
            <a:headEnd/>
            <a:tailEnd/>
          </a:ln>
        </p:spPr>
        <p:txBody>
          <a:bodyPr wrap="none">
            <a:spAutoFit/>
          </a:bodyPr>
          <a:lstStyle/>
          <a:p>
            <a:r>
              <a:rPr lang="es-ES" sz="1600" b="1">
                <a:solidFill>
                  <a:srgbClr val="C00000"/>
                </a:solidFill>
                <a:latin typeface="Calibri" pitchFamily="34" charset="0"/>
              </a:rPr>
              <a:t>175</a:t>
            </a:r>
          </a:p>
        </p:txBody>
      </p:sp>
      <p:sp>
        <p:nvSpPr>
          <p:cNvPr id="9" name="11 CuadroTexto"/>
          <p:cNvSpPr txBox="1">
            <a:spLocks noChangeArrowheads="1"/>
          </p:cNvSpPr>
          <p:nvPr/>
        </p:nvSpPr>
        <p:spPr bwMode="auto">
          <a:xfrm>
            <a:off x="6477001" y="1928813"/>
            <a:ext cx="601447" cy="338554"/>
          </a:xfrm>
          <a:prstGeom prst="rect">
            <a:avLst/>
          </a:prstGeom>
          <a:noFill/>
          <a:ln w="9525">
            <a:noFill/>
            <a:miter lim="800000"/>
            <a:headEnd/>
            <a:tailEnd/>
          </a:ln>
        </p:spPr>
        <p:txBody>
          <a:bodyPr wrap="none">
            <a:spAutoFit/>
          </a:bodyPr>
          <a:lstStyle/>
          <a:p>
            <a:pPr>
              <a:defRPr/>
            </a:pPr>
            <a:r>
              <a:rPr lang="es-ES" sz="1600" b="1" dirty="0" smtClean="0">
                <a:solidFill>
                  <a:schemeClr val="accent4">
                    <a:lumMod val="95000"/>
                    <a:lumOff val="5000"/>
                  </a:schemeClr>
                </a:solidFill>
                <a:latin typeface="Calibri" pitchFamily="34" charset="0"/>
                <a:cs typeface="Arial" pitchFamily="34" charset="0"/>
              </a:rPr>
              <a:t>1652</a:t>
            </a:r>
            <a:endParaRPr lang="es-ES" sz="1600" b="1" dirty="0">
              <a:solidFill>
                <a:schemeClr val="accent4">
                  <a:lumMod val="95000"/>
                  <a:lumOff val="5000"/>
                </a:schemeClr>
              </a:solidFill>
              <a:latin typeface="Calibri" pitchFamily="34" charset="0"/>
              <a:cs typeface="Arial" pitchFamily="34" charset="0"/>
            </a:endParaRPr>
          </a:p>
        </p:txBody>
      </p:sp>
      <p:sp>
        <p:nvSpPr>
          <p:cNvPr id="7176" name="12 CuadroTexto"/>
          <p:cNvSpPr txBox="1">
            <a:spLocks noChangeArrowheads="1"/>
          </p:cNvSpPr>
          <p:nvPr/>
        </p:nvSpPr>
        <p:spPr bwMode="auto">
          <a:xfrm>
            <a:off x="4762501" y="4429126"/>
            <a:ext cx="550151" cy="307777"/>
          </a:xfrm>
          <a:prstGeom prst="rect">
            <a:avLst/>
          </a:prstGeom>
          <a:noFill/>
          <a:ln w="9525">
            <a:noFill/>
            <a:miter lim="800000"/>
            <a:headEnd/>
            <a:tailEnd/>
          </a:ln>
        </p:spPr>
        <p:txBody>
          <a:bodyPr wrap="none">
            <a:spAutoFit/>
          </a:bodyPr>
          <a:lstStyle/>
          <a:p>
            <a:r>
              <a:rPr lang="es-ES" sz="1400" b="1">
                <a:solidFill>
                  <a:srgbClr val="002060"/>
                </a:solidFill>
                <a:latin typeface="Calibri" pitchFamily="34" charset="0"/>
              </a:rPr>
              <a:t>2014</a:t>
            </a:r>
          </a:p>
        </p:txBody>
      </p:sp>
      <p:sp>
        <p:nvSpPr>
          <p:cNvPr id="12" name="5 CuadroTexto"/>
          <p:cNvSpPr txBox="1">
            <a:spLocks noChangeArrowheads="1"/>
          </p:cNvSpPr>
          <p:nvPr/>
        </p:nvSpPr>
        <p:spPr bwMode="auto">
          <a:xfrm>
            <a:off x="6634849" y="2597764"/>
            <a:ext cx="285749" cy="1200329"/>
          </a:xfrm>
          <a:prstGeom prst="rect">
            <a:avLst/>
          </a:prstGeom>
          <a:noFill/>
          <a:ln w="9525">
            <a:noFill/>
            <a:miter lim="800000"/>
            <a:headEnd/>
            <a:tailEnd/>
          </a:ln>
        </p:spPr>
        <p:txBody>
          <a:bodyPr>
            <a:spAutoFit/>
          </a:bodyPr>
          <a:lstStyle/>
          <a:p>
            <a:pPr>
              <a:defRPr/>
            </a:pPr>
            <a:r>
              <a:rPr lang="es-ES" sz="1800" b="1" dirty="0" smtClean="0">
                <a:solidFill>
                  <a:schemeClr val="accent2">
                    <a:lumMod val="50000"/>
                  </a:schemeClr>
                </a:solidFill>
                <a:latin typeface="Calibri" pitchFamily="34" charset="0"/>
                <a:cs typeface="Arial" pitchFamily="34" charset="0"/>
              </a:rPr>
              <a:t>2016</a:t>
            </a:r>
            <a:endParaRPr lang="es-ES" sz="1800" b="1" dirty="0">
              <a:solidFill>
                <a:schemeClr val="accent2">
                  <a:lumMod val="50000"/>
                </a:schemeClr>
              </a:solidFill>
              <a:latin typeface="Calibri" pitchFamily="34" charset="0"/>
              <a:cs typeface="Arial" pitchFamily="34" charset="0"/>
            </a:endParaRPr>
          </a:p>
        </p:txBody>
      </p:sp>
      <p:pic>
        <p:nvPicPr>
          <p:cNvPr id="7178" name="Picture 6"/>
          <p:cNvPicPr>
            <a:picLocks noChangeAspect="1" noChangeArrowheads="1"/>
          </p:cNvPicPr>
          <p:nvPr/>
        </p:nvPicPr>
        <p:blipFill>
          <a:blip r:embed="rId5" cstate="print"/>
          <a:srcRect/>
          <a:stretch>
            <a:fillRect/>
          </a:stretch>
        </p:blipFill>
        <p:spPr bwMode="auto">
          <a:xfrm>
            <a:off x="528916" y="3714751"/>
            <a:ext cx="6710083" cy="2295525"/>
          </a:xfrm>
          <a:prstGeom prst="rect">
            <a:avLst/>
          </a:prstGeom>
          <a:noFill/>
          <a:ln w="9525">
            <a:noFill/>
            <a:miter lim="800000"/>
            <a:headEnd/>
            <a:tailEnd/>
          </a:ln>
        </p:spPr>
      </p:pic>
      <p:sp>
        <p:nvSpPr>
          <p:cNvPr id="7179" name="10 CuadroTexto"/>
          <p:cNvSpPr txBox="1">
            <a:spLocks noChangeArrowheads="1"/>
          </p:cNvSpPr>
          <p:nvPr/>
        </p:nvSpPr>
        <p:spPr bwMode="auto">
          <a:xfrm>
            <a:off x="4667251" y="4214814"/>
            <a:ext cx="524933" cy="338137"/>
          </a:xfrm>
          <a:prstGeom prst="rect">
            <a:avLst/>
          </a:prstGeom>
          <a:noFill/>
          <a:ln w="9525">
            <a:noFill/>
            <a:miter lim="800000"/>
            <a:headEnd/>
            <a:tailEnd/>
          </a:ln>
        </p:spPr>
        <p:txBody>
          <a:bodyPr>
            <a:spAutoFit/>
          </a:bodyPr>
          <a:lstStyle/>
          <a:p>
            <a:r>
              <a:rPr lang="es-ES" sz="1600" b="1">
                <a:solidFill>
                  <a:srgbClr val="C00000"/>
                </a:solidFill>
                <a:latin typeface="Calibri" pitchFamily="34" charset="0"/>
              </a:rPr>
              <a:t>78</a:t>
            </a:r>
          </a:p>
        </p:txBody>
      </p:sp>
      <p:sp>
        <p:nvSpPr>
          <p:cNvPr id="15" name="12 CuadroTexto"/>
          <p:cNvSpPr txBox="1">
            <a:spLocks noChangeArrowheads="1"/>
          </p:cNvSpPr>
          <p:nvPr/>
        </p:nvSpPr>
        <p:spPr bwMode="auto">
          <a:xfrm>
            <a:off x="6381751" y="4214813"/>
            <a:ext cx="601447" cy="338554"/>
          </a:xfrm>
          <a:prstGeom prst="rect">
            <a:avLst/>
          </a:prstGeom>
          <a:noFill/>
          <a:ln w="9525">
            <a:noFill/>
            <a:miter lim="800000"/>
            <a:headEnd/>
            <a:tailEnd/>
          </a:ln>
        </p:spPr>
        <p:txBody>
          <a:bodyPr wrap="none">
            <a:spAutoFit/>
          </a:bodyPr>
          <a:lstStyle/>
          <a:p>
            <a:pPr>
              <a:defRPr/>
            </a:pPr>
            <a:r>
              <a:rPr lang="es-ES" sz="1600" b="1" dirty="0" smtClean="0">
                <a:solidFill>
                  <a:schemeClr val="accent4">
                    <a:lumMod val="95000"/>
                    <a:lumOff val="5000"/>
                  </a:schemeClr>
                </a:solidFill>
                <a:latin typeface="Calibri" pitchFamily="34" charset="0"/>
                <a:cs typeface="Arial" pitchFamily="34" charset="0"/>
              </a:rPr>
              <a:t>5331</a:t>
            </a:r>
            <a:endParaRPr lang="es-ES" sz="1600" b="1" dirty="0">
              <a:solidFill>
                <a:schemeClr val="accent4">
                  <a:lumMod val="95000"/>
                  <a:lumOff val="5000"/>
                </a:schemeClr>
              </a:solidFill>
              <a:latin typeface="Calibri" pitchFamily="34" charset="0"/>
              <a:cs typeface="Arial" pitchFamily="34" charset="0"/>
            </a:endParaRPr>
          </a:p>
        </p:txBody>
      </p:sp>
      <p:pic>
        <p:nvPicPr>
          <p:cNvPr id="7181" name="Picture 2" descr="http://t1.gstatic.com/images?q=tbn:ANd9GcR7Z7otX00OK9OUpr_jlXKuMD7rzW1ofALcvLHJkJ3nF5300t9qTtNwHQ">
            <a:hlinkClick r:id="rId6"/>
          </p:cNvPr>
          <p:cNvPicPr>
            <a:picLocks noChangeAspect="1" noChangeArrowheads="1"/>
          </p:cNvPicPr>
          <p:nvPr/>
        </p:nvPicPr>
        <p:blipFill>
          <a:blip r:embed="rId7" cstate="print"/>
          <a:srcRect/>
          <a:stretch>
            <a:fillRect/>
          </a:stretch>
        </p:blipFill>
        <p:spPr bwMode="auto">
          <a:xfrm>
            <a:off x="10253638" y="1805784"/>
            <a:ext cx="1462113" cy="1658937"/>
          </a:xfrm>
          <a:prstGeom prst="rect">
            <a:avLst/>
          </a:prstGeom>
          <a:noFill/>
          <a:ln w="9525">
            <a:noFill/>
            <a:miter lim="800000"/>
            <a:headEnd/>
            <a:tailEnd/>
          </a:ln>
        </p:spPr>
      </p:pic>
      <p:sp>
        <p:nvSpPr>
          <p:cNvPr id="7182" name="17 CuadroTexto"/>
          <p:cNvSpPr txBox="1">
            <a:spLocks noChangeArrowheads="1"/>
          </p:cNvSpPr>
          <p:nvPr/>
        </p:nvSpPr>
        <p:spPr bwMode="auto">
          <a:xfrm>
            <a:off x="1143000" y="5610166"/>
            <a:ext cx="1355628" cy="400110"/>
          </a:xfrm>
          <a:prstGeom prst="rect">
            <a:avLst/>
          </a:prstGeom>
          <a:noFill/>
          <a:ln w="9525">
            <a:noFill/>
            <a:miter lim="800000"/>
            <a:headEnd/>
            <a:tailEnd/>
          </a:ln>
        </p:spPr>
        <p:txBody>
          <a:bodyPr wrap="none">
            <a:spAutoFit/>
          </a:bodyPr>
          <a:lstStyle/>
          <a:p>
            <a:r>
              <a:rPr lang="es-ES" sz="2000" b="1" dirty="0" err="1">
                <a:solidFill>
                  <a:srgbClr val="004586"/>
                </a:solidFill>
                <a:latin typeface="Calibri" pitchFamily="34" charset="0"/>
              </a:rPr>
              <a:t>Microbiota</a:t>
            </a:r>
            <a:endParaRPr lang="es-ES" sz="2000" b="1" dirty="0">
              <a:solidFill>
                <a:srgbClr val="004586"/>
              </a:solidFill>
              <a:latin typeface="Calibri" pitchFamily="34" charset="0"/>
            </a:endParaRPr>
          </a:p>
        </p:txBody>
      </p:sp>
      <p:pic>
        <p:nvPicPr>
          <p:cNvPr id="7183" name="Picture 1"/>
          <p:cNvPicPr>
            <a:picLocks noChangeAspect="1" noChangeArrowheads="1"/>
          </p:cNvPicPr>
          <p:nvPr/>
        </p:nvPicPr>
        <p:blipFill>
          <a:blip r:embed="rId8" cstate="print"/>
          <a:srcRect/>
          <a:stretch>
            <a:fillRect/>
          </a:stretch>
        </p:blipFill>
        <p:spPr bwMode="auto">
          <a:xfrm>
            <a:off x="7760204" y="1742282"/>
            <a:ext cx="2094371" cy="1722439"/>
          </a:xfrm>
          <a:prstGeom prst="rect">
            <a:avLst/>
          </a:prstGeom>
          <a:noFill/>
          <a:ln w="9525">
            <a:noFill/>
            <a:miter lim="800000"/>
            <a:headEnd/>
            <a:tailEnd/>
          </a:ln>
        </p:spPr>
      </p:pic>
      <p:pic>
        <p:nvPicPr>
          <p:cNvPr id="99329" name="Picture 1"/>
          <p:cNvPicPr>
            <a:picLocks noChangeAspect="1" noChangeArrowheads="1"/>
          </p:cNvPicPr>
          <p:nvPr/>
        </p:nvPicPr>
        <p:blipFill>
          <a:blip r:embed="rId9" cstate="print"/>
          <a:srcRect/>
          <a:stretch>
            <a:fillRect/>
          </a:stretch>
        </p:blipFill>
        <p:spPr bwMode="auto">
          <a:xfrm>
            <a:off x="7520756" y="3714751"/>
            <a:ext cx="4194995" cy="2098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5" descr="fatkid"/>
          <p:cNvPicPr>
            <a:picLocks noChangeAspect="1" noChangeArrowheads="1"/>
          </p:cNvPicPr>
          <p:nvPr/>
        </p:nvPicPr>
        <p:blipFill>
          <a:blip r:embed="rId3" cstate="print"/>
          <a:srcRect/>
          <a:stretch>
            <a:fillRect/>
          </a:stretch>
        </p:blipFill>
        <p:spPr bwMode="auto">
          <a:xfrm>
            <a:off x="4208715" y="1001832"/>
            <a:ext cx="2333589" cy="1325265"/>
          </a:xfrm>
          <a:prstGeom prst="rect">
            <a:avLst/>
          </a:prstGeom>
          <a:noFill/>
          <a:ln w="9525">
            <a:noFill/>
            <a:miter lim="800000"/>
            <a:headEnd/>
            <a:tailEnd/>
          </a:ln>
        </p:spPr>
      </p:pic>
      <p:pic>
        <p:nvPicPr>
          <p:cNvPr id="28676" name="Picture 4" descr="http://t1.gstatic.com/images?q=tbn:ANd9GcRnDlB7JQ1SrKs7RMt9JCfhIn6TyMVrMGoqQm-QFMb4FJTZj13HbEV-f58">
            <a:hlinkClick r:id="rId4"/>
          </p:cNvPr>
          <p:cNvPicPr>
            <a:picLocks noChangeAspect="1" noChangeArrowheads="1"/>
          </p:cNvPicPr>
          <p:nvPr/>
        </p:nvPicPr>
        <p:blipFill>
          <a:blip r:embed="rId5" cstate="print"/>
          <a:srcRect/>
          <a:stretch>
            <a:fillRect/>
          </a:stretch>
        </p:blipFill>
        <p:spPr bwMode="auto">
          <a:xfrm>
            <a:off x="9130060" y="4341796"/>
            <a:ext cx="2274313" cy="1275656"/>
          </a:xfrm>
          <a:prstGeom prst="rect">
            <a:avLst/>
          </a:prstGeom>
          <a:noFill/>
          <a:ln w="9525">
            <a:noFill/>
            <a:miter lim="800000"/>
            <a:headEnd/>
            <a:tailEnd/>
          </a:ln>
        </p:spPr>
      </p:pic>
      <p:pic>
        <p:nvPicPr>
          <p:cNvPr id="28677" name="Picture 6" descr="http://t3.gstatic.com/images?q=tbn:ANd9GcS2_Zb0okt_S-01sjQPpudN-ucayRcyrwDhr7MKFolgyauchWompktzh24">
            <a:hlinkClick r:id="rId6"/>
          </p:cNvPr>
          <p:cNvPicPr>
            <a:picLocks noChangeAspect="1" noChangeArrowheads="1"/>
          </p:cNvPicPr>
          <p:nvPr/>
        </p:nvPicPr>
        <p:blipFill>
          <a:blip r:embed="rId7" cstate="print"/>
          <a:srcRect/>
          <a:stretch>
            <a:fillRect/>
          </a:stretch>
        </p:blipFill>
        <p:spPr bwMode="auto">
          <a:xfrm>
            <a:off x="618529" y="4406104"/>
            <a:ext cx="1883171" cy="1412378"/>
          </a:xfrm>
          <a:prstGeom prst="rect">
            <a:avLst/>
          </a:prstGeom>
          <a:noFill/>
          <a:ln w="9525">
            <a:noFill/>
            <a:miter lim="800000"/>
            <a:headEnd/>
            <a:tailEnd/>
          </a:ln>
        </p:spPr>
      </p:pic>
      <p:pic>
        <p:nvPicPr>
          <p:cNvPr id="28678" name="Picture 10" descr="http://t3.gstatic.com/images?q=tbn:ANd9GcQpNxnnyNNrrIEd5ylz99_w1cImgeScwm0pNyDFLCNZO7g_XQjlZ0kA2Fg">
            <a:hlinkClick r:id="rId8"/>
          </p:cNvPr>
          <p:cNvPicPr>
            <a:picLocks noChangeAspect="1" noChangeArrowheads="1"/>
          </p:cNvPicPr>
          <p:nvPr/>
        </p:nvPicPr>
        <p:blipFill>
          <a:blip r:embed="rId9" cstate="print"/>
          <a:srcRect/>
          <a:stretch>
            <a:fillRect/>
          </a:stretch>
        </p:blipFill>
        <p:spPr bwMode="auto">
          <a:xfrm>
            <a:off x="2668215" y="4435896"/>
            <a:ext cx="2209657" cy="1006932"/>
          </a:xfrm>
          <a:prstGeom prst="rect">
            <a:avLst/>
          </a:prstGeom>
          <a:noFill/>
          <a:ln w="9525">
            <a:noFill/>
            <a:miter lim="800000"/>
            <a:headEnd/>
            <a:tailEnd/>
          </a:ln>
        </p:spPr>
      </p:pic>
      <p:pic>
        <p:nvPicPr>
          <p:cNvPr id="28679" name="Picture 2" descr="https://encrypted-tbn1.gstatic.com/images?q=tbn:ANd9GcSfZXhfdyiiWkkLIFMCsFGZqZl9qJrm4DwcheUKW7TGWXEgsc510g"/>
          <p:cNvPicPr>
            <a:picLocks noChangeAspect="1" noChangeArrowheads="1"/>
          </p:cNvPicPr>
          <p:nvPr/>
        </p:nvPicPr>
        <p:blipFill>
          <a:blip r:embed="rId10" cstate="print"/>
          <a:srcRect/>
          <a:stretch>
            <a:fillRect/>
          </a:stretch>
        </p:blipFill>
        <p:spPr bwMode="auto">
          <a:xfrm>
            <a:off x="2378216" y="1011581"/>
            <a:ext cx="1635970" cy="1288623"/>
          </a:xfrm>
          <a:prstGeom prst="rect">
            <a:avLst/>
          </a:prstGeom>
          <a:noFill/>
          <a:ln w="9525">
            <a:noFill/>
            <a:miter lim="800000"/>
            <a:headEnd/>
            <a:tailEnd/>
          </a:ln>
        </p:spPr>
      </p:pic>
      <p:sp>
        <p:nvSpPr>
          <p:cNvPr id="28680" name="AutoShape 4" descr="data:image/jpeg;base64,/9j/4AAQSkZJRgABAQAAAQABAAD/2wCEAAkGBhQSERUUEhQUFRQVFBgVFRYUFRQUFBcVFRUVFRYUFRQXHSYeFxokGRUUIC8gIycpLCwsFR4xNTAqNSYrLCkBCQoKDgwOGg8PGiwkHyU0LCwsLCwsLCo0LywsKSwtLC0sNCosLCkpLCwsLCwsLC0sKSkpLywsLCwpLCwsLCwsLP/AABEIAOIA3wMBIgACEQEDEQH/xAAcAAABBAMBAAAAAAAAAAAAAAAABAUGBwECAwj/xABIEAABAwEDBgsHAgMGBQUAAAABAAIDEQQFIQYSMUFRYQciMlJxcoGRobHRExUjM0KSwRRigqKyNENzk8LwJFSj0vEWU2Oz4f/EABsBAAEFAQEAAAAAAAAAAAAAAAACAwQFBwYB/8QAMxEAAQMCAwUGBgMBAQEAAAAAAQACAwQRBSExBhJBUWETInGBkaEUscHR4fAyM1JCYiP/2gAMAwEAAhEDEQA/ALxQhCEIQhCEIQhCEIRVcbRaGsBc4hrQKkk0AG8lQPKLhYijJbZh7V3POEQ6NbuynSm3yNZ/IqVTUc1U7diaSp+94GlMF6Zc2OCofM0uH0s47v5dCpq+crrVaifayuzT9DeKz7Rp7apnUGSu/wAhdZS7Kk5zv8h9/wAK07fwxsHyYHO3yODfAVTFauFu1u5LYmdDS4+JUJQopqpHcVfRYBQx/wDF/HNSaXhIt7v7+nVawfhcRl/bv+Yf/L6KP0Qm+1k/0VLGHUgyEbfQKUQ8Jdvb/fB3WYw+QCc7Jwv2ptM9kTxrwcw94JUEohKFRIOKafhFFJrGPLL5K2bv4YoXUE0MjN7SHj8FSy7MrbLaKCKZhJ+knNd9rsV56RVPMrnjXNVVRsvTPzjJafUfvmvTrStlQVyZe2uzUDZC9g+iWrh2HSO9WRk3wmwWijZfgyHCjjxCdz/waKfHVMfloVytbgdVS96283mPspqhaMfVbqSqRCEIQhCEIQhc55M1pdsBPcuVktgeKhZvD5UnUd5FILh5KEJ3QhCEIQhalyEIcVHcqctYbE3jHOlI4sbTxul3NCZsuuEMWesNnIdNoc7S2P1duVQ2i0Oe4ue4ucTUkmpJO9QZ6oM7rdV1GEYC+qtLNkzlxP2CdsosrrRbHfFdRlatjbgwdn1HeUyoUjyZyEtFso5ozIq4yP0Hqj6vJVvfldzK7hzqbD4s7NaFHE+XPkVa7TQxxODT9b+I3x09itvJ/g+stlocz2kg+uTE13DQFJQ0BTo6Hi8rlavag3tTN8z9lWF28Degzz/wxDwzneikNj4L7EylWOedr3k+AoFL1miltp426Bc7Ni9ZMe9IfLL5JjhyLsTNFmi7Wg+a7f8ApSyf8tD/AJbfROyKp3dbyUE1EpzLz6lMM+Q9ifps0XYKeSaLbwU2N/JEkZ/a8kdzqqbLFEkxMOoCejrqmP8AjI4eZVTXnwOSAVgma/8AbIM0/cKjwUNvXJm02b50T2jnUq37hgvRZC0fECKEVGw4hRn0cbtMlc020lVEbSWcPQ+y8yIV0ZRcF9nnq6L4En7RVh6Wauyiq6/8lp7G6kzDm/S8Ysd0HV0Gir5ad8fguvoMapqzug2dyP05pxyWy/nsZDSfaQ62OOIH7HaujQrfuHKOG1x58Lq85pwc07HDV5Lzwll1XtLZ5BJC8scNmgjmuGsbk5BVOZk7MKJimAxVQMkPdf7HxXpEFbKKZGZbx21maaMnaOOyun9zK6R5KUgq3Y4OFws7mhfA8xyCxC2QhCUmknvD5UnUd5FILh5KX3h8qTqO8ikFw8lCE7oQsFCFjOUC4Q8u/wBODBA74zhxnD+7B2fu8k7ZdZWCxQcWhlkq2MbMDV5GwedFRk87nuc5xJc4kuJ0knSSoNVUbg3W6rqcBwj4l3byjujQcz9gtXOJNSak6ScSsxxlxDWgkk0AAqSTgAAsxRFzg1oJc4gADSScAArkyDyCbZWiWYB05HSIwdQ/dQ4nu3wIYTKei6/EsTioIs83cB+8E15G8GAbSW2DOdpbFpaNhftO7QrIjjAwGAGgDQtg1ZAVzHG2MWasyq6yark35Tf5DwRRM+Vwm/Rzfpy8SloDSzl4uaHZuBoc2uNDRPK5WiYMaXONGtBcSdAAxJ7gU4oionJnKG0Onc20TzPPMz2cWlQQ5rx7RzwRq7VKWXsc4jOdVpoeM1uJFaA66DA00EEaky8Gdy59pmtkpwkL3NYQDQPOdU1GBoW+KlccLS4YDuT3BCY8ocoXsY72cs7HMoOI5p0ta7fUcYY7ipfwfWmaSJz5XyPac0sMlTjQ5waSNGjDUapFe0DXR5oaKFhaaAUIIIqe9P8AkdITZGV5QqHYUxrU4atKQ7RCfEIQkIQhCEIWCEntliZKwskaHMcKOa4VBCUEpoykyjjscRkkOOhrRpcdgSXEAXKciY97w2PXhZVbl/kQyyH2sLx7N7qezJ4zT+0/UPJQpOeUGUElrlMkh6rdTRsATYqGYtLyWjJa3h0U8VO1tQ67v3JdrHbHxPbJG4te01a4aQVd+RGWbbbHR1GzMHHbt/e3d5Kiksum9X2eVssRo5p7CNbTuITkE5jOeih4xhTK6O7cnjQ/RekgVlNGTd/stcDZY9eDm62u1tP+9adqq7BBFwsvex0bi1wsQuF4fKk6jvIpBcPJS+8PlSdR3kUguHkr1ITuk1utrYo3PeaNY0ucTqAFUoKrLhdyhoGWVhxdx5KbK8RvaQT2BNyvDGlymUNK6rnbEOOvhxUCykv59stDpn4A4MbzWDQOnWelNaFK+DvJf9XaM54+FCQ52xztLWeFTuG9UYDpX9StTlkhw+mvo1oUt4MsjPZtFqmbx3D4QP0tP1U5x8ArFasNZgtgryOMRt3Qsqq6qSqlMsmp9gsoQhOKKhNOUcIlgfC6tJWljs00OY4UdQ6sMO1OjnUTNJJnuLtWro1evavQLlCjtlyaEDS2N7gC4uIIacXGp2a9SBZXtNc4Hsp5J9kSGYJZKEyXneLw2gA8dC7ZC3+RO6F+Akxb1xqHSPILjeMVQVF5XmN4c00c01B3hMl2acsrwCym64r1FohZINY4w2OGkf72pxSk2hYJRVNWUWUUVjiMkh3Nbrc7YAklwAuUuON0jg1guSsZRZRRWOIySHc1o5TjsAVGZQZQSWuUySnDQ1upo2D1RlBlBJbJTJKcPobqaNg9U1kqnqKgyGw0Wk4NgzaNvaSZvPt0CwnG47iltUojiFSdJ1NG0lYuO45LVKIohUnSdTW63Hcr0yZyZjscQZGKu0vedLj6bkU9OZDc6JeMYw2ibuR5vPt1Kq7LXg/NjYyWMl8dA2QnS1/O6pPdhtUMXpW22Fssbo3gOa8FrgdYKoDKe4nWO0vhdiBiw85h0Hp1HeEuqgDDvN0UTAMWdUgwzG7hmDzH4TnwfZU/pLQA8/BlIa/Y06Gv7NB3FXm19V5jV2cGeUX6myhjzWSGjHV0ln0O7sOxO0Ut+4VA2mw8AiqZ4O+hUrvD5UnUd5FILh5KX3h8qTqO8ikFw8lWS4pOFptAY1znGgaCSdwFSV52v29TabRJM763Ejc3Q0dgord4UL29jYiwHjTERjq6X+Ap2qk1V10mYau72WpLMdUHjkPqtmNJIAFSTQDedC9AZI3ALJZmRgcamdIdryMfTsVU8Gly+3trXEVZCPaHZnDBg78f4VeLQl0UdgXlRNp6wukFO05DM+PBZCyhCsVx6EIQhCRXk/ihvOOPQNP4SItoEqtRq/oHmtZYuLVODRCQvSGZK7Q9IJHVXhXoSG2RqL3jDipfIKhR29YKFMuCWE5cG16Fkr4CcHjOb1m6fCvcrIqqZuSf2VrgfopI0Hocc0+BVoZRZQx2OIySHc1utx2AI3gBcr0Rue8MYLkoyiyijscJkkO5rfqcdQAVG5QZQSWyUySnDQ1o0NGweqMocoZLZKZJThoY0aGjYPVNRKqKioMmQ0Wj4NgzaNvaSZvPt0CCUvuO45LVKI4hUnSdTRrcTsRcdySWqURRCpOk6mjW4q88mMmI7FEGRirji95GLj6bkU9OZTc6JeMYw2ibuMzedOnUrOTGTEdjiDI8XHF79bj6bk9ALDQtlctAaLBZnJI6Vxe83JWHBQjhSyd9vZfbNHxIONvMf1jswPYpwuc8Yc0gioIIIOsEUKS9oe0tKdpah1PM2VuoXmRSXg+vv9NbYyTRknw39DjxT2Op3psyjuo2a1SwnQx5zeocW/ykJuB2KiBMb/BazIxlbTEcHD5r0pbj8KTqO8ikVw8lJrlvT9Rd7ZdboTndYAh3iClNw8lX4NxdZDIwxvLDqMlXHDDeOdaIoRoZHnnpeaeTfFV8pFwgWr2l4TnmuDB0NaB51UdVFUO3pCtXwiLsaKNvS/rmre4IbszLM+UjGV9B1WYf1FysAJjyNsXsrDZ20/uwTXa7jHxKfArmFu6wBZliExmqZJDxJWUIQnVCQsFZQUITdKPiO7PILN4OoAESH4h6R5BJrfLUpaE12qRJWldLTpXOMLxKWXNwTLerME/EYJgv20NjaXPNAO8nYBrKRIQBcp2KN0jgxguSmC0PDKPcaBpBrvBqAN5TNlDlDJbJTJKcPobqaNg/JSa8bxMzqnBo5Ldnqd6RkqlmnLzYaLR8JwhtKN9+b/l0CCUvuO45LVKIohUnSdTRrc47EXHcklqlEcQqTpOpo1lx2K8smMl47FEGRirjy3nlOPpuRT05kNzojGMYZRM3GZvOnTqVnJjJeOxxBjBVx5bzpcfTYE9ALICyroAAWCzWSR0ri95uShCEL1NoWHLKw5CFUnDFdubNFMB8xhY7rMNQT2O8FXiufhZsWfYc/XHI13YatP8AUqYVLVttItO2cm7WiAP/ACSPr9VanBdeGdYbRET8suIx1PbXzB71NLh5KqzgutWbLaGan2dx7WH0cVadw8lWVM7ejC4rHIeyrnjnn6qhr/lzrVO7bNIf5ykTG1IG0078F2vA/Gl/xH/1uWtjHxGddv8AUFTHN60qMbtOLcG/RekrHHmsY3Y0DuAC7rVmhbLoVjpNzdCEIQvEIQhCE3Tct3Z5BIrWUsn5buzyCRWlODRCbJxitGBdJhikN43myzxmSQ0A0DWTsA1lNucGi5T0cbpHBjBcldL0vNlnjL5DQahrcdgCqy+b5faZM9+DRyW6gPXetr7vt9pkz34NHIaNAHrvTYSqWoqDIbDRaRg+DtpG7783/LoskpbctzSWqURxjE6ScGtGtxOxc7uu18zs1gOGJOoDaVaVyWCCzxhjCKnFznYFx2mvkimpzKbnRLxfF2UbN1mbzp06lSPJfJ6GxxBkZBccXvqKuPpuT8FDy+PWWfypRPaYg1oZTO1mNrq97FdiMNFgsylkfK8vebkqUgrKhN25XH9ZFZgJSZM40laRRrRUuBIzqaNOmoU2QRZNoQhC8QhBQhCFHsvYM677QNked9pDvwqBXofK/wDsNp/wH/0leeFVVw7wXfbKH/4yDqPkpHkBNm2wfuilb/0yfwrluHkqlMiT/wAbH0Sf/U9XXcPJUii/rVRtO21WD/5CoS+4s20zN2TSD+dySxOo4HYQe4p6y5s3s7wtA2yZw/jAd+UxKreLPK7qld2tK082j5L01Z31a07QD3rqmjJi2+1skD68qJlekNAPiE7hdADcXWQyN3Xlp4FCEIXqQhCEFCE2z8t3Z5BIpylk547uzyCZr9veOzxmSQ0Goa3GmAASiQG3KcijdI4MaLkpBfF5MgYZJDQDQNZOwKrb6vp9pkz34NHJaNAHrvW1+X4+1SZ78GjBjRoA9d6bCVR1FQZDYaLSsHwdtI3ffm8+3QIJSu6rqktEgZGCTpJoaAayVm6bpfaJAyMY6zqaNpKuDJq4o7NDmsFSeU48pxG3duRTUxlNzolYvi7KJm6zN50HLqVHrDd7LPFmNZj9TjUOJ2n0SkMNK1pgpTNGKJrtMI2BXYjDRYLNZZnSvL3m5KbmSEfUfBLbRaqUq8nDWfLYmu1mibZZjtQX2SALpyuOzZ18slzgW/p8wCvGDhnl3ZTN/wBhWaqxyHxtw3RyH+kflWcvL3zSSLFCEIQvEIQsFCExZczZt32k/wDxEfdh+V5+V28KlszLvcNcj2M8c4+DVSSqa498BaFstGRTvdzP0UhyCirbG/tjld3RuH5Vz3DyVVHBjZs60TOpyLO/He6g9Va9w8lSqMWjVBtK/erbcgFWHC5YM22Mk1SxD7mGh8C1QZXFwuXX7SyNlAxhfU9R/FPjmnsVOqBVs3ZD1XXbPVAmomji3L98lc/BPeXtLF7PXC8t/hdxx5nuU3Cpjgovj2VrMRPFmbQbM9vGHhnDuVzAqzpn70YXD43TdhWvHA5jz/K2QhCkKmQsFBKa8oMoI7JEZJT1W/U47AF4SALlLYx0jg1ouSkGUN9R2Zr5JDQAgAa3HNFAFTN/3/Ja5DJIeKMGNGho2f8A6s5RZQyWyUySGgrxWjQBsHqmolU9TUmQ7o0Wk4Pg7aNvaSZvPt0CCUruq6n2iQMjHSdTRtJRdd1vtEgYwdJ1NGslWfctzMs8YYwb3O1uO0+iTT05kNzoncXxdlEzdZm86D6ldbkuZlmjzGDH6nHS47ejcnuxPqCNdUkDVysz6WgDbE7wfGfyVeNaG2AWZzSvmeXvNyU6yjam21hL5W00JBeZIpTCra4bapwpoJitjU0ShOdprXHFN8wqDTD/AHtTDk4E8cHLK2uQ82Ej7nt/7SrKVf8ABfHxp3bmDvdIfwFYC9CQdUIQherxCw5ZWryhCq3hkvHGCEaQDI7t4rf9SrRPuW17/qbbK8Hih2Y3qs4te0glMQVDUO35CtZwin+Ho2NOtrnzzVm8FVgpZbVKfq4g6GsJPi5Tu4eSm3JW7PYXYxhFHGJz3dLwXY94HYnK4eSrmFu6wBZriU/b1Ujxz9hklN7WATQyRO0PYW9FRSq86W2yOikfG/BzHFp6QaL0wQqi4Wsn8yZtpaOLLxX7A9owPaB/Ko1ZHvN3hwV1s1W9jOYXHJ2nioHZbS6N7XsNHMcHNO8GoXoe4b4babPHM3Q9taawdDgeg1HYvOan3BXlN7KU2aQ8SXGOuqTZ/EPEb1Fo5d126eKvdo6AzwiZmrflxVwrBK1BTdlBf8VkiMkp6BrcdgCtyQBcrPGMdI4NaLkrGUF/xWSIySnRyW63HYAqMyiyiktkpkkOH0Mrg0bB+SjKLKKS2SmSQ4CuYyuDRu9U0kqnqKgyGw0WkYNgzaRvaSZvPsglLLpuiS0SCOMVJ0nU0ayTsWbnueS0yiOIVJ0nU0bSVcNyZOR2SLMZi44vfrcfwNy8p6Yym50T2L4uyiZutzedBy6lNd2XKyyxhjMT9Ttbjv3bkviW9qWkSuWgNyCzSWV8zi95uSlICSRYWmPqSj+UH/SlYKQl3/EQ9Z4743+iWmU9zaAm+8dDej8pxl0BN94twb0HzSyhR+06U3S8gpztAx702WjBh6EwU4FKuDKP4UrtsjR3MB/1KaqKcHUdLKTtld4NYPwVK0pNoQhYJQhBUYy+yh/S2R9DSSTiR7anS7sGPcpJI8AVOCojLvKX9ZaSWn4TBmR7xXjP7T4AKNUy9mzqrnBqA1lSAR3Rmft5qNp6yPub9VbIo6VbnZ7+o2hPfgO1Mqt3glyf9nC60PFHSmjK6o2nT2nyCq6ePfkC7zGav4SkcRqcgpvbmUif1Hf0pHcPJS63/Kk6jvIpDcPJV6sqTuU2X9dDbTBJC/Q9tAdYdpa4dBTmsELwi4sUprixwc3ULzXed3PglfFIKPYaH8EbiMe1JmuoajAjEEaexXBwl5Hm0R/qIhWWMcYDS9g83DGncqeVHPEYndFquFYg2ugBOoycP3mreye4S4jYy60O+NEKFuuQ6Gub06+1VxlHlHJbJTJIaD6GA4NGweqaEIkqHvaGlFJg9PSyulYMz7eCCUvuW5ZLVKIom1J0nU0a3E7Fi5rmktUoiibUnSdTRrJOxXnktktHYosxgq84vfrcfwNyVT05lNzoo+L4wyiZuMzedBy6lILjyejsTPZsxcQC5+txOns3JxfJUJfbbuEg0lrhocNXYdI3JltNgtTOS2OQbQ7Md3HDxV4yzW7oWaSyvlcXvNyVwtLVxjXG1T2kabHMeoWOHgUg/WWqv9inp1SfIISE8PmomxtpBtEX+IPEEflc5ZLS5v8AZLR0Zpqm9lntLHCaazuhia5pzpHx5ziHA5oY0kjAHE00IuhTl+gJHeGhvQfMrqy0tc0EEEHQdo1JPeDuK3t804V4mK0jT0FNdr5B6E62nX0JumjzgGjWQNmk/wDlMkZpfBTvIeOljZvdIf8AqOA8ApAmvJqy+zs0bK1oDjSmlxOjtTnVepCytXFBcoZl5l02yM9nEQZ3DDWGA/U7fpoEl7wwXKkU9PJUSCOMXJTVwn5ZZjTZYXcd3zXA8lunM6SPDpVVLeWUucXOJLiaknEknSSUQQOe4NaC5zjQAaSToVFLKZXXWp4dQx4fBuDXUlO2SWTzrZaWxjkAh0h2MBx7ToC9AWeAMaGtFGtAAA0ADABMGROSosUAaaGV+Mjt+po3CtO9SRW1ND2bc9Vn+NYj8bP3f4jIfdcLw+VJ1HeRSC4eSl94fKk6jvIpBcPJUlUid0IQhC0c1VPwj5CezLrTZ28QmsrB9J1vb+3bs8rbXOSOoodB0pqWISNsVOoa6SilEjPMcwvMiFYeXnByYs6eytJZpfGMSz9zBrbu1eVeKkkiMbrFalRV8VbHvxnxHJWxwW3rZBF7JozLQcX52l+9p2U1KxGleZWPIIIJBGIINCDtBGhWBkvwqvjpHahns0e0HLHWH1dOlT6eqbYNdkuSxjAZS908J3r6jj5K3KrNE33VfMNobnQyNeNxxG4jSD0peHKwBvmuOc1zTZwsUURmoqs1XqSsUTDlpd7prMWMzq57SczF1MQ6g14FP6wQhCqmwNkaC1pLMzChGa41qeO0k0I0JRaZJg2rnVDQToqcBXVgrFtd2RyikjA7edPY4YhIDkrZ+a773+qVdCraC1PmaSwuFBU1bmmm6ta9i43Bb3SFj80OzpQ3NcKjNwJJFAaVw4tdOvEKyXZGWY6n/wCY/wBU43fdEMApExrN45R6XHEry6FtdUOZCxpABDQCBUgbhXFKnFM9+ZUWeyNrLIAdTBi89DRj2qq8qOEma01ZFWKI4UHLcP3OGgbgo8s7Y9VaUOFVFYe4LN5nT8qWZZ8JTYc6KzEPl0OfpYzo5zvJVNPO57i55LnONSSaknaSuZW0cRcQ1oJJNAAKkk6gFUSzOlOa0XD8Nhw+Pu68SVhorgMVb3B1kL7AC0Tt+K4cRp/uwf8AUQexaZB8HQhzZ7SKy6WM0hm87XaOhWAwKdTU273nLlMcxvtrwQHu8Tz6Doshq2QhWC5FJ7w+VJ1HeRSC4eSl94fKk6jvIpBcPJQhO6EIQhCEIQhaObVQLLHgzZOTLZqRynEt0Rv/AO071YCwUh7GvFipNNVS0r+0iNj+6rzTb7vkheWSscxw0hwp2jaN4Sdeir6yehtTMyZgcNR0Obva4YhVllDwUTRVdZj7VnNNBIOjU7wVVLRubm3Nd7h+0cM4DJu672/ChFktr4nB8b3McNBaSD4Ka3Nws2iPCdrZm7eQ/vGB7goRaLM6Nxa9rmuGkOBae4rmo7JZIzkVcz0NLWNvI0Hr+Qrsu7hSsclA5zoiee00+4VCkVkv2CWhjmjdXY9p8KrzigFS21zh/IKgm2Vhd/U8jxz+y9ONkB0EFbZy80RW6RvJke3oe4eRXX3xP/70v+Y/1Tnxw5KCdlJOEg9F6QdMBpIHSU22zKWzRfMnibuz2k9wXnqW1vdynvd0ucfMrkkmu5BPR7Kf7k9ArkvLhZssY+EHyncM1ve70UNvnhStU1RGRC39mLqb3H8KGoUZ9VI/LRXNNgFHBmW7x65/hbyylxLnEuJ0kmpPSStEqu+65Z3BsUbnuPNBPedA7VYOTvBITR9sdTX7Nh8HP9O9IZC+TQKVVYlTUTe+4eA19FBbluCa1vzIWF212hrd7nalcOSOQMVjGe74k1MXkYN3MGrp0qQ3fdscLAyJjWNGgNFP/JSsBWsNM2PM6rg8Txyas7je6zlz8VhoWyEKUqBCEIQhJ7w+VJ1HeRSC4eSl94fKk6jvIpBcPJQhO6E33jZnu5LiOgkeSQe7pee/7neqEJ/QmD3dLz3/AHO9Ue7pee/7neqEJ/QmD3dLz3/c71R7ul57/ud6oQn9YKYfd0vPf9zvVHu6Xnv+53qhCXXlccNoFJo2PH7gCR0HSFDr24IYH4wSPiOw8dvjiO9SP3bLz3/c71R7tl57/ud6pt8TH6hS6euqKf8AqeQqzt/BRbGfL9nKP2uzT3OoPFMVpyRtkfKs8uGxpcP5aq6fdsvPf9zvVHu2Xnv+53qozqKM6K8i2nq2ZPAPlZUPJd0reVHIOljh+Fz/AE7ua77T6K+zdkvPf9zvVY91Sc53eU38CP8ASmDat/GMev4VFx3XM7kxSHoY8/hONkyJtsnJs8nS4Bg/morkF2S89/3O9Vn3bLz3/c71XooW8Smn7VTn+LAPUqubv4IrU/5r44h2vd3DDxUsurgnssdDKXzH9xzWfa3T2p692y89/wBzvVHu2Xnv+53qpDKaNvBVNRjdbPkX2HIZflOtju+OJubGxrGjU0ADwSmiYfd0vPf9zvVHu6Xnv+53qnwLKoJJNyn9CYPd0vPf9zvVHu6Xnv8Aud6r1eJ/QmD3dLz3/c71R7ul57/ud6oQn9CYPd0vPf8Ac71R7ul57/ud6oQne8PlSdR3kUguHkpO67JTgXuI6zvVOF2WMsFChCXoQhCEIQhCEIQhCEIQhCEIQhCEIQhCEIQhCEIQhCEIQhCEIQhCEIQhCEIQhCEIQhCEIQhCF//Z"/>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es-ES"/>
          </a:p>
        </p:txBody>
      </p:sp>
      <p:sp>
        <p:nvSpPr>
          <p:cNvPr id="28681" name="AutoShape 6" descr="data:image/jpeg;base64,/9j/4AAQSkZJRgABAQAAAQABAAD/2wCEAAkGBhQSERUUEhQUFRQVFBgVFRYUFRQUFBcVFRUVFRYUFRQXHSYeFxokGRUUIC8gIycpLCwsFR4xNTAqNSYrLCkBCQoKDgwOGg8PGiwkHyU0LCwsLCwsLCo0LywsKSwtLC0sNCosLCkpLCwsLCwsLC0sKSkpLywsLCwpLCwsLCwsLP/AABEIAOIA3wMBIgACEQEDEQH/xAAcAAABBAMBAAAAAAAAAAAAAAAABAUGBwECAwj/xABIEAABAwEDBgsHAgMGBQUAAAABAAIDEQQFIQYSMUFRYQciMlJxcoGRobHRExUjM0KSwRRigqKyNENzk8LwJFSj0vEWU2Oz4f/EABsBAAEFAQEAAAAAAAAAAAAAAAACAwQFBwYB/8QAMxEAAQMCAwUGBgMBAQEAAAAAAQACAwQRBSExBhJBUWETInGBkaEUscHR4fAyM1JCYiP/2gAMAwEAAhEDEQA/ALxQhCEIQhCEIQhCEIRVcbRaGsBc4hrQKkk0AG8lQPKLhYijJbZh7V3POEQ6NbuynSm3yNZ/IqVTUc1U7diaSp+94GlMF6Zc2OCofM0uH0s47v5dCpq+crrVaifayuzT9DeKz7Rp7apnUGSu/wAhdZS7Kk5zv8h9/wAK07fwxsHyYHO3yODfAVTFauFu1u5LYmdDS4+JUJQopqpHcVfRYBQx/wDF/HNSaXhIt7v7+nVawfhcRl/bv+Yf/L6KP0Qm+1k/0VLGHUgyEbfQKUQ8Jdvb/fB3WYw+QCc7Jwv2ptM9kTxrwcw94JUEohKFRIOKafhFFJrGPLL5K2bv4YoXUE0MjN7SHj8FSy7MrbLaKCKZhJ+knNd9rsV56RVPMrnjXNVVRsvTPzjJafUfvmvTrStlQVyZe2uzUDZC9g+iWrh2HSO9WRk3wmwWijZfgyHCjjxCdz/waKfHVMfloVytbgdVS96283mPspqhaMfVbqSqRCEIQhCEIQhc55M1pdsBPcuVktgeKhZvD5UnUd5FILh5KEJ3QhCEIQhalyEIcVHcqctYbE3jHOlI4sbTxul3NCZsuuEMWesNnIdNoc7S2P1duVQ2i0Oe4ue4ucTUkmpJO9QZ6oM7rdV1GEYC+qtLNkzlxP2CdsosrrRbHfFdRlatjbgwdn1HeUyoUjyZyEtFso5ozIq4yP0Hqj6vJVvfldzK7hzqbD4s7NaFHE+XPkVa7TQxxODT9b+I3x09itvJ/g+stlocz2kg+uTE13DQFJQ0BTo6Hi8rlavag3tTN8z9lWF28Degzz/wxDwzneikNj4L7EylWOedr3k+AoFL1miltp426Bc7Ni9ZMe9IfLL5JjhyLsTNFmi7Wg+a7f8ApSyf8tD/AJbfROyKp3dbyUE1EpzLz6lMM+Q9ifps0XYKeSaLbwU2N/JEkZ/a8kdzqqbLFEkxMOoCejrqmP8AjI4eZVTXnwOSAVgma/8AbIM0/cKjwUNvXJm02b50T2jnUq37hgvRZC0fECKEVGw4hRn0cbtMlc020lVEbSWcPQ+y8yIV0ZRcF9nnq6L4En7RVh6Wauyiq6/8lp7G6kzDm/S8Ysd0HV0Gir5ad8fguvoMapqzug2dyP05pxyWy/nsZDSfaQ62OOIH7HaujQrfuHKOG1x58Lq85pwc07HDV5Lzwll1XtLZ5BJC8scNmgjmuGsbk5BVOZk7MKJimAxVQMkPdf7HxXpEFbKKZGZbx21maaMnaOOyun9zK6R5KUgq3Y4OFws7mhfA8xyCxC2QhCUmknvD5UnUd5FILh5KX3h8qTqO8ikFw8lCE7oQsFCFjOUC4Q8u/wBODBA74zhxnD+7B2fu8k7ZdZWCxQcWhlkq2MbMDV5GwedFRk87nuc5xJc4kuJ0knSSoNVUbg3W6rqcBwj4l3byjujQcz9gtXOJNSak6ScSsxxlxDWgkk0AAqSTgAAsxRFzg1oJc4gADSScAArkyDyCbZWiWYB05HSIwdQ/dQ4nu3wIYTKei6/EsTioIs83cB+8E15G8GAbSW2DOdpbFpaNhftO7QrIjjAwGAGgDQtg1ZAVzHG2MWasyq6yark35Tf5DwRRM+Vwm/Rzfpy8SloDSzl4uaHZuBoc2uNDRPK5WiYMaXONGtBcSdAAxJ7gU4oionJnKG0Onc20TzPPMz2cWlQQ5rx7RzwRq7VKWXsc4jOdVpoeM1uJFaA66DA00EEaky8Gdy59pmtkpwkL3NYQDQPOdU1GBoW+KlccLS4YDuT3BCY8ocoXsY72cs7HMoOI5p0ta7fUcYY7ipfwfWmaSJz5XyPac0sMlTjQ5waSNGjDUapFe0DXR5oaKFhaaAUIIIqe9P8AkdITZGV5QqHYUxrU4atKQ7RCfEIQkIQhCEIWCEntliZKwskaHMcKOa4VBCUEpoykyjjscRkkOOhrRpcdgSXEAXKciY97w2PXhZVbl/kQyyH2sLx7N7qezJ4zT+0/UPJQpOeUGUElrlMkh6rdTRsATYqGYtLyWjJa3h0U8VO1tQ67v3JdrHbHxPbJG4te01a4aQVd+RGWbbbHR1GzMHHbt/e3d5Kiksum9X2eVssRo5p7CNbTuITkE5jOeih4xhTK6O7cnjQ/RekgVlNGTd/stcDZY9eDm62u1tP+9adqq7BBFwsvex0bi1wsQuF4fKk6jvIpBcPJS+8PlSdR3kUguHkr1ITuk1utrYo3PeaNY0ucTqAFUoKrLhdyhoGWVhxdx5KbK8RvaQT2BNyvDGlymUNK6rnbEOOvhxUCykv59stDpn4A4MbzWDQOnWelNaFK+DvJf9XaM54+FCQ52xztLWeFTuG9UYDpX9StTlkhw+mvo1oUt4MsjPZtFqmbx3D4QP0tP1U5x8ArFasNZgtgryOMRt3Qsqq6qSqlMsmp9gsoQhOKKhNOUcIlgfC6tJWljs00OY4UdQ6sMO1OjnUTNJJnuLtWro1evavQLlCjtlyaEDS2N7gC4uIIacXGp2a9SBZXtNc4Hsp5J9kSGYJZKEyXneLw2gA8dC7ZC3+RO6F+Akxb1xqHSPILjeMVQVF5XmN4c00c01B3hMl2acsrwCym64r1FohZINY4w2OGkf72pxSk2hYJRVNWUWUUVjiMkh3Nbrc7YAklwAuUuON0jg1guSsZRZRRWOIySHc1o5TjsAVGZQZQSWuUySnDQ1upo2D1RlBlBJbJTJKcPobqaNg9U1kqnqKgyGw0Wk4NgzaNvaSZvPt0CwnG47iltUojiFSdJ1NG0lYuO45LVKIohUnSdTW63Hcr0yZyZjscQZGKu0vedLj6bkU9OZDc6JeMYw2ibuR5vPt1Kq7LXg/NjYyWMl8dA2QnS1/O6pPdhtUMXpW22Fssbo3gOa8FrgdYKoDKe4nWO0vhdiBiw85h0Hp1HeEuqgDDvN0UTAMWdUgwzG7hmDzH4TnwfZU/pLQA8/BlIa/Y06Gv7NB3FXm19V5jV2cGeUX6myhjzWSGjHV0ln0O7sOxO0Ut+4VA2mw8AiqZ4O+hUrvD5UnUd5FILh5KX3h8qTqO8ikFw8lWS4pOFptAY1znGgaCSdwFSV52v29TabRJM763Ejc3Q0dgord4UL29jYiwHjTERjq6X+Ap2qk1V10mYau72WpLMdUHjkPqtmNJIAFSTQDedC9AZI3ALJZmRgcamdIdryMfTsVU8Gly+3trXEVZCPaHZnDBg78f4VeLQl0UdgXlRNp6wukFO05DM+PBZCyhCsVx6EIQhCRXk/ihvOOPQNP4SItoEqtRq/oHmtZYuLVODRCQvSGZK7Q9IJHVXhXoSG2RqL3jDipfIKhR29YKFMuCWE5cG16Fkr4CcHjOb1m6fCvcrIqqZuSf2VrgfopI0Hocc0+BVoZRZQx2OIySHc1utx2AI3gBcr0Rue8MYLkoyiyijscJkkO5rfqcdQAVG5QZQSWyUySnDQ1o0NGweqMocoZLZKZJThoY0aGjYPVNRKqKioMmQ0Wj4NgzaNvaSZvPt0CCUvuO45LVKI4hUnSdTRrcTsRcdySWqURRCpOk6mjW4q88mMmI7FEGRirji95GLj6bkU9OZTc6JeMYw2ibuMzedOnUrOTGTEdjiDI8XHF79bj6bk9ALDQtlctAaLBZnJI6Vxe83JWHBQjhSyd9vZfbNHxIONvMf1jswPYpwuc8Yc0gioIIIOsEUKS9oe0tKdpah1PM2VuoXmRSXg+vv9NbYyTRknw39DjxT2Op3psyjuo2a1SwnQx5zeocW/ykJuB2KiBMb/BazIxlbTEcHD5r0pbj8KTqO8ikVw8lJrlvT9Rd7ZdboTndYAh3iClNw8lX4NxdZDIwxvLDqMlXHDDeOdaIoRoZHnnpeaeTfFV8pFwgWr2l4TnmuDB0NaB51UdVFUO3pCtXwiLsaKNvS/rmre4IbszLM+UjGV9B1WYf1FysAJjyNsXsrDZ20/uwTXa7jHxKfArmFu6wBZliExmqZJDxJWUIQnVCQsFZQUITdKPiO7PILN4OoAESH4h6R5BJrfLUpaE12qRJWldLTpXOMLxKWXNwTLerME/EYJgv20NjaXPNAO8nYBrKRIQBcp2KN0jgxguSmC0PDKPcaBpBrvBqAN5TNlDlDJbJTJKcPobqaNg/JSa8bxMzqnBo5Ldnqd6RkqlmnLzYaLR8JwhtKN9+b/l0CCUvuO45LVKIohUnSdTRrc47EXHcklqlEcQqTpOpo1lx2K8smMl47FEGRirjy3nlOPpuRT05kNzojGMYZRM3GZvOnTqVnJjJeOxxBjBVx5bzpcfTYE9ALICyroAAWCzWSR0ri95uShCEL1NoWHLKw5CFUnDFdubNFMB8xhY7rMNQT2O8FXiufhZsWfYc/XHI13YatP8AUqYVLVttItO2cm7WiAP/ACSPr9VanBdeGdYbRET8suIx1PbXzB71NLh5KqzgutWbLaGan2dx7WH0cVadw8lWVM7ejC4rHIeyrnjnn6qhr/lzrVO7bNIf5ykTG1IG0078F2vA/Gl/xH/1uWtjHxGddv8AUFTHN60qMbtOLcG/RekrHHmsY3Y0DuAC7rVmhbLoVjpNzdCEIQvEIQhCE3Tct3Z5BIrWUsn5buzyCRWlODRCbJxitGBdJhikN43myzxmSQ0A0DWTsA1lNucGi5T0cbpHBjBcldL0vNlnjL5DQahrcdgCqy+b5faZM9+DRyW6gPXetr7vt9pkz34NHIaNAHrvTYSqWoqDIbDRaRg+DtpG7783/LoskpbctzSWqURxjE6ScGtGtxOxc7uu18zs1gOGJOoDaVaVyWCCzxhjCKnFznYFx2mvkimpzKbnRLxfF2UbN1mbzp06lSPJfJ6GxxBkZBccXvqKuPpuT8FDy+PWWfypRPaYg1oZTO1mNrq97FdiMNFgsylkfK8vebkqUgrKhN25XH9ZFZgJSZM40laRRrRUuBIzqaNOmoU2QRZNoQhC8QhBQhCFHsvYM677QNked9pDvwqBXofK/wDsNp/wH/0leeFVVw7wXfbKH/4yDqPkpHkBNm2wfuilb/0yfwrluHkqlMiT/wAbH0Sf/U9XXcPJUii/rVRtO21WD/5CoS+4s20zN2TSD+dySxOo4HYQe4p6y5s3s7wtA2yZw/jAd+UxKreLPK7qld2tK082j5L01Z31a07QD3rqmjJi2+1skD68qJlekNAPiE7hdADcXWQyN3Xlp4FCEIXqQhCEFCE2z8t3Z5BIpylk547uzyCZr9veOzxmSQ0Goa3GmAASiQG3KcijdI4MaLkpBfF5MgYZJDQDQNZOwKrb6vp9pkz34NHJaNAHrvW1+X4+1SZ78GjBjRoA9d6bCVR1FQZDYaLSsHwdtI3ffm8+3QIJSu6rqktEgZGCTpJoaAayVm6bpfaJAyMY6zqaNpKuDJq4o7NDmsFSeU48pxG3duRTUxlNzolYvi7KJm6zN50HLqVHrDd7LPFmNZj9TjUOJ2n0SkMNK1pgpTNGKJrtMI2BXYjDRYLNZZnSvL3m5KbmSEfUfBLbRaqUq8nDWfLYmu1mibZZjtQX2SALpyuOzZ18slzgW/p8wCvGDhnl3ZTN/wBhWaqxyHxtw3RyH+kflWcvL3zSSLFCEIQvEIQsFCExZczZt32k/wDxEfdh+V5+V28KlszLvcNcj2M8c4+DVSSqa498BaFstGRTvdzP0UhyCirbG/tjld3RuH5Vz3DyVVHBjZs60TOpyLO/He6g9Va9w8lSqMWjVBtK/erbcgFWHC5YM22Mk1SxD7mGh8C1QZXFwuXX7SyNlAxhfU9R/FPjmnsVOqBVs3ZD1XXbPVAmomji3L98lc/BPeXtLF7PXC8t/hdxx5nuU3Cpjgovj2VrMRPFmbQbM9vGHhnDuVzAqzpn70YXD43TdhWvHA5jz/K2QhCkKmQsFBKa8oMoI7JEZJT1W/U47AF4SALlLYx0jg1ouSkGUN9R2Zr5JDQAgAa3HNFAFTN/3/Ja5DJIeKMGNGho2f8A6s5RZQyWyUySGgrxWjQBsHqmolU9TUmQ7o0Wk4Pg7aNvaSZvPt0CCUruq6n2iQMjHSdTRtJRdd1vtEgYwdJ1NGslWfctzMs8YYwb3O1uO0+iTT05kNzoncXxdlEzdZm86D6ldbkuZlmjzGDH6nHS47ejcnuxPqCNdUkDVysz6WgDbE7wfGfyVeNaG2AWZzSvmeXvNyU6yjam21hL5W00JBeZIpTCra4bapwpoJitjU0ShOdprXHFN8wqDTD/AHtTDk4E8cHLK2uQ82Ej7nt/7SrKVf8ABfHxp3bmDvdIfwFYC9CQdUIQherxCw5ZWryhCq3hkvHGCEaQDI7t4rf9SrRPuW17/qbbK8Hih2Y3qs4te0glMQVDUO35CtZwin+Ho2NOtrnzzVm8FVgpZbVKfq4g6GsJPi5Tu4eSm3JW7PYXYxhFHGJz3dLwXY94HYnK4eSrmFu6wBZriU/b1Ujxz9hklN7WATQyRO0PYW9FRSq86W2yOikfG/BzHFp6QaL0wQqi4Wsn8yZtpaOLLxX7A9owPaB/Ko1ZHvN3hwV1s1W9jOYXHJ2nioHZbS6N7XsNHMcHNO8GoXoe4b4babPHM3Q9taawdDgeg1HYvOan3BXlN7KU2aQ8SXGOuqTZ/EPEb1Fo5d126eKvdo6AzwiZmrflxVwrBK1BTdlBf8VkiMkp6BrcdgCtyQBcrPGMdI4NaLkrGUF/xWSIySnRyW63HYAqMyiyiktkpkkOH0Mrg0bB+SjKLKKS2SmSQ4CuYyuDRu9U0kqnqKgyGw0WkYNgzaRvaSZvPsglLLpuiS0SCOMVJ0nU0ayTsWbnueS0yiOIVJ0nU0bSVcNyZOR2SLMZi44vfrcfwNy8p6Yym50T2L4uyiZutzedBy6lNd2XKyyxhjMT9Ttbjv3bkviW9qWkSuWgNyCzSWV8zi95uSlICSRYWmPqSj+UH/SlYKQl3/EQ9Z4743+iWmU9zaAm+8dDej8pxl0BN94twb0HzSyhR+06U3S8gpztAx702WjBh6EwU4FKuDKP4UrtsjR3MB/1KaqKcHUdLKTtld4NYPwVK0pNoQhYJQhBUYy+yh/S2R9DSSTiR7anS7sGPcpJI8AVOCojLvKX9ZaSWn4TBmR7xXjP7T4AKNUy9mzqrnBqA1lSAR3Rmft5qNp6yPub9VbIo6VbnZ7+o2hPfgO1Mqt3glyf9nC60PFHSmjK6o2nT2nyCq6ePfkC7zGav4SkcRqcgpvbmUif1Hf0pHcPJS63/Kk6jvIpDcPJV6sqTuU2X9dDbTBJC/Q9tAdYdpa4dBTmsELwi4sUprixwc3ULzXed3PglfFIKPYaH8EbiMe1JmuoajAjEEaexXBwl5Hm0R/qIhWWMcYDS9g83DGncqeVHPEYndFquFYg2ugBOoycP3mreye4S4jYy60O+NEKFuuQ6Gub06+1VxlHlHJbJTJIaD6GA4NGweqaEIkqHvaGlFJg9PSyulYMz7eCCUvuW5ZLVKIom1J0nU0a3E7Fi5rmktUoiibUnSdTRrJOxXnktktHYosxgq84vfrcfwNyVT05lNzoo+L4wyiZuMzedBy6lILjyejsTPZsxcQC5+txOns3JxfJUJfbbuEg0lrhocNXYdI3JltNgtTOS2OQbQ7Md3HDxV4yzW7oWaSyvlcXvNyVwtLVxjXG1T2kabHMeoWOHgUg/WWqv9inp1SfIISE8PmomxtpBtEX+IPEEflc5ZLS5v8AZLR0Zpqm9lntLHCaazuhia5pzpHx5ziHA5oY0kjAHE00IuhTl+gJHeGhvQfMrqy0tc0EEEHQdo1JPeDuK3t804V4mK0jT0FNdr5B6E62nX0JumjzgGjWQNmk/wDlMkZpfBTvIeOljZvdIf8AqOA8ApAmvJqy+zs0bK1oDjSmlxOjtTnVepCytXFBcoZl5l02yM9nEQZ3DDWGA/U7fpoEl7wwXKkU9PJUSCOMXJTVwn5ZZjTZYXcd3zXA8lunM6SPDpVVLeWUucXOJLiaknEknSSUQQOe4NaC5zjQAaSToVFLKZXXWp4dQx4fBuDXUlO2SWTzrZaWxjkAh0h2MBx7ToC9AWeAMaGtFGtAAA0ADABMGROSosUAaaGV+Mjt+po3CtO9SRW1ND2bc9Vn+NYj8bP3f4jIfdcLw+VJ1HeRSC4eSl94fKk6jvIpBcPJUlUid0IQhC0c1VPwj5CezLrTZ28QmsrB9J1vb+3bs8rbXOSOoodB0pqWISNsVOoa6SilEjPMcwvMiFYeXnByYs6eytJZpfGMSz9zBrbu1eVeKkkiMbrFalRV8VbHvxnxHJWxwW3rZBF7JozLQcX52l+9p2U1KxGleZWPIIIJBGIINCDtBGhWBkvwqvjpHahns0e0HLHWH1dOlT6eqbYNdkuSxjAZS908J3r6jj5K3KrNE33VfMNobnQyNeNxxG4jSD0peHKwBvmuOc1zTZwsUURmoqs1XqSsUTDlpd7prMWMzq57SczF1MQ6g14FP6wQhCqmwNkaC1pLMzChGa41qeO0k0I0JRaZJg2rnVDQToqcBXVgrFtd2RyikjA7edPY4YhIDkrZ+a773+qVdCraC1PmaSwuFBU1bmmm6ta9i43Bb3SFj80OzpQ3NcKjNwJJFAaVw4tdOvEKyXZGWY6n/wCY/wBU43fdEMApExrN45R6XHEry6FtdUOZCxpABDQCBUgbhXFKnFM9+ZUWeyNrLIAdTBi89DRj2qq8qOEma01ZFWKI4UHLcP3OGgbgo8s7Y9VaUOFVFYe4LN5nT8qWZZ8JTYc6KzEPl0OfpYzo5zvJVNPO57i55LnONSSaknaSuZW0cRcQ1oJJNAAKkk6gFUSzOlOa0XD8Nhw+Pu68SVhorgMVb3B1kL7AC0Tt+K4cRp/uwf8AUQexaZB8HQhzZ7SKy6WM0hm87XaOhWAwKdTU273nLlMcxvtrwQHu8Tz6Doshq2QhWC5FJ7w+VJ1HeRSC4eSl94fKk6jvIpBcPJQhO6EIQhCEIQhaObVQLLHgzZOTLZqRynEt0Rv/AO071YCwUh7GvFipNNVS0r+0iNj+6rzTb7vkheWSscxw0hwp2jaN4Sdeir6yehtTMyZgcNR0Obva4YhVllDwUTRVdZj7VnNNBIOjU7wVVLRubm3Nd7h+0cM4DJu672/ChFktr4nB8b3McNBaSD4Ka3Nws2iPCdrZm7eQ/vGB7goRaLM6Nxa9rmuGkOBae4rmo7JZIzkVcz0NLWNvI0Hr+Qrsu7hSsclA5zoiee00+4VCkVkv2CWhjmjdXY9p8KrzigFS21zh/IKgm2Vhd/U8jxz+y9ONkB0EFbZy80RW6RvJke3oe4eRXX3xP/70v+Y/1Tnxw5KCdlJOEg9F6QdMBpIHSU22zKWzRfMnibuz2k9wXnqW1vdynvd0ucfMrkkmu5BPR7Kf7k9ArkvLhZssY+EHyncM1ve70UNvnhStU1RGRC39mLqb3H8KGoUZ9VI/LRXNNgFHBmW7x65/hbyylxLnEuJ0kmpPSStEqu+65Z3BsUbnuPNBPedA7VYOTvBITR9sdTX7Nh8HP9O9IZC+TQKVVYlTUTe+4eA19FBbluCa1vzIWF212hrd7nalcOSOQMVjGe74k1MXkYN3MGrp0qQ3fdscLAyJjWNGgNFP/JSsBWsNM2PM6rg8Txyas7je6zlz8VhoWyEKUqBCEIQhJ7w+VJ1HeRSC4eSl94fKk6jvIpBcPJQhO6E33jZnu5LiOgkeSQe7pee/7neqEJ/QmD3dLz3/AHO9Ue7pee/7neqEJ/QmD3dLz3/c71R7ul57/ud6oQn9YKYfd0vPf9zvVHu6Xnv+53qhCXXlccNoFJo2PH7gCR0HSFDr24IYH4wSPiOw8dvjiO9SP3bLz3/c71R7tl57/ud6pt8TH6hS6euqKf8AqeQqzt/BRbGfL9nKP2uzT3OoPFMVpyRtkfKs8uGxpcP5aq6fdsvPf9zvVHu2Xnv+53qozqKM6K8i2nq2ZPAPlZUPJd0reVHIOljh+Fz/AE7ua77T6K+zdkvPf9zvVY91Sc53eU38CP8ASmDat/GMev4VFx3XM7kxSHoY8/hONkyJtsnJs8nS4Bg/morkF2S89/3O9Vn3bLz3/c71XooW8Smn7VTn+LAPUqubv4IrU/5r44h2vd3DDxUsurgnssdDKXzH9xzWfa3T2p692y89/wBzvVHu2Xnv+53qpDKaNvBVNRjdbPkX2HIZflOtju+OJubGxrGjU0ADwSmiYfd0vPf9zvVHu6Xnv+53qnwLKoJJNyn9CYPd0vPf9zvVHu6Xnv8Aud6r1eJ/QmD3dLz3/c71R7ul57/ud6oQn9CYPd0vPf8Ac71R7ul57/ud6oQne8PlSdR3kUguHkpO67JTgXuI6zvVOF2WMsFChCXoQhCEIQhCEIQhCEIQhCEIQhCEIQhCEIQhCEIQhCEIQhCEIQhCEIQhCEIQhCEIQhCEIQhCF//Z"/>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es-ES"/>
          </a:p>
        </p:txBody>
      </p:sp>
      <p:sp>
        <p:nvSpPr>
          <p:cNvPr id="28682" name="AutoShape 8" descr="data:image/jpeg;base64,/9j/4AAQSkZJRgABAQAAAQABAAD/2wCEAAkGBhQSERUUEhQUFRQVFBgVFRYUFRQUFBcVFRUVFRYUFRQXHSYeFxokGRUUIC8gIycpLCwsFR4xNTAqNSYrLCkBCQoKDgwOGg8PGiwkHyU0LCwsLCwsLCo0LywsKSwtLC0sNCosLCkpLCwsLCwsLC0sKSkpLywsLCwpLCwsLCwsLP/AABEIAOIA3wMBIgACEQEDEQH/xAAcAAABBAMBAAAAAAAAAAAAAAAABAUGBwECAwj/xABIEAABAwEDBgsHAgMGBQUAAAABAAIDEQQFIQYSMUFRYQciMlJxcoGRobHRExUjM0KSwRRigqKyNENzk8LwJFSj0vEWU2Oz4f/EABsBAAEFAQEAAAAAAAAAAAAAAAACAwQFBwYB/8QAMxEAAQMCAwUGBgMBAQEAAAAAAQACAwQRBSExBhJBUWETInGBkaEUscHR4fAyM1JCYiP/2gAMAwEAAhEDEQA/ALxQhCEIQhCEIQhCEIRVcbRaGsBc4hrQKkk0AG8lQPKLhYijJbZh7V3POEQ6NbuynSm3yNZ/IqVTUc1U7diaSp+94GlMF6Zc2OCofM0uH0s47v5dCpq+crrVaifayuzT9DeKz7Rp7apnUGSu/wAhdZS7Kk5zv8h9/wAK07fwxsHyYHO3yODfAVTFauFu1u5LYmdDS4+JUJQopqpHcVfRYBQx/wDF/HNSaXhIt7v7+nVawfhcRl/bv+Yf/L6KP0Qm+1k/0VLGHUgyEbfQKUQ8Jdvb/fB3WYw+QCc7Jwv2ptM9kTxrwcw94JUEohKFRIOKafhFFJrGPLL5K2bv4YoXUE0MjN7SHj8FSy7MrbLaKCKZhJ+knNd9rsV56RVPMrnjXNVVRsvTPzjJafUfvmvTrStlQVyZe2uzUDZC9g+iWrh2HSO9WRk3wmwWijZfgyHCjjxCdz/waKfHVMfloVytbgdVS96283mPspqhaMfVbqSqRCEIQhCEIQhc55M1pdsBPcuVktgeKhZvD5UnUd5FILh5KEJ3QhCEIQhalyEIcVHcqctYbE3jHOlI4sbTxul3NCZsuuEMWesNnIdNoc7S2P1duVQ2i0Oe4ue4ucTUkmpJO9QZ6oM7rdV1GEYC+qtLNkzlxP2CdsosrrRbHfFdRlatjbgwdn1HeUyoUjyZyEtFso5ozIq4yP0Hqj6vJVvfldzK7hzqbD4s7NaFHE+XPkVa7TQxxODT9b+I3x09itvJ/g+stlocz2kg+uTE13DQFJQ0BTo6Hi8rlavag3tTN8z9lWF28Degzz/wxDwzneikNj4L7EylWOedr3k+AoFL1miltp426Bc7Ni9ZMe9IfLL5JjhyLsTNFmi7Wg+a7f8ApSyf8tD/AJbfROyKp3dbyUE1EpzLz6lMM+Q9ifps0XYKeSaLbwU2N/JEkZ/a8kdzqqbLFEkxMOoCejrqmP8AjI4eZVTXnwOSAVgma/8AbIM0/cKjwUNvXJm02b50T2jnUq37hgvRZC0fECKEVGw4hRn0cbtMlc020lVEbSWcPQ+y8yIV0ZRcF9nnq6L4En7RVh6Wauyiq6/8lp7G6kzDm/S8Ysd0HV0Gir5ad8fguvoMapqzug2dyP05pxyWy/nsZDSfaQ62OOIH7HaujQrfuHKOG1x58Lq85pwc07HDV5Lzwll1XtLZ5BJC8scNmgjmuGsbk5BVOZk7MKJimAxVQMkPdf7HxXpEFbKKZGZbx21maaMnaOOyun9zK6R5KUgq3Y4OFws7mhfA8xyCxC2QhCUmknvD5UnUd5FILh5KX3h8qTqO8ikFw8lCE7oQsFCFjOUC4Q8u/wBODBA74zhxnD+7B2fu8k7ZdZWCxQcWhlkq2MbMDV5GwedFRk87nuc5xJc4kuJ0knSSoNVUbg3W6rqcBwj4l3byjujQcz9gtXOJNSak6ScSsxxlxDWgkk0AAqSTgAAsxRFzg1oJc4gADSScAArkyDyCbZWiWYB05HSIwdQ/dQ4nu3wIYTKei6/EsTioIs83cB+8E15G8GAbSW2DOdpbFpaNhftO7QrIjjAwGAGgDQtg1ZAVzHG2MWasyq6yark35Tf5DwRRM+Vwm/Rzfpy8SloDSzl4uaHZuBoc2uNDRPK5WiYMaXONGtBcSdAAxJ7gU4oionJnKG0Onc20TzPPMz2cWlQQ5rx7RzwRq7VKWXsc4jOdVpoeM1uJFaA66DA00EEaky8Gdy59pmtkpwkL3NYQDQPOdU1GBoW+KlccLS4YDuT3BCY8ocoXsY72cs7HMoOI5p0ta7fUcYY7ipfwfWmaSJz5XyPac0sMlTjQ5waSNGjDUapFe0DXR5oaKFhaaAUIIIqe9P8AkdITZGV5QqHYUxrU4atKQ7RCfEIQkIQhCEIWCEntliZKwskaHMcKOa4VBCUEpoykyjjscRkkOOhrRpcdgSXEAXKciY97w2PXhZVbl/kQyyH2sLx7N7qezJ4zT+0/UPJQpOeUGUElrlMkh6rdTRsATYqGYtLyWjJa3h0U8VO1tQ67v3JdrHbHxPbJG4te01a4aQVd+RGWbbbHR1GzMHHbt/e3d5Kiksum9X2eVssRo5p7CNbTuITkE5jOeih4xhTK6O7cnjQ/RekgVlNGTd/stcDZY9eDm62u1tP+9adqq7BBFwsvex0bi1wsQuF4fKk6jvIpBcPJS+8PlSdR3kUguHkr1ITuk1utrYo3PeaNY0ucTqAFUoKrLhdyhoGWVhxdx5KbK8RvaQT2BNyvDGlymUNK6rnbEOOvhxUCykv59stDpn4A4MbzWDQOnWelNaFK+DvJf9XaM54+FCQ52xztLWeFTuG9UYDpX9StTlkhw+mvo1oUt4MsjPZtFqmbx3D4QP0tP1U5x8ArFasNZgtgryOMRt3Qsqq6qSqlMsmp9gsoQhOKKhNOUcIlgfC6tJWljs00OY4UdQ6sMO1OjnUTNJJnuLtWro1evavQLlCjtlyaEDS2N7gC4uIIacXGp2a9SBZXtNc4Hsp5J9kSGYJZKEyXneLw2gA8dC7ZC3+RO6F+Akxb1xqHSPILjeMVQVF5XmN4c00c01B3hMl2acsrwCym64r1FohZINY4w2OGkf72pxSk2hYJRVNWUWUUVjiMkh3Nbrc7YAklwAuUuON0jg1guSsZRZRRWOIySHc1o5TjsAVGZQZQSWuUySnDQ1upo2D1RlBlBJbJTJKcPobqaNg9U1kqnqKgyGw0Wk4NgzaNvaSZvPt0CwnG47iltUojiFSdJ1NG0lYuO45LVKIohUnSdTW63Hcr0yZyZjscQZGKu0vedLj6bkU9OZDc6JeMYw2ibuR5vPt1Kq7LXg/NjYyWMl8dA2QnS1/O6pPdhtUMXpW22Fssbo3gOa8FrgdYKoDKe4nWO0vhdiBiw85h0Hp1HeEuqgDDvN0UTAMWdUgwzG7hmDzH4TnwfZU/pLQA8/BlIa/Y06Gv7NB3FXm19V5jV2cGeUX6myhjzWSGjHV0ln0O7sOxO0Ut+4VA2mw8AiqZ4O+hUrvD5UnUd5FILh5KX3h8qTqO8ikFw8lWS4pOFptAY1znGgaCSdwFSV52v29TabRJM763Ejc3Q0dgord4UL29jYiwHjTERjq6X+Ap2qk1V10mYau72WpLMdUHjkPqtmNJIAFSTQDedC9AZI3ALJZmRgcamdIdryMfTsVU8Gly+3trXEVZCPaHZnDBg78f4VeLQl0UdgXlRNp6wukFO05DM+PBZCyhCsVx6EIQhCRXk/ihvOOPQNP4SItoEqtRq/oHmtZYuLVODRCQvSGZK7Q9IJHVXhXoSG2RqL3jDipfIKhR29YKFMuCWE5cG16Fkr4CcHjOb1m6fCvcrIqqZuSf2VrgfopI0Hocc0+BVoZRZQx2OIySHc1utx2AI3gBcr0Rue8MYLkoyiyijscJkkO5rfqcdQAVG5QZQSWyUySnDQ1o0NGweqMocoZLZKZJThoY0aGjYPVNRKqKioMmQ0Wj4NgzaNvaSZvPt0CCUvuO45LVKI4hUnSdTRrcTsRcdySWqURRCpOk6mjW4q88mMmI7FEGRirji95GLj6bkU9OZTc6JeMYw2ibuMzedOnUrOTGTEdjiDI8XHF79bj6bk9ALDQtlctAaLBZnJI6Vxe83JWHBQjhSyd9vZfbNHxIONvMf1jswPYpwuc8Yc0gioIIIOsEUKS9oe0tKdpah1PM2VuoXmRSXg+vv9NbYyTRknw39DjxT2Op3psyjuo2a1SwnQx5zeocW/ykJuB2KiBMb/BazIxlbTEcHD5r0pbj8KTqO8ikVw8lJrlvT9Rd7ZdboTndYAh3iClNw8lX4NxdZDIwxvLDqMlXHDDeOdaIoRoZHnnpeaeTfFV8pFwgWr2l4TnmuDB0NaB51UdVFUO3pCtXwiLsaKNvS/rmre4IbszLM+UjGV9B1WYf1FysAJjyNsXsrDZ20/uwTXa7jHxKfArmFu6wBZliExmqZJDxJWUIQnVCQsFZQUITdKPiO7PILN4OoAESH4h6R5BJrfLUpaE12qRJWldLTpXOMLxKWXNwTLerME/EYJgv20NjaXPNAO8nYBrKRIQBcp2KN0jgxguSmC0PDKPcaBpBrvBqAN5TNlDlDJbJTJKcPobqaNg/JSa8bxMzqnBo5Ldnqd6RkqlmnLzYaLR8JwhtKN9+b/l0CCUvuO45LVKIohUnSdTRrc47EXHcklqlEcQqTpOpo1lx2K8smMl47FEGRirjy3nlOPpuRT05kNzojGMYZRM3GZvOnTqVnJjJeOxxBjBVx5bzpcfTYE9ALICyroAAWCzWSR0ri95uShCEL1NoWHLKw5CFUnDFdubNFMB8xhY7rMNQT2O8FXiufhZsWfYc/XHI13YatP8AUqYVLVttItO2cm7WiAP/ACSPr9VanBdeGdYbRET8suIx1PbXzB71NLh5KqzgutWbLaGan2dx7WH0cVadw8lWVM7ejC4rHIeyrnjnn6qhr/lzrVO7bNIf5ykTG1IG0078F2vA/Gl/xH/1uWtjHxGddv8AUFTHN60qMbtOLcG/RekrHHmsY3Y0DuAC7rVmhbLoVjpNzdCEIQvEIQhCE3Tct3Z5BIrWUsn5buzyCRWlODRCbJxitGBdJhikN43myzxmSQ0A0DWTsA1lNucGi5T0cbpHBjBcldL0vNlnjL5DQahrcdgCqy+b5faZM9+DRyW6gPXetr7vt9pkz34NHIaNAHrvTYSqWoqDIbDRaRg+DtpG7783/LoskpbctzSWqURxjE6ScGtGtxOxc7uu18zs1gOGJOoDaVaVyWCCzxhjCKnFznYFx2mvkimpzKbnRLxfF2UbN1mbzp06lSPJfJ6GxxBkZBccXvqKuPpuT8FDy+PWWfypRPaYg1oZTO1mNrq97FdiMNFgsylkfK8vebkqUgrKhN25XH9ZFZgJSZM40laRRrRUuBIzqaNOmoU2QRZNoQhC8QhBQhCFHsvYM677QNked9pDvwqBXofK/wDsNp/wH/0leeFVVw7wXfbKH/4yDqPkpHkBNm2wfuilb/0yfwrluHkqlMiT/wAbH0Sf/U9XXcPJUii/rVRtO21WD/5CoS+4s20zN2TSD+dySxOo4HYQe4p6y5s3s7wtA2yZw/jAd+UxKreLPK7qld2tK082j5L01Z31a07QD3rqmjJi2+1skD68qJlekNAPiE7hdADcXWQyN3Xlp4FCEIXqQhCEFCE2z8t3Z5BIpylk547uzyCZr9veOzxmSQ0Goa3GmAASiQG3KcijdI4MaLkpBfF5MgYZJDQDQNZOwKrb6vp9pkz34NHJaNAHrvW1+X4+1SZ78GjBjRoA9d6bCVR1FQZDYaLSsHwdtI3ffm8+3QIJSu6rqktEgZGCTpJoaAayVm6bpfaJAyMY6zqaNpKuDJq4o7NDmsFSeU48pxG3duRTUxlNzolYvi7KJm6zN50HLqVHrDd7LPFmNZj9TjUOJ2n0SkMNK1pgpTNGKJrtMI2BXYjDRYLNZZnSvL3m5KbmSEfUfBLbRaqUq8nDWfLYmu1mibZZjtQX2SALpyuOzZ18slzgW/p8wCvGDhnl3ZTN/wBhWaqxyHxtw3RyH+kflWcvL3zSSLFCEIQvEIQsFCExZczZt32k/wDxEfdh+V5+V28KlszLvcNcj2M8c4+DVSSqa498BaFstGRTvdzP0UhyCirbG/tjld3RuH5Vz3DyVVHBjZs60TOpyLO/He6g9Va9w8lSqMWjVBtK/erbcgFWHC5YM22Mk1SxD7mGh8C1QZXFwuXX7SyNlAxhfU9R/FPjmnsVOqBVs3ZD1XXbPVAmomji3L98lc/BPeXtLF7PXC8t/hdxx5nuU3Cpjgovj2VrMRPFmbQbM9vGHhnDuVzAqzpn70YXD43TdhWvHA5jz/K2QhCkKmQsFBKa8oMoI7JEZJT1W/U47AF4SALlLYx0jg1ouSkGUN9R2Zr5JDQAgAa3HNFAFTN/3/Ja5DJIeKMGNGho2f8A6s5RZQyWyUySGgrxWjQBsHqmolU9TUmQ7o0Wk4Pg7aNvaSZvPt0CCUruq6n2iQMjHSdTRtJRdd1vtEgYwdJ1NGslWfctzMs8YYwb3O1uO0+iTT05kNzoncXxdlEzdZm86D6ldbkuZlmjzGDH6nHS47ejcnuxPqCNdUkDVysz6WgDbE7wfGfyVeNaG2AWZzSvmeXvNyU6yjam21hL5W00JBeZIpTCra4bapwpoJitjU0ShOdprXHFN8wqDTD/AHtTDk4E8cHLK2uQ82Ej7nt/7SrKVf8ABfHxp3bmDvdIfwFYC9CQdUIQherxCw5ZWryhCq3hkvHGCEaQDI7t4rf9SrRPuW17/qbbK8Hih2Y3qs4te0glMQVDUO35CtZwin+Ho2NOtrnzzVm8FVgpZbVKfq4g6GsJPi5Tu4eSm3JW7PYXYxhFHGJz3dLwXY94HYnK4eSrmFu6wBZriU/b1Ujxz9hklN7WATQyRO0PYW9FRSq86W2yOikfG/BzHFp6QaL0wQqi4Wsn8yZtpaOLLxX7A9owPaB/Ko1ZHvN3hwV1s1W9jOYXHJ2nioHZbS6N7XsNHMcHNO8GoXoe4b4babPHM3Q9taawdDgeg1HYvOan3BXlN7KU2aQ8SXGOuqTZ/EPEb1Fo5d126eKvdo6AzwiZmrflxVwrBK1BTdlBf8VkiMkp6BrcdgCtyQBcrPGMdI4NaLkrGUF/xWSIySnRyW63HYAqMyiyiktkpkkOH0Mrg0bB+SjKLKKS2SmSQ4CuYyuDRu9U0kqnqKgyGw0WkYNgzaRvaSZvPsglLLpuiS0SCOMVJ0nU0ayTsWbnueS0yiOIVJ0nU0bSVcNyZOR2SLMZi44vfrcfwNy8p6Yym50T2L4uyiZutzedBy6lNd2XKyyxhjMT9Ttbjv3bkviW9qWkSuWgNyCzSWV8zi95uSlICSRYWmPqSj+UH/SlYKQl3/EQ9Z4743+iWmU9zaAm+8dDej8pxl0BN94twb0HzSyhR+06U3S8gpztAx702WjBh6EwU4FKuDKP4UrtsjR3MB/1KaqKcHUdLKTtld4NYPwVK0pNoQhYJQhBUYy+yh/S2R9DSSTiR7anS7sGPcpJI8AVOCojLvKX9ZaSWn4TBmR7xXjP7T4AKNUy9mzqrnBqA1lSAR3Rmft5qNp6yPub9VbIo6VbnZ7+o2hPfgO1Mqt3glyf9nC60PFHSmjK6o2nT2nyCq6ePfkC7zGav4SkcRqcgpvbmUif1Hf0pHcPJS63/Kk6jvIpDcPJV6sqTuU2X9dDbTBJC/Q9tAdYdpa4dBTmsELwi4sUprixwc3ULzXed3PglfFIKPYaH8EbiMe1JmuoajAjEEaexXBwl5Hm0R/qIhWWMcYDS9g83DGncqeVHPEYndFquFYg2ugBOoycP3mreye4S4jYy60O+NEKFuuQ6Gub06+1VxlHlHJbJTJIaD6GA4NGweqaEIkqHvaGlFJg9PSyulYMz7eCCUvuW5ZLVKIom1J0nU0a3E7Fi5rmktUoiibUnSdTRrJOxXnktktHYosxgq84vfrcfwNyVT05lNzoo+L4wyiZuMzedBy6lILjyejsTPZsxcQC5+txOns3JxfJUJfbbuEg0lrhocNXYdI3JltNgtTOS2OQbQ7Md3HDxV4yzW7oWaSyvlcXvNyVwtLVxjXG1T2kabHMeoWOHgUg/WWqv9inp1SfIISE8PmomxtpBtEX+IPEEflc5ZLS5v8AZLR0Zpqm9lntLHCaazuhia5pzpHx5ziHA5oY0kjAHE00IuhTl+gJHeGhvQfMrqy0tc0EEEHQdo1JPeDuK3t804V4mK0jT0FNdr5B6E62nX0JumjzgGjWQNmk/wDlMkZpfBTvIeOljZvdIf8AqOA8ApAmvJqy+zs0bK1oDjSmlxOjtTnVepCytXFBcoZl5l02yM9nEQZ3DDWGA/U7fpoEl7wwXKkU9PJUSCOMXJTVwn5ZZjTZYXcd3zXA8lunM6SPDpVVLeWUucXOJLiaknEknSSUQQOe4NaC5zjQAaSToVFLKZXXWp4dQx4fBuDXUlO2SWTzrZaWxjkAh0h2MBx7ToC9AWeAMaGtFGtAAA0ADABMGROSosUAaaGV+Mjt+po3CtO9SRW1ND2bc9Vn+NYj8bP3f4jIfdcLw+VJ1HeRSC4eSl94fKk6jvIpBcPJUlUid0IQhC0c1VPwj5CezLrTZ28QmsrB9J1vb+3bs8rbXOSOoodB0pqWISNsVOoa6SilEjPMcwvMiFYeXnByYs6eytJZpfGMSz9zBrbu1eVeKkkiMbrFalRV8VbHvxnxHJWxwW3rZBF7JozLQcX52l+9p2U1KxGleZWPIIIJBGIINCDtBGhWBkvwqvjpHahns0e0HLHWH1dOlT6eqbYNdkuSxjAZS908J3r6jj5K3KrNE33VfMNobnQyNeNxxG4jSD0peHKwBvmuOc1zTZwsUURmoqs1XqSsUTDlpd7prMWMzq57SczF1MQ6g14FP6wQhCqmwNkaC1pLMzChGa41qeO0k0I0JRaZJg2rnVDQToqcBXVgrFtd2RyikjA7edPY4YhIDkrZ+a773+qVdCraC1PmaSwuFBU1bmmm6ta9i43Bb3SFj80OzpQ3NcKjNwJJFAaVw4tdOvEKyXZGWY6n/wCY/wBU43fdEMApExrN45R6XHEry6FtdUOZCxpABDQCBUgbhXFKnFM9+ZUWeyNrLIAdTBi89DRj2qq8qOEma01ZFWKI4UHLcP3OGgbgo8s7Y9VaUOFVFYe4LN5nT8qWZZ8JTYc6KzEPl0OfpYzo5zvJVNPO57i55LnONSSaknaSuZW0cRcQ1oJJNAAKkk6gFUSzOlOa0XD8Nhw+Pu68SVhorgMVb3B1kL7AC0Tt+K4cRp/uwf8AUQexaZB8HQhzZ7SKy6WM0hm87XaOhWAwKdTU273nLlMcxvtrwQHu8Tz6Doshq2QhWC5FJ7w+VJ1HeRSC4eSl94fKk6jvIpBcPJQhO6EIQhCEIQhaObVQLLHgzZOTLZqRynEt0Rv/AO071YCwUh7GvFipNNVS0r+0iNj+6rzTb7vkheWSscxw0hwp2jaN4Sdeir6yehtTMyZgcNR0Obva4YhVllDwUTRVdZj7VnNNBIOjU7wVVLRubm3Nd7h+0cM4DJu672/ChFktr4nB8b3McNBaSD4Ka3Nws2iPCdrZm7eQ/vGB7goRaLM6Nxa9rmuGkOBae4rmo7JZIzkVcz0NLWNvI0Hr+Qrsu7hSsclA5zoiee00+4VCkVkv2CWhjmjdXY9p8KrzigFS21zh/IKgm2Vhd/U8jxz+y9ONkB0EFbZy80RW6RvJke3oe4eRXX3xP/70v+Y/1Tnxw5KCdlJOEg9F6QdMBpIHSU22zKWzRfMnibuz2k9wXnqW1vdynvd0ucfMrkkmu5BPR7Kf7k9ArkvLhZssY+EHyncM1ve70UNvnhStU1RGRC39mLqb3H8KGoUZ9VI/LRXNNgFHBmW7x65/hbyylxLnEuJ0kmpPSStEqu+65Z3BsUbnuPNBPedA7VYOTvBITR9sdTX7Nh8HP9O9IZC+TQKVVYlTUTe+4eA19FBbluCa1vzIWF212hrd7nalcOSOQMVjGe74k1MXkYN3MGrp0qQ3fdscLAyJjWNGgNFP/JSsBWsNM2PM6rg8Txyas7je6zlz8VhoWyEKUqBCEIQhJ7w+VJ1HeRSC4eSl94fKk6jvIpBcPJQhO6E33jZnu5LiOgkeSQe7pee/7neqEJ/QmD3dLz3/AHO9Ue7pee/7neqEJ/QmD3dLz3/c71R7ul57/ud6oQn9YKYfd0vPf9zvVHu6Xnv+53qhCXXlccNoFJo2PH7gCR0HSFDr24IYH4wSPiOw8dvjiO9SP3bLz3/c71R7tl57/ud6pt8TH6hS6euqKf8AqeQqzt/BRbGfL9nKP2uzT3OoPFMVpyRtkfKs8uGxpcP5aq6fdsvPf9zvVHu2Xnv+53qozqKM6K8i2nq2ZPAPlZUPJd0reVHIOljh+Fz/AE7ua77T6K+zdkvPf9zvVY91Sc53eU38CP8ASmDat/GMev4VFx3XM7kxSHoY8/hONkyJtsnJs8nS4Bg/morkF2S89/3O9Vn3bLz3/c71XooW8Smn7VTn+LAPUqubv4IrU/5r44h2vd3DDxUsurgnssdDKXzH9xzWfa3T2p692y89/wBzvVHu2Xnv+53qpDKaNvBVNRjdbPkX2HIZflOtju+OJubGxrGjU0ADwSmiYfd0vPf9zvVHu6Xnv+53qnwLKoJJNyn9CYPd0vPf9zvVHu6Xnv8Aud6r1eJ/QmD3dLz3/c71R7ul57/ud6oQn9CYPd0vPf8Ac71R7ul57/ud6oQne8PlSdR3kUguHkpO67JTgXuI6zvVOF2WMsFChCXoQhCEIQhCEIQhCEIQhCEIQhCEIQhCEIQhCEIQhCEIQhCEIQhCEIQhCEIQhCEIQhCEIQhCF//Z"/>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es-ES"/>
          </a:p>
        </p:txBody>
      </p:sp>
      <p:sp>
        <p:nvSpPr>
          <p:cNvPr id="28683" name="AutoShape 12" descr="data:image/jpeg;base64,/9j/4AAQSkZJRgABAQAAAQABAAD/2wCEAAkGBhQSERUUExQUFRQWGBgYGBcXGBccGhccGBcWGBcdGBgXHCYeFxwjGhUcHy8gIycpLCwtFx4xNTAqNSYrLCkBCQoKDgwOGg8PGiwkHyQsLCwsKiwsLCwvKiwsKSwsKSwsLCksLCwsLCwsLCwsLCwsKSksLCwsLCwsLCwsLCwsLP/AABEIANsA5gMBIgACEQEDEQH/xAAcAAABBQEBAQAAAAAAAAAAAAAAAwQFBgcCAQj/xABDEAACAQIEAwUFBgQDBgcAAAABAhEAAwQSITEFBkEiUWFxgRMykaGxBxRCUsHRI2Lh8HKC8SQzkqKywhUWF0Njc6P/xAAaAQACAwEBAAAAAAAAAAAAAAAABAECAwUG/8QALhEAAgIBBAECBQQBBQAAAAAAAAECAxEEEiExQRNhIjJRwfBxgZGh0QUzYuHx/9oADAMBAAIRAxEAPwDcaKQxWMW3EyWbRVUSzHwH1JgDqRSPt7+4tIB3G6c3rFsifU+dAD2im+ExgedCrLoytEr3bSCD0IJBpxQAUUUUAFNuI8QSxbNy4YUfE9wA6k05qkfaXdMWFG0uxHeRlA/6j8azsk4RbRtRWrLFFvA3xX2h3mLGzaUIokl5JAmATBAEnSNdTSX/AKhYhSQyISN1KspjwIYj61FcLtpdsupLKrMCCoEgoDGkjMO2evcRSlzhSC24Bd3b8bwIiSAACdzuSa5stXGCac+fzwPqqM5xarwv5485Ze+XOaExYMAo67qTOh6g9RU1WWcgYj/bEy7MrjT/AAz9VrUiYp+ixzj8XfQvraY02Yh00me1B8d497M5Lfv9T+X06mpsGaz/ABzE3XnfM0/E0n/qWolTWlDt+Q0VMbJty8HF7Es5lmZj4k0vgeKXLRlWMdVJ0Pp08xSeBwPto1I1jTvMnp3KJPjp5NC49q6qxdAFKkgSNO0DGhM6+sbg1w3TbXH1c/3ydJXV2S9PBomBxguoHXY9O49RXWMxQtoXOw+fdVf5QxBl06QGH0P6fCpXj9wCw3iQB8Z/SvSae920Kzz9zlTpUbtnjP8ARVeIc/lWKruPygaeEtv8Kj7X2kXFeLhAB90dmT6QJ9KkuH8vYW+mfLJzMCVZhqD4GNiKc2uSsIu1kT1OZpPnrrWTlPPZt61MU47OSe4NxkX12hoBjvB6j9qkqqPLt0+3gyGGYMDHce7pIq3U5XJyXItfBQlx5QUUU0v445sltc7jU6wqztmaDBPcAT4RrWhgO6KYnF3V1e0CvX2bliPHKVUn0k+FOrF9XUMpBU7EUAKUUUUAFFFFAEfw+CGvtu4keFse4B5jtHxY9wpNOKODbLi2BdjKgbtidj3P4xtqZIFOODn/AGe1/wDWg+CgEfGk0wDppbuKEGyuhbKO5SHXs9wMx5aUEnd0RiLZG7I4bxClCCfItH+c09qlcU4rdR39kzZiwtm5kRjoSJymFW2pnQaneTNW3AYv2ttX2kajuOzD0II9KqpJvCLyrlFJvyOKTuXwpEzrOsGBAkydlHnSB4pb9t7HMPalc2WDt5xE6TEzGtd/dRmeVTK0E6asdjm6HQAelWMxVLwJIB1XffqJ9apP2nWCVskfzrPiQpH0NW1rLkl9mEqqk9nf3uz3jvmI85bcX4L94teydpEk5jGZTrlywANCY16T3zWdkXKLS7NqJRjYnLryZdw3EG0ioMsaEyNs0SRB2lpHgRTleLscshQDEnU7rIgaddPSpVvs5xCzke3B095hI2GmUgadPnRa+zfEH3rltR4M5iJ8B3nr1rmz0sJPc4c/nudSNkV8KsWP3/wMPs9w8YxApkBWJMR+DKdOmpj4VJ82cTN27cTNISVyEqpQggi4oYgPI7O8iTETVo5b5Xt4QGGzuRBY6adyjoKZcy8ni/c9ra9mHMBg4bKY2Iy7GBG2o7qcUJqHvkRusrlZ8PSSX6+5XeAYt1vWyh7JuQyKZAV2Atq7DRnBJPUhQZqe5p4UQxuLIV9yPwttPr9a95d5QezdFy9cRsgOREBCqW0J1A1iRt13q1OAQQYIO4PWs7dL61WyXfj2Kwu9Ke5GVW7V5AEBlJJgEKNZBB69fH5U5w+Gy6nVoiQPHT+/Crtc5YskyMy+AOnzBp1g+E2rWqqJ7zqfidvSkHotTZ8M5JL8/PA0tRRD4op5GPLXCmtgu4hmEAdQN9fE93hTzjmENyywGpGsDr3x6E0/mva61VEaq/Tj0IyulKz1H2ZSl1sO5VXdQTMhjBEaAgmNlifCl7nFLpGt+5trDAGdun9z51oeK4Taue8gJPXb6b0zXlayDIDDyjy7p2qHXI29Sp8tf0QvI+FbdhBAYnfdm0mdZjv7quVI4bCrbWEED6+Z60lgOKW72b2bBsrFToRBHmNR47GtYR2owtnvlldDuo/h9wLadyCTmus0CSSHYR4kBQo/wgU25o4m9q1/CJFwmRADHKsM0K2hJ0QT1cGmPA8ZcuMe1kcgOZWVbYHMgIyuJAlWAPdpU7lnBCrk47/BKYbiTnIzezKXDlBRs2UwSATs40iREHoRqFMvs7wj3bsyP51Egj/Eoaf8A7zXdnAtmD3GDFZyhVyqpIgmJJLQSJJ6mIk15j/fsDr7Qn0Fq7P1A9asUHtFFFBAUUUUAR9p/YuUbRHYlG6BmMsh7iWJYd+YjoJkK5uWwwIYAg6EESD5g70z/wDC4/3dy5bHcCGHoLgbKPARQBS+J+0tYl7TghXNxrdwQAQSWEGdWEwfEDvppw65iUZ0tORnYtks5WiTHZVlITSO0concmrzjOEvdRke6rKwIM2kP10n0pxwzhi2FKr1MmFVRsq6KgAHu/WsvTw8oYd2YpSWcDbgfCPZAs+t1veMkx4Bjqe8nqfAABa7cJNP6jTW0VgwbbeWezSb3o7z5Ca9NeNVyCH5j5utYK3nuyJ0URqx8BOtY3zdz3cxhKnsINcgPwzHqfDYVx9qHHDfxzQcyWlCL3T+Ij1+lUcXIBml5yb4LIeNiwPE+egpXB3sx7RCjz+gphYtZjJ26Adafi+ts5VUG53dF8PE1QB5iHuEfwxlHeTqfU1D3ladWHoalgMw/ifOfhGlRuJsITo+vcNP0oTDA2cGNDPqa7wmN11B9DFO8DwtmOnwJptiLGW5tHnFTlBtZZuHcaa0VIY94M1tHJfN64pQjGLoH/FpuP2rBcFe/CwXzAg/Lepjg3GHw7q9tpKHXxEyJFRGW1k4Po6a8qN4BxlcTZW4IkgSKk6aTyUPKguMcNuKTdwxZWPvBIzTuWCnRwfxKd9x2t52u7HvCoksotGW3kztHu3L5uXXViBlJY9pYIOi5R7M7giF0OoNTvJRuXbjXipW0FZFJHvksuqkHUAJB8T4Gp3ivL633DkiRl95LbjssWHvLI1OsHalxgruxvQP5baD/qzD5Vgq/iyzV2/BsisDx3CgkkAASSdgB3npTLBzcc3SCFjLbB0JBILMR0zECB3KD+KBzdwdpO3ecvGs3G0kayEEICI3CzSNzmvDqwUuZJgdltYMHp0/bvFaZMSXorizeDqGUyCJBrupICiiigAqL4pzLh8OYuXAG/KAWb1A29a75h4gbGGu3F95V08yQo+ZrGcTdZiTmlidSdSS0yfPSdf1pW65wajFcnR0mlhZB22vEVxx22azhOeMI5j2mU/zqVHx2HqanVaRI1FYG6OOp66ab6xqdug/c1of2fcTdWOHZsyFM9s922YDu3mJ0jxqK7pZxPH7Bdp6XFyqb48P7YL1UYak6iyadRzgmoLm7i5s4Z2X3yIXzYwD86nTVA5/4qqZBIJS4CUn8sNMdBJqJPCJRi/Gjlvup1yNlM943nxmaZ3cIc2XvpXi96bjn8zFj4kmfrXFtyVLdQsfH+gpcsd+2Ce7vsD3d5HjT3haBYMx5dfUan6UzwGEzt4DT4an4mrry3y7mILD1/bwrGyaib117iPGEe57hf0Cx8xNPcFyYXPb+gn5VpHDOBoo2qXscOUdKyUpMbVUImfYblEKVnpt++lRnMXKGbUDXvrVjgwKZY7CjeqtyRdwi0YPisBkGUtGvUa/EbUYYOp7eo2zD9asHOmGyXBpoxPr1qItW4A8YHn3HzreM9yEJw2vBpv2TcQaXst+GY8tPltWoA1lP2V2x7didzbHloRP6Vqwpyp5iYS7Cu7PvVxXdn3q0KjquLrwpIEwCY746V3XF25lBJ6VQDJ+JcZxT3WLBAQYDEnTR2XsjbMo26GdajcRa9qD7R2cqEYE9mAxTN7u0HLr/LUnxFst/KAe0CBO5dDKHXfMGAnbtGma5U1bY27ibE9rKTbmNpDW486SlJ5GlFJcmlcqYwewRCykrpodInsgSSdtPQ91TlZ1yjjbjW8xUJEASQDoGBJCjQ9kfEbzNW23xZwYZTInNodIA6jzmY2reNnhlXS2sxJiiksNiA6yP70Gx6770VsYNY4ZHc14U3MHeUb5c3nlIb/trHs8ECd3nL0PY3227Pf1rd6p/Fvs+VnNzDuLZM9hllNd46geGvhFK3VNyUl+h0NNfBVSqk8c5T9zO1fr16mYI6dTB9fpNWf7PkzYsFZyolwn3YJZgoIykiDuPCh/szxJDLmsKG/EGcwANgpXv1312q6ctctrhLZGYvceC7kQWI206AVWFcsrJWVkYp884x/PBM1FE1K1EE08hAjeYuM/drJcDM5IRFG7O3ujT4nwFYjzviHW8S2b2jCbgY6semmygbADpFbRzHgmuIrJHtLTi4oOmaAQyz0lWMeMVhHNPEPa4l3OoJJ130MAeG1ZWlolausXbaO+neDYZLg8v0pEkEj109KRtvld0OxA+QFZ9onyT3BoBUnqzD4qCK0rhvG7KAAkCsu4Mc0r1BDD0/1rQ+GXbARexaZjpDASfIQSfQUrYsyHqGkssueE4zb/ADA+oqXs4lTEGqBw3iGFuOQi2sw/KQf2IPmKtuBtArK7UJtcG/DWR/icei7kVFYrjFr86+h/aucXaTqoY+MfrtUBc5gwdu6bLrZRuo0kecj9al5YZSIHn4h7uHy6yT9DFVe8uTKO5vlIP61ZeY1tnFAoAFRCdNpOg+tVnGalR4kn0Ov0ioh0LW/MWvkPjHs7qtroxDDvUgz8Jn0rbbN0MARsa+e+WsQLbkNoCV+kfQ/Otq5Yxc2lEzlAg969KcpfgVmidpSzvSdNeI8M9uoUO9tlOZWUkQYI1AIkQTpNMGTJYtAk7VWeOc2WcpRJuHvWMo/zE6+k1XeNcOxaAi77S4o1nMzpp1I6eopphOE3bghVLMSRlyMggdZfTSYI3mY7qo9vTF3Zd3XHr6/4HOKsLjbiOrFWQCbYYz3IwVQQ66Eb9NY2PN/h2GR8r4hA7oM6DUkAxmETByjWQMsHxp4/Cmw+FdLZCPAnKVXLlMfwxoQFTNv1JjemPL12zbuJJCW0uhnBAAm5bzLrvFu5acE//IxIGYmsNqb4Oj8UYJzXJasNZVVH3cDKQwDKVYnaAxzCNPGfhXdjE+zl9DtmO4EgQBJDHQAaDqah+Hy9y3eTtXb6l7wDCLQIBtq3XN2gp32A0AFS4u69pSW78oBPZOkjQANpI/SqyWGbVvdHlEnwZIQzHoZ8Y9J3/pRSHCcWFXKxAgDUnTYRHgd6K1g1tFrYy3vgl6KKK0MQooooAKhGapuoFjVkSivc48UZLFzIYManunQev7VgXEbkT/MfkNP78q3Hm4g4O6SQDqZPeD2R8BFYDxC/JrGfMiyEoMyOlc4u1qCNiJBp9YACoxO/ZYd3jXF1Y03BJA8NaqmB5w65roYZdvEf0rVfsr41DOoRM+hJOhg6aGNqzDB8POrfCK0H7N8OxvrcA2lT3EEa+uYA1jKeJZQ3VXuXJPYb7OVS+t9rzsLeiLljsgkhS06jU9Kt3DAFWKV4mQiT6DzO1IcLEL2yAapKXxDcIJR4HVrDAMHiY1g9ap3MHJn3jGNiHJKQYRjIXNJaPDMSY7zV1wzakGucWgC1dS+Hgo4Rcssx3i+FFpmCjuAE79w+P0qGu3QhHWZA8h7x8ixgeRqa5qvHPcI3zfCYH0+pqq4u5mu+A7I8AFP66+tZV8oxv4kL/eZYEmM23prr6x8K1TkLiRNtV6g5d+jBo/5lrHsanYUjoBWnfZNba5BPu2zPiSVMDyEkz5UxD5kKvo15TStnekUpazvThkLXrQZSp2IIOpGhEHUaimGI4ZHat6HUnc7iCdT3AaDz3qSJpseJ2gY9ok/4h+9YzcV8zLQ3J5iQixqCDn1MyF6nXtdMmny76jbfBktwEe7GhylkmCOyBKEkiZI8B6z+MtDOHjNb/ljrGo7/AHfDemltmlsqmCdO8aQey24yjr3HesOV0PcTWWNUsLbZsrktpmnKVGUyB3BcrMx6nv2pf20OAhJntAzAiBlhW0EHY9Qa4W0v/uIMygZYG5gCZA31M7GnnB+HsDmJ6zmOrEzsc0gCI90iDQk5MJNQQ6wmFZmZ2JUt3RpGkajw3rypOimFFISlY2zwmqxxrnhLci0A5G7H3fQbt8hUnzQSMLdjuE+WYT8qqPB0s+zlhLyQZ1JG+n5RBC+c7iictscircpWqtfq/rj2Ac2YplzhiF8LYj4kH61ZOWOYjfzI8Z1EgjTMNtuhGnxqAS+VkWwADlzQBEm0hfs906R5yD0actYzJjwkRBIOvRgQoHXqtRCxT48kWUW0NTy9reOef0NJqu3HirFVKx/EU1Ez5bfHar7lHsZim+ig/aJjPaP7BWhVXPcHeRJUfDX1FZzjeDFGtkg5XQMDpuR9Otajd5bW5iLl0sxFzTL3aAb9dj8afYDkWwMv8PNl93OS0eQOg+FJytWcjCpkzD8UACApPy36xHSa8F06AjYzX0h/5cs5crWkPmq/SKpPMP2Uq5NzDDIw1Nr8LD+Q/hPht5UK36os9O1ymUPh4hYPr+36etajyii2ba9DGvmdT9T8ay43PY3Sl0FSDEERBETWkcu4+21uDBEazWEsp5HKWtuC3424lxQGmJBEeG1I4Dl+ymYpmUOSSoJie8D8PpUVieGNkDWrzgjWCAVju2mkeGYzEk+zZk30Zl3HkOtTn6myjlcPBZ8HgrdlSLYgbx9d9TTPiuPLqEQwW0n8o/EfQfMivLtpwAfaAiNQF+mtQnG+N2sOheQIBHjrH60N+EV/5MpnNqAOba9P3+pqs8XSGDjTX6E/tS93jBe9mYwznMAegiAP1pTG2xcTTeD/AJTvr37VaC29iNslN5RE40xBU9kiRt6g+RrWvsdEWmO5J174Ej9flWOWnOYKe+Nu+tN+zzmBcMQr6BjqT0k9fDWmE8SQvjg2e0wOo2pex71McMwzNGxAPqZ+ointj3qbMisce4s1xyoMIpiB1jcnv1qJmkOJ4k250k5iJ6DzqQtW7Bt9u4hC9zCQTGgEgkgESx+FeRVM9VJ2SZ3JWw06UIo8wWPe00ofMdD5irxgcQty2rqIDD4dI9Nqzu1cBLQZUOwVvzKDoaufKp/gf5mj5frTf+mWTha6X190Y62MZVqxEq2HU6kD+xGvfXYEV7RXoDk5CiiiggSxNgOjIdmBU+oisntYl7DOrANLzJJGUjQyde7uG3XWtdqt8a5PF5zcRgpO6kSpPU+E1DipLDM5Ssrkp19/Ypb8TYqSCFOshYmQVG5meyRtGxrzhsi/bZZJBTfctmBk9dyBrVpw3IH57voq/qdvhU5w/lyzZIZVlhszGSPLoPQVMYxj0YzlqL/n4Xu/sSlZljiFBn+9a02sZ5oxRAkbTB+NJ6p4wdbTLOSb4adRVhsjTSs3wnMpRRtI8al+XeeluXClzsk+71B79aXi0OYLswzL41yxhQ43G/61H/8AjSqxJMAj6UwxHMHZbJJB12kwNzH0q+5BtZQPtr4daNy1dt/7xlOcD8ojKT4ySP8ASqBwrmC7ZMSSv9/GtB53RbzW7lhXe7GW4h/KBpCHXeRoKpV3gktIVkJBlHBEeRO9axeY4kJzyp5izTOUueLTqA5AI01q0njlojQism4Jy+ugzr2tpIBPkDr4elXrhfK2XcVg+OEORm2ss65p5u9nbiyMzd/Rf3rI8XxK7edmusWPd+EDuA2rVea+GpbsEkascqjvJ/prWbPwo65VJUbkfOtYe4vdJtkPj3JZSFiANidY661IYViVBjcEiPAxqPWnCWxEMsjpuCPI/pTRrBVgygwD1FaZzwxfGOjyw38VcwiDr6VYFvzDZW10J6HTY+PUVE3eJzZS2VAe20q4GupnUz+lTPCeIBg6khSQW10ls06dAe1IPhEVDQJmwfZ7xlLuEQZ1a4shhIzAAkLI32Aq3YfcVm3CeDYf7oCSBe1KvbIDWyNAxYbCRMHeY1NX/gTXDatG7/vCil+nayidOmvSmoZxhmMuyC5l4KQzNBNt9SR+Enee7XUGq+mBgRmJGvQdQBvHh861Kou7h8O1wIUTOZjQCcoBaI3IBFci3QTUnKmeM+B6Gri0lZHOPJSsPY2VQT0A6n+tX7hWD9laVDuBJ8zqa7w+At2/cRVPeBr8d6cVto9F6Dc5PLZTU6n1UoxWEFFFFdISCiiigApDEY62nvuq+ZE/CvcZfyW3b8qk/AVRuHJ7e60sWKkF99SZgFvwzG/TQdaS1OolXJQgst/wkMVVRlFzm8Jf2XWzxS0xhbik90/vTqqpf4XaCgi0J6asJORtPzMRHUCd96Q4JzAbV/7vcYsNACd1kAiZ93fVenxojqJR/wBxcfVeCPTjP5P4Zcqw7mnGrbtux1idO/wrca+ZubcX7S4yDZc0+fSr6iO5xRaiW1SZWL2ILEMd5B+NSyOdCCQR1FROJtRA7yB8xTrEPAnoKnHgrnnJI4PiN53uK1xjGWJPQj+lK4zFYgWTbDnKxBPeY1AzbxOsVF8AxOe+3io08j/WrV92kVVxSZZSb8lKvIxOYksepMk/E1NcA44wIS64uW9sj6xOnZLag+Rp3iOG5TtoaZX+AzqpipIaLceTrl57b4W6htaPAZRcJGwYNAaO/wCQq1huIqI9mjR1Kj/taKyrA8exOFMKxA8gR8xUvZ50xF3S5caO4aD/AJanCIUpIn+MpfuuoxEDLMKAABO+xPd1ptcsgJFKYa6GE13ct6VGC+c9lcu8NnpSFzhxAM1POte4lB7M1UConhJYgdO8VpfIHL+Hv2mS6ua4usmCxTYAMdQB3DvqucMw4I18asHLGJ9hfRthMN5HQ/34VeLw+SrXBo+C4RZtKFt20UDaFAj+++n9j3q4Brux7wpzwYDqqwGZ8Sg07FwkDI+cTMsT0UglYIIPZM1Z6Y4c/wC0Xd/dtx/+m3rWUo5wCeB9RRRViAooooAKKKKAG+Mw5dSswCrAiN5EDyg1knEcK1m+zqzIzTI6CBDz8NRsc1a9ibIZSCA0jY7HzPSoTinKvtiWJXM0ErErMAGDAO86nvpLU1TbVkOWuGvqv+hqicUnCRSk5nxRHvWx2QMwQTGp7o+VJcJwjNcLsSzkxr+ZonzO3x+NjHIjg7W4jQ538ekeNSfDuVvZiW1MwAjFQoJ1bNoZA10/rSMoXXLYotJ9t46GYyqq+LKf6FjFfLeMAUkdZJPxn6619Q2g0dogmTsCBE6bk6xWK4Pk20sm7/EcknchR4ADfzNdeazg58XgoXC+Dvib6hRoNZ7vE+FI85cNFnEMlsyoCmDrBKifn9a1q1YS2sIqqvcAB/rWQ8SxZuYi6WEk6/Gap0T2JcqL/EdoiAB8T/SrrhboNU7C4sJ0j0p/a40v5qq+Sy4LXdw4YRUDxNHsiRqtLYXmJdifUUvj+JK6ESCKgvkvP2aDB4/CQ+HstdtHLclASZ1V531GnmpqzN9meAOv3cD/AAs4+QaKyH7JeJHD8SbWLToVfu1IKn0InymvoRblbLDMWysr9m+EX3BcTyckf800hjeQUynJcYH+aCPkAatxuCm99+6KnC+gKTMc4jg2suUdSGH9yO8eNIMpK+B+VaRx3A2MQuRrtoXU2JdZHWGEzBrLbXEbys4u2iAGIGUqwgEjSDqNKylHBqpZHPCzCE0viMTkWeuwpjhr+knsqOnd5+Ne2Cbjhm0Ue6P1NVLGwcuXS2FtFtTlj4EgfKpWx7wqp8k8UVkNontA5lB7jvHr9atlj3hTcXmIvLhjumFhT95unpktx8Xmn9QmCxBOMuDNIiImRAyxGuhBn4mqtlSboooqQCiiigAooooAKKKKACioLmjjzWLC3bWRpeNZIiHLe6f5areK5ze8tgo5Qgg3coZRMjskMJK5SCe+azlZGLwy6g2so0GsvutqfOtD4Pjjeso5iTMxtoSNPDSqRxnhD2bjDKSpJysASCOm2x8Ks3wQirc18SNnDOy+8YUep1+U1nCOl0hsxt3BpP7g7itI5owDXLBWDuCND5frVEucuN+Rv+E/tWLLCiWCRtafx1H70pbwZ/FYtEeBH6ikV5ecbZ/gakMJgro3Vo74NQWEH4XZI7Vgr/h/pTHEcJs/hd19f3qdF7Kfdc+SmPiRQ7Bhrab1U/tRyTwKfZpgLeXFszSVyQ/UQHJ/SrX/AOcriW5XMye7JLZR3VWOSMQLYxNs2yBcIjstr2Y008asWEb7u3sTbb2RVAjFTlc5F9oDpvnzb1W2WEtvfk001W5uUlx4+5cuDcdPsxMPpv1qXXjVsqc3ZgSZ8BVEwfBHTtYdiBubTTl/yndfpUp94aO2jo3iPodjVa7ZLCY1bRW030VLnbgmZrmMtA6nM6+AETHgBqKghirl1Jy5RlnxP7VoVu8wB7ByeRjz8qpnNZuWHm1YLWW2Kycs6ERG0/Wr855E90H8r/PqRli5mHh9O7TqfCnlu+FH6kH6nSonDWHUAFWncjK/zhaf4ewcrfwSxaBJBGXUEkApuYiZ0BPfoEZJCxxYqwIYKekGWPlG1a1yhxFr9hLj+8Sw1EEwSJNY1h0RehVuoIM1rf2fm4bHbRlVT2CwjMD3A6xPXxrWt8lJ9Fqqt8K5be1dDErlUmCCZbeJHr6DTWpvEcStWyFe4ik9CQP9KcAzV+GzPlHtFFFWICiiigAooooAK4v2gylTswIPqIruvCaAMkLujFSzFUOqFjAZSyyMxhB22mPnGqeBtFVcAwFKjwyiZHlBPw9C85jVWxF3LqrNIMHqATE+M0nweHhWBgsuYwdpAbbw1rl27l8veUv2ydCEU+H/AB7mlcDw3s8PaXqEWfMiT8zT6vEYEAjUHaK9rprgQY3x+NW0hdth07z0AqqYrmy7MyqL6fVqf8534VB07TH0A/c1QMfcdw1tWtLcIIyMe0wP5H90eAJB+lcjUztsudcJbUsdfVnQpjXCtTkstluw3OFyR2kcHXz22KxO/wBKsPCeOre7MZX7pmfI1k+Bu3jaiF9mrkXAJD25LGChjL2jAOygHukWLl/Hj2qkMCUdQSO49D46kVl6l2nkm5bo+cl9ldya24fjBpVFeCubt0KJNd05Z0DXtUHBc8jD22Rwbl2ZVSwA7RMgt0APh16mrfwjH+1tqzFAz6hFYHKO6fxEDc95qqkmS00MMdjLty46WTAtqc2jDfoI1LEqYiPPWoC/xUM59rcbL2hCtqdFV+/J7w0IAInU9FeM3O3fKswIViMuuY/xI1b3dJBPjA0k1nF/EOLjJnyqSBMagbdoqTJ8dCes1M57Raqr1m3J8ZLynMa5TbLNkDGSqA6ZT0MSRBWIjrHe8wmIuIqslwNmCiM4nW2SpldwIIhtdBqKzv7tbhgWJUNBfxgsp0bK4ldQR61L8uX/AGd1VkElglwAO2UklAYUyWk+HvadKrC3L5NLtHtjmLeV7l9xvNDYRGN9ZhVyidWmQsEqCSSNc0EQTrUHh+eMRcD3AyqiZXyhQQbZYodTqGU766wOhmk+PYJ8VauAljctjMoP4lXM3UyCwmF1jTodKfgMVOZROT7tdU+cG4T5Z4jyFUtk1LBppUp159zWuU+ZPvSMr6XbZKuO+DBI8NviKsFZx9m9tnxV+8ob2PbAYiMxZkMecJJHSavHHcabWHu3F3VCR57D5mrRl8OWaOGZbUUnilsLinT2xYqzMRKksH1htJ7ExAiMqzXHDeZb+HJUKWQFjlIZgZYkezKjs9mNCQB11k1XMNaN18o33JJ1He3eT5amnuI4M0SbzNoeywYjUCNCxjY799ceEZRsdtbXP/p2rKFhVz8Fz5V402Kv3Ha4BCACyplRsSQfxxtmHfFWusU4fjmsXVuLoyHb6g+BEj1rabbggEbESPWulprHOOJdoR12mVEk4/KzqiiimjnhRRRQAVFczE+wIGxIDeX9TA9alaSxNgOjKdmEVDWVgtB4kmzP7T9Pp09OlEmdyPM6ecdKc4ng11GPZYgdQGI+IkQfSuLnC71wBLYIZiBmI0QH3m1HQTp10pHa84Ox6i25yTXIPFGv4ZmYaLcZV7iAFJjwzFgPAVZaacL4amHspatiFQQPHqSfEkk+tO6eSwsHGk8tsrPPOHLWgR3Ov/Eun/TWT47DKLj6iH7SNrlmROw8xtA8NxunEsCL1sptOoPcRtWecV5OcyHtlhM7FlJ1g5hr6HbbYkHl35qtc2niWOfdcD1T3wSXazwVK1fb2kIc7GyyXIJhgVYbjU5Rk8ZQRVh5Yw4ULkBUSgiF3mTquh94a+OuteYTle4rWyqlcgZeyjGQSrdQNZG+vSrTwLl586sylUUg9rckGeupk7k0pbN3YrrTeWvHRvCPp5nPjCLjSWIcgaft8ztStFegOSZXz7giuJtZLYPtCpbsT2iSpZV7yYHWJk7wZnlLgt7CWb/tLermVuMT7TKQBkMEkQSSDIjSdqumLwFu6BnQNGxI1Hkdx6Uo1oFcp1BEHxrNQxLJaUsx2lH4lw4PaBZg7XrYGoDEZgCAMx7MGQDIgAzNZzisU4vRkgsAI6MQYiAcysCI1gyK1viPBGttntAtOaQJOjTMA6AgbHqSahsfyy15jcNtw7FGgJAzD3tCdgBvpJjvkXshuQrp7HTJqS+5Qna7dAXJAmCTPWD+I9npsBPjUvwTDuGtlsof2iklio9xgZDHQgqBr+tWQcpGYIvS05eyIUbqWZBAMkg+Hxpezwl7doslki5maOy5OVhBSHDBlA0kkTGg6nOFTT5GLtWtrUUzubltkuygnKmTs6AFpYCJLZs0kgDtVMYbg+GzNmw1md59lbGrdrIAJLEDqJB9KQ4Xy2eyXJgaw2sN2QYB7wvf6CrBbwiKqqFGVYyg6xG0T3VtLkX06lFHNlIVBbCqndlKwIOgXTKZ7x30nxjC+0sXU0GZGEnYaGD8ac27IWYEZjJ8ToP0HwrplBEHUHcVVrKwNRk4tNGEW7t6zcZkYCYBU/A+UEeYqVfj13Kf9nGgjV1KjeeyACfKeg9brzHyCl9i9phbYiCpHZM77arPXeoIfZ9i9RmtwY1LadOmTfsj599IenKPGMnW9VWS3RklntPwynqrS2YguxMRrqZJ28TEeFbpgbRW0indVUHzAANVfl/kBbLrcvOHZTIUA5Z3BJOra67CrfW1Fcotyl5MNZfCUY1wecZ592FFFFNHOCiiigAooooAKKKKACiiigAooooAKKKKACiiigAooooAKKKKACiiigAooooAKKKKACiiigAooooAKKKKACiiig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es-ES"/>
          </a:p>
        </p:txBody>
      </p:sp>
      <p:sp>
        <p:nvSpPr>
          <p:cNvPr id="28684" name="AutoShape 14" descr="data:image/jpeg;base64,/9j/4AAQSkZJRgABAQAAAQABAAD/2wCEAAkGBhQSERUUExQUFRQWGBgYGBcXGBccGhccGBcWGBcdGBgXHCYeFxwjGhUcHy8gIycpLCwtFx4xNTAqNSYrLCkBCQoKDgwOGg8PGiwkHyQsLCwsKiwsLCwvKiwsKSwsKSwsLCksLCwsLCwsLCwsLCwsKSksLCwsLCwsLCwsLCwsLP/AABEIANsA5gMBIgACEQEDEQH/xAAcAAABBQEBAQAAAAAAAAAAAAAAAwQFBgcCAQj/xABDEAACAQIEAwUFBgQDBgcAAAABAhEAAwQSITEFBkEiUWFxgRMykaGxBxRCUsHRI2Lh8HKC8SQzkqKywhUWF0Njc6P/xAAaAQACAwEBAAAAAAAAAAAAAAAABAECAwUG/8QALhEAAgIBBAECBQQBBQAAAAAAAAECAxEEEiExQRNhIjJRwfBxgZGh0QUzYuHx/9oADAMBAAIRAxEAPwDcaKQxWMW3EyWbRVUSzHwH1JgDqRSPt7+4tIB3G6c3rFsifU+dAD2im+ExgedCrLoytEr3bSCD0IJBpxQAUUUUAFNuI8QSxbNy4YUfE9wA6k05qkfaXdMWFG0uxHeRlA/6j8azsk4RbRtRWrLFFvA3xX2h3mLGzaUIokl5JAmATBAEnSNdTSX/AKhYhSQyISN1KspjwIYj61FcLtpdsupLKrMCCoEgoDGkjMO2evcRSlzhSC24Bd3b8bwIiSAACdzuSa5stXGCac+fzwPqqM5xarwv5485Ze+XOaExYMAo67qTOh6g9RU1WWcgYj/bEy7MrjT/AAz9VrUiYp+ixzj8XfQvraY02Yh00me1B8d497M5Lfv9T+X06mpsGaz/ABzE3XnfM0/E0n/qWolTWlDt+Q0VMbJty8HF7Es5lmZj4k0vgeKXLRlWMdVJ0Pp08xSeBwPto1I1jTvMnp3KJPjp5NC49q6qxdAFKkgSNO0DGhM6+sbg1w3TbXH1c/3ydJXV2S9PBomBxguoHXY9O49RXWMxQtoXOw+fdVf5QxBl06QGH0P6fCpXj9wCw3iQB8Z/SvSae920Kzz9zlTpUbtnjP8ARVeIc/lWKruPygaeEtv8Kj7X2kXFeLhAB90dmT6QJ9KkuH8vYW+mfLJzMCVZhqD4GNiKc2uSsIu1kT1OZpPnrrWTlPPZt61MU47OSe4NxkX12hoBjvB6j9qkqqPLt0+3gyGGYMDHce7pIq3U5XJyXItfBQlx5QUUU0v445sltc7jU6wqztmaDBPcAT4RrWhgO6KYnF3V1e0CvX2bliPHKVUn0k+FOrF9XUMpBU7EUAKUUUUAFFFFAEfw+CGvtu4keFse4B5jtHxY9wpNOKODbLi2BdjKgbtidj3P4xtqZIFOODn/AGe1/wDWg+CgEfGk0wDppbuKEGyuhbKO5SHXs9wMx5aUEnd0RiLZG7I4bxClCCfItH+c09qlcU4rdR39kzZiwtm5kRjoSJymFW2pnQaneTNW3AYv2ttX2kajuOzD0II9KqpJvCLyrlFJvyOKTuXwpEzrOsGBAkydlHnSB4pb9t7HMPalc2WDt5xE6TEzGtd/dRmeVTK0E6asdjm6HQAelWMxVLwJIB1XffqJ9apP2nWCVskfzrPiQpH0NW1rLkl9mEqqk9nf3uz3jvmI85bcX4L94teydpEk5jGZTrlywANCY16T3zWdkXKLS7NqJRjYnLryZdw3EG0ioMsaEyNs0SRB2lpHgRTleLscshQDEnU7rIgaddPSpVvs5xCzke3B095hI2GmUgadPnRa+zfEH3rltR4M5iJ8B3nr1rmz0sJPc4c/nudSNkV8KsWP3/wMPs9w8YxApkBWJMR+DKdOmpj4VJ82cTN27cTNISVyEqpQggi4oYgPI7O8iTETVo5b5Xt4QGGzuRBY6adyjoKZcy8ni/c9ra9mHMBg4bKY2Iy7GBG2o7qcUJqHvkRusrlZ8PSSX6+5XeAYt1vWyh7JuQyKZAV2Atq7DRnBJPUhQZqe5p4UQxuLIV9yPwttPr9a95d5QezdFy9cRsgOREBCqW0J1A1iRt13q1OAQQYIO4PWs7dL61WyXfj2Kwu9Ke5GVW7V5AEBlJJgEKNZBB69fH5U5w+Gy6nVoiQPHT+/Crtc5YskyMy+AOnzBp1g+E2rWqqJ7zqfidvSkHotTZ8M5JL8/PA0tRRD4op5GPLXCmtgu4hmEAdQN9fE93hTzjmENyywGpGsDr3x6E0/mva61VEaq/Tj0IyulKz1H2ZSl1sO5VXdQTMhjBEaAgmNlifCl7nFLpGt+5trDAGdun9z51oeK4Taue8gJPXb6b0zXlayDIDDyjy7p2qHXI29Sp8tf0QvI+FbdhBAYnfdm0mdZjv7quVI4bCrbWEED6+Z60lgOKW72b2bBsrFToRBHmNR47GtYR2owtnvlldDuo/h9wLadyCTmus0CSSHYR4kBQo/wgU25o4m9q1/CJFwmRADHKsM0K2hJ0QT1cGmPA8ZcuMe1kcgOZWVbYHMgIyuJAlWAPdpU7lnBCrk47/BKYbiTnIzezKXDlBRs2UwSATs40iREHoRqFMvs7wj3bsyP51Egj/Eoaf8A7zXdnAtmD3GDFZyhVyqpIgmJJLQSJJ6mIk15j/fsDr7Qn0Fq7P1A9asUHtFFFBAUUUUAR9p/YuUbRHYlG6BmMsh7iWJYd+YjoJkK5uWwwIYAg6EESD5g70z/wDC4/3dy5bHcCGHoLgbKPARQBS+J+0tYl7TghXNxrdwQAQSWEGdWEwfEDvppw65iUZ0tORnYtks5WiTHZVlITSO0concmrzjOEvdRke6rKwIM2kP10n0pxwzhi2FKr1MmFVRsq6KgAHu/WsvTw8oYd2YpSWcDbgfCPZAs+t1veMkx4Bjqe8nqfAABa7cJNP6jTW0VgwbbeWezSb3o7z5Ca9NeNVyCH5j5utYK3nuyJ0URqx8BOtY3zdz3cxhKnsINcgPwzHqfDYVx9qHHDfxzQcyWlCL3T+Ij1+lUcXIBml5yb4LIeNiwPE+egpXB3sx7RCjz+gphYtZjJ26Adafi+ts5VUG53dF8PE1QB5iHuEfwxlHeTqfU1D3ladWHoalgMw/ifOfhGlRuJsITo+vcNP0oTDA2cGNDPqa7wmN11B9DFO8DwtmOnwJptiLGW5tHnFTlBtZZuHcaa0VIY94M1tHJfN64pQjGLoH/FpuP2rBcFe/CwXzAg/Lepjg3GHw7q9tpKHXxEyJFRGW1k4Po6a8qN4BxlcTZW4IkgSKk6aTyUPKguMcNuKTdwxZWPvBIzTuWCnRwfxKd9x2t52u7HvCoksotGW3kztHu3L5uXXViBlJY9pYIOi5R7M7giF0OoNTvJRuXbjXipW0FZFJHvksuqkHUAJB8T4Gp3ivL633DkiRl95LbjssWHvLI1OsHalxgruxvQP5baD/qzD5Vgq/iyzV2/BsisDx3CgkkAASSdgB3npTLBzcc3SCFjLbB0JBILMR0zECB3KD+KBzdwdpO3ecvGs3G0kayEEICI3CzSNzmvDqwUuZJgdltYMHp0/bvFaZMSXorizeDqGUyCJBrupICiiigAqL4pzLh8OYuXAG/KAWb1A29a75h4gbGGu3F95V08yQo+ZrGcTdZiTmlidSdSS0yfPSdf1pW65wajFcnR0mlhZB22vEVxx22azhOeMI5j2mU/zqVHx2HqanVaRI1FYG6OOp66ab6xqdug/c1of2fcTdWOHZsyFM9s922YDu3mJ0jxqK7pZxPH7Bdp6XFyqb48P7YL1UYak6iyadRzgmoLm7i5s4Z2X3yIXzYwD86nTVA5/4qqZBIJS4CUn8sNMdBJqJPCJRi/Gjlvup1yNlM943nxmaZ3cIc2XvpXi96bjn8zFj4kmfrXFtyVLdQsfH+gpcsd+2Ce7vsD3d5HjT3haBYMx5dfUan6UzwGEzt4DT4an4mrry3y7mILD1/bwrGyaib117iPGEe57hf0Cx8xNPcFyYXPb+gn5VpHDOBoo2qXscOUdKyUpMbVUImfYblEKVnpt++lRnMXKGbUDXvrVjgwKZY7CjeqtyRdwi0YPisBkGUtGvUa/EbUYYOp7eo2zD9asHOmGyXBpoxPr1qItW4A8YHn3HzreM9yEJw2vBpv2TcQaXst+GY8tPltWoA1lP2V2x7didzbHloRP6Vqwpyp5iYS7Cu7PvVxXdn3q0KjquLrwpIEwCY746V3XF25lBJ6VQDJ+JcZxT3WLBAQYDEnTR2XsjbMo26GdajcRa9qD7R2cqEYE9mAxTN7u0HLr/LUnxFst/KAe0CBO5dDKHXfMGAnbtGma5U1bY27ibE9rKTbmNpDW486SlJ5GlFJcmlcqYwewRCykrpodInsgSSdtPQ91TlZ1yjjbjW8xUJEASQDoGBJCjQ9kfEbzNW23xZwYZTInNodIA6jzmY2reNnhlXS2sxJiiksNiA6yP70Gx6770VsYNY4ZHc14U3MHeUb5c3nlIb/trHs8ECd3nL0PY3227Pf1rd6p/Fvs+VnNzDuLZM9hllNd46geGvhFK3VNyUl+h0NNfBVSqk8c5T9zO1fr16mYI6dTB9fpNWf7PkzYsFZyolwn3YJZgoIykiDuPCh/szxJDLmsKG/EGcwANgpXv1312q6ctctrhLZGYvceC7kQWI206AVWFcsrJWVkYp884x/PBM1FE1K1EE08hAjeYuM/drJcDM5IRFG7O3ujT4nwFYjzviHW8S2b2jCbgY6semmygbADpFbRzHgmuIrJHtLTi4oOmaAQyz0lWMeMVhHNPEPa4l3OoJJ130MAeG1ZWlolausXbaO+neDYZLg8v0pEkEj109KRtvld0OxA+QFZ9onyT3BoBUnqzD4qCK0rhvG7KAAkCsu4Mc0r1BDD0/1rQ+GXbARexaZjpDASfIQSfQUrYsyHqGkssueE4zb/ADA+oqXs4lTEGqBw3iGFuOQi2sw/KQf2IPmKtuBtArK7UJtcG/DWR/icei7kVFYrjFr86+h/aucXaTqoY+MfrtUBc5gwdu6bLrZRuo0kecj9al5YZSIHn4h7uHy6yT9DFVe8uTKO5vlIP61ZeY1tnFAoAFRCdNpOg+tVnGalR4kn0Ov0ioh0LW/MWvkPjHs7qtroxDDvUgz8Jn0rbbN0MARsa+e+WsQLbkNoCV+kfQ/Otq5Yxc2lEzlAg969KcpfgVmidpSzvSdNeI8M9uoUO9tlOZWUkQYI1AIkQTpNMGTJYtAk7VWeOc2WcpRJuHvWMo/zE6+k1XeNcOxaAi77S4o1nMzpp1I6eopphOE3bghVLMSRlyMggdZfTSYI3mY7qo9vTF3Zd3XHr6/4HOKsLjbiOrFWQCbYYz3IwVQQ66Eb9NY2PN/h2GR8r4hA7oM6DUkAxmETByjWQMsHxp4/Cmw+FdLZCPAnKVXLlMfwxoQFTNv1JjemPL12zbuJJCW0uhnBAAm5bzLrvFu5acE//IxIGYmsNqb4Oj8UYJzXJasNZVVH3cDKQwDKVYnaAxzCNPGfhXdjE+zl9DtmO4EgQBJDHQAaDqah+Hy9y3eTtXb6l7wDCLQIBtq3XN2gp32A0AFS4u69pSW78oBPZOkjQANpI/SqyWGbVvdHlEnwZIQzHoZ8Y9J3/pRSHCcWFXKxAgDUnTYRHgd6K1g1tFrYy3vgl6KKK0MQooooAKhGapuoFjVkSivc48UZLFzIYManunQev7VgXEbkT/MfkNP78q3Hm4g4O6SQDqZPeD2R8BFYDxC/JrGfMiyEoMyOlc4u1qCNiJBp9YACoxO/ZYd3jXF1Y03BJA8NaqmB5w65roYZdvEf0rVfsr41DOoRM+hJOhg6aGNqzDB8POrfCK0H7N8OxvrcA2lT3EEa+uYA1jKeJZQ3VXuXJPYb7OVS+t9rzsLeiLljsgkhS06jU9Kt3DAFWKV4mQiT6DzO1IcLEL2yAapKXxDcIJR4HVrDAMHiY1g9ap3MHJn3jGNiHJKQYRjIXNJaPDMSY7zV1wzakGucWgC1dS+Hgo4Rcssx3i+FFpmCjuAE79w+P0qGu3QhHWZA8h7x8ixgeRqa5qvHPcI3zfCYH0+pqq4u5mu+A7I8AFP66+tZV8oxv4kL/eZYEmM23prr6x8K1TkLiRNtV6g5d+jBo/5lrHsanYUjoBWnfZNba5BPu2zPiSVMDyEkz5UxD5kKvo15TStnekUpazvThkLXrQZSp2IIOpGhEHUaimGI4ZHat6HUnc7iCdT3AaDz3qSJpseJ2gY9ok/4h+9YzcV8zLQ3J5iQixqCDn1MyF6nXtdMmny76jbfBktwEe7GhylkmCOyBKEkiZI8B6z+MtDOHjNb/ljrGo7/AHfDemltmlsqmCdO8aQey24yjr3HesOV0PcTWWNUsLbZsrktpmnKVGUyB3BcrMx6nv2pf20OAhJntAzAiBlhW0EHY9Qa4W0v/uIMygZYG5gCZA31M7GnnB+HsDmJ6zmOrEzsc0gCI90iDQk5MJNQQ6wmFZmZ2JUt3RpGkajw3rypOimFFISlY2zwmqxxrnhLci0A5G7H3fQbt8hUnzQSMLdjuE+WYT8qqPB0s+zlhLyQZ1JG+n5RBC+c7iictscircpWqtfq/rj2Ac2YplzhiF8LYj4kH61ZOWOYjfzI8Z1EgjTMNtuhGnxqAS+VkWwADlzQBEm0hfs906R5yD0actYzJjwkRBIOvRgQoHXqtRCxT48kWUW0NTy9reOef0NJqu3HirFVKx/EU1Ez5bfHar7lHsZim+ig/aJjPaP7BWhVXPcHeRJUfDX1FZzjeDFGtkg5XQMDpuR9Otajd5bW5iLl0sxFzTL3aAb9dj8afYDkWwMv8PNl93OS0eQOg+FJytWcjCpkzD8UACApPy36xHSa8F06AjYzX0h/5cs5crWkPmq/SKpPMP2Uq5NzDDIw1Nr8LD+Q/hPht5UK36os9O1ymUPh4hYPr+36etajyii2ba9DGvmdT9T8ay43PY3Sl0FSDEERBETWkcu4+21uDBEazWEsp5HKWtuC3424lxQGmJBEeG1I4Dl+ymYpmUOSSoJie8D8PpUVieGNkDWrzgjWCAVju2mkeGYzEk+zZk30Zl3HkOtTn6myjlcPBZ8HgrdlSLYgbx9d9TTPiuPLqEQwW0n8o/EfQfMivLtpwAfaAiNQF+mtQnG+N2sOheQIBHjrH60N+EV/5MpnNqAOba9P3+pqs8XSGDjTX6E/tS93jBe9mYwznMAegiAP1pTG2xcTTeD/AJTvr37VaC29iNslN5RE40xBU9kiRt6g+RrWvsdEWmO5J174Ej9flWOWnOYKe+Nu+tN+zzmBcMQr6BjqT0k9fDWmE8SQvjg2e0wOo2pex71McMwzNGxAPqZ+ointj3qbMisce4s1xyoMIpiB1jcnv1qJmkOJ4k250k5iJ6DzqQtW7Bt9u4hC9zCQTGgEgkgESx+FeRVM9VJ2SZ3JWw06UIo8wWPe00ofMdD5irxgcQty2rqIDD4dI9Nqzu1cBLQZUOwVvzKDoaufKp/gf5mj5frTf+mWTha6X190Y62MZVqxEq2HU6kD+xGvfXYEV7RXoDk5CiiiggSxNgOjIdmBU+oisntYl7DOrANLzJJGUjQyde7uG3XWtdqt8a5PF5zcRgpO6kSpPU+E1DipLDM5Ssrkp19/Ypb8TYqSCFOshYmQVG5meyRtGxrzhsi/bZZJBTfctmBk9dyBrVpw3IH57voq/qdvhU5w/lyzZIZVlhszGSPLoPQVMYxj0YzlqL/n4Xu/sSlZljiFBn+9a02sZ5oxRAkbTB+NJ6p4wdbTLOSb4adRVhsjTSs3wnMpRRtI8al+XeeluXClzsk+71B79aXi0OYLswzL41yxhQ43G/61H/8AjSqxJMAj6UwxHMHZbJJB12kwNzH0q+5BtZQPtr4daNy1dt/7xlOcD8ojKT4ySP8ASqBwrmC7ZMSSv9/GtB53RbzW7lhXe7GW4h/KBpCHXeRoKpV3gktIVkJBlHBEeRO9axeY4kJzyp5izTOUueLTqA5AI01q0njlojQism4Jy+ugzr2tpIBPkDr4elXrhfK2XcVg+OEORm2ss65p5u9nbiyMzd/Rf3rI8XxK7edmusWPd+EDuA2rVea+GpbsEkascqjvJ/prWbPwo65VJUbkfOtYe4vdJtkPj3JZSFiANidY661IYViVBjcEiPAxqPWnCWxEMsjpuCPI/pTRrBVgygwD1FaZzwxfGOjyw38VcwiDr6VYFvzDZW10J6HTY+PUVE3eJzZS2VAe20q4GupnUz+lTPCeIBg6khSQW10ls06dAe1IPhEVDQJmwfZ7xlLuEQZ1a4shhIzAAkLI32Aq3YfcVm3CeDYf7oCSBe1KvbIDWyNAxYbCRMHeY1NX/gTXDatG7/vCil+nayidOmvSmoZxhmMuyC5l4KQzNBNt9SR+Enee7XUGq+mBgRmJGvQdQBvHh861Kou7h8O1wIUTOZjQCcoBaI3IBFci3QTUnKmeM+B6Gri0lZHOPJSsPY2VQT0A6n+tX7hWD9laVDuBJ8zqa7w+At2/cRVPeBr8d6cVto9F6Dc5PLZTU6n1UoxWEFFFFdISCiiigApDEY62nvuq+ZE/CvcZfyW3b8qk/AVRuHJ7e60sWKkF99SZgFvwzG/TQdaS1OolXJQgst/wkMVVRlFzm8Jf2XWzxS0xhbik90/vTqqpf4XaCgi0J6asJORtPzMRHUCd96Q4JzAbV/7vcYsNACd1kAiZ93fVenxojqJR/wBxcfVeCPTjP5P4Zcqw7mnGrbtux1idO/wrca+ZubcX7S4yDZc0+fSr6iO5xRaiW1SZWL2ILEMd5B+NSyOdCCQR1FROJtRA7yB8xTrEPAnoKnHgrnnJI4PiN53uK1xjGWJPQj+lK4zFYgWTbDnKxBPeY1AzbxOsVF8AxOe+3io08j/WrV92kVVxSZZSb8lKvIxOYksepMk/E1NcA44wIS64uW9sj6xOnZLag+Rp3iOG5TtoaZX+AzqpipIaLceTrl57b4W6htaPAZRcJGwYNAaO/wCQq1huIqI9mjR1Kj/taKyrA8exOFMKxA8gR8xUvZ50xF3S5caO4aD/AJanCIUpIn+MpfuuoxEDLMKAABO+xPd1ptcsgJFKYa6GE13ct6VGC+c9lcu8NnpSFzhxAM1POte4lB7M1UConhJYgdO8VpfIHL+Hv2mS6ua4usmCxTYAMdQB3DvqucMw4I18asHLGJ9hfRthMN5HQ/34VeLw+SrXBo+C4RZtKFt20UDaFAj+++n9j3q4Brux7wpzwYDqqwGZ8Sg07FwkDI+cTMsT0UglYIIPZM1Z6Y4c/wC0Xd/dtx/+m3rWUo5wCeB9RRRViAooooAKKKKAG+Mw5dSswCrAiN5EDyg1knEcK1m+zqzIzTI6CBDz8NRsc1a9ibIZSCA0jY7HzPSoTinKvtiWJXM0ErErMAGDAO86nvpLU1TbVkOWuGvqv+hqicUnCRSk5nxRHvWx2QMwQTGp7o+VJcJwjNcLsSzkxr+ZonzO3x+NjHIjg7W4jQ538ekeNSfDuVvZiW1MwAjFQoJ1bNoZA10/rSMoXXLYotJ9t46GYyqq+LKf6FjFfLeMAUkdZJPxn6619Q2g0dogmTsCBE6bk6xWK4Pk20sm7/EcknchR4ADfzNdeazg58XgoXC+Dvib6hRoNZ7vE+FI85cNFnEMlsyoCmDrBKifn9a1q1YS2sIqqvcAB/rWQ8SxZuYi6WEk6/Gap0T2JcqL/EdoiAB8T/SrrhboNU7C4sJ0j0p/a40v5qq+Sy4LXdw4YRUDxNHsiRqtLYXmJdifUUvj+JK6ESCKgvkvP2aDB4/CQ+HstdtHLclASZ1V531GnmpqzN9meAOv3cD/AAs4+QaKyH7JeJHD8SbWLToVfu1IKn0InymvoRblbLDMWysr9m+EX3BcTyckf800hjeQUynJcYH+aCPkAatxuCm99+6KnC+gKTMc4jg2suUdSGH9yO8eNIMpK+B+VaRx3A2MQuRrtoXU2JdZHWGEzBrLbXEbys4u2iAGIGUqwgEjSDqNKylHBqpZHPCzCE0viMTkWeuwpjhr+knsqOnd5+Ne2Cbjhm0Ue6P1NVLGwcuXS2FtFtTlj4EgfKpWx7wqp8k8UVkNontA5lB7jvHr9atlj3hTcXmIvLhjumFhT95unpktx8Xmn9QmCxBOMuDNIiImRAyxGuhBn4mqtlSboooqQCiiigAooooAKKKKACioLmjjzWLC3bWRpeNZIiHLe6f5areK5ze8tgo5Qgg3coZRMjskMJK5SCe+azlZGLwy6g2so0GsvutqfOtD4Pjjeso5iTMxtoSNPDSqRxnhD2bjDKSpJysASCOm2x8Ks3wQirc18SNnDOy+8YUep1+U1nCOl0hsxt3BpP7g7itI5owDXLBWDuCND5frVEucuN+Rv+E/tWLLCiWCRtafx1H70pbwZ/FYtEeBH6ikV5ecbZ/gakMJgro3Vo74NQWEH4XZI7Vgr/h/pTHEcJs/hd19f3qdF7Kfdc+SmPiRQ7Bhrab1U/tRyTwKfZpgLeXFszSVyQ/UQHJ/SrX/AOcriW5XMye7JLZR3VWOSMQLYxNs2yBcIjstr2Y008asWEb7u3sTbb2RVAjFTlc5F9oDpvnzb1W2WEtvfk001W5uUlx4+5cuDcdPsxMPpv1qXXjVsqc3ZgSZ8BVEwfBHTtYdiBubTTl/yndfpUp94aO2jo3iPodjVa7ZLCY1bRW030VLnbgmZrmMtA6nM6+AETHgBqKghirl1Jy5RlnxP7VoVu8wB7ByeRjz8qpnNZuWHm1YLWW2Kycs6ERG0/Wr855E90H8r/PqRli5mHh9O7TqfCnlu+FH6kH6nSonDWHUAFWncjK/zhaf4ewcrfwSxaBJBGXUEkApuYiZ0BPfoEZJCxxYqwIYKekGWPlG1a1yhxFr9hLj+8Sw1EEwSJNY1h0RehVuoIM1rf2fm4bHbRlVT2CwjMD3A6xPXxrWt8lJ9Fqqt8K5be1dDErlUmCCZbeJHr6DTWpvEcStWyFe4ik9CQP9KcAzV+GzPlHtFFFWICiiigAooooAK4v2gylTswIPqIruvCaAMkLujFSzFUOqFjAZSyyMxhB22mPnGqeBtFVcAwFKjwyiZHlBPw9C85jVWxF3LqrNIMHqATE+M0nweHhWBgsuYwdpAbbw1rl27l8veUv2ydCEU+H/AB7mlcDw3s8PaXqEWfMiT8zT6vEYEAjUHaK9rprgQY3x+NW0hdth07z0AqqYrmy7MyqL6fVqf8534VB07TH0A/c1QMfcdw1tWtLcIIyMe0wP5H90eAJB+lcjUztsudcJbUsdfVnQpjXCtTkstluw3OFyR2kcHXz22KxO/wBKsPCeOre7MZX7pmfI1k+Bu3jaiF9mrkXAJD25LGChjL2jAOygHukWLl/Hj2qkMCUdQSO49D46kVl6l2nkm5bo+cl9ldya24fjBpVFeCubt0KJNd05Z0DXtUHBc8jD22Rwbl2ZVSwA7RMgt0APh16mrfwjH+1tqzFAz6hFYHKO6fxEDc95qqkmS00MMdjLty46WTAtqc2jDfoI1LEqYiPPWoC/xUM59rcbL2hCtqdFV+/J7w0IAInU9FeM3O3fKswIViMuuY/xI1b3dJBPjA0k1nF/EOLjJnyqSBMagbdoqTJ8dCes1M57Raqr1m3J8ZLynMa5TbLNkDGSqA6ZT0MSRBWIjrHe8wmIuIqslwNmCiM4nW2SpldwIIhtdBqKzv7tbhgWJUNBfxgsp0bK4ldQR61L8uX/AGd1VkElglwAO2UklAYUyWk+HvadKrC3L5NLtHtjmLeV7l9xvNDYRGN9ZhVyidWmQsEqCSSNc0EQTrUHh+eMRcD3AyqiZXyhQQbZYodTqGU766wOhmk+PYJ8VauAljctjMoP4lXM3UyCwmF1jTodKfgMVOZROT7tdU+cG4T5Z4jyFUtk1LBppUp159zWuU+ZPvSMr6XbZKuO+DBI8NviKsFZx9m9tnxV+8ob2PbAYiMxZkMecJJHSavHHcabWHu3F3VCR57D5mrRl8OWaOGZbUUnilsLinT2xYqzMRKksH1htJ7ExAiMqzXHDeZb+HJUKWQFjlIZgZYkezKjs9mNCQB11k1XMNaN18o33JJ1He3eT5amnuI4M0SbzNoeywYjUCNCxjY799ceEZRsdtbXP/p2rKFhVz8Fz5V402Kv3Ha4BCACyplRsSQfxxtmHfFWusU4fjmsXVuLoyHb6g+BEj1rabbggEbESPWulprHOOJdoR12mVEk4/KzqiiimjnhRRRQAVFczE+wIGxIDeX9TA9alaSxNgOjKdmEVDWVgtB4kmzP7T9Pp09OlEmdyPM6ecdKc4ng11GPZYgdQGI+IkQfSuLnC71wBLYIZiBmI0QH3m1HQTp10pHa84Ox6i25yTXIPFGv4ZmYaLcZV7iAFJjwzFgPAVZaacL4amHspatiFQQPHqSfEkk+tO6eSwsHGk8tsrPPOHLWgR3Ov/Eun/TWT47DKLj6iH7SNrlmROw8xtA8NxunEsCL1sptOoPcRtWecV5OcyHtlhM7FlJ1g5hr6HbbYkHl35qtc2niWOfdcD1T3wSXazwVK1fb2kIc7GyyXIJhgVYbjU5Rk8ZQRVh5Yw4ULkBUSgiF3mTquh94a+OuteYTle4rWyqlcgZeyjGQSrdQNZG+vSrTwLl586sylUUg9rckGeupk7k0pbN3YrrTeWvHRvCPp5nPjCLjSWIcgaft8ztStFegOSZXz7giuJtZLYPtCpbsT2iSpZV7yYHWJk7wZnlLgt7CWb/tLermVuMT7TKQBkMEkQSSDIjSdqumLwFu6BnQNGxI1Hkdx6Uo1oFcp1BEHxrNQxLJaUsx2lH4lw4PaBZg7XrYGoDEZgCAMx7MGQDIgAzNZzisU4vRkgsAI6MQYiAcysCI1gyK1viPBGttntAtOaQJOjTMA6AgbHqSahsfyy15jcNtw7FGgJAzD3tCdgBvpJjvkXshuQrp7HTJqS+5Qna7dAXJAmCTPWD+I9npsBPjUvwTDuGtlsof2iklio9xgZDHQgqBr+tWQcpGYIvS05eyIUbqWZBAMkg+Hxpezwl7doslki5maOy5OVhBSHDBlA0kkTGg6nOFTT5GLtWtrUUzubltkuygnKmTs6AFpYCJLZs0kgDtVMYbg+GzNmw1md59lbGrdrIAJLEDqJB9KQ4Xy2eyXJgaw2sN2QYB7wvf6CrBbwiKqqFGVYyg6xG0T3VtLkX06lFHNlIVBbCqndlKwIOgXTKZ7x30nxjC+0sXU0GZGEnYaGD8ac27IWYEZjJ8ToP0HwrplBEHUHcVVrKwNRk4tNGEW7t6zcZkYCYBU/A+UEeYqVfj13Kf9nGgjV1KjeeyACfKeg9brzHyCl9i9phbYiCpHZM77arPXeoIfZ9i9RmtwY1LadOmTfsj599IenKPGMnW9VWS3RklntPwynqrS2YguxMRrqZJ28TEeFbpgbRW0indVUHzAANVfl/kBbLrcvOHZTIUA5Z3BJOra67CrfW1Fcotyl5MNZfCUY1wecZ592FFFFNHOCiiigAooooAKKKKACiiigAooooAKKKKACiiigAooooAKKKKACiiigAooooAKKKKACiiigAooooAKKKKACiiigD/2Q=="/>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es-ES"/>
          </a:p>
        </p:txBody>
      </p:sp>
      <p:pic>
        <p:nvPicPr>
          <p:cNvPr id="28685" name="Picture 16" descr="https://encrypted-tbn0.gstatic.com/images?q=tbn:ANd9GcRfIvVuX2n0Csg2AvA-1o5jpc3F3MD1om4_ZwPcPsmnxeFA8bjyfA"/>
          <p:cNvPicPr>
            <a:picLocks noChangeAspect="1" noChangeArrowheads="1"/>
          </p:cNvPicPr>
          <p:nvPr/>
        </p:nvPicPr>
        <p:blipFill>
          <a:blip r:embed="rId11" cstate="print"/>
          <a:srcRect/>
          <a:stretch>
            <a:fillRect/>
          </a:stretch>
        </p:blipFill>
        <p:spPr bwMode="auto">
          <a:xfrm>
            <a:off x="5044387" y="4341796"/>
            <a:ext cx="2018761" cy="1476685"/>
          </a:xfrm>
          <a:prstGeom prst="rect">
            <a:avLst/>
          </a:prstGeom>
          <a:noFill/>
          <a:ln w="9525">
            <a:noFill/>
            <a:miter lim="800000"/>
            <a:headEnd/>
            <a:tailEnd/>
          </a:ln>
        </p:spPr>
      </p:pic>
      <p:sp>
        <p:nvSpPr>
          <p:cNvPr id="28686" name="AutoShape 18" descr="data:image/jpeg;base64,/9j/4AAQSkZJRgABAQAAAQABAAD/2wCEAAkGBhQSERUSExQWFRUUGBUXFxUXFxQVFxQYFBQaFxUaGBcYHCYeFxkjGRQUHy8gIycpLCwsFR4xNTAqNSYrLCkBCQoKDgwOGg8PGiwkHCUsLCwsLSosLCwsKSwsKSwsLCwsLCwsLCwsKSwpLCwsLCksLCwsLCwsLCwsLCwpLCwsKf/AABEIAPMAoAMBIgACEQEDEQH/xAAcAAABBAMBAAAAAAAAAAAAAAAEAgMFBwABBgj/xABGEAABAwIEAwUGAwQIAwkAAAABAAIRAyEEEjFBBVFhBiJxgZEHEzKhscFSYtEUM0LwIyRygpKy4fEXc6IVFjRDU4OzwuL/xAAZAQADAQEBAAAAAAAAAAAAAAABAgMEAAX/xAAoEQACAgICAQMEAgMAAAAAAAAAAQIRAyESMUEEIlETMnGBYfAUwdH/2gAMAwEAAhEDEQA/AG8Zh6n8Is6PJG8JwD2NLXRJupluFA2sE3Rky7QBOo07NF6oEdSTzKFk81oOkSN05SpkC95KrYoMxjQQIkpyvWp0gXPeGNGpcQAo/tHxluFh0iSDH69SqnxeLfXfme5zuUkmB4JJToWUqLNre0PBssHOf1awwPVO4ftvhKkDOWn87S0eqrRnDQRr5JdTAQLG8b9Ovgk+oxLZb1FzXjMxwcObSCPkjG07KncJXey7XOpkbtJBXWcF7ePpwzEjOzaq0d9vi0fEPmnU0xrO6pU9U4GLWDrNqAPYQ5jhIcDIKJLIVLCCvoyE0WIyoOSaDJQbOQI+km20kaxvySRS3QsYEcxMOpXRjqV1ptNCwka6km/cqRq0E2aUaI2cSJpEhDO4beCe7yUt7tarMsUgEwH3Q0AEdFr3fPx9EW7DwQeSbfSDmuHQg+YTWcUt2y4sa+IdrlBgDoNFGUDlAK1joNWp/bcB1hxAW6T1lm9mVvYVRxhtO3TmjKVYfr9kNhqYOvRPjC5tDpKRSY8bDKL2GyaxeE1LTPTZA4ijkPincPiyLFMp/JZO9Mmux3aI4atkc4+6qGHt3YdA8dQdeYKtXKNP9VROKImQrg7H8QNbCUnHXLlJ6s7v6K0JeDqJloF0y2nEo/3dhZYMNyCqADbTMXhJawo+pRTZp2+6UNgTqK02ijRTSfdwuCR2KZZBvpG11KYinJTLsOYNlwyKup+0LHM1rZ+j6dM/QD6qe4R7UnzGIpNLNHPpSHN65SSHDwhcFWxQ5Ic8UIEAJOaMql/J6Go1W1GNfTcHMe0Oa4fxA6f7bLdNnRcj7IsYX4BzTc06zwOgc0OHlJcu2hMnZZdHnntNwp2GxVSkdA4lp0zNddp9CB5IOkFdPbzscMZTa5tqlOQ08wdAekqmMRhX0nup1Glr2Etc06ghRyR8kJxoKoscfhEx1A9JNyls4g4W+SCe0FkxeRB5C/3+iMbQljTbSRzjaeqzt0dFN9CquKzBNsJ0hLZRS6mIyhLZoivMgfEMIVt+zLDn9gYTu+qR1Ex9lVnCuFvxldlCn8dQ6mwa0CXOPQC/kr94ZwxtClTo0xDabQ0czGpPUmT5rTjXkFq3QRTbYJ9rFlCmIRDWLRYAR9OUzlKkixMVqdkDkBmnCSacohzbJORcMDNp3SKrYCObSumq1JcE801W6oUtujKx1Q7tVkTPPss/2JVTlxTNpou8znb9AFaDaSrr2KYKKOIq/jqMYP8A22lx+dT5KzqVNaIdGyP2oYa1cL7V+ygq4f8AbGNirRjP+elMX6tJBHQlWSachAccpM/Zq4qEBhpVA4nQAsIn6JnvQXtHmrB4nI4EtDhex6/zonmYgA90QP505BDjDuicp8RePRIa5ZJRM6nKOiWpkG6RiCDbWUDTxMLDiSSpqDs1LKqO19llVtPHNBH7xj6bHcnmHCOpDSPNXMWKrPYzhqb6td5Y1z6baZY8ySzOXNcBsJgdVa5ZYdIWuHQDQZAhJy2T7kgNsnONURFk49qyN1nvJOiNgB6jVjWJ59NayXQCayXTNViJLU3UauCeXQJ+iHe2HEciR6GE+z9fojO1OD91jKrdpDh4VGNeP8yzIwJastD2J4icLiKf4KzXeVSn+rFZVNqqn2GH/wAWOlA/OoPurXptV49GyP2oeYVDdusW2nw7EueA6aZY0ESC5/dZ6Eg+Sl/BVr7Y+NfucG3/AJ1T5tpD/MfRFsNFV0aUEEWjQjXolY2gDe3joQfzcweeoPPROlSXBcQMpDouTqAVnS2PwUvaR9LsdjH0m1mYd9Sm8Eh1Me8AgkEENktIINo5Kf7L+yjFYok1Q7DU4s6ow5nHYNpyDHMmEd2V7V/9n4i0uw9T95TGx0ztGzhyGo8ldWDxbKrG1Kbg9jxLXC4IP86KsUiTxKLI3gPBhhaDKIIcWNaHPDWsNQgRmcG6mIFydAji1PuZumIhw6yE7HNlq3lWyscVxxkLG0d1sJ2PRcAYqWSmU04WrBqusIwQkVGoioEy9CzjyuDeV0PtIw4ZiqR3dhcIT4iiGn/KFz0Ka9oZf+1gu0NDDe76s9w2Pnm9FBGNfa/1/s6j2H44NxFemTepSBHU03SfkSfJXKHXXmnsXxI0MbQqzGWowH+y5wY4HpDivSuXb+bKsWase4jgFx6Lz72w4qa+OxFSZBqOa3+zT7jfk2fNXzj8T7unUf8AgY948WMJ+y8yU8RMc9V03oa6JIiR4oKnLXdEPWLtQf58ERh6uYKLYFO3QRVfcFd77JO04o1jhnfu65Bb+SoNPAOBjxhV/UbaCt8PxPu6jHkSGOaT1AdLha+koxkUfZ6cqv2Te6A4ZjcwcwuDnMi4/jpvGak/+83XqCiTUIOlo+6rYtD7jKS4pBfutLrOodDk4KwQtNrWzA1ufFbLwus6gudFovQzqsQiIDhYyus6jT6k2TTymnPg3WFCxkjy7TdddH21f7zCcPr7+4fRcetCpA/6XBctnuupxNL3nBWv3oYtw8G1aYn/AKoUk9mKCtNHK0auUhw1aQfQz9l6lpYrM1rvxNDv8TQfuvKwNvL7L0jwXGB2HoHnRpf/ABtRujTgVphPa7ExgMUeVCqPVkfdec8PTnS6vjttXnh2LA/9J0eolUPhmybGCulLQZx2GNpjQ909ULS7tSFIMxJAhzZCi8bAdI0U0JNVTJnFUu6CEEWdEXhq2amn6VEZM3NA2Jcjo+yXtANL3VKvcU4ayoNRTdYsf+Jo+IHYjqrZOIDhmaQREgjcFedX0FYHs77W2ZhaxJJkU3dLnKfDL806kwNUWQ3ESLpQxOij8PXlo5Xv5pdOraxH8lcpnOAcXpHvNOSEqYnqtNr+gXczuIc+p5pttXYEibmEDX4mwSZScJxJr5g366wl+oroZY3VkiX9UQKghQWK4oG2Fze3gicPjZA5xccpQWRXQXjdWeaA5WV2a4V73g2IZvVNVzeppgZfOWfNVlK7/sJj6gw8NEhtR0+BDSfqjN1TMXpIqU2n8HANP8+Sv7snig7BYb/k0x6CPsqFxVIse9hEFrnCPBytTs9xx1PA4eGT3It0JXZHSRX0sdtHVdpX5sHiW86NX5NJ+yojDmfFWvW7RF7TTdTID2lvjmEG/mqlY0tcWmxaSCORBg/MJYu0P6iNNMlKL7QT6pjG4YorDNBAS8SLFKnTJSja2McKftzUth2xIPkoHC1YPLqpmnjg8d6zufNFsvgkmhOJCd7L4oU8ZRLvhNRsjkT3Wu9SEzXPoo6pVggjUGR4goRkys67LubmFjsSmqeI267Ll6nH6jvhqNM/hkn6Jmnxh8XqARuATPPZJstSO2bigJ62QmP4lkETy8fFcbiOIvcA41HAbEN1nbxQ7uIMvnqVCfASEaYNWdHUxgIJ32RHCOIgEyQJ5rksPjmO/jd4OAAHiUVTqZgTPw6xtylJxZTkmqOvLmHVoJ5ouhiQB3QDPXkuN/bMjQ73gPQod/GnE917RNtbrqO0Vt7pdR2RxjhTq0wSBma628gtP+UKI/YYGqK7OVctct/GI8xcfQq+S+LPG9K+OVX+CL44yMRVH5vqAV0fAKmbDsBJgFwiepNvVc3xWrmrVT+cj/Db7KZ7K15Y9p/hcHDwcL/MfNdkvgi/p2vrNfNk4w/lkTNzK5TjlItxDjEZ++PPX5grq2VVFdqMJmptqDVhg/2Xf6wo45+6jZ6rHeO14IvC1+qLqVpCh6c7J5rXbSVVxPLWR9CawgrKdY81jw4agod7kyVkuVPRL4fFTr5jYpnF0jqLj5hR7cSQjcLjQd7pXFx2bceRT0ycZjS4Zg64j4SLGOiWyqfxH1O6FoVQNhGpi3j4ovunRRbZuX8imB34vJIfXcARlzanSbblLgR4JOb+eh1XWGgN2OZ472SRxSpkc1ktaYkfijSVutSbJFgOfVKdSy3GkCb2tquuhWmCnGPjUnwCIp0Q4d8aoz9jdLbfEAQNyDukvpREix+yDYVH5NcUpNtETpPgoKlUIqtI1Dm+XeCNxeKLjPqNPBA0KRdWaNLg+i3ZPJ5KVyVA/FaeWvUH5j8zP3WsHi30nZmHxHPxU1xPs5Uf3gWk9bEzoEO3s9VLB/RvbUmPh7sdSNVPkqplvoTU21ryPjtR3b0xm6OgfSUI/tG90hwDmOBBbEAg8jrKS/s3iBsD6/dIPCqrZBaOsapVGCHk877sGolH4evCArYZ1O5EfZKpVQmaszRi0zoKLwRdNVeEMdt6KPo4kt3RlPiqnVdG+KjJe4Yf2fGziPKU2ezNT+FzT6hSbOLN3TrMa06GEyk/kP8Aj4mQ9KlVpnLUacv4hcfJSP7RkI5fZSDax6EJuthmuFrJZK+i0cdLTMziLpoCLLOIBznl4GXNEgExMXPSeSDNE6kmN41U+IW2h2rBd0iPNEUhDYGvqspU2AReBeR3pTsU3QAXB286a2hLRyHHVqj3E5pLgAfzRoICS4ZA4m1oPd0nXwT9ImnDRBJPxO7sf3uSRWxzi3KZhxuLEEt/NuuryNdHN4h2xXV9jez4e0VXg30PIcx0XK4KtSfWHvDYGzY+I7T0Vg4Lt1Ro90Gq3YwIFhpr8oWnJK3Rh9LFL3to6ahwdgHda47WAP2SavDHfw0yf7v/AOVCn2m0J71SvyMNP2K1ifaP8IZVrAWMgNkgXjvEwDoUlmvnfTRK/wDd97rGnrp3SZ8Eir2TA+Jjm7fAR/P+ihsT7SWub3jUeLyIayJEGCCDoTod0nBe0ijTYG5SGm7RL3nW4cXuMjl4nVEH1F8oMxfYqi/uupknYQ6SekFDN9lNJ3/lVh1DonyIRrPaywDKGPi0gCmLeeuqfoe1pvwhj7C2b3cfJFCSlF/BEf8ACJpJj9oA6GmfHULHex9n48R6UvnZSj/aiJkUAHREl+m+kQEfgO32IqMD20aYDpguLtug6z80LS7ZyjfSRzH/AAeEke9relMmOcwkv9kQ2qV41zRTAj/Dbmu6xfaiqxgqOb3f6MkNcB+8IiJbeMwTbe1htNMkHcu2nbuyUOa+Rljfwjiney6qxjnU6r5DXFofkIdDZE20MELhmcYqNEvYcu7hceoturir9pxSYW02GKhOYTaXC5uDE9FUlDh4c0ajx0PqhyQslNPWg3B8YZU3vyKfcWzdv+vmuW4lhAxwLZAM+FtSEdgMa8DKTPKf1QkqVoOPPyfGS2SlKsA/LEDaeesdUTiK03yzOtoAUQ7Ey9sRYzy2UmauYZRAIuZ/RTZTl4G3P5hJfigD3jB2tb10CRXaJEuE7yfot06ohweBBsNDE8wuoXl4OXpUmm+cB06QdtDKlqWIlpzgAg3P4vBC1WlgawtYZuNM3rySXYokw5uh0EiBrbrZa5Rb7PEx5eO0GUaGYEyNZy/QR4JdOmSSCI8P4URh6NMgOgiZMi5HQwmzhnmpDT3QBrrEztvspVs2LJUU+xupgG2kG1ySTCEdhZdAaQP4YBmN/JTT2gGASIixgwenNMjFQYyncSBcc1yckNLgyKYHs7wJMabiPDVaxGNcRI319PopDG0HODQ2x/DaY3M6Qo+thKgOYgeHPqAqRlfZnnFp6F4LGEnvQeV4Vldk+9h2GLSRyg5jz81Wnu2zmB2ESQLbg72UvwviBY1gNTIGzqCRBMk23Phup5FrRs9LkadMtDjR/qFSDGWk1wNtabQ7/wCqrQdqqsBoIJ1+EW5rvW1JwVYyXsfhgWCwAHurkTe5gwZKqbCYcknYn0vfdLBJrZbNOUH7ToavaipEFzQTzZP3so5uMcItnbJgi+0eJA5Qk08J3e8IJu1wEyRsYTeHq+5fmBLTeCDchGkQnlk+2BcSxIqOEbCPMmT9kcKUsHRBYurnqA/lANgLjw18VKU6cAIZHSQPT+6TYPgaffJJIgWgE3PhpZGUiyTLs0WkOvJ0mUHUqZc0Ehxi4nzmE2ajMsDU/wAXwmBtPiuq1YHlUXxJVmGMyPUxZJdSaQTvzN1G06haO6XROoM7bo+lxVzYzMpk7BzRLhsCARchK4spDLF9nPYrEZ3ZtDaPD9UbQqNykWLrGbgyJvffRDigID2xHX6eKbB3OgPP0WtnjeNElh8YS7Nod5MA21WqfEzTdJ72t5Bifqos1JMHS8FKdhz7sP2kjxi4hCh032Gf9smSbaEbblGUeKFzYAaBYam/WFCUqM8h1Nh/upDA4kZSzKDoZvsgx4OiZpEHKIMtGoj5HzK3iw2e+3TQTAJI3MX8EO2sKc90RrmMlscgTF0Li+Ll4aKbcrmzLxvbkdI5qfCtmpZU7Q5Xx9JmrAXC2UNg2tefhULWql5Ow/CJgItuFGpMk+fqkmlExuipLwGpNbLY4I8fsLNv6CPP3Zjx1KrGnjgSTczyEX+wVl8CpA4OmG2IpQb2Ij5HVVfRpXiALX/NFtVOHTNfqb0OU8ecpynvHa/gQT12T9XKGiRJMl07WsmX0BI74bN7QY+afpUJEhwcNLgzI3I5eCo6PMuW12R9UD3giIIbp4KVp1FG1gDWdlEAQIvsL68zdGB8BRy7NfpdJig5pDiRN+fIAaeKx2OENBbPOwuPSE3SrwwiReeRIDjy8k21zIaXOcZvERJ0tyaqRjohkyu9McqU3NOam3LsS2YI6jQp04mrDSQzuggOIAd689kmljGy0B2X1t47JyvTLiTINh/oTyQaGjL4ZA4apB6b/wA80RinAgDa5A0k8ykfszmu0zDmLjTmtMcD3Tpy3C0Hnvu0Kw1EOLZi2t9BN0TXrtqgNDcjmg3LnQ8T3G5dGnw1lDUqIAJ06ak3tCP9wKTAXRniw8TIJG48F1WdypiqODkCQ30j0/Eh6uIFN3cMmfoPktPr1KkE7TcWIHIdE7h6AB6/NTlKMeisYSl2DCm6oZe4k+Zj9EYMOGD7dfFEEAAwJj4tonmUOziLfzAjcQ5pM2htjpuCk90/wX5Qx68inYc5M+05Sdmn9U5VxQZd5m1msDWtFkxxbFEiQC1rtdJf1I2HmmKGGJIcwsI0LD3SPHn4hOoUNHNb0WVwKv8A1Vp0DmkWE76X8VX2FxOoG455THztZdpwYPODphhDT3bnkH9+3PLMLhXUpIIgzLdwZnQjTS6ljXZu9W3UWv70OVCD3XBltHAiQZ35ozA4gBhFWQMsCYiQdQR0TLMJLQL5tItFtYCHPDzpBnebmOfS0KnJR2YHCUugfDulxPMnzunqr7FJoYUiY0uscwm3l6qUmnI1Y4NQolKPZmsIPuz7yxymZI2Pgm8Rwt4kOhh3B18vPkkYzBPpDNnqSP4mucLdSD/smBwxzme8z2MfvHgGTeBJJcddArLfRnnjSdOLv8iG4A5iJHdtMjXQW80dQoFrsgcHGLiTr1O6jRRLRZpidbEyPDZPhzmghzcpJzZmguItob2BQZKOvBFNxp6SDrEfRbqi+YG9pHjyO6ZxWDqUn5XtLXcjv1HMdQnqWHsC7yA1VW0iX0nY5h6+UyBMacvFG4bBlxzOuTe6zAYCbmBG368k7iOINpzlEmfIHxWeU3L2xLwxRh7pD76IYJNkE6uIc/IbgBrpLQN3DqYi3VB4nFZ7wZOhzTHlsnsHxRrGlrmZrktlxhrogENNifrZNHHW2Tnk5aWkOVajmhs/Ae93SN+Z0CFGKMENMTMi1/P/AGUvwstqB1N1OJAcDMhv4iQLwdYSJDakZG7CRGXxvvun5Vomo3sEpYRxhxdE9QYBFiFnvDOW+b8UxEIvH1gWdwiQ490tcMw1OWLAIFtOXFzDYQS1x338RsuLR+Eiw+zA/q9Mkk5rETaxPobrhatIaA3zO0dBs69tvJdx2XdOGYdBJtfnpE2XDOrMc920F0gby4gQTvos+LtnqeqrhG/j/hvB4Itl7nRE5W5srzyidRz5J7FueQ4kXcAe6dRA/RZh++cmUjMIDZF8pFwfVTNXC1AGw0awA1ols65hq+fEo5JK0m9kMGO03FOvLRzVHikDKpTAYb3kEiFuo6k+QQGPBidjHI/qnMHjPduyPFxuNCDoUkvxRrwr5dom3MDRpIiCP5+i5LiWDDKlvgcZA0g7i+i6lmOYdCo/Fua540gka/JOpVsp6jGsiohBXe0wJA/hktuJsANx+ikGVi5suAaSS0AWJO8jQiPRZxYuoPaajBDgckGddTGijRxEveA+XQbCMsA20Gnkq1Z5E19NtN/o6yhhm1mubVAeBpO1tjqFzrKQBsNCQOi0sWRPR6edaT8geOxDgQ0EgEGQLT5qNDrjqsWLbBVE8TLuZtuqLaNBzW1iZkPINReQ4EEg8x1MfRHPxTnMbmM+IB0WLEJD/IRSaHC99fkLIXDUw9xLpMC0krFiSPk1R7RYfZM/1Wn4n/MVWuOMVXAaEun1JWLFPB2zb6z7If3whxtUtpseCQ6XCQToFK4nGvFJpDnS4GTMm308lixPNLTMkJySkk9UILv6Cd5b15oE1iKobNo08Vixclplk3cf0S9A2nomcObA/wBr5EELFiyLyeo/A5h8O2riwyoMzc/wnT4Z0TVXCtD4A0Ful+axYtXg83Il3/LP/9k="/>
          <p:cNvSpPr>
            <a:spLocks noChangeAspect="1" noChangeArrowheads="1"/>
          </p:cNvSpPr>
          <p:nvPr/>
        </p:nvSpPr>
        <p:spPr bwMode="auto">
          <a:xfrm>
            <a:off x="207433" y="-144463"/>
            <a:ext cx="406400" cy="304801"/>
          </a:xfrm>
          <a:prstGeom prst="rect">
            <a:avLst/>
          </a:prstGeom>
          <a:noFill/>
          <a:ln w="9525">
            <a:noFill/>
            <a:miter lim="800000"/>
            <a:headEnd/>
            <a:tailEnd/>
          </a:ln>
        </p:spPr>
        <p:txBody>
          <a:bodyPr/>
          <a:lstStyle/>
          <a:p>
            <a:endParaRPr lang="es-ES"/>
          </a:p>
        </p:txBody>
      </p:sp>
      <p:pic>
        <p:nvPicPr>
          <p:cNvPr id="28687" name="Picture 20" descr="https://encrypted-tbn2.gstatic.com/images?q=tbn:ANd9GcQO7SVSme9LkMymP6ZF3VsiHyXKzplIj7_AyD8jzPuTBuNl1_DBGw"/>
          <p:cNvPicPr>
            <a:picLocks noChangeAspect="1" noChangeArrowheads="1"/>
          </p:cNvPicPr>
          <p:nvPr/>
        </p:nvPicPr>
        <p:blipFill>
          <a:blip r:embed="rId12" cstate="print"/>
          <a:srcRect/>
          <a:stretch>
            <a:fillRect/>
          </a:stretch>
        </p:blipFill>
        <p:spPr bwMode="auto">
          <a:xfrm>
            <a:off x="8649840" y="1009984"/>
            <a:ext cx="2754533" cy="1369377"/>
          </a:xfrm>
          <a:prstGeom prst="rect">
            <a:avLst/>
          </a:prstGeom>
          <a:noFill/>
          <a:ln w="9525">
            <a:noFill/>
            <a:miter lim="800000"/>
            <a:headEnd/>
            <a:tailEnd/>
          </a:ln>
        </p:spPr>
      </p:pic>
      <p:pic>
        <p:nvPicPr>
          <p:cNvPr id="28688" name="Picture 2"/>
          <p:cNvPicPr>
            <a:picLocks noChangeAspect="1" noChangeArrowheads="1"/>
          </p:cNvPicPr>
          <p:nvPr/>
        </p:nvPicPr>
        <p:blipFill>
          <a:blip r:embed="rId13" cstate="print"/>
          <a:srcRect/>
          <a:stretch>
            <a:fillRect/>
          </a:stretch>
        </p:blipFill>
        <p:spPr bwMode="auto">
          <a:xfrm>
            <a:off x="704972" y="2757288"/>
            <a:ext cx="2142883" cy="1192617"/>
          </a:xfrm>
          <a:prstGeom prst="rect">
            <a:avLst/>
          </a:prstGeom>
          <a:noFill/>
          <a:ln w="9525">
            <a:noFill/>
            <a:miter lim="800000"/>
            <a:headEnd/>
            <a:tailEnd/>
          </a:ln>
        </p:spPr>
      </p:pic>
      <p:pic>
        <p:nvPicPr>
          <p:cNvPr id="28691" name="Picture 1"/>
          <p:cNvPicPr>
            <a:picLocks noChangeAspect="1" noChangeArrowheads="1"/>
          </p:cNvPicPr>
          <p:nvPr/>
        </p:nvPicPr>
        <p:blipFill>
          <a:blip r:embed="rId14" cstate="print"/>
          <a:srcRect/>
          <a:stretch>
            <a:fillRect/>
          </a:stretch>
        </p:blipFill>
        <p:spPr bwMode="auto">
          <a:xfrm>
            <a:off x="7063148" y="4435896"/>
            <a:ext cx="1811911" cy="1101032"/>
          </a:xfrm>
          <a:prstGeom prst="rect">
            <a:avLst/>
          </a:prstGeom>
          <a:noFill/>
          <a:ln w="9525">
            <a:noFill/>
            <a:miter lim="800000"/>
            <a:headEnd/>
            <a:tailEnd/>
          </a:ln>
        </p:spPr>
      </p:pic>
      <p:pic>
        <p:nvPicPr>
          <p:cNvPr id="28692" name="Picture 4"/>
          <p:cNvPicPr>
            <a:picLocks noChangeAspect="1" noChangeArrowheads="1"/>
          </p:cNvPicPr>
          <p:nvPr/>
        </p:nvPicPr>
        <p:blipFill>
          <a:blip r:embed="rId15" cstate="print"/>
          <a:srcRect/>
          <a:stretch>
            <a:fillRect/>
          </a:stretch>
        </p:blipFill>
        <p:spPr bwMode="auto">
          <a:xfrm>
            <a:off x="6720959" y="1009984"/>
            <a:ext cx="1750226" cy="1346691"/>
          </a:xfrm>
          <a:prstGeom prst="rect">
            <a:avLst/>
          </a:prstGeom>
          <a:noFill/>
          <a:ln w="9525">
            <a:noFill/>
            <a:miter lim="800000"/>
            <a:headEnd/>
            <a:tailEnd/>
          </a:ln>
        </p:spPr>
      </p:pic>
      <p:pic>
        <p:nvPicPr>
          <p:cNvPr id="59394" name="Picture 2"/>
          <p:cNvPicPr>
            <a:picLocks noChangeAspect="1" noChangeArrowheads="1"/>
          </p:cNvPicPr>
          <p:nvPr/>
        </p:nvPicPr>
        <p:blipFill>
          <a:blip r:embed="rId16" cstate="print"/>
          <a:srcRect/>
          <a:stretch>
            <a:fillRect/>
          </a:stretch>
        </p:blipFill>
        <p:spPr bwMode="auto">
          <a:xfrm>
            <a:off x="704972" y="984745"/>
            <a:ext cx="1619398" cy="1278472"/>
          </a:xfrm>
          <a:prstGeom prst="rect">
            <a:avLst/>
          </a:prstGeom>
          <a:noFill/>
          <a:ln w="9525">
            <a:noFill/>
            <a:miter lim="800000"/>
            <a:headEnd/>
            <a:tailEnd/>
          </a:ln>
          <a:effectLst/>
        </p:spPr>
      </p:pic>
      <p:sp>
        <p:nvSpPr>
          <p:cNvPr id="22" name="21 Título"/>
          <p:cNvSpPr txBox="1">
            <a:spLocks noGrp="1"/>
          </p:cNvSpPr>
          <p:nvPr>
            <p:ph type="title"/>
          </p:nvPr>
        </p:nvSpPr>
        <p:spPr>
          <a:prstGeom prst="rect">
            <a:avLst/>
          </a:prstGeom>
          <a:noFill/>
        </p:spPr>
        <p:txBody>
          <a:bodyPr wrap="square" rtlCol="0">
            <a:spAutoFit/>
          </a:bodyPr>
          <a:lstStyle/>
          <a:p>
            <a:r>
              <a:rPr lang="es-ES" dirty="0"/>
              <a:t>¿Qué futuras aplicaciones</a:t>
            </a:r>
            <a:r>
              <a:rPr lang="es-ES" sz="2800" b="1" dirty="0" smtClean="0">
                <a:solidFill>
                  <a:srgbClr val="C00000"/>
                </a:solidFill>
              </a:rPr>
              <a:t> </a:t>
            </a:r>
            <a:r>
              <a:rPr lang="es-ES" dirty="0"/>
              <a:t>puede tener su empleo?</a:t>
            </a:r>
          </a:p>
        </p:txBody>
      </p:sp>
      <p:pic>
        <p:nvPicPr>
          <p:cNvPr id="21" name="Picture 3"/>
          <p:cNvPicPr>
            <a:picLocks noChangeAspect="1"/>
          </p:cNvPicPr>
          <p:nvPr/>
        </p:nvPicPr>
        <p:blipFill>
          <a:blip r:embed="rId17" cstate="print"/>
          <a:stretch>
            <a:fillRect/>
          </a:stretch>
        </p:blipFill>
        <p:spPr>
          <a:xfrm>
            <a:off x="7956762" y="2686150"/>
            <a:ext cx="3447611" cy="1235451"/>
          </a:xfrm>
          <a:prstGeom prst="rect">
            <a:avLst/>
          </a:prstGeom>
        </p:spPr>
      </p:pic>
      <p:pic>
        <p:nvPicPr>
          <p:cNvPr id="23" name="Picture 2"/>
          <p:cNvPicPr>
            <a:picLocks noChangeAspect="1"/>
          </p:cNvPicPr>
          <p:nvPr/>
        </p:nvPicPr>
        <p:blipFill>
          <a:blip r:embed="rId18" cstate="print"/>
          <a:stretch>
            <a:fillRect/>
          </a:stretch>
        </p:blipFill>
        <p:spPr>
          <a:xfrm>
            <a:off x="3098203" y="2699367"/>
            <a:ext cx="3339279" cy="1252230"/>
          </a:xfrm>
          <a:prstGeom prst="rect">
            <a:avLst/>
          </a:prstGeom>
        </p:spPr>
      </p:pic>
      <p:pic>
        <p:nvPicPr>
          <p:cNvPr id="24" name="Picture 8"/>
          <p:cNvPicPr>
            <a:picLocks noChangeAspect="1"/>
          </p:cNvPicPr>
          <p:nvPr/>
        </p:nvPicPr>
        <p:blipFill>
          <a:blip r:embed="rId19" cstate="print"/>
          <a:stretch>
            <a:fillRect/>
          </a:stretch>
        </p:blipFill>
        <p:spPr>
          <a:xfrm>
            <a:off x="6663692" y="2694995"/>
            <a:ext cx="1188367" cy="1247785"/>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a:xfrm>
            <a:off x="963084" y="1965311"/>
            <a:ext cx="10363200" cy="3330826"/>
          </a:xfrm>
        </p:spPr>
        <p:txBody>
          <a:bodyPr>
            <a:normAutofit/>
          </a:bodyPr>
          <a:lstStyle/>
          <a:p>
            <a:pPr>
              <a:spcBef>
                <a:spcPts val="1200"/>
              </a:spcBef>
            </a:pPr>
            <a:r>
              <a:rPr lang="es-ES" altLang="es-ES" dirty="0" smtClean="0"/>
              <a:t>No es aconsejable administrar ningún tratamiento. </a:t>
            </a:r>
            <a:endParaRPr lang="es-ES" dirty="0"/>
          </a:p>
          <a:p>
            <a:pPr>
              <a:spcBef>
                <a:spcPts val="1200"/>
              </a:spcBef>
            </a:pPr>
            <a:r>
              <a:rPr lang="es-ES" altLang="es-ES" dirty="0" err="1" smtClean="0"/>
              <a:t>Loperamida</a:t>
            </a:r>
            <a:r>
              <a:rPr lang="es-ES" altLang="es-ES" dirty="0" smtClean="0"/>
              <a:t> para disminuir el número de deposiciones y evitar el riesgo de deshidratación.</a:t>
            </a:r>
            <a:r>
              <a:rPr lang="es-ES" altLang="es-ES" dirty="0" smtClean="0">
                <a:solidFill>
                  <a:srgbClr val="FF0000"/>
                </a:solidFill>
              </a:rPr>
              <a:t> </a:t>
            </a:r>
            <a:endParaRPr lang="es-ES" dirty="0"/>
          </a:p>
          <a:p>
            <a:pPr>
              <a:spcBef>
                <a:spcPts val="1200"/>
              </a:spcBef>
            </a:pPr>
            <a:r>
              <a:rPr lang="es-ES" altLang="es-ES" dirty="0" smtClean="0"/>
              <a:t>Antibióticos  de forma empírica debido a que la mayoría de las GEA son bacterianas. </a:t>
            </a:r>
            <a:endParaRPr lang="es-ES" dirty="0"/>
          </a:p>
          <a:p>
            <a:pPr>
              <a:spcBef>
                <a:spcPts val="1200"/>
              </a:spcBef>
            </a:pPr>
            <a:r>
              <a:rPr lang="es-ES" altLang="es-ES" dirty="0" err="1" smtClean="0"/>
              <a:t>Probióticos</a:t>
            </a:r>
            <a:r>
              <a:rPr lang="es-ES" altLang="es-ES" dirty="0" smtClean="0"/>
              <a:t>/prebióticos.</a:t>
            </a:r>
          </a:p>
          <a:p>
            <a:endParaRPr lang="es-ES" dirty="0"/>
          </a:p>
        </p:txBody>
      </p:sp>
      <p:sp>
        <p:nvSpPr>
          <p:cNvPr id="3" name="Marcador de texto 2"/>
          <p:cNvSpPr>
            <a:spLocks noGrp="1"/>
          </p:cNvSpPr>
          <p:nvPr>
            <p:ph type="body" idx="10"/>
          </p:nvPr>
        </p:nvSpPr>
        <p:spPr>
          <a:xfrm>
            <a:off x="963084" y="764705"/>
            <a:ext cx="10363200" cy="835496"/>
          </a:xfrm>
        </p:spPr>
        <p:txBody>
          <a:bodyPr>
            <a:noAutofit/>
          </a:bodyPr>
          <a:lstStyle/>
          <a:p>
            <a:pPr>
              <a:spcBef>
                <a:spcPts val="600"/>
              </a:spcBef>
            </a:pPr>
            <a:r>
              <a:rPr lang="es-ES" altLang="es-ES" dirty="0" smtClean="0">
                <a:solidFill>
                  <a:schemeClr val="accent1"/>
                </a:solidFill>
              </a:rPr>
              <a:t> </a:t>
            </a:r>
            <a:r>
              <a:rPr lang="es-ES" altLang="es-ES" dirty="0" smtClean="0">
                <a:solidFill>
                  <a:srgbClr val="C00000"/>
                </a:solidFill>
              </a:rPr>
              <a:t>¿Qué tratamientos farmacológicos se podría emplear?</a:t>
            </a:r>
            <a:endParaRPr lang="es-ES" dirty="0">
              <a:solidFill>
                <a:srgbClr val="C00000"/>
              </a:solidFill>
            </a:endParaRPr>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a:t>
            </a:r>
            <a:r>
              <a:rPr lang="es-ES" dirty="0" smtClean="0"/>
              <a:t>2</a:t>
            </a:r>
            <a:endParaRPr lang="es-ES" dirty="0"/>
          </a:p>
        </p:txBody>
      </p:sp>
    </p:spTree>
    <p:extLst>
      <p:ext uri="{BB962C8B-B14F-4D97-AF65-F5344CB8AC3E}">
        <p14:creationId xmlns:p14="http://schemas.microsoft.com/office/powerpoint/2010/main" val="35914070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p:cNvPicPr>
            <a:picLocks noChangeAspect="1" noChangeArrowheads="1"/>
          </p:cNvPicPr>
          <p:nvPr/>
        </p:nvPicPr>
        <p:blipFill>
          <a:blip r:embed="rId2" cstate="print"/>
          <a:srcRect/>
          <a:stretch>
            <a:fillRect/>
          </a:stretch>
        </p:blipFill>
        <p:spPr bwMode="auto">
          <a:xfrm>
            <a:off x="4463292" y="898145"/>
            <a:ext cx="2667000" cy="2020887"/>
          </a:xfrm>
          <a:prstGeom prst="rect">
            <a:avLst/>
          </a:prstGeom>
          <a:noFill/>
          <a:ln w="9525">
            <a:noFill/>
            <a:miter lim="800000"/>
            <a:headEnd/>
            <a:tailEnd/>
          </a:ln>
        </p:spPr>
      </p:pic>
      <p:sp>
        <p:nvSpPr>
          <p:cNvPr id="6" name="6 CuadroTexto"/>
          <p:cNvSpPr txBox="1">
            <a:spLocks noChangeArrowheads="1"/>
          </p:cNvSpPr>
          <p:nvPr/>
        </p:nvSpPr>
        <p:spPr bwMode="auto">
          <a:xfrm>
            <a:off x="4755691" y="3379036"/>
            <a:ext cx="2522742" cy="553998"/>
          </a:xfrm>
          <a:prstGeom prst="rect">
            <a:avLst/>
          </a:prstGeom>
          <a:noFill/>
          <a:ln w="9525">
            <a:noFill/>
            <a:miter lim="800000"/>
            <a:headEnd/>
            <a:tailEnd/>
          </a:ln>
        </p:spPr>
        <p:txBody>
          <a:bodyPr wrap="none">
            <a:spAutoFit/>
          </a:bodyPr>
          <a:lstStyle/>
          <a:p>
            <a:r>
              <a:rPr lang="es-ES" sz="3000" b="1" dirty="0">
                <a:solidFill>
                  <a:srgbClr val="002060"/>
                </a:solidFill>
              </a:rPr>
              <a:t>www.sepyp.es</a:t>
            </a:r>
          </a:p>
        </p:txBody>
      </p:sp>
      <p:pic>
        <p:nvPicPr>
          <p:cNvPr id="7" name="Picture 2"/>
          <p:cNvPicPr>
            <a:picLocks noChangeAspect="1" noChangeArrowheads="1"/>
          </p:cNvPicPr>
          <p:nvPr/>
        </p:nvPicPr>
        <p:blipFill>
          <a:blip r:embed="rId3" cstate="print"/>
          <a:srcRect/>
          <a:stretch>
            <a:fillRect/>
          </a:stretch>
        </p:blipFill>
        <p:spPr bwMode="auto">
          <a:xfrm>
            <a:off x="808055" y="845386"/>
            <a:ext cx="2098563" cy="2227845"/>
          </a:xfrm>
          <a:prstGeom prst="rect">
            <a:avLst/>
          </a:prstGeom>
          <a:noFill/>
          <a:ln w="9525">
            <a:noFill/>
            <a:miter lim="800000"/>
            <a:headEnd/>
            <a:tailEnd/>
          </a:ln>
        </p:spPr>
      </p:pic>
      <p:pic>
        <p:nvPicPr>
          <p:cNvPr id="8" name="Picture 19"/>
          <p:cNvPicPr>
            <a:picLocks noChangeAspect="1" noChangeArrowheads="1"/>
          </p:cNvPicPr>
          <p:nvPr/>
        </p:nvPicPr>
        <p:blipFill>
          <a:blip r:embed="rId4" cstate="print"/>
          <a:srcRect/>
          <a:stretch>
            <a:fillRect/>
          </a:stretch>
        </p:blipFill>
        <p:spPr bwMode="auto">
          <a:xfrm>
            <a:off x="808055" y="3462618"/>
            <a:ext cx="2638982" cy="2574474"/>
          </a:xfrm>
          <a:prstGeom prst="rect">
            <a:avLst/>
          </a:prstGeom>
          <a:noFill/>
          <a:ln w="9525">
            <a:solidFill>
              <a:srgbClr val="002060"/>
            </a:solidFill>
            <a:miter lim="800000"/>
            <a:headEnd/>
            <a:tailEnd/>
          </a:ln>
        </p:spPr>
      </p:pic>
      <p:pic>
        <p:nvPicPr>
          <p:cNvPr id="9" name="Picture 3"/>
          <p:cNvPicPr>
            <a:picLocks noChangeAspect="1" noChangeArrowheads="1"/>
          </p:cNvPicPr>
          <p:nvPr/>
        </p:nvPicPr>
        <p:blipFill>
          <a:blip r:embed="rId5" cstate="print"/>
          <a:srcRect/>
          <a:stretch>
            <a:fillRect/>
          </a:stretch>
        </p:blipFill>
        <p:spPr bwMode="auto">
          <a:xfrm>
            <a:off x="8204096" y="3884542"/>
            <a:ext cx="3364857" cy="1857388"/>
          </a:xfrm>
          <a:prstGeom prst="rect">
            <a:avLst/>
          </a:prstGeom>
          <a:noFill/>
          <a:ln w="9525">
            <a:noFill/>
            <a:miter lim="800000"/>
            <a:headEnd/>
            <a:tailEnd/>
          </a:ln>
        </p:spPr>
      </p:pic>
      <p:pic>
        <p:nvPicPr>
          <p:cNvPr id="10" name="Picture 2" descr="https://encrypted-tbn1.gstatic.com/images?q=tbn:ANd9GcQWTB6x7YXJFE-nTAa8kU9qhGijwhWqkp_wG2AHsvZJMzxnVi89BQ"/>
          <p:cNvPicPr>
            <a:picLocks noChangeAspect="1" noChangeArrowheads="1"/>
          </p:cNvPicPr>
          <p:nvPr/>
        </p:nvPicPr>
        <p:blipFill>
          <a:blip r:embed="rId6" cstate="print"/>
          <a:srcRect/>
          <a:stretch>
            <a:fillRect/>
          </a:stretch>
        </p:blipFill>
        <p:spPr bwMode="auto">
          <a:xfrm>
            <a:off x="4619028" y="4587818"/>
            <a:ext cx="2834217" cy="1154112"/>
          </a:xfrm>
          <a:prstGeom prst="rect">
            <a:avLst/>
          </a:prstGeom>
          <a:noFill/>
          <a:ln w="9525">
            <a:solidFill>
              <a:srgbClr val="0066FF"/>
            </a:solidFill>
            <a:miter lim="800000"/>
            <a:headEnd/>
            <a:tailEnd/>
          </a:ln>
        </p:spPr>
      </p:pic>
      <p:pic>
        <p:nvPicPr>
          <p:cNvPr id="11" name="Picture 3"/>
          <p:cNvPicPr>
            <a:picLocks noChangeAspect="1" noChangeArrowheads="1"/>
          </p:cNvPicPr>
          <p:nvPr/>
        </p:nvPicPr>
        <p:blipFill>
          <a:blip r:embed="rId7" cstate="print"/>
          <a:srcRect/>
          <a:stretch>
            <a:fillRect/>
          </a:stretch>
        </p:blipFill>
        <p:spPr bwMode="auto">
          <a:xfrm>
            <a:off x="8600534" y="831939"/>
            <a:ext cx="2679700" cy="2533650"/>
          </a:xfrm>
          <a:prstGeom prst="rect">
            <a:avLst/>
          </a:prstGeom>
          <a:noFill/>
          <a:ln w="9525">
            <a:noFill/>
            <a:miter lim="800000"/>
            <a:headEnd/>
            <a:tailEnd/>
          </a:ln>
          <a:effectLst/>
        </p:spPr>
      </p:pic>
      <p:sp>
        <p:nvSpPr>
          <p:cNvPr id="2" name="Título 1"/>
          <p:cNvSpPr>
            <a:spLocks noGrp="1"/>
          </p:cNvSpPr>
          <p:nvPr>
            <p:ph type="title"/>
          </p:nvPr>
        </p:nvSpPr>
        <p:spPr/>
        <p:txBody>
          <a:bodyPr/>
          <a:lstStyle/>
          <a:p>
            <a:r>
              <a:rPr lang="es-ES" dirty="0" smtClean="0"/>
              <a:t>¿Dónde puedo obtener información sobre </a:t>
            </a:r>
            <a:r>
              <a:rPr lang="es-ES" dirty="0" err="1" smtClean="0"/>
              <a:t>probióticos</a:t>
            </a:r>
            <a:r>
              <a:rPr lang="es-ES" dirty="0" smtClean="0"/>
              <a:t>?</a:t>
            </a:r>
            <a:endParaRPr lang="es-ES" dirty="0"/>
          </a:p>
        </p:txBody>
      </p:sp>
      <p:sp>
        <p:nvSpPr>
          <p:cNvPr id="3" name="Marcador de texto 2"/>
          <p:cNvSpPr>
            <a:spLocks noGrp="1"/>
          </p:cNvSpPr>
          <p:nvPr>
            <p:ph type="body" sz="quarter" idx="13"/>
          </p:nvPr>
        </p:nvSpPr>
        <p:spPr>
          <a:xfrm>
            <a:off x="-13490" y="5741930"/>
            <a:ext cx="11582443" cy="295162"/>
          </a:xfrm>
        </p:spPr>
        <p:txBody>
          <a:bodyPr>
            <a:normAutofit lnSpcReduction="10000"/>
          </a:bodyPr>
          <a:lstStyle/>
          <a:p>
            <a:endParaRPr lang="es-E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Conclusiones  </a:t>
            </a:r>
            <a:endParaRPr lang="es-ES" dirty="0"/>
          </a:p>
        </p:txBody>
      </p:sp>
      <p:sp>
        <p:nvSpPr>
          <p:cNvPr id="3" name="Marcador de contenido 2"/>
          <p:cNvSpPr>
            <a:spLocks noGrp="1"/>
          </p:cNvSpPr>
          <p:nvPr>
            <p:ph idx="1"/>
          </p:nvPr>
        </p:nvSpPr>
        <p:spPr/>
        <p:txBody>
          <a:bodyPr>
            <a:normAutofit/>
          </a:bodyPr>
          <a:lstStyle/>
          <a:p>
            <a:pPr>
              <a:lnSpc>
                <a:spcPct val="90000"/>
              </a:lnSpc>
            </a:pPr>
            <a:r>
              <a:rPr lang="es-ES" dirty="0" smtClean="0"/>
              <a:t>Los </a:t>
            </a:r>
            <a:r>
              <a:rPr lang="es-ES" dirty="0" err="1" smtClean="0"/>
              <a:t>probióticos</a:t>
            </a:r>
            <a:r>
              <a:rPr lang="es-ES" dirty="0" smtClean="0"/>
              <a:t> pueden jugar un papel importante en las enfermedades en las que se altere el equilibrio de la </a:t>
            </a:r>
            <a:r>
              <a:rPr lang="es-ES" dirty="0" err="1" smtClean="0"/>
              <a:t>microbiota</a:t>
            </a:r>
            <a:r>
              <a:rPr lang="es-ES" dirty="0" smtClean="0"/>
              <a:t> produciendo un beneficio para la salud.</a:t>
            </a:r>
            <a:endParaRPr lang="es-ES" altLang="es-ES" dirty="0" smtClean="0"/>
          </a:p>
          <a:p>
            <a:r>
              <a:rPr lang="es-ES" dirty="0" smtClean="0"/>
              <a:t>La eficacia y seguridad de los </a:t>
            </a:r>
            <a:r>
              <a:rPr lang="es-ES" dirty="0" err="1" smtClean="0"/>
              <a:t>probióticos</a:t>
            </a:r>
            <a:r>
              <a:rPr lang="es-ES" dirty="0" smtClean="0"/>
              <a:t> se determinan según:</a:t>
            </a:r>
          </a:p>
          <a:p>
            <a:pPr lvl="1"/>
            <a:r>
              <a:rPr lang="es-ES" sz="2400" dirty="0" smtClean="0"/>
              <a:t>Tipo de la cepa empleada.</a:t>
            </a:r>
          </a:p>
          <a:p>
            <a:pPr lvl="1"/>
            <a:r>
              <a:rPr lang="es-ES" sz="2400" dirty="0" smtClean="0"/>
              <a:t>Dosis dependiente.</a:t>
            </a:r>
          </a:p>
          <a:p>
            <a:pPr lvl="1"/>
            <a:r>
              <a:rPr lang="es-ES" sz="2400" dirty="0" smtClean="0"/>
              <a:t>Duración del tratamiento.</a:t>
            </a:r>
          </a:p>
          <a:p>
            <a:pPr>
              <a:lnSpc>
                <a:spcPct val="90000"/>
              </a:lnSpc>
            </a:pPr>
            <a:r>
              <a:rPr lang="es-ES" dirty="0" smtClean="0"/>
              <a:t>Necesidad de más estudios con ECC (gran variabilidad).</a:t>
            </a:r>
          </a:p>
          <a:p>
            <a:pPr>
              <a:lnSpc>
                <a:spcPct val="90000"/>
              </a:lnSpc>
            </a:pPr>
            <a:r>
              <a:rPr lang="es-ES" dirty="0" smtClean="0"/>
              <a:t>No generalizar los resultados de los estudios realizados.</a:t>
            </a:r>
          </a:p>
          <a:p>
            <a:pPr>
              <a:lnSpc>
                <a:spcPct val="90000"/>
              </a:lnSpc>
            </a:pPr>
            <a:r>
              <a:rPr lang="es-ES" dirty="0" smtClean="0"/>
              <a:t>Los pediatras deberíamos emplearlos mejor.</a:t>
            </a:r>
          </a:p>
          <a:p>
            <a:pPr>
              <a:lnSpc>
                <a:spcPct val="90000"/>
              </a:lnSpc>
            </a:pPr>
            <a:r>
              <a:rPr lang="es-ES" dirty="0" smtClean="0"/>
              <a:t>Los consumidores deberían fiarse de los profesionales sanitarios.</a:t>
            </a:r>
          </a:p>
          <a:p>
            <a:pPr>
              <a:lnSpc>
                <a:spcPct val="90000"/>
              </a:lnSpc>
            </a:pPr>
            <a:endParaRPr lang="es-ES" altLang="es-ES" sz="2000" dirty="0" smtClean="0"/>
          </a:p>
          <a:p>
            <a:pPr>
              <a:lnSpc>
                <a:spcPct val="90000"/>
              </a:lnSpc>
              <a:buNone/>
            </a:pPr>
            <a:endParaRPr lang="es-ES" altLang="es-ES" sz="2000" dirty="0" smtClean="0"/>
          </a:p>
          <a:p>
            <a:pPr>
              <a:lnSpc>
                <a:spcPct val="90000"/>
              </a:lnSpc>
            </a:pPr>
            <a:endParaRPr lang="es-ES" altLang="es-ES" sz="2000" dirty="0" smtClean="0"/>
          </a:p>
          <a:p>
            <a:pPr marL="542925" indent="0">
              <a:buNone/>
            </a:pPr>
            <a:endParaRPr lang="es-ES" dirty="0"/>
          </a:p>
        </p:txBody>
      </p:sp>
      <p:sp>
        <p:nvSpPr>
          <p:cNvPr id="4" name="Marcador de texto 3"/>
          <p:cNvSpPr>
            <a:spLocks noGrp="1"/>
          </p:cNvSpPr>
          <p:nvPr>
            <p:ph type="body" sz="quarter" idx="10"/>
          </p:nvPr>
        </p:nvSpPr>
        <p:spPr/>
        <p:txBody>
          <a:bodyPr>
            <a:normAutofit lnSpcReduction="10000"/>
          </a:bodyPr>
          <a:lstStyle/>
          <a:p>
            <a:endParaRPr lang="es-ES"/>
          </a:p>
        </p:txBody>
      </p:sp>
    </p:spTree>
    <p:extLst>
      <p:ext uri="{BB962C8B-B14F-4D97-AF65-F5344CB8AC3E}">
        <p14:creationId xmlns:p14="http://schemas.microsoft.com/office/powerpoint/2010/main" val="20967965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www.lonchura.com/images/stories/probioticos/probioticos_clip_image004.gif"/>
          <p:cNvPicPr>
            <a:picLocks noChangeAspect="1" noChangeArrowheads="1"/>
          </p:cNvPicPr>
          <p:nvPr/>
        </p:nvPicPr>
        <p:blipFill>
          <a:blip r:embed="rId2" cstate="print"/>
          <a:srcRect/>
          <a:stretch>
            <a:fillRect/>
          </a:stretch>
        </p:blipFill>
        <p:spPr bwMode="auto">
          <a:xfrm>
            <a:off x="1642209" y="1417639"/>
            <a:ext cx="3175647" cy="2898192"/>
          </a:xfrm>
          <a:prstGeom prst="rect">
            <a:avLst/>
          </a:prstGeom>
          <a:noFill/>
          <a:ln w="9525">
            <a:noFill/>
            <a:miter lim="800000"/>
            <a:headEnd/>
            <a:tailEnd/>
          </a:ln>
        </p:spPr>
      </p:pic>
      <p:pic>
        <p:nvPicPr>
          <p:cNvPr id="7" name="Picture 5"/>
          <p:cNvPicPr>
            <a:picLocks noChangeAspect="1" noChangeArrowheads="1"/>
          </p:cNvPicPr>
          <p:nvPr/>
        </p:nvPicPr>
        <p:blipFill>
          <a:blip r:embed="rId3" cstate="print"/>
          <a:srcRect/>
          <a:stretch>
            <a:fillRect/>
          </a:stretch>
        </p:blipFill>
        <p:spPr bwMode="auto">
          <a:xfrm>
            <a:off x="465667" y="4852988"/>
            <a:ext cx="5528733" cy="1031875"/>
          </a:xfrm>
          <a:prstGeom prst="rect">
            <a:avLst/>
          </a:prstGeom>
          <a:noFill/>
          <a:ln w="9525">
            <a:noFill/>
            <a:miter lim="800000"/>
            <a:headEnd/>
            <a:tailEnd/>
          </a:ln>
        </p:spPr>
      </p:pic>
      <p:pic>
        <p:nvPicPr>
          <p:cNvPr id="8" name="Picture 12"/>
          <p:cNvPicPr>
            <a:picLocks noChangeAspect="1" noChangeArrowheads="1"/>
          </p:cNvPicPr>
          <p:nvPr/>
        </p:nvPicPr>
        <p:blipFill>
          <a:blip r:embed="rId4" cstate="print"/>
          <a:srcRect/>
          <a:stretch>
            <a:fillRect/>
          </a:stretch>
        </p:blipFill>
        <p:spPr bwMode="auto">
          <a:xfrm>
            <a:off x="6381751" y="460375"/>
            <a:ext cx="5477933" cy="5424488"/>
          </a:xfrm>
          <a:prstGeom prst="rect">
            <a:avLst/>
          </a:prstGeom>
          <a:noFill/>
          <a:ln w="9525">
            <a:noFill/>
            <a:miter lim="800000"/>
            <a:headEnd/>
            <a:tailEnd/>
          </a:ln>
        </p:spPr>
      </p:pic>
      <p:sp>
        <p:nvSpPr>
          <p:cNvPr id="9" name="Rectangle 2"/>
          <p:cNvSpPr>
            <a:spLocks noChangeArrowheads="1"/>
          </p:cNvSpPr>
          <p:nvPr/>
        </p:nvSpPr>
        <p:spPr bwMode="auto">
          <a:xfrm>
            <a:off x="609600" y="277814"/>
            <a:ext cx="5384800" cy="1139825"/>
          </a:xfrm>
          <a:prstGeom prst="rect">
            <a:avLst/>
          </a:prstGeom>
          <a:noFill/>
          <a:ln w="9525">
            <a:noFill/>
            <a:miter lim="800000"/>
            <a:headEnd/>
            <a:tailEnd/>
          </a:ln>
        </p:spPr>
        <p:txBody>
          <a:bodyPr/>
          <a:lstStyle/>
          <a:p>
            <a:pPr eaLnBrk="1" hangingPunct="1"/>
            <a:r>
              <a:rPr lang="es-ES" altLang="es-ES" sz="4400" b="1" dirty="0">
                <a:solidFill>
                  <a:schemeClr val="accent1"/>
                </a:solidFill>
                <a:latin typeface="Calibri" pitchFamily="34" charset="0"/>
              </a:rPr>
              <a:t>Muchas gracias</a:t>
            </a:r>
          </a:p>
        </p:txBody>
      </p:sp>
      <p:sp>
        <p:nvSpPr>
          <p:cNvPr id="2" name="Marcador de texto 1"/>
          <p:cNvSpPr>
            <a:spLocks noGrp="1"/>
          </p:cNvSpPr>
          <p:nvPr>
            <p:ph type="body" sz="quarter" idx="13"/>
          </p:nvPr>
        </p:nvSpPr>
        <p:spPr/>
        <p:txBody>
          <a:bodyPr>
            <a:normAutofit lnSpcReduction="10000"/>
          </a:bodyPr>
          <a:lstStyle/>
          <a:p>
            <a:endParaRPr lang="es-ES"/>
          </a:p>
        </p:txBody>
      </p:sp>
    </p:spTree>
    <p:extLst>
      <p:ext uri="{BB962C8B-B14F-4D97-AF65-F5344CB8AC3E}">
        <p14:creationId xmlns:p14="http://schemas.microsoft.com/office/powerpoint/2010/main" val="32478689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9"/>
          <p:cNvPicPr>
            <a:picLocks noChangeAspect="1" noChangeArrowheads="1"/>
          </p:cNvPicPr>
          <p:nvPr/>
        </p:nvPicPr>
        <p:blipFill>
          <a:blip r:embed="rId3" cstate="print"/>
          <a:srcRect/>
          <a:stretch>
            <a:fillRect/>
          </a:stretch>
        </p:blipFill>
        <p:spPr bwMode="auto">
          <a:xfrm>
            <a:off x="3680415" y="4307570"/>
            <a:ext cx="1619249" cy="1579563"/>
          </a:xfrm>
          <a:prstGeom prst="rect">
            <a:avLst/>
          </a:prstGeom>
          <a:noFill/>
          <a:ln w="9525">
            <a:solidFill>
              <a:srgbClr val="002060"/>
            </a:solidFill>
            <a:miter lim="800000"/>
            <a:headEnd/>
            <a:tailEnd/>
          </a:ln>
        </p:spPr>
      </p:pic>
      <p:pic>
        <p:nvPicPr>
          <p:cNvPr id="10243" name="Picture 2"/>
          <p:cNvPicPr>
            <a:picLocks noChangeAspect="1" noChangeArrowheads="1"/>
          </p:cNvPicPr>
          <p:nvPr/>
        </p:nvPicPr>
        <p:blipFill>
          <a:blip r:embed="rId4" cstate="print"/>
          <a:srcRect/>
          <a:stretch>
            <a:fillRect/>
          </a:stretch>
        </p:blipFill>
        <p:spPr bwMode="auto">
          <a:xfrm>
            <a:off x="9715500" y="4325363"/>
            <a:ext cx="1653117" cy="1571625"/>
          </a:xfrm>
          <a:prstGeom prst="rect">
            <a:avLst/>
          </a:prstGeom>
          <a:noFill/>
          <a:ln w="9525">
            <a:solidFill>
              <a:srgbClr val="800000"/>
            </a:solidFill>
            <a:miter lim="800000"/>
            <a:headEnd/>
            <a:tailEnd/>
          </a:ln>
        </p:spPr>
      </p:pic>
      <p:pic>
        <p:nvPicPr>
          <p:cNvPr id="10244" name="Picture 14" descr="AAP Journal"/>
          <p:cNvPicPr>
            <a:picLocks noChangeAspect="1" noChangeArrowheads="1"/>
          </p:cNvPicPr>
          <p:nvPr/>
        </p:nvPicPr>
        <p:blipFill>
          <a:blip r:embed="rId5" cstate="print"/>
          <a:srcRect/>
          <a:stretch>
            <a:fillRect/>
          </a:stretch>
        </p:blipFill>
        <p:spPr bwMode="auto">
          <a:xfrm>
            <a:off x="683560" y="4232959"/>
            <a:ext cx="1714500" cy="1728787"/>
          </a:xfrm>
          <a:prstGeom prst="rect">
            <a:avLst/>
          </a:prstGeom>
          <a:noFill/>
          <a:ln w="9525">
            <a:noFill/>
            <a:miter lim="800000"/>
            <a:headEnd/>
            <a:tailEnd/>
          </a:ln>
        </p:spPr>
      </p:pic>
      <p:sp>
        <p:nvSpPr>
          <p:cNvPr id="10246" name="7 CuadroTexto"/>
          <p:cNvSpPr txBox="1">
            <a:spLocks noChangeArrowheads="1"/>
          </p:cNvSpPr>
          <p:nvPr/>
        </p:nvSpPr>
        <p:spPr bwMode="auto">
          <a:xfrm>
            <a:off x="1069182" y="5956410"/>
            <a:ext cx="806631" cy="461665"/>
          </a:xfrm>
          <a:prstGeom prst="rect">
            <a:avLst/>
          </a:prstGeom>
          <a:noFill/>
          <a:ln w="9525">
            <a:noFill/>
            <a:miter lim="800000"/>
            <a:headEnd/>
            <a:tailEnd/>
          </a:ln>
        </p:spPr>
        <p:txBody>
          <a:bodyPr wrap="none">
            <a:spAutoFit/>
          </a:bodyPr>
          <a:lstStyle/>
          <a:p>
            <a:r>
              <a:rPr lang="es-ES" sz="2400" b="1" dirty="0">
                <a:solidFill>
                  <a:srgbClr val="C00000"/>
                </a:solidFill>
              </a:rPr>
              <a:t>2009</a:t>
            </a:r>
          </a:p>
        </p:txBody>
      </p:sp>
      <p:sp>
        <p:nvSpPr>
          <p:cNvPr id="10247" name="10 CuadroTexto"/>
          <p:cNvSpPr txBox="1">
            <a:spLocks noChangeArrowheads="1"/>
          </p:cNvSpPr>
          <p:nvPr/>
        </p:nvSpPr>
        <p:spPr bwMode="auto">
          <a:xfrm>
            <a:off x="4086723" y="5932038"/>
            <a:ext cx="806631" cy="461665"/>
          </a:xfrm>
          <a:prstGeom prst="rect">
            <a:avLst/>
          </a:prstGeom>
          <a:noFill/>
          <a:ln w="9525">
            <a:noFill/>
            <a:miter lim="800000"/>
            <a:headEnd/>
            <a:tailEnd/>
          </a:ln>
        </p:spPr>
        <p:txBody>
          <a:bodyPr wrap="none">
            <a:spAutoFit/>
          </a:bodyPr>
          <a:lstStyle/>
          <a:p>
            <a:r>
              <a:rPr lang="es-ES" sz="2400" b="1" dirty="0" smtClean="0">
                <a:solidFill>
                  <a:srgbClr val="C00000"/>
                </a:solidFill>
              </a:rPr>
              <a:t>2017</a:t>
            </a:r>
            <a:endParaRPr lang="es-ES" sz="2400" b="1" dirty="0">
              <a:solidFill>
                <a:srgbClr val="C00000"/>
              </a:solidFill>
            </a:endParaRPr>
          </a:p>
        </p:txBody>
      </p:sp>
      <p:sp>
        <p:nvSpPr>
          <p:cNvPr id="10248" name="8 CuadroTexto"/>
          <p:cNvSpPr txBox="1">
            <a:spLocks noChangeArrowheads="1"/>
          </p:cNvSpPr>
          <p:nvPr/>
        </p:nvSpPr>
        <p:spPr bwMode="auto">
          <a:xfrm>
            <a:off x="10182225" y="5887133"/>
            <a:ext cx="1238251" cy="461962"/>
          </a:xfrm>
          <a:prstGeom prst="rect">
            <a:avLst/>
          </a:prstGeom>
          <a:noFill/>
          <a:ln w="9525">
            <a:noFill/>
            <a:miter lim="800000"/>
            <a:headEnd/>
            <a:tailEnd/>
          </a:ln>
        </p:spPr>
        <p:txBody>
          <a:bodyPr>
            <a:spAutoFit/>
          </a:bodyPr>
          <a:lstStyle/>
          <a:p>
            <a:r>
              <a:rPr lang="es-ES" sz="2400" b="1" dirty="0">
                <a:solidFill>
                  <a:srgbClr val="C00000"/>
                </a:solidFill>
              </a:rPr>
              <a:t>2014</a:t>
            </a:r>
          </a:p>
        </p:txBody>
      </p:sp>
      <p:sp>
        <p:nvSpPr>
          <p:cNvPr id="10249" name="6 CuadroTexto"/>
          <p:cNvSpPr txBox="1">
            <a:spLocks noChangeArrowheads="1"/>
          </p:cNvSpPr>
          <p:nvPr/>
        </p:nvSpPr>
        <p:spPr bwMode="auto">
          <a:xfrm>
            <a:off x="7220206" y="5921113"/>
            <a:ext cx="806631" cy="461665"/>
          </a:xfrm>
          <a:prstGeom prst="rect">
            <a:avLst/>
          </a:prstGeom>
          <a:noFill/>
          <a:ln w="9525">
            <a:noFill/>
            <a:miter lim="800000"/>
            <a:headEnd/>
            <a:tailEnd/>
          </a:ln>
        </p:spPr>
        <p:txBody>
          <a:bodyPr wrap="none">
            <a:spAutoFit/>
          </a:bodyPr>
          <a:lstStyle/>
          <a:p>
            <a:r>
              <a:rPr lang="es-ES" sz="2400" b="1" dirty="0">
                <a:solidFill>
                  <a:srgbClr val="C00000"/>
                </a:solidFill>
              </a:rPr>
              <a:t>2014</a:t>
            </a:r>
          </a:p>
        </p:txBody>
      </p:sp>
      <p:pic>
        <p:nvPicPr>
          <p:cNvPr id="10250" name="Picture 3"/>
          <p:cNvPicPr>
            <a:picLocks noChangeAspect="1" noChangeArrowheads="1"/>
          </p:cNvPicPr>
          <p:nvPr/>
        </p:nvPicPr>
        <p:blipFill>
          <a:blip r:embed="rId6" cstate="print"/>
          <a:srcRect/>
          <a:stretch>
            <a:fillRect/>
          </a:stretch>
        </p:blipFill>
        <p:spPr bwMode="auto">
          <a:xfrm>
            <a:off x="6813896" y="4248902"/>
            <a:ext cx="1608667" cy="1666875"/>
          </a:xfrm>
          <a:prstGeom prst="rect">
            <a:avLst/>
          </a:prstGeom>
          <a:noFill/>
          <a:ln w="9525">
            <a:noFill/>
            <a:miter lim="800000"/>
            <a:headEnd/>
            <a:tailEnd/>
          </a:ln>
        </p:spPr>
      </p:pic>
      <p:pic>
        <p:nvPicPr>
          <p:cNvPr id="10251" name="Picture 4"/>
          <p:cNvPicPr>
            <a:picLocks noChangeAspect="1" noChangeArrowheads="1"/>
          </p:cNvPicPr>
          <p:nvPr/>
        </p:nvPicPr>
        <p:blipFill>
          <a:blip r:embed="rId7" cstate="print"/>
          <a:srcRect/>
          <a:stretch>
            <a:fillRect/>
          </a:stretch>
        </p:blipFill>
        <p:spPr bwMode="auto">
          <a:xfrm>
            <a:off x="9144000" y="1214438"/>
            <a:ext cx="2076451" cy="2311400"/>
          </a:xfrm>
          <a:prstGeom prst="rect">
            <a:avLst/>
          </a:prstGeom>
          <a:noFill/>
          <a:ln w="9525">
            <a:noFill/>
            <a:miter lim="800000"/>
            <a:headEnd/>
            <a:tailEnd/>
          </a:ln>
        </p:spPr>
      </p:pic>
      <p:sp>
        <p:nvSpPr>
          <p:cNvPr id="10252" name="Text Box 12"/>
          <p:cNvSpPr txBox="1">
            <a:spLocks noChangeArrowheads="1"/>
          </p:cNvSpPr>
          <p:nvPr/>
        </p:nvSpPr>
        <p:spPr bwMode="auto">
          <a:xfrm>
            <a:off x="954741" y="907644"/>
            <a:ext cx="7168419" cy="3093154"/>
          </a:xfrm>
          <a:prstGeom prst="rect">
            <a:avLst/>
          </a:prstGeom>
          <a:solidFill>
            <a:srgbClr val="1B671D">
              <a:alpha val="73333"/>
            </a:srgbClr>
          </a:solidFill>
          <a:ln w="25400">
            <a:solidFill>
              <a:schemeClr val="tx1"/>
            </a:solidFill>
            <a:miter lim="800000"/>
            <a:headEnd/>
            <a:tailEnd/>
          </a:ln>
        </p:spPr>
        <p:txBody>
          <a:bodyPr wrap="square">
            <a:spAutoFit/>
          </a:bodyPr>
          <a:lstStyle/>
          <a:p>
            <a:pPr marL="285750" indent="-285750">
              <a:buFont typeface="Wingdings" panose="05000000000000000000" pitchFamily="2" charset="2"/>
              <a:buChar char="v"/>
            </a:pPr>
            <a:r>
              <a:rPr lang="es-ES" sz="1500" dirty="0" smtClean="0">
                <a:solidFill>
                  <a:schemeClr val="bg1"/>
                </a:solidFill>
              </a:rPr>
              <a:t>&gt; Eficaz </a:t>
            </a:r>
            <a:r>
              <a:rPr lang="es-ES" sz="1500" dirty="0">
                <a:solidFill>
                  <a:schemeClr val="bg1"/>
                </a:solidFill>
              </a:rPr>
              <a:t>en la viral (</a:t>
            </a:r>
            <a:r>
              <a:rPr lang="es-ES" sz="1500" b="1" dirty="0">
                <a:solidFill>
                  <a:schemeClr val="bg1"/>
                </a:solidFill>
              </a:rPr>
              <a:t>rotavirus</a:t>
            </a:r>
            <a:r>
              <a:rPr lang="es-ES" sz="1500" dirty="0">
                <a:solidFill>
                  <a:schemeClr val="bg1"/>
                </a:solidFill>
              </a:rPr>
              <a:t>) que </a:t>
            </a:r>
            <a:r>
              <a:rPr lang="es-ES" sz="1500" dirty="0" err="1" smtClean="0">
                <a:solidFill>
                  <a:schemeClr val="bg1"/>
                </a:solidFill>
              </a:rPr>
              <a:t>enteroinvasiva</a:t>
            </a:r>
            <a:r>
              <a:rPr lang="es-ES" sz="1500" dirty="0" smtClean="0">
                <a:solidFill>
                  <a:schemeClr val="bg1"/>
                </a:solidFill>
              </a:rPr>
              <a:t>.</a:t>
            </a:r>
            <a:endParaRPr lang="es-ES" sz="1500" dirty="0">
              <a:solidFill>
                <a:schemeClr val="bg1"/>
              </a:solidFill>
            </a:endParaRPr>
          </a:p>
          <a:p>
            <a:pPr marL="285750" indent="-285750">
              <a:buFont typeface="Wingdings" panose="05000000000000000000" pitchFamily="2" charset="2"/>
              <a:buChar char="v"/>
            </a:pPr>
            <a:r>
              <a:rPr lang="es-ES" sz="1500" dirty="0" smtClean="0">
                <a:solidFill>
                  <a:schemeClr val="bg1"/>
                </a:solidFill>
              </a:rPr>
              <a:t>&lt; Eficacia </a:t>
            </a:r>
            <a:r>
              <a:rPr lang="es-ES" sz="1500" dirty="0">
                <a:solidFill>
                  <a:schemeClr val="bg1"/>
                </a:solidFill>
              </a:rPr>
              <a:t>en la prevención  (vacuna) </a:t>
            </a:r>
            <a:r>
              <a:rPr lang="es-ES" sz="1500" dirty="0" smtClean="0">
                <a:solidFill>
                  <a:schemeClr val="bg1"/>
                </a:solidFill>
              </a:rPr>
              <a:t>.</a:t>
            </a:r>
            <a:endParaRPr lang="es-ES" sz="1500" dirty="0">
              <a:solidFill>
                <a:schemeClr val="bg1"/>
              </a:solidFill>
            </a:endParaRPr>
          </a:p>
          <a:p>
            <a:pPr marL="285750" indent="-285750">
              <a:buFont typeface="Wingdings" panose="05000000000000000000" pitchFamily="2" charset="2"/>
              <a:buChar char="v"/>
            </a:pPr>
            <a:endParaRPr lang="es-ES" sz="1500" dirty="0">
              <a:solidFill>
                <a:schemeClr val="bg1"/>
              </a:solidFill>
            </a:endParaRPr>
          </a:p>
          <a:p>
            <a:pPr marL="285750" indent="-285750">
              <a:buFont typeface="Wingdings" panose="05000000000000000000" pitchFamily="2" charset="2"/>
              <a:buChar char="v"/>
            </a:pPr>
            <a:r>
              <a:rPr lang="es-ES" sz="1500" dirty="0">
                <a:solidFill>
                  <a:schemeClr val="bg1"/>
                </a:solidFill>
              </a:rPr>
              <a:t> </a:t>
            </a:r>
            <a:r>
              <a:rPr lang="es-ES" sz="1500" b="1" dirty="0">
                <a:solidFill>
                  <a:schemeClr val="bg1"/>
                </a:solidFill>
              </a:rPr>
              <a:t>↓  </a:t>
            </a:r>
            <a:r>
              <a:rPr lang="es-ES" sz="1500" b="1" dirty="0" smtClean="0">
                <a:solidFill>
                  <a:schemeClr val="bg1"/>
                </a:solidFill>
              </a:rPr>
              <a:t>Duración </a:t>
            </a:r>
            <a:r>
              <a:rPr lang="es-ES" sz="1500" b="1" dirty="0">
                <a:solidFill>
                  <a:schemeClr val="bg1"/>
                </a:solidFill>
              </a:rPr>
              <a:t>(</a:t>
            </a:r>
            <a:r>
              <a:rPr lang="es-ES" sz="1500" dirty="0">
                <a:solidFill>
                  <a:schemeClr val="bg1"/>
                </a:solidFill>
              </a:rPr>
              <a:t>1-2 días</a:t>
            </a:r>
            <a:r>
              <a:rPr lang="es-ES" sz="1500" dirty="0" smtClean="0">
                <a:solidFill>
                  <a:schemeClr val="bg1"/>
                </a:solidFill>
              </a:rPr>
              <a:t>).</a:t>
            </a:r>
            <a:endParaRPr lang="es-ES" sz="1500" dirty="0">
              <a:solidFill>
                <a:schemeClr val="bg1"/>
              </a:solidFill>
            </a:endParaRPr>
          </a:p>
          <a:p>
            <a:pPr marL="285750" indent="-285750">
              <a:buFont typeface="Wingdings" panose="05000000000000000000" pitchFamily="2" charset="2"/>
              <a:buChar char="v"/>
            </a:pPr>
            <a:r>
              <a:rPr lang="es-ES" sz="1500" dirty="0">
                <a:solidFill>
                  <a:schemeClr val="bg1"/>
                </a:solidFill>
              </a:rPr>
              <a:t> ↓  </a:t>
            </a:r>
            <a:r>
              <a:rPr lang="es-ES" sz="1500" dirty="0" smtClean="0">
                <a:solidFill>
                  <a:schemeClr val="bg1"/>
                </a:solidFill>
              </a:rPr>
              <a:t>S</a:t>
            </a:r>
            <a:r>
              <a:rPr lang="es-ES" sz="1500" b="1" dirty="0" smtClean="0">
                <a:solidFill>
                  <a:schemeClr val="bg1"/>
                </a:solidFill>
              </a:rPr>
              <a:t>everidad</a:t>
            </a:r>
            <a:r>
              <a:rPr lang="es-ES" sz="1500" b="1" dirty="0" smtClean="0">
                <a:solidFill>
                  <a:schemeClr val="bg1"/>
                </a:solidFill>
              </a:rPr>
              <a:t>:</a:t>
            </a:r>
            <a:endParaRPr lang="es-ES" sz="1500" b="1" dirty="0">
              <a:solidFill>
                <a:schemeClr val="bg1"/>
              </a:solidFill>
            </a:endParaRPr>
          </a:p>
          <a:p>
            <a:pPr marL="285750" indent="77788">
              <a:buFont typeface="Wingdings" panose="05000000000000000000" pitchFamily="2" charset="2"/>
              <a:buChar char="ü"/>
            </a:pPr>
            <a:r>
              <a:rPr lang="es-ES" sz="1500" b="1" dirty="0" smtClean="0">
                <a:solidFill>
                  <a:schemeClr val="bg1"/>
                </a:solidFill>
              </a:rPr>
              <a:t>    </a:t>
            </a:r>
            <a:r>
              <a:rPr lang="es-ES" sz="1500" dirty="0" smtClean="0">
                <a:solidFill>
                  <a:schemeClr val="bg1"/>
                </a:solidFill>
              </a:rPr>
              <a:t>Frecuencia de las </a:t>
            </a:r>
            <a:r>
              <a:rPr lang="es-ES" sz="1500" dirty="0" smtClean="0">
                <a:solidFill>
                  <a:schemeClr val="bg1"/>
                </a:solidFill>
              </a:rPr>
              <a:t>deposiciones.</a:t>
            </a:r>
            <a:endParaRPr lang="es-ES" sz="1500" dirty="0" smtClean="0">
              <a:solidFill>
                <a:schemeClr val="bg1"/>
              </a:solidFill>
            </a:endParaRPr>
          </a:p>
          <a:p>
            <a:pPr marL="285750" indent="77788">
              <a:buFont typeface="Wingdings" panose="05000000000000000000" pitchFamily="2" charset="2"/>
              <a:buChar char="ü"/>
            </a:pPr>
            <a:r>
              <a:rPr lang="es-ES" sz="1500" dirty="0" smtClean="0">
                <a:solidFill>
                  <a:schemeClr val="bg1"/>
                </a:solidFill>
              </a:rPr>
              <a:t>    ↓ nº ingresos y tiempo de </a:t>
            </a:r>
            <a:r>
              <a:rPr lang="es-ES" sz="1500" dirty="0" smtClean="0">
                <a:solidFill>
                  <a:schemeClr val="bg1"/>
                </a:solidFill>
              </a:rPr>
              <a:t>hospitalización.</a:t>
            </a:r>
            <a:endParaRPr lang="es-ES" sz="1500" dirty="0" smtClean="0">
              <a:solidFill>
                <a:schemeClr val="bg1"/>
              </a:solidFill>
            </a:endParaRPr>
          </a:p>
          <a:p>
            <a:endParaRPr lang="es-ES" sz="1500" dirty="0">
              <a:solidFill>
                <a:schemeClr val="bg1"/>
              </a:solidFill>
            </a:endParaRPr>
          </a:p>
          <a:p>
            <a:pPr marL="285750" indent="-285750">
              <a:buFont typeface="Wingdings" panose="05000000000000000000" pitchFamily="2" charset="2"/>
              <a:buChar char="v"/>
            </a:pPr>
            <a:r>
              <a:rPr lang="es-ES" sz="1500" b="1" dirty="0">
                <a:solidFill>
                  <a:schemeClr val="bg1"/>
                </a:solidFill>
              </a:rPr>
              <a:t> Empleo: </a:t>
            </a:r>
          </a:p>
          <a:p>
            <a:pPr marL="285750" indent="-17463">
              <a:buFont typeface="Wingdings" panose="05000000000000000000" pitchFamily="2" charset="2"/>
              <a:buChar char="ü"/>
            </a:pPr>
            <a:r>
              <a:rPr lang="es-ES" sz="1500" b="1" dirty="0">
                <a:solidFill>
                  <a:schemeClr val="bg1"/>
                </a:solidFill>
              </a:rPr>
              <a:t>    </a:t>
            </a:r>
            <a:r>
              <a:rPr lang="es-ES" sz="1500" b="1" dirty="0" smtClean="0">
                <a:solidFill>
                  <a:schemeClr val="bg1"/>
                </a:solidFill>
              </a:rPr>
              <a:t>P</a:t>
            </a:r>
            <a:r>
              <a:rPr lang="es-ES" sz="1500" dirty="0" smtClean="0">
                <a:solidFill>
                  <a:schemeClr val="bg1"/>
                </a:solidFill>
              </a:rPr>
              <a:t>recoz</a:t>
            </a:r>
            <a:r>
              <a:rPr lang="es-ES" sz="1500" b="1" dirty="0" smtClean="0">
                <a:solidFill>
                  <a:schemeClr val="bg1"/>
                </a:solidFill>
              </a:rPr>
              <a:t> </a:t>
            </a:r>
            <a:r>
              <a:rPr lang="es-ES" sz="1500" dirty="0">
                <a:solidFill>
                  <a:schemeClr val="bg1"/>
                </a:solidFill>
              </a:rPr>
              <a:t>(antes de 48 horas</a:t>
            </a:r>
            <a:r>
              <a:rPr lang="es-ES" sz="1500" dirty="0" smtClean="0">
                <a:solidFill>
                  <a:schemeClr val="bg1"/>
                </a:solidFill>
              </a:rPr>
              <a:t>).</a:t>
            </a:r>
            <a:endParaRPr lang="es-ES" sz="1500" dirty="0">
              <a:solidFill>
                <a:schemeClr val="bg1"/>
              </a:solidFill>
            </a:endParaRPr>
          </a:p>
          <a:p>
            <a:pPr marL="285750" indent="-17463">
              <a:buFont typeface="Wingdings" panose="05000000000000000000" pitchFamily="2" charset="2"/>
              <a:buChar char="ü"/>
            </a:pPr>
            <a:r>
              <a:rPr lang="es-ES" sz="1500" dirty="0">
                <a:solidFill>
                  <a:schemeClr val="bg1"/>
                </a:solidFill>
              </a:rPr>
              <a:t>    </a:t>
            </a:r>
            <a:r>
              <a:rPr lang="es-ES" sz="1500" dirty="0" smtClean="0">
                <a:solidFill>
                  <a:schemeClr val="bg1"/>
                </a:solidFill>
              </a:rPr>
              <a:t>Duración </a:t>
            </a:r>
            <a:r>
              <a:rPr lang="es-ES" sz="1500" dirty="0">
                <a:solidFill>
                  <a:schemeClr val="bg1"/>
                </a:solidFill>
              </a:rPr>
              <a:t>(&gt; 5 días</a:t>
            </a:r>
            <a:r>
              <a:rPr lang="es-ES" sz="1500" dirty="0" smtClean="0">
                <a:solidFill>
                  <a:schemeClr val="bg1"/>
                </a:solidFill>
              </a:rPr>
              <a:t>).</a:t>
            </a:r>
            <a:endParaRPr lang="es-ES" sz="1500" dirty="0">
              <a:solidFill>
                <a:schemeClr val="bg1"/>
              </a:solidFill>
            </a:endParaRPr>
          </a:p>
          <a:p>
            <a:pPr marL="285750" indent="-17463">
              <a:buFont typeface="Wingdings" panose="05000000000000000000" pitchFamily="2" charset="2"/>
              <a:buChar char="ü"/>
            </a:pPr>
            <a:r>
              <a:rPr lang="es-ES" sz="1500" dirty="0">
                <a:solidFill>
                  <a:schemeClr val="bg1"/>
                </a:solidFill>
              </a:rPr>
              <a:t>    </a:t>
            </a:r>
            <a:r>
              <a:rPr lang="es-ES" sz="1500" dirty="0" smtClean="0">
                <a:solidFill>
                  <a:schemeClr val="bg1"/>
                </a:solidFill>
              </a:rPr>
              <a:t>Dosis </a:t>
            </a:r>
            <a:r>
              <a:rPr lang="es-ES" sz="1500" dirty="0" smtClean="0">
                <a:solidFill>
                  <a:schemeClr val="bg1"/>
                </a:solidFill>
              </a:rPr>
              <a:t>adecuada.</a:t>
            </a:r>
            <a:endParaRPr lang="es-ES" sz="1500" dirty="0">
              <a:solidFill>
                <a:schemeClr val="bg1"/>
              </a:solidFill>
            </a:endParaRPr>
          </a:p>
          <a:p>
            <a:r>
              <a:rPr lang="es-ES" sz="1400" dirty="0"/>
              <a:t>   </a:t>
            </a:r>
          </a:p>
        </p:txBody>
      </p:sp>
      <p:sp>
        <p:nvSpPr>
          <p:cNvPr id="2" name="Título 1"/>
          <p:cNvSpPr>
            <a:spLocks noGrp="1"/>
          </p:cNvSpPr>
          <p:nvPr>
            <p:ph type="title"/>
          </p:nvPr>
        </p:nvSpPr>
        <p:spPr>
          <a:xfrm>
            <a:off x="609600" y="255645"/>
            <a:ext cx="10972800" cy="604800"/>
          </a:xfrm>
        </p:spPr>
        <p:txBody>
          <a:bodyPr/>
          <a:lstStyle/>
          <a:p>
            <a:r>
              <a:rPr lang="es-ES" dirty="0" smtClean="0"/>
              <a:t>¿Son eficaces en la diarrea aguda?</a:t>
            </a:r>
            <a:endParaRPr lang="es-ES" dirty="0"/>
          </a:p>
        </p:txBody>
      </p:sp>
      <p:sp>
        <p:nvSpPr>
          <p:cNvPr id="3" name="Marcador de texto 2"/>
          <p:cNvSpPr>
            <a:spLocks noGrp="1"/>
          </p:cNvSpPr>
          <p:nvPr>
            <p:ph type="body" sz="quarter" idx="13"/>
          </p:nvPr>
        </p:nvSpPr>
        <p:spPr/>
        <p:txBody>
          <a:bodyPr>
            <a:normAutofit lnSpcReduction="10000"/>
          </a:bodyPr>
          <a:lstStyle/>
          <a:p>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idx="1"/>
          </p:nvPr>
        </p:nvSpPr>
        <p:spPr/>
        <p:txBody>
          <a:bodyPr>
            <a:normAutofit/>
          </a:bodyPr>
          <a:lstStyle/>
          <a:p>
            <a:pPr>
              <a:spcBef>
                <a:spcPts val="1200"/>
              </a:spcBef>
            </a:pPr>
            <a:r>
              <a:rPr lang="es-ES" altLang="es-ES" i="1" dirty="0" err="1" smtClean="0">
                <a:solidFill>
                  <a:srgbClr val="004586"/>
                </a:solidFill>
              </a:rPr>
              <a:t>Saccharomyces</a:t>
            </a:r>
            <a:r>
              <a:rPr lang="es-ES" altLang="es-ES" i="1" dirty="0" smtClean="0">
                <a:solidFill>
                  <a:srgbClr val="004586"/>
                </a:solidFill>
              </a:rPr>
              <a:t> </a:t>
            </a:r>
            <a:r>
              <a:rPr lang="es-ES" altLang="es-ES" i="1" dirty="0" err="1" smtClean="0">
                <a:solidFill>
                  <a:srgbClr val="004586"/>
                </a:solidFill>
              </a:rPr>
              <a:t>boulardii</a:t>
            </a:r>
            <a:r>
              <a:rPr lang="es-ES" altLang="es-ES" i="1" dirty="0" smtClean="0">
                <a:solidFill>
                  <a:srgbClr val="004586"/>
                </a:solidFill>
              </a:rPr>
              <a:t> </a:t>
            </a:r>
            <a:r>
              <a:rPr lang="es-ES" altLang="es-ES" dirty="0" smtClean="0">
                <a:solidFill>
                  <a:srgbClr val="004586"/>
                </a:solidFill>
              </a:rPr>
              <a:t> CNCM I-745.</a:t>
            </a:r>
            <a:endParaRPr lang="es-ES" dirty="0">
              <a:solidFill>
                <a:srgbClr val="004586"/>
              </a:solidFill>
            </a:endParaRPr>
          </a:p>
          <a:p>
            <a:pPr>
              <a:spcBef>
                <a:spcPts val="1200"/>
              </a:spcBef>
            </a:pPr>
            <a:r>
              <a:rPr lang="es-ES" altLang="es-ES" i="1" dirty="0" err="1" smtClean="0">
                <a:solidFill>
                  <a:srgbClr val="004586"/>
                </a:solidFill>
              </a:rPr>
              <a:t>Lactobacillus</a:t>
            </a:r>
            <a:r>
              <a:rPr lang="es-ES" altLang="es-ES" i="1" dirty="0" smtClean="0">
                <a:solidFill>
                  <a:srgbClr val="004586"/>
                </a:solidFill>
              </a:rPr>
              <a:t> </a:t>
            </a:r>
            <a:r>
              <a:rPr lang="es-ES" altLang="es-ES" dirty="0" smtClean="0">
                <a:solidFill>
                  <a:srgbClr val="004586"/>
                </a:solidFill>
              </a:rPr>
              <a:t>GG.</a:t>
            </a:r>
            <a:endParaRPr lang="es-ES" dirty="0">
              <a:solidFill>
                <a:srgbClr val="004586"/>
              </a:solidFill>
            </a:endParaRPr>
          </a:p>
          <a:p>
            <a:pPr>
              <a:spcBef>
                <a:spcPts val="1200"/>
              </a:spcBef>
            </a:pPr>
            <a:r>
              <a:rPr lang="es-ES" altLang="es-ES" i="1" dirty="0" err="1" smtClean="0">
                <a:solidFill>
                  <a:srgbClr val="004586"/>
                </a:solidFill>
              </a:rPr>
              <a:t>Lactobacillus</a:t>
            </a:r>
            <a:r>
              <a:rPr lang="es-ES" altLang="es-ES" i="1" dirty="0" smtClean="0">
                <a:solidFill>
                  <a:srgbClr val="004586"/>
                </a:solidFill>
              </a:rPr>
              <a:t> </a:t>
            </a:r>
            <a:r>
              <a:rPr lang="es-ES" altLang="es-ES" i="1" dirty="0" err="1" smtClean="0">
                <a:solidFill>
                  <a:srgbClr val="004586"/>
                </a:solidFill>
              </a:rPr>
              <a:t>reuteri</a:t>
            </a:r>
            <a:r>
              <a:rPr lang="es-ES" altLang="es-ES" i="1" dirty="0" smtClean="0">
                <a:solidFill>
                  <a:srgbClr val="004586"/>
                </a:solidFill>
              </a:rPr>
              <a:t> </a:t>
            </a:r>
            <a:r>
              <a:rPr lang="es-ES" altLang="es-ES" dirty="0" smtClean="0">
                <a:solidFill>
                  <a:srgbClr val="004586"/>
                </a:solidFill>
              </a:rPr>
              <a:t>DSM 17938.</a:t>
            </a:r>
            <a:endParaRPr lang="es-ES" dirty="0" smtClean="0">
              <a:solidFill>
                <a:srgbClr val="004586"/>
              </a:solidFill>
            </a:endParaRPr>
          </a:p>
          <a:p>
            <a:pPr>
              <a:spcBef>
                <a:spcPts val="1200"/>
              </a:spcBef>
            </a:pPr>
            <a:r>
              <a:rPr lang="es-ES" altLang="es-ES" dirty="0" smtClean="0">
                <a:solidFill>
                  <a:srgbClr val="004586"/>
                </a:solidFill>
              </a:rPr>
              <a:t>Todos los </a:t>
            </a:r>
            <a:r>
              <a:rPr lang="es-ES" altLang="es-ES" dirty="0" err="1" smtClean="0">
                <a:solidFill>
                  <a:srgbClr val="004586"/>
                </a:solidFill>
              </a:rPr>
              <a:t>probióticos</a:t>
            </a:r>
            <a:r>
              <a:rPr lang="es-ES" altLang="es-ES" dirty="0" smtClean="0">
                <a:solidFill>
                  <a:srgbClr val="004586"/>
                </a:solidFill>
              </a:rPr>
              <a:t> han demostrado eficacia para la GEA en la infancia.</a:t>
            </a:r>
          </a:p>
          <a:p>
            <a:endParaRPr lang="es-ES" dirty="0">
              <a:solidFill>
                <a:srgbClr val="004586"/>
              </a:solidFill>
            </a:endParaRPr>
          </a:p>
        </p:txBody>
      </p:sp>
      <p:sp>
        <p:nvSpPr>
          <p:cNvPr id="3" name="Marcador de texto 2"/>
          <p:cNvSpPr>
            <a:spLocks noGrp="1"/>
          </p:cNvSpPr>
          <p:nvPr>
            <p:ph type="body" idx="10"/>
          </p:nvPr>
        </p:nvSpPr>
        <p:spPr/>
        <p:txBody>
          <a:bodyPr>
            <a:noAutofit/>
          </a:bodyPr>
          <a:lstStyle/>
          <a:p>
            <a:pPr>
              <a:spcBef>
                <a:spcPts val="600"/>
              </a:spcBef>
            </a:pPr>
            <a:r>
              <a:rPr lang="es-ES" altLang="es-ES" dirty="0" smtClean="0">
                <a:solidFill>
                  <a:schemeClr val="accent1"/>
                </a:solidFill>
              </a:rPr>
              <a:t> </a:t>
            </a:r>
            <a:r>
              <a:rPr lang="es-ES" altLang="es-ES" dirty="0" smtClean="0">
                <a:solidFill>
                  <a:srgbClr val="C00000"/>
                </a:solidFill>
              </a:rPr>
              <a:t>¿Qué cepas han mostrado más evidencia científica en el tratamiento de la diarrea aguda? Señalar la </a:t>
            </a:r>
            <a:r>
              <a:rPr lang="es-ES" altLang="es-ES" dirty="0" smtClean="0">
                <a:solidFill>
                  <a:srgbClr val="C00000"/>
                </a:solidFill>
              </a:rPr>
              <a:t>FALSA.</a:t>
            </a:r>
            <a:endParaRPr lang="es-ES" dirty="0">
              <a:solidFill>
                <a:srgbClr val="C00000"/>
              </a:solidFill>
            </a:endParaRPr>
          </a:p>
        </p:txBody>
      </p:sp>
      <p:sp>
        <p:nvSpPr>
          <p:cNvPr id="4" name="Marcador de texto 3"/>
          <p:cNvSpPr>
            <a:spLocks noGrp="1"/>
          </p:cNvSpPr>
          <p:nvPr>
            <p:ph type="body" sz="quarter" idx="11"/>
          </p:nvPr>
        </p:nvSpPr>
        <p:spPr/>
        <p:txBody>
          <a:bodyPr>
            <a:normAutofit lnSpcReduction="10000"/>
          </a:bodyPr>
          <a:lstStyle/>
          <a:p>
            <a:endParaRPr lang="es-ES"/>
          </a:p>
        </p:txBody>
      </p:sp>
      <p:sp>
        <p:nvSpPr>
          <p:cNvPr id="5" name="Título 4"/>
          <p:cNvSpPr>
            <a:spLocks noGrp="1"/>
          </p:cNvSpPr>
          <p:nvPr>
            <p:ph type="title"/>
          </p:nvPr>
        </p:nvSpPr>
        <p:spPr/>
        <p:txBody>
          <a:bodyPr/>
          <a:lstStyle/>
          <a:p>
            <a:r>
              <a:rPr lang="es-ES" dirty="0"/>
              <a:t>Pregunta </a:t>
            </a:r>
            <a:r>
              <a:rPr lang="es-ES" dirty="0" smtClean="0"/>
              <a:t>3</a:t>
            </a:r>
            <a:endParaRPr lang="es-ES" dirty="0"/>
          </a:p>
        </p:txBody>
      </p:sp>
      <p:pic>
        <p:nvPicPr>
          <p:cNvPr id="7" name="Picture 9"/>
          <p:cNvPicPr>
            <a:picLocks noChangeAspect="1" noChangeArrowheads="1"/>
          </p:cNvPicPr>
          <p:nvPr/>
        </p:nvPicPr>
        <p:blipFill>
          <a:blip r:embed="rId2" cstate="print"/>
          <a:srcRect/>
          <a:stretch>
            <a:fillRect/>
          </a:stretch>
        </p:blipFill>
        <p:spPr bwMode="auto">
          <a:xfrm>
            <a:off x="4062344" y="4355013"/>
            <a:ext cx="2035034" cy="1246145"/>
          </a:xfrm>
          <a:prstGeom prst="rect">
            <a:avLst/>
          </a:prstGeom>
          <a:noFill/>
          <a:ln w="9525" algn="ctr">
            <a:noFill/>
            <a:miter lim="800000"/>
            <a:headEnd/>
            <a:tailEnd/>
          </a:ln>
        </p:spPr>
      </p:pic>
      <p:pic>
        <p:nvPicPr>
          <p:cNvPr id="8" name="Imagen 2" descr="lactobacillus-rhamnosus-749209.jpg"/>
          <p:cNvPicPr>
            <a:picLocks noChangeAspect="1"/>
          </p:cNvPicPr>
          <p:nvPr/>
        </p:nvPicPr>
        <p:blipFill>
          <a:blip r:embed="rId3" cstate="print"/>
          <a:srcRect/>
          <a:stretch>
            <a:fillRect/>
          </a:stretch>
        </p:blipFill>
        <p:spPr bwMode="auto">
          <a:xfrm>
            <a:off x="6312530" y="4355013"/>
            <a:ext cx="1937468" cy="1269094"/>
          </a:xfrm>
          <a:prstGeom prst="rect">
            <a:avLst/>
          </a:prstGeom>
          <a:noFill/>
          <a:ln w="9525">
            <a:noFill/>
            <a:miter lim="800000"/>
            <a:headEnd/>
            <a:tailEnd/>
          </a:ln>
        </p:spPr>
      </p:pic>
    </p:spTree>
    <p:extLst>
      <p:ext uri="{BB962C8B-B14F-4D97-AF65-F5344CB8AC3E}">
        <p14:creationId xmlns:p14="http://schemas.microsoft.com/office/powerpoint/2010/main" val="35914070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cstate="print"/>
          <a:srcRect/>
          <a:stretch>
            <a:fillRect/>
          </a:stretch>
        </p:blipFill>
        <p:spPr bwMode="auto">
          <a:xfrm>
            <a:off x="359160" y="857233"/>
            <a:ext cx="5736803" cy="1381499"/>
          </a:xfrm>
          <a:prstGeom prst="rect">
            <a:avLst/>
          </a:prstGeom>
          <a:noFill/>
          <a:ln w="9525">
            <a:noFill/>
            <a:miter lim="800000"/>
            <a:headEnd/>
            <a:tailEnd/>
          </a:ln>
        </p:spPr>
      </p:pic>
      <p:pic>
        <p:nvPicPr>
          <p:cNvPr id="11267" name="Picture 3"/>
          <p:cNvPicPr>
            <a:picLocks noChangeAspect="1" noChangeArrowheads="1"/>
          </p:cNvPicPr>
          <p:nvPr/>
        </p:nvPicPr>
        <p:blipFill>
          <a:blip r:embed="rId4" cstate="print"/>
          <a:srcRect/>
          <a:stretch>
            <a:fillRect/>
          </a:stretch>
        </p:blipFill>
        <p:spPr bwMode="auto">
          <a:xfrm>
            <a:off x="359160" y="3719622"/>
            <a:ext cx="11430000" cy="2236788"/>
          </a:xfrm>
          <a:prstGeom prst="rect">
            <a:avLst/>
          </a:prstGeom>
          <a:noFill/>
          <a:ln w="38100">
            <a:solidFill>
              <a:srgbClr val="800000"/>
            </a:solidFill>
            <a:miter lim="800000"/>
            <a:headEnd/>
            <a:tailEnd/>
          </a:ln>
        </p:spPr>
      </p:pic>
      <p:pic>
        <p:nvPicPr>
          <p:cNvPr id="11268" name="Picture 5"/>
          <p:cNvPicPr>
            <a:picLocks noChangeAspect="1" noChangeArrowheads="1"/>
          </p:cNvPicPr>
          <p:nvPr/>
        </p:nvPicPr>
        <p:blipFill>
          <a:blip r:embed="rId5" cstate="print"/>
          <a:srcRect/>
          <a:stretch>
            <a:fillRect/>
          </a:stretch>
        </p:blipFill>
        <p:spPr bwMode="auto">
          <a:xfrm>
            <a:off x="6817546" y="728350"/>
            <a:ext cx="4537476" cy="1538205"/>
          </a:xfrm>
          <a:prstGeom prst="rect">
            <a:avLst/>
          </a:prstGeom>
          <a:noFill/>
          <a:ln w="9525">
            <a:noFill/>
            <a:miter lim="800000"/>
            <a:headEnd/>
            <a:tailEnd/>
          </a:ln>
        </p:spPr>
      </p:pic>
      <p:pic>
        <p:nvPicPr>
          <p:cNvPr id="11269" name="Picture 3"/>
          <p:cNvPicPr>
            <a:picLocks noChangeAspect="1" noChangeArrowheads="1"/>
          </p:cNvPicPr>
          <p:nvPr/>
        </p:nvPicPr>
        <p:blipFill>
          <a:blip r:embed="rId6" cstate="print"/>
          <a:srcRect/>
          <a:stretch>
            <a:fillRect/>
          </a:stretch>
        </p:blipFill>
        <p:spPr bwMode="auto">
          <a:xfrm>
            <a:off x="2463020" y="2348595"/>
            <a:ext cx="1104061" cy="1143008"/>
          </a:xfrm>
          <a:prstGeom prst="rect">
            <a:avLst/>
          </a:prstGeom>
          <a:noFill/>
          <a:ln w="9525">
            <a:noFill/>
            <a:miter lim="800000"/>
            <a:headEnd/>
            <a:tailEnd/>
          </a:ln>
        </p:spPr>
      </p:pic>
      <p:pic>
        <p:nvPicPr>
          <p:cNvPr id="11270" name="Picture 21"/>
          <p:cNvPicPr>
            <a:picLocks noChangeAspect="1" noChangeArrowheads="1"/>
          </p:cNvPicPr>
          <p:nvPr/>
        </p:nvPicPr>
        <p:blipFill>
          <a:blip r:embed="rId7" cstate="print"/>
          <a:srcRect/>
          <a:stretch>
            <a:fillRect/>
          </a:stretch>
        </p:blipFill>
        <p:spPr bwMode="auto">
          <a:xfrm>
            <a:off x="8932231" y="2418266"/>
            <a:ext cx="1211123" cy="1143008"/>
          </a:xfrm>
          <a:prstGeom prst="rect">
            <a:avLst/>
          </a:prstGeom>
          <a:noFill/>
          <a:ln w="9525" algn="ctr">
            <a:noFill/>
            <a:miter lim="800000"/>
            <a:headEnd/>
            <a:tailEnd/>
          </a:ln>
        </p:spPr>
      </p:pic>
      <p:sp>
        <p:nvSpPr>
          <p:cNvPr id="2" name="Título 1"/>
          <p:cNvSpPr>
            <a:spLocks noGrp="1"/>
          </p:cNvSpPr>
          <p:nvPr>
            <p:ph type="title"/>
          </p:nvPr>
        </p:nvSpPr>
        <p:spPr>
          <a:xfrm>
            <a:off x="609563" y="213755"/>
            <a:ext cx="10972800" cy="604800"/>
          </a:xfrm>
        </p:spPr>
        <p:txBody>
          <a:bodyPr/>
          <a:lstStyle/>
          <a:p>
            <a:r>
              <a:rPr lang="es-ES" dirty="0" smtClean="0"/>
              <a:t>¿Qué cepas son las más eficientes en la diarrea?</a:t>
            </a:r>
            <a:endParaRPr lang="es-ES" dirty="0"/>
          </a:p>
        </p:txBody>
      </p:sp>
      <p:sp>
        <p:nvSpPr>
          <p:cNvPr id="3" name="Marcador de texto 2"/>
          <p:cNvSpPr>
            <a:spLocks noGrp="1"/>
          </p:cNvSpPr>
          <p:nvPr>
            <p:ph type="body" sz="quarter" idx="13"/>
          </p:nvPr>
        </p:nvSpPr>
        <p:spPr/>
        <p:txBody>
          <a:bodyPr>
            <a:normAutofit lnSpcReduction="10000"/>
          </a:bodyPr>
          <a:lstStyle/>
          <a:p>
            <a:endParaRPr lang="es-E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067" name="Picture 3"/>
          <p:cNvPicPr>
            <a:picLocks noChangeAspect="1" noChangeArrowheads="1"/>
          </p:cNvPicPr>
          <p:nvPr/>
        </p:nvPicPr>
        <p:blipFill>
          <a:blip r:embed="rId3" cstate="print"/>
          <a:srcRect/>
          <a:stretch>
            <a:fillRect/>
          </a:stretch>
        </p:blipFill>
        <p:spPr bwMode="auto">
          <a:xfrm>
            <a:off x="571462" y="285729"/>
            <a:ext cx="5334037" cy="1947427"/>
          </a:xfrm>
          <a:prstGeom prst="rect">
            <a:avLst/>
          </a:prstGeom>
          <a:noFill/>
          <a:ln w="9525">
            <a:noFill/>
            <a:miter lim="800000"/>
            <a:headEnd/>
            <a:tailEnd/>
          </a:ln>
          <a:effectLst/>
        </p:spPr>
      </p:pic>
      <p:pic>
        <p:nvPicPr>
          <p:cNvPr id="216068" name="Picture 4"/>
          <p:cNvPicPr>
            <a:picLocks noChangeAspect="1" noChangeArrowheads="1"/>
          </p:cNvPicPr>
          <p:nvPr/>
        </p:nvPicPr>
        <p:blipFill>
          <a:blip r:embed="rId4" cstate="print"/>
          <a:srcRect/>
          <a:stretch>
            <a:fillRect/>
          </a:stretch>
        </p:blipFill>
        <p:spPr bwMode="auto">
          <a:xfrm>
            <a:off x="571461" y="2928935"/>
            <a:ext cx="9579683" cy="3095639"/>
          </a:xfrm>
          <a:prstGeom prst="rect">
            <a:avLst/>
          </a:prstGeom>
          <a:noFill/>
          <a:ln w="38100">
            <a:solidFill>
              <a:schemeClr val="tx1"/>
            </a:solidFill>
            <a:miter lim="800000"/>
            <a:headEnd/>
            <a:tailEnd/>
          </a:ln>
          <a:effectLst/>
        </p:spPr>
      </p:pic>
      <p:sp>
        <p:nvSpPr>
          <p:cNvPr id="5" name="4 Rectángulo redondeado"/>
          <p:cNvSpPr/>
          <p:nvPr/>
        </p:nvSpPr>
        <p:spPr>
          <a:xfrm>
            <a:off x="5810248" y="4143380"/>
            <a:ext cx="1143008" cy="1857388"/>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1428718" y="4000504"/>
            <a:ext cx="1905013" cy="285752"/>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Rectángulo"/>
          <p:cNvSpPr/>
          <p:nvPr/>
        </p:nvSpPr>
        <p:spPr>
          <a:xfrm>
            <a:off x="1523968" y="4714884"/>
            <a:ext cx="1619261" cy="214314"/>
          </a:xfrm>
          <a:prstGeom prst="rect">
            <a:avLst/>
          </a:prstGeom>
          <a:noFill/>
          <a:ln w="38100">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Rectángulo"/>
          <p:cNvSpPr/>
          <p:nvPr/>
        </p:nvSpPr>
        <p:spPr>
          <a:xfrm>
            <a:off x="1523968" y="5357826"/>
            <a:ext cx="2667019" cy="214314"/>
          </a:xfrm>
          <a:prstGeom prst="rect">
            <a:avLst/>
          </a:prstGeom>
          <a:noFill/>
          <a:ln w="28575">
            <a:solidFill>
              <a:srgbClr val="8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 name="Imagen 2" descr="lactobacillus-rhamnosus-749209.jpg"/>
          <p:cNvPicPr>
            <a:picLocks noChangeAspect="1"/>
          </p:cNvPicPr>
          <p:nvPr/>
        </p:nvPicPr>
        <p:blipFill>
          <a:blip r:embed="rId5" cstate="print"/>
          <a:srcRect/>
          <a:stretch>
            <a:fillRect/>
          </a:stretch>
        </p:blipFill>
        <p:spPr bwMode="auto">
          <a:xfrm>
            <a:off x="6286501" y="1000108"/>
            <a:ext cx="1599563" cy="785818"/>
          </a:xfrm>
          <a:prstGeom prst="rect">
            <a:avLst/>
          </a:prstGeom>
          <a:noFill/>
          <a:ln w="9525">
            <a:noFill/>
            <a:miter lim="800000"/>
            <a:headEnd/>
            <a:tailEnd/>
          </a:ln>
        </p:spPr>
      </p:pic>
      <p:pic>
        <p:nvPicPr>
          <p:cNvPr id="11" name="Picture 4" descr="B2201571-Lactobacillus_reuteri-SPL"/>
          <p:cNvPicPr>
            <a:picLocks noChangeAspect="1" noChangeArrowheads="1"/>
          </p:cNvPicPr>
          <p:nvPr/>
        </p:nvPicPr>
        <p:blipFill>
          <a:blip r:embed="rId6" cstate="print"/>
          <a:srcRect/>
          <a:stretch>
            <a:fillRect/>
          </a:stretch>
        </p:blipFill>
        <p:spPr bwMode="auto">
          <a:xfrm>
            <a:off x="8191515" y="1000109"/>
            <a:ext cx="1430853" cy="803751"/>
          </a:xfrm>
          <a:prstGeom prst="rect">
            <a:avLst/>
          </a:prstGeom>
          <a:noFill/>
          <a:ln w="9525">
            <a:noFill/>
            <a:miter lim="800000"/>
            <a:headEnd/>
            <a:tailEnd/>
          </a:ln>
        </p:spPr>
      </p:pic>
      <p:pic>
        <p:nvPicPr>
          <p:cNvPr id="12" name="Picture 9"/>
          <p:cNvPicPr>
            <a:picLocks noChangeAspect="1" noChangeArrowheads="1"/>
          </p:cNvPicPr>
          <p:nvPr/>
        </p:nvPicPr>
        <p:blipFill>
          <a:blip r:embed="rId7" cstate="print"/>
          <a:srcRect/>
          <a:stretch>
            <a:fillRect/>
          </a:stretch>
        </p:blipFill>
        <p:spPr bwMode="auto">
          <a:xfrm>
            <a:off x="9906026" y="1000108"/>
            <a:ext cx="1711055" cy="785818"/>
          </a:xfrm>
          <a:prstGeom prst="rect">
            <a:avLst/>
          </a:prstGeom>
          <a:noFill/>
          <a:ln w="9525" algn="ctr">
            <a:noFill/>
            <a:miter lim="800000"/>
            <a:headEnd/>
            <a:tailEnd/>
          </a:ln>
        </p:spPr>
      </p:pic>
      <p:sp>
        <p:nvSpPr>
          <p:cNvPr id="14" name="13 CuadroTexto"/>
          <p:cNvSpPr txBox="1"/>
          <p:nvPr/>
        </p:nvSpPr>
        <p:spPr>
          <a:xfrm>
            <a:off x="6191251" y="1857364"/>
            <a:ext cx="1132041" cy="261610"/>
          </a:xfrm>
          <a:prstGeom prst="rect">
            <a:avLst/>
          </a:prstGeom>
          <a:noFill/>
        </p:spPr>
        <p:txBody>
          <a:bodyPr wrap="none" rtlCol="0">
            <a:spAutoFit/>
          </a:bodyPr>
          <a:lstStyle/>
          <a:p>
            <a:r>
              <a:rPr lang="es-ES" sz="1100" i="1" dirty="0" err="1" smtClean="0">
                <a:solidFill>
                  <a:srgbClr val="800000"/>
                </a:solidFill>
              </a:rPr>
              <a:t>Lactobacillus</a:t>
            </a:r>
            <a:r>
              <a:rPr lang="es-ES" sz="1100" i="1" dirty="0" smtClean="0">
                <a:solidFill>
                  <a:srgbClr val="800000"/>
                </a:solidFill>
              </a:rPr>
              <a:t> </a:t>
            </a:r>
            <a:r>
              <a:rPr lang="es-ES" sz="1100" dirty="0" smtClean="0">
                <a:solidFill>
                  <a:srgbClr val="800000"/>
                </a:solidFill>
              </a:rPr>
              <a:t>GG</a:t>
            </a:r>
            <a:endParaRPr lang="es-ES" sz="1100" dirty="0">
              <a:solidFill>
                <a:srgbClr val="800000"/>
              </a:solidFill>
            </a:endParaRPr>
          </a:p>
        </p:txBody>
      </p:sp>
      <p:sp>
        <p:nvSpPr>
          <p:cNvPr id="15" name="14 CuadroTexto"/>
          <p:cNvSpPr txBox="1"/>
          <p:nvPr/>
        </p:nvSpPr>
        <p:spPr>
          <a:xfrm>
            <a:off x="8096264" y="1857364"/>
            <a:ext cx="1223412" cy="261610"/>
          </a:xfrm>
          <a:prstGeom prst="rect">
            <a:avLst/>
          </a:prstGeom>
          <a:noFill/>
        </p:spPr>
        <p:txBody>
          <a:bodyPr wrap="none" rtlCol="0">
            <a:spAutoFit/>
          </a:bodyPr>
          <a:lstStyle/>
          <a:p>
            <a:r>
              <a:rPr lang="es-ES" sz="1100" i="1" dirty="0" smtClean="0">
                <a:solidFill>
                  <a:srgbClr val="800000"/>
                </a:solidFill>
              </a:rPr>
              <a:t>L. </a:t>
            </a:r>
            <a:r>
              <a:rPr lang="es-ES" sz="1100" i="1" dirty="0" err="1" smtClean="0">
                <a:solidFill>
                  <a:srgbClr val="800000"/>
                </a:solidFill>
              </a:rPr>
              <a:t>reuteri</a:t>
            </a:r>
            <a:r>
              <a:rPr lang="es-ES" sz="1100" i="1" dirty="0" smtClean="0">
                <a:solidFill>
                  <a:srgbClr val="800000"/>
                </a:solidFill>
              </a:rPr>
              <a:t> </a:t>
            </a:r>
            <a:r>
              <a:rPr lang="es-ES" sz="1100" i="1" dirty="0" err="1" smtClean="0">
                <a:solidFill>
                  <a:srgbClr val="800000"/>
                </a:solidFill>
              </a:rPr>
              <a:t>Protectis</a:t>
            </a:r>
            <a:endParaRPr lang="es-ES" sz="1100" i="1" dirty="0">
              <a:solidFill>
                <a:srgbClr val="800000"/>
              </a:solidFill>
            </a:endParaRPr>
          </a:p>
        </p:txBody>
      </p:sp>
      <p:sp>
        <p:nvSpPr>
          <p:cNvPr id="16" name="15 CuadroTexto"/>
          <p:cNvSpPr txBox="1"/>
          <p:nvPr/>
        </p:nvSpPr>
        <p:spPr>
          <a:xfrm>
            <a:off x="10191779" y="1857364"/>
            <a:ext cx="821059" cy="261610"/>
          </a:xfrm>
          <a:prstGeom prst="rect">
            <a:avLst/>
          </a:prstGeom>
          <a:noFill/>
        </p:spPr>
        <p:txBody>
          <a:bodyPr wrap="none" rtlCol="0">
            <a:spAutoFit/>
          </a:bodyPr>
          <a:lstStyle/>
          <a:p>
            <a:r>
              <a:rPr lang="es-ES" sz="1100" i="1" dirty="0" smtClean="0">
                <a:solidFill>
                  <a:srgbClr val="800000"/>
                </a:solidFill>
              </a:rPr>
              <a:t>S. </a:t>
            </a:r>
            <a:r>
              <a:rPr lang="es-ES" sz="1100" i="1" dirty="0" err="1" smtClean="0">
                <a:solidFill>
                  <a:srgbClr val="800000"/>
                </a:solidFill>
              </a:rPr>
              <a:t>boulardii</a:t>
            </a:r>
            <a:endParaRPr lang="es-ES" sz="1100" i="1" dirty="0">
              <a:solidFill>
                <a:srgbClr val="800000"/>
              </a:solidFill>
            </a:endParaRPr>
          </a:p>
        </p:txBody>
      </p:sp>
      <p:sp>
        <p:nvSpPr>
          <p:cNvPr id="2" name="Marcador de texto 1"/>
          <p:cNvSpPr>
            <a:spLocks noGrp="1"/>
          </p:cNvSpPr>
          <p:nvPr>
            <p:ph type="body" sz="quarter" idx="13"/>
          </p:nvPr>
        </p:nvSpPr>
        <p:spPr/>
        <p:txBody>
          <a:bodyPr>
            <a:normAutofit lnSpcReduction="10000"/>
          </a:bodyPr>
          <a:lstStyle/>
          <a:p>
            <a:endParaRPr lang="es-E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PlantillaAPAP2017">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E7E32D56-ED6D-4B67-A708-662CE9B4FE08}" vid="{82296620-B03C-4582-870E-01C31A98B757}"/>
    </a:ext>
  </a:extLst>
</a:theme>
</file>

<file path=ppt/theme/theme2.xml><?xml version="1.0" encoding="utf-8"?>
<a:theme xmlns:a="http://schemas.openxmlformats.org/drawingml/2006/main" name="1_Tema de Office">
  <a:themeElements>
    <a:clrScheme name="LiveMed">
      <a:dk1>
        <a:srgbClr val="287AC8"/>
      </a:dk1>
      <a:lt1>
        <a:sysClr val="window" lastClr="FFFFFF"/>
      </a:lt1>
      <a:dk2>
        <a:srgbClr val="C5000B"/>
      </a:dk2>
      <a:lt2>
        <a:srgbClr val="EEECE1"/>
      </a:lt2>
      <a:accent1>
        <a:srgbClr val="004586"/>
      </a:accent1>
      <a:accent2>
        <a:srgbClr val="808080"/>
      </a:accent2>
      <a:accent3>
        <a:srgbClr val="585858"/>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vert="horz" lIns="91440" tIns="45720" rIns="91440" bIns="45720" rtlCol="0" anchor="ctr">
        <a:noAutofit/>
      </a:bodyPr>
      <a:lstStyle>
        <a:defPPr algn="ctr">
          <a:defRPr sz="2400" dirty="0" smtClean="0"/>
        </a:defPPr>
      </a:lstStyle>
    </a:txDef>
  </a:objectDefaults>
  <a:extraClrSchemeLst/>
  <a:extLst>
    <a:ext uri="{05A4C25C-085E-4340-85A3-A5531E510DB2}">
      <thm15:themeFamily xmlns:thm15="http://schemas.microsoft.com/office/thememl/2012/main" name="Presentación1" id="{E7E32D56-ED6D-4B67-A708-662CE9B4FE08}" vid="{82296620-B03C-4582-870E-01C31A98B757}"/>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PlantillaAPAP2017</Template>
  <TotalTime>435</TotalTime>
  <Words>2458</Words>
  <Application>Microsoft Office PowerPoint</Application>
  <PresentationFormat>Panorámica</PresentationFormat>
  <Paragraphs>343</Paragraphs>
  <Slides>52</Slides>
  <Notes>12</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52</vt:i4>
      </vt:variant>
    </vt:vector>
  </HeadingPairs>
  <TitlesOfParts>
    <vt:vector size="63" baseType="lpstr">
      <vt:lpstr>ＭＳ Ｐゴシック</vt:lpstr>
      <vt:lpstr>Arial</vt:lpstr>
      <vt:lpstr>Calibri</vt:lpstr>
      <vt:lpstr>Corbel</vt:lpstr>
      <vt:lpstr>Garamond</vt:lpstr>
      <vt:lpstr>Times New Roman</vt:lpstr>
      <vt:lpstr>Verdana</vt:lpstr>
      <vt:lpstr>Wingdings</vt:lpstr>
      <vt:lpstr>PlantillaAPAP2017</vt:lpstr>
      <vt:lpstr>1_Tema de Office</vt:lpstr>
      <vt:lpstr>Hoja de cálculo de Microsoft Excel 97-2003</vt:lpstr>
      <vt:lpstr>Evidencia sobre el uso de probióticos en Pediatría</vt:lpstr>
      <vt:lpstr>Caso clínico 1  </vt:lpstr>
      <vt:lpstr>Pregunta 1</vt:lpstr>
      <vt:lpstr>Presentación de PowerPoint</vt:lpstr>
      <vt:lpstr>Pregunta 2</vt:lpstr>
      <vt:lpstr>¿Son eficaces en la diarrea aguda?</vt:lpstr>
      <vt:lpstr>Pregunta 3</vt:lpstr>
      <vt:lpstr>¿Qué cepas son las más eficientes en la diarrea?</vt:lpstr>
      <vt:lpstr>Presentación de PowerPoint</vt:lpstr>
      <vt:lpstr>Indicaciones en pediatría de probióticos con nivel de evidencia 1 y 2 </vt:lpstr>
      <vt:lpstr>Treatment of acute gastroenteritis</vt:lpstr>
      <vt:lpstr>Caso clínico 2  </vt:lpstr>
      <vt:lpstr>Pregunta 4</vt:lpstr>
      <vt:lpstr>Presentación de PowerPoint</vt:lpstr>
      <vt:lpstr>Pregunta 5</vt:lpstr>
      <vt:lpstr>Tratar o no tratar</vt:lpstr>
      <vt:lpstr>Weerth C. et al. Pediatrics 2013; DOI:10.1542/peds.2012-1449</vt:lpstr>
      <vt:lpstr>Pregunta 6</vt:lpstr>
      <vt:lpstr>Presentación de PowerPoint</vt:lpstr>
      <vt:lpstr>Indicaciones en pediatría de probióticos con nivel de evidencia 1 y 2 </vt:lpstr>
      <vt:lpstr>Presentación de PowerPoint</vt:lpstr>
      <vt:lpstr>¿Son útiles en el cólico del lactante?</vt:lpstr>
      <vt:lpstr>Presentación de PowerPoint</vt:lpstr>
      <vt:lpstr>Caso clínico 3  </vt:lpstr>
      <vt:lpstr>Pregunta 7</vt:lpstr>
      <vt:lpstr>Picor - quemazón - irritación - leucorrea</vt:lpstr>
      <vt:lpstr>Pregunta 8</vt:lpstr>
      <vt:lpstr>Pregunta 9</vt:lpstr>
      <vt:lpstr>Mantenimiento del ecosistema vaginal</vt:lpstr>
      <vt:lpstr> Fluctuaciones de la microbiota vaginal en función de los cambios fisiológicos que aparecen en las diferentes etapas de la vida de la mujer. (tomada de Alvarez-Calatayud et al.1)  </vt:lpstr>
      <vt:lpstr>Presentación de PowerPoint</vt:lpstr>
      <vt:lpstr>Caso clínico 4  </vt:lpstr>
      <vt:lpstr>Pregunta 10</vt:lpstr>
      <vt:lpstr>Presentación de PowerPoint</vt:lpstr>
      <vt:lpstr>Presentación de PowerPoint</vt:lpstr>
      <vt:lpstr>Pregunta 11</vt:lpstr>
      <vt:lpstr>Presentación de PowerPoint</vt:lpstr>
      <vt:lpstr>Presentación de PowerPoint</vt:lpstr>
      <vt:lpstr>Pregunta 12</vt:lpstr>
      <vt:lpstr>Presentación de PowerPoint</vt:lpstr>
      <vt:lpstr>¿Qué son los probióticos?</vt:lpstr>
      <vt:lpstr>¿Desde cuándo se conocen?</vt:lpstr>
      <vt:lpstr>¿Todos los preparados probióticos son eficaces?</vt:lpstr>
      <vt:lpstr>Presentación de PowerPoint</vt:lpstr>
      <vt:lpstr>¿Es importante que se trate de una cepa específica? </vt:lpstr>
      <vt:lpstr>Evaluación de los probióticos</vt:lpstr>
      <vt:lpstr>Presentación de PowerPoint</vt:lpstr>
      <vt:lpstr>Presentación de PowerPoint</vt:lpstr>
      <vt:lpstr>¿Qué futuras aplicaciones puede tener su empleo?</vt:lpstr>
      <vt:lpstr>¿Dónde puedo obtener información sobre probióticos?</vt:lpstr>
      <vt:lpstr>Conclusiones  </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Luz</dc:creator>
  <cp:lastModifiedBy>Live Med</cp:lastModifiedBy>
  <cp:revision>76</cp:revision>
  <dcterms:created xsi:type="dcterms:W3CDTF">2017-02-26T16:54:43Z</dcterms:created>
  <dcterms:modified xsi:type="dcterms:W3CDTF">2017-12-13T10:29:34Z</dcterms:modified>
</cp:coreProperties>
</file>