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256" r:id="rId2"/>
    <p:sldId id="313" r:id="rId3"/>
    <p:sldId id="314" r:id="rId4"/>
    <p:sldId id="257" r:id="rId5"/>
    <p:sldId id="315" r:id="rId6"/>
    <p:sldId id="326" r:id="rId7"/>
    <p:sldId id="258" r:id="rId8"/>
    <p:sldId id="259" r:id="rId9"/>
    <p:sldId id="317" r:id="rId10"/>
    <p:sldId id="327" r:id="rId11"/>
    <p:sldId id="328" r:id="rId12"/>
    <p:sldId id="301" r:id="rId13"/>
    <p:sldId id="319" r:id="rId14"/>
    <p:sldId id="329" r:id="rId15"/>
    <p:sldId id="261" r:id="rId16"/>
    <p:sldId id="279" r:id="rId17"/>
    <p:sldId id="308" r:id="rId18"/>
    <p:sldId id="309" r:id="rId19"/>
    <p:sldId id="321" r:id="rId20"/>
    <p:sldId id="330" r:id="rId21"/>
    <p:sldId id="307" r:id="rId22"/>
    <p:sldId id="331" r:id="rId23"/>
    <p:sldId id="281" r:id="rId24"/>
    <p:sldId id="282" r:id="rId25"/>
    <p:sldId id="283" r:id="rId26"/>
    <p:sldId id="284" r:id="rId27"/>
    <p:sldId id="306" r:id="rId28"/>
    <p:sldId id="310" r:id="rId29"/>
    <p:sldId id="285" r:id="rId30"/>
    <p:sldId id="276" r:id="rId31"/>
    <p:sldId id="286" r:id="rId32"/>
    <p:sldId id="305" r:id="rId33"/>
    <p:sldId id="287" r:id="rId34"/>
    <p:sldId id="296" r:id="rId35"/>
    <p:sldId id="297" r:id="rId36"/>
    <p:sldId id="277" r:id="rId37"/>
    <p:sldId id="288" r:id="rId38"/>
    <p:sldId id="300" r:id="rId39"/>
    <p:sldId id="299" r:id="rId40"/>
    <p:sldId id="323" r:id="rId41"/>
    <p:sldId id="332" r:id="rId42"/>
    <p:sldId id="289" r:id="rId43"/>
    <p:sldId id="290" r:id="rId44"/>
    <p:sldId id="291" r:id="rId45"/>
    <p:sldId id="292" r:id="rId46"/>
    <p:sldId id="293" r:id="rId47"/>
    <p:sldId id="298" r:id="rId48"/>
    <p:sldId id="302" r:id="rId49"/>
    <p:sldId id="303" r:id="rId50"/>
    <p:sldId id="304" r:id="rId51"/>
    <p:sldId id="294" r:id="rId52"/>
    <p:sldId id="295" r:id="rId53"/>
    <p:sldId id="311" r:id="rId54"/>
    <p:sldId id="312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B"/>
    <a:srgbClr val="004586"/>
    <a:srgbClr val="0B0601"/>
    <a:srgbClr val="E8ECF5"/>
    <a:srgbClr val="CBCFD9"/>
    <a:srgbClr val="E03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5A-4A1B-9362-4288EEB315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5A-4A1B-9362-4288EEB315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5A-4A1B-9362-4288EEB315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5A-4A1B-9362-4288EEB315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5A-4A1B-9362-4288EEB315B2}"/>
              </c:ext>
            </c:extLst>
          </c:dPt>
          <c:dLbls>
            <c:numFmt formatCode="#\ ?/?" sourceLinked="0"/>
            <c:spPr>
              <a:noFill/>
              <a:ln w="25362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Anxiety</c:v>
                </c:pt>
                <c:pt idx="1">
                  <c:v>Depresion</c:v>
                </c:pt>
                <c:pt idx="2">
                  <c:v>Conduct Dis</c:v>
                </c:pt>
                <c:pt idx="3">
                  <c:v>ODD</c:v>
                </c:pt>
                <c:pt idx="4">
                  <c:v>Tourette</c:v>
                </c:pt>
                <c:pt idx="5">
                  <c:v>Tics</c:v>
                </c:pt>
                <c:pt idx="6">
                  <c:v>Coordination Dis</c:v>
                </c:pt>
                <c:pt idx="7">
                  <c:v>Learning Dis</c:v>
                </c:pt>
                <c:pt idx="8">
                  <c:v>TOC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31</c:v>
                </c:pt>
                <c:pt idx="2">
                  <c:v>46</c:v>
                </c:pt>
                <c:pt idx="3">
                  <c:v>67</c:v>
                </c:pt>
                <c:pt idx="4">
                  <c:v>1</c:v>
                </c:pt>
                <c:pt idx="5">
                  <c:v>8</c:v>
                </c:pt>
                <c:pt idx="6">
                  <c:v>33</c:v>
                </c:pt>
                <c:pt idx="7">
                  <c:v>56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5A-4A1B-9362-4288EEB31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8857568"/>
        <c:axId val="2048853760"/>
      </c:barChart>
      <c:catAx>
        <c:axId val="204885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8853760"/>
        <c:crosses val="autoZero"/>
        <c:auto val="1"/>
        <c:lblAlgn val="ctr"/>
        <c:lblOffset val="100"/>
        <c:noMultiLvlLbl val="0"/>
      </c:catAx>
      <c:valAx>
        <c:axId val="20488537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8857568"/>
        <c:crosses val="autoZero"/>
        <c:crossBetween val="between"/>
      </c:valAx>
      <c:spPr>
        <a:noFill/>
        <a:ln w="2536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7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Cardinales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Cardinal (1)</c:v>
                </c:pt>
                <c:pt idx="1">
                  <c:v>Cardinal (2)</c:v>
                </c:pt>
                <c:pt idx="2">
                  <c:v>Crianza (3)</c:v>
                </c:pt>
                <c:pt idx="3">
                  <c:v>H. Sociales (3)</c:v>
                </c:pt>
                <c:pt idx="4">
                  <c:v>F. Ejec. (4)</c:v>
                </c:pt>
                <c:pt idx="5">
                  <c:v>Disfunción (5)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0.32</c:v>
                </c:pt>
                <c:pt idx="1">
                  <c:v>0.76</c:v>
                </c:pt>
                <c:pt idx="2">
                  <c:v>0.6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F3-44A8-AD27-E41AA7BE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854304"/>
        <c:axId val="2048855936"/>
      </c:lineChart>
      <c:catAx>
        <c:axId val="20488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C261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AD213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8855936"/>
        <c:crosses val="autoZero"/>
        <c:auto val="1"/>
        <c:lblAlgn val="ctr"/>
        <c:lblOffset val="100"/>
        <c:noMultiLvlLbl val="0"/>
      </c:catAx>
      <c:valAx>
        <c:axId val="204885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C261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885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11FF-DC9B-407D-BE3A-D043722A205C}" type="datetimeFigureOut">
              <a:rPr lang="es-ES" smtClean="0"/>
              <a:t>13/12/2017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F2D5-F429-4920-8AE5-69D042F3F0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7706398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6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0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P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8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42384195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7667715" cy="93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77834"/>
            <a:ext cx="3077800" cy="8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1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9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3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1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7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6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6072206"/>
            <a:ext cx="3214710" cy="4286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27876"/>
            <a:ext cx="1760538" cy="5134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628"/>
            <a:ext cx="317427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21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7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TDAH. Actualización en el diagnóstico y tratamiento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Autofit/>
          </a:bodyPr>
          <a:lstStyle/>
          <a:p>
            <a:pPr indent="-182563">
              <a:lnSpc>
                <a:spcPct val="90000"/>
              </a:lnSpc>
              <a:buClr>
                <a:schemeClr val="tx2"/>
              </a:buClr>
            </a:pPr>
            <a:r>
              <a:rPr lang="es-ES" dirty="0">
                <a:solidFill>
                  <a:srgbClr val="004586"/>
                </a:solidFill>
                <a:latin typeface="+mj-lt"/>
              </a:rPr>
              <a:t>Dr. Alberto </a:t>
            </a:r>
            <a:r>
              <a:rPr lang="es-ES" dirty="0" smtClean="0">
                <a:solidFill>
                  <a:srgbClr val="004586"/>
                </a:solidFill>
                <a:latin typeface="+mj-lt"/>
              </a:rPr>
              <a:t>Fernández-Jaén. </a:t>
            </a:r>
            <a:r>
              <a:rPr lang="es-ES" dirty="0">
                <a:solidFill>
                  <a:srgbClr val="004586"/>
                </a:solidFill>
                <a:latin typeface="+mj-lt"/>
              </a:rPr>
              <a:t>Hospital Universitario </a:t>
            </a:r>
            <a:r>
              <a:rPr lang="es-ES" dirty="0" smtClean="0">
                <a:solidFill>
                  <a:srgbClr val="004586"/>
                </a:solidFill>
                <a:latin typeface="+mj-lt"/>
              </a:rPr>
              <a:t>Quirón. Madrid</a:t>
            </a:r>
            <a:endParaRPr lang="es-ES" dirty="0">
              <a:solidFill>
                <a:srgbClr val="00458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6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Discapacidad intelectual.</a:t>
            </a:r>
          </a:p>
          <a:p>
            <a:r>
              <a:rPr lang="es-ES" dirty="0" smtClean="0"/>
              <a:t>Epilepsia.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Trastornos </a:t>
            </a:r>
            <a:r>
              <a:rPr lang="es-ES" dirty="0">
                <a:solidFill>
                  <a:srgbClr val="C00000"/>
                </a:solidFill>
              </a:rPr>
              <a:t>específicos del </a:t>
            </a:r>
            <a:r>
              <a:rPr lang="es-ES" dirty="0" smtClean="0">
                <a:solidFill>
                  <a:srgbClr val="C00000"/>
                </a:solidFill>
              </a:rPr>
              <a:t>aprendizaje.</a:t>
            </a:r>
          </a:p>
          <a:p>
            <a:r>
              <a:rPr lang="es-ES" dirty="0" smtClean="0"/>
              <a:t>Autismo.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de los siguientes, el trastorno </a:t>
            </a:r>
            <a:r>
              <a:rPr lang="es-ES" dirty="0" err="1"/>
              <a:t>comórbido</a:t>
            </a:r>
            <a:r>
              <a:rPr lang="es-ES" dirty="0"/>
              <a:t> más frecuente en </a:t>
            </a:r>
            <a:r>
              <a:rPr lang="es-ES"/>
              <a:t>el </a:t>
            </a:r>
            <a:r>
              <a:rPr lang="es-ES" smtClean="0"/>
              <a:t>TDAH/H: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7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32186" y="5849934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err="1"/>
              <a:t>Phend</a:t>
            </a:r>
            <a:r>
              <a:rPr lang="es-ES" sz="1200" dirty="0"/>
              <a:t> C, 2011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 de la comorbilidad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32199"/>
              </p:ext>
            </p:extLst>
          </p:nvPr>
        </p:nvGraphicFramePr>
        <p:xfrm>
          <a:off x="478970" y="1099133"/>
          <a:ext cx="8913659" cy="418406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26006">
                  <a:extLst>
                    <a:ext uri="{9D8B030D-6E8A-4147-A177-3AD203B41FA5}">
                      <a16:colId xmlns="" xmlns:a16="http://schemas.microsoft.com/office/drawing/2014/main" val="3615876404"/>
                    </a:ext>
                  </a:extLst>
                </a:gridCol>
                <a:gridCol w="2415734">
                  <a:extLst>
                    <a:ext uri="{9D8B030D-6E8A-4147-A177-3AD203B41FA5}">
                      <a16:colId xmlns="" xmlns:a16="http://schemas.microsoft.com/office/drawing/2014/main" val="2203121736"/>
                    </a:ext>
                  </a:extLst>
                </a:gridCol>
                <a:gridCol w="2971919">
                  <a:extLst>
                    <a:ext uri="{9D8B030D-6E8A-4147-A177-3AD203B41FA5}">
                      <a16:colId xmlns="" xmlns:a16="http://schemas.microsoft.com/office/drawing/2014/main" val="907337768"/>
                    </a:ext>
                  </a:extLst>
                </a:gridCol>
              </a:tblGrid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TDAH</a:t>
                      </a:r>
                      <a:endParaRPr lang="es-E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 TDAH</a:t>
                      </a:r>
                      <a:endParaRPr lang="es-E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5841110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Al menos 1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67%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11%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2642484"/>
                  </a:ext>
                </a:extLst>
              </a:tr>
              <a:tr h="43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Trastornos del aprendizaje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46%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5%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1056648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Trastornos de conducta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27%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2%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6329854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Trastornos por ansiedad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18%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2%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4802220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Trastornos depresivos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14%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1%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5031505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Trastornos del lenguaje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12%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</a:rPr>
                        <a:t>3%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3318367"/>
                  </a:ext>
                </a:extLst>
              </a:tr>
              <a:tr h="489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Trastornos del espectro autista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6%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0,6%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7940804"/>
                  </a:ext>
                </a:extLst>
              </a:tr>
              <a:tr h="4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Epilepsia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4586"/>
                          </a:solidFill>
                          <a:effectLst/>
                        </a:rPr>
                        <a:t>2,6%</a:t>
                      </a:r>
                      <a:endParaRPr lang="es-ES" sz="20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4586"/>
                          </a:solidFill>
                          <a:effectLst/>
                        </a:rPr>
                        <a:t>0,6%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8427547"/>
                  </a:ext>
                </a:extLst>
              </a:tr>
            </a:tbl>
          </a:graphicData>
        </a:graphic>
      </p:graphicFrame>
      <p:sp>
        <p:nvSpPr>
          <p:cNvPr id="6" name="Rectángulo: esquinas redondeadas 5"/>
          <p:cNvSpPr/>
          <p:nvPr/>
        </p:nvSpPr>
        <p:spPr>
          <a:xfrm>
            <a:off x="9772292" y="2432806"/>
            <a:ext cx="2154793" cy="133131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Evaluación Neuropsicológica </a:t>
            </a:r>
          </a:p>
          <a:p>
            <a:pPr algn="ctr"/>
            <a:r>
              <a:rPr lang="es-ES" sz="2000" dirty="0"/>
              <a:t>NECESARIA</a:t>
            </a:r>
          </a:p>
        </p:txBody>
      </p:sp>
      <p:sp>
        <p:nvSpPr>
          <p:cNvPr id="3" name="Cerrar llave 2"/>
          <p:cNvSpPr/>
          <p:nvPr/>
        </p:nvSpPr>
        <p:spPr>
          <a:xfrm>
            <a:off x="9506323" y="2231207"/>
            <a:ext cx="167780" cy="1795244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2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7041" y="587895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err="1"/>
              <a:t>Steinhausen</a:t>
            </a:r>
            <a:r>
              <a:rPr lang="es-ES" sz="1200" dirty="0"/>
              <a:t> HC, et al. Adore </a:t>
            </a:r>
            <a:r>
              <a:rPr lang="es-ES" sz="1200" dirty="0" err="1"/>
              <a:t>Study</a:t>
            </a:r>
            <a:r>
              <a:rPr lang="es-ES" sz="1200" dirty="0"/>
              <a:t> </a:t>
            </a:r>
            <a:r>
              <a:rPr lang="es-ES" sz="1200" dirty="0" err="1"/>
              <a:t>Group</a:t>
            </a:r>
            <a:r>
              <a:rPr lang="es-ES" sz="1200" dirty="0"/>
              <a:t>. </a:t>
            </a:r>
            <a:r>
              <a:rPr lang="es-ES" sz="1200" dirty="0" err="1"/>
              <a:t>Eur</a:t>
            </a:r>
            <a:r>
              <a:rPr lang="es-ES" sz="1200" dirty="0"/>
              <a:t> Child </a:t>
            </a:r>
            <a:r>
              <a:rPr lang="es-ES" sz="1200" dirty="0" err="1"/>
              <a:t>Adolesc</a:t>
            </a:r>
            <a:r>
              <a:rPr lang="es-ES" sz="1200" dirty="0"/>
              <a:t> </a:t>
            </a:r>
            <a:r>
              <a:rPr lang="es-ES" sz="1200" dirty="0" err="1"/>
              <a:t>Psychiatry</a:t>
            </a:r>
            <a:r>
              <a:rPr lang="es-ES" sz="1200" dirty="0"/>
              <a:t>. 2006; 15 (S1): 125-129. </a:t>
            </a:r>
          </a:p>
          <a:p>
            <a:endParaRPr lang="es-ES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3082894"/>
              </p:ext>
            </p:extLst>
          </p:nvPr>
        </p:nvGraphicFramePr>
        <p:xfrm>
          <a:off x="1976215" y="1931303"/>
          <a:ext cx="7357524" cy="388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204707" y="1931303"/>
            <a:ext cx="91723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N=1478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15" y="966918"/>
            <a:ext cx="2248872" cy="1847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: esquinas redondeadas 9"/>
          <p:cNvSpPr/>
          <p:nvPr/>
        </p:nvSpPr>
        <p:spPr>
          <a:xfrm>
            <a:off x="9333521" y="2930713"/>
            <a:ext cx="2399442" cy="13240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Evaluación Neuropsicológica </a:t>
            </a:r>
          </a:p>
          <a:p>
            <a:pPr algn="ctr"/>
            <a:r>
              <a:rPr lang="es-ES" sz="2000" dirty="0"/>
              <a:t>NECESARIA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197239" y="3311334"/>
            <a:ext cx="45719" cy="457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s-ES" sz="2400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i="1" dirty="0" smtClean="0"/>
              <a:t>Co-</a:t>
            </a:r>
            <a:r>
              <a:rPr lang="es-ES" i="1" dirty="0" err="1" smtClean="0"/>
              <a:t>existing</a:t>
            </a:r>
            <a:r>
              <a:rPr lang="es-ES" i="1" dirty="0" smtClean="0"/>
              <a:t> </a:t>
            </a:r>
            <a:r>
              <a:rPr lang="es-ES" i="1" dirty="0" err="1" smtClean="0"/>
              <a:t>psychiatric</a:t>
            </a:r>
            <a:r>
              <a:rPr lang="es-ES" i="1" dirty="0" smtClean="0"/>
              <a:t> </a:t>
            </a:r>
            <a:r>
              <a:rPr lang="es-ES" i="1" dirty="0" err="1" smtClean="0"/>
              <a:t>problems</a:t>
            </a:r>
            <a:r>
              <a:rPr lang="es-ES" i="1" dirty="0" smtClean="0"/>
              <a:t> in ADHD in </a:t>
            </a:r>
            <a:r>
              <a:rPr lang="es-ES" i="1" dirty="0" err="1" smtClean="0"/>
              <a:t>the</a:t>
            </a:r>
            <a:r>
              <a:rPr lang="es-ES" i="1" dirty="0" smtClean="0"/>
              <a:t> ADORE </a:t>
            </a:r>
            <a:r>
              <a:rPr lang="es-ES" i="1" dirty="0" err="1" smtClean="0"/>
              <a:t>cohort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261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Confirmación </a:t>
            </a:r>
            <a:r>
              <a:rPr lang="es-ES" dirty="0"/>
              <a:t>del </a:t>
            </a:r>
            <a:r>
              <a:rPr lang="es-ES" dirty="0" smtClean="0"/>
              <a:t>diagnóstico.</a:t>
            </a:r>
          </a:p>
          <a:p>
            <a:r>
              <a:rPr lang="es-ES" dirty="0" smtClean="0"/>
              <a:t>Detectar </a:t>
            </a:r>
            <a:r>
              <a:rPr lang="es-ES" dirty="0"/>
              <a:t>problemas específicos del </a:t>
            </a:r>
            <a:r>
              <a:rPr lang="es-ES" dirty="0" smtClean="0"/>
              <a:t>aprendizaje.</a:t>
            </a:r>
          </a:p>
          <a:p>
            <a:r>
              <a:rPr lang="es-ES" dirty="0" smtClean="0"/>
              <a:t>Descartar </a:t>
            </a:r>
            <a:r>
              <a:rPr lang="es-ES" dirty="0"/>
              <a:t>el </a:t>
            </a:r>
            <a:r>
              <a:rPr lang="es-ES" dirty="0" smtClean="0"/>
              <a:t>autismo.</a:t>
            </a:r>
          </a:p>
          <a:p>
            <a:r>
              <a:rPr lang="es-ES" dirty="0" smtClean="0"/>
              <a:t>Detectar </a:t>
            </a:r>
            <a:r>
              <a:rPr lang="es-ES" dirty="0"/>
              <a:t>la epilepsia </a:t>
            </a:r>
            <a:r>
              <a:rPr lang="es-ES" dirty="0" smtClean="0"/>
              <a:t>asociada.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¿Qué puede aportar la evaluación neuropsicológica en el diagnóstico del TDA/H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Confirmación </a:t>
            </a:r>
            <a:r>
              <a:rPr lang="es-ES" dirty="0"/>
              <a:t>del </a:t>
            </a:r>
            <a:r>
              <a:rPr lang="es-ES" dirty="0" smtClean="0"/>
              <a:t>diagnóstico.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Detectar </a:t>
            </a:r>
            <a:r>
              <a:rPr lang="es-ES" dirty="0">
                <a:solidFill>
                  <a:srgbClr val="C00000"/>
                </a:solidFill>
              </a:rPr>
              <a:t>problemas específicos del </a:t>
            </a:r>
            <a:r>
              <a:rPr lang="es-ES" dirty="0" smtClean="0">
                <a:solidFill>
                  <a:srgbClr val="C00000"/>
                </a:solidFill>
              </a:rPr>
              <a:t>aprendizaje.</a:t>
            </a:r>
          </a:p>
          <a:p>
            <a:r>
              <a:rPr lang="es-ES" dirty="0" smtClean="0"/>
              <a:t>Descartar </a:t>
            </a:r>
            <a:r>
              <a:rPr lang="es-ES" dirty="0"/>
              <a:t>el </a:t>
            </a:r>
            <a:r>
              <a:rPr lang="es-ES" dirty="0" smtClean="0"/>
              <a:t>autismo.</a:t>
            </a:r>
          </a:p>
          <a:p>
            <a:r>
              <a:rPr lang="es-ES" dirty="0" smtClean="0"/>
              <a:t>Detectar </a:t>
            </a:r>
            <a:r>
              <a:rPr lang="es-ES" dirty="0"/>
              <a:t>la epilepsia </a:t>
            </a:r>
            <a:r>
              <a:rPr lang="es-ES" dirty="0" smtClean="0"/>
              <a:t>asociada.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¿Qué puede aportar la evaluación neuropsicológica en el diagnóstico del TDA/H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9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50077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>
                <a:solidFill>
                  <a:srgbClr val="C00000"/>
                </a:solidFill>
              </a:rPr>
              <a:t>¿Evaluación neuropsicológica recomendable?</a:t>
            </a:r>
          </a:p>
          <a:p>
            <a:pPr lvl="1">
              <a:lnSpc>
                <a:spcPct val="110000"/>
              </a:lnSpc>
            </a:pPr>
            <a:r>
              <a:rPr lang="es-ES" sz="2400" dirty="0"/>
              <a:t>Competencia </a:t>
            </a:r>
            <a:r>
              <a:rPr lang="es-ES" sz="2400" dirty="0" smtClean="0"/>
              <a:t>cognitiva.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Discrepancia Atención vs CI (Hale 2001; </a:t>
            </a:r>
            <a:r>
              <a:rPr lang="es-ES" sz="2400" dirty="0" err="1"/>
              <a:t>Barkley</a:t>
            </a:r>
            <a:r>
              <a:rPr lang="es-ES" sz="2400" dirty="0"/>
              <a:t> 2006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Evaluación </a:t>
            </a:r>
            <a:r>
              <a:rPr lang="es-ES" sz="2400" dirty="0" smtClean="0"/>
              <a:t>ejecutiva.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>
                <a:solidFill>
                  <a:srgbClr val="C00000"/>
                </a:solidFill>
              </a:rPr>
              <a:t>Evaluación </a:t>
            </a:r>
            <a:r>
              <a:rPr lang="es-ES" sz="2400" dirty="0" smtClean="0">
                <a:solidFill>
                  <a:srgbClr val="C00000"/>
                </a:solidFill>
              </a:rPr>
              <a:t>aprendizaje.</a:t>
            </a:r>
            <a:endParaRPr lang="es-ES" sz="240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rgbClr val="C00000"/>
                </a:solidFill>
              </a:rPr>
              <a:t>Exploración física-neurológica </a:t>
            </a:r>
            <a:r>
              <a:rPr lang="es-ES" dirty="0" smtClean="0">
                <a:solidFill>
                  <a:srgbClr val="C00000"/>
                </a:solidFill>
              </a:rPr>
              <a:t>completa.</a:t>
            </a:r>
            <a:endParaRPr lang="es-ES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s-ES" sz="2400" dirty="0"/>
              <a:t>El TDAH puede aparecer en trastornos genéticos o médicos </a:t>
            </a:r>
            <a:r>
              <a:rPr lang="es-ES" sz="2400" dirty="0" smtClean="0"/>
              <a:t>identificables.</a:t>
            </a:r>
            <a:endParaRPr lang="es-ES" sz="2400" dirty="0"/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rgbClr val="C00000"/>
                </a:solidFill>
              </a:rPr>
              <a:t>Exámenes complementarios </a:t>
            </a:r>
            <a:r>
              <a:rPr lang="es-ES" dirty="0"/>
              <a:t>(genética, RNM, EEG…) según:</a:t>
            </a:r>
          </a:p>
          <a:p>
            <a:pPr lvl="1">
              <a:lnSpc>
                <a:spcPct val="110000"/>
              </a:lnSpc>
            </a:pPr>
            <a:r>
              <a:rPr lang="es-ES" sz="2400" dirty="0"/>
              <a:t>Exploración </a:t>
            </a:r>
            <a:r>
              <a:rPr lang="es-ES" sz="2400" dirty="0" smtClean="0"/>
              <a:t>física-neurológica.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Antecedentes personales y </a:t>
            </a:r>
            <a:r>
              <a:rPr lang="es-ES" sz="2400" dirty="0" smtClean="0"/>
              <a:t>familiares.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D</a:t>
            </a:r>
            <a:r>
              <a:rPr lang="es-ES" sz="2400" dirty="0" smtClean="0"/>
              <a:t>iagnóstico etiológico.</a:t>
            </a:r>
            <a:endParaRPr lang="es-ES" sz="2400" dirty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8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>
            <a:grpSpLocks/>
          </p:cNvGrpSpPr>
          <p:nvPr/>
        </p:nvGrpSpPr>
        <p:grpSpPr>
          <a:xfrm>
            <a:off x="1420138" y="312380"/>
            <a:ext cx="8661832" cy="5928363"/>
            <a:chOff x="1119731" y="254322"/>
            <a:chExt cx="9425176" cy="643735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3602" y="334143"/>
              <a:ext cx="4982247" cy="1364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0127" y="254322"/>
              <a:ext cx="3374780" cy="6437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8" name="Grupo 7"/>
            <p:cNvGrpSpPr/>
            <p:nvPr/>
          </p:nvGrpSpPr>
          <p:grpSpPr>
            <a:xfrm>
              <a:off x="1119731" y="2166082"/>
              <a:ext cx="5724620" cy="4217960"/>
              <a:chOff x="-404270" y="1638542"/>
              <a:chExt cx="5724620" cy="4217960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1772" y="1832112"/>
                <a:ext cx="4908578" cy="402439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04270" y="1638542"/>
                <a:ext cx="980530" cy="149603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71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/>
          <p:cNvSpPr/>
          <p:nvPr/>
        </p:nvSpPr>
        <p:spPr>
          <a:xfrm>
            <a:off x="1418158" y="887799"/>
            <a:ext cx="3128257" cy="3260980"/>
          </a:xfrm>
          <a:prstGeom prst="roundRect">
            <a:avLst>
              <a:gd name="adj" fmla="val 4887"/>
            </a:avLst>
          </a:prstGeom>
          <a:pattFill prst="ltDnDiag">
            <a:fgClr>
              <a:srgbClr val="C00000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/>
          <p:cNvSpPr/>
          <p:nvPr/>
        </p:nvSpPr>
        <p:spPr>
          <a:xfrm>
            <a:off x="1549935" y="1514909"/>
            <a:ext cx="2872419" cy="3198270"/>
          </a:xfrm>
          <a:prstGeom prst="roundRect">
            <a:avLst>
              <a:gd name="adj" fmla="val 4887"/>
            </a:avLst>
          </a:prstGeom>
          <a:pattFill prst="lt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/>
          <p:cNvSpPr/>
          <p:nvPr/>
        </p:nvSpPr>
        <p:spPr>
          <a:xfrm>
            <a:off x="1665177" y="1612461"/>
            <a:ext cx="2640832" cy="2445734"/>
          </a:xfrm>
          <a:prstGeom prst="roundRect">
            <a:avLst>
              <a:gd name="adj" fmla="val 2707"/>
            </a:avLst>
          </a:prstGeom>
          <a:solidFill>
            <a:srgbClr val="6D2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TDAH</a:t>
            </a:r>
            <a:endParaRPr lang="es-ES" dirty="0"/>
          </a:p>
        </p:txBody>
      </p:sp>
      <p:sp>
        <p:nvSpPr>
          <p:cNvPr id="9" name="Rectángulo: esquinas redondeadas 8"/>
          <p:cNvSpPr/>
          <p:nvPr/>
        </p:nvSpPr>
        <p:spPr>
          <a:xfrm>
            <a:off x="1665177" y="1103803"/>
            <a:ext cx="2640832" cy="341428"/>
          </a:xfrm>
          <a:prstGeom prst="roundRect">
            <a:avLst/>
          </a:prstGeom>
          <a:solidFill>
            <a:srgbClr val="E03E5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TDAH</a:t>
            </a:r>
            <a:endParaRPr lang="es-ES" dirty="0"/>
          </a:p>
        </p:txBody>
      </p:sp>
      <p:sp>
        <p:nvSpPr>
          <p:cNvPr id="10" name="Rectángulo: esquinas redondeadas 9"/>
          <p:cNvSpPr/>
          <p:nvPr/>
        </p:nvSpPr>
        <p:spPr>
          <a:xfrm>
            <a:off x="1665177" y="4218457"/>
            <a:ext cx="2640832" cy="341428"/>
          </a:xfrm>
          <a:prstGeom prst="roundRect">
            <a:avLst/>
          </a:prstGeom>
          <a:solidFill>
            <a:srgbClr val="00206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TDAH no especificado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42568" y="507874"/>
            <a:ext cx="1807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</a:rPr>
              <a:t>Criterios DSM 5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70033" y="4723772"/>
            <a:ext cx="2553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Perfil neuropsicológico</a:t>
            </a:r>
          </a:p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“anormal”</a:t>
            </a:r>
          </a:p>
        </p:txBody>
      </p:sp>
      <p:sp>
        <p:nvSpPr>
          <p:cNvPr id="14" name="Bocadillo: rectángulo con esquinas redondeadas 13"/>
          <p:cNvSpPr/>
          <p:nvPr/>
        </p:nvSpPr>
        <p:spPr>
          <a:xfrm>
            <a:off x="5467180" y="1159130"/>
            <a:ext cx="4154750" cy="1201970"/>
          </a:xfrm>
          <a:prstGeom prst="wedgeRoundRectCallout">
            <a:avLst>
              <a:gd name="adj1" fmla="val -73671"/>
              <a:gd name="adj2" fmla="val -42156"/>
              <a:gd name="adj3" fmla="val 16667"/>
            </a:avLst>
          </a:prstGeom>
          <a:solidFill>
            <a:srgbClr val="E03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Menor respuesta al </a:t>
            </a:r>
            <a:r>
              <a:rPr lang="es-ES" sz="2000" dirty="0" smtClean="0"/>
              <a:t>tratamiento.</a:t>
            </a:r>
            <a:endParaRPr lang="es-ES" sz="20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Neurobiología </a:t>
            </a:r>
            <a:r>
              <a:rPr lang="es-ES" sz="2000" dirty="0" smtClean="0"/>
              <a:t>diferente.</a:t>
            </a:r>
            <a:endParaRPr lang="es-ES" sz="20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9706049" y="946841"/>
            <a:ext cx="1020538" cy="1512559"/>
            <a:chOff x="7109841" y="3676219"/>
            <a:chExt cx="1399441" cy="201814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841" y="3676219"/>
              <a:ext cx="1399441" cy="190324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grpSp>
          <p:nvGrpSpPr>
            <p:cNvPr id="17" name="4 Grupo"/>
            <p:cNvGrpSpPr>
              <a:grpSpLocks/>
            </p:cNvGrpSpPr>
            <p:nvPr/>
          </p:nvGrpSpPr>
          <p:grpSpPr bwMode="auto">
            <a:xfrm>
              <a:off x="7524750" y="4221163"/>
              <a:ext cx="984250" cy="1473200"/>
              <a:chOff x="2353961" y="1532238"/>
              <a:chExt cx="3472250" cy="465281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961" y="1532238"/>
                <a:ext cx="3472250" cy="4652815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/>
            </p:spPr>
          </p:pic>
          <p:sp>
            <p:nvSpPr>
              <p:cNvPr id="19" name="2 Rectángulo"/>
              <p:cNvSpPr/>
              <p:nvPr/>
            </p:nvSpPr>
            <p:spPr>
              <a:xfrm>
                <a:off x="3888471" y="2179018"/>
                <a:ext cx="649647" cy="135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4664509" y="2532548"/>
            <a:ext cx="5741767" cy="3270594"/>
            <a:chOff x="727968" y="417949"/>
            <a:chExt cx="7652551" cy="4803880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968" y="1745518"/>
              <a:ext cx="7652551" cy="34763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666" y="417949"/>
              <a:ext cx="7173157" cy="12282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514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clínica </a:t>
            </a:r>
            <a:r>
              <a:rPr lang="es-ES" i="1" dirty="0"/>
              <a:t>vs</a:t>
            </a:r>
            <a:r>
              <a:rPr lang="es-ES" dirty="0"/>
              <a:t> cognitiva</a:t>
            </a:r>
          </a:p>
        </p:txBody>
      </p:sp>
      <p:sp>
        <p:nvSpPr>
          <p:cNvPr id="5" name="Forma libre: forma 4"/>
          <p:cNvSpPr/>
          <p:nvPr/>
        </p:nvSpPr>
        <p:spPr>
          <a:xfrm>
            <a:off x="8712609" y="5138674"/>
            <a:ext cx="943784" cy="250166"/>
          </a:xfrm>
          <a:custGeom>
            <a:avLst/>
            <a:gdLst>
              <a:gd name="connsiteX0" fmla="*/ 0 w 1207698"/>
              <a:gd name="connsiteY0" fmla="*/ 0 h 422694"/>
              <a:gd name="connsiteX1" fmla="*/ 17253 w 1207698"/>
              <a:gd name="connsiteY1" fmla="*/ 405441 h 422694"/>
              <a:gd name="connsiteX2" fmla="*/ 1207698 w 1207698"/>
              <a:gd name="connsiteY2" fmla="*/ 422694 h 422694"/>
              <a:gd name="connsiteX3" fmla="*/ 1207698 w 1207698"/>
              <a:gd name="connsiteY3" fmla="*/ 336430 h 422694"/>
              <a:gd name="connsiteX4" fmla="*/ 569343 w 1207698"/>
              <a:gd name="connsiteY4" fmla="*/ 198407 h 422694"/>
              <a:gd name="connsiteX5" fmla="*/ 0 w 1207698"/>
              <a:gd name="connsiteY5" fmla="*/ 0 h 422694"/>
              <a:gd name="connsiteX0" fmla="*/ 0 w 1218839"/>
              <a:gd name="connsiteY0" fmla="*/ 0 h 371458"/>
              <a:gd name="connsiteX1" fmla="*/ 28394 w 1218839"/>
              <a:gd name="connsiteY1" fmla="*/ 354205 h 371458"/>
              <a:gd name="connsiteX2" fmla="*/ 1218839 w 1218839"/>
              <a:gd name="connsiteY2" fmla="*/ 371458 h 371458"/>
              <a:gd name="connsiteX3" fmla="*/ 1218839 w 1218839"/>
              <a:gd name="connsiteY3" fmla="*/ 285194 h 371458"/>
              <a:gd name="connsiteX4" fmla="*/ 580484 w 1218839"/>
              <a:gd name="connsiteY4" fmla="*/ 147171 h 371458"/>
              <a:gd name="connsiteX5" fmla="*/ 0 w 1218839"/>
              <a:gd name="connsiteY5" fmla="*/ 0 h 371458"/>
              <a:gd name="connsiteX0" fmla="*/ 0 w 1218839"/>
              <a:gd name="connsiteY0" fmla="*/ 0 h 371458"/>
              <a:gd name="connsiteX1" fmla="*/ 28394 w 1218839"/>
              <a:gd name="connsiteY1" fmla="*/ 354205 h 371458"/>
              <a:gd name="connsiteX2" fmla="*/ 1218839 w 1218839"/>
              <a:gd name="connsiteY2" fmla="*/ 371458 h 371458"/>
              <a:gd name="connsiteX3" fmla="*/ 1218839 w 1218839"/>
              <a:gd name="connsiteY3" fmla="*/ 285194 h 371458"/>
              <a:gd name="connsiteX4" fmla="*/ 591625 w 1218839"/>
              <a:gd name="connsiteY4" fmla="*/ 108744 h 371458"/>
              <a:gd name="connsiteX5" fmla="*/ 0 w 1218839"/>
              <a:gd name="connsiteY5" fmla="*/ 0 h 37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39" h="371458">
                <a:moveTo>
                  <a:pt x="0" y="0"/>
                </a:moveTo>
                <a:lnTo>
                  <a:pt x="28394" y="354205"/>
                </a:lnTo>
                <a:lnTo>
                  <a:pt x="1218839" y="371458"/>
                </a:lnTo>
                <a:lnTo>
                  <a:pt x="1218839" y="285194"/>
                </a:lnTo>
                <a:lnTo>
                  <a:pt x="591625" y="10874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: forma 5"/>
          <p:cNvSpPr/>
          <p:nvPr/>
        </p:nvSpPr>
        <p:spPr>
          <a:xfrm>
            <a:off x="8359173" y="5173180"/>
            <a:ext cx="1233331" cy="215660"/>
          </a:xfrm>
          <a:custGeom>
            <a:avLst/>
            <a:gdLst>
              <a:gd name="connsiteX0" fmla="*/ 0 w 1207698"/>
              <a:gd name="connsiteY0" fmla="*/ 0 h 422694"/>
              <a:gd name="connsiteX1" fmla="*/ 17253 w 1207698"/>
              <a:gd name="connsiteY1" fmla="*/ 405441 h 422694"/>
              <a:gd name="connsiteX2" fmla="*/ 1207698 w 1207698"/>
              <a:gd name="connsiteY2" fmla="*/ 422694 h 422694"/>
              <a:gd name="connsiteX3" fmla="*/ 1207698 w 1207698"/>
              <a:gd name="connsiteY3" fmla="*/ 336430 h 422694"/>
              <a:gd name="connsiteX4" fmla="*/ 569343 w 1207698"/>
              <a:gd name="connsiteY4" fmla="*/ 198407 h 422694"/>
              <a:gd name="connsiteX5" fmla="*/ 0 w 1207698"/>
              <a:gd name="connsiteY5" fmla="*/ 0 h 422694"/>
              <a:gd name="connsiteX0" fmla="*/ 8262 w 1215960"/>
              <a:gd name="connsiteY0" fmla="*/ 0 h 422694"/>
              <a:gd name="connsiteX1" fmla="*/ 0 w 1215960"/>
              <a:gd name="connsiteY1" fmla="*/ 388533 h 422694"/>
              <a:gd name="connsiteX2" fmla="*/ 1215960 w 1215960"/>
              <a:gd name="connsiteY2" fmla="*/ 422694 h 422694"/>
              <a:gd name="connsiteX3" fmla="*/ 1215960 w 1215960"/>
              <a:gd name="connsiteY3" fmla="*/ 336430 h 422694"/>
              <a:gd name="connsiteX4" fmla="*/ 577605 w 1215960"/>
              <a:gd name="connsiteY4" fmla="*/ 198407 h 422694"/>
              <a:gd name="connsiteX5" fmla="*/ 8262 w 1215960"/>
              <a:gd name="connsiteY5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960" h="422694">
                <a:moveTo>
                  <a:pt x="8262" y="0"/>
                </a:moveTo>
                <a:lnTo>
                  <a:pt x="0" y="388533"/>
                </a:lnTo>
                <a:lnTo>
                  <a:pt x="1215960" y="422694"/>
                </a:lnTo>
                <a:lnTo>
                  <a:pt x="1215960" y="336430"/>
                </a:lnTo>
                <a:lnTo>
                  <a:pt x="577605" y="198407"/>
                </a:lnTo>
                <a:lnTo>
                  <a:pt x="8262" y="0"/>
                </a:lnTo>
                <a:close/>
              </a:path>
            </a:pathLst>
          </a:custGeom>
          <a:pattFill prst="ltUpDiag">
            <a:fgClr>
              <a:srgbClr val="5B9BD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251425" y="5386779"/>
            <a:ext cx="753948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endCxn id="9" idx="7"/>
          </p:cNvCxnSpPr>
          <p:nvPr/>
        </p:nvCxnSpPr>
        <p:spPr>
          <a:xfrm flipH="1" flipV="1">
            <a:off x="6070127" y="2356511"/>
            <a:ext cx="25219" cy="303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bre: forma 8"/>
          <p:cNvSpPr/>
          <p:nvPr/>
        </p:nvSpPr>
        <p:spPr>
          <a:xfrm>
            <a:off x="2324862" y="2355072"/>
            <a:ext cx="7341409" cy="2955466"/>
          </a:xfrm>
          <a:custGeom>
            <a:avLst/>
            <a:gdLst>
              <a:gd name="connsiteX0" fmla="*/ 0 w 5031854"/>
              <a:gd name="connsiteY0" fmla="*/ 1873989 h 1907545"/>
              <a:gd name="connsiteX1" fmla="*/ 503339 w 5031854"/>
              <a:gd name="connsiteY1" fmla="*/ 1848822 h 1907545"/>
              <a:gd name="connsiteX2" fmla="*/ 1065402 w 5031854"/>
              <a:gd name="connsiteY2" fmla="*/ 1681042 h 1907545"/>
              <a:gd name="connsiteX3" fmla="*/ 1568741 w 5031854"/>
              <a:gd name="connsiteY3" fmla="*/ 1303538 h 1907545"/>
              <a:gd name="connsiteX4" fmla="*/ 1770077 w 5031854"/>
              <a:gd name="connsiteY4" fmla="*/ 884088 h 1907545"/>
              <a:gd name="connsiteX5" fmla="*/ 2063692 w 5031854"/>
              <a:gd name="connsiteY5" fmla="*/ 330415 h 1907545"/>
              <a:gd name="connsiteX6" fmla="*/ 2348917 w 5031854"/>
              <a:gd name="connsiteY6" fmla="*/ 53578 h 1907545"/>
              <a:gd name="connsiteX7" fmla="*/ 2567031 w 5031854"/>
              <a:gd name="connsiteY7" fmla="*/ 11633 h 1907545"/>
              <a:gd name="connsiteX8" fmla="*/ 2734811 w 5031854"/>
              <a:gd name="connsiteY8" fmla="*/ 36800 h 1907545"/>
              <a:gd name="connsiteX9" fmla="*/ 3036814 w 5031854"/>
              <a:gd name="connsiteY9" fmla="*/ 380749 h 1907545"/>
              <a:gd name="connsiteX10" fmla="*/ 3246539 w 5031854"/>
              <a:gd name="connsiteY10" fmla="*/ 934422 h 1907545"/>
              <a:gd name="connsiteX11" fmla="*/ 3422708 w 5031854"/>
              <a:gd name="connsiteY11" fmla="*/ 1244815 h 1907545"/>
              <a:gd name="connsiteX12" fmla="*/ 3665989 w 5031854"/>
              <a:gd name="connsiteY12" fmla="*/ 1513263 h 1907545"/>
              <a:gd name="connsiteX13" fmla="*/ 3942826 w 5031854"/>
              <a:gd name="connsiteY13" fmla="*/ 1714598 h 1907545"/>
              <a:gd name="connsiteX14" fmla="*/ 4320330 w 5031854"/>
              <a:gd name="connsiteY14" fmla="*/ 1832044 h 1907545"/>
              <a:gd name="connsiteX15" fmla="*/ 4773336 w 5031854"/>
              <a:gd name="connsiteY15" fmla="*/ 1899156 h 1907545"/>
              <a:gd name="connsiteX16" fmla="*/ 4999838 w 5031854"/>
              <a:gd name="connsiteY16" fmla="*/ 1899156 h 1907545"/>
              <a:gd name="connsiteX17" fmla="*/ 5025005 w 5031854"/>
              <a:gd name="connsiteY17" fmla="*/ 1907545 h 1907545"/>
              <a:gd name="connsiteX0" fmla="*/ 0 w 5031854"/>
              <a:gd name="connsiteY0" fmla="*/ 1873989 h 1907545"/>
              <a:gd name="connsiteX1" fmla="*/ 503339 w 5031854"/>
              <a:gd name="connsiteY1" fmla="*/ 1848822 h 1907545"/>
              <a:gd name="connsiteX2" fmla="*/ 1065402 w 5031854"/>
              <a:gd name="connsiteY2" fmla="*/ 1681042 h 1907545"/>
              <a:gd name="connsiteX3" fmla="*/ 1568741 w 5031854"/>
              <a:gd name="connsiteY3" fmla="*/ 1303538 h 1907545"/>
              <a:gd name="connsiteX4" fmla="*/ 1770077 w 5031854"/>
              <a:gd name="connsiteY4" fmla="*/ 884088 h 1907545"/>
              <a:gd name="connsiteX5" fmla="*/ 2072081 w 5031854"/>
              <a:gd name="connsiteY5" fmla="*/ 363971 h 1907545"/>
              <a:gd name="connsiteX6" fmla="*/ 2348917 w 5031854"/>
              <a:gd name="connsiteY6" fmla="*/ 53578 h 1907545"/>
              <a:gd name="connsiteX7" fmla="*/ 2567031 w 5031854"/>
              <a:gd name="connsiteY7" fmla="*/ 11633 h 1907545"/>
              <a:gd name="connsiteX8" fmla="*/ 2734811 w 5031854"/>
              <a:gd name="connsiteY8" fmla="*/ 36800 h 1907545"/>
              <a:gd name="connsiteX9" fmla="*/ 3036814 w 5031854"/>
              <a:gd name="connsiteY9" fmla="*/ 380749 h 1907545"/>
              <a:gd name="connsiteX10" fmla="*/ 3246539 w 5031854"/>
              <a:gd name="connsiteY10" fmla="*/ 934422 h 1907545"/>
              <a:gd name="connsiteX11" fmla="*/ 3422708 w 5031854"/>
              <a:gd name="connsiteY11" fmla="*/ 1244815 h 1907545"/>
              <a:gd name="connsiteX12" fmla="*/ 3665989 w 5031854"/>
              <a:gd name="connsiteY12" fmla="*/ 1513263 h 1907545"/>
              <a:gd name="connsiteX13" fmla="*/ 3942826 w 5031854"/>
              <a:gd name="connsiteY13" fmla="*/ 1714598 h 1907545"/>
              <a:gd name="connsiteX14" fmla="*/ 4320330 w 5031854"/>
              <a:gd name="connsiteY14" fmla="*/ 1832044 h 1907545"/>
              <a:gd name="connsiteX15" fmla="*/ 4773336 w 5031854"/>
              <a:gd name="connsiteY15" fmla="*/ 1899156 h 1907545"/>
              <a:gd name="connsiteX16" fmla="*/ 4999838 w 5031854"/>
              <a:gd name="connsiteY16" fmla="*/ 1899156 h 1907545"/>
              <a:gd name="connsiteX17" fmla="*/ 5025005 w 5031854"/>
              <a:gd name="connsiteY17" fmla="*/ 1907545 h 1907545"/>
              <a:gd name="connsiteX0" fmla="*/ 0 w 5031854"/>
              <a:gd name="connsiteY0" fmla="*/ 1875668 h 1909224"/>
              <a:gd name="connsiteX1" fmla="*/ 503339 w 5031854"/>
              <a:gd name="connsiteY1" fmla="*/ 1850501 h 1909224"/>
              <a:gd name="connsiteX2" fmla="*/ 1065402 w 5031854"/>
              <a:gd name="connsiteY2" fmla="*/ 1682721 h 1909224"/>
              <a:gd name="connsiteX3" fmla="*/ 1568741 w 5031854"/>
              <a:gd name="connsiteY3" fmla="*/ 1305217 h 1909224"/>
              <a:gd name="connsiteX4" fmla="*/ 1770077 w 5031854"/>
              <a:gd name="connsiteY4" fmla="*/ 885767 h 1909224"/>
              <a:gd name="connsiteX5" fmla="*/ 2072081 w 5031854"/>
              <a:gd name="connsiteY5" fmla="*/ 365650 h 1909224"/>
              <a:gd name="connsiteX6" fmla="*/ 2348917 w 5031854"/>
              <a:gd name="connsiteY6" fmla="*/ 55257 h 1909224"/>
              <a:gd name="connsiteX7" fmla="*/ 2567031 w 5031854"/>
              <a:gd name="connsiteY7" fmla="*/ 13312 h 1909224"/>
              <a:gd name="connsiteX8" fmla="*/ 2734811 w 5031854"/>
              <a:gd name="connsiteY8" fmla="*/ 38479 h 1909224"/>
              <a:gd name="connsiteX9" fmla="*/ 3020037 w 5031854"/>
              <a:gd name="connsiteY9" fmla="*/ 407595 h 1909224"/>
              <a:gd name="connsiteX10" fmla="*/ 3246539 w 5031854"/>
              <a:gd name="connsiteY10" fmla="*/ 936101 h 1909224"/>
              <a:gd name="connsiteX11" fmla="*/ 3422708 w 5031854"/>
              <a:gd name="connsiteY11" fmla="*/ 1246494 h 1909224"/>
              <a:gd name="connsiteX12" fmla="*/ 3665989 w 5031854"/>
              <a:gd name="connsiteY12" fmla="*/ 1514942 h 1909224"/>
              <a:gd name="connsiteX13" fmla="*/ 3942826 w 5031854"/>
              <a:gd name="connsiteY13" fmla="*/ 1716277 h 1909224"/>
              <a:gd name="connsiteX14" fmla="*/ 4320330 w 5031854"/>
              <a:gd name="connsiteY14" fmla="*/ 1833723 h 1909224"/>
              <a:gd name="connsiteX15" fmla="*/ 4773336 w 5031854"/>
              <a:gd name="connsiteY15" fmla="*/ 1900835 h 1909224"/>
              <a:gd name="connsiteX16" fmla="*/ 4999838 w 5031854"/>
              <a:gd name="connsiteY16" fmla="*/ 1900835 h 1909224"/>
              <a:gd name="connsiteX17" fmla="*/ 5025005 w 5031854"/>
              <a:gd name="connsiteY17" fmla="*/ 1909224 h 1909224"/>
              <a:gd name="connsiteX0" fmla="*/ 0 w 5031854"/>
              <a:gd name="connsiteY0" fmla="*/ 1875668 h 1909224"/>
              <a:gd name="connsiteX1" fmla="*/ 503339 w 5031854"/>
              <a:gd name="connsiteY1" fmla="*/ 1850501 h 1909224"/>
              <a:gd name="connsiteX2" fmla="*/ 1065402 w 5031854"/>
              <a:gd name="connsiteY2" fmla="*/ 1682721 h 1909224"/>
              <a:gd name="connsiteX3" fmla="*/ 1568741 w 5031854"/>
              <a:gd name="connsiteY3" fmla="*/ 1305217 h 1909224"/>
              <a:gd name="connsiteX4" fmla="*/ 1770077 w 5031854"/>
              <a:gd name="connsiteY4" fmla="*/ 885767 h 1909224"/>
              <a:gd name="connsiteX5" fmla="*/ 2072081 w 5031854"/>
              <a:gd name="connsiteY5" fmla="*/ 365650 h 1909224"/>
              <a:gd name="connsiteX6" fmla="*/ 2348917 w 5031854"/>
              <a:gd name="connsiteY6" fmla="*/ 55257 h 1909224"/>
              <a:gd name="connsiteX7" fmla="*/ 2567031 w 5031854"/>
              <a:gd name="connsiteY7" fmla="*/ 13312 h 1909224"/>
              <a:gd name="connsiteX8" fmla="*/ 2734811 w 5031854"/>
              <a:gd name="connsiteY8" fmla="*/ 38479 h 1909224"/>
              <a:gd name="connsiteX9" fmla="*/ 3020037 w 5031854"/>
              <a:gd name="connsiteY9" fmla="*/ 407595 h 1909224"/>
              <a:gd name="connsiteX10" fmla="*/ 3271706 w 5031854"/>
              <a:gd name="connsiteY10" fmla="*/ 919323 h 1909224"/>
              <a:gd name="connsiteX11" fmla="*/ 3422708 w 5031854"/>
              <a:gd name="connsiteY11" fmla="*/ 1246494 h 1909224"/>
              <a:gd name="connsiteX12" fmla="*/ 3665989 w 5031854"/>
              <a:gd name="connsiteY12" fmla="*/ 1514942 h 1909224"/>
              <a:gd name="connsiteX13" fmla="*/ 3942826 w 5031854"/>
              <a:gd name="connsiteY13" fmla="*/ 1716277 h 1909224"/>
              <a:gd name="connsiteX14" fmla="*/ 4320330 w 5031854"/>
              <a:gd name="connsiteY14" fmla="*/ 1833723 h 1909224"/>
              <a:gd name="connsiteX15" fmla="*/ 4773336 w 5031854"/>
              <a:gd name="connsiteY15" fmla="*/ 1900835 h 1909224"/>
              <a:gd name="connsiteX16" fmla="*/ 4999838 w 5031854"/>
              <a:gd name="connsiteY16" fmla="*/ 1900835 h 1909224"/>
              <a:gd name="connsiteX17" fmla="*/ 5025005 w 5031854"/>
              <a:gd name="connsiteY17" fmla="*/ 1909224 h 1909224"/>
              <a:gd name="connsiteX0" fmla="*/ 0 w 5031854"/>
              <a:gd name="connsiteY0" fmla="*/ 1875668 h 1909224"/>
              <a:gd name="connsiteX1" fmla="*/ 503339 w 5031854"/>
              <a:gd name="connsiteY1" fmla="*/ 1850501 h 1909224"/>
              <a:gd name="connsiteX2" fmla="*/ 1065402 w 5031854"/>
              <a:gd name="connsiteY2" fmla="*/ 1682721 h 1909224"/>
              <a:gd name="connsiteX3" fmla="*/ 1568741 w 5031854"/>
              <a:gd name="connsiteY3" fmla="*/ 1305217 h 1909224"/>
              <a:gd name="connsiteX4" fmla="*/ 1812022 w 5031854"/>
              <a:gd name="connsiteY4" fmla="*/ 885767 h 1909224"/>
              <a:gd name="connsiteX5" fmla="*/ 2072081 w 5031854"/>
              <a:gd name="connsiteY5" fmla="*/ 365650 h 1909224"/>
              <a:gd name="connsiteX6" fmla="*/ 2348917 w 5031854"/>
              <a:gd name="connsiteY6" fmla="*/ 55257 h 1909224"/>
              <a:gd name="connsiteX7" fmla="*/ 2567031 w 5031854"/>
              <a:gd name="connsiteY7" fmla="*/ 13312 h 1909224"/>
              <a:gd name="connsiteX8" fmla="*/ 2734811 w 5031854"/>
              <a:gd name="connsiteY8" fmla="*/ 38479 h 1909224"/>
              <a:gd name="connsiteX9" fmla="*/ 3020037 w 5031854"/>
              <a:gd name="connsiteY9" fmla="*/ 407595 h 1909224"/>
              <a:gd name="connsiteX10" fmla="*/ 3271706 w 5031854"/>
              <a:gd name="connsiteY10" fmla="*/ 919323 h 1909224"/>
              <a:gd name="connsiteX11" fmla="*/ 3422708 w 5031854"/>
              <a:gd name="connsiteY11" fmla="*/ 1246494 h 1909224"/>
              <a:gd name="connsiteX12" fmla="*/ 3665989 w 5031854"/>
              <a:gd name="connsiteY12" fmla="*/ 1514942 h 1909224"/>
              <a:gd name="connsiteX13" fmla="*/ 3942826 w 5031854"/>
              <a:gd name="connsiteY13" fmla="*/ 1716277 h 1909224"/>
              <a:gd name="connsiteX14" fmla="*/ 4320330 w 5031854"/>
              <a:gd name="connsiteY14" fmla="*/ 1833723 h 1909224"/>
              <a:gd name="connsiteX15" fmla="*/ 4773336 w 5031854"/>
              <a:gd name="connsiteY15" fmla="*/ 1900835 h 1909224"/>
              <a:gd name="connsiteX16" fmla="*/ 4999838 w 5031854"/>
              <a:gd name="connsiteY16" fmla="*/ 1900835 h 1909224"/>
              <a:gd name="connsiteX17" fmla="*/ 5025005 w 5031854"/>
              <a:gd name="connsiteY17" fmla="*/ 1909224 h 1909224"/>
              <a:gd name="connsiteX0" fmla="*/ 0 w 5031854"/>
              <a:gd name="connsiteY0" fmla="*/ 1875668 h 1909224"/>
              <a:gd name="connsiteX1" fmla="*/ 503339 w 5031854"/>
              <a:gd name="connsiteY1" fmla="*/ 1850501 h 1909224"/>
              <a:gd name="connsiteX2" fmla="*/ 1065402 w 5031854"/>
              <a:gd name="connsiteY2" fmla="*/ 1682721 h 1909224"/>
              <a:gd name="connsiteX3" fmla="*/ 1568741 w 5031854"/>
              <a:gd name="connsiteY3" fmla="*/ 1305217 h 1909224"/>
              <a:gd name="connsiteX4" fmla="*/ 1812022 w 5031854"/>
              <a:gd name="connsiteY4" fmla="*/ 885767 h 1909224"/>
              <a:gd name="connsiteX5" fmla="*/ 2072081 w 5031854"/>
              <a:gd name="connsiteY5" fmla="*/ 365650 h 1909224"/>
              <a:gd name="connsiteX6" fmla="*/ 2348917 w 5031854"/>
              <a:gd name="connsiteY6" fmla="*/ 55257 h 1909224"/>
              <a:gd name="connsiteX7" fmla="*/ 2567031 w 5031854"/>
              <a:gd name="connsiteY7" fmla="*/ 13312 h 1909224"/>
              <a:gd name="connsiteX8" fmla="*/ 2734811 w 5031854"/>
              <a:gd name="connsiteY8" fmla="*/ 38479 h 1909224"/>
              <a:gd name="connsiteX9" fmla="*/ 3020037 w 5031854"/>
              <a:gd name="connsiteY9" fmla="*/ 407595 h 1909224"/>
              <a:gd name="connsiteX10" fmla="*/ 3271706 w 5031854"/>
              <a:gd name="connsiteY10" fmla="*/ 919323 h 1909224"/>
              <a:gd name="connsiteX11" fmla="*/ 3422708 w 5031854"/>
              <a:gd name="connsiteY11" fmla="*/ 1280050 h 1909224"/>
              <a:gd name="connsiteX12" fmla="*/ 3665989 w 5031854"/>
              <a:gd name="connsiteY12" fmla="*/ 1514942 h 1909224"/>
              <a:gd name="connsiteX13" fmla="*/ 3942826 w 5031854"/>
              <a:gd name="connsiteY13" fmla="*/ 1716277 h 1909224"/>
              <a:gd name="connsiteX14" fmla="*/ 4320330 w 5031854"/>
              <a:gd name="connsiteY14" fmla="*/ 1833723 h 1909224"/>
              <a:gd name="connsiteX15" fmla="*/ 4773336 w 5031854"/>
              <a:gd name="connsiteY15" fmla="*/ 1900835 h 1909224"/>
              <a:gd name="connsiteX16" fmla="*/ 4999838 w 5031854"/>
              <a:gd name="connsiteY16" fmla="*/ 1900835 h 1909224"/>
              <a:gd name="connsiteX17" fmla="*/ 5025005 w 5031854"/>
              <a:gd name="connsiteY17" fmla="*/ 1909224 h 1909224"/>
              <a:gd name="connsiteX0" fmla="*/ 0 w 5031854"/>
              <a:gd name="connsiteY0" fmla="*/ 1875668 h 1909224"/>
              <a:gd name="connsiteX1" fmla="*/ 503339 w 5031854"/>
              <a:gd name="connsiteY1" fmla="*/ 1850501 h 1909224"/>
              <a:gd name="connsiteX2" fmla="*/ 1065402 w 5031854"/>
              <a:gd name="connsiteY2" fmla="*/ 1682721 h 1909224"/>
              <a:gd name="connsiteX3" fmla="*/ 1568741 w 5031854"/>
              <a:gd name="connsiteY3" fmla="*/ 1305217 h 1909224"/>
              <a:gd name="connsiteX4" fmla="*/ 1812022 w 5031854"/>
              <a:gd name="connsiteY4" fmla="*/ 885767 h 1909224"/>
              <a:gd name="connsiteX5" fmla="*/ 2072081 w 5031854"/>
              <a:gd name="connsiteY5" fmla="*/ 365650 h 1909224"/>
              <a:gd name="connsiteX6" fmla="*/ 2348917 w 5031854"/>
              <a:gd name="connsiteY6" fmla="*/ 55257 h 1909224"/>
              <a:gd name="connsiteX7" fmla="*/ 2567031 w 5031854"/>
              <a:gd name="connsiteY7" fmla="*/ 13312 h 1909224"/>
              <a:gd name="connsiteX8" fmla="*/ 2734811 w 5031854"/>
              <a:gd name="connsiteY8" fmla="*/ 38479 h 1909224"/>
              <a:gd name="connsiteX9" fmla="*/ 3020037 w 5031854"/>
              <a:gd name="connsiteY9" fmla="*/ 407595 h 1909224"/>
              <a:gd name="connsiteX10" fmla="*/ 3271706 w 5031854"/>
              <a:gd name="connsiteY10" fmla="*/ 919323 h 1909224"/>
              <a:gd name="connsiteX11" fmla="*/ 3422708 w 5031854"/>
              <a:gd name="connsiteY11" fmla="*/ 1280050 h 1909224"/>
              <a:gd name="connsiteX12" fmla="*/ 3665989 w 5031854"/>
              <a:gd name="connsiteY12" fmla="*/ 1540109 h 1909224"/>
              <a:gd name="connsiteX13" fmla="*/ 3942826 w 5031854"/>
              <a:gd name="connsiteY13" fmla="*/ 1716277 h 1909224"/>
              <a:gd name="connsiteX14" fmla="*/ 4320330 w 5031854"/>
              <a:gd name="connsiteY14" fmla="*/ 1833723 h 1909224"/>
              <a:gd name="connsiteX15" fmla="*/ 4773336 w 5031854"/>
              <a:gd name="connsiteY15" fmla="*/ 1900835 h 1909224"/>
              <a:gd name="connsiteX16" fmla="*/ 4999838 w 5031854"/>
              <a:gd name="connsiteY16" fmla="*/ 1900835 h 1909224"/>
              <a:gd name="connsiteX17" fmla="*/ 5025005 w 5031854"/>
              <a:gd name="connsiteY17" fmla="*/ 1909224 h 1909224"/>
              <a:gd name="connsiteX0" fmla="*/ 0 w 5031854"/>
              <a:gd name="connsiteY0" fmla="*/ 1897972 h 1931528"/>
              <a:gd name="connsiteX1" fmla="*/ 503339 w 5031854"/>
              <a:gd name="connsiteY1" fmla="*/ 1872805 h 1931528"/>
              <a:gd name="connsiteX2" fmla="*/ 1065402 w 5031854"/>
              <a:gd name="connsiteY2" fmla="*/ 1705025 h 1931528"/>
              <a:gd name="connsiteX3" fmla="*/ 1568741 w 5031854"/>
              <a:gd name="connsiteY3" fmla="*/ 1327521 h 1931528"/>
              <a:gd name="connsiteX4" fmla="*/ 1812022 w 5031854"/>
              <a:gd name="connsiteY4" fmla="*/ 908071 h 1931528"/>
              <a:gd name="connsiteX5" fmla="*/ 2072081 w 5031854"/>
              <a:gd name="connsiteY5" fmla="*/ 387954 h 1931528"/>
              <a:gd name="connsiteX6" fmla="*/ 2348917 w 5031854"/>
              <a:gd name="connsiteY6" fmla="*/ 77561 h 1931528"/>
              <a:gd name="connsiteX7" fmla="*/ 2567031 w 5031854"/>
              <a:gd name="connsiteY7" fmla="*/ 2060 h 1931528"/>
              <a:gd name="connsiteX8" fmla="*/ 2734811 w 5031854"/>
              <a:gd name="connsiteY8" fmla="*/ 60783 h 1931528"/>
              <a:gd name="connsiteX9" fmla="*/ 3020037 w 5031854"/>
              <a:gd name="connsiteY9" fmla="*/ 429899 h 1931528"/>
              <a:gd name="connsiteX10" fmla="*/ 3271706 w 5031854"/>
              <a:gd name="connsiteY10" fmla="*/ 941627 h 1931528"/>
              <a:gd name="connsiteX11" fmla="*/ 3422708 w 5031854"/>
              <a:gd name="connsiteY11" fmla="*/ 1302354 h 1931528"/>
              <a:gd name="connsiteX12" fmla="*/ 3665989 w 5031854"/>
              <a:gd name="connsiteY12" fmla="*/ 1562413 h 1931528"/>
              <a:gd name="connsiteX13" fmla="*/ 3942826 w 5031854"/>
              <a:gd name="connsiteY13" fmla="*/ 1738581 h 1931528"/>
              <a:gd name="connsiteX14" fmla="*/ 4320330 w 5031854"/>
              <a:gd name="connsiteY14" fmla="*/ 1856027 h 1931528"/>
              <a:gd name="connsiteX15" fmla="*/ 4773336 w 5031854"/>
              <a:gd name="connsiteY15" fmla="*/ 1923139 h 1931528"/>
              <a:gd name="connsiteX16" fmla="*/ 4999838 w 5031854"/>
              <a:gd name="connsiteY16" fmla="*/ 1923139 h 1931528"/>
              <a:gd name="connsiteX17" fmla="*/ 5025005 w 5031854"/>
              <a:gd name="connsiteY17" fmla="*/ 1931528 h 1931528"/>
              <a:gd name="connsiteX0" fmla="*/ 0 w 5031854"/>
              <a:gd name="connsiteY0" fmla="*/ 1897972 h 1931528"/>
              <a:gd name="connsiteX1" fmla="*/ 503339 w 5031854"/>
              <a:gd name="connsiteY1" fmla="*/ 1872805 h 1931528"/>
              <a:gd name="connsiteX2" fmla="*/ 1065402 w 5031854"/>
              <a:gd name="connsiteY2" fmla="*/ 1705025 h 1931528"/>
              <a:gd name="connsiteX3" fmla="*/ 1568741 w 5031854"/>
              <a:gd name="connsiteY3" fmla="*/ 1327521 h 1931528"/>
              <a:gd name="connsiteX4" fmla="*/ 1812022 w 5031854"/>
              <a:gd name="connsiteY4" fmla="*/ 908071 h 1931528"/>
              <a:gd name="connsiteX5" fmla="*/ 2072081 w 5031854"/>
              <a:gd name="connsiteY5" fmla="*/ 387954 h 1931528"/>
              <a:gd name="connsiteX6" fmla="*/ 2348917 w 5031854"/>
              <a:gd name="connsiteY6" fmla="*/ 77561 h 1931528"/>
              <a:gd name="connsiteX7" fmla="*/ 2567031 w 5031854"/>
              <a:gd name="connsiteY7" fmla="*/ 2060 h 1931528"/>
              <a:gd name="connsiteX8" fmla="*/ 2793534 w 5031854"/>
              <a:gd name="connsiteY8" fmla="*/ 60783 h 1931528"/>
              <a:gd name="connsiteX9" fmla="*/ 3020037 w 5031854"/>
              <a:gd name="connsiteY9" fmla="*/ 429899 h 1931528"/>
              <a:gd name="connsiteX10" fmla="*/ 3271706 w 5031854"/>
              <a:gd name="connsiteY10" fmla="*/ 941627 h 1931528"/>
              <a:gd name="connsiteX11" fmla="*/ 3422708 w 5031854"/>
              <a:gd name="connsiteY11" fmla="*/ 1302354 h 1931528"/>
              <a:gd name="connsiteX12" fmla="*/ 3665989 w 5031854"/>
              <a:gd name="connsiteY12" fmla="*/ 1562413 h 1931528"/>
              <a:gd name="connsiteX13" fmla="*/ 3942826 w 5031854"/>
              <a:gd name="connsiteY13" fmla="*/ 1738581 h 1931528"/>
              <a:gd name="connsiteX14" fmla="*/ 4320330 w 5031854"/>
              <a:gd name="connsiteY14" fmla="*/ 1856027 h 1931528"/>
              <a:gd name="connsiteX15" fmla="*/ 4773336 w 5031854"/>
              <a:gd name="connsiteY15" fmla="*/ 1923139 h 1931528"/>
              <a:gd name="connsiteX16" fmla="*/ 4999838 w 5031854"/>
              <a:gd name="connsiteY16" fmla="*/ 1923139 h 1931528"/>
              <a:gd name="connsiteX17" fmla="*/ 5025005 w 5031854"/>
              <a:gd name="connsiteY17" fmla="*/ 1931528 h 1931528"/>
              <a:gd name="connsiteX0" fmla="*/ 0 w 5031854"/>
              <a:gd name="connsiteY0" fmla="*/ 1897972 h 1931528"/>
              <a:gd name="connsiteX1" fmla="*/ 503339 w 5031854"/>
              <a:gd name="connsiteY1" fmla="*/ 1872805 h 1931528"/>
              <a:gd name="connsiteX2" fmla="*/ 1065402 w 5031854"/>
              <a:gd name="connsiteY2" fmla="*/ 1705025 h 1931528"/>
              <a:gd name="connsiteX3" fmla="*/ 1568741 w 5031854"/>
              <a:gd name="connsiteY3" fmla="*/ 1327521 h 1931528"/>
              <a:gd name="connsiteX4" fmla="*/ 1812022 w 5031854"/>
              <a:gd name="connsiteY4" fmla="*/ 908071 h 1931528"/>
              <a:gd name="connsiteX5" fmla="*/ 2105636 w 5031854"/>
              <a:gd name="connsiteY5" fmla="*/ 438288 h 1931528"/>
              <a:gd name="connsiteX6" fmla="*/ 2348917 w 5031854"/>
              <a:gd name="connsiteY6" fmla="*/ 77561 h 1931528"/>
              <a:gd name="connsiteX7" fmla="*/ 2567031 w 5031854"/>
              <a:gd name="connsiteY7" fmla="*/ 2060 h 1931528"/>
              <a:gd name="connsiteX8" fmla="*/ 2793534 w 5031854"/>
              <a:gd name="connsiteY8" fmla="*/ 60783 h 1931528"/>
              <a:gd name="connsiteX9" fmla="*/ 3020037 w 5031854"/>
              <a:gd name="connsiteY9" fmla="*/ 429899 h 1931528"/>
              <a:gd name="connsiteX10" fmla="*/ 3271706 w 5031854"/>
              <a:gd name="connsiteY10" fmla="*/ 941627 h 1931528"/>
              <a:gd name="connsiteX11" fmla="*/ 3422708 w 5031854"/>
              <a:gd name="connsiteY11" fmla="*/ 1302354 h 1931528"/>
              <a:gd name="connsiteX12" fmla="*/ 3665989 w 5031854"/>
              <a:gd name="connsiteY12" fmla="*/ 1562413 h 1931528"/>
              <a:gd name="connsiteX13" fmla="*/ 3942826 w 5031854"/>
              <a:gd name="connsiteY13" fmla="*/ 1738581 h 1931528"/>
              <a:gd name="connsiteX14" fmla="*/ 4320330 w 5031854"/>
              <a:gd name="connsiteY14" fmla="*/ 1856027 h 1931528"/>
              <a:gd name="connsiteX15" fmla="*/ 4773336 w 5031854"/>
              <a:gd name="connsiteY15" fmla="*/ 1923139 h 1931528"/>
              <a:gd name="connsiteX16" fmla="*/ 4999838 w 5031854"/>
              <a:gd name="connsiteY16" fmla="*/ 1923139 h 1931528"/>
              <a:gd name="connsiteX17" fmla="*/ 5025005 w 5031854"/>
              <a:gd name="connsiteY17" fmla="*/ 1931528 h 1931528"/>
              <a:gd name="connsiteX0" fmla="*/ 0 w 5031854"/>
              <a:gd name="connsiteY0" fmla="*/ 1897972 h 1931528"/>
              <a:gd name="connsiteX1" fmla="*/ 503339 w 5031854"/>
              <a:gd name="connsiteY1" fmla="*/ 1872805 h 1931528"/>
              <a:gd name="connsiteX2" fmla="*/ 1065402 w 5031854"/>
              <a:gd name="connsiteY2" fmla="*/ 1705025 h 1931528"/>
              <a:gd name="connsiteX3" fmla="*/ 1568741 w 5031854"/>
              <a:gd name="connsiteY3" fmla="*/ 1327521 h 1931528"/>
              <a:gd name="connsiteX4" fmla="*/ 1812022 w 5031854"/>
              <a:gd name="connsiteY4" fmla="*/ 908071 h 1931528"/>
              <a:gd name="connsiteX5" fmla="*/ 2072081 w 5031854"/>
              <a:gd name="connsiteY5" fmla="*/ 438288 h 1931528"/>
              <a:gd name="connsiteX6" fmla="*/ 2348917 w 5031854"/>
              <a:gd name="connsiteY6" fmla="*/ 77561 h 1931528"/>
              <a:gd name="connsiteX7" fmla="*/ 2567031 w 5031854"/>
              <a:gd name="connsiteY7" fmla="*/ 2060 h 1931528"/>
              <a:gd name="connsiteX8" fmla="*/ 2793534 w 5031854"/>
              <a:gd name="connsiteY8" fmla="*/ 60783 h 1931528"/>
              <a:gd name="connsiteX9" fmla="*/ 3020037 w 5031854"/>
              <a:gd name="connsiteY9" fmla="*/ 429899 h 1931528"/>
              <a:gd name="connsiteX10" fmla="*/ 3271706 w 5031854"/>
              <a:gd name="connsiteY10" fmla="*/ 941627 h 1931528"/>
              <a:gd name="connsiteX11" fmla="*/ 3422708 w 5031854"/>
              <a:gd name="connsiteY11" fmla="*/ 1302354 h 1931528"/>
              <a:gd name="connsiteX12" fmla="*/ 3665989 w 5031854"/>
              <a:gd name="connsiteY12" fmla="*/ 1562413 h 1931528"/>
              <a:gd name="connsiteX13" fmla="*/ 3942826 w 5031854"/>
              <a:gd name="connsiteY13" fmla="*/ 1738581 h 1931528"/>
              <a:gd name="connsiteX14" fmla="*/ 4320330 w 5031854"/>
              <a:gd name="connsiteY14" fmla="*/ 1856027 h 1931528"/>
              <a:gd name="connsiteX15" fmla="*/ 4773336 w 5031854"/>
              <a:gd name="connsiteY15" fmla="*/ 1923139 h 1931528"/>
              <a:gd name="connsiteX16" fmla="*/ 4999838 w 5031854"/>
              <a:gd name="connsiteY16" fmla="*/ 1923139 h 1931528"/>
              <a:gd name="connsiteX17" fmla="*/ 5025005 w 5031854"/>
              <a:gd name="connsiteY17" fmla="*/ 1931528 h 1931528"/>
              <a:gd name="connsiteX0" fmla="*/ 0 w 5031854"/>
              <a:gd name="connsiteY0" fmla="*/ 1897753 h 1931309"/>
              <a:gd name="connsiteX1" fmla="*/ 503339 w 5031854"/>
              <a:gd name="connsiteY1" fmla="*/ 1872586 h 1931309"/>
              <a:gd name="connsiteX2" fmla="*/ 1065402 w 5031854"/>
              <a:gd name="connsiteY2" fmla="*/ 1704806 h 1931309"/>
              <a:gd name="connsiteX3" fmla="*/ 1568741 w 5031854"/>
              <a:gd name="connsiteY3" fmla="*/ 1327302 h 1931309"/>
              <a:gd name="connsiteX4" fmla="*/ 1812022 w 5031854"/>
              <a:gd name="connsiteY4" fmla="*/ 907852 h 1931309"/>
              <a:gd name="connsiteX5" fmla="*/ 2072081 w 5031854"/>
              <a:gd name="connsiteY5" fmla="*/ 438069 h 1931309"/>
              <a:gd name="connsiteX6" fmla="*/ 2348917 w 5031854"/>
              <a:gd name="connsiteY6" fmla="*/ 77342 h 1931309"/>
              <a:gd name="connsiteX7" fmla="*/ 2567031 w 5031854"/>
              <a:gd name="connsiteY7" fmla="*/ 1841 h 1931309"/>
              <a:gd name="connsiteX8" fmla="*/ 2793534 w 5031854"/>
              <a:gd name="connsiteY8" fmla="*/ 60564 h 1931309"/>
              <a:gd name="connsiteX9" fmla="*/ 3045203 w 5031854"/>
              <a:gd name="connsiteY9" fmla="*/ 421291 h 1931309"/>
              <a:gd name="connsiteX10" fmla="*/ 3271706 w 5031854"/>
              <a:gd name="connsiteY10" fmla="*/ 941408 h 1931309"/>
              <a:gd name="connsiteX11" fmla="*/ 3422708 w 5031854"/>
              <a:gd name="connsiteY11" fmla="*/ 1302135 h 1931309"/>
              <a:gd name="connsiteX12" fmla="*/ 3665989 w 5031854"/>
              <a:gd name="connsiteY12" fmla="*/ 1562194 h 1931309"/>
              <a:gd name="connsiteX13" fmla="*/ 3942826 w 5031854"/>
              <a:gd name="connsiteY13" fmla="*/ 1738362 h 1931309"/>
              <a:gd name="connsiteX14" fmla="*/ 4320330 w 5031854"/>
              <a:gd name="connsiteY14" fmla="*/ 1855808 h 1931309"/>
              <a:gd name="connsiteX15" fmla="*/ 4773336 w 5031854"/>
              <a:gd name="connsiteY15" fmla="*/ 1922920 h 1931309"/>
              <a:gd name="connsiteX16" fmla="*/ 4999838 w 5031854"/>
              <a:gd name="connsiteY16" fmla="*/ 1922920 h 1931309"/>
              <a:gd name="connsiteX17" fmla="*/ 5025005 w 5031854"/>
              <a:gd name="connsiteY17" fmla="*/ 1931309 h 1931309"/>
              <a:gd name="connsiteX0" fmla="*/ 0 w 5031854"/>
              <a:gd name="connsiteY0" fmla="*/ 1897753 h 1931309"/>
              <a:gd name="connsiteX1" fmla="*/ 503339 w 5031854"/>
              <a:gd name="connsiteY1" fmla="*/ 1872586 h 1931309"/>
              <a:gd name="connsiteX2" fmla="*/ 1065402 w 5031854"/>
              <a:gd name="connsiteY2" fmla="*/ 1704806 h 1931309"/>
              <a:gd name="connsiteX3" fmla="*/ 1568741 w 5031854"/>
              <a:gd name="connsiteY3" fmla="*/ 1327302 h 1931309"/>
              <a:gd name="connsiteX4" fmla="*/ 1812022 w 5031854"/>
              <a:gd name="connsiteY4" fmla="*/ 907852 h 1931309"/>
              <a:gd name="connsiteX5" fmla="*/ 2072081 w 5031854"/>
              <a:gd name="connsiteY5" fmla="*/ 438069 h 1931309"/>
              <a:gd name="connsiteX6" fmla="*/ 2348917 w 5031854"/>
              <a:gd name="connsiteY6" fmla="*/ 77342 h 1931309"/>
              <a:gd name="connsiteX7" fmla="*/ 2567031 w 5031854"/>
              <a:gd name="connsiteY7" fmla="*/ 1841 h 1931309"/>
              <a:gd name="connsiteX8" fmla="*/ 2793534 w 5031854"/>
              <a:gd name="connsiteY8" fmla="*/ 60564 h 1931309"/>
              <a:gd name="connsiteX9" fmla="*/ 3045203 w 5031854"/>
              <a:gd name="connsiteY9" fmla="*/ 421291 h 1931309"/>
              <a:gd name="connsiteX10" fmla="*/ 3271706 w 5031854"/>
              <a:gd name="connsiteY10" fmla="*/ 941408 h 1931309"/>
              <a:gd name="connsiteX11" fmla="*/ 3447875 w 5031854"/>
              <a:gd name="connsiteY11" fmla="*/ 1302135 h 1931309"/>
              <a:gd name="connsiteX12" fmla="*/ 3665989 w 5031854"/>
              <a:gd name="connsiteY12" fmla="*/ 1562194 h 1931309"/>
              <a:gd name="connsiteX13" fmla="*/ 3942826 w 5031854"/>
              <a:gd name="connsiteY13" fmla="*/ 1738362 h 1931309"/>
              <a:gd name="connsiteX14" fmla="*/ 4320330 w 5031854"/>
              <a:gd name="connsiteY14" fmla="*/ 1855808 h 1931309"/>
              <a:gd name="connsiteX15" fmla="*/ 4773336 w 5031854"/>
              <a:gd name="connsiteY15" fmla="*/ 1922920 h 1931309"/>
              <a:gd name="connsiteX16" fmla="*/ 4999838 w 5031854"/>
              <a:gd name="connsiteY16" fmla="*/ 1922920 h 1931309"/>
              <a:gd name="connsiteX17" fmla="*/ 5025005 w 5031854"/>
              <a:gd name="connsiteY17" fmla="*/ 1931309 h 1931309"/>
              <a:gd name="connsiteX0" fmla="*/ 0 w 5031854"/>
              <a:gd name="connsiteY0" fmla="*/ 1897753 h 1931309"/>
              <a:gd name="connsiteX1" fmla="*/ 503339 w 5031854"/>
              <a:gd name="connsiteY1" fmla="*/ 1872586 h 1931309"/>
              <a:gd name="connsiteX2" fmla="*/ 1065402 w 5031854"/>
              <a:gd name="connsiteY2" fmla="*/ 1704806 h 1931309"/>
              <a:gd name="connsiteX3" fmla="*/ 1568741 w 5031854"/>
              <a:gd name="connsiteY3" fmla="*/ 1327302 h 1931309"/>
              <a:gd name="connsiteX4" fmla="*/ 1812022 w 5031854"/>
              <a:gd name="connsiteY4" fmla="*/ 907852 h 1931309"/>
              <a:gd name="connsiteX5" fmla="*/ 2072081 w 5031854"/>
              <a:gd name="connsiteY5" fmla="*/ 438069 h 1931309"/>
              <a:gd name="connsiteX6" fmla="*/ 2348917 w 5031854"/>
              <a:gd name="connsiteY6" fmla="*/ 77342 h 1931309"/>
              <a:gd name="connsiteX7" fmla="*/ 2567031 w 5031854"/>
              <a:gd name="connsiteY7" fmla="*/ 1841 h 1931309"/>
              <a:gd name="connsiteX8" fmla="*/ 2793534 w 5031854"/>
              <a:gd name="connsiteY8" fmla="*/ 60564 h 1931309"/>
              <a:gd name="connsiteX9" fmla="*/ 3045203 w 5031854"/>
              <a:gd name="connsiteY9" fmla="*/ 421291 h 1931309"/>
              <a:gd name="connsiteX10" fmla="*/ 3271706 w 5031854"/>
              <a:gd name="connsiteY10" fmla="*/ 941408 h 1931309"/>
              <a:gd name="connsiteX11" fmla="*/ 3447875 w 5031854"/>
              <a:gd name="connsiteY11" fmla="*/ 1302135 h 1931309"/>
              <a:gd name="connsiteX12" fmla="*/ 3682767 w 5031854"/>
              <a:gd name="connsiteY12" fmla="*/ 1545416 h 1931309"/>
              <a:gd name="connsiteX13" fmla="*/ 3942826 w 5031854"/>
              <a:gd name="connsiteY13" fmla="*/ 1738362 h 1931309"/>
              <a:gd name="connsiteX14" fmla="*/ 4320330 w 5031854"/>
              <a:gd name="connsiteY14" fmla="*/ 1855808 h 1931309"/>
              <a:gd name="connsiteX15" fmla="*/ 4773336 w 5031854"/>
              <a:gd name="connsiteY15" fmla="*/ 1922920 h 1931309"/>
              <a:gd name="connsiteX16" fmla="*/ 4999838 w 5031854"/>
              <a:gd name="connsiteY16" fmla="*/ 1922920 h 1931309"/>
              <a:gd name="connsiteX17" fmla="*/ 5025005 w 5031854"/>
              <a:gd name="connsiteY17" fmla="*/ 1931309 h 1931309"/>
              <a:gd name="connsiteX0" fmla="*/ 0 w 5031854"/>
              <a:gd name="connsiteY0" fmla="*/ 1897753 h 1931309"/>
              <a:gd name="connsiteX1" fmla="*/ 503339 w 5031854"/>
              <a:gd name="connsiteY1" fmla="*/ 1872586 h 1931309"/>
              <a:gd name="connsiteX2" fmla="*/ 1065402 w 5031854"/>
              <a:gd name="connsiteY2" fmla="*/ 1704806 h 1931309"/>
              <a:gd name="connsiteX3" fmla="*/ 1568741 w 5031854"/>
              <a:gd name="connsiteY3" fmla="*/ 1327302 h 1931309"/>
              <a:gd name="connsiteX4" fmla="*/ 1812022 w 5031854"/>
              <a:gd name="connsiteY4" fmla="*/ 907852 h 1931309"/>
              <a:gd name="connsiteX5" fmla="*/ 2072081 w 5031854"/>
              <a:gd name="connsiteY5" fmla="*/ 438069 h 1931309"/>
              <a:gd name="connsiteX6" fmla="*/ 2348917 w 5031854"/>
              <a:gd name="connsiteY6" fmla="*/ 77342 h 1931309"/>
              <a:gd name="connsiteX7" fmla="*/ 2567031 w 5031854"/>
              <a:gd name="connsiteY7" fmla="*/ 1841 h 1931309"/>
              <a:gd name="connsiteX8" fmla="*/ 2793534 w 5031854"/>
              <a:gd name="connsiteY8" fmla="*/ 60564 h 1931309"/>
              <a:gd name="connsiteX9" fmla="*/ 3045203 w 5031854"/>
              <a:gd name="connsiteY9" fmla="*/ 421291 h 1931309"/>
              <a:gd name="connsiteX10" fmla="*/ 3296873 w 5031854"/>
              <a:gd name="connsiteY10" fmla="*/ 933019 h 1931309"/>
              <a:gd name="connsiteX11" fmla="*/ 3447875 w 5031854"/>
              <a:gd name="connsiteY11" fmla="*/ 1302135 h 1931309"/>
              <a:gd name="connsiteX12" fmla="*/ 3682767 w 5031854"/>
              <a:gd name="connsiteY12" fmla="*/ 1545416 h 1931309"/>
              <a:gd name="connsiteX13" fmla="*/ 3942826 w 5031854"/>
              <a:gd name="connsiteY13" fmla="*/ 1738362 h 1931309"/>
              <a:gd name="connsiteX14" fmla="*/ 4320330 w 5031854"/>
              <a:gd name="connsiteY14" fmla="*/ 1855808 h 1931309"/>
              <a:gd name="connsiteX15" fmla="*/ 4773336 w 5031854"/>
              <a:gd name="connsiteY15" fmla="*/ 1922920 h 1931309"/>
              <a:gd name="connsiteX16" fmla="*/ 4999838 w 5031854"/>
              <a:gd name="connsiteY16" fmla="*/ 1922920 h 1931309"/>
              <a:gd name="connsiteX17" fmla="*/ 5025005 w 5031854"/>
              <a:gd name="connsiteY17" fmla="*/ 1931309 h 1931309"/>
              <a:gd name="connsiteX0" fmla="*/ 0 w 5031854"/>
              <a:gd name="connsiteY0" fmla="*/ 1900378 h 1933934"/>
              <a:gd name="connsiteX1" fmla="*/ 503339 w 5031854"/>
              <a:gd name="connsiteY1" fmla="*/ 1875211 h 1933934"/>
              <a:gd name="connsiteX2" fmla="*/ 1065402 w 5031854"/>
              <a:gd name="connsiteY2" fmla="*/ 1707431 h 1933934"/>
              <a:gd name="connsiteX3" fmla="*/ 1568741 w 5031854"/>
              <a:gd name="connsiteY3" fmla="*/ 1329927 h 1933934"/>
              <a:gd name="connsiteX4" fmla="*/ 1812022 w 5031854"/>
              <a:gd name="connsiteY4" fmla="*/ 910477 h 1933934"/>
              <a:gd name="connsiteX5" fmla="*/ 2072081 w 5031854"/>
              <a:gd name="connsiteY5" fmla="*/ 440694 h 1933934"/>
              <a:gd name="connsiteX6" fmla="*/ 2348917 w 5031854"/>
              <a:gd name="connsiteY6" fmla="*/ 79967 h 1933934"/>
              <a:gd name="connsiteX7" fmla="*/ 2567031 w 5031854"/>
              <a:gd name="connsiteY7" fmla="*/ 4466 h 1933934"/>
              <a:gd name="connsiteX8" fmla="*/ 2759028 w 5031854"/>
              <a:gd name="connsiteY8" fmla="*/ 54562 h 1933934"/>
              <a:gd name="connsiteX9" fmla="*/ 3045203 w 5031854"/>
              <a:gd name="connsiteY9" fmla="*/ 423916 h 1933934"/>
              <a:gd name="connsiteX10" fmla="*/ 3296873 w 5031854"/>
              <a:gd name="connsiteY10" fmla="*/ 935644 h 1933934"/>
              <a:gd name="connsiteX11" fmla="*/ 3447875 w 5031854"/>
              <a:gd name="connsiteY11" fmla="*/ 1304760 h 1933934"/>
              <a:gd name="connsiteX12" fmla="*/ 3682767 w 5031854"/>
              <a:gd name="connsiteY12" fmla="*/ 1548041 h 1933934"/>
              <a:gd name="connsiteX13" fmla="*/ 3942826 w 5031854"/>
              <a:gd name="connsiteY13" fmla="*/ 1740987 h 1933934"/>
              <a:gd name="connsiteX14" fmla="*/ 4320330 w 5031854"/>
              <a:gd name="connsiteY14" fmla="*/ 1858433 h 1933934"/>
              <a:gd name="connsiteX15" fmla="*/ 4773336 w 5031854"/>
              <a:gd name="connsiteY15" fmla="*/ 1925545 h 1933934"/>
              <a:gd name="connsiteX16" fmla="*/ 4999838 w 5031854"/>
              <a:gd name="connsiteY16" fmla="*/ 1925545 h 1933934"/>
              <a:gd name="connsiteX17" fmla="*/ 5025005 w 5031854"/>
              <a:gd name="connsiteY17" fmla="*/ 1933934 h 1933934"/>
              <a:gd name="connsiteX0" fmla="*/ 0 w 5031854"/>
              <a:gd name="connsiteY0" fmla="*/ 1900378 h 1933934"/>
              <a:gd name="connsiteX1" fmla="*/ 503339 w 5031854"/>
              <a:gd name="connsiteY1" fmla="*/ 1875211 h 1933934"/>
              <a:gd name="connsiteX2" fmla="*/ 1065402 w 5031854"/>
              <a:gd name="connsiteY2" fmla="*/ 1707431 h 1933934"/>
              <a:gd name="connsiteX3" fmla="*/ 1568741 w 5031854"/>
              <a:gd name="connsiteY3" fmla="*/ 1329927 h 1933934"/>
              <a:gd name="connsiteX4" fmla="*/ 1812022 w 5031854"/>
              <a:gd name="connsiteY4" fmla="*/ 910477 h 1933934"/>
              <a:gd name="connsiteX5" fmla="*/ 2072081 w 5031854"/>
              <a:gd name="connsiteY5" fmla="*/ 440694 h 1933934"/>
              <a:gd name="connsiteX6" fmla="*/ 2348917 w 5031854"/>
              <a:gd name="connsiteY6" fmla="*/ 79967 h 1933934"/>
              <a:gd name="connsiteX7" fmla="*/ 2567031 w 5031854"/>
              <a:gd name="connsiteY7" fmla="*/ 4466 h 1933934"/>
              <a:gd name="connsiteX8" fmla="*/ 2759028 w 5031854"/>
              <a:gd name="connsiteY8" fmla="*/ 54562 h 1933934"/>
              <a:gd name="connsiteX9" fmla="*/ 3045203 w 5031854"/>
              <a:gd name="connsiteY9" fmla="*/ 423916 h 1933934"/>
              <a:gd name="connsiteX10" fmla="*/ 3270994 w 5031854"/>
              <a:gd name="connsiteY10" fmla="*/ 935644 h 1933934"/>
              <a:gd name="connsiteX11" fmla="*/ 3447875 w 5031854"/>
              <a:gd name="connsiteY11" fmla="*/ 1304760 h 1933934"/>
              <a:gd name="connsiteX12" fmla="*/ 3682767 w 5031854"/>
              <a:gd name="connsiteY12" fmla="*/ 1548041 h 1933934"/>
              <a:gd name="connsiteX13" fmla="*/ 3942826 w 5031854"/>
              <a:gd name="connsiteY13" fmla="*/ 1740987 h 1933934"/>
              <a:gd name="connsiteX14" fmla="*/ 4320330 w 5031854"/>
              <a:gd name="connsiteY14" fmla="*/ 1858433 h 1933934"/>
              <a:gd name="connsiteX15" fmla="*/ 4773336 w 5031854"/>
              <a:gd name="connsiteY15" fmla="*/ 1925545 h 1933934"/>
              <a:gd name="connsiteX16" fmla="*/ 4999838 w 5031854"/>
              <a:gd name="connsiteY16" fmla="*/ 1925545 h 1933934"/>
              <a:gd name="connsiteX17" fmla="*/ 5025005 w 5031854"/>
              <a:gd name="connsiteY17" fmla="*/ 1933934 h 1933934"/>
              <a:gd name="connsiteX0" fmla="*/ 0 w 5031854"/>
              <a:gd name="connsiteY0" fmla="*/ 1900378 h 1933934"/>
              <a:gd name="connsiteX1" fmla="*/ 503339 w 5031854"/>
              <a:gd name="connsiteY1" fmla="*/ 1875211 h 1933934"/>
              <a:gd name="connsiteX2" fmla="*/ 1065402 w 5031854"/>
              <a:gd name="connsiteY2" fmla="*/ 1707431 h 1933934"/>
              <a:gd name="connsiteX3" fmla="*/ 1568741 w 5031854"/>
              <a:gd name="connsiteY3" fmla="*/ 1329927 h 1933934"/>
              <a:gd name="connsiteX4" fmla="*/ 1812022 w 5031854"/>
              <a:gd name="connsiteY4" fmla="*/ 910477 h 1933934"/>
              <a:gd name="connsiteX5" fmla="*/ 2072081 w 5031854"/>
              <a:gd name="connsiteY5" fmla="*/ 440694 h 1933934"/>
              <a:gd name="connsiteX6" fmla="*/ 2348917 w 5031854"/>
              <a:gd name="connsiteY6" fmla="*/ 79967 h 1933934"/>
              <a:gd name="connsiteX7" fmla="*/ 2567031 w 5031854"/>
              <a:gd name="connsiteY7" fmla="*/ 4466 h 1933934"/>
              <a:gd name="connsiteX8" fmla="*/ 2759028 w 5031854"/>
              <a:gd name="connsiteY8" fmla="*/ 54562 h 1933934"/>
              <a:gd name="connsiteX9" fmla="*/ 3045203 w 5031854"/>
              <a:gd name="connsiteY9" fmla="*/ 423916 h 1933934"/>
              <a:gd name="connsiteX10" fmla="*/ 3270994 w 5031854"/>
              <a:gd name="connsiteY10" fmla="*/ 935644 h 1933934"/>
              <a:gd name="connsiteX11" fmla="*/ 3491007 w 5031854"/>
              <a:gd name="connsiteY11" fmla="*/ 1330639 h 1933934"/>
              <a:gd name="connsiteX12" fmla="*/ 3682767 w 5031854"/>
              <a:gd name="connsiteY12" fmla="*/ 1548041 h 1933934"/>
              <a:gd name="connsiteX13" fmla="*/ 3942826 w 5031854"/>
              <a:gd name="connsiteY13" fmla="*/ 1740987 h 1933934"/>
              <a:gd name="connsiteX14" fmla="*/ 4320330 w 5031854"/>
              <a:gd name="connsiteY14" fmla="*/ 1858433 h 1933934"/>
              <a:gd name="connsiteX15" fmla="*/ 4773336 w 5031854"/>
              <a:gd name="connsiteY15" fmla="*/ 1925545 h 1933934"/>
              <a:gd name="connsiteX16" fmla="*/ 4999838 w 5031854"/>
              <a:gd name="connsiteY16" fmla="*/ 1925545 h 1933934"/>
              <a:gd name="connsiteX17" fmla="*/ 5025005 w 5031854"/>
              <a:gd name="connsiteY17" fmla="*/ 1933934 h 1933934"/>
              <a:gd name="connsiteX0" fmla="*/ 0 w 5031854"/>
              <a:gd name="connsiteY0" fmla="*/ 1900378 h 1933934"/>
              <a:gd name="connsiteX1" fmla="*/ 503339 w 5031854"/>
              <a:gd name="connsiteY1" fmla="*/ 1875211 h 1933934"/>
              <a:gd name="connsiteX2" fmla="*/ 1065402 w 5031854"/>
              <a:gd name="connsiteY2" fmla="*/ 1707431 h 1933934"/>
              <a:gd name="connsiteX3" fmla="*/ 1568741 w 5031854"/>
              <a:gd name="connsiteY3" fmla="*/ 1329927 h 1933934"/>
              <a:gd name="connsiteX4" fmla="*/ 1812022 w 5031854"/>
              <a:gd name="connsiteY4" fmla="*/ 910477 h 1933934"/>
              <a:gd name="connsiteX5" fmla="*/ 2072081 w 5031854"/>
              <a:gd name="connsiteY5" fmla="*/ 440694 h 1933934"/>
              <a:gd name="connsiteX6" fmla="*/ 2348917 w 5031854"/>
              <a:gd name="connsiteY6" fmla="*/ 79967 h 1933934"/>
              <a:gd name="connsiteX7" fmla="*/ 2567031 w 5031854"/>
              <a:gd name="connsiteY7" fmla="*/ 4466 h 1933934"/>
              <a:gd name="connsiteX8" fmla="*/ 2759028 w 5031854"/>
              <a:gd name="connsiteY8" fmla="*/ 54562 h 1933934"/>
              <a:gd name="connsiteX9" fmla="*/ 3045203 w 5031854"/>
              <a:gd name="connsiteY9" fmla="*/ 423916 h 1933934"/>
              <a:gd name="connsiteX10" fmla="*/ 3270994 w 5031854"/>
              <a:gd name="connsiteY10" fmla="*/ 935644 h 1933934"/>
              <a:gd name="connsiteX11" fmla="*/ 3491007 w 5031854"/>
              <a:gd name="connsiteY11" fmla="*/ 1330639 h 1933934"/>
              <a:gd name="connsiteX12" fmla="*/ 3682767 w 5031854"/>
              <a:gd name="connsiteY12" fmla="*/ 1548041 h 1933934"/>
              <a:gd name="connsiteX13" fmla="*/ 3942826 w 5031854"/>
              <a:gd name="connsiteY13" fmla="*/ 1740987 h 1933934"/>
              <a:gd name="connsiteX14" fmla="*/ 4320330 w 5031854"/>
              <a:gd name="connsiteY14" fmla="*/ 1858433 h 1933934"/>
              <a:gd name="connsiteX15" fmla="*/ 4773336 w 5031854"/>
              <a:gd name="connsiteY15" fmla="*/ 1916919 h 1933934"/>
              <a:gd name="connsiteX16" fmla="*/ 4999838 w 5031854"/>
              <a:gd name="connsiteY16" fmla="*/ 1925545 h 1933934"/>
              <a:gd name="connsiteX17" fmla="*/ 5025005 w 5031854"/>
              <a:gd name="connsiteY17" fmla="*/ 1933934 h 1933934"/>
              <a:gd name="connsiteX0" fmla="*/ 0 w 5031854"/>
              <a:gd name="connsiteY0" fmla="*/ 1900378 h 1925792"/>
              <a:gd name="connsiteX1" fmla="*/ 503339 w 5031854"/>
              <a:gd name="connsiteY1" fmla="*/ 1875211 h 1925792"/>
              <a:gd name="connsiteX2" fmla="*/ 1065402 w 5031854"/>
              <a:gd name="connsiteY2" fmla="*/ 1707431 h 1925792"/>
              <a:gd name="connsiteX3" fmla="*/ 1568741 w 5031854"/>
              <a:gd name="connsiteY3" fmla="*/ 1329927 h 1925792"/>
              <a:gd name="connsiteX4" fmla="*/ 1812022 w 5031854"/>
              <a:gd name="connsiteY4" fmla="*/ 910477 h 1925792"/>
              <a:gd name="connsiteX5" fmla="*/ 2072081 w 5031854"/>
              <a:gd name="connsiteY5" fmla="*/ 440694 h 1925792"/>
              <a:gd name="connsiteX6" fmla="*/ 2348917 w 5031854"/>
              <a:gd name="connsiteY6" fmla="*/ 79967 h 1925792"/>
              <a:gd name="connsiteX7" fmla="*/ 2567031 w 5031854"/>
              <a:gd name="connsiteY7" fmla="*/ 4466 h 1925792"/>
              <a:gd name="connsiteX8" fmla="*/ 2759028 w 5031854"/>
              <a:gd name="connsiteY8" fmla="*/ 54562 h 1925792"/>
              <a:gd name="connsiteX9" fmla="*/ 3045203 w 5031854"/>
              <a:gd name="connsiteY9" fmla="*/ 423916 h 1925792"/>
              <a:gd name="connsiteX10" fmla="*/ 3270994 w 5031854"/>
              <a:gd name="connsiteY10" fmla="*/ 935644 h 1925792"/>
              <a:gd name="connsiteX11" fmla="*/ 3491007 w 5031854"/>
              <a:gd name="connsiteY11" fmla="*/ 1330639 h 1925792"/>
              <a:gd name="connsiteX12" fmla="*/ 3682767 w 5031854"/>
              <a:gd name="connsiteY12" fmla="*/ 1548041 h 1925792"/>
              <a:gd name="connsiteX13" fmla="*/ 3942826 w 5031854"/>
              <a:gd name="connsiteY13" fmla="*/ 1740987 h 1925792"/>
              <a:gd name="connsiteX14" fmla="*/ 4320330 w 5031854"/>
              <a:gd name="connsiteY14" fmla="*/ 1858433 h 1925792"/>
              <a:gd name="connsiteX15" fmla="*/ 4773336 w 5031854"/>
              <a:gd name="connsiteY15" fmla="*/ 1916919 h 1925792"/>
              <a:gd name="connsiteX16" fmla="*/ 4999838 w 5031854"/>
              <a:gd name="connsiteY16" fmla="*/ 1925545 h 1925792"/>
              <a:gd name="connsiteX17" fmla="*/ 5025005 w 5031854"/>
              <a:gd name="connsiteY17" fmla="*/ 1925307 h 1925792"/>
              <a:gd name="connsiteX0" fmla="*/ 0 w 5031854"/>
              <a:gd name="connsiteY0" fmla="*/ 1925286 h 1950700"/>
              <a:gd name="connsiteX1" fmla="*/ 503339 w 5031854"/>
              <a:gd name="connsiteY1" fmla="*/ 1900119 h 1950700"/>
              <a:gd name="connsiteX2" fmla="*/ 1065402 w 5031854"/>
              <a:gd name="connsiteY2" fmla="*/ 1732339 h 1950700"/>
              <a:gd name="connsiteX3" fmla="*/ 1568741 w 5031854"/>
              <a:gd name="connsiteY3" fmla="*/ 1354835 h 1950700"/>
              <a:gd name="connsiteX4" fmla="*/ 1812022 w 5031854"/>
              <a:gd name="connsiteY4" fmla="*/ 935385 h 1950700"/>
              <a:gd name="connsiteX5" fmla="*/ 2072081 w 5031854"/>
              <a:gd name="connsiteY5" fmla="*/ 465602 h 1950700"/>
              <a:gd name="connsiteX6" fmla="*/ 2348917 w 5031854"/>
              <a:gd name="connsiteY6" fmla="*/ 104875 h 1950700"/>
              <a:gd name="connsiteX7" fmla="*/ 2567031 w 5031854"/>
              <a:gd name="connsiteY7" fmla="*/ 905 h 1950700"/>
              <a:gd name="connsiteX8" fmla="*/ 2759028 w 5031854"/>
              <a:gd name="connsiteY8" fmla="*/ 79470 h 1950700"/>
              <a:gd name="connsiteX9" fmla="*/ 3045203 w 5031854"/>
              <a:gd name="connsiteY9" fmla="*/ 448824 h 1950700"/>
              <a:gd name="connsiteX10" fmla="*/ 3270994 w 5031854"/>
              <a:gd name="connsiteY10" fmla="*/ 960552 h 1950700"/>
              <a:gd name="connsiteX11" fmla="*/ 3491007 w 5031854"/>
              <a:gd name="connsiteY11" fmla="*/ 1355547 h 1950700"/>
              <a:gd name="connsiteX12" fmla="*/ 3682767 w 5031854"/>
              <a:gd name="connsiteY12" fmla="*/ 1572949 h 1950700"/>
              <a:gd name="connsiteX13" fmla="*/ 3942826 w 5031854"/>
              <a:gd name="connsiteY13" fmla="*/ 1765895 h 1950700"/>
              <a:gd name="connsiteX14" fmla="*/ 4320330 w 5031854"/>
              <a:gd name="connsiteY14" fmla="*/ 1883341 h 1950700"/>
              <a:gd name="connsiteX15" fmla="*/ 4773336 w 5031854"/>
              <a:gd name="connsiteY15" fmla="*/ 1941827 h 1950700"/>
              <a:gd name="connsiteX16" fmla="*/ 4999838 w 5031854"/>
              <a:gd name="connsiteY16" fmla="*/ 1950453 h 1950700"/>
              <a:gd name="connsiteX17" fmla="*/ 5025005 w 5031854"/>
              <a:gd name="connsiteY17" fmla="*/ 1950215 h 1950700"/>
              <a:gd name="connsiteX0" fmla="*/ 0 w 5031854"/>
              <a:gd name="connsiteY0" fmla="*/ 1925331 h 1950745"/>
              <a:gd name="connsiteX1" fmla="*/ 503339 w 5031854"/>
              <a:gd name="connsiteY1" fmla="*/ 1900164 h 1950745"/>
              <a:gd name="connsiteX2" fmla="*/ 1065402 w 5031854"/>
              <a:gd name="connsiteY2" fmla="*/ 1732384 h 1950745"/>
              <a:gd name="connsiteX3" fmla="*/ 1568741 w 5031854"/>
              <a:gd name="connsiteY3" fmla="*/ 1354880 h 1950745"/>
              <a:gd name="connsiteX4" fmla="*/ 1812022 w 5031854"/>
              <a:gd name="connsiteY4" fmla="*/ 935430 h 1950745"/>
              <a:gd name="connsiteX5" fmla="*/ 2072081 w 5031854"/>
              <a:gd name="connsiteY5" fmla="*/ 465647 h 1950745"/>
              <a:gd name="connsiteX6" fmla="*/ 2348917 w 5031854"/>
              <a:gd name="connsiteY6" fmla="*/ 104920 h 1950745"/>
              <a:gd name="connsiteX7" fmla="*/ 2567031 w 5031854"/>
              <a:gd name="connsiteY7" fmla="*/ 950 h 1950745"/>
              <a:gd name="connsiteX8" fmla="*/ 2759028 w 5031854"/>
              <a:gd name="connsiteY8" fmla="*/ 79515 h 1950745"/>
              <a:gd name="connsiteX9" fmla="*/ 3021553 w 5031854"/>
              <a:gd name="connsiteY9" fmla="*/ 454564 h 1950745"/>
              <a:gd name="connsiteX10" fmla="*/ 3270994 w 5031854"/>
              <a:gd name="connsiteY10" fmla="*/ 960597 h 1950745"/>
              <a:gd name="connsiteX11" fmla="*/ 3491007 w 5031854"/>
              <a:gd name="connsiteY11" fmla="*/ 1355592 h 1950745"/>
              <a:gd name="connsiteX12" fmla="*/ 3682767 w 5031854"/>
              <a:gd name="connsiteY12" fmla="*/ 1572994 h 1950745"/>
              <a:gd name="connsiteX13" fmla="*/ 3942826 w 5031854"/>
              <a:gd name="connsiteY13" fmla="*/ 1765940 h 1950745"/>
              <a:gd name="connsiteX14" fmla="*/ 4320330 w 5031854"/>
              <a:gd name="connsiteY14" fmla="*/ 1883386 h 1950745"/>
              <a:gd name="connsiteX15" fmla="*/ 4773336 w 5031854"/>
              <a:gd name="connsiteY15" fmla="*/ 1941872 h 1950745"/>
              <a:gd name="connsiteX16" fmla="*/ 4999838 w 5031854"/>
              <a:gd name="connsiteY16" fmla="*/ 1950498 h 1950745"/>
              <a:gd name="connsiteX17" fmla="*/ 5025005 w 5031854"/>
              <a:gd name="connsiteY17" fmla="*/ 1950260 h 195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31854" h="1950745">
                <a:moveTo>
                  <a:pt x="0" y="1925331"/>
                </a:moveTo>
                <a:cubicBezTo>
                  <a:pt x="162886" y="1928826"/>
                  <a:pt x="325772" y="1932322"/>
                  <a:pt x="503339" y="1900164"/>
                </a:cubicBezTo>
                <a:cubicBezTo>
                  <a:pt x="680906" y="1868006"/>
                  <a:pt x="887835" y="1823265"/>
                  <a:pt x="1065402" y="1732384"/>
                </a:cubicBezTo>
                <a:cubicBezTo>
                  <a:pt x="1242969" y="1641503"/>
                  <a:pt x="1444304" y="1487706"/>
                  <a:pt x="1568741" y="1354880"/>
                </a:cubicBezTo>
                <a:cubicBezTo>
                  <a:pt x="1693178" y="1222054"/>
                  <a:pt x="1728132" y="1083635"/>
                  <a:pt x="1812022" y="935430"/>
                </a:cubicBezTo>
                <a:cubicBezTo>
                  <a:pt x="1895912" y="787225"/>
                  <a:pt x="1982599" y="604065"/>
                  <a:pt x="2072081" y="465647"/>
                </a:cubicBezTo>
                <a:cubicBezTo>
                  <a:pt x="2161563" y="327229"/>
                  <a:pt x="2266425" y="182370"/>
                  <a:pt x="2348917" y="104920"/>
                </a:cubicBezTo>
                <a:cubicBezTo>
                  <a:pt x="2431409" y="27471"/>
                  <a:pt x="2498679" y="5184"/>
                  <a:pt x="2567031" y="950"/>
                </a:cubicBezTo>
                <a:cubicBezTo>
                  <a:pt x="2635383" y="-3284"/>
                  <a:pt x="2683274" y="3913"/>
                  <a:pt x="2759028" y="79515"/>
                </a:cubicBezTo>
                <a:cubicBezTo>
                  <a:pt x="2834782" y="155117"/>
                  <a:pt x="2936225" y="307717"/>
                  <a:pt x="3021553" y="454564"/>
                </a:cubicBezTo>
                <a:cubicBezTo>
                  <a:pt x="3106881" y="601411"/>
                  <a:pt x="3192752" y="810426"/>
                  <a:pt x="3270994" y="960597"/>
                </a:cubicBezTo>
                <a:cubicBezTo>
                  <a:pt x="3349236" y="1110768"/>
                  <a:pt x="3422378" y="1253526"/>
                  <a:pt x="3491007" y="1355592"/>
                </a:cubicBezTo>
                <a:cubicBezTo>
                  <a:pt x="3559636" y="1457658"/>
                  <a:pt x="3607464" y="1504603"/>
                  <a:pt x="3682767" y="1572994"/>
                </a:cubicBezTo>
                <a:cubicBezTo>
                  <a:pt x="3758070" y="1641385"/>
                  <a:pt x="3836566" y="1714208"/>
                  <a:pt x="3942826" y="1765940"/>
                </a:cubicBezTo>
                <a:cubicBezTo>
                  <a:pt x="4049086" y="1817672"/>
                  <a:pt x="4181912" y="1854064"/>
                  <a:pt x="4320330" y="1883386"/>
                </a:cubicBezTo>
                <a:cubicBezTo>
                  <a:pt x="4458748" y="1912708"/>
                  <a:pt x="4660085" y="1930687"/>
                  <a:pt x="4773336" y="1941872"/>
                </a:cubicBezTo>
                <a:cubicBezTo>
                  <a:pt x="4886587" y="1953057"/>
                  <a:pt x="4957893" y="1949100"/>
                  <a:pt x="4999838" y="1950498"/>
                </a:cubicBezTo>
                <a:cubicBezTo>
                  <a:pt x="5041783" y="1951896"/>
                  <a:pt x="5033394" y="1946764"/>
                  <a:pt x="5025005" y="1950260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/>
          <p:cNvSpPr/>
          <p:nvPr/>
        </p:nvSpPr>
        <p:spPr>
          <a:xfrm>
            <a:off x="6094951" y="1308546"/>
            <a:ext cx="3536618" cy="3996941"/>
          </a:xfrm>
          <a:custGeom>
            <a:avLst/>
            <a:gdLst>
              <a:gd name="connsiteX0" fmla="*/ 0 w 2424023"/>
              <a:gd name="connsiteY0" fmla="*/ 2598378 h 2624258"/>
              <a:gd name="connsiteX1" fmla="*/ 25880 w 2424023"/>
              <a:gd name="connsiteY1" fmla="*/ 1908265 h 2624258"/>
              <a:gd name="connsiteX2" fmla="*/ 60385 w 2424023"/>
              <a:gd name="connsiteY2" fmla="*/ 838590 h 2624258"/>
              <a:gd name="connsiteX3" fmla="*/ 86265 w 2424023"/>
              <a:gd name="connsiteY3" fmla="*/ 208861 h 2624258"/>
              <a:gd name="connsiteX4" fmla="*/ 189782 w 2424023"/>
              <a:gd name="connsiteY4" fmla="*/ 27707 h 2624258"/>
              <a:gd name="connsiteX5" fmla="*/ 319178 w 2424023"/>
              <a:gd name="connsiteY5" fmla="*/ 27707 h 2624258"/>
              <a:gd name="connsiteX6" fmla="*/ 534838 w 2424023"/>
              <a:gd name="connsiteY6" fmla="*/ 286499 h 2624258"/>
              <a:gd name="connsiteX7" fmla="*/ 845389 w 2424023"/>
              <a:gd name="connsiteY7" fmla="*/ 993865 h 2624258"/>
              <a:gd name="connsiteX8" fmla="*/ 1147314 w 2424023"/>
              <a:gd name="connsiteY8" fmla="*/ 1787495 h 2624258"/>
              <a:gd name="connsiteX9" fmla="*/ 1337095 w 2424023"/>
              <a:gd name="connsiteY9" fmla="*/ 2218816 h 2624258"/>
              <a:gd name="connsiteX10" fmla="*/ 1664899 w 2424023"/>
              <a:gd name="connsiteY10" fmla="*/ 2408597 h 2624258"/>
              <a:gd name="connsiteX11" fmla="*/ 2018582 w 2424023"/>
              <a:gd name="connsiteY11" fmla="*/ 2529367 h 2624258"/>
              <a:gd name="connsiteX12" fmla="*/ 2277374 w 2424023"/>
              <a:gd name="connsiteY12" fmla="*/ 2563873 h 2624258"/>
              <a:gd name="connsiteX13" fmla="*/ 2424023 w 2424023"/>
              <a:gd name="connsiteY13" fmla="*/ 2624258 h 2624258"/>
              <a:gd name="connsiteX14" fmla="*/ 2424023 w 2424023"/>
              <a:gd name="connsiteY14" fmla="*/ 2624258 h 2624258"/>
              <a:gd name="connsiteX0" fmla="*/ 0 w 2424023"/>
              <a:gd name="connsiteY0" fmla="*/ 2598378 h 2624258"/>
              <a:gd name="connsiteX1" fmla="*/ 25880 w 2424023"/>
              <a:gd name="connsiteY1" fmla="*/ 1908265 h 2624258"/>
              <a:gd name="connsiteX2" fmla="*/ 60385 w 2424023"/>
              <a:gd name="connsiteY2" fmla="*/ 838590 h 2624258"/>
              <a:gd name="connsiteX3" fmla="*/ 86265 w 2424023"/>
              <a:gd name="connsiteY3" fmla="*/ 208861 h 2624258"/>
              <a:gd name="connsiteX4" fmla="*/ 189782 w 2424023"/>
              <a:gd name="connsiteY4" fmla="*/ 27707 h 2624258"/>
              <a:gd name="connsiteX5" fmla="*/ 319178 w 2424023"/>
              <a:gd name="connsiteY5" fmla="*/ 27707 h 2624258"/>
              <a:gd name="connsiteX6" fmla="*/ 534838 w 2424023"/>
              <a:gd name="connsiteY6" fmla="*/ 286499 h 2624258"/>
              <a:gd name="connsiteX7" fmla="*/ 845389 w 2424023"/>
              <a:gd name="connsiteY7" fmla="*/ 993865 h 2624258"/>
              <a:gd name="connsiteX8" fmla="*/ 1147314 w 2424023"/>
              <a:gd name="connsiteY8" fmla="*/ 1787495 h 2624258"/>
              <a:gd name="connsiteX9" fmla="*/ 1337095 w 2424023"/>
              <a:gd name="connsiteY9" fmla="*/ 2218816 h 2624258"/>
              <a:gd name="connsiteX10" fmla="*/ 1664899 w 2424023"/>
              <a:gd name="connsiteY10" fmla="*/ 2451729 h 2624258"/>
              <a:gd name="connsiteX11" fmla="*/ 2018582 w 2424023"/>
              <a:gd name="connsiteY11" fmla="*/ 2529367 h 2624258"/>
              <a:gd name="connsiteX12" fmla="*/ 2277374 w 2424023"/>
              <a:gd name="connsiteY12" fmla="*/ 2563873 h 2624258"/>
              <a:gd name="connsiteX13" fmla="*/ 2424023 w 2424023"/>
              <a:gd name="connsiteY13" fmla="*/ 2624258 h 2624258"/>
              <a:gd name="connsiteX14" fmla="*/ 2424023 w 2424023"/>
              <a:gd name="connsiteY14" fmla="*/ 2624258 h 2624258"/>
              <a:gd name="connsiteX0" fmla="*/ 0 w 2424023"/>
              <a:gd name="connsiteY0" fmla="*/ 2598378 h 2624258"/>
              <a:gd name="connsiteX1" fmla="*/ 25880 w 2424023"/>
              <a:gd name="connsiteY1" fmla="*/ 1908265 h 2624258"/>
              <a:gd name="connsiteX2" fmla="*/ 60385 w 2424023"/>
              <a:gd name="connsiteY2" fmla="*/ 838590 h 2624258"/>
              <a:gd name="connsiteX3" fmla="*/ 86265 w 2424023"/>
              <a:gd name="connsiteY3" fmla="*/ 208861 h 2624258"/>
              <a:gd name="connsiteX4" fmla="*/ 189782 w 2424023"/>
              <a:gd name="connsiteY4" fmla="*/ 27707 h 2624258"/>
              <a:gd name="connsiteX5" fmla="*/ 319178 w 2424023"/>
              <a:gd name="connsiteY5" fmla="*/ 27707 h 2624258"/>
              <a:gd name="connsiteX6" fmla="*/ 534838 w 2424023"/>
              <a:gd name="connsiteY6" fmla="*/ 286499 h 2624258"/>
              <a:gd name="connsiteX7" fmla="*/ 845389 w 2424023"/>
              <a:gd name="connsiteY7" fmla="*/ 993865 h 2624258"/>
              <a:gd name="connsiteX8" fmla="*/ 1147314 w 2424023"/>
              <a:gd name="connsiteY8" fmla="*/ 1787495 h 2624258"/>
              <a:gd name="connsiteX9" fmla="*/ 1337095 w 2424023"/>
              <a:gd name="connsiteY9" fmla="*/ 2218816 h 2624258"/>
              <a:gd name="connsiteX10" fmla="*/ 1664899 w 2424023"/>
              <a:gd name="connsiteY10" fmla="*/ 2451729 h 2624258"/>
              <a:gd name="connsiteX11" fmla="*/ 2018582 w 2424023"/>
              <a:gd name="connsiteY11" fmla="*/ 2529367 h 2624258"/>
              <a:gd name="connsiteX12" fmla="*/ 2277374 w 2424023"/>
              <a:gd name="connsiteY12" fmla="*/ 2589752 h 2624258"/>
              <a:gd name="connsiteX13" fmla="*/ 2424023 w 2424023"/>
              <a:gd name="connsiteY13" fmla="*/ 2624258 h 2624258"/>
              <a:gd name="connsiteX14" fmla="*/ 2424023 w 2424023"/>
              <a:gd name="connsiteY14" fmla="*/ 2624258 h 2624258"/>
              <a:gd name="connsiteX0" fmla="*/ 0 w 2424023"/>
              <a:gd name="connsiteY0" fmla="*/ 2598378 h 2624258"/>
              <a:gd name="connsiteX1" fmla="*/ 25880 w 2424023"/>
              <a:gd name="connsiteY1" fmla="*/ 1908265 h 2624258"/>
              <a:gd name="connsiteX2" fmla="*/ 60385 w 2424023"/>
              <a:gd name="connsiteY2" fmla="*/ 838590 h 2624258"/>
              <a:gd name="connsiteX3" fmla="*/ 86265 w 2424023"/>
              <a:gd name="connsiteY3" fmla="*/ 208861 h 2624258"/>
              <a:gd name="connsiteX4" fmla="*/ 189782 w 2424023"/>
              <a:gd name="connsiteY4" fmla="*/ 27707 h 2624258"/>
              <a:gd name="connsiteX5" fmla="*/ 319178 w 2424023"/>
              <a:gd name="connsiteY5" fmla="*/ 27707 h 2624258"/>
              <a:gd name="connsiteX6" fmla="*/ 534838 w 2424023"/>
              <a:gd name="connsiteY6" fmla="*/ 286499 h 2624258"/>
              <a:gd name="connsiteX7" fmla="*/ 845389 w 2424023"/>
              <a:gd name="connsiteY7" fmla="*/ 993865 h 2624258"/>
              <a:gd name="connsiteX8" fmla="*/ 1147314 w 2424023"/>
              <a:gd name="connsiteY8" fmla="*/ 1787495 h 2624258"/>
              <a:gd name="connsiteX9" fmla="*/ 1337095 w 2424023"/>
              <a:gd name="connsiteY9" fmla="*/ 2218816 h 2624258"/>
              <a:gd name="connsiteX10" fmla="*/ 1664899 w 2424023"/>
              <a:gd name="connsiteY10" fmla="*/ 2451729 h 2624258"/>
              <a:gd name="connsiteX11" fmla="*/ 2009956 w 2424023"/>
              <a:gd name="connsiteY11" fmla="*/ 2546620 h 2624258"/>
              <a:gd name="connsiteX12" fmla="*/ 2277374 w 2424023"/>
              <a:gd name="connsiteY12" fmla="*/ 2589752 h 2624258"/>
              <a:gd name="connsiteX13" fmla="*/ 2424023 w 2424023"/>
              <a:gd name="connsiteY13" fmla="*/ 2624258 h 2624258"/>
              <a:gd name="connsiteX14" fmla="*/ 2424023 w 2424023"/>
              <a:gd name="connsiteY14" fmla="*/ 2624258 h 2624258"/>
              <a:gd name="connsiteX0" fmla="*/ 0 w 2424023"/>
              <a:gd name="connsiteY0" fmla="*/ 2598378 h 2624258"/>
              <a:gd name="connsiteX1" fmla="*/ 25880 w 2424023"/>
              <a:gd name="connsiteY1" fmla="*/ 1908265 h 2624258"/>
              <a:gd name="connsiteX2" fmla="*/ 60385 w 2424023"/>
              <a:gd name="connsiteY2" fmla="*/ 838590 h 2624258"/>
              <a:gd name="connsiteX3" fmla="*/ 86265 w 2424023"/>
              <a:gd name="connsiteY3" fmla="*/ 208861 h 2624258"/>
              <a:gd name="connsiteX4" fmla="*/ 189782 w 2424023"/>
              <a:gd name="connsiteY4" fmla="*/ 27707 h 2624258"/>
              <a:gd name="connsiteX5" fmla="*/ 362310 w 2424023"/>
              <a:gd name="connsiteY5" fmla="*/ 27707 h 2624258"/>
              <a:gd name="connsiteX6" fmla="*/ 534838 w 2424023"/>
              <a:gd name="connsiteY6" fmla="*/ 286499 h 2624258"/>
              <a:gd name="connsiteX7" fmla="*/ 845389 w 2424023"/>
              <a:gd name="connsiteY7" fmla="*/ 993865 h 2624258"/>
              <a:gd name="connsiteX8" fmla="*/ 1147314 w 2424023"/>
              <a:gd name="connsiteY8" fmla="*/ 1787495 h 2624258"/>
              <a:gd name="connsiteX9" fmla="*/ 1337095 w 2424023"/>
              <a:gd name="connsiteY9" fmla="*/ 2218816 h 2624258"/>
              <a:gd name="connsiteX10" fmla="*/ 1664899 w 2424023"/>
              <a:gd name="connsiteY10" fmla="*/ 2451729 h 2624258"/>
              <a:gd name="connsiteX11" fmla="*/ 2009956 w 2424023"/>
              <a:gd name="connsiteY11" fmla="*/ 2546620 h 2624258"/>
              <a:gd name="connsiteX12" fmla="*/ 2277374 w 2424023"/>
              <a:gd name="connsiteY12" fmla="*/ 2589752 h 2624258"/>
              <a:gd name="connsiteX13" fmla="*/ 2424023 w 2424023"/>
              <a:gd name="connsiteY13" fmla="*/ 2624258 h 2624258"/>
              <a:gd name="connsiteX14" fmla="*/ 2424023 w 2424023"/>
              <a:gd name="connsiteY14" fmla="*/ 2624258 h 2624258"/>
              <a:gd name="connsiteX0" fmla="*/ 0 w 2424023"/>
              <a:gd name="connsiteY0" fmla="*/ 2608304 h 2634184"/>
              <a:gd name="connsiteX1" fmla="*/ 25880 w 2424023"/>
              <a:gd name="connsiteY1" fmla="*/ 1918191 h 2634184"/>
              <a:gd name="connsiteX2" fmla="*/ 60385 w 2424023"/>
              <a:gd name="connsiteY2" fmla="*/ 848516 h 2634184"/>
              <a:gd name="connsiteX3" fmla="*/ 86265 w 2424023"/>
              <a:gd name="connsiteY3" fmla="*/ 218787 h 2634184"/>
              <a:gd name="connsiteX4" fmla="*/ 258793 w 2424023"/>
              <a:gd name="connsiteY4" fmla="*/ 20380 h 2634184"/>
              <a:gd name="connsiteX5" fmla="*/ 362310 w 2424023"/>
              <a:gd name="connsiteY5" fmla="*/ 37633 h 2634184"/>
              <a:gd name="connsiteX6" fmla="*/ 534838 w 2424023"/>
              <a:gd name="connsiteY6" fmla="*/ 296425 h 2634184"/>
              <a:gd name="connsiteX7" fmla="*/ 845389 w 2424023"/>
              <a:gd name="connsiteY7" fmla="*/ 1003791 h 2634184"/>
              <a:gd name="connsiteX8" fmla="*/ 1147314 w 2424023"/>
              <a:gd name="connsiteY8" fmla="*/ 1797421 h 2634184"/>
              <a:gd name="connsiteX9" fmla="*/ 1337095 w 2424023"/>
              <a:gd name="connsiteY9" fmla="*/ 2228742 h 2634184"/>
              <a:gd name="connsiteX10" fmla="*/ 1664899 w 2424023"/>
              <a:gd name="connsiteY10" fmla="*/ 2461655 h 2634184"/>
              <a:gd name="connsiteX11" fmla="*/ 2009956 w 2424023"/>
              <a:gd name="connsiteY11" fmla="*/ 2556546 h 2634184"/>
              <a:gd name="connsiteX12" fmla="*/ 2277374 w 2424023"/>
              <a:gd name="connsiteY12" fmla="*/ 2599678 h 2634184"/>
              <a:gd name="connsiteX13" fmla="*/ 2424023 w 2424023"/>
              <a:gd name="connsiteY13" fmla="*/ 2634184 h 2634184"/>
              <a:gd name="connsiteX14" fmla="*/ 2424023 w 2424023"/>
              <a:gd name="connsiteY14" fmla="*/ 2634184 h 2634184"/>
              <a:gd name="connsiteX0" fmla="*/ 0 w 2424023"/>
              <a:gd name="connsiteY0" fmla="*/ 2606528 h 2632408"/>
              <a:gd name="connsiteX1" fmla="*/ 25880 w 2424023"/>
              <a:gd name="connsiteY1" fmla="*/ 1916415 h 2632408"/>
              <a:gd name="connsiteX2" fmla="*/ 60385 w 2424023"/>
              <a:gd name="connsiteY2" fmla="*/ 846740 h 2632408"/>
              <a:gd name="connsiteX3" fmla="*/ 146650 w 2424023"/>
              <a:gd name="connsiteY3" fmla="*/ 191132 h 2632408"/>
              <a:gd name="connsiteX4" fmla="*/ 258793 w 2424023"/>
              <a:gd name="connsiteY4" fmla="*/ 18604 h 2632408"/>
              <a:gd name="connsiteX5" fmla="*/ 362310 w 2424023"/>
              <a:gd name="connsiteY5" fmla="*/ 35857 h 2632408"/>
              <a:gd name="connsiteX6" fmla="*/ 534838 w 2424023"/>
              <a:gd name="connsiteY6" fmla="*/ 294649 h 2632408"/>
              <a:gd name="connsiteX7" fmla="*/ 845389 w 2424023"/>
              <a:gd name="connsiteY7" fmla="*/ 1002015 h 2632408"/>
              <a:gd name="connsiteX8" fmla="*/ 1147314 w 2424023"/>
              <a:gd name="connsiteY8" fmla="*/ 1795645 h 2632408"/>
              <a:gd name="connsiteX9" fmla="*/ 1337095 w 2424023"/>
              <a:gd name="connsiteY9" fmla="*/ 2226966 h 2632408"/>
              <a:gd name="connsiteX10" fmla="*/ 1664899 w 2424023"/>
              <a:gd name="connsiteY10" fmla="*/ 2459879 h 2632408"/>
              <a:gd name="connsiteX11" fmla="*/ 2009956 w 2424023"/>
              <a:gd name="connsiteY11" fmla="*/ 2554770 h 2632408"/>
              <a:gd name="connsiteX12" fmla="*/ 2277374 w 2424023"/>
              <a:gd name="connsiteY12" fmla="*/ 2597902 h 2632408"/>
              <a:gd name="connsiteX13" fmla="*/ 2424023 w 2424023"/>
              <a:gd name="connsiteY13" fmla="*/ 2632408 h 2632408"/>
              <a:gd name="connsiteX14" fmla="*/ 2424023 w 2424023"/>
              <a:gd name="connsiteY14" fmla="*/ 2632408 h 2632408"/>
              <a:gd name="connsiteX0" fmla="*/ 0 w 2424023"/>
              <a:gd name="connsiteY0" fmla="*/ 2606528 h 2632408"/>
              <a:gd name="connsiteX1" fmla="*/ 25880 w 2424023"/>
              <a:gd name="connsiteY1" fmla="*/ 1916415 h 2632408"/>
              <a:gd name="connsiteX2" fmla="*/ 94891 w 2424023"/>
              <a:gd name="connsiteY2" fmla="*/ 846740 h 2632408"/>
              <a:gd name="connsiteX3" fmla="*/ 146650 w 2424023"/>
              <a:gd name="connsiteY3" fmla="*/ 191132 h 2632408"/>
              <a:gd name="connsiteX4" fmla="*/ 258793 w 2424023"/>
              <a:gd name="connsiteY4" fmla="*/ 18604 h 2632408"/>
              <a:gd name="connsiteX5" fmla="*/ 362310 w 2424023"/>
              <a:gd name="connsiteY5" fmla="*/ 35857 h 2632408"/>
              <a:gd name="connsiteX6" fmla="*/ 534838 w 2424023"/>
              <a:gd name="connsiteY6" fmla="*/ 294649 h 2632408"/>
              <a:gd name="connsiteX7" fmla="*/ 845389 w 2424023"/>
              <a:gd name="connsiteY7" fmla="*/ 1002015 h 2632408"/>
              <a:gd name="connsiteX8" fmla="*/ 1147314 w 2424023"/>
              <a:gd name="connsiteY8" fmla="*/ 1795645 h 2632408"/>
              <a:gd name="connsiteX9" fmla="*/ 1337095 w 2424023"/>
              <a:gd name="connsiteY9" fmla="*/ 2226966 h 2632408"/>
              <a:gd name="connsiteX10" fmla="*/ 1664899 w 2424023"/>
              <a:gd name="connsiteY10" fmla="*/ 2459879 h 2632408"/>
              <a:gd name="connsiteX11" fmla="*/ 2009956 w 2424023"/>
              <a:gd name="connsiteY11" fmla="*/ 2554770 h 2632408"/>
              <a:gd name="connsiteX12" fmla="*/ 2277374 w 2424023"/>
              <a:gd name="connsiteY12" fmla="*/ 2597902 h 2632408"/>
              <a:gd name="connsiteX13" fmla="*/ 2424023 w 2424023"/>
              <a:gd name="connsiteY13" fmla="*/ 2632408 h 2632408"/>
              <a:gd name="connsiteX14" fmla="*/ 2424023 w 2424023"/>
              <a:gd name="connsiteY14" fmla="*/ 2632408 h 2632408"/>
              <a:gd name="connsiteX0" fmla="*/ 0 w 2424023"/>
              <a:gd name="connsiteY0" fmla="*/ 2606528 h 2632408"/>
              <a:gd name="connsiteX1" fmla="*/ 25880 w 2424023"/>
              <a:gd name="connsiteY1" fmla="*/ 1916415 h 2632408"/>
              <a:gd name="connsiteX2" fmla="*/ 94891 w 2424023"/>
              <a:gd name="connsiteY2" fmla="*/ 846740 h 2632408"/>
              <a:gd name="connsiteX3" fmla="*/ 146650 w 2424023"/>
              <a:gd name="connsiteY3" fmla="*/ 191132 h 2632408"/>
              <a:gd name="connsiteX4" fmla="*/ 258793 w 2424023"/>
              <a:gd name="connsiteY4" fmla="*/ 18604 h 2632408"/>
              <a:gd name="connsiteX5" fmla="*/ 405442 w 2424023"/>
              <a:gd name="connsiteY5" fmla="*/ 35857 h 2632408"/>
              <a:gd name="connsiteX6" fmla="*/ 534838 w 2424023"/>
              <a:gd name="connsiteY6" fmla="*/ 294649 h 2632408"/>
              <a:gd name="connsiteX7" fmla="*/ 845389 w 2424023"/>
              <a:gd name="connsiteY7" fmla="*/ 1002015 h 2632408"/>
              <a:gd name="connsiteX8" fmla="*/ 1147314 w 2424023"/>
              <a:gd name="connsiteY8" fmla="*/ 1795645 h 2632408"/>
              <a:gd name="connsiteX9" fmla="*/ 1337095 w 2424023"/>
              <a:gd name="connsiteY9" fmla="*/ 2226966 h 2632408"/>
              <a:gd name="connsiteX10" fmla="*/ 1664899 w 2424023"/>
              <a:gd name="connsiteY10" fmla="*/ 2459879 h 2632408"/>
              <a:gd name="connsiteX11" fmla="*/ 2009956 w 2424023"/>
              <a:gd name="connsiteY11" fmla="*/ 2554770 h 2632408"/>
              <a:gd name="connsiteX12" fmla="*/ 2277374 w 2424023"/>
              <a:gd name="connsiteY12" fmla="*/ 2597902 h 2632408"/>
              <a:gd name="connsiteX13" fmla="*/ 2424023 w 2424023"/>
              <a:gd name="connsiteY13" fmla="*/ 2632408 h 2632408"/>
              <a:gd name="connsiteX14" fmla="*/ 2424023 w 2424023"/>
              <a:gd name="connsiteY14" fmla="*/ 2632408 h 2632408"/>
              <a:gd name="connsiteX0" fmla="*/ 0 w 2424023"/>
              <a:gd name="connsiteY0" fmla="*/ 2612287 h 2638167"/>
              <a:gd name="connsiteX1" fmla="*/ 25880 w 2424023"/>
              <a:gd name="connsiteY1" fmla="*/ 1922174 h 2638167"/>
              <a:gd name="connsiteX2" fmla="*/ 94891 w 2424023"/>
              <a:gd name="connsiteY2" fmla="*/ 852499 h 2638167"/>
              <a:gd name="connsiteX3" fmla="*/ 146650 w 2424023"/>
              <a:gd name="connsiteY3" fmla="*/ 196891 h 2638167"/>
              <a:gd name="connsiteX4" fmla="*/ 301925 w 2424023"/>
              <a:gd name="connsiteY4" fmla="*/ 15736 h 2638167"/>
              <a:gd name="connsiteX5" fmla="*/ 405442 w 2424023"/>
              <a:gd name="connsiteY5" fmla="*/ 41616 h 2638167"/>
              <a:gd name="connsiteX6" fmla="*/ 534838 w 2424023"/>
              <a:gd name="connsiteY6" fmla="*/ 300408 h 2638167"/>
              <a:gd name="connsiteX7" fmla="*/ 845389 w 2424023"/>
              <a:gd name="connsiteY7" fmla="*/ 1007774 h 2638167"/>
              <a:gd name="connsiteX8" fmla="*/ 1147314 w 2424023"/>
              <a:gd name="connsiteY8" fmla="*/ 1801404 h 2638167"/>
              <a:gd name="connsiteX9" fmla="*/ 1337095 w 2424023"/>
              <a:gd name="connsiteY9" fmla="*/ 2232725 h 2638167"/>
              <a:gd name="connsiteX10" fmla="*/ 1664899 w 2424023"/>
              <a:gd name="connsiteY10" fmla="*/ 2465638 h 2638167"/>
              <a:gd name="connsiteX11" fmla="*/ 2009956 w 2424023"/>
              <a:gd name="connsiteY11" fmla="*/ 2560529 h 2638167"/>
              <a:gd name="connsiteX12" fmla="*/ 2277374 w 2424023"/>
              <a:gd name="connsiteY12" fmla="*/ 2603661 h 2638167"/>
              <a:gd name="connsiteX13" fmla="*/ 2424023 w 2424023"/>
              <a:gd name="connsiteY13" fmla="*/ 2638167 h 2638167"/>
              <a:gd name="connsiteX14" fmla="*/ 2424023 w 2424023"/>
              <a:gd name="connsiteY14" fmla="*/ 2638167 h 2638167"/>
              <a:gd name="connsiteX0" fmla="*/ 0 w 2424023"/>
              <a:gd name="connsiteY0" fmla="*/ 2612287 h 2638167"/>
              <a:gd name="connsiteX1" fmla="*/ 25880 w 2424023"/>
              <a:gd name="connsiteY1" fmla="*/ 1922174 h 2638167"/>
              <a:gd name="connsiteX2" fmla="*/ 94891 w 2424023"/>
              <a:gd name="connsiteY2" fmla="*/ 852499 h 2638167"/>
              <a:gd name="connsiteX3" fmla="*/ 198408 w 2424023"/>
              <a:gd name="connsiteY3" fmla="*/ 196891 h 2638167"/>
              <a:gd name="connsiteX4" fmla="*/ 301925 w 2424023"/>
              <a:gd name="connsiteY4" fmla="*/ 15736 h 2638167"/>
              <a:gd name="connsiteX5" fmla="*/ 405442 w 2424023"/>
              <a:gd name="connsiteY5" fmla="*/ 41616 h 2638167"/>
              <a:gd name="connsiteX6" fmla="*/ 534838 w 2424023"/>
              <a:gd name="connsiteY6" fmla="*/ 300408 h 2638167"/>
              <a:gd name="connsiteX7" fmla="*/ 845389 w 2424023"/>
              <a:gd name="connsiteY7" fmla="*/ 1007774 h 2638167"/>
              <a:gd name="connsiteX8" fmla="*/ 1147314 w 2424023"/>
              <a:gd name="connsiteY8" fmla="*/ 1801404 h 2638167"/>
              <a:gd name="connsiteX9" fmla="*/ 1337095 w 2424023"/>
              <a:gd name="connsiteY9" fmla="*/ 2232725 h 2638167"/>
              <a:gd name="connsiteX10" fmla="*/ 1664899 w 2424023"/>
              <a:gd name="connsiteY10" fmla="*/ 2465638 h 2638167"/>
              <a:gd name="connsiteX11" fmla="*/ 2009956 w 2424023"/>
              <a:gd name="connsiteY11" fmla="*/ 2560529 h 2638167"/>
              <a:gd name="connsiteX12" fmla="*/ 2277374 w 2424023"/>
              <a:gd name="connsiteY12" fmla="*/ 2603661 h 2638167"/>
              <a:gd name="connsiteX13" fmla="*/ 2424023 w 2424023"/>
              <a:gd name="connsiteY13" fmla="*/ 2638167 h 2638167"/>
              <a:gd name="connsiteX14" fmla="*/ 2424023 w 2424023"/>
              <a:gd name="connsiteY14" fmla="*/ 2638167 h 2638167"/>
              <a:gd name="connsiteX0" fmla="*/ 0 w 2424023"/>
              <a:gd name="connsiteY0" fmla="*/ 2612287 h 2638167"/>
              <a:gd name="connsiteX1" fmla="*/ 25880 w 2424023"/>
              <a:gd name="connsiteY1" fmla="*/ 1922174 h 2638167"/>
              <a:gd name="connsiteX2" fmla="*/ 94891 w 2424023"/>
              <a:gd name="connsiteY2" fmla="*/ 852499 h 2638167"/>
              <a:gd name="connsiteX3" fmla="*/ 198408 w 2424023"/>
              <a:gd name="connsiteY3" fmla="*/ 196891 h 2638167"/>
              <a:gd name="connsiteX4" fmla="*/ 301925 w 2424023"/>
              <a:gd name="connsiteY4" fmla="*/ 15736 h 2638167"/>
              <a:gd name="connsiteX5" fmla="*/ 405442 w 2424023"/>
              <a:gd name="connsiteY5" fmla="*/ 41616 h 2638167"/>
              <a:gd name="connsiteX6" fmla="*/ 534838 w 2424023"/>
              <a:gd name="connsiteY6" fmla="*/ 300408 h 2638167"/>
              <a:gd name="connsiteX7" fmla="*/ 810883 w 2424023"/>
              <a:gd name="connsiteY7" fmla="*/ 1007774 h 2638167"/>
              <a:gd name="connsiteX8" fmla="*/ 1147314 w 2424023"/>
              <a:gd name="connsiteY8" fmla="*/ 1801404 h 2638167"/>
              <a:gd name="connsiteX9" fmla="*/ 1337095 w 2424023"/>
              <a:gd name="connsiteY9" fmla="*/ 2232725 h 2638167"/>
              <a:gd name="connsiteX10" fmla="*/ 1664899 w 2424023"/>
              <a:gd name="connsiteY10" fmla="*/ 2465638 h 2638167"/>
              <a:gd name="connsiteX11" fmla="*/ 2009956 w 2424023"/>
              <a:gd name="connsiteY11" fmla="*/ 2560529 h 2638167"/>
              <a:gd name="connsiteX12" fmla="*/ 2277374 w 2424023"/>
              <a:gd name="connsiteY12" fmla="*/ 2603661 h 2638167"/>
              <a:gd name="connsiteX13" fmla="*/ 2424023 w 2424023"/>
              <a:gd name="connsiteY13" fmla="*/ 2638167 h 2638167"/>
              <a:gd name="connsiteX14" fmla="*/ 2424023 w 2424023"/>
              <a:gd name="connsiteY14" fmla="*/ 2638167 h 2638167"/>
              <a:gd name="connsiteX0" fmla="*/ 0 w 2424023"/>
              <a:gd name="connsiteY0" fmla="*/ 2612287 h 2638167"/>
              <a:gd name="connsiteX1" fmla="*/ 25880 w 2424023"/>
              <a:gd name="connsiteY1" fmla="*/ 1922174 h 2638167"/>
              <a:gd name="connsiteX2" fmla="*/ 94891 w 2424023"/>
              <a:gd name="connsiteY2" fmla="*/ 852499 h 2638167"/>
              <a:gd name="connsiteX3" fmla="*/ 198408 w 2424023"/>
              <a:gd name="connsiteY3" fmla="*/ 196891 h 2638167"/>
              <a:gd name="connsiteX4" fmla="*/ 301925 w 2424023"/>
              <a:gd name="connsiteY4" fmla="*/ 15736 h 2638167"/>
              <a:gd name="connsiteX5" fmla="*/ 405442 w 2424023"/>
              <a:gd name="connsiteY5" fmla="*/ 41616 h 2638167"/>
              <a:gd name="connsiteX6" fmla="*/ 534838 w 2424023"/>
              <a:gd name="connsiteY6" fmla="*/ 300408 h 2638167"/>
              <a:gd name="connsiteX7" fmla="*/ 810883 w 2424023"/>
              <a:gd name="connsiteY7" fmla="*/ 1007774 h 2638167"/>
              <a:gd name="connsiteX8" fmla="*/ 1130061 w 2424023"/>
              <a:gd name="connsiteY8" fmla="*/ 1818656 h 2638167"/>
              <a:gd name="connsiteX9" fmla="*/ 1337095 w 2424023"/>
              <a:gd name="connsiteY9" fmla="*/ 2232725 h 2638167"/>
              <a:gd name="connsiteX10" fmla="*/ 1664899 w 2424023"/>
              <a:gd name="connsiteY10" fmla="*/ 2465638 h 2638167"/>
              <a:gd name="connsiteX11" fmla="*/ 2009956 w 2424023"/>
              <a:gd name="connsiteY11" fmla="*/ 2560529 h 2638167"/>
              <a:gd name="connsiteX12" fmla="*/ 2277374 w 2424023"/>
              <a:gd name="connsiteY12" fmla="*/ 2603661 h 2638167"/>
              <a:gd name="connsiteX13" fmla="*/ 2424023 w 2424023"/>
              <a:gd name="connsiteY13" fmla="*/ 2638167 h 2638167"/>
              <a:gd name="connsiteX14" fmla="*/ 2424023 w 2424023"/>
              <a:gd name="connsiteY14" fmla="*/ 2638167 h 26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4023" h="2638167">
                <a:moveTo>
                  <a:pt x="0" y="2612287"/>
                </a:moveTo>
                <a:cubicBezTo>
                  <a:pt x="7908" y="2413879"/>
                  <a:pt x="10065" y="2215472"/>
                  <a:pt x="25880" y="1922174"/>
                </a:cubicBezTo>
                <a:cubicBezTo>
                  <a:pt x="41695" y="1628876"/>
                  <a:pt x="66136" y="1140046"/>
                  <a:pt x="94891" y="852499"/>
                </a:cubicBezTo>
                <a:cubicBezTo>
                  <a:pt x="123646" y="564952"/>
                  <a:pt x="163902" y="336352"/>
                  <a:pt x="198408" y="196891"/>
                </a:cubicBezTo>
                <a:cubicBezTo>
                  <a:pt x="232914" y="57430"/>
                  <a:pt x="267419" y="41615"/>
                  <a:pt x="301925" y="15736"/>
                </a:cubicBezTo>
                <a:cubicBezTo>
                  <a:pt x="336431" y="-10143"/>
                  <a:pt x="366623" y="-5829"/>
                  <a:pt x="405442" y="41616"/>
                </a:cubicBezTo>
                <a:cubicBezTo>
                  <a:pt x="444261" y="89061"/>
                  <a:pt x="467265" y="139382"/>
                  <a:pt x="534838" y="300408"/>
                </a:cubicBezTo>
                <a:cubicBezTo>
                  <a:pt x="602412" y="461434"/>
                  <a:pt x="711679" y="754733"/>
                  <a:pt x="810883" y="1007774"/>
                </a:cubicBezTo>
                <a:cubicBezTo>
                  <a:pt x="910087" y="1260815"/>
                  <a:pt x="1042359" y="1614498"/>
                  <a:pt x="1130061" y="1818656"/>
                </a:cubicBezTo>
                <a:cubicBezTo>
                  <a:pt x="1217763" y="2022814"/>
                  <a:pt x="1247955" y="2124895"/>
                  <a:pt x="1337095" y="2232725"/>
                </a:cubicBezTo>
                <a:cubicBezTo>
                  <a:pt x="1426235" y="2340555"/>
                  <a:pt x="1552756" y="2411004"/>
                  <a:pt x="1664899" y="2465638"/>
                </a:cubicBezTo>
                <a:cubicBezTo>
                  <a:pt x="1777042" y="2520272"/>
                  <a:pt x="1907877" y="2537525"/>
                  <a:pt x="2009956" y="2560529"/>
                </a:cubicBezTo>
                <a:lnTo>
                  <a:pt x="2277374" y="2603661"/>
                </a:lnTo>
                <a:cubicBezTo>
                  <a:pt x="2346385" y="2616601"/>
                  <a:pt x="2375140" y="2626665"/>
                  <a:pt x="2424023" y="2638167"/>
                </a:cubicBezTo>
                <a:lnTo>
                  <a:pt x="2424023" y="2638167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 rot="17930321">
            <a:off x="4280483" y="3263272"/>
            <a:ext cx="2169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distribución variables cognitivas</a:t>
            </a:r>
          </a:p>
        </p:txBody>
      </p:sp>
      <p:sp>
        <p:nvSpPr>
          <p:cNvPr id="12" name="CuadroTexto 11"/>
          <p:cNvSpPr txBox="1"/>
          <p:nvPr/>
        </p:nvSpPr>
        <p:spPr>
          <a:xfrm rot="4132811">
            <a:off x="6497749" y="2720736"/>
            <a:ext cx="199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</a:rPr>
              <a:t>distribución variables clínicas</a:t>
            </a:r>
          </a:p>
        </p:txBody>
      </p:sp>
    </p:spTree>
    <p:extLst>
      <p:ext uri="{BB962C8B-B14F-4D97-AF65-F5344CB8AC3E}">
        <p14:creationId xmlns:p14="http://schemas.microsoft.com/office/powerpoint/2010/main" val="1093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 </a:t>
            </a:r>
            <a:r>
              <a:rPr lang="es-ES" dirty="0"/>
              <a:t>necesaria en todos los </a:t>
            </a:r>
            <a:r>
              <a:rPr lang="es-ES" dirty="0" smtClean="0"/>
              <a:t>casos.</a:t>
            </a:r>
          </a:p>
          <a:p>
            <a:r>
              <a:rPr lang="es-ES" dirty="0" smtClean="0"/>
              <a:t>Es </a:t>
            </a:r>
            <a:r>
              <a:rPr lang="es-ES" dirty="0"/>
              <a:t>necesaria sólo si los antecedentes personales lo </a:t>
            </a:r>
            <a:r>
              <a:rPr lang="es-ES" dirty="0" smtClean="0"/>
              <a:t>sugieren.</a:t>
            </a:r>
          </a:p>
          <a:p>
            <a:r>
              <a:rPr lang="es-ES" dirty="0" smtClean="0"/>
              <a:t>Nunca </a:t>
            </a:r>
            <a:r>
              <a:rPr lang="es-ES" dirty="0"/>
              <a:t>es </a:t>
            </a:r>
            <a:r>
              <a:rPr lang="es-ES" dirty="0" smtClean="0"/>
              <a:t>necesaria.</a:t>
            </a:r>
          </a:p>
          <a:p>
            <a:r>
              <a:rPr lang="es-ES" dirty="0" smtClean="0"/>
              <a:t>No </a:t>
            </a:r>
            <a:r>
              <a:rPr lang="es-ES" dirty="0"/>
              <a:t>tiene utilidad en el diagnóstico </a:t>
            </a:r>
            <a:r>
              <a:rPr lang="es-ES" dirty="0" smtClean="0"/>
              <a:t>etiológico.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la respuesta correcta en relación a la exploración física/neurológica en el diagnóstico del </a:t>
            </a:r>
            <a:r>
              <a:rPr lang="es-ES" dirty="0" smtClean="0"/>
              <a:t>TDA/H: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0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566135" y="2261882"/>
            <a:ext cx="10699983" cy="3330826"/>
          </a:xfrm>
        </p:spPr>
        <p:txBody>
          <a:bodyPr>
            <a:normAutofit/>
          </a:bodyPr>
          <a:lstStyle/>
          <a:p>
            <a:pPr marL="914400" lvl="1" indent="-457200">
              <a:buClr>
                <a:srgbClr val="C00000"/>
              </a:buClr>
              <a:buFont typeface="+mj-lt"/>
              <a:buAutoNum type="arabicPeriod"/>
            </a:pPr>
            <a:r>
              <a:rPr lang="es-ES" sz="2400" b="1" dirty="0" smtClean="0">
                <a:solidFill>
                  <a:srgbClr val="004586"/>
                </a:solidFill>
              </a:rPr>
              <a:t>TDA/H.</a:t>
            </a:r>
            <a:endParaRPr lang="es-ES" sz="2400" b="1" dirty="0">
              <a:solidFill>
                <a:srgbClr val="004586"/>
              </a:solidFill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rabicPeriod"/>
            </a:pPr>
            <a:r>
              <a:rPr lang="es-ES" sz="2400" b="1" dirty="0">
                <a:solidFill>
                  <a:srgbClr val="004586"/>
                </a:solidFill>
              </a:rPr>
              <a:t>Discapacidad </a:t>
            </a:r>
            <a:r>
              <a:rPr lang="es-ES" sz="2400" b="1" dirty="0" smtClean="0">
                <a:solidFill>
                  <a:srgbClr val="004586"/>
                </a:solidFill>
              </a:rPr>
              <a:t>intelectual.</a:t>
            </a:r>
            <a:endParaRPr lang="es-ES" sz="2400" b="1" dirty="0">
              <a:solidFill>
                <a:srgbClr val="004586"/>
              </a:solidFill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rabicPeriod"/>
            </a:pPr>
            <a:r>
              <a:rPr lang="es-ES" sz="2400" b="1" dirty="0" smtClean="0">
                <a:solidFill>
                  <a:srgbClr val="004586"/>
                </a:solidFill>
              </a:rPr>
              <a:t>Depresión.</a:t>
            </a:r>
            <a:endParaRPr lang="es-ES" sz="2400" b="1" dirty="0">
              <a:solidFill>
                <a:srgbClr val="004586"/>
              </a:solidFill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rabicPeriod"/>
            </a:pPr>
            <a:r>
              <a:rPr lang="es-ES" sz="2400" b="1" dirty="0" err="1">
                <a:solidFill>
                  <a:srgbClr val="004586"/>
                </a:solidFill>
              </a:rPr>
              <a:t>Tr</a:t>
            </a:r>
            <a:r>
              <a:rPr lang="es-ES" sz="2400" b="1" dirty="0">
                <a:solidFill>
                  <a:srgbClr val="004586"/>
                </a:solidFill>
              </a:rPr>
              <a:t>. </a:t>
            </a:r>
            <a:r>
              <a:rPr lang="es-ES" sz="2400" b="1" dirty="0" err="1" smtClean="0">
                <a:solidFill>
                  <a:srgbClr val="004586"/>
                </a:solidFill>
              </a:rPr>
              <a:t>Tourette</a:t>
            </a:r>
            <a:r>
              <a:rPr lang="es-ES" sz="2400" b="1" dirty="0" smtClean="0">
                <a:solidFill>
                  <a:srgbClr val="004586"/>
                </a:solidFill>
              </a:rPr>
              <a:t>.</a:t>
            </a:r>
            <a:endParaRPr lang="es-ES" sz="2400" b="1" dirty="0">
              <a:solidFill>
                <a:srgbClr val="004586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qué trastorno no se considera un trastorno del </a:t>
            </a:r>
            <a:r>
              <a:rPr lang="es-ES" dirty="0" err="1"/>
              <a:t>neurodesarrollo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6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Es </a:t>
            </a:r>
            <a:r>
              <a:rPr lang="es-ES" dirty="0">
                <a:solidFill>
                  <a:srgbClr val="C00000"/>
                </a:solidFill>
              </a:rPr>
              <a:t>necesaria en todos los </a:t>
            </a:r>
            <a:r>
              <a:rPr lang="es-ES" dirty="0" smtClean="0">
                <a:solidFill>
                  <a:srgbClr val="C00000"/>
                </a:solidFill>
              </a:rPr>
              <a:t>casos.</a:t>
            </a:r>
          </a:p>
          <a:p>
            <a:r>
              <a:rPr lang="es-ES" dirty="0" smtClean="0"/>
              <a:t>Es </a:t>
            </a:r>
            <a:r>
              <a:rPr lang="es-ES" dirty="0"/>
              <a:t>necesaria sólo si los antecedentes personales lo </a:t>
            </a:r>
            <a:r>
              <a:rPr lang="es-ES" dirty="0" smtClean="0"/>
              <a:t>sugieren.</a:t>
            </a:r>
          </a:p>
          <a:p>
            <a:r>
              <a:rPr lang="es-ES" dirty="0" smtClean="0"/>
              <a:t>Nunca </a:t>
            </a:r>
            <a:r>
              <a:rPr lang="es-ES" dirty="0"/>
              <a:t>es </a:t>
            </a:r>
            <a:r>
              <a:rPr lang="es-ES" dirty="0" smtClean="0"/>
              <a:t>necesaria.</a:t>
            </a:r>
          </a:p>
          <a:p>
            <a:r>
              <a:rPr lang="es-ES" dirty="0" smtClean="0"/>
              <a:t>No </a:t>
            </a:r>
            <a:r>
              <a:rPr lang="es-ES" dirty="0"/>
              <a:t>tiene utilidad en el diagnóstico </a:t>
            </a:r>
            <a:r>
              <a:rPr lang="es-ES" dirty="0" smtClean="0"/>
              <a:t>etiológico.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la respuesta correcta en relación a la exploración física/neurológica en el diagnóstico del </a:t>
            </a:r>
            <a:r>
              <a:rPr lang="es-ES" dirty="0" smtClean="0"/>
              <a:t>TDA/H: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9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4"/>
            <a:ext cx="11582400" cy="49787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>
                <a:solidFill>
                  <a:srgbClr val="C00000"/>
                </a:solidFill>
              </a:rPr>
              <a:t>¿Evaluación neuropsicológica recomendable?</a:t>
            </a:r>
          </a:p>
          <a:p>
            <a:pPr lvl="1">
              <a:lnSpc>
                <a:spcPct val="110000"/>
              </a:lnSpc>
            </a:pPr>
            <a:r>
              <a:rPr lang="es-ES" sz="2400" dirty="0"/>
              <a:t>Competencia </a:t>
            </a:r>
            <a:r>
              <a:rPr lang="es-ES" sz="2400" dirty="0" smtClean="0"/>
              <a:t>cognitiva.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Discrepancia Atención vs CI (Hale 2001; </a:t>
            </a:r>
            <a:r>
              <a:rPr lang="es-ES" sz="2400" dirty="0" err="1"/>
              <a:t>Barkley</a:t>
            </a:r>
            <a:r>
              <a:rPr lang="es-ES" sz="2400" dirty="0"/>
              <a:t> 2006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Evaluación </a:t>
            </a:r>
            <a:r>
              <a:rPr lang="es-ES" sz="2400" dirty="0" smtClean="0"/>
              <a:t>ejecutiva.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>
                <a:solidFill>
                  <a:srgbClr val="C00000"/>
                </a:solidFill>
              </a:rPr>
              <a:t>Evaluación </a:t>
            </a:r>
            <a:r>
              <a:rPr lang="es-ES" sz="2400" dirty="0" smtClean="0">
                <a:solidFill>
                  <a:srgbClr val="C00000"/>
                </a:solidFill>
              </a:rPr>
              <a:t>aprendizaje.</a:t>
            </a:r>
            <a:endParaRPr lang="es-ES" sz="240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rgbClr val="C00000"/>
                </a:solidFill>
              </a:rPr>
              <a:t>Exploración física-neurológica </a:t>
            </a:r>
            <a:r>
              <a:rPr lang="es-ES" dirty="0" smtClean="0">
                <a:solidFill>
                  <a:srgbClr val="C00000"/>
                </a:solidFill>
              </a:rPr>
              <a:t>completa.</a:t>
            </a:r>
            <a:endParaRPr lang="es-ES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s-ES" sz="2400" dirty="0"/>
              <a:t>El TDAH puede aparecer en trastornos genéticos o médicos </a:t>
            </a:r>
            <a:r>
              <a:rPr lang="es-ES" sz="2400" dirty="0" smtClean="0"/>
              <a:t>identificables.</a:t>
            </a:r>
            <a:endParaRPr lang="es-ES" sz="2400" dirty="0"/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2"/>
                </a:solidFill>
              </a:rPr>
              <a:t>Exámenes complementarios (genética, RNM, EEG…) según:</a:t>
            </a:r>
          </a:p>
          <a:p>
            <a:pPr lvl="1">
              <a:lnSpc>
                <a:spcPct val="110000"/>
              </a:lnSpc>
            </a:pPr>
            <a:r>
              <a:rPr lang="es-ES" sz="2400" dirty="0"/>
              <a:t>Exploración </a:t>
            </a:r>
            <a:r>
              <a:rPr lang="es-ES" sz="2400" dirty="0" smtClean="0"/>
              <a:t>física-neurológica.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Antecedentes personales y </a:t>
            </a:r>
            <a:r>
              <a:rPr lang="es-ES" sz="2400" dirty="0" smtClean="0"/>
              <a:t>familiares.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>
                <a:solidFill>
                  <a:schemeClr val="tx2"/>
                </a:solidFill>
              </a:rPr>
              <a:t>D</a:t>
            </a:r>
            <a:r>
              <a:rPr lang="es-ES" sz="2400" dirty="0" smtClean="0">
                <a:solidFill>
                  <a:schemeClr val="tx2"/>
                </a:solidFill>
              </a:rPr>
              <a:t>iagnóstico etiológico.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64231"/>
              </p:ext>
            </p:extLst>
          </p:nvPr>
        </p:nvGraphicFramePr>
        <p:xfrm>
          <a:off x="1596565" y="1315016"/>
          <a:ext cx="9318170" cy="468293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44284">
                  <a:extLst>
                    <a:ext uri="{9D8B030D-6E8A-4147-A177-3AD203B41FA5}">
                      <a16:colId xmlns="" xmlns:a16="http://schemas.microsoft.com/office/drawing/2014/main" val="153941906"/>
                    </a:ext>
                  </a:extLst>
                </a:gridCol>
                <a:gridCol w="2167876">
                  <a:extLst>
                    <a:ext uri="{9D8B030D-6E8A-4147-A177-3AD203B41FA5}">
                      <a16:colId xmlns="" xmlns:a16="http://schemas.microsoft.com/office/drawing/2014/main" val="1498039230"/>
                    </a:ext>
                  </a:extLst>
                </a:gridCol>
                <a:gridCol w="5706010">
                  <a:extLst>
                    <a:ext uri="{9D8B030D-6E8A-4147-A177-3AD203B41FA5}">
                      <a16:colId xmlns="" xmlns:a16="http://schemas.microsoft.com/office/drawing/2014/main" val="3448927673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Momento del Desarrollo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Etiología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050782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Idiopática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Desconocida.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Influencia de genética + 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ambiente.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2738180"/>
                  </a:ext>
                </a:extLst>
              </a:tr>
              <a:tr h="91313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Sintomática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4586"/>
                          </a:solidFill>
                          <a:effectLst/>
                        </a:rPr>
                        <a:t>Prenatal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Malformaciones cerebrales (trastornos </a:t>
                      </a:r>
                      <a:r>
                        <a:rPr lang="es-ES" sz="1800" dirty="0" err="1">
                          <a:solidFill>
                            <a:srgbClr val="004586"/>
                          </a:solidFill>
                          <a:effectLst/>
                        </a:rPr>
                        <a:t>migracionales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).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Anomalías genéticas (mutaciones, </a:t>
                      </a:r>
                      <a:r>
                        <a:rPr lang="es-ES" sz="1800" dirty="0" err="1">
                          <a:solidFill>
                            <a:srgbClr val="C00000"/>
                          </a:solidFill>
                          <a:effectLst/>
                        </a:rPr>
                        <a:t>microdeleciones</a:t>
                      </a:r>
                      <a:r>
                        <a:rPr lang="es-ES" sz="1800" dirty="0" smtClean="0">
                          <a:solidFill>
                            <a:srgbClr val="C00000"/>
                          </a:solidFill>
                          <a:effectLst/>
                        </a:rPr>
                        <a:t>…).</a:t>
                      </a:r>
                      <a:endParaRPr lang="es-E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Infecciones.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Exposición </a:t>
                      </a: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a sustancias tóxicas (</a:t>
                      </a: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alcohol</a:t>
                      </a: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,  plomo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…).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7191113"/>
                  </a:ext>
                </a:extLst>
              </a:tr>
              <a:tr h="1141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4586"/>
                          </a:solidFill>
                          <a:effectLst/>
                        </a:rPr>
                        <a:t>Perinatal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Prematuridad.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Bajo peso al 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nacimiento.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Encefalopatía </a:t>
                      </a:r>
                      <a:r>
                        <a:rPr lang="es-ES" sz="1800" dirty="0" err="1" smtClean="0">
                          <a:solidFill>
                            <a:srgbClr val="004586"/>
                          </a:solidFill>
                          <a:effectLst/>
                        </a:rPr>
                        <a:t>hipóxico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-isquémica.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Infecciones del 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SNC.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Enfermedades 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metabólicas.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18367717"/>
                  </a:ext>
                </a:extLst>
              </a:tr>
              <a:tr h="68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Postnatal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TCE.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>
                          <a:solidFill>
                            <a:srgbClr val="004586"/>
                          </a:solidFill>
                          <a:effectLst/>
                        </a:rPr>
                        <a:t>Infecciones del 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SNC.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</a:rPr>
                        <a:t>Tumores.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44437539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091" y="3847294"/>
            <a:ext cx="1636435" cy="1816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446" y="516826"/>
            <a:ext cx="2769328" cy="173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63" y="3108006"/>
            <a:ext cx="2141638" cy="269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upo 7"/>
          <p:cNvGrpSpPr/>
          <p:nvPr/>
        </p:nvGrpSpPr>
        <p:grpSpPr>
          <a:xfrm>
            <a:off x="507203" y="435387"/>
            <a:ext cx="2086254" cy="1411551"/>
            <a:chOff x="4296791" y="4518735"/>
            <a:chExt cx="2849733" cy="191757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576563" y="4866351"/>
              <a:ext cx="1905925" cy="1233996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61532" y="4753994"/>
              <a:ext cx="1917577" cy="144706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5246703" y="5291091"/>
              <a:ext cx="301841" cy="292963"/>
            </a:xfrm>
            <a:prstGeom prst="rect">
              <a:avLst/>
            </a:prstGeom>
            <a:solidFill>
              <a:srgbClr val="0B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072510" y="5330685"/>
              <a:ext cx="895165" cy="170082"/>
            </a:xfrm>
            <a:prstGeom prst="rect">
              <a:avLst/>
            </a:prstGeom>
            <a:solidFill>
              <a:srgbClr val="0B0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etiológico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0487127" y="4706238"/>
            <a:ext cx="872256" cy="166640"/>
          </a:xfrm>
          <a:prstGeom prst="rect">
            <a:avLst/>
          </a:prstGeom>
          <a:solidFill>
            <a:srgbClr val="0B0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3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34" y="329384"/>
            <a:ext cx="8410575" cy="15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94" y="1953995"/>
            <a:ext cx="5094025" cy="435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8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05" y="1899822"/>
            <a:ext cx="8280586" cy="4087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34" y="234311"/>
            <a:ext cx="6109533" cy="152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1555" y="5922505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err="1"/>
              <a:t>Niarchou</a:t>
            </a:r>
            <a:r>
              <a:rPr lang="es-ES" sz="1200" dirty="0"/>
              <a:t> M, et al, 2015; Schneider et al, 2014; Cox DM, et al, 2015; </a:t>
            </a:r>
            <a:r>
              <a:rPr lang="es-ES" sz="1200" dirty="0" err="1"/>
              <a:t>Mervis</a:t>
            </a:r>
            <a:r>
              <a:rPr lang="es-ES" sz="1200" dirty="0"/>
              <a:t> CB, et al, 2016 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82" y="401514"/>
            <a:ext cx="5850384" cy="1179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41" y="1710238"/>
            <a:ext cx="8380520" cy="9299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5841" y="2894121"/>
            <a:ext cx="8380520" cy="417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/>
              <a:t>ADHD:              37,1%                 35%            35%                ??                    ??                     ??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842" y="4145955"/>
            <a:ext cx="2438477" cy="1493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825841" y="3488351"/>
            <a:ext cx="8380520" cy="417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err="1"/>
              <a:t>Heart</a:t>
            </a:r>
            <a:r>
              <a:rPr lang="es-ES" b="1" dirty="0"/>
              <a:t> </a:t>
            </a:r>
            <a:r>
              <a:rPr lang="es-ES" b="1" dirty="0" err="1"/>
              <a:t>Defects</a:t>
            </a:r>
            <a:r>
              <a:rPr lang="es-ES" b="1" dirty="0"/>
              <a:t>:                                                50-80%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641" y="4145955"/>
            <a:ext cx="5580720" cy="1493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328" y="290285"/>
            <a:ext cx="8882940" cy="55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aCGH</a:t>
            </a:r>
            <a:r>
              <a:rPr lang="es-ES" dirty="0"/>
              <a:t> y </a:t>
            </a:r>
            <a:r>
              <a:rPr lang="es-ES" i="1" dirty="0"/>
              <a:t>CASK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Niña con TDA. CIT medio alto. </a:t>
            </a:r>
          </a:p>
          <a:p>
            <a:pPr lvl="1"/>
            <a:r>
              <a:rPr lang="es-ES" sz="2400" dirty="0"/>
              <a:t>Actualmente terminando </a:t>
            </a:r>
            <a:r>
              <a:rPr lang="es-ES" sz="2400" dirty="0" smtClean="0"/>
              <a:t>enfermería.</a:t>
            </a:r>
            <a:endParaRPr lang="es-ES" sz="2400" dirty="0"/>
          </a:p>
          <a:p>
            <a:r>
              <a:rPr lang="es-ES" dirty="0"/>
              <a:t>Fenotipo similar a la madre: discreto </a:t>
            </a:r>
            <a:r>
              <a:rPr lang="es-ES" dirty="0" smtClean="0"/>
              <a:t>exoftalmos.</a:t>
            </a:r>
            <a:endParaRPr lang="es-ES" dirty="0"/>
          </a:p>
          <a:p>
            <a:r>
              <a:rPr lang="es-ES" dirty="0" err="1"/>
              <a:t>Deleción</a:t>
            </a:r>
            <a:r>
              <a:rPr lang="es-ES" dirty="0"/>
              <a:t> causal Xp11.4p11.23 de </a:t>
            </a:r>
            <a:r>
              <a:rPr lang="es-ES" dirty="0" smtClean="0"/>
              <a:t>11,13Mb </a:t>
            </a:r>
            <a:r>
              <a:rPr lang="es-ES" dirty="0"/>
              <a:t>(94 genes): </a:t>
            </a:r>
            <a:r>
              <a:rPr lang="es-ES" i="1" dirty="0" smtClean="0"/>
              <a:t>CASK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sz="2400" dirty="0"/>
              <a:t>En varones DI </a:t>
            </a:r>
            <a:r>
              <a:rPr lang="es-ES" sz="2400" dirty="0" smtClean="0"/>
              <a:t>severa.</a:t>
            </a:r>
            <a:endParaRPr lang="es-ES" sz="2400" dirty="0"/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257" y="3560829"/>
            <a:ext cx="3538053" cy="1589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373" y="3560828"/>
            <a:ext cx="2485748" cy="151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WES y </a:t>
            </a:r>
            <a:r>
              <a:rPr lang="es-ES" i="1" dirty="0"/>
              <a:t>PQBP1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Varón 8 años. Leves rasgos </a:t>
            </a:r>
            <a:r>
              <a:rPr lang="es-ES" dirty="0" err="1" smtClean="0"/>
              <a:t>dismórficos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sz="2400" dirty="0"/>
              <a:t>RPM inicial. Problemas de </a:t>
            </a:r>
            <a:r>
              <a:rPr lang="es-ES" sz="2400" dirty="0" smtClean="0"/>
              <a:t>atención.</a:t>
            </a:r>
            <a:endParaRPr lang="es-ES" sz="2400" dirty="0"/>
          </a:p>
          <a:p>
            <a:pPr lvl="1"/>
            <a:r>
              <a:rPr lang="es-ES" sz="2400" dirty="0"/>
              <a:t>ICG (WISC-IV) 82. 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3267801" y="2825519"/>
            <a:ext cx="5898484" cy="969604"/>
            <a:chOff x="0" y="2596104"/>
            <a:chExt cx="9144000" cy="126308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b="57061"/>
            <a:stretch/>
          </p:blipFill>
          <p:spPr>
            <a:xfrm>
              <a:off x="0" y="2596104"/>
              <a:ext cx="9144000" cy="7152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t="67114"/>
            <a:stretch/>
          </p:blipFill>
          <p:spPr>
            <a:xfrm>
              <a:off x="0" y="3311371"/>
              <a:ext cx="9144000" cy="5478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359" y="500603"/>
            <a:ext cx="3933655" cy="1088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359" y="1637927"/>
            <a:ext cx="3933655" cy="11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60" y="4010457"/>
            <a:ext cx="2767465" cy="2193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25" y="4010457"/>
            <a:ext cx="1842782" cy="2123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23" y="4614559"/>
            <a:ext cx="3578491" cy="754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Flecha: a la derecha 12"/>
          <p:cNvSpPr/>
          <p:nvPr/>
        </p:nvSpPr>
        <p:spPr>
          <a:xfrm>
            <a:off x="4852453" y="4752361"/>
            <a:ext cx="868839" cy="541538"/>
          </a:xfrm>
          <a:prstGeom prst="rightArrow">
            <a:avLst>
              <a:gd name="adj1" fmla="val 75926"/>
              <a:gd name="adj2" fmla="val 48148"/>
            </a:avLst>
          </a:prstGeom>
          <a:solidFill>
            <a:srgbClr val="004586"/>
          </a:solidFill>
          <a:ln>
            <a:solidFill>
              <a:srgbClr val="00458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mejor tratamiento es un buen </a:t>
            </a:r>
            <a:r>
              <a:rPr lang="es-ES" dirty="0" smtClean="0"/>
              <a:t>diagnóstico.</a:t>
            </a:r>
            <a:endParaRPr lang="es-ES" dirty="0"/>
          </a:p>
          <a:p>
            <a:r>
              <a:rPr lang="es-ES" dirty="0"/>
              <a:t>Debe formar parte de un tratamiento </a:t>
            </a:r>
            <a:r>
              <a:rPr lang="es-ES" dirty="0" smtClean="0"/>
              <a:t>multimodal.</a:t>
            </a:r>
            <a:endParaRPr lang="es-ES" dirty="0"/>
          </a:p>
          <a:p>
            <a:r>
              <a:rPr lang="es-ES" dirty="0"/>
              <a:t>Objetivo: </a:t>
            </a:r>
          </a:p>
          <a:p>
            <a:pPr lvl="1"/>
            <a:r>
              <a:rPr lang="es-ES" sz="2400" dirty="0"/>
              <a:t>Mejorar </a:t>
            </a:r>
            <a:r>
              <a:rPr lang="es-ES" sz="2400" dirty="0" smtClean="0"/>
              <a:t>disfunción.</a:t>
            </a:r>
            <a:endParaRPr lang="es-ES" sz="2400" dirty="0"/>
          </a:p>
          <a:p>
            <a:pPr lvl="1"/>
            <a:r>
              <a:rPr lang="es-ES" sz="2400" dirty="0"/>
              <a:t>Mejorar </a:t>
            </a:r>
            <a:r>
              <a:rPr lang="es-ES" sz="2400" dirty="0" smtClean="0"/>
              <a:t>pronóstico.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4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Psicológico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51383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Terapia </a:t>
            </a:r>
            <a:r>
              <a:rPr lang="es-ES" dirty="0" smtClean="0"/>
              <a:t>conductual.</a:t>
            </a:r>
            <a:endParaRPr lang="es-ES" dirty="0"/>
          </a:p>
          <a:p>
            <a:pPr lvl="1">
              <a:lnSpc>
                <a:spcPct val="110000"/>
              </a:lnSpc>
            </a:pPr>
            <a:r>
              <a:rPr lang="es-ES" sz="2400" dirty="0"/>
              <a:t>Condicionamiento </a:t>
            </a:r>
            <a:r>
              <a:rPr lang="es-ES" sz="2400" dirty="0" smtClean="0"/>
              <a:t>operante.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 smtClean="0"/>
              <a:t>Moldeamiento.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Modificación situacional…</a:t>
            </a:r>
          </a:p>
          <a:p>
            <a:pPr>
              <a:lnSpc>
                <a:spcPct val="110000"/>
              </a:lnSpc>
            </a:pPr>
            <a:r>
              <a:rPr lang="es-ES" dirty="0"/>
              <a:t>Terapia </a:t>
            </a:r>
            <a:r>
              <a:rPr lang="es-ES" dirty="0" smtClean="0"/>
              <a:t>cognitiva.</a:t>
            </a:r>
            <a:endParaRPr lang="es-ES" dirty="0"/>
          </a:p>
          <a:p>
            <a:pPr lvl="1">
              <a:lnSpc>
                <a:spcPct val="110000"/>
              </a:lnSpc>
            </a:pPr>
            <a:r>
              <a:rPr lang="es-ES" sz="2400" dirty="0" err="1" smtClean="0"/>
              <a:t>Autoinstrucciones</a:t>
            </a:r>
            <a:r>
              <a:rPr lang="es-ES" sz="2400" dirty="0" smtClean="0"/>
              <a:t>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Entrenamiento en resolución de </a:t>
            </a:r>
            <a:r>
              <a:rPr lang="es-ES" sz="2400" dirty="0" smtClean="0"/>
              <a:t>problemas.</a:t>
            </a:r>
            <a:endParaRPr lang="es-ES" sz="2400" dirty="0"/>
          </a:p>
          <a:p>
            <a:pPr lvl="1">
              <a:lnSpc>
                <a:spcPct val="110000"/>
              </a:lnSpc>
            </a:pPr>
            <a:r>
              <a:rPr lang="es-ES" sz="2400" dirty="0"/>
              <a:t>Reestructuración cognitiva…</a:t>
            </a:r>
          </a:p>
          <a:p>
            <a:pPr>
              <a:lnSpc>
                <a:spcPct val="110000"/>
              </a:lnSpc>
            </a:pPr>
            <a:r>
              <a:rPr lang="es-ES" dirty="0"/>
              <a:t>Intervenciones </a:t>
            </a:r>
            <a:r>
              <a:rPr lang="es-ES" dirty="0" smtClean="0"/>
              <a:t>neuropsicológicas.</a:t>
            </a:r>
            <a:endParaRPr lang="es-ES" dirty="0"/>
          </a:p>
          <a:p>
            <a:pPr lvl="1">
              <a:lnSpc>
                <a:spcPct val="110000"/>
              </a:lnSpc>
            </a:pPr>
            <a:r>
              <a:rPr lang="es-ES" sz="2400" dirty="0"/>
              <a:t>Funcionamiento </a:t>
            </a:r>
            <a:r>
              <a:rPr lang="es-ES" sz="2400" dirty="0" smtClean="0"/>
              <a:t>ejecutivo.</a:t>
            </a:r>
            <a:endParaRPr lang="es-ES" sz="2400" dirty="0"/>
          </a:p>
          <a:p>
            <a:pPr>
              <a:lnSpc>
                <a:spcPct val="110000"/>
              </a:lnSpc>
            </a:pPr>
            <a:r>
              <a:rPr lang="es-ES" dirty="0"/>
              <a:t>Intervenciones </a:t>
            </a:r>
            <a:r>
              <a:rPr lang="es-ES" dirty="0" smtClean="0"/>
              <a:t>psicopedagógicas.</a:t>
            </a:r>
            <a:endParaRPr lang="es-ES" dirty="0"/>
          </a:p>
          <a:p>
            <a:pPr>
              <a:lnSpc>
                <a:spcPct val="110000"/>
              </a:lnSpc>
            </a:pPr>
            <a:r>
              <a:rPr lang="es-ES" dirty="0" err="1" smtClean="0"/>
              <a:t>Neurofeedback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1023044" y="2261882"/>
            <a:ext cx="10363200" cy="3330826"/>
          </a:xfrm>
        </p:spPr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TDA/H.</a:t>
            </a:r>
          </a:p>
          <a:p>
            <a:r>
              <a:rPr lang="es-ES" dirty="0" smtClean="0">
                <a:solidFill>
                  <a:srgbClr val="004586"/>
                </a:solidFill>
              </a:rPr>
              <a:t>Discapacidad intelectual.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Depresión.</a:t>
            </a:r>
          </a:p>
          <a:p>
            <a:r>
              <a:rPr lang="es-ES" dirty="0" err="1" smtClean="0">
                <a:solidFill>
                  <a:srgbClr val="004586"/>
                </a:solidFill>
              </a:rPr>
              <a:t>Tr</a:t>
            </a:r>
            <a:r>
              <a:rPr lang="es-ES" dirty="0">
                <a:solidFill>
                  <a:srgbClr val="004586"/>
                </a:solidFill>
              </a:rPr>
              <a:t>. </a:t>
            </a:r>
            <a:r>
              <a:rPr lang="es-ES" dirty="0" err="1" smtClean="0">
                <a:solidFill>
                  <a:srgbClr val="004586"/>
                </a:solidFill>
              </a:rPr>
              <a:t>Tourette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qué trastorno no se considera un trastorno del </a:t>
            </a:r>
            <a:r>
              <a:rPr lang="es-ES" dirty="0" err="1"/>
              <a:t>neurodesarrollo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9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Eficacia intervención </a:t>
            </a:r>
            <a:r>
              <a:rPr lang="es-ES" dirty="0"/>
              <a:t>p</a:t>
            </a:r>
            <a:r>
              <a:rPr lang="es-ES" dirty="0" smtClean="0"/>
              <a:t>sicológica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01556" y="5893476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1. </a:t>
            </a:r>
            <a:r>
              <a:rPr lang="es-ES" sz="1200" dirty="0" err="1"/>
              <a:t>Sonuga</a:t>
            </a:r>
            <a:r>
              <a:rPr lang="es-ES" sz="1200" dirty="0"/>
              <a:t> </a:t>
            </a:r>
            <a:r>
              <a:rPr lang="es-ES" sz="1200" dirty="0" err="1"/>
              <a:t>Barke</a:t>
            </a:r>
            <a:r>
              <a:rPr lang="es-ES" sz="1200" dirty="0"/>
              <a:t> et al, 2013; 2. </a:t>
            </a:r>
            <a:r>
              <a:rPr lang="es-ES" sz="1200" dirty="0" err="1"/>
              <a:t>Hodgson</a:t>
            </a:r>
            <a:r>
              <a:rPr lang="es-ES" sz="1200" dirty="0"/>
              <a:t> et al, 2012; 3. </a:t>
            </a:r>
            <a:r>
              <a:rPr lang="es-ES" sz="1200" dirty="0" err="1"/>
              <a:t>Daley</a:t>
            </a:r>
            <a:r>
              <a:rPr lang="es-ES" sz="1200" dirty="0"/>
              <a:t> et al, 2014;  4. </a:t>
            </a:r>
            <a:r>
              <a:rPr lang="es-ES" sz="1200" dirty="0" err="1"/>
              <a:t>Cortese</a:t>
            </a:r>
            <a:r>
              <a:rPr lang="es-ES" sz="1200" dirty="0"/>
              <a:t> et al, 2015; 5. </a:t>
            </a:r>
            <a:r>
              <a:rPr lang="es-ES" sz="1200" dirty="0" err="1"/>
              <a:t>Hantson</a:t>
            </a:r>
            <a:r>
              <a:rPr lang="es-ES" sz="1200" dirty="0"/>
              <a:t> et al, 2012  </a:t>
            </a:r>
          </a:p>
          <a:p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2012254" y="884471"/>
            <a:ext cx="8321011" cy="4506118"/>
            <a:chOff x="488253" y="1625897"/>
            <a:chExt cx="8321011" cy="4506118"/>
          </a:xfrm>
        </p:grpSpPr>
        <p:graphicFrame>
          <p:nvGraphicFramePr>
            <p:cNvPr id="7" name="Gráfico 6"/>
            <p:cNvGraphicFramePr/>
            <p:nvPr>
              <p:extLst/>
            </p:nvPr>
          </p:nvGraphicFramePr>
          <p:xfrm>
            <a:off x="902878" y="205574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Flecha arriba 14"/>
            <p:cNvSpPr/>
            <p:nvPr/>
          </p:nvSpPr>
          <p:spPr>
            <a:xfrm>
              <a:off x="6970207" y="1625897"/>
              <a:ext cx="1839057" cy="4106008"/>
            </a:xfrm>
            <a:prstGeom prst="upArrow">
              <a:avLst>
                <a:gd name="adj1" fmla="val 82510"/>
                <a:gd name="adj2" fmla="val 25139"/>
              </a:avLst>
            </a:prstGeom>
            <a:gradFill flip="none" rotWithShape="1">
              <a:gsLst>
                <a:gs pos="0">
                  <a:srgbClr val="E03E52">
                    <a:lumMod val="67000"/>
                  </a:srgbClr>
                </a:gs>
                <a:gs pos="48000">
                  <a:srgbClr val="E03E52">
                    <a:lumMod val="97000"/>
                    <a:lumOff val="3000"/>
                  </a:srgbClr>
                </a:gs>
                <a:gs pos="100000">
                  <a:srgbClr val="E03E52">
                    <a:lumMod val="20000"/>
                    <a:lumOff val="8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270000"/>
                </a:lnSpc>
                <a:defRPr/>
              </a:pPr>
              <a:r>
                <a:rPr lang="es-ES" kern="0" dirty="0">
                  <a:solidFill>
                    <a:prstClr val="white"/>
                  </a:solidFill>
                  <a:latin typeface="Calibri" panose="020F0502020204030204"/>
                </a:rPr>
                <a:t>Muy Grande</a:t>
              </a:r>
            </a:p>
            <a:p>
              <a:pPr algn="ctr">
                <a:lnSpc>
                  <a:spcPct val="270000"/>
                </a:lnSpc>
                <a:defRPr/>
              </a:pPr>
              <a:r>
                <a:rPr lang="es-ES" kern="0" dirty="0">
                  <a:solidFill>
                    <a:prstClr val="white"/>
                  </a:solidFill>
                  <a:latin typeface="Calibri" panose="020F0502020204030204"/>
                </a:rPr>
                <a:t>Grande</a:t>
              </a:r>
            </a:p>
            <a:p>
              <a:pPr algn="ctr">
                <a:lnSpc>
                  <a:spcPct val="270000"/>
                </a:lnSpc>
                <a:defRPr/>
              </a:pPr>
              <a:r>
                <a:rPr lang="es-ES" kern="0" dirty="0">
                  <a:solidFill>
                    <a:prstClr val="white"/>
                  </a:solidFill>
                  <a:latin typeface="Calibri" panose="020F0502020204030204"/>
                </a:rPr>
                <a:t>Moderada</a:t>
              </a:r>
            </a:p>
            <a:p>
              <a:pPr algn="ctr">
                <a:lnSpc>
                  <a:spcPct val="270000"/>
                </a:lnSpc>
                <a:defRPr/>
              </a:pPr>
              <a:r>
                <a:rPr lang="es-ES" kern="0" dirty="0">
                  <a:solidFill>
                    <a:prstClr val="white"/>
                  </a:solidFill>
                  <a:latin typeface="Calibri" panose="020F0502020204030204"/>
                </a:rPr>
                <a:t>Pequeña</a:t>
              </a:r>
            </a:p>
            <a:p>
              <a:pPr algn="ctr">
                <a:lnSpc>
                  <a:spcPct val="270000"/>
                </a:lnSpc>
                <a:defRPr/>
              </a:pPr>
              <a:r>
                <a:rPr lang="es-ES" kern="0" dirty="0">
                  <a:solidFill>
                    <a:srgbClr val="E03E52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Ausente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121194" y="5731905"/>
              <a:ext cx="1537855" cy="387838"/>
            </a:xfrm>
            <a:prstGeom prst="rect">
              <a:avLst/>
            </a:prstGeom>
            <a:noFill/>
            <a:ln w="28575" cap="flat" cmpd="sng" algn="ctr">
              <a:solidFill>
                <a:srgbClr val="AD21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451596" y="5731905"/>
              <a:ext cx="961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rgbClr val="004586"/>
                  </a:solidFill>
                </a:rPr>
                <a:t>Eficacia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 rot="16200000">
              <a:off x="-727043" y="3725501"/>
              <a:ext cx="2812977" cy="382385"/>
            </a:xfrm>
            <a:prstGeom prst="rect">
              <a:avLst/>
            </a:prstGeom>
            <a:noFill/>
            <a:ln>
              <a:solidFill>
                <a:srgbClr val="AD21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>
                  <a:solidFill>
                    <a:srgbClr val="AD2132"/>
                  </a:solidFill>
                </a:rPr>
                <a:t>Tamaño de Efecto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1493023" y="5052759"/>
              <a:ext cx="608766" cy="605009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rgbClr val="CE374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2311816" y="3945996"/>
              <a:ext cx="680526" cy="6968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/>
            <p:nvPr/>
          </p:nvSpPr>
          <p:spPr>
            <a:xfrm>
              <a:off x="3340247" y="3697259"/>
              <a:ext cx="637189" cy="636508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/>
            <p:cNvSpPr/>
            <p:nvPr/>
          </p:nvSpPr>
          <p:spPr>
            <a:xfrm>
              <a:off x="4274227" y="4064470"/>
              <a:ext cx="576894" cy="601950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/>
            <p:cNvSpPr/>
            <p:nvPr/>
          </p:nvSpPr>
          <p:spPr>
            <a:xfrm>
              <a:off x="5183350" y="3986407"/>
              <a:ext cx="637189" cy="636508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/>
            <p:cNvSpPr/>
            <p:nvPr/>
          </p:nvSpPr>
          <p:spPr>
            <a:xfrm>
              <a:off x="6051261" y="2220153"/>
              <a:ext cx="637189" cy="636508"/>
            </a:xfrm>
            <a:prstGeom prst="ellipse">
              <a:avLst/>
            </a:pr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  <a:gs pos="2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09600" y="370103"/>
            <a:ext cx="5386917" cy="906115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Estimulantes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>
          <a:xfrm>
            <a:off x="6192011" y="370104"/>
            <a:ext cx="5386917" cy="906115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No </a:t>
            </a:r>
            <a:r>
              <a:rPr lang="es-ES" dirty="0" smtClean="0">
                <a:solidFill>
                  <a:srgbClr val="C00000"/>
                </a:solidFill>
              </a:rPr>
              <a:t>estimulantes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1"/>
          </p:nvPr>
        </p:nvSpPr>
        <p:spPr>
          <a:xfrm>
            <a:off x="-43" y="1523590"/>
            <a:ext cx="6000032" cy="46266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s-ES" sz="3100" dirty="0" err="1" smtClean="0"/>
              <a:t>Metilfenidato</a:t>
            </a:r>
            <a:r>
              <a:rPr lang="es-ES" sz="3100" dirty="0" smtClean="0"/>
              <a:t>.</a:t>
            </a:r>
            <a:endParaRPr lang="es-ES" sz="3100" dirty="0"/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>
                <a:solidFill>
                  <a:srgbClr val="C00000"/>
                </a:solidFill>
              </a:rPr>
              <a:t>Liberación inmediata.</a:t>
            </a:r>
            <a:endParaRPr lang="es-ES" sz="3100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>
                <a:solidFill>
                  <a:srgbClr val="C00000"/>
                </a:solidFill>
              </a:rPr>
              <a:t>Liberación modificada. </a:t>
            </a:r>
            <a:endParaRPr lang="es-ES" sz="3100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>
                <a:solidFill>
                  <a:srgbClr val="C00000"/>
                </a:solidFill>
              </a:rPr>
              <a:t>Liberación osmótica.</a:t>
            </a:r>
            <a:endParaRPr lang="es-ES" sz="3100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/>
              <a:t>D-Mph.</a:t>
            </a:r>
            <a:endParaRPr lang="es-ES" sz="3100" dirty="0"/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/>
              <a:t>Parches </a:t>
            </a:r>
            <a:r>
              <a:rPr lang="es-ES" sz="3100" dirty="0" err="1"/>
              <a:t>transdérmicos</a:t>
            </a:r>
            <a:r>
              <a:rPr lang="es-ES" sz="3100" dirty="0"/>
              <a:t> de </a:t>
            </a:r>
            <a:r>
              <a:rPr lang="es-ES" sz="3100" dirty="0" smtClean="0"/>
              <a:t>Mph.</a:t>
            </a:r>
            <a:endParaRPr lang="es-ES" sz="3100" dirty="0"/>
          </a:p>
          <a:p>
            <a:pPr>
              <a:lnSpc>
                <a:spcPct val="120000"/>
              </a:lnSpc>
              <a:defRPr/>
            </a:pPr>
            <a:r>
              <a:rPr lang="es-ES" sz="3100" dirty="0" smtClean="0"/>
              <a:t>Anfetaminas.</a:t>
            </a:r>
            <a:endParaRPr lang="es-ES" sz="3100" dirty="0"/>
          </a:p>
          <a:p>
            <a:pPr lvl="1">
              <a:lnSpc>
                <a:spcPct val="120000"/>
              </a:lnSpc>
              <a:defRPr/>
            </a:pPr>
            <a:r>
              <a:rPr lang="es-ES" sz="3100" dirty="0" err="1" smtClean="0"/>
              <a:t>Dextroanfetamina</a:t>
            </a:r>
            <a:r>
              <a:rPr lang="es-ES" sz="3100" dirty="0" smtClean="0"/>
              <a:t>.</a:t>
            </a:r>
            <a:endParaRPr lang="es-ES" sz="3100" dirty="0"/>
          </a:p>
          <a:p>
            <a:pPr lvl="1">
              <a:lnSpc>
                <a:spcPct val="120000"/>
              </a:lnSpc>
              <a:defRPr/>
            </a:pPr>
            <a:r>
              <a:rPr lang="es-ES" sz="3100" dirty="0" smtClean="0"/>
              <a:t>Mezcla </a:t>
            </a:r>
            <a:r>
              <a:rPr lang="es-ES" sz="3100" dirty="0"/>
              <a:t>de </a:t>
            </a:r>
            <a:r>
              <a:rPr lang="es-ES" sz="3100" dirty="0" smtClean="0"/>
              <a:t>sales.</a:t>
            </a:r>
            <a:endParaRPr lang="es-ES" sz="3100" dirty="0"/>
          </a:p>
          <a:p>
            <a:pPr lvl="1">
              <a:lnSpc>
                <a:spcPct val="120000"/>
              </a:lnSpc>
              <a:defRPr/>
            </a:pPr>
            <a:r>
              <a:rPr lang="es-ES" sz="3100" dirty="0" err="1" smtClean="0">
                <a:solidFill>
                  <a:srgbClr val="C00000"/>
                </a:solidFill>
              </a:rPr>
              <a:t>Lisdexanfetamina</a:t>
            </a:r>
            <a:r>
              <a:rPr lang="es-ES" sz="3100" dirty="0" smtClean="0">
                <a:solidFill>
                  <a:srgbClr val="C00000"/>
                </a:solidFill>
              </a:rPr>
              <a:t>.</a:t>
            </a:r>
            <a:endParaRPr lang="es-ES" sz="3100" dirty="0">
              <a:solidFill>
                <a:srgbClr val="C00000"/>
              </a:solidFill>
            </a:endParaRPr>
          </a:p>
          <a:p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4"/>
          </p:nvPr>
        </p:nvSpPr>
        <p:spPr>
          <a:xfrm>
            <a:off x="6192011" y="1523590"/>
            <a:ext cx="5384800" cy="3774405"/>
          </a:xfrm>
        </p:spPr>
        <p:txBody>
          <a:bodyPr/>
          <a:lstStyle/>
          <a:p>
            <a:pPr marL="265113" lvl="1">
              <a:buClrTx/>
              <a:buSzTx/>
              <a:buBlip>
                <a:blip r:embed="rId2"/>
              </a:buBlip>
            </a:pPr>
            <a:r>
              <a:rPr lang="es-ES" sz="2400" dirty="0" err="1">
                <a:solidFill>
                  <a:srgbClr val="C00000"/>
                </a:solidFill>
              </a:rPr>
              <a:t>Atomoxetina</a:t>
            </a:r>
            <a:r>
              <a:rPr lang="es-ES" sz="2400" dirty="0">
                <a:solidFill>
                  <a:srgbClr val="C00000"/>
                </a:solidFill>
              </a:rPr>
              <a:t>.</a:t>
            </a:r>
          </a:p>
          <a:p>
            <a:pPr marL="265113" lvl="1">
              <a:buClrTx/>
              <a:buSzTx/>
              <a:buBlip>
                <a:blip r:embed="rId2"/>
              </a:buBlip>
            </a:pPr>
            <a:r>
              <a:rPr lang="es-ES" sz="2400" dirty="0"/>
              <a:t>Agonistas </a:t>
            </a:r>
            <a:r>
              <a:rPr lang="es-ES" sz="2400" dirty="0" smtClean="0"/>
              <a:t>alfa-2-adrenérgicos.</a:t>
            </a:r>
          </a:p>
          <a:p>
            <a:pPr marL="1071563" lvl="2" indent="-342900">
              <a:buClr>
                <a:srgbClr val="C00000"/>
              </a:buClr>
              <a:buSzTx/>
              <a:buFont typeface="Wingdings" panose="05000000000000000000" pitchFamily="2" charset="2"/>
              <a:buChar char="v"/>
            </a:pPr>
            <a:r>
              <a:rPr lang="es-ES" sz="2400" dirty="0" err="1" smtClean="0"/>
              <a:t>Clonidina</a:t>
            </a:r>
            <a:r>
              <a:rPr lang="es-ES" sz="2400" dirty="0" smtClean="0"/>
              <a:t> </a:t>
            </a:r>
            <a:r>
              <a:rPr lang="es-ES" sz="2400" dirty="0"/>
              <a:t>(liberación inmediata y prolongada</a:t>
            </a:r>
            <a:r>
              <a:rPr lang="es-ES" sz="2400" dirty="0" smtClean="0"/>
              <a:t>).</a:t>
            </a:r>
          </a:p>
          <a:p>
            <a:pPr marL="1071563" lvl="2" indent="-342900">
              <a:buClr>
                <a:srgbClr val="C00000"/>
              </a:buClr>
              <a:buSzTx/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rgbClr val="C00000"/>
                </a:solidFill>
              </a:rPr>
              <a:t>Guanfancina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>
                <a:solidFill>
                  <a:srgbClr val="C00000"/>
                </a:solidFill>
              </a:rPr>
              <a:t>de liberación prolongada </a:t>
            </a:r>
            <a:r>
              <a:rPr lang="es-ES" sz="2400" dirty="0"/>
              <a:t>(GXR).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Tratamientos farmacológicos</a:t>
            </a:r>
          </a:p>
        </p:txBody>
      </p:sp>
    </p:spTree>
    <p:extLst>
      <p:ext uri="{BB962C8B-B14F-4D97-AF65-F5344CB8AC3E}">
        <p14:creationId xmlns:p14="http://schemas.microsoft.com/office/powerpoint/2010/main" val="14999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Eficacia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08" y="934145"/>
            <a:ext cx="4129181" cy="5365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697" y="5188794"/>
            <a:ext cx="3594809" cy="78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8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Tratamientos estimulantes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259677" y="1159323"/>
            <a:ext cx="1982918" cy="2047616"/>
            <a:chOff x="980902" y="382385"/>
            <a:chExt cx="2643891" cy="2730154"/>
          </a:xfrm>
        </p:grpSpPr>
        <p:grpSp>
          <p:nvGrpSpPr>
            <p:cNvPr id="6" name="Grupo 5"/>
            <p:cNvGrpSpPr/>
            <p:nvPr/>
          </p:nvGrpSpPr>
          <p:grpSpPr>
            <a:xfrm>
              <a:off x="1202978" y="545550"/>
              <a:ext cx="2333625" cy="2171596"/>
              <a:chOff x="920345" y="911311"/>
              <a:chExt cx="2333625" cy="2171596"/>
            </a:xfrm>
          </p:grpSpPr>
          <p:pic>
            <p:nvPicPr>
              <p:cNvPr id="9" name="Picture 10" descr="Dopamin - Dopamine.sv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345" y="911311"/>
                <a:ext cx="2333625" cy="981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Dopamine-3d-CPK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372" y="1915247"/>
                <a:ext cx="1702838" cy="1167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CuadroTexto 6"/>
            <p:cNvSpPr txBox="1"/>
            <p:nvPr/>
          </p:nvSpPr>
          <p:spPr>
            <a:xfrm>
              <a:off x="1542775" y="2661134"/>
              <a:ext cx="1557094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DOPAMINA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980902" y="382385"/>
              <a:ext cx="2643891" cy="26867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370529" y="1091792"/>
            <a:ext cx="2513997" cy="2189596"/>
            <a:chOff x="7795371" y="292343"/>
            <a:chExt cx="3351996" cy="2919461"/>
          </a:xfrm>
        </p:grpSpPr>
        <p:grpSp>
          <p:nvGrpSpPr>
            <p:cNvPr id="12" name="Grupo 11"/>
            <p:cNvGrpSpPr/>
            <p:nvPr/>
          </p:nvGrpSpPr>
          <p:grpSpPr>
            <a:xfrm>
              <a:off x="7868717" y="373675"/>
              <a:ext cx="2982045" cy="2366061"/>
              <a:chOff x="7868717" y="822563"/>
              <a:chExt cx="2982045" cy="2366061"/>
            </a:xfrm>
          </p:grpSpPr>
          <p:pic>
            <p:nvPicPr>
              <p:cNvPr id="15" name="Picture 16" descr="Norepinephrine-3d-CPK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2116" y="1787237"/>
                <a:ext cx="1658646" cy="1401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4" descr="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8717" y="822563"/>
                <a:ext cx="2659496" cy="1797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CuadroTexto 12"/>
            <p:cNvSpPr txBox="1"/>
            <p:nvPr/>
          </p:nvSpPr>
          <p:spPr>
            <a:xfrm>
              <a:off x="8311948" y="2720547"/>
              <a:ext cx="227241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NORADRENALINA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795371" y="292343"/>
              <a:ext cx="3351996" cy="2919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679154" y="3842628"/>
            <a:ext cx="1982918" cy="2023697"/>
            <a:chOff x="8206871" y="3960123"/>
            <a:chExt cx="2643891" cy="2698262"/>
          </a:xfrm>
        </p:grpSpPr>
        <p:grpSp>
          <p:nvGrpSpPr>
            <p:cNvPr id="18" name="Grupo 17"/>
            <p:cNvGrpSpPr/>
            <p:nvPr/>
          </p:nvGrpSpPr>
          <p:grpSpPr>
            <a:xfrm>
              <a:off x="8432713" y="4129347"/>
              <a:ext cx="2095500" cy="2083174"/>
              <a:chOff x="8432713" y="4129347"/>
              <a:chExt cx="2095500" cy="2083174"/>
            </a:xfrm>
          </p:grpSpPr>
          <p:pic>
            <p:nvPicPr>
              <p:cNvPr id="21" name="Picture 6" descr="Amphetamine-2D-skeletal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2713" y="4129347"/>
                <a:ext cx="2095500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8" descr="https://upload.wikimedia.org/wikipedia/commons/thumb/8/8c/Amphetamine-3d-CPK.png/220px-Amphetamine-3d-CPK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6247" y="4981046"/>
                <a:ext cx="1641966" cy="123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CuadroTexto 18"/>
            <p:cNvSpPr txBox="1"/>
            <p:nvPr/>
          </p:nvSpPr>
          <p:spPr>
            <a:xfrm>
              <a:off x="8686051" y="6206980"/>
              <a:ext cx="178920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ANFETAMINA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206871" y="3960123"/>
              <a:ext cx="2643891" cy="26867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185199" y="3402189"/>
            <a:ext cx="2840527" cy="2386058"/>
            <a:chOff x="881597" y="3372872"/>
            <a:chExt cx="3787369" cy="3181411"/>
          </a:xfrm>
        </p:grpSpPr>
        <p:pic>
          <p:nvPicPr>
            <p:cNvPr id="24" name="Picture 24" descr="http://www.briligg.com/images/Methylphenidate-3d-CPK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376" y="4845547"/>
              <a:ext cx="1988590" cy="167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Methylphenidate-2D-skeletal.sv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137" y="3372872"/>
              <a:ext cx="2206450" cy="193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uadroTexto 25"/>
            <p:cNvSpPr txBox="1"/>
            <p:nvPr/>
          </p:nvSpPr>
          <p:spPr>
            <a:xfrm>
              <a:off x="881597" y="5733294"/>
              <a:ext cx="207697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METILFENIDATO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947621" y="3372872"/>
              <a:ext cx="3671467" cy="31814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252258" y="2130421"/>
            <a:ext cx="1745673" cy="2214171"/>
            <a:chOff x="4763193" y="1677181"/>
            <a:chExt cx="2327563" cy="2952228"/>
          </a:xfrm>
        </p:grpSpPr>
        <p:grpSp>
          <p:nvGrpSpPr>
            <p:cNvPr id="29" name="Grupo 28"/>
            <p:cNvGrpSpPr/>
            <p:nvPr/>
          </p:nvGrpSpPr>
          <p:grpSpPr>
            <a:xfrm>
              <a:off x="4848306" y="2247305"/>
              <a:ext cx="2111517" cy="2299425"/>
              <a:chOff x="4881558" y="2297183"/>
              <a:chExt cx="2111517" cy="2299425"/>
            </a:xfrm>
          </p:grpSpPr>
          <p:pic>
            <p:nvPicPr>
              <p:cNvPr id="32" name="Picture 22" descr="https://upload.wikimedia.org/wikipedia/commons/b/b7/Phenethylamine-3d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443" y="3381190"/>
                <a:ext cx="1649632" cy="1215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Chemical structure of 1-Phenylethylamin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558" y="2297183"/>
                <a:ext cx="1508391" cy="1350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/>
            <p:cNvSpPr txBox="1"/>
            <p:nvPr/>
          </p:nvSpPr>
          <p:spPr>
            <a:xfrm>
              <a:off x="4850593" y="1715885"/>
              <a:ext cx="2152726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tx2"/>
                  </a:solidFill>
                </a:rPr>
                <a:t>FENILETILAMINA</a:t>
              </a:r>
            </a:p>
          </p:txBody>
        </p:sp>
        <p:sp>
          <p:nvSpPr>
            <p:cNvPr id="31" name="Rectángulo redondeado 13"/>
            <p:cNvSpPr/>
            <p:nvPr/>
          </p:nvSpPr>
          <p:spPr>
            <a:xfrm>
              <a:off x="4763193" y="1677181"/>
              <a:ext cx="2327563" cy="29522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cxnSp>
        <p:nvCxnSpPr>
          <p:cNvPr id="34" name="Conector angular 16"/>
          <p:cNvCxnSpPr>
            <a:stCxn id="31" idx="0"/>
          </p:cNvCxnSpPr>
          <p:nvPr/>
        </p:nvCxnSpPr>
        <p:spPr>
          <a:xfrm rot="16200000" flipV="1">
            <a:off x="4926052" y="954814"/>
            <a:ext cx="515588" cy="188249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6"/>
          <p:cNvCxnSpPr>
            <a:stCxn id="31" idx="0"/>
          </p:cNvCxnSpPr>
          <p:nvPr/>
        </p:nvCxnSpPr>
        <p:spPr>
          <a:xfrm rot="5400000" flipH="1" flipV="1">
            <a:off x="6490017" y="1273345"/>
            <a:ext cx="515590" cy="124543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29"/>
          <p:cNvCxnSpPr>
            <a:stCxn id="31" idx="2"/>
          </p:cNvCxnSpPr>
          <p:nvPr/>
        </p:nvCxnSpPr>
        <p:spPr>
          <a:xfrm rot="5400000">
            <a:off x="5175804" y="4122479"/>
            <a:ext cx="761806" cy="113677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1"/>
          <p:cNvCxnSpPr>
            <a:stCxn id="31" idx="2"/>
          </p:cNvCxnSpPr>
          <p:nvPr/>
        </p:nvCxnSpPr>
        <p:spPr>
          <a:xfrm rot="16200000" flipH="1">
            <a:off x="6521221" y="3913839"/>
            <a:ext cx="761807" cy="155405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Metilfenidato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84745"/>
              </p:ext>
            </p:extLst>
          </p:nvPr>
        </p:nvGraphicFramePr>
        <p:xfrm>
          <a:off x="493487" y="207955"/>
          <a:ext cx="11321141" cy="6007788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1881717">
                  <a:extLst>
                    <a:ext uri="{9D8B030D-6E8A-4147-A177-3AD203B41FA5}">
                      <a16:colId xmlns="" xmlns:a16="http://schemas.microsoft.com/office/drawing/2014/main" val="1558920173"/>
                    </a:ext>
                  </a:extLst>
                </a:gridCol>
                <a:gridCol w="2358932">
                  <a:extLst>
                    <a:ext uri="{9D8B030D-6E8A-4147-A177-3AD203B41FA5}">
                      <a16:colId xmlns="" xmlns:a16="http://schemas.microsoft.com/office/drawing/2014/main" val="1902601585"/>
                    </a:ext>
                  </a:extLst>
                </a:gridCol>
                <a:gridCol w="2360164">
                  <a:extLst>
                    <a:ext uri="{9D8B030D-6E8A-4147-A177-3AD203B41FA5}">
                      <a16:colId xmlns="" xmlns:a16="http://schemas.microsoft.com/office/drawing/2014/main" val="3539733572"/>
                    </a:ext>
                  </a:extLst>
                </a:gridCol>
                <a:gridCol w="2360164">
                  <a:extLst>
                    <a:ext uri="{9D8B030D-6E8A-4147-A177-3AD203B41FA5}">
                      <a16:colId xmlns="" xmlns:a16="http://schemas.microsoft.com/office/drawing/2014/main" val="2230388403"/>
                    </a:ext>
                  </a:extLst>
                </a:gridCol>
                <a:gridCol w="2360164">
                  <a:extLst>
                    <a:ext uri="{9D8B030D-6E8A-4147-A177-3AD203B41FA5}">
                      <a16:colId xmlns="" xmlns:a16="http://schemas.microsoft.com/office/drawing/2014/main" val="3590572772"/>
                    </a:ext>
                  </a:extLst>
                </a:gridCol>
              </a:tblGrid>
              <a:tr h="38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 dirty="0">
                          <a:effectLst/>
                        </a:rPr>
                        <a:t>Nombre</a:t>
                      </a:r>
                      <a:endParaRPr lang="es-E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 err="1">
                          <a:effectLst/>
                        </a:rPr>
                        <a:t>Metilfenidato</a:t>
                      </a:r>
                      <a:r>
                        <a:rPr lang="es-ES" sz="900" b="0" dirty="0">
                          <a:effectLst/>
                        </a:rPr>
                        <a:t> de liberación inmediata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900" b="0" dirty="0" err="1">
                          <a:effectLst/>
                        </a:rPr>
                        <a:t>Metilfenidato</a:t>
                      </a:r>
                      <a:r>
                        <a:rPr lang="es-ES" sz="900" b="0" dirty="0">
                          <a:effectLst/>
                        </a:rPr>
                        <a:t> de liberación modificada </a:t>
                      </a:r>
                      <a:r>
                        <a:rPr lang="es-ES" sz="900" b="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900" b="0" dirty="0" smtClean="0">
                          <a:effectLst/>
                        </a:rPr>
                        <a:t>(</a:t>
                      </a:r>
                      <a:r>
                        <a:rPr lang="es-ES" sz="900" b="0" dirty="0">
                          <a:effectLst/>
                        </a:rPr>
                        <a:t>MTF-LM 50/50)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900" b="0" dirty="0" err="1">
                          <a:effectLst/>
                        </a:rPr>
                        <a:t>Metilfenidato</a:t>
                      </a:r>
                      <a:r>
                        <a:rPr lang="es-ES" sz="900" b="0" dirty="0">
                          <a:effectLst/>
                        </a:rPr>
                        <a:t> de liberación modificada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900" b="0" dirty="0">
                          <a:effectLst/>
                        </a:rPr>
                        <a:t>(MTF-LM 30/70)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 err="1">
                          <a:effectLst/>
                        </a:rPr>
                        <a:t>Metilfenidato</a:t>
                      </a:r>
                      <a:r>
                        <a:rPr lang="es-ES" sz="900" b="0" dirty="0">
                          <a:effectLst/>
                        </a:rPr>
                        <a:t> de liberación osmótica 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extLst>
                  <a:ext uri="{0D108BD9-81ED-4DB2-BD59-A6C34878D82A}">
                    <a16:rowId xmlns="" xmlns:a16="http://schemas.microsoft.com/office/drawing/2014/main" val="1158870444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Acción efectiva aproximada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4-5 horas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6-8 horas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6-8 horas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10-12 horas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extLst>
                  <a:ext uri="{0D108BD9-81ED-4DB2-BD59-A6C34878D82A}">
                    <a16:rowId xmlns="" xmlns:a16="http://schemas.microsoft.com/office/drawing/2014/main" val="614922983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Tipos de comprimidos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5, 10 y 20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5, 10, 20, 30 y 40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10, 20, 30, 40 y 50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18, 27, 36 y 54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829864"/>
                  </a:ext>
                </a:extLst>
              </a:tr>
              <a:tr h="136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Dosis máxima diaria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AGEMED: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FDA: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Práctica clínica: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90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100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60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100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54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72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108 mg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extLst>
                  <a:ext uri="{0D108BD9-81ED-4DB2-BD59-A6C34878D82A}">
                    <a16:rowId xmlns="" xmlns:a16="http://schemas.microsoft.com/office/drawing/2014/main" val="2331522802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>
                          <a:effectLst/>
                        </a:rPr>
                        <a:t>Obligatorio tragar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No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No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No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Si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500199"/>
                  </a:ext>
                </a:extLst>
              </a:tr>
              <a:tr h="1265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ES" sz="1100" b="0">
                          <a:effectLst/>
                        </a:rPr>
                        <a:t>Algunas ventajas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Ajustes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muy </a:t>
                      </a: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flexibles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Puede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complementar otras formas galénicas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Probabilidad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menor de falta de apetito durante el almuerzo  o insomnio que con las otras dos formas de administración 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Ajustes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flexibles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Menos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problemas de insomnio de conciliación que con sistemas por osmosis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Puede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evitar tomas escolares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eficacia al inicio de la mañana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Ajustes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flexibles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Menos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problemas de insomnio de conciliación que con sistemas por osmosis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Puede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evitar tomas escolares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Menor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posibilidad de </a:t>
                      </a:r>
                      <a:r>
                        <a:rPr lang="es-ES" sz="900" b="0" dirty="0" err="1">
                          <a:solidFill>
                            <a:srgbClr val="004586"/>
                          </a:solidFill>
                          <a:effectLst/>
                        </a:rPr>
                        <a:t>taquifilaxia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Acción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más consistente a lo largo del día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Evita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toma escolar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estabilidad del efecto.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Menor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riesgo de abuso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extLst>
                  <a:ext uri="{0D108BD9-81ED-4DB2-BD59-A6C34878D82A}">
                    <a16:rowId xmlns="" xmlns:a16="http://schemas.microsoft.com/office/drawing/2014/main" val="864448438"/>
                  </a:ext>
                </a:extLst>
              </a:tr>
              <a:tr h="1163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100" b="0">
                          <a:effectLst/>
                        </a:rPr>
                        <a:t>Algunos inconvenientes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Se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ha de tomar entre dos y tres veces al día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Elevada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variabilidad en la cobertura terapéutica (efecto off-</a:t>
                      </a:r>
                      <a:r>
                        <a:rPr lang="es-ES" sz="900" b="0" dirty="0" err="1">
                          <a:solidFill>
                            <a:srgbClr val="004586"/>
                          </a:solidFill>
                          <a:effectLst/>
                        </a:rPr>
                        <a:t>on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 manifiesto)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Existen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problemas de adherencia y estigmatización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Duración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menor que Mph liberado por osmosis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Posible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interferencia con la comida o cambios con el pH gastrointestinal.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Puede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precisar toma al mediodía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Duración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menor que Mph liberado por osmosis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Posible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interferencia con la comida o cambios con el pH gastrointestinal.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Puede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precisar toma al mediodía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falta de apetito en el almuerzo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probabilidad de insomnio de conciliación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No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se puede partir ni disolver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Posible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interferencia por motilidad digestiva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317056"/>
                  </a:ext>
                </a:extLst>
              </a:tr>
              <a:tr h="1054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100" b="0">
                          <a:effectLst/>
                        </a:rPr>
                        <a:t>Modo de liberación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Absorción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oral con una concentración plasmática máxima a la hora después de la administración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Inicio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de acción a los 20 minutos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err="1" smtClean="0">
                          <a:solidFill>
                            <a:srgbClr val="004586"/>
                          </a:solidFill>
                          <a:effectLst/>
                        </a:rPr>
                        <a:t>Microesferas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50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absorción inmediata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50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recubiertas de una sustancia antiácida (i. e., liberación prolongada)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Acción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inmediata mayor que OROS® 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err="1" smtClean="0">
                          <a:solidFill>
                            <a:srgbClr val="004586"/>
                          </a:solidFill>
                          <a:effectLst/>
                        </a:rPr>
                        <a:t>Microesferas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30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absorción inmediata.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70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recubiertas de membrana de control de liberación (i. e., liberación prolongada)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Acción 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inmediata menor que MTF-LM 50/50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Oros®: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22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de </a:t>
                      </a:r>
                      <a:r>
                        <a:rPr lang="es-ES" sz="900" b="0" dirty="0" err="1">
                          <a:solidFill>
                            <a:srgbClr val="004586"/>
                          </a:solidFill>
                          <a:effectLst/>
                        </a:rPr>
                        <a:t>metilfenidato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 en forma de cubierta (liberación inmediata)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 smtClean="0">
                          <a:solidFill>
                            <a:srgbClr val="004586"/>
                          </a:solidFill>
                          <a:effectLst/>
                        </a:rPr>
                        <a:t>78</a:t>
                      </a: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% sistema de liberación controlada vía bomba osmótica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extLst>
                  <a:ext uri="{0D108BD9-81ED-4DB2-BD59-A6C34878D82A}">
                    <a16:rowId xmlns="" xmlns:a16="http://schemas.microsoft.com/office/drawing/2014/main" val="2653597904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0" dirty="0">
                          <a:effectLst/>
                        </a:rPr>
                        <a:t>Comentarios</a:t>
                      </a:r>
                      <a:endParaRPr lang="es-E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Económico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Coste elevado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Coste medio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0" dirty="0">
                          <a:solidFill>
                            <a:srgbClr val="004586"/>
                          </a:solidFill>
                          <a:effectLst/>
                        </a:rPr>
                        <a:t>Coste elevado</a:t>
                      </a:r>
                      <a:endParaRPr lang="es-ES" sz="9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6" marR="25026" marT="0" marB="0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010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6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Lisdexanfetamina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67147"/>
              </p:ext>
            </p:extLst>
          </p:nvPr>
        </p:nvGraphicFramePr>
        <p:xfrm>
          <a:off x="1712685" y="759830"/>
          <a:ext cx="8781144" cy="53038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0572">
                  <a:extLst>
                    <a:ext uri="{9D8B030D-6E8A-4147-A177-3AD203B41FA5}">
                      <a16:colId xmlns="" xmlns:a16="http://schemas.microsoft.com/office/drawing/2014/main" val="3603354507"/>
                    </a:ext>
                  </a:extLst>
                </a:gridCol>
                <a:gridCol w="4390572">
                  <a:extLst>
                    <a:ext uri="{9D8B030D-6E8A-4147-A177-3AD203B41FA5}">
                      <a16:colId xmlns="" xmlns:a16="http://schemas.microsoft.com/office/drawing/2014/main" val="103279518"/>
                    </a:ext>
                  </a:extLst>
                </a:gridCol>
              </a:tblGrid>
              <a:tr h="39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Nombre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>
                          <a:effectLst/>
                        </a:rPr>
                        <a:t>Lisdexanfetamina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39522625"/>
                  </a:ext>
                </a:extLst>
              </a:tr>
              <a:tr h="3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Acción efectiva aproximada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Hasta 13 horas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11663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Tipos de comprimidos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30, 50 y 70 mg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0861637"/>
                  </a:ext>
                </a:extLst>
              </a:tr>
              <a:tr h="61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Dosis máxima diaria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AGEMED/FDA/Práctica clínica: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70 mg/70 mg/90 mg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3071617"/>
                  </a:ext>
                </a:extLst>
              </a:tr>
              <a:tr h="36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Obligatorio tragar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No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8538530"/>
                  </a:ext>
                </a:extLst>
              </a:tr>
              <a:tr h="145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Algunas ventajas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Ajustes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flexibles (por disolución)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Fácil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administración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Evita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toma escolar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estabilidad y duración del efecto. 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Menor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riesgo de abuso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1555104"/>
                  </a:ext>
                </a:extLst>
              </a:tr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Algunos inconvenientes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falta de apetito en el almuerzo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Mayor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probabilidad de insomnio de conciliación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1679085"/>
                  </a:ext>
                </a:extLst>
              </a:tr>
              <a:tr h="85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Modo de liberación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err="1" smtClean="0">
                          <a:solidFill>
                            <a:srgbClr val="004586"/>
                          </a:solidFill>
                          <a:effectLst/>
                        </a:rPr>
                        <a:t>Profármaco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inactivo en la toma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Hidrólisis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en hematíe: libera </a:t>
                      </a:r>
                      <a:r>
                        <a:rPr lang="es-ES" sz="1400" dirty="0" err="1">
                          <a:solidFill>
                            <a:srgbClr val="004586"/>
                          </a:solidFill>
                          <a:effectLst/>
                        </a:rPr>
                        <a:t>DAnf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Sin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interferencias por pH gastrointestinal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8539463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Comentarios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Coste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elevado e inspección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443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6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74418"/>
            <a:ext cx="10972800" cy="604800"/>
          </a:xfrm>
        </p:spPr>
        <p:txBody>
          <a:bodyPr/>
          <a:lstStyle/>
          <a:p>
            <a:r>
              <a:rPr lang="es-ES" altLang="es-ES" dirty="0"/>
              <a:t>Factores predictivos de respuesta positiva al </a:t>
            </a:r>
            <a:r>
              <a:rPr lang="es-ES" altLang="es-ES" dirty="0" smtClean="0"/>
              <a:t>tratamiento </a:t>
            </a:r>
            <a:r>
              <a:rPr lang="es-ES" altLang="es-ES" dirty="0" err="1" smtClean="0"/>
              <a:t>psicoestimulante</a:t>
            </a:r>
            <a:r>
              <a:rPr lang="es-ES" altLang="es-ES" dirty="0" smtClean="0"/>
              <a:t> </a:t>
            </a:r>
            <a:r>
              <a:rPr lang="es-ES" altLang="es-ES" dirty="0"/>
              <a:t>en niños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6973" y="1552703"/>
            <a:ext cx="8824684" cy="4064326"/>
          </a:xfrm>
        </p:spPr>
        <p:txBody>
          <a:bodyPr/>
          <a:lstStyle/>
          <a:p>
            <a:r>
              <a:rPr lang="es-ES" altLang="es-ES" dirty="0">
                <a:solidFill>
                  <a:srgbClr val="C00000"/>
                </a:solidFill>
              </a:rPr>
              <a:t>TDAH de predominio </a:t>
            </a:r>
            <a:r>
              <a:rPr lang="es-ES" altLang="es-ES" dirty="0" smtClean="0">
                <a:solidFill>
                  <a:srgbClr val="C00000"/>
                </a:solidFill>
              </a:rPr>
              <a:t>inatento.</a:t>
            </a:r>
            <a:endParaRPr lang="es-ES" altLang="es-ES" dirty="0">
              <a:solidFill>
                <a:srgbClr val="C00000"/>
              </a:solidFill>
            </a:endParaRPr>
          </a:p>
          <a:p>
            <a:r>
              <a:rPr lang="es-ES" altLang="es-ES" dirty="0"/>
              <a:t>Ausencia de comorbilidad:</a:t>
            </a:r>
          </a:p>
          <a:p>
            <a:pPr lvl="1"/>
            <a:r>
              <a:rPr lang="es-ES" altLang="es-ES" sz="2400" dirty="0"/>
              <a:t>TND, </a:t>
            </a:r>
            <a:r>
              <a:rPr lang="es-ES" altLang="es-ES" sz="2400" dirty="0">
                <a:solidFill>
                  <a:srgbClr val="C00000"/>
                </a:solidFill>
              </a:rPr>
              <a:t>ansiedad</a:t>
            </a:r>
            <a:r>
              <a:rPr lang="es-ES" altLang="es-ES" sz="2400" dirty="0"/>
              <a:t>, depresión, </a:t>
            </a:r>
            <a:r>
              <a:rPr lang="es-ES" altLang="es-ES" sz="2400" dirty="0" err="1"/>
              <a:t>Tourette</a:t>
            </a:r>
            <a:r>
              <a:rPr lang="es-ES" altLang="es-ES" sz="2400" dirty="0"/>
              <a:t> y </a:t>
            </a:r>
            <a:r>
              <a:rPr lang="es-ES" altLang="es-ES" sz="2400" dirty="0" err="1"/>
              <a:t>tr</a:t>
            </a:r>
            <a:r>
              <a:rPr lang="es-ES" altLang="es-ES" sz="2400" dirty="0"/>
              <a:t>. a</a:t>
            </a:r>
            <a:r>
              <a:rPr lang="es-ES" altLang="es-ES" sz="2400" dirty="0" smtClean="0"/>
              <a:t>prendizaje.</a:t>
            </a:r>
            <a:endParaRPr lang="es-ES" altLang="es-ES" sz="2400" dirty="0"/>
          </a:p>
          <a:p>
            <a:r>
              <a:rPr lang="es-ES" altLang="es-ES" dirty="0"/>
              <a:t>Ausencia de TDAH en la </a:t>
            </a:r>
            <a:r>
              <a:rPr lang="es-ES" altLang="es-ES" dirty="0" smtClean="0"/>
              <a:t>madre.</a:t>
            </a:r>
            <a:endParaRPr lang="es-ES" altLang="es-ES" dirty="0"/>
          </a:p>
          <a:p>
            <a:r>
              <a:rPr lang="es-ES" altLang="es-ES" dirty="0" smtClean="0"/>
              <a:t>Genética.</a:t>
            </a:r>
            <a:endParaRPr lang="es-ES" altLang="es-ES" dirty="0"/>
          </a:p>
          <a:p>
            <a:r>
              <a:rPr lang="es-ES" altLang="es-ES" dirty="0">
                <a:solidFill>
                  <a:srgbClr val="C00000"/>
                </a:solidFill>
              </a:rPr>
              <a:t>Baja CA para el </a:t>
            </a:r>
            <a:r>
              <a:rPr lang="es-ES" altLang="es-ES" dirty="0" smtClean="0">
                <a:solidFill>
                  <a:srgbClr val="C00000"/>
                </a:solidFill>
              </a:rPr>
              <a:t>CI.</a:t>
            </a:r>
            <a:endParaRPr lang="es-ES" altLang="es-ES" dirty="0">
              <a:solidFill>
                <a:srgbClr val="C00000"/>
              </a:solidFill>
            </a:endParaRPr>
          </a:p>
          <a:p>
            <a:r>
              <a:rPr lang="es-ES" altLang="es-ES" dirty="0"/>
              <a:t>Diagnóstico temprano (menor edad</a:t>
            </a:r>
            <a:r>
              <a:rPr lang="es-ES" altLang="es-ES" dirty="0" smtClean="0"/>
              <a:t>).</a:t>
            </a:r>
            <a:endParaRPr lang="es-ES" altLang="es-ES" dirty="0"/>
          </a:p>
          <a:p>
            <a:r>
              <a:rPr lang="es-ES" altLang="es-ES" dirty="0"/>
              <a:t>Torpeza </a:t>
            </a:r>
            <a:r>
              <a:rPr lang="es-ES" altLang="es-ES" dirty="0" smtClean="0"/>
              <a:t>¿?.</a:t>
            </a:r>
            <a:endParaRPr lang="es-ES" altLang="es-ES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1843" y="5893477"/>
            <a:ext cx="11582443" cy="295162"/>
          </a:xfrm>
        </p:spPr>
        <p:txBody>
          <a:bodyPr>
            <a:normAutofit/>
          </a:bodyPr>
          <a:lstStyle/>
          <a:p>
            <a:r>
              <a:rPr lang="es-ES" altLang="es-ES" sz="1200" dirty="0" err="1"/>
              <a:t>Hodgkins</a:t>
            </a:r>
            <a:r>
              <a:rPr lang="es-ES" altLang="es-ES" sz="1200" dirty="0"/>
              <a:t> P, 2013; Fernández-Jaén A et al. 2009; Chazan R et al, 2011; </a:t>
            </a:r>
            <a:r>
              <a:rPr lang="es-ES" altLang="es-ES" sz="1200" dirty="0" err="1"/>
              <a:t>Barkley</a:t>
            </a:r>
            <a:r>
              <a:rPr lang="es-ES" altLang="es-ES" sz="1200" dirty="0"/>
              <a:t> RA, 1976;  </a:t>
            </a:r>
            <a:r>
              <a:rPr lang="es-ES" altLang="es-ES" sz="1200" dirty="0" err="1"/>
              <a:t>Froehlich</a:t>
            </a:r>
            <a:r>
              <a:rPr lang="es-ES" altLang="es-ES" sz="1200" dirty="0"/>
              <a:t> TA et al, 2011; </a:t>
            </a:r>
            <a:r>
              <a:rPr lang="es-ES" altLang="es-ES" sz="1200" dirty="0" err="1"/>
              <a:t>Hermens</a:t>
            </a:r>
            <a:r>
              <a:rPr lang="es-ES" altLang="es-ES" sz="1200" dirty="0"/>
              <a:t> DF et al, 2006; Taylor E et al, 1987</a:t>
            </a: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0" y="2162790"/>
            <a:ext cx="1399441" cy="1903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1834169" y="2707734"/>
            <a:ext cx="984250" cy="1473200"/>
            <a:chOff x="2353961" y="1532238"/>
            <a:chExt cx="3472250" cy="465281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961" y="1532238"/>
              <a:ext cx="3472250" cy="465281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sp>
          <p:nvSpPr>
            <p:cNvPr id="8" name="2 Rectángulo"/>
            <p:cNvSpPr/>
            <p:nvPr/>
          </p:nvSpPr>
          <p:spPr>
            <a:xfrm>
              <a:off x="3888471" y="2179018"/>
              <a:ext cx="649647" cy="135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3553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Tratamientos no estimulantes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10" descr="Guanfac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57" y="1578617"/>
            <a:ext cx="2358276" cy="11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upload.wikimedia.org/wikipedia/commons/thumb/d/d0/Guanfacine_molecule_ball.png/220px-Guanfacine_molecule_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57" y="2825193"/>
            <a:ext cx="2440780" cy="12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418037" y="1358112"/>
            <a:ext cx="3038912" cy="3498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8" name="Grupo 7"/>
          <p:cNvGrpSpPr/>
          <p:nvPr/>
        </p:nvGrpSpPr>
        <p:grpSpPr>
          <a:xfrm>
            <a:off x="2543630" y="1351945"/>
            <a:ext cx="3038912" cy="3498209"/>
            <a:chOff x="327171" y="1152962"/>
            <a:chExt cx="3038912" cy="3498209"/>
          </a:xfrm>
        </p:grpSpPr>
        <p:pic>
          <p:nvPicPr>
            <p:cNvPr id="9" name="Picture 8" descr="Atomoxetine structure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25" y="1236914"/>
              <a:ext cx="2389607" cy="155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Atomoxetine ball-and-stick mode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14" y="2528467"/>
              <a:ext cx="2623826" cy="178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10"/>
            <p:cNvSpPr/>
            <p:nvPr/>
          </p:nvSpPr>
          <p:spPr>
            <a:xfrm>
              <a:off x="327171" y="1152962"/>
              <a:ext cx="3038912" cy="34982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65813" y="4298785"/>
              <a:ext cx="1468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ATOMOXETINA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7460381" y="4478266"/>
            <a:ext cx="1333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GUANFACINA</a:t>
            </a:r>
          </a:p>
        </p:txBody>
      </p:sp>
    </p:spTree>
    <p:extLst>
      <p:ext uri="{BB962C8B-B14F-4D97-AF65-F5344CB8AC3E}">
        <p14:creationId xmlns:p14="http://schemas.microsoft.com/office/powerpoint/2010/main" val="3641251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Atomoxetina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82335"/>
              </p:ext>
            </p:extLst>
          </p:nvPr>
        </p:nvGraphicFramePr>
        <p:xfrm>
          <a:off x="667656" y="833439"/>
          <a:ext cx="10900228" cy="5154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50114">
                  <a:extLst>
                    <a:ext uri="{9D8B030D-6E8A-4147-A177-3AD203B41FA5}">
                      <a16:colId xmlns="" xmlns:a16="http://schemas.microsoft.com/office/drawing/2014/main" val="2772631504"/>
                    </a:ext>
                  </a:extLst>
                </a:gridCol>
                <a:gridCol w="5450114">
                  <a:extLst>
                    <a:ext uri="{9D8B030D-6E8A-4147-A177-3AD203B41FA5}">
                      <a16:colId xmlns="" xmlns:a16="http://schemas.microsoft.com/office/drawing/2014/main" val="4181978902"/>
                    </a:ext>
                  </a:extLst>
                </a:gridCol>
              </a:tblGrid>
              <a:tr h="440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Nombre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Atomoxetina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5739942"/>
                  </a:ext>
                </a:extLst>
              </a:tr>
              <a:tr h="440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Liberación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Inmediata, efecto prolongado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38027188"/>
                  </a:ext>
                </a:extLst>
              </a:tr>
              <a:tr h="440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Tipos de comprimidos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4586"/>
                          </a:solidFill>
                          <a:effectLst/>
                        </a:rPr>
                        <a:t>10, 18, 25, 40, 60, 80 y 100mg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4586"/>
                          </a:solidFill>
                          <a:effectLst/>
                        </a:rPr>
                        <a:t>Solución oral (4mg /ml)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5066478"/>
                  </a:ext>
                </a:extLst>
              </a:tr>
              <a:tr h="440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Dosis máxima diaria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100mg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0922112"/>
                  </a:ext>
                </a:extLst>
              </a:tr>
              <a:tr h="454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Obligatorio tragar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No (solución oral)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Sí (cápsulas)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4679986"/>
                  </a:ext>
                </a:extLst>
              </a:tr>
              <a:tr h="204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Algunas ventajas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Fácil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administración (desayuno, cena o en dos tomas)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Evita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toma escolar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Elevada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estabilidad y duración del efecto. 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Pobre/nulo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riesgo de abuso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Ausencia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de efecto rebote.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Eficacia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demostrada en refractarios a </a:t>
                      </a:r>
                      <a:r>
                        <a:rPr lang="es-ES" sz="1600" dirty="0" err="1">
                          <a:solidFill>
                            <a:srgbClr val="004586"/>
                          </a:solidFill>
                          <a:effectLst/>
                        </a:rPr>
                        <a:t>psicoestimulantes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Eficacia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demostrada en trastornos por tics y trastornos por ansiedad. 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6548977"/>
                  </a:ext>
                </a:extLst>
              </a:tr>
              <a:tr h="68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Algunos inconvenientes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Somnolencia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y molestias digestivas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Efecto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retardado</a:t>
                      </a:r>
                      <a:endParaRPr lang="es-ES" sz="20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600" dirty="0" smtClean="0">
                          <a:solidFill>
                            <a:srgbClr val="004586"/>
                          </a:solidFill>
                          <a:effectLst/>
                        </a:rPr>
                        <a:t>Coste </a:t>
                      </a:r>
                      <a:r>
                        <a:rPr lang="es-ES" sz="1600" dirty="0">
                          <a:solidFill>
                            <a:srgbClr val="004586"/>
                          </a:solidFill>
                          <a:effectLst/>
                        </a:rPr>
                        <a:t>elevado</a:t>
                      </a:r>
                      <a:endParaRPr lang="es-ES" sz="20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051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6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Guanfacina</a:t>
            </a:r>
            <a:r>
              <a:rPr lang="es-ES" dirty="0"/>
              <a:t> de liberación retardada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64"/>
              </p:ext>
            </p:extLst>
          </p:nvPr>
        </p:nvGraphicFramePr>
        <p:xfrm>
          <a:off x="609600" y="808245"/>
          <a:ext cx="10871200" cy="5339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5600">
                  <a:extLst>
                    <a:ext uri="{9D8B030D-6E8A-4147-A177-3AD203B41FA5}">
                      <a16:colId xmlns="" xmlns:a16="http://schemas.microsoft.com/office/drawing/2014/main" val="2377531945"/>
                    </a:ext>
                  </a:extLst>
                </a:gridCol>
                <a:gridCol w="5435600">
                  <a:extLst>
                    <a:ext uri="{9D8B030D-6E8A-4147-A177-3AD203B41FA5}">
                      <a16:colId xmlns="" xmlns:a16="http://schemas.microsoft.com/office/drawing/2014/main" val="1477664058"/>
                    </a:ext>
                  </a:extLst>
                </a:gridCol>
              </a:tblGrid>
              <a:tr h="3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Nombre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err="1">
                          <a:effectLst/>
                        </a:rPr>
                        <a:t>Guanfacina</a:t>
                      </a:r>
                      <a:r>
                        <a:rPr lang="es-ES" sz="2000" dirty="0">
                          <a:effectLst/>
                        </a:rPr>
                        <a:t> de liberación retardada (GXR)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0853920"/>
                  </a:ext>
                </a:extLst>
              </a:tr>
              <a:tr h="3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Liberación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Prolongada matricial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0554870"/>
                  </a:ext>
                </a:extLst>
              </a:tr>
              <a:tr h="3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Tipos de comprimidos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1, 2, 3 y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4 mg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98039841"/>
                  </a:ext>
                </a:extLst>
              </a:tr>
              <a:tr h="3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Dosis máxima diaria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7 mg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05828107"/>
                  </a:ext>
                </a:extLst>
              </a:tr>
              <a:tr h="3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Obligatorio tragar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4586"/>
                          </a:solidFill>
                          <a:effectLst/>
                        </a:rPr>
                        <a:t>Si</a:t>
                      </a:r>
                      <a:endParaRPr lang="es-ES" sz="180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3449665"/>
                  </a:ext>
                </a:extLst>
              </a:tr>
              <a:tr h="228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Algunas ventajas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Fácil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administración (desayuno, merienda o cena)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Evita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toma escolar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Elevada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estabilidad y duración del efecto. 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Pobre/nulo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riesgo de abuso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Eficacia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demostrada en mono y </a:t>
                      </a:r>
                      <a:r>
                        <a:rPr lang="es-ES" sz="1400" dirty="0" err="1">
                          <a:solidFill>
                            <a:srgbClr val="004586"/>
                          </a:solidFill>
                          <a:effectLst/>
                        </a:rPr>
                        <a:t>politerapia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Eficacia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demostrada en trastornos por tics, trastorno </a:t>
                      </a:r>
                      <a:r>
                        <a:rPr lang="es-ES" sz="1400" dirty="0" err="1">
                          <a:solidFill>
                            <a:srgbClr val="004586"/>
                          </a:solidFill>
                          <a:effectLst/>
                        </a:rPr>
                        <a:t>negativista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-desafiante y trastornos del espectro autista. 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1377931"/>
                  </a:ext>
                </a:extLst>
              </a:tr>
              <a:tr h="96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Algunos inconvenientes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Hipotensión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: control de TA y FC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Somnolencia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, sedación y fatiga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Posible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interferencia con alimentos grasos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777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5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32186" y="5806390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DSM-5; ICD-11 beta </a:t>
            </a:r>
            <a:r>
              <a:rPr lang="es-ES" sz="1200" dirty="0" err="1"/>
              <a:t>draft</a:t>
            </a:r>
            <a:endParaRPr lang="es-E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TDAH: trastorno del </a:t>
            </a:r>
            <a:r>
              <a:rPr lang="es-ES" dirty="0" err="1"/>
              <a:t>neurodesarrollo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93488"/>
              </p:ext>
            </p:extLst>
          </p:nvPr>
        </p:nvGraphicFramePr>
        <p:xfrm>
          <a:off x="2017485" y="1030515"/>
          <a:ext cx="8055429" cy="455748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8055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Discapacidad Intelectual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Trastornos de la comunicación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Trastornos del espectro autista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</a:rPr>
                        <a:t>Trastorno de déficit de atención/hiperactividad</a:t>
                      </a:r>
                      <a:endParaRPr lang="es-E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Trastorno específico del aprendizaje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Trastornos motores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4586"/>
                          </a:solidFill>
                          <a:effectLst/>
                        </a:rPr>
                        <a:t>Otros trastornos del </a:t>
                      </a:r>
                      <a:r>
                        <a:rPr lang="es-ES" sz="2400" dirty="0" err="1">
                          <a:solidFill>
                            <a:srgbClr val="004586"/>
                          </a:solidFill>
                          <a:effectLst/>
                        </a:rPr>
                        <a:t>neurodesarrollo</a:t>
                      </a:r>
                      <a:endParaRPr lang="es-ES" sz="240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osmótica puede partirse o masticarse para favorecer la </a:t>
            </a:r>
            <a:r>
              <a:rPr lang="es-ES" dirty="0" smtClean="0"/>
              <a:t>deglución.</a:t>
            </a:r>
          </a:p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por pellets (30/70) tiene una cobertura hasta la noche, una vez administrado al </a:t>
            </a:r>
            <a:r>
              <a:rPr lang="es-ES" dirty="0" smtClean="0"/>
              <a:t>desayuno.</a:t>
            </a:r>
          </a:p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inmediata puede administrarse en 2 </a:t>
            </a:r>
            <a:r>
              <a:rPr lang="es-ES" dirty="0" err="1"/>
              <a:t>ó</a:t>
            </a:r>
            <a:r>
              <a:rPr lang="es-ES" dirty="0"/>
              <a:t> 3 tomas al día para mejorar la </a:t>
            </a:r>
            <a:r>
              <a:rPr lang="es-ES" dirty="0" smtClean="0"/>
              <a:t>cobertura.</a:t>
            </a:r>
          </a:p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inmediata no puede administrarse conjuntamente en el día con otros sistemas de </a:t>
            </a:r>
            <a:r>
              <a:rPr lang="es-ES" dirty="0" smtClean="0"/>
              <a:t>liberación.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la respuesta correcta sobre el </a:t>
            </a:r>
            <a:r>
              <a:rPr lang="es-ES" dirty="0" err="1"/>
              <a:t>metilfenidato</a:t>
            </a:r>
            <a:r>
              <a:rPr lang="es-ES" dirty="0"/>
              <a:t> para el tratamiento del </a:t>
            </a:r>
            <a:r>
              <a:rPr lang="es-ES" dirty="0" smtClean="0"/>
              <a:t>TDAH: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55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osmótica puede partirse o masticarse para favorecer la </a:t>
            </a:r>
            <a:r>
              <a:rPr lang="es-ES" dirty="0" smtClean="0"/>
              <a:t>deglución.</a:t>
            </a:r>
          </a:p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por pellets (30/70) tiene una cobertura hasta la noche, una vez administrado al </a:t>
            </a:r>
            <a:r>
              <a:rPr lang="es-ES" dirty="0" smtClean="0"/>
              <a:t>desayuno.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El </a:t>
            </a:r>
            <a:r>
              <a:rPr lang="es-ES" dirty="0" err="1">
                <a:solidFill>
                  <a:srgbClr val="C00000"/>
                </a:solidFill>
              </a:rPr>
              <a:t>metilfenidato</a:t>
            </a:r>
            <a:r>
              <a:rPr lang="es-ES" dirty="0">
                <a:solidFill>
                  <a:srgbClr val="C00000"/>
                </a:solidFill>
              </a:rPr>
              <a:t> de liberación inmediata puede administrarse en 2 </a:t>
            </a:r>
            <a:r>
              <a:rPr lang="es-ES" dirty="0" err="1">
                <a:solidFill>
                  <a:srgbClr val="C00000"/>
                </a:solidFill>
              </a:rPr>
              <a:t>ó</a:t>
            </a:r>
            <a:r>
              <a:rPr lang="es-ES" dirty="0">
                <a:solidFill>
                  <a:srgbClr val="C00000"/>
                </a:solidFill>
              </a:rPr>
              <a:t> 3 tomas al día para mejorar la </a:t>
            </a:r>
            <a:r>
              <a:rPr lang="es-ES" dirty="0" smtClean="0">
                <a:solidFill>
                  <a:srgbClr val="C00000"/>
                </a:solidFill>
              </a:rPr>
              <a:t>cobertura.</a:t>
            </a:r>
          </a:p>
          <a:p>
            <a:r>
              <a:rPr lang="es-ES" dirty="0" smtClean="0"/>
              <a:t>El </a:t>
            </a:r>
            <a:r>
              <a:rPr lang="es-ES" dirty="0" err="1"/>
              <a:t>metilfenidato</a:t>
            </a:r>
            <a:r>
              <a:rPr lang="es-ES" dirty="0"/>
              <a:t> de liberación inmediata no puede administrarse conjuntamente en el día con otros sistemas de </a:t>
            </a:r>
            <a:r>
              <a:rPr lang="es-ES" dirty="0" smtClean="0"/>
              <a:t>liberación.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la respuesta correcta sobre el </a:t>
            </a:r>
            <a:r>
              <a:rPr lang="es-ES" dirty="0" err="1"/>
              <a:t>metilfenidato</a:t>
            </a:r>
            <a:r>
              <a:rPr lang="es-ES" dirty="0"/>
              <a:t> para el tratamiento </a:t>
            </a:r>
            <a:r>
              <a:rPr lang="es-ES"/>
              <a:t>del </a:t>
            </a:r>
            <a:r>
              <a:rPr lang="es-ES" smtClean="0"/>
              <a:t>TDAH: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382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Eficacia sobre los síntomas cardinales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16071" y="5878959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Schwartz S, et al, 2014; </a:t>
            </a:r>
            <a:r>
              <a:rPr lang="es-ES" sz="1200" dirty="0" err="1"/>
              <a:t>Stuhec</a:t>
            </a:r>
            <a:r>
              <a:rPr lang="es-ES" sz="1200" dirty="0"/>
              <a:t> M, et al, 2015; </a:t>
            </a:r>
            <a:r>
              <a:rPr lang="es-ES" sz="1200" dirty="0" err="1"/>
              <a:t>Faraone</a:t>
            </a:r>
            <a:r>
              <a:rPr lang="es-ES" sz="1200" dirty="0"/>
              <a:t> S, 2009; </a:t>
            </a:r>
            <a:r>
              <a:rPr lang="es-ES" sz="1200" dirty="0" err="1"/>
              <a:t>Faraone</a:t>
            </a:r>
            <a:r>
              <a:rPr lang="es-ES" sz="1200" dirty="0"/>
              <a:t> S, et al, 2010 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20" y="1079274"/>
            <a:ext cx="8364348" cy="46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9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Eficacia sobre los síntomas </a:t>
            </a:r>
            <a:r>
              <a:rPr lang="es-ES" dirty="0" err="1"/>
              <a:t>negativistas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-43" y="5893473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Fernández-Jaén A et al 2016, Schwartz S, et al, 2014; </a:t>
            </a:r>
            <a:r>
              <a:rPr lang="es-ES" sz="1200" dirty="0" err="1"/>
              <a:t>Pringsheim</a:t>
            </a:r>
            <a:r>
              <a:rPr lang="es-ES" sz="1200" dirty="0"/>
              <a:t> T, et al, 2015 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27" y="1004436"/>
            <a:ext cx="8402394" cy="46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1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Eficacia sobre tics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4471" y="5849933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Fernández-Jaén A et al 2016, </a:t>
            </a:r>
            <a:r>
              <a:rPr lang="es-ES" sz="1200" dirty="0" err="1"/>
              <a:t>Bloch</a:t>
            </a:r>
            <a:r>
              <a:rPr lang="es-ES" sz="1200" dirty="0"/>
              <a:t> MH et al, 2009; </a:t>
            </a:r>
            <a:r>
              <a:rPr lang="es-ES" sz="1200" dirty="0" err="1"/>
              <a:t>Arnsten</a:t>
            </a:r>
            <a:r>
              <a:rPr lang="es-ES" sz="1200" dirty="0"/>
              <a:t> AFT, 2010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00" y="1029819"/>
            <a:ext cx="8300863" cy="45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64491"/>
              </p:ext>
            </p:extLst>
          </p:nvPr>
        </p:nvGraphicFramePr>
        <p:xfrm>
          <a:off x="304800" y="1452223"/>
          <a:ext cx="11582400" cy="36277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0800">
                  <a:extLst>
                    <a:ext uri="{9D8B030D-6E8A-4147-A177-3AD203B41FA5}">
                      <a16:colId xmlns="" xmlns:a16="http://schemas.microsoft.com/office/drawing/2014/main" val="2193725726"/>
                    </a:ext>
                  </a:extLst>
                </a:gridCol>
                <a:gridCol w="3860800">
                  <a:extLst>
                    <a:ext uri="{9D8B030D-6E8A-4147-A177-3AD203B41FA5}">
                      <a16:colId xmlns="" xmlns:a16="http://schemas.microsoft.com/office/drawing/2014/main" val="709545090"/>
                    </a:ext>
                  </a:extLst>
                </a:gridCol>
                <a:gridCol w="3860800">
                  <a:extLst>
                    <a:ext uri="{9D8B030D-6E8A-4147-A177-3AD203B41FA5}">
                      <a16:colId xmlns="" xmlns:a16="http://schemas.microsoft.com/office/drawing/2014/main" val="1023304618"/>
                    </a:ext>
                  </a:extLst>
                </a:gridCol>
              </a:tblGrid>
              <a:tr h="43599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PSICOESTIMULANTES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ATOMOXETINA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GUANFACINA RETARDADA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5389252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Pérdida</a:t>
                      </a:r>
                      <a:r>
                        <a:rPr lang="es-ES" baseline="0" dirty="0">
                          <a:solidFill>
                            <a:srgbClr val="004586"/>
                          </a:solidFill>
                        </a:rPr>
                        <a:t> de apetito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Pérdida de apetito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Somnolencia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2380989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Insomnio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Molestias digestivas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Cefalea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99548211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Cefalea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Somnolencia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Fatiga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26104295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Tics¿?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Cefalea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Dolor abdominal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9724190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Elevación discreta de FC y TA</a:t>
                      </a:r>
                      <a:endParaRPr lang="es-ES" b="0" i="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Elevación discreta de FC y TA</a:t>
                      </a:r>
                      <a:endParaRPr lang="es-ES" b="0" i="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Disminución discreta de la FC y TA</a:t>
                      </a:r>
                      <a:endParaRPr lang="es-ES" b="0" i="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3374200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Sequedad de boca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Dudosa toxicidad hepática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Posible</a:t>
                      </a:r>
                      <a:r>
                        <a:rPr lang="es-ES" baseline="0" dirty="0">
                          <a:solidFill>
                            <a:srgbClr val="004586"/>
                          </a:solidFill>
                        </a:rPr>
                        <a:t> prolongación del QT</a:t>
                      </a:r>
                      <a:endParaRPr lang="es-ES" b="0" i="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6727499"/>
                  </a:ext>
                </a:extLst>
              </a:tr>
              <a:tr h="435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4586"/>
                          </a:solidFill>
                        </a:rPr>
                        <a:t>Dudosa relación con ideación suicida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11892158"/>
                  </a:ext>
                </a:extLst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669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Selección del fármaco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5239982"/>
          </a:xfrm>
        </p:spPr>
        <p:txBody>
          <a:bodyPr>
            <a:normAutofit fontScale="92500" lnSpcReduction="20000"/>
          </a:bodyPr>
          <a:lstStyle/>
          <a:p>
            <a:r>
              <a:rPr lang="es-ES" sz="2600" dirty="0"/>
              <a:t>Eficacia: </a:t>
            </a:r>
          </a:p>
          <a:p>
            <a:pPr lvl="1"/>
            <a:r>
              <a:rPr lang="es-ES" sz="2600" dirty="0"/>
              <a:t>Tasa de respuesta y </a:t>
            </a:r>
            <a:r>
              <a:rPr lang="es-ES" sz="2600" dirty="0" smtClean="0"/>
              <a:t>remisión.</a:t>
            </a:r>
            <a:endParaRPr lang="es-ES" sz="2600" dirty="0"/>
          </a:p>
          <a:p>
            <a:pPr lvl="1"/>
            <a:r>
              <a:rPr lang="es-ES" sz="2600" dirty="0"/>
              <a:t>Tamaño de efecto o </a:t>
            </a:r>
            <a:r>
              <a:rPr lang="es-ES" sz="2600" dirty="0" smtClean="0"/>
              <a:t>NNT.</a:t>
            </a:r>
            <a:endParaRPr lang="es-ES" sz="2600" dirty="0"/>
          </a:p>
          <a:p>
            <a:r>
              <a:rPr lang="es-ES" sz="2600" dirty="0"/>
              <a:t>Duración de </a:t>
            </a:r>
            <a:r>
              <a:rPr lang="es-ES" sz="2600" dirty="0" smtClean="0"/>
              <a:t>acción.</a:t>
            </a:r>
            <a:endParaRPr lang="es-ES" sz="2600" dirty="0"/>
          </a:p>
          <a:p>
            <a:r>
              <a:rPr lang="es-ES" sz="2600" dirty="0"/>
              <a:t>Necesidad de efecto </a:t>
            </a:r>
            <a:r>
              <a:rPr lang="es-ES" sz="2600" dirty="0" smtClean="0"/>
              <a:t>rápido.</a:t>
            </a:r>
            <a:endParaRPr lang="es-ES" sz="2600" dirty="0"/>
          </a:p>
          <a:p>
            <a:r>
              <a:rPr lang="es-ES" sz="2600" dirty="0"/>
              <a:t>Efecto </a:t>
            </a:r>
            <a:r>
              <a:rPr lang="es-ES" sz="2600" dirty="0" err="1" smtClean="0"/>
              <a:t>on</a:t>
            </a:r>
            <a:r>
              <a:rPr lang="es-ES" sz="2600" dirty="0" smtClean="0"/>
              <a:t>-off.</a:t>
            </a:r>
            <a:endParaRPr lang="es-ES" sz="2600" dirty="0"/>
          </a:p>
          <a:p>
            <a:r>
              <a:rPr lang="es-ES" sz="2600" dirty="0" smtClean="0"/>
              <a:t>Seguridad.</a:t>
            </a:r>
            <a:endParaRPr lang="es-ES" sz="2600" dirty="0"/>
          </a:p>
          <a:p>
            <a:r>
              <a:rPr lang="es-ES" sz="2600" dirty="0"/>
              <a:t>Preferencias de paciente, padres y </a:t>
            </a:r>
            <a:r>
              <a:rPr lang="es-ES" sz="2600" dirty="0" smtClean="0"/>
              <a:t>profesional.</a:t>
            </a:r>
            <a:endParaRPr lang="es-ES" sz="2600" dirty="0"/>
          </a:p>
          <a:p>
            <a:r>
              <a:rPr lang="es-ES" sz="2600" dirty="0"/>
              <a:t>Edad del </a:t>
            </a:r>
            <a:r>
              <a:rPr lang="es-ES" sz="2600" dirty="0" smtClean="0"/>
              <a:t>niño.</a:t>
            </a:r>
            <a:endParaRPr lang="es-ES" sz="2600" dirty="0"/>
          </a:p>
          <a:p>
            <a:r>
              <a:rPr lang="es-ES" sz="2600" dirty="0"/>
              <a:t>Facilidad para </a:t>
            </a:r>
            <a:r>
              <a:rPr lang="es-ES" sz="2600" dirty="0" smtClean="0"/>
              <a:t>tragar.</a:t>
            </a:r>
            <a:endParaRPr lang="es-ES" sz="2600" dirty="0"/>
          </a:p>
          <a:p>
            <a:r>
              <a:rPr lang="es-ES" sz="2600" dirty="0" smtClean="0"/>
              <a:t>Comorbilidad.</a:t>
            </a:r>
            <a:endParaRPr lang="es-ES" sz="2600" dirty="0"/>
          </a:p>
          <a:p>
            <a:r>
              <a:rPr lang="es-ES" sz="2600" dirty="0"/>
              <a:t>Respuesta y tolerancia a tratamientos </a:t>
            </a:r>
            <a:r>
              <a:rPr lang="es-ES" sz="2600" dirty="0" smtClean="0"/>
              <a:t>previos.</a:t>
            </a:r>
            <a:endParaRPr lang="es-ES" sz="2600" dirty="0"/>
          </a:p>
          <a:p>
            <a:r>
              <a:rPr lang="es-ES" sz="2600" dirty="0"/>
              <a:t>Antecedentes familiares de respuesta </a:t>
            </a:r>
            <a:r>
              <a:rPr lang="es-ES" sz="2600" dirty="0" smtClean="0"/>
              <a:t>terapéutica.</a:t>
            </a:r>
            <a:endParaRPr lang="es-ES" sz="2600" dirty="0"/>
          </a:p>
          <a:p>
            <a:r>
              <a:rPr lang="es-ES" sz="2600" dirty="0"/>
              <a:t>Recursos </a:t>
            </a:r>
            <a:r>
              <a:rPr lang="es-ES" sz="2600" dirty="0" smtClean="0"/>
              <a:t>económicos.</a:t>
            </a:r>
            <a:endParaRPr lang="es-ES" sz="2600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59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Selección del fármaco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15283"/>
              </p:ext>
            </p:extLst>
          </p:nvPr>
        </p:nvGraphicFramePr>
        <p:xfrm>
          <a:off x="1219200" y="851792"/>
          <a:ext cx="10145486" cy="5224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2743">
                  <a:extLst>
                    <a:ext uri="{9D8B030D-6E8A-4147-A177-3AD203B41FA5}">
                      <a16:colId xmlns="" xmlns:a16="http://schemas.microsoft.com/office/drawing/2014/main" val="2985557803"/>
                    </a:ext>
                  </a:extLst>
                </a:gridCol>
                <a:gridCol w="5072743">
                  <a:extLst>
                    <a:ext uri="{9D8B030D-6E8A-4147-A177-3AD203B41FA5}">
                      <a16:colId xmlns="" xmlns:a16="http://schemas.microsoft.com/office/drawing/2014/main" val="2889160422"/>
                    </a:ext>
                  </a:extLst>
                </a:gridCol>
              </a:tblGrid>
              <a:tr h="27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TRASTORNO COMÓRBIDO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ACTITUD TERAPÉUTICA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81798443"/>
                  </a:ext>
                </a:extLst>
              </a:tr>
              <a:tr h="63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TDAH Y DEPRESIÓN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Tratar el trastorno más disfuncional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Valorar tratamiento con </a:t>
                      </a:r>
                      <a:r>
                        <a:rPr lang="es-ES" sz="1400" dirty="0" err="1" smtClean="0">
                          <a:effectLst/>
                        </a:rPr>
                        <a:t>psicoestimulantes</a:t>
                      </a:r>
                      <a:r>
                        <a:rPr lang="es-ES" sz="1400" dirty="0" smtClean="0">
                          <a:effectLst/>
                        </a:rPr>
                        <a:t> + antidepresivos: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effectLst/>
                        </a:rPr>
                        <a:t>Vigilar interacciones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69098753"/>
                  </a:ext>
                </a:extLst>
              </a:tr>
              <a:tr h="674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TDAH Y ANSIEDAD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Valorar: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no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r>
                        <a:rPr lang="es-ES" sz="1400" dirty="0">
                          <a:effectLst/>
                        </a:rPr>
                        <a:t> + (ansiolítico o ISRS)</a:t>
                      </a:r>
                      <a:endParaRPr lang="es-E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4649561"/>
                  </a:ext>
                </a:extLst>
              </a:tr>
              <a:tr h="752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/>
                        <a:t>TDAH Y TRASTORNOS DISRUPTIVOS DE LA CONDUCTA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Valorar: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con </a:t>
                      </a:r>
                      <a:r>
                        <a:rPr lang="es-ES" sz="1400" dirty="0" err="1">
                          <a:effectLst/>
                        </a:rPr>
                        <a:t>psicoestimulantes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añadir alfa agonistas, antipsicóticos u otros</a:t>
                      </a:r>
                      <a:endParaRPr lang="es-ES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49248302"/>
                  </a:ext>
                </a:extLst>
              </a:tr>
              <a:tr h="752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TDAH Y TICS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Valorar: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no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r>
                        <a:rPr lang="es-ES" sz="1400" dirty="0">
                          <a:effectLst/>
                        </a:rPr>
                        <a:t> + (alfa agonistas o antipsicóticos)</a:t>
                      </a:r>
                      <a:endParaRPr lang="es-ES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26341858"/>
                  </a:ext>
                </a:extLst>
              </a:tr>
              <a:tr h="108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TDAH Y ABUSO DE SUSTANCIAS TÓXICAS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Valorar: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no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tratamiento </a:t>
                      </a:r>
                      <a:r>
                        <a:rPr lang="es-ES" sz="1400" dirty="0" err="1">
                          <a:effectLst/>
                        </a:rPr>
                        <a:t>psicoestimulante</a:t>
                      </a:r>
                      <a:r>
                        <a:rPr lang="es-ES" sz="1400" dirty="0">
                          <a:effectLst/>
                        </a:rPr>
                        <a:t> de acción prolongada (Mph de liberación osmótica o LDX)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effectLst/>
                        </a:rPr>
                        <a:t>supervisión muy estrecha</a:t>
                      </a:r>
                      <a:endParaRPr lang="es-ES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7293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08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16070" y="5893476"/>
            <a:ext cx="11567929" cy="318638"/>
          </a:xfrm>
        </p:spPr>
        <p:txBody>
          <a:bodyPr>
            <a:normAutofit/>
          </a:bodyPr>
          <a:lstStyle/>
          <a:p>
            <a:r>
              <a:rPr lang="es-ES" sz="1200" dirty="0" err="1"/>
              <a:t>Bloch</a:t>
            </a:r>
            <a:r>
              <a:rPr lang="es-ES" sz="1200" dirty="0"/>
              <a:t> MH, et al. J Am </a:t>
            </a:r>
            <a:r>
              <a:rPr lang="es-ES" sz="1200" dirty="0" err="1"/>
              <a:t>Acad</a:t>
            </a:r>
            <a:r>
              <a:rPr lang="es-ES" sz="1200" dirty="0"/>
              <a:t> Child </a:t>
            </a:r>
            <a:r>
              <a:rPr lang="es-ES" sz="1200" dirty="0" err="1"/>
              <a:t>Adolesc</a:t>
            </a:r>
            <a:r>
              <a:rPr lang="es-ES" sz="1200" dirty="0"/>
              <a:t> </a:t>
            </a:r>
            <a:r>
              <a:rPr lang="es-ES" sz="1200" dirty="0" err="1"/>
              <a:t>Psychiatry</a:t>
            </a:r>
            <a:r>
              <a:rPr lang="es-ES" sz="1200" dirty="0"/>
              <a:t>. 2009; 48(9): 884-893.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6783" y="1907113"/>
            <a:ext cx="5100572" cy="3829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74" y="324740"/>
            <a:ext cx="6440017" cy="141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208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 a “largo plazo”: farmacología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16071" y="583541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Shaw M, et al. 2012. BMC Medicine. </a:t>
            </a:r>
          </a:p>
          <a:p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67406" y="1305753"/>
            <a:ext cx="9113127" cy="3894384"/>
            <a:chOff x="1881246" y="1743189"/>
            <a:chExt cx="8599287" cy="338437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6767" y="1743189"/>
              <a:ext cx="3699905" cy="3384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6144" y="1743190"/>
              <a:ext cx="3844389" cy="3384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ángulo 6"/>
            <p:cNvSpPr/>
            <p:nvPr/>
          </p:nvSpPr>
          <p:spPr>
            <a:xfrm rot="16200000">
              <a:off x="499451" y="3124984"/>
              <a:ext cx="3384375" cy="6207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Análisis 351 estudios (seguimiento </a:t>
              </a:r>
            </a:p>
            <a:p>
              <a:pPr algn="ctr"/>
              <a:r>
                <a:rPr lang="es-ES" dirty="0"/>
                <a:t>&gt;2 años).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69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RNM cerebral.</a:t>
            </a:r>
          </a:p>
          <a:p>
            <a:r>
              <a:rPr lang="es-ES" dirty="0" smtClean="0"/>
              <a:t>Estudios </a:t>
            </a:r>
            <a:r>
              <a:rPr lang="es-ES" dirty="0"/>
              <a:t>genéticos </a:t>
            </a:r>
            <a:r>
              <a:rPr lang="es-ES" dirty="0" smtClean="0"/>
              <a:t>específicos.</a:t>
            </a:r>
          </a:p>
          <a:p>
            <a:r>
              <a:rPr lang="es-ES" dirty="0" smtClean="0"/>
              <a:t>Determinación </a:t>
            </a:r>
            <a:r>
              <a:rPr lang="es-ES" dirty="0"/>
              <a:t>de tóxicos en </a:t>
            </a:r>
            <a:r>
              <a:rPr lang="es-ES" dirty="0" smtClean="0"/>
              <a:t>orina.</a:t>
            </a:r>
          </a:p>
          <a:p>
            <a:r>
              <a:rPr lang="es-ES" dirty="0" smtClean="0"/>
              <a:t>Evaluación </a:t>
            </a:r>
            <a:r>
              <a:rPr lang="es-ES" dirty="0"/>
              <a:t>de la disfunción que generan sus </a:t>
            </a:r>
            <a:r>
              <a:rPr lang="es-ES" dirty="0" smtClean="0"/>
              <a:t>síntomas.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qué es siempre necesario para el diagnóstico del </a:t>
            </a:r>
            <a:r>
              <a:rPr lang="es-ES" dirty="0" smtClean="0"/>
              <a:t>TDA/H: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81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/>
              <a:t>Efecto a “largo plazo”: farmacología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45097" y="5878960"/>
            <a:ext cx="11466329" cy="318638"/>
          </a:xfrm>
        </p:spPr>
        <p:txBody>
          <a:bodyPr>
            <a:normAutofit/>
          </a:bodyPr>
          <a:lstStyle/>
          <a:p>
            <a:r>
              <a:rPr lang="es-ES" sz="1200" dirty="0"/>
              <a:t>Shaw M, et al. 2012. BMC Medicine. </a:t>
            </a:r>
          </a:p>
          <a:p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2843870" y="1226575"/>
            <a:ext cx="6552548" cy="3900990"/>
            <a:chOff x="1367406" y="1226575"/>
            <a:chExt cx="6552548" cy="3900990"/>
          </a:xfrm>
        </p:grpSpPr>
        <p:sp>
          <p:nvSpPr>
            <p:cNvPr id="5" name="Rectángulo 4"/>
            <p:cNvSpPr/>
            <p:nvPr/>
          </p:nvSpPr>
          <p:spPr>
            <a:xfrm rot="16200000">
              <a:off x="-250845" y="2851434"/>
              <a:ext cx="3894382" cy="6578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Análisis 351 estudios (seguimiento </a:t>
              </a:r>
            </a:p>
            <a:p>
              <a:pPr algn="ctr"/>
              <a:r>
                <a:rPr lang="es-ES" dirty="0"/>
                <a:t>&gt;2 años).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314" y="1226575"/>
              <a:ext cx="5760640" cy="3900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96775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TDAH es un trastorno del </a:t>
            </a:r>
            <a:r>
              <a:rPr lang="es-ES" dirty="0" err="1" smtClean="0"/>
              <a:t>neurodesarrollo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sz="2400" dirty="0"/>
              <a:t>Sintomatología </a:t>
            </a:r>
            <a:r>
              <a:rPr lang="es-ES" sz="2400" dirty="0" smtClean="0"/>
              <a:t>cambiante.</a:t>
            </a:r>
            <a:endParaRPr lang="es-ES" sz="2400" dirty="0"/>
          </a:p>
          <a:p>
            <a:pPr lvl="1"/>
            <a:r>
              <a:rPr lang="es-ES" sz="2400" dirty="0"/>
              <a:t>Síntomas </a:t>
            </a:r>
            <a:r>
              <a:rPr lang="es-ES" sz="2400" dirty="0" smtClean="0"/>
              <a:t>inespecíficos.</a:t>
            </a:r>
            <a:endParaRPr lang="es-ES" sz="2400" dirty="0"/>
          </a:p>
          <a:p>
            <a:r>
              <a:rPr lang="es-ES" dirty="0"/>
              <a:t>Requiere un diagnóstico </a:t>
            </a:r>
            <a:r>
              <a:rPr lang="es-ES" dirty="0" smtClean="0"/>
              <a:t>completo.</a:t>
            </a:r>
            <a:endParaRPr lang="es-ES" dirty="0"/>
          </a:p>
          <a:p>
            <a:pPr lvl="1"/>
            <a:r>
              <a:rPr lang="es-ES" sz="2400" dirty="0"/>
              <a:t>Recogida de síntomas propios y de la </a:t>
            </a:r>
            <a:r>
              <a:rPr lang="es-ES" sz="2400" dirty="0" smtClean="0"/>
              <a:t>comorbilidad.</a:t>
            </a:r>
            <a:endParaRPr lang="es-ES" sz="2400" dirty="0"/>
          </a:p>
          <a:p>
            <a:pPr lvl="1"/>
            <a:r>
              <a:rPr lang="es-ES" sz="2400" dirty="0"/>
              <a:t>Exploración e historia clínica: valorar </a:t>
            </a:r>
            <a:r>
              <a:rPr lang="es-ES" sz="2400" dirty="0" smtClean="0"/>
              <a:t>pruebas complementarias.</a:t>
            </a:r>
            <a:endParaRPr lang="es-ES" sz="2400" dirty="0"/>
          </a:p>
          <a:p>
            <a:pPr lvl="2"/>
            <a:r>
              <a:rPr lang="es-ES" sz="2400" dirty="0"/>
              <a:t>Diagnóstico e</a:t>
            </a:r>
            <a:r>
              <a:rPr lang="es-ES" sz="2400" dirty="0" smtClean="0"/>
              <a:t>tiológico.</a:t>
            </a:r>
            <a:endParaRPr lang="es-ES" sz="2400" dirty="0"/>
          </a:p>
          <a:p>
            <a:pPr lvl="1"/>
            <a:r>
              <a:rPr lang="es-ES" sz="2400" dirty="0"/>
              <a:t>Evaluación neuropsicológica </a:t>
            </a:r>
            <a:r>
              <a:rPr lang="es-ES" sz="2400" dirty="0" smtClean="0"/>
              <a:t>recomendable.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759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Tratamiento </a:t>
            </a:r>
            <a:r>
              <a:rPr lang="es-ES" dirty="0" smtClean="0"/>
              <a:t>psicológico/pedagógico/educativo.</a:t>
            </a:r>
            <a:endParaRPr lang="es-ES" dirty="0"/>
          </a:p>
          <a:p>
            <a:pPr lvl="1"/>
            <a:r>
              <a:rPr lang="es-ES" sz="2400" dirty="0"/>
              <a:t>Necesario </a:t>
            </a:r>
            <a:r>
              <a:rPr lang="es-ES" sz="2400" dirty="0" smtClean="0"/>
              <a:t>siempre.</a:t>
            </a:r>
            <a:endParaRPr lang="es-ES" sz="2400" dirty="0"/>
          </a:p>
          <a:p>
            <a:r>
              <a:rPr lang="es-ES" dirty="0"/>
              <a:t>Tratamiento </a:t>
            </a:r>
            <a:r>
              <a:rPr lang="es-ES" dirty="0" smtClean="0"/>
              <a:t>farmacológico.</a:t>
            </a:r>
            <a:endParaRPr lang="es-ES" dirty="0"/>
          </a:p>
          <a:p>
            <a:pPr lvl="1"/>
            <a:r>
              <a:rPr lang="es-ES" sz="2400" dirty="0"/>
              <a:t>Elevado arsenal </a:t>
            </a:r>
            <a:r>
              <a:rPr lang="es-ES" sz="2400" dirty="0" smtClean="0"/>
              <a:t>terapéutico.</a:t>
            </a:r>
            <a:endParaRPr lang="es-ES" sz="2400" dirty="0"/>
          </a:p>
          <a:p>
            <a:pPr lvl="1"/>
            <a:r>
              <a:rPr lang="es-ES" sz="2400" dirty="0"/>
              <a:t>Eficacia: </a:t>
            </a:r>
            <a:r>
              <a:rPr lang="es-ES" sz="2400" dirty="0" err="1"/>
              <a:t>psicoestimulantes</a:t>
            </a:r>
            <a:r>
              <a:rPr lang="es-ES" sz="2400" dirty="0"/>
              <a:t> &gt; no </a:t>
            </a:r>
            <a:r>
              <a:rPr lang="es-ES" sz="2400" dirty="0" err="1" smtClean="0"/>
              <a:t>psicoestimulantes</a:t>
            </a:r>
            <a:r>
              <a:rPr lang="es-ES" sz="2400" dirty="0" smtClean="0"/>
              <a:t>.</a:t>
            </a:r>
            <a:endParaRPr lang="es-ES" sz="2400" dirty="0"/>
          </a:p>
          <a:p>
            <a:pPr lvl="2"/>
            <a:r>
              <a:rPr lang="es-ES" sz="2400" dirty="0"/>
              <a:t>Mayor tamaño de efecto: </a:t>
            </a:r>
            <a:r>
              <a:rPr lang="es-ES" sz="2400" dirty="0" smtClean="0"/>
              <a:t>LDX.</a:t>
            </a:r>
            <a:endParaRPr lang="es-ES" sz="2400" dirty="0"/>
          </a:p>
          <a:p>
            <a:pPr lvl="1"/>
            <a:r>
              <a:rPr lang="es-ES" sz="2400" dirty="0"/>
              <a:t>Valorar la presencia de trastornos </a:t>
            </a:r>
            <a:r>
              <a:rPr lang="es-ES" sz="2400" dirty="0" err="1"/>
              <a:t>comórbidos</a:t>
            </a:r>
            <a:r>
              <a:rPr lang="es-ES" sz="2400" dirty="0"/>
              <a:t> para su </a:t>
            </a:r>
            <a:r>
              <a:rPr lang="es-ES" sz="2400" dirty="0" smtClean="0"/>
              <a:t>elección.</a:t>
            </a:r>
            <a:endParaRPr lang="es-ES" sz="2400" dirty="0"/>
          </a:p>
          <a:p>
            <a:pPr lvl="1"/>
            <a:r>
              <a:rPr lang="es-ES" sz="2400" dirty="0"/>
              <a:t>Buena tolerancia en </a:t>
            </a:r>
            <a:r>
              <a:rPr lang="es-ES" sz="2400" dirty="0" smtClean="0"/>
              <a:t>general.</a:t>
            </a:r>
            <a:endParaRPr lang="es-ES" sz="2400" dirty="0"/>
          </a:p>
          <a:p>
            <a:pPr lvl="2"/>
            <a:r>
              <a:rPr lang="es-ES" sz="2400" dirty="0"/>
              <a:t>Condiciona retirada &lt; 5-7% de los casos.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60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Preocupaciones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Banalización del </a:t>
            </a:r>
            <a:r>
              <a:rPr lang="es-ES" dirty="0" smtClean="0"/>
              <a:t>diagnóstico.</a:t>
            </a:r>
            <a:endParaRPr lang="es-ES" dirty="0"/>
          </a:p>
          <a:p>
            <a:pPr lvl="1"/>
            <a:r>
              <a:rPr lang="es-ES" sz="2400" dirty="0"/>
              <a:t>No </a:t>
            </a:r>
            <a:r>
              <a:rPr lang="es-ES" sz="2400" dirty="0" smtClean="0"/>
              <a:t>diagnóstico.</a:t>
            </a:r>
            <a:endParaRPr lang="es-ES" sz="2400" dirty="0"/>
          </a:p>
          <a:p>
            <a:pPr lvl="1"/>
            <a:r>
              <a:rPr lang="es-ES" sz="2400" dirty="0"/>
              <a:t>No evaluación de la </a:t>
            </a:r>
            <a:r>
              <a:rPr lang="es-ES" sz="2400" dirty="0" smtClean="0"/>
              <a:t>disfunción.</a:t>
            </a:r>
            <a:endParaRPr lang="es-ES" sz="2400" dirty="0"/>
          </a:p>
          <a:p>
            <a:pPr lvl="1"/>
            <a:r>
              <a:rPr lang="es-ES" sz="2400" dirty="0"/>
              <a:t>Diagnóstico incompleto: </a:t>
            </a:r>
            <a:r>
              <a:rPr lang="es-ES" sz="2400" dirty="0" smtClean="0"/>
              <a:t>comorbilidad.</a:t>
            </a:r>
            <a:endParaRPr lang="es-ES" sz="2400" dirty="0"/>
          </a:p>
          <a:p>
            <a:pPr lvl="1"/>
            <a:r>
              <a:rPr lang="es-ES" sz="2400" dirty="0"/>
              <a:t>Diagnóstico etiológico no </a:t>
            </a:r>
            <a:r>
              <a:rPr lang="es-ES" sz="2400" dirty="0" smtClean="0"/>
              <a:t>evaluado.</a:t>
            </a:r>
            <a:endParaRPr lang="es-ES" sz="2400" dirty="0"/>
          </a:p>
          <a:p>
            <a:r>
              <a:rPr lang="es-ES" dirty="0"/>
              <a:t>Banalización del </a:t>
            </a:r>
            <a:r>
              <a:rPr lang="es-ES" dirty="0" smtClean="0"/>
              <a:t>tratamiento.</a:t>
            </a:r>
            <a:endParaRPr lang="es-ES" dirty="0"/>
          </a:p>
          <a:p>
            <a:pPr lvl="1"/>
            <a:r>
              <a:rPr lang="es-ES" sz="2400" dirty="0" smtClean="0"/>
              <a:t>Dosificación.</a:t>
            </a:r>
            <a:endParaRPr lang="es-ES" sz="2400" dirty="0"/>
          </a:p>
          <a:p>
            <a:pPr lvl="1"/>
            <a:r>
              <a:rPr lang="es-ES" sz="2400" dirty="0"/>
              <a:t>Rehabilitación/apoyos trastornos </a:t>
            </a:r>
            <a:r>
              <a:rPr lang="es-ES" sz="2400" dirty="0" err="1" smtClean="0"/>
              <a:t>comórbidos</a:t>
            </a:r>
            <a:r>
              <a:rPr lang="es-ES" sz="2400" dirty="0" smtClean="0"/>
              <a:t>.</a:t>
            </a:r>
            <a:endParaRPr lang="es-ES" sz="2400" dirty="0"/>
          </a:p>
          <a:p>
            <a:pPr lvl="2"/>
            <a:r>
              <a:rPr lang="es-ES" sz="2400" dirty="0"/>
              <a:t>Lenguaje, lectura, ansiedad…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71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146972" cy="4592024"/>
          </a:xfrm>
        </p:spPr>
        <p:txBody>
          <a:bodyPr/>
          <a:lstStyle/>
          <a:p>
            <a:pPr marL="711200" lvl="1" indent="0">
              <a:buNone/>
            </a:pPr>
            <a:r>
              <a:rPr lang="es-ES" sz="3600" dirty="0" smtClean="0"/>
              <a:t>“ </a:t>
            </a:r>
            <a:r>
              <a:rPr lang="es-ES" sz="3600" i="1" dirty="0" smtClean="0"/>
              <a:t>Todos </a:t>
            </a:r>
            <a:r>
              <a:rPr lang="es-ES" sz="3600" i="1" dirty="0"/>
              <a:t>somos muy ignorantes, pero no todos ignoramos las </a:t>
            </a:r>
            <a:r>
              <a:rPr lang="es-ES" sz="3600" i="1" dirty="0" smtClean="0"/>
              <a:t>mismas cosas”</a:t>
            </a:r>
          </a:p>
          <a:p>
            <a:pPr marL="1258887" lvl="1" indent="0" algn="r">
              <a:buNone/>
            </a:pPr>
            <a:r>
              <a:rPr lang="es-ES" sz="3600" dirty="0"/>
              <a:t>A. Einstein</a:t>
            </a:r>
          </a:p>
          <a:p>
            <a:pPr marL="1258887" lvl="1" indent="0">
              <a:buNone/>
            </a:pPr>
            <a:endParaRPr lang="es-ES" sz="40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45" y="3438579"/>
            <a:ext cx="6664636" cy="2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RNM cerebral.</a:t>
            </a:r>
          </a:p>
          <a:p>
            <a:r>
              <a:rPr lang="es-ES" dirty="0" smtClean="0"/>
              <a:t>Estudios </a:t>
            </a:r>
            <a:r>
              <a:rPr lang="es-ES" dirty="0"/>
              <a:t>genéticos </a:t>
            </a:r>
            <a:r>
              <a:rPr lang="es-ES" dirty="0" smtClean="0"/>
              <a:t>específicos.</a:t>
            </a:r>
          </a:p>
          <a:p>
            <a:r>
              <a:rPr lang="es-ES" dirty="0" smtClean="0"/>
              <a:t>Determinación </a:t>
            </a:r>
            <a:r>
              <a:rPr lang="es-ES" dirty="0"/>
              <a:t>de tóxicos en </a:t>
            </a:r>
            <a:r>
              <a:rPr lang="es-ES" dirty="0" smtClean="0"/>
              <a:t>orina.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Evaluación </a:t>
            </a:r>
            <a:r>
              <a:rPr lang="es-ES" dirty="0">
                <a:solidFill>
                  <a:srgbClr val="C00000"/>
                </a:solidFill>
              </a:rPr>
              <a:t>de la disfunción que generan sus </a:t>
            </a:r>
            <a:r>
              <a:rPr lang="es-ES" dirty="0" smtClean="0">
                <a:solidFill>
                  <a:srgbClr val="C00000"/>
                </a:solidFill>
              </a:rPr>
              <a:t>síntomas.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>
          <a:xfrm>
            <a:off x="963084" y="908721"/>
            <a:ext cx="10363200" cy="1035465"/>
          </a:xfrm>
        </p:spPr>
        <p:txBody>
          <a:bodyPr/>
          <a:lstStyle/>
          <a:p>
            <a:r>
              <a:rPr lang="es-ES" dirty="0"/>
              <a:t>Señale qué es siempre necesario para el diagnóstico del </a:t>
            </a:r>
            <a:r>
              <a:rPr lang="es-ES" dirty="0" smtClean="0"/>
              <a:t>TDA/H: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7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70535"/>
            <a:ext cx="11582400" cy="4592024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Sintomatología compatible:</a:t>
            </a:r>
          </a:p>
          <a:p>
            <a:pPr lvl="1"/>
            <a:r>
              <a:rPr lang="es-ES" sz="2400" dirty="0"/>
              <a:t>Atención y/o </a:t>
            </a:r>
            <a:r>
              <a:rPr lang="es-ES" sz="2400" dirty="0" smtClean="0"/>
              <a:t>hiperactividad/impulsividad.</a:t>
            </a:r>
            <a:endParaRPr lang="es-ES" sz="2400" dirty="0"/>
          </a:p>
          <a:p>
            <a:pPr lvl="1"/>
            <a:r>
              <a:rPr lang="es-ES" sz="2400" dirty="0"/>
              <a:t>Funcionamiento </a:t>
            </a:r>
            <a:r>
              <a:rPr lang="es-ES" sz="2400" dirty="0" smtClean="0"/>
              <a:t>ejecutivo.</a:t>
            </a:r>
            <a:endParaRPr lang="es-ES" sz="2400" dirty="0"/>
          </a:p>
          <a:p>
            <a:pPr lvl="1"/>
            <a:r>
              <a:rPr lang="es-ES" sz="2400" dirty="0"/>
              <a:t>Preguntar al </a:t>
            </a:r>
            <a:r>
              <a:rPr lang="es-ES" sz="2400" dirty="0" smtClean="0"/>
              <a:t>niño!!!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Presencia de síntomas en al menos dos </a:t>
            </a:r>
            <a:r>
              <a:rPr lang="es-ES" dirty="0" smtClean="0">
                <a:solidFill>
                  <a:srgbClr val="C00000"/>
                </a:solidFill>
              </a:rPr>
              <a:t>entornos.</a:t>
            </a:r>
            <a:endParaRPr lang="es-ES" dirty="0">
              <a:solidFill>
                <a:srgbClr val="C00000"/>
              </a:solidFill>
            </a:endParaRPr>
          </a:p>
          <a:p>
            <a:pPr lvl="1"/>
            <a:r>
              <a:rPr lang="es-ES" sz="2400" dirty="0"/>
              <a:t>Utilidad cuestionable de los </a:t>
            </a:r>
            <a:r>
              <a:rPr lang="es-ES" sz="2400" dirty="0" smtClean="0"/>
              <a:t>cuestionarios.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Síntomas antes de los 7-12 años</a:t>
            </a:r>
            <a:r>
              <a:rPr lang="es-ES" dirty="0"/>
              <a:t> (DSM-IV-TR vs DSM-V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>
                <a:solidFill>
                  <a:srgbClr val="C00000"/>
                </a:solidFill>
              </a:rPr>
              <a:t>Disfunción evidente y </a:t>
            </a:r>
            <a:r>
              <a:rPr lang="es-ES" dirty="0" smtClean="0">
                <a:solidFill>
                  <a:srgbClr val="C00000"/>
                </a:solidFill>
              </a:rPr>
              <a:t>marcada!!!</a:t>
            </a:r>
            <a:endParaRPr lang="es-ES" dirty="0">
              <a:solidFill>
                <a:srgbClr val="C00000"/>
              </a:solidFill>
            </a:endParaRPr>
          </a:p>
          <a:p>
            <a:r>
              <a:rPr lang="es-ES" dirty="0"/>
              <a:t>Valoración de </a:t>
            </a:r>
            <a:r>
              <a:rPr lang="es-ES" dirty="0">
                <a:solidFill>
                  <a:srgbClr val="C00000"/>
                </a:solidFill>
              </a:rPr>
              <a:t>trastornos </a:t>
            </a:r>
            <a:r>
              <a:rPr lang="es-ES" dirty="0" smtClean="0">
                <a:solidFill>
                  <a:srgbClr val="C00000"/>
                </a:solidFill>
              </a:rPr>
              <a:t>asociados.</a:t>
            </a:r>
            <a:endParaRPr lang="es-ES" dirty="0">
              <a:solidFill>
                <a:srgbClr val="C00000"/>
              </a:solidFill>
            </a:endParaRPr>
          </a:p>
          <a:p>
            <a:pPr lvl="1"/>
            <a:r>
              <a:rPr lang="es-ES" sz="2400" dirty="0"/>
              <a:t>Cuidado con los trastornos del </a:t>
            </a:r>
            <a:r>
              <a:rPr lang="es-ES" sz="2400" dirty="0" smtClean="0"/>
              <a:t>aprendizaje!!!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Descartar otros trastornos</a:t>
            </a:r>
            <a:r>
              <a:rPr lang="es-ES" b="1" u="sng" dirty="0"/>
              <a:t> </a:t>
            </a:r>
            <a:r>
              <a:rPr lang="es-ES" dirty="0"/>
              <a:t>que puedan simular un </a:t>
            </a:r>
            <a:r>
              <a:rPr lang="es-ES" dirty="0" smtClean="0"/>
              <a:t>TDAH.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630" y="1327356"/>
            <a:ext cx="3033486" cy="1923869"/>
          </a:xfrm>
          <a:prstGeom prst="rect">
            <a:avLst/>
          </a:prstGeom>
          <a:solidFill>
            <a:srgbClr val="004586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199" y="5622628"/>
            <a:ext cx="4013775" cy="470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Sintomatología compatible (</a:t>
            </a:r>
            <a:r>
              <a:rPr lang="es-ES" dirty="0" err="1">
                <a:solidFill>
                  <a:srgbClr val="C00000"/>
                </a:solidFill>
              </a:rPr>
              <a:t>DSMs</a:t>
            </a:r>
            <a:r>
              <a:rPr lang="es-ES" dirty="0">
                <a:solidFill>
                  <a:srgbClr val="C00000"/>
                </a:solidFill>
              </a:rPr>
              <a:t> o </a:t>
            </a:r>
            <a:r>
              <a:rPr lang="es-ES" dirty="0" err="1">
                <a:solidFill>
                  <a:srgbClr val="C00000"/>
                </a:solidFill>
              </a:rPr>
              <a:t>CIEs</a:t>
            </a:r>
            <a:r>
              <a:rPr lang="es-ES" dirty="0">
                <a:solidFill>
                  <a:srgbClr val="C00000"/>
                </a:solidFill>
              </a:rPr>
              <a:t>):</a:t>
            </a:r>
          </a:p>
          <a:p>
            <a:pPr lvl="1"/>
            <a:r>
              <a:rPr lang="es-ES" sz="2400" dirty="0"/>
              <a:t>Atención y/o </a:t>
            </a:r>
            <a:r>
              <a:rPr lang="es-ES" sz="2400" dirty="0" smtClean="0"/>
              <a:t>hiperactividad/impulsividad.</a:t>
            </a:r>
            <a:endParaRPr lang="es-ES" sz="2400" dirty="0"/>
          </a:p>
          <a:p>
            <a:pPr lvl="1"/>
            <a:r>
              <a:rPr lang="es-ES" sz="2400" dirty="0"/>
              <a:t>Funcionamiento </a:t>
            </a:r>
            <a:r>
              <a:rPr lang="es-ES" sz="2400" dirty="0" smtClean="0"/>
              <a:t>ejecutivo.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Presencia de síntomas en al menos dos entornos</a:t>
            </a:r>
          </a:p>
          <a:p>
            <a:pPr lvl="1"/>
            <a:r>
              <a:rPr lang="es-ES" sz="2400" dirty="0"/>
              <a:t>Utilidad cuestionable de los </a:t>
            </a:r>
            <a:r>
              <a:rPr lang="es-ES" sz="2400" dirty="0" smtClean="0"/>
              <a:t>cuestionarios.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Síntomas antes de los 7-12 años </a:t>
            </a:r>
            <a:r>
              <a:rPr lang="es-ES" dirty="0"/>
              <a:t>(DSM-IV-TR vs DSM-5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>
                <a:solidFill>
                  <a:srgbClr val="C00000"/>
                </a:solidFill>
              </a:rPr>
              <a:t>Disfunción evidente y </a:t>
            </a:r>
            <a:r>
              <a:rPr lang="es-ES" dirty="0" smtClean="0">
                <a:solidFill>
                  <a:srgbClr val="C00000"/>
                </a:solidFill>
              </a:rPr>
              <a:t>marcada!!!</a:t>
            </a:r>
            <a:endParaRPr lang="es-ES" dirty="0">
              <a:solidFill>
                <a:srgbClr val="C00000"/>
              </a:solidFill>
            </a:endParaRPr>
          </a:p>
          <a:p>
            <a:r>
              <a:rPr lang="es-ES" dirty="0"/>
              <a:t>Valoración de </a:t>
            </a:r>
            <a:r>
              <a:rPr lang="es-ES" dirty="0">
                <a:solidFill>
                  <a:srgbClr val="C00000"/>
                </a:solidFill>
              </a:rPr>
              <a:t>trastornos </a:t>
            </a:r>
            <a:r>
              <a:rPr lang="es-ES" dirty="0" smtClean="0">
                <a:solidFill>
                  <a:srgbClr val="C00000"/>
                </a:solidFill>
              </a:rPr>
              <a:t>asociados.</a:t>
            </a:r>
            <a:endParaRPr lang="es-ES" dirty="0">
              <a:solidFill>
                <a:srgbClr val="C00000"/>
              </a:solidFill>
            </a:endParaRPr>
          </a:p>
          <a:p>
            <a:pPr lvl="1"/>
            <a:r>
              <a:rPr lang="es-ES" sz="2400" dirty="0"/>
              <a:t>Cuidado con los trastornos del </a:t>
            </a:r>
            <a:r>
              <a:rPr lang="es-ES" sz="2400" dirty="0" smtClean="0"/>
              <a:t>aprendizaje!!!</a:t>
            </a:r>
            <a:endParaRPr lang="es-ES" sz="2400" dirty="0"/>
          </a:p>
          <a:p>
            <a:r>
              <a:rPr lang="es-ES" dirty="0">
                <a:solidFill>
                  <a:srgbClr val="C00000"/>
                </a:solidFill>
              </a:rPr>
              <a:t>Descartar otros trastornos </a:t>
            </a:r>
            <a:r>
              <a:rPr lang="es-ES" dirty="0"/>
              <a:t>que puedan simular un </a:t>
            </a:r>
            <a:r>
              <a:rPr lang="es-ES" dirty="0" smtClean="0"/>
              <a:t>TDAH.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0" y="1084234"/>
            <a:ext cx="2897089" cy="183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613" y="5642925"/>
            <a:ext cx="4013775" cy="470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1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Discapacidad intelectual.</a:t>
            </a:r>
          </a:p>
          <a:p>
            <a:r>
              <a:rPr lang="es-ES" dirty="0" smtClean="0"/>
              <a:t>Epilepsia.</a:t>
            </a:r>
          </a:p>
          <a:p>
            <a:r>
              <a:rPr lang="es-ES" dirty="0" smtClean="0"/>
              <a:t>Trastornos </a:t>
            </a:r>
            <a:r>
              <a:rPr lang="es-ES" dirty="0"/>
              <a:t>específicos del </a:t>
            </a:r>
            <a:r>
              <a:rPr lang="es-ES" dirty="0" smtClean="0"/>
              <a:t>aprendizaje.</a:t>
            </a:r>
          </a:p>
          <a:p>
            <a:r>
              <a:rPr lang="es-ES" dirty="0" smtClean="0"/>
              <a:t>Autismo.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Señale de los siguientes, el trastorno </a:t>
            </a:r>
            <a:r>
              <a:rPr lang="es-ES" dirty="0" err="1"/>
              <a:t>comórbido</a:t>
            </a:r>
            <a:r>
              <a:rPr lang="es-ES" dirty="0"/>
              <a:t> más frecuente en el </a:t>
            </a:r>
            <a:r>
              <a:rPr lang="es-ES" dirty="0" smtClean="0"/>
              <a:t>TDAH/H: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E7E32D56-ED6D-4B67-A708-662CE9B4FE08}" vid="{82296620-B03C-4582-870E-01C31A98B75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Quironsalud">
    <a:dk1>
      <a:srgbClr val="4B4F54"/>
    </a:dk1>
    <a:lt1>
      <a:sysClr val="window" lastClr="FFFFFF"/>
    </a:lt1>
    <a:dk2>
      <a:srgbClr val="4B4F54"/>
    </a:dk2>
    <a:lt2>
      <a:srgbClr val="4B4F54"/>
    </a:lt2>
    <a:accent1>
      <a:srgbClr val="E03E52"/>
    </a:accent1>
    <a:accent2>
      <a:srgbClr val="00B2A9"/>
    </a:accent2>
    <a:accent3>
      <a:srgbClr val="4B4F54"/>
    </a:accent3>
    <a:accent4>
      <a:srgbClr val="E03E52"/>
    </a:accent4>
    <a:accent5>
      <a:srgbClr val="00B2A9"/>
    </a:accent5>
    <a:accent6>
      <a:srgbClr val="4B4F54"/>
    </a:accent6>
    <a:hlink>
      <a:srgbClr val="E03E52"/>
    </a:hlink>
    <a:folHlink>
      <a:srgbClr val="00B2A9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PlantillaAPAP2017 (002)</Template>
  <TotalTime>490</TotalTime>
  <Words>2629</Words>
  <Application>Microsoft Office PowerPoint</Application>
  <PresentationFormat>Panorámica</PresentationFormat>
  <Paragraphs>563</Paragraphs>
  <Slides>54</Slides>
  <Notes>0</Notes>
  <HiddenSlides>5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1_Tema de Office</vt:lpstr>
      <vt:lpstr>TDAH. Actualización en el diagnóstico y tratamiento</vt:lpstr>
      <vt:lpstr>Pregunta 1</vt:lpstr>
      <vt:lpstr>Pregunta 1</vt:lpstr>
      <vt:lpstr>TDAH: trastorno del neurodesarrollo</vt:lpstr>
      <vt:lpstr>Pregunta 2</vt:lpstr>
      <vt:lpstr>Pregunta 2</vt:lpstr>
      <vt:lpstr>Diagnóstico</vt:lpstr>
      <vt:lpstr>Diagnóstico</vt:lpstr>
      <vt:lpstr>Pregunta 3</vt:lpstr>
      <vt:lpstr>Pregunta 3</vt:lpstr>
      <vt:lpstr>Diagnóstico de la comorbilidad</vt:lpstr>
      <vt:lpstr>Co-existing psychiatric problems in ADHD in the ADORE cohort</vt:lpstr>
      <vt:lpstr>Pregunta 4</vt:lpstr>
      <vt:lpstr>Pregunta 4</vt:lpstr>
      <vt:lpstr>Diagnóstico</vt:lpstr>
      <vt:lpstr>Presentación de PowerPoint</vt:lpstr>
      <vt:lpstr>Presentación de PowerPoint</vt:lpstr>
      <vt:lpstr>Evaluación clínica vs cognitiva</vt:lpstr>
      <vt:lpstr>Pregunta 5</vt:lpstr>
      <vt:lpstr>Pregunta 5</vt:lpstr>
      <vt:lpstr>Diagnóstico</vt:lpstr>
      <vt:lpstr>Diagnóstico etiológico</vt:lpstr>
      <vt:lpstr>Presentación de PowerPoint</vt:lpstr>
      <vt:lpstr>Presentación de PowerPoint</vt:lpstr>
      <vt:lpstr>Presentación de PowerPoint</vt:lpstr>
      <vt:lpstr>aCGH y CASK</vt:lpstr>
      <vt:lpstr>WES y PQBP1</vt:lpstr>
      <vt:lpstr>Tratamiento</vt:lpstr>
      <vt:lpstr>Tratamiento Psicológico</vt:lpstr>
      <vt:lpstr>Eficacia intervención psicológica</vt:lpstr>
      <vt:lpstr>Tratamientos farmacológicos</vt:lpstr>
      <vt:lpstr>Eficacia</vt:lpstr>
      <vt:lpstr>Tratamientos estimulantes</vt:lpstr>
      <vt:lpstr>Metilfenidato</vt:lpstr>
      <vt:lpstr>Lisdexanfetamina</vt:lpstr>
      <vt:lpstr>Factores predictivos de respuesta positiva al tratamiento psicoestimulante en niños</vt:lpstr>
      <vt:lpstr>Tratamientos no estimulantes</vt:lpstr>
      <vt:lpstr>Atomoxetina</vt:lpstr>
      <vt:lpstr>Guanfacina de liberación retardada</vt:lpstr>
      <vt:lpstr>Pregunta 6</vt:lpstr>
      <vt:lpstr>Pregunta 6</vt:lpstr>
      <vt:lpstr>Eficacia sobre los síntomas cardinales</vt:lpstr>
      <vt:lpstr>Eficacia sobre los síntomas negativistas</vt:lpstr>
      <vt:lpstr>Eficacia sobre tics</vt:lpstr>
      <vt:lpstr>Efectos adversos</vt:lpstr>
      <vt:lpstr>Selección del fármaco</vt:lpstr>
      <vt:lpstr>Selección del fármaco</vt:lpstr>
      <vt:lpstr>Presentación de PowerPoint</vt:lpstr>
      <vt:lpstr>Efecto a “largo plazo”: farmacología</vt:lpstr>
      <vt:lpstr>Efecto a “largo plazo”: farmacología</vt:lpstr>
      <vt:lpstr>Conclusiones</vt:lpstr>
      <vt:lpstr>Conclusiones</vt:lpstr>
      <vt:lpstr>Preocupaciones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TDAH. Actualización en el diagnóstico y tratamiento</dc:title>
  <dc:creator>Alberto Fernández Jaén</dc:creator>
  <cp:lastModifiedBy>Live Med</cp:lastModifiedBy>
  <cp:revision>61</cp:revision>
  <dcterms:created xsi:type="dcterms:W3CDTF">2017-02-22T17:30:38Z</dcterms:created>
  <dcterms:modified xsi:type="dcterms:W3CDTF">2017-12-13T15:47:19Z</dcterms:modified>
</cp:coreProperties>
</file>