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xls" ContentType="application/vnd.ms-excel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notesSlides/notesSlide3.xml" ContentType="application/vnd.openxmlformats-officedocument.presentationml.notesSlide+xml"/>
  <Override PartName="/ppt/charts/chart3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4.xml" ContentType="application/vnd.openxmlformats-officedocument.drawingml.chart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1" r:id="rId1"/>
    <p:sldMasterId id="2147484057" r:id="rId2"/>
    <p:sldMasterId id="2147484072" r:id="rId3"/>
  </p:sldMasterIdLst>
  <p:notesMasterIdLst>
    <p:notesMasterId r:id="rId59"/>
  </p:notesMasterIdLst>
  <p:sldIdLst>
    <p:sldId id="897" r:id="rId4"/>
    <p:sldId id="1051" r:id="rId5"/>
    <p:sldId id="907" r:id="rId6"/>
    <p:sldId id="1067" r:id="rId7"/>
    <p:sldId id="1048" r:id="rId8"/>
    <p:sldId id="991" r:id="rId9"/>
    <p:sldId id="992" r:id="rId10"/>
    <p:sldId id="1052" r:id="rId11"/>
    <p:sldId id="1054" r:id="rId12"/>
    <p:sldId id="1043" r:id="rId13"/>
    <p:sldId id="1055" r:id="rId14"/>
    <p:sldId id="996" r:id="rId15"/>
    <p:sldId id="971" r:id="rId16"/>
    <p:sldId id="972" r:id="rId17"/>
    <p:sldId id="995" r:id="rId18"/>
    <p:sldId id="1056" r:id="rId19"/>
    <p:sldId id="1004" r:id="rId20"/>
    <p:sldId id="1005" r:id="rId21"/>
    <p:sldId id="1042" r:id="rId22"/>
    <p:sldId id="1044" r:id="rId23"/>
    <p:sldId id="998" r:id="rId24"/>
    <p:sldId id="989" r:id="rId25"/>
    <p:sldId id="999" r:id="rId26"/>
    <p:sldId id="1001" r:id="rId27"/>
    <p:sldId id="1050" r:id="rId28"/>
    <p:sldId id="1009" r:id="rId29"/>
    <p:sldId id="1057" r:id="rId30"/>
    <p:sldId id="1058" r:id="rId31"/>
    <p:sldId id="1068" r:id="rId32"/>
    <p:sldId id="1060" r:id="rId33"/>
    <p:sldId id="1061" r:id="rId34"/>
    <p:sldId id="1016" r:id="rId35"/>
    <p:sldId id="1045" r:id="rId36"/>
    <p:sldId id="1020" r:id="rId37"/>
    <p:sldId id="1021" r:id="rId38"/>
    <p:sldId id="1022" r:id="rId39"/>
    <p:sldId id="1069" r:id="rId40"/>
    <p:sldId id="1070" r:id="rId41"/>
    <p:sldId id="1030" r:id="rId42"/>
    <p:sldId id="1063" r:id="rId43"/>
    <p:sldId id="1064" r:id="rId44"/>
    <p:sldId id="1033" r:id="rId45"/>
    <p:sldId id="1049" r:id="rId46"/>
    <p:sldId id="1034" r:id="rId47"/>
    <p:sldId id="1035" r:id="rId48"/>
    <p:sldId id="1065" r:id="rId49"/>
    <p:sldId id="1037" r:id="rId50"/>
    <p:sldId id="1066" r:id="rId51"/>
    <p:sldId id="1071" r:id="rId52"/>
    <p:sldId id="1024" r:id="rId53"/>
    <p:sldId id="1025" r:id="rId54"/>
    <p:sldId id="1026" r:id="rId55"/>
    <p:sldId id="1027" r:id="rId56"/>
    <p:sldId id="1039" r:id="rId57"/>
    <p:sldId id="977" r:id="rId58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004586"/>
    <a:srgbClr val="003061"/>
    <a:srgbClr val="287AC8"/>
    <a:srgbClr val="004584"/>
    <a:srgbClr val="A6A6A6"/>
    <a:srgbClr val="4F81BD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73A0DAA-6AF3-43AB-8588-CEC1D06C72B9}" styleName="Estilo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Estilo temático 1 - Énfasis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7853C-536D-4A76-A0AE-DD22124D55A5}" styleName="Estilo temático 1 - Énfasis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5758FB7-9AC5-4552-8A53-C91805E547FA}" styleName="Estilo temático 1 - Énfasis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8FB837D-C827-4EFA-A057-4D05807E0F7C}" styleName="Estilo temático 1 - Énfasis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333" autoAdjust="0"/>
    <p:restoredTop sz="93075"/>
  </p:normalViewPr>
  <p:slideViewPr>
    <p:cSldViewPr>
      <p:cViewPr varScale="1">
        <p:scale>
          <a:sx n="60" d="100"/>
          <a:sy n="60" d="100"/>
        </p:scale>
        <p:origin x="402" y="4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5" Type="http://schemas.openxmlformats.org/officeDocument/2006/relationships/slide" Target="slides/slide2.xml"/><Relationship Id="rId61" Type="http://schemas.openxmlformats.org/officeDocument/2006/relationships/viewProps" Target="viewProps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../embeddings/oleObject1.bin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oleObject" Target="../embeddings/oleObject2.bin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shamezladhani:Documents:Microsoft%20User%20Data:Office%202011%20AutoRecovery:Men_B_paper_figs_shamez%20(version%201).xlsb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00" b="1" i="0" u="none" strike="noStrike" kern="1200" spc="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sz="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NadA</a:t>
            </a:r>
          </a:p>
        </c:rich>
      </c:tx>
      <c:layout>
        <c:manualLayout>
          <c:xMode val="edge"/>
          <c:yMode val="edge"/>
          <c:x val="0.459994441871237"/>
          <c:y val="1.5503875968992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" b="1" i="0" u="none" strike="noStrike" kern="1200" spc="0" baseline="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ES"/>
        </a:p>
      </c:txPr>
    </c:title>
    <c:autoTitleDeleted val="0"/>
    <c:plotArea>
      <c:layout>
        <c:manualLayout>
          <c:layoutTarget val="inner"/>
          <c:xMode val="edge"/>
          <c:yMode val="edge"/>
          <c:x val="0.191603991648886"/>
          <c:y val="0.31232141668443197"/>
          <c:w val="0.78503639373321099"/>
          <c:h val="0.45253830210995499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00B050"/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'[V72_28E1_immunogenicity_excel_percentages_LAT.xlsx]immuno, NadA'!$G$3:$G$4</c:f>
                <c:numCache>
                  <c:formatCode>General</c:formatCode>
                  <c:ptCount val="2"/>
                  <c:pt idx="0">
                    <c:v>6.5999999999999943</c:v>
                  </c:pt>
                  <c:pt idx="1">
                    <c:v>0.96999999999999897</c:v>
                  </c:pt>
                </c:numCache>
              </c:numRef>
            </c:plus>
            <c:minus>
              <c:numRef>
                <c:f>'[V72_28E1_immunogenicity_excel_percentages_LAT.xlsx]immuno, NadA'!$F$3:$F$4</c:f>
                <c:numCache>
                  <c:formatCode>General</c:formatCode>
                  <c:ptCount val="2"/>
                  <c:pt idx="0">
                    <c:v>9.5</c:v>
                  </c:pt>
                  <c:pt idx="1">
                    <c:v>4.7000000000000028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  <a:effectLst/>
            </c:spPr>
          </c:errBars>
          <c:val>
            <c:numRef>
              <c:f>'[V72_28E1_immunogenicity_excel_percentages_LAT.xlsx]immuno, NadA'!$C$3:$C$4</c:f>
              <c:numCache>
                <c:formatCode>General</c:formatCode>
                <c:ptCount val="2"/>
                <c:pt idx="0">
                  <c:v>84</c:v>
                </c:pt>
                <c:pt idx="1">
                  <c:v>99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FE0-41B2-B759-131BED56A3C7}"/>
            </c:ext>
            <c:ext xmlns:c15="http://schemas.microsoft.com/office/drawing/2012/chart" uri="{02D57815-91ED-43cb-92C2-25804820EDAC}">
              <c15:filteredSeriesTitle>
                <c15:tx>
                  <c:strRef>
                    <c:extLst xmlns:c16r2="http://schemas.microsoft.com/office/drawing/2015/06/chart" xmlns:c16="http://schemas.microsoft.com/office/drawing/2014/chart">
                      <c:ext uri="{02D57815-91ED-43cb-92C2-25804820EDAC}">
                        <c15:formulaRef>
                          <c15:sqref>'[V72_28E1_immunogenicity_excel_percentages_LAT.xlsx]immuno, NadA'!$C$2</c15:sqref>
                        </c15:formulaRef>
                      </c:ext>
                    </c:extLst>
                    <c:strCache>
                      <c:ptCount val="1"/>
                      <c:pt idx="0">
                        <c:v>Group A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 xmlns:c16r2="http://schemas.microsoft.com/office/drawing/2015/06/chart">
                      <c:ext uri="{02D57815-91ED-43cb-92C2-25804820EDAC}">
                        <c15:formulaRef>
                          <c15:sqref>'[V72_28E1_immunogenicity_excel_percentages_LAT.xlsx]immuno, NadA'!$B$3:$B$4</c15:sqref>
                        </c15:formulaRef>
                      </c:ext>
                    </c:extLst>
                    <c:strCache>
                      <c:ptCount val="2"/>
                      <c:pt idx="0">
                        <c:v>Baseline</c:v>
                      </c:pt>
                      <c:pt idx="1">
                        <c:v>1M post-booster</c:v>
                      </c:pt>
                    </c:strCache>
                  </c:strRef>
                </c15:cat>
              </c15:filteredCategoryTitle>
            </c:ext>
          </c:extLst>
        </c:ser>
        <c:ser>
          <c:idx val="1"/>
          <c:order val="1"/>
          <c:spPr>
            <a:solidFill>
              <a:srgbClr val="FF6600"/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'[V72_28E1_immunogenicity_excel_percentages_LAT.xlsx]immuno, NadA'!$L$3:$L$4</c:f>
                <c:numCache>
                  <c:formatCode>General</c:formatCode>
                  <c:ptCount val="2"/>
                  <c:pt idx="0">
                    <c:v>4.9000000000000057</c:v>
                  </c:pt>
                  <c:pt idx="1">
                    <c:v>0.96999999999999897</c:v>
                  </c:pt>
                </c:numCache>
              </c:numRef>
            </c:plus>
            <c:minus>
              <c:numRef>
                <c:f>'[V72_28E1_immunogenicity_excel_percentages_LAT.xlsx]immuno, NadA'!$K$3:$K$4</c:f>
                <c:numCache>
                  <c:formatCode>General</c:formatCode>
                  <c:ptCount val="2"/>
                  <c:pt idx="0">
                    <c:v>8.3000000000000007</c:v>
                  </c:pt>
                  <c:pt idx="1">
                    <c:v>5.2000000000000028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  <a:effectLst/>
            </c:spPr>
          </c:errBars>
          <c:val>
            <c:numRef>
              <c:f>'[V72_28E1_immunogenicity_excel_percentages_LAT.xlsx]immuno, NadA'!$H$3:$H$4</c:f>
              <c:numCache>
                <c:formatCode>General</c:formatCode>
                <c:ptCount val="2"/>
                <c:pt idx="0">
                  <c:v>91</c:v>
                </c:pt>
                <c:pt idx="1">
                  <c:v>99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4FE0-41B2-B759-131BED56A3C7}"/>
            </c:ext>
            <c:ext xmlns:c15="http://schemas.microsoft.com/office/drawing/2012/chart" uri="{02D57815-91ED-43cb-92C2-25804820EDAC}">
              <c15:filteredSeriesTitle>
                <c15:tx>
                  <c:strRef>
                    <c:extLst xmlns:c16r2="http://schemas.microsoft.com/office/drawing/2015/06/chart" xmlns:c16="http://schemas.microsoft.com/office/drawing/2014/chart">
                      <c:ext uri="{02D57815-91ED-43cb-92C2-25804820EDAC}">
                        <c15:formulaRef>
                          <c15:sqref>'[V72_28E1_immunogenicity_excel_percentages_LAT.xlsx]immuno, NadA'!$H$2</c15:sqref>
                        </c15:formulaRef>
                      </c:ext>
                    </c:extLst>
                    <c:strCache>
                      <c:ptCount val="1"/>
                      <c:pt idx="0">
                        <c:v>Group C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 xmlns:c16r2="http://schemas.microsoft.com/office/drawing/2015/06/chart">
                      <c:ext uri="{02D57815-91ED-43cb-92C2-25804820EDAC}">
                        <c15:formulaRef>
                          <c15:sqref>'[V72_28E1_immunogenicity_excel_percentages_LAT.xlsx]immuno, NadA'!$B$3:$B$4</c15:sqref>
                        </c15:formulaRef>
                      </c:ext>
                    </c:extLst>
                    <c:strCache>
                      <c:ptCount val="2"/>
                      <c:pt idx="0">
                        <c:v>Baseline</c:v>
                      </c:pt>
                      <c:pt idx="1">
                        <c:v>1M post-booster</c:v>
                      </c:pt>
                    </c:strCache>
                  </c:strRef>
                </c15:cat>
              </c15:filteredCategoryTitle>
            </c:ext>
          </c:extLst>
        </c:ser>
        <c:ser>
          <c:idx val="2"/>
          <c:order val="2"/>
          <c:spPr>
            <a:solidFill>
              <a:srgbClr val="0070C0"/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'[V72_28E1_immunogenicity_excel_percentages_LAT.xlsx]immuno, NadA'!$Q$3:$Q$4</c:f>
                <c:numCache>
                  <c:formatCode>General</c:formatCode>
                  <c:ptCount val="2"/>
                  <c:pt idx="0">
                    <c:v>3.5</c:v>
                  </c:pt>
                  <c:pt idx="1">
                    <c:v>2.6800000000000068</c:v>
                  </c:pt>
                </c:numCache>
              </c:numRef>
            </c:plus>
            <c:minus>
              <c:numRef>
                <c:f>'[V72_28E1_immunogenicity_excel_percentages_LAT.xlsx]immuno, NadA'!$P$3:$P$4</c:f>
                <c:numCache>
                  <c:formatCode>General</c:formatCode>
                  <c:ptCount val="2"/>
                  <c:pt idx="0">
                    <c:v>7.9000000000000057</c:v>
                  </c:pt>
                  <c:pt idx="1">
                    <c:v>6.2000000000000028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  <a:effectLst/>
            </c:spPr>
          </c:errBars>
          <c:val>
            <c:numRef>
              <c:f>'[V72_28E1_immunogenicity_excel_percentages_LAT.xlsx]immuno, NadA'!$M$3:$M$4</c:f>
              <c:numCache>
                <c:formatCode>General</c:formatCode>
                <c:ptCount val="2"/>
                <c:pt idx="0">
                  <c:v>95</c:v>
                </c:pt>
                <c:pt idx="1">
                  <c:v>97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4FE0-41B2-B759-131BED56A3C7}"/>
            </c:ext>
            <c:ext xmlns:c15="http://schemas.microsoft.com/office/drawing/2012/chart" uri="{02D57815-91ED-43cb-92C2-25804820EDAC}">
              <c15:filteredSeriesTitle>
                <c15:tx>
                  <c:strRef>
                    <c:extLst xmlns:c16r2="http://schemas.microsoft.com/office/drawing/2015/06/chart" xmlns:c16="http://schemas.microsoft.com/office/drawing/2014/chart">
                      <c:ext uri="{02D57815-91ED-43cb-92C2-25804820EDAC}">
                        <c15:formulaRef>
                          <c15:sqref>'[V72_28E1_immunogenicity_excel_percentages_LAT.xlsx]immuno, NadA'!$M$2</c15:sqref>
                        </c15:formulaRef>
                      </c:ext>
                    </c:extLst>
                    <c:strCache>
                      <c:ptCount val="1"/>
                      <c:pt idx="0">
                        <c:v>Group E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 xmlns:c16r2="http://schemas.microsoft.com/office/drawing/2015/06/chart">
                      <c:ext uri="{02D57815-91ED-43cb-92C2-25804820EDAC}">
                        <c15:formulaRef>
                          <c15:sqref>'[V72_28E1_immunogenicity_excel_percentages_LAT.xlsx]immuno, NadA'!$B$3:$B$4</c15:sqref>
                        </c15:formulaRef>
                      </c:ext>
                    </c:extLst>
                    <c:strCache>
                      <c:ptCount val="2"/>
                      <c:pt idx="0">
                        <c:v>Baseline</c:v>
                      </c:pt>
                      <c:pt idx="1">
                        <c:v>1M post-booster</c:v>
                      </c:pt>
                    </c:strCache>
                  </c:strRef>
                </c15:cat>
              </c15:filteredCategoryTitle>
            </c:ext>
          </c:extLst>
        </c:ser>
        <c:ser>
          <c:idx val="3"/>
          <c:order val="3"/>
          <c:spPr>
            <a:solidFill>
              <a:srgbClr val="E49B13"/>
            </a:solidFill>
            <a:ln>
              <a:solidFill>
                <a:srgbClr val="E49B13"/>
              </a:solidFill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'[V72_28E1_immunogenicity_excel_percentages_LAT.xlsx]immuno, NadA'!$V$3:$V$4</c:f>
                <c:numCache>
                  <c:formatCode>General</c:formatCode>
                  <c:ptCount val="2"/>
                  <c:pt idx="0">
                    <c:v>14.1</c:v>
                  </c:pt>
                  <c:pt idx="1">
                    <c:v>0</c:v>
                  </c:pt>
                </c:numCache>
              </c:numRef>
            </c:plus>
            <c:minus>
              <c:numRef>
                <c:f>'[V72_28E1_immunogenicity_excel_percentages_LAT.xlsx]immuno, NadA'!$U$3:$U$4</c:f>
                <c:numCache>
                  <c:formatCode>General</c:formatCode>
                  <c:ptCount val="2"/>
                  <c:pt idx="0">
                    <c:v>18.600000000000001</c:v>
                  </c:pt>
                  <c:pt idx="1">
                    <c:v>10.900000000000009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  <a:effectLst/>
            </c:spPr>
          </c:errBars>
          <c:val>
            <c:numRef>
              <c:f>'[V72_28E1_immunogenicity_excel_percentages_LAT.xlsx]immuno, NadA'!$R$3:$R$4</c:f>
              <c:numCache>
                <c:formatCode>General</c:formatCode>
                <c:ptCount val="2"/>
                <c:pt idx="0">
                  <c:v>74</c:v>
                </c:pt>
                <c:pt idx="1">
                  <c:v>100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4FE0-41B2-B759-131BED56A3C7}"/>
            </c:ext>
            <c:ext xmlns:c15="http://schemas.microsoft.com/office/drawing/2012/chart" uri="{02D57815-91ED-43cb-92C2-25804820EDAC}">
              <c15:filteredSeriesTitle>
                <c15:tx>
                  <c:strRef>
                    <c:extLst xmlns:c16r2="http://schemas.microsoft.com/office/drawing/2015/06/chart" xmlns:c16="http://schemas.microsoft.com/office/drawing/2014/chart">
                      <c:ext uri="{02D57815-91ED-43cb-92C2-25804820EDAC}">
                        <c15:formulaRef>
                          <c15:sqref>'[V72_28E1_immunogenicity_excel_percentages_LAT.xlsx]immuno, NadA'!$R$2</c15:sqref>
                        </c15:formulaRef>
                      </c:ext>
                    </c:extLst>
                    <c:strCache>
                      <c:ptCount val="1"/>
                      <c:pt idx="0">
                        <c:v>Group G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 xmlns:c16r2="http://schemas.microsoft.com/office/drawing/2015/06/chart">
                      <c:ext uri="{02D57815-91ED-43cb-92C2-25804820EDAC}">
                        <c15:formulaRef>
                          <c15:sqref>'[V72_28E1_immunogenicity_excel_percentages_LAT.xlsx]immuno, NadA'!$B$3:$B$4</c15:sqref>
                        </c15:formulaRef>
                      </c:ext>
                    </c:extLst>
                    <c:strCache>
                      <c:ptCount val="2"/>
                      <c:pt idx="0">
                        <c:v>Baseline</c:v>
                      </c:pt>
                      <c:pt idx="1">
                        <c:v>1M post-booster</c:v>
                      </c:pt>
                    </c:strCache>
                  </c:strRef>
                </c15:cat>
              </c15:filteredCategoryTitle>
            </c:ext>
          </c:extLst>
        </c:ser>
        <c:ser>
          <c:idx val="4"/>
          <c:order val="4"/>
          <c:spPr>
            <a:solidFill>
              <a:srgbClr val="C00000"/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'[V72_28E1_immunogenicity_excel_percentages_LAT.xlsx]immuno, NadA'!$AA$3:$AA$4</c:f>
                <c:numCache>
                  <c:formatCode>General</c:formatCode>
                  <c:ptCount val="2"/>
                  <c:pt idx="0">
                    <c:v>6.2000000000000028</c:v>
                  </c:pt>
                  <c:pt idx="1">
                    <c:v>0</c:v>
                  </c:pt>
                </c:numCache>
              </c:numRef>
            </c:plus>
            <c:minus>
              <c:numRef>
                <c:f>'[V72_28E1_immunogenicity_excel_percentages_LAT.xlsx]immuno, NadA'!$Z$3:$Z$4</c:f>
                <c:numCache>
                  <c:formatCode>General</c:formatCode>
                  <c:ptCount val="2"/>
                  <c:pt idx="0">
                    <c:v>9.2000000000000011</c:v>
                  </c:pt>
                  <c:pt idx="1">
                    <c:v>4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val>
            <c:numRef>
              <c:f>'[V72_28E1_immunogenicity_excel_percentages_LAT.xlsx]immuno, NadA'!$W$3:$W$4</c:f>
              <c:numCache>
                <c:formatCode>General</c:formatCode>
                <c:ptCount val="2"/>
                <c:pt idx="0">
                  <c:v>86</c:v>
                </c:pt>
                <c:pt idx="1">
                  <c:v>100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4FE0-41B2-B759-131BED56A3C7}"/>
            </c:ext>
            <c:ext xmlns:c15="http://schemas.microsoft.com/office/drawing/2012/chart" uri="{02D57815-91ED-43cb-92C2-25804820EDAC}">
              <c15:filteredSeriesTitle>
                <c15:tx>
                  <c:strRef>
                    <c:extLst xmlns:c16r2="http://schemas.microsoft.com/office/drawing/2015/06/chart" xmlns:c16="http://schemas.microsoft.com/office/drawing/2014/chart">
                      <c:ext uri="{02D57815-91ED-43cb-92C2-25804820EDAC}">
                        <c15:formulaRef>
                          <c15:sqref>'[V72_28E1_immunogenicity_excel_percentages_LAT.xlsx]immuno, NadA'!$W$2</c15:sqref>
                        </c15:formulaRef>
                      </c:ext>
                    </c:extLst>
                    <c:strCache>
                      <c:ptCount val="1"/>
                      <c:pt idx="0">
                        <c:v>Group I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 xmlns:c16r2="http://schemas.microsoft.com/office/drawing/2015/06/chart">
                      <c:ext uri="{02D57815-91ED-43cb-92C2-25804820EDAC}">
                        <c15:formulaRef>
                          <c15:sqref>'[V72_28E1_immunogenicity_excel_percentages_LAT.xlsx]immuno, NadA'!$B$3:$B$4</c15:sqref>
                        </c15:formulaRef>
                      </c:ext>
                    </c:extLst>
                    <c:strCache>
                      <c:ptCount val="2"/>
                      <c:pt idx="0">
                        <c:v>Baseline</c:v>
                      </c:pt>
                      <c:pt idx="1">
                        <c:v>1M post-booster</c:v>
                      </c:pt>
                    </c:strCache>
                  </c:strRef>
                </c15:cat>
              </c15:filteredCategoryTitle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501808"/>
        <c:axId val="3493648"/>
      </c:barChart>
      <c:catAx>
        <c:axId val="35018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ES"/>
          </a:p>
        </c:txPr>
        <c:crossAx val="3493648"/>
        <c:crosses val="autoZero"/>
        <c:auto val="1"/>
        <c:lblAlgn val="ctr"/>
        <c:lblOffset val="20"/>
        <c:noMultiLvlLbl val="0"/>
      </c:catAx>
      <c:valAx>
        <c:axId val="3493648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ysDash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000" b="1" i="0" u="none" strike="noStrike" kern="0" spc="-3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1000" b="1" i="0" kern="0" spc="-30" baseline="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% of participants with </a:t>
                </a:r>
                <a:r>
                  <a:rPr lang="en-US" sz="1000" b="1" i="0" kern="0" spc="-30" baseline="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hSBA</a:t>
                </a:r>
                <a:r>
                  <a:rPr lang="en-US" sz="1000" b="1" i="0" kern="0" spc="-30" baseline="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titers ≥4</a:t>
                </a:r>
                <a:endParaRPr lang="en-US" sz="1000" b="1" kern="0" spc="-30" baseline="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</c:rich>
          </c:tx>
          <c:layout>
            <c:manualLayout>
              <c:xMode val="edge"/>
              <c:yMode val="edge"/>
              <c:x val="3.3128953886667201E-2"/>
              <c:y val="0.23985531609159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 b="1" i="0" u="none" strike="noStrike" kern="0" spc="-3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E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tx1">
                <a:lumMod val="15000"/>
                <a:lumOff val="8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ES"/>
          </a:p>
        </c:txPr>
        <c:crossAx val="3501808"/>
        <c:crosses val="autoZero"/>
        <c:crossBetween val="between"/>
        <c:majorUnit val="2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s-E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400" b="1" i="0" u="none" strike="noStrike" kern="1200" spc="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sz="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c:rich>
      </c:tx>
      <c:layout>
        <c:manualLayout>
          <c:xMode val="edge"/>
          <c:yMode val="edge"/>
          <c:x val="0.459994441871237"/>
          <c:y val="1.5503875968992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400" b="1" i="0" u="none" strike="noStrike" kern="1200" spc="0" baseline="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ES"/>
        </a:p>
      </c:txPr>
    </c:title>
    <c:autoTitleDeleted val="0"/>
    <c:plotArea>
      <c:layout>
        <c:manualLayout>
          <c:layoutTarget val="inner"/>
          <c:xMode val="edge"/>
          <c:yMode val="edge"/>
          <c:x val="0.140667449463554"/>
          <c:y val="8.3782964573030194E-2"/>
          <c:w val="0.70321660450338397"/>
          <c:h val="0.52903910345780203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00B050"/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'[V72_28E1_immunogenicity_excel_percentages_LAT.xlsx]immuno, PorA'!$G$3:$G$4</c:f>
                <c:numCache>
                  <c:formatCode>General</c:formatCode>
                  <c:ptCount val="2"/>
                  <c:pt idx="0">
                    <c:v>10.3</c:v>
                  </c:pt>
                  <c:pt idx="1">
                    <c:v>0.96999999999999897</c:v>
                  </c:pt>
                </c:numCache>
              </c:numRef>
            </c:plus>
            <c:minus>
              <c:numRef>
                <c:f>'[V72_28E1_immunogenicity_excel_percentages_LAT.xlsx]immuno, PorA'!$F$3:$F$4</c:f>
                <c:numCache>
                  <c:formatCode>General</c:formatCode>
                  <c:ptCount val="2"/>
                  <c:pt idx="0">
                    <c:v>10.8</c:v>
                  </c:pt>
                  <c:pt idx="1">
                    <c:v>4.7000000000000028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  <a:effectLst/>
            </c:spPr>
          </c:errBars>
          <c:val>
            <c:numRef>
              <c:f>'[V72_28E1_immunogenicity_excel_percentages_LAT.xlsx]immuno, PorA'!$C$3:$C$4</c:f>
              <c:numCache>
                <c:formatCode>General</c:formatCode>
                <c:ptCount val="2"/>
                <c:pt idx="0">
                  <c:v>45</c:v>
                </c:pt>
                <c:pt idx="1">
                  <c:v>99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4C0-452E-AC69-459AEA1E6CDB}"/>
            </c:ext>
            <c:ext xmlns:c15="http://schemas.microsoft.com/office/drawing/2012/chart" uri="{02D57815-91ED-43cb-92C2-25804820EDAC}">
              <c15:filteredSeriesTitle>
                <c15:tx>
                  <c:strRef>
                    <c:extLst xmlns:c16r2="http://schemas.microsoft.com/office/drawing/2015/06/chart" xmlns:c16="http://schemas.microsoft.com/office/drawing/2014/chart">
                      <c:ext uri="{02D57815-91ED-43cb-92C2-25804820EDAC}">
                        <c15:formulaRef>
                          <c15:sqref>'[V72_28E1_immunogenicity_excel_percentages_LAT.xlsx]immuno, PorA'!$C$2</c15:sqref>
                        </c15:formulaRef>
                      </c:ext>
                    </c:extLst>
                    <c:strCache>
                      <c:ptCount val="1"/>
                      <c:pt idx="0">
                        <c:v>Group A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 xmlns:c16r2="http://schemas.microsoft.com/office/drawing/2015/06/chart">
                      <c:ext uri="{02D57815-91ED-43cb-92C2-25804820EDAC}">
                        <c15:formulaRef>
                          <c15:sqref>'[V72_28E1_immunogenicity_excel_percentages_LAT.xlsx]immuno, PorA'!$B$3:$B$4</c15:sqref>
                        </c15:formulaRef>
                      </c:ext>
                    </c:extLst>
                    <c:strCache>
                      <c:ptCount val="2"/>
                      <c:pt idx="0">
                        <c:v>Baseline</c:v>
                      </c:pt>
                      <c:pt idx="1">
                        <c:v>1M post-booster</c:v>
                      </c:pt>
                    </c:strCache>
                  </c:strRef>
                </c15:cat>
              </c15:filteredCategoryTitle>
            </c:ext>
          </c:extLst>
        </c:ser>
        <c:ser>
          <c:idx val="1"/>
          <c:order val="1"/>
          <c:spPr>
            <a:solidFill>
              <a:srgbClr val="FF6600"/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'[V72_28E1_immunogenicity_excel_percentages_LAT.xlsx]immuno, PorA'!$L$3:$L$4</c:f>
                <c:numCache>
                  <c:formatCode>General</c:formatCode>
                  <c:ptCount val="2"/>
                  <c:pt idx="0">
                    <c:v>11</c:v>
                  </c:pt>
                  <c:pt idx="1">
                    <c:v>0</c:v>
                  </c:pt>
                </c:numCache>
              </c:numRef>
            </c:plus>
            <c:minus>
              <c:numRef>
                <c:f>'[V72_28E1_immunogenicity_excel_percentages_LAT.xlsx]immuno, PorA'!$K$3:$K$4</c:f>
                <c:numCache>
                  <c:formatCode>General</c:formatCode>
                  <c:ptCount val="2"/>
                  <c:pt idx="0">
                    <c:v>10.7</c:v>
                  </c:pt>
                  <c:pt idx="1">
                    <c:v>4.2000000000000028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  <a:effectLst/>
            </c:spPr>
          </c:errBars>
          <c:val>
            <c:numRef>
              <c:f>'[V72_28E1_immunogenicity_excel_percentages_LAT.xlsx]immuno, PorA'!$H$3:$H$4</c:f>
              <c:numCache>
                <c:formatCode>General</c:formatCode>
                <c:ptCount val="2"/>
                <c:pt idx="0">
                  <c:v>42</c:v>
                </c:pt>
                <c:pt idx="1">
                  <c:v>100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44C0-452E-AC69-459AEA1E6CDB}"/>
            </c:ext>
            <c:ext xmlns:c15="http://schemas.microsoft.com/office/drawing/2012/chart" uri="{02D57815-91ED-43cb-92C2-25804820EDAC}">
              <c15:filteredSeriesTitle>
                <c15:tx>
                  <c:strRef>
                    <c:extLst xmlns:c16r2="http://schemas.microsoft.com/office/drawing/2015/06/chart" xmlns:c16="http://schemas.microsoft.com/office/drawing/2014/chart">
                      <c:ext uri="{02D57815-91ED-43cb-92C2-25804820EDAC}">
                        <c15:formulaRef>
                          <c15:sqref>'[V72_28E1_immunogenicity_excel_percentages_LAT.xlsx]immuno, PorA'!$H$2</c15:sqref>
                        </c15:formulaRef>
                      </c:ext>
                    </c:extLst>
                    <c:strCache>
                      <c:ptCount val="1"/>
                      <c:pt idx="0">
                        <c:v>Group C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 xmlns:c16r2="http://schemas.microsoft.com/office/drawing/2015/06/chart">
                      <c:ext uri="{02D57815-91ED-43cb-92C2-25804820EDAC}">
                        <c15:formulaRef>
                          <c15:sqref>'[V72_28E1_immunogenicity_excel_percentages_LAT.xlsx]immuno, PorA'!$B$3:$B$4</c15:sqref>
                        </c15:formulaRef>
                      </c:ext>
                    </c:extLst>
                    <c:strCache>
                      <c:ptCount val="2"/>
                      <c:pt idx="0">
                        <c:v>Baseline</c:v>
                      </c:pt>
                      <c:pt idx="1">
                        <c:v>1M post-booster</c:v>
                      </c:pt>
                    </c:strCache>
                  </c:strRef>
                </c15:cat>
              </c15:filteredCategoryTitle>
            </c:ext>
          </c:extLst>
        </c:ser>
        <c:ser>
          <c:idx val="2"/>
          <c:order val="2"/>
          <c:spPr>
            <a:solidFill>
              <a:srgbClr val="0070C0"/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'[V72_28E1_immunogenicity_excel_percentages_LAT.xlsx]immuno, PorA'!$Q$3:$Q$4</c:f>
                <c:numCache>
                  <c:formatCode>General</c:formatCode>
                  <c:ptCount val="2"/>
                  <c:pt idx="0">
                    <c:v>11.7</c:v>
                  </c:pt>
                  <c:pt idx="1">
                    <c:v>0</c:v>
                  </c:pt>
                </c:numCache>
              </c:numRef>
            </c:plus>
            <c:minus>
              <c:numRef>
                <c:f>'[V72_28E1_immunogenicity_excel_percentages_LAT.xlsx]immuno, PorA'!$P$3:$P$4</c:f>
                <c:numCache>
                  <c:formatCode>General</c:formatCode>
                  <c:ptCount val="2"/>
                  <c:pt idx="0">
                    <c:v>11.8</c:v>
                  </c:pt>
                  <c:pt idx="1">
                    <c:v>4.7999999999999972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  <a:effectLst/>
            </c:spPr>
          </c:errBars>
          <c:val>
            <c:numRef>
              <c:f>'[V72_28E1_immunogenicity_excel_percentages_LAT.xlsx]immuno, PorA'!$M$3:$M$4</c:f>
              <c:numCache>
                <c:formatCode>General</c:formatCode>
                <c:ptCount val="2"/>
                <c:pt idx="0">
                  <c:v>52</c:v>
                </c:pt>
                <c:pt idx="1">
                  <c:v>100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44C0-452E-AC69-459AEA1E6CDB}"/>
            </c:ext>
            <c:ext xmlns:c15="http://schemas.microsoft.com/office/drawing/2012/chart" uri="{02D57815-91ED-43cb-92C2-25804820EDAC}">
              <c15:filteredSeriesTitle>
                <c15:tx>
                  <c:strRef>
                    <c:extLst xmlns:c16r2="http://schemas.microsoft.com/office/drawing/2015/06/chart" xmlns:c16="http://schemas.microsoft.com/office/drawing/2014/chart">
                      <c:ext uri="{02D57815-91ED-43cb-92C2-25804820EDAC}">
                        <c15:formulaRef>
                          <c15:sqref>'[V72_28E1_immunogenicity_excel_percentages_LAT.xlsx]immuno, PorA'!$M$2</c15:sqref>
                        </c15:formulaRef>
                      </c:ext>
                    </c:extLst>
                    <c:strCache>
                      <c:ptCount val="1"/>
                      <c:pt idx="0">
                        <c:v>Group E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 xmlns:c16r2="http://schemas.microsoft.com/office/drawing/2015/06/chart">
                      <c:ext uri="{02D57815-91ED-43cb-92C2-25804820EDAC}">
                        <c15:formulaRef>
                          <c15:sqref>'[V72_28E1_immunogenicity_excel_percentages_LAT.xlsx]immuno, PorA'!$B$3:$B$4</c15:sqref>
                        </c15:formulaRef>
                      </c:ext>
                    </c:extLst>
                    <c:strCache>
                      <c:ptCount val="2"/>
                      <c:pt idx="0">
                        <c:v>Baseline</c:v>
                      </c:pt>
                      <c:pt idx="1">
                        <c:v>1M post-booster</c:v>
                      </c:pt>
                    </c:strCache>
                  </c:strRef>
                </c15:cat>
              </c15:filteredCategoryTitle>
            </c:ext>
          </c:extLst>
        </c:ser>
        <c:ser>
          <c:idx val="3"/>
          <c:order val="3"/>
          <c:spPr>
            <a:solidFill>
              <a:srgbClr val="E49B13"/>
            </a:solidFill>
            <a:ln>
              <a:solidFill>
                <a:srgbClr val="E49B13"/>
              </a:solidFill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'[V72_28E1_immunogenicity_excel_percentages_LAT.xlsx]immuno, PorA'!$V$3:$V$4</c:f>
                <c:numCache>
                  <c:formatCode>General</c:formatCode>
                  <c:ptCount val="2"/>
                  <c:pt idx="0">
                    <c:v>18.399999999999999</c:v>
                  </c:pt>
                  <c:pt idx="1">
                    <c:v>0</c:v>
                  </c:pt>
                </c:numCache>
              </c:numRef>
            </c:plus>
            <c:minus>
              <c:numRef>
                <c:f>'[V72_28E1_immunogenicity_excel_percentages_LAT.xlsx]immuno, PorA'!$U$3:$U$4</c:f>
                <c:numCache>
                  <c:formatCode>General</c:formatCode>
                  <c:ptCount val="2"/>
                  <c:pt idx="0">
                    <c:v>13.5</c:v>
                  </c:pt>
                  <c:pt idx="1">
                    <c:v>10.900000000000009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  <a:effectLst/>
            </c:spPr>
          </c:errBars>
          <c:val>
            <c:numRef>
              <c:f>'[V72_28E1_immunogenicity_excel_percentages_LAT.xlsx]immuno, PorA'!$R$3:$R$4</c:f>
              <c:numCache>
                <c:formatCode>General</c:formatCode>
                <c:ptCount val="2"/>
                <c:pt idx="0">
                  <c:v>25</c:v>
                </c:pt>
                <c:pt idx="1">
                  <c:v>100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44C0-452E-AC69-459AEA1E6CDB}"/>
            </c:ext>
            <c:ext xmlns:c15="http://schemas.microsoft.com/office/drawing/2012/chart" uri="{02D57815-91ED-43cb-92C2-25804820EDAC}">
              <c15:filteredSeriesTitle>
                <c15:tx>
                  <c:strRef>
                    <c:extLst xmlns:c16r2="http://schemas.microsoft.com/office/drawing/2015/06/chart" xmlns:c16="http://schemas.microsoft.com/office/drawing/2014/chart">
                      <c:ext uri="{02D57815-91ED-43cb-92C2-25804820EDAC}">
                        <c15:formulaRef>
                          <c15:sqref>'[V72_28E1_immunogenicity_excel_percentages_LAT.xlsx]immuno, PorA'!$R$2</c15:sqref>
                        </c15:formulaRef>
                      </c:ext>
                    </c:extLst>
                    <c:strCache>
                      <c:ptCount val="1"/>
                      <c:pt idx="0">
                        <c:v>Group G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 xmlns:c16r2="http://schemas.microsoft.com/office/drawing/2015/06/chart">
                      <c:ext uri="{02D57815-91ED-43cb-92C2-25804820EDAC}">
                        <c15:formulaRef>
                          <c15:sqref>'[V72_28E1_immunogenicity_excel_percentages_LAT.xlsx]immuno, PorA'!$B$3:$B$4</c15:sqref>
                        </c15:formulaRef>
                      </c:ext>
                    </c:extLst>
                    <c:strCache>
                      <c:ptCount val="2"/>
                      <c:pt idx="0">
                        <c:v>Baseline</c:v>
                      </c:pt>
                      <c:pt idx="1">
                        <c:v>1M post-booster</c:v>
                      </c:pt>
                    </c:strCache>
                  </c:strRef>
                </c15:cat>
              </c15:filteredCategoryTitle>
            </c:ext>
          </c:extLst>
        </c:ser>
        <c:ser>
          <c:idx val="4"/>
          <c:order val="4"/>
          <c:spPr>
            <a:solidFill>
              <a:srgbClr val="C00000"/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'[V72_28E1_immunogenicity_excel_percentages_LAT.xlsx]immuno, PorA'!$AA$3:$AA$4</c:f>
                <c:numCache>
                  <c:formatCode>General</c:formatCode>
                  <c:ptCount val="2"/>
                  <c:pt idx="0">
                    <c:v>11</c:v>
                  </c:pt>
                  <c:pt idx="1">
                    <c:v>0</c:v>
                  </c:pt>
                </c:numCache>
              </c:numRef>
            </c:plus>
            <c:minus>
              <c:numRef>
                <c:f>'[V72_28E1_immunogenicity_excel_percentages_LAT.xlsx]immuno, PorA'!$Z$3:$Z$4</c:f>
                <c:numCache>
                  <c:formatCode>General</c:formatCode>
                  <c:ptCount val="2"/>
                  <c:pt idx="0">
                    <c:v>10.3</c:v>
                  </c:pt>
                  <c:pt idx="1">
                    <c:v>4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val>
            <c:numRef>
              <c:f>'[V72_28E1_immunogenicity_excel_percentages_LAT.xlsx]immuno, PorA'!$W$3:$W$4</c:f>
              <c:numCache>
                <c:formatCode>General</c:formatCode>
                <c:ptCount val="2"/>
                <c:pt idx="0">
                  <c:v>47</c:v>
                </c:pt>
                <c:pt idx="1">
                  <c:v>100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44C0-452E-AC69-459AEA1E6CDB}"/>
            </c:ext>
            <c:ext xmlns:c15="http://schemas.microsoft.com/office/drawing/2012/chart" uri="{02D57815-91ED-43cb-92C2-25804820EDAC}">
              <c15:filteredSeriesTitle>
                <c15:tx>
                  <c:strRef>
                    <c:extLst xmlns:c16r2="http://schemas.microsoft.com/office/drawing/2015/06/chart" xmlns:c16="http://schemas.microsoft.com/office/drawing/2014/chart">
                      <c:ext uri="{02D57815-91ED-43cb-92C2-25804820EDAC}">
                        <c15:formulaRef>
                          <c15:sqref>'[V72_28E1_immunogenicity_excel_percentages_LAT.xlsx]immuno, PorA'!$W$2</c15:sqref>
                        </c15:formulaRef>
                      </c:ext>
                    </c:extLst>
                    <c:strCache>
                      <c:ptCount val="1"/>
                      <c:pt idx="0">
                        <c:v>Group I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 xmlns:c16r2="http://schemas.microsoft.com/office/drawing/2015/06/chart">
                      <c:ext uri="{02D57815-91ED-43cb-92C2-25804820EDAC}">
                        <c15:formulaRef>
                          <c15:sqref>'[V72_28E1_immunogenicity_excel_percentages_LAT.xlsx]immuno, PorA'!$B$3:$B$4</c15:sqref>
                        </c15:formulaRef>
                      </c:ext>
                    </c:extLst>
                    <c:strCache>
                      <c:ptCount val="2"/>
                      <c:pt idx="0">
                        <c:v>Baseline</c:v>
                      </c:pt>
                      <c:pt idx="1">
                        <c:v>1M post-booster</c:v>
                      </c:pt>
                    </c:strCache>
                  </c:strRef>
                </c15:cat>
              </c15:filteredCategoryTitle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487120"/>
        <c:axId val="3494736"/>
      </c:barChart>
      <c:catAx>
        <c:axId val="34871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ES"/>
          </a:p>
        </c:txPr>
        <c:crossAx val="3494736"/>
        <c:crosses val="autoZero"/>
        <c:auto val="1"/>
        <c:lblAlgn val="ctr"/>
        <c:lblOffset val="20"/>
        <c:noMultiLvlLbl val="0"/>
      </c:catAx>
      <c:valAx>
        <c:axId val="3494736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ysDash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000" b="1" i="0" u="none" strike="noStrike" kern="0" spc="-3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1000" b="1" i="0" kern="0" spc="-30" baseline="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% of participants with </a:t>
                </a:r>
                <a:r>
                  <a:rPr lang="en-US" sz="1000" b="1" i="0" kern="0" spc="-30" baseline="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hSBA</a:t>
                </a:r>
                <a:r>
                  <a:rPr lang="en-US" sz="1000" b="1" i="0" kern="0" spc="-30" baseline="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titers ≥4</a:t>
                </a:r>
                <a:endParaRPr lang="en-US" sz="1000" b="1" kern="0" spc="-30" baseline="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</c:rich>
          </c:tx>
          <c:layout>
            <c:manualLayout>
              <c:xMode val="edge"/>
              <c:yMode val="edge"/>
              <c:x val="0"/>
              <c:y val="5.5684633689740699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 b="1" i="0" u="none" strike="noStrike" kern="0" spc="-3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E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tx1">
                <a:lumMod val="15000"/>
                <a:lumOff val="8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ES"/>
          </a:p>
        </c:txPr>
        <c:crossAx val="3487120"/>
        <c:crosses val="autoZero"/>
        <c:crossBetween val="between"/>
        <c:majorUnit val="2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s-ES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7683935501419"/>
          <c:y val="8.7308668839612205E-2"/>
          <c:w val="0.81575526569844703"/>
          <c:h val="0.76651097055680295"/>
        </c:manualLayout>
      </c:layout>
      <c:lineChart>
        <c:grouping val="standard"/>
        <c:varyColors val="0"/>
        <c:ser>
          <c:idx val="0"/>
          <c:order val="0"/>
          <c:tx>
            <c:strRef>
              <c:f>fig2_3!$J$1</c:f>
              <c:strCache>
                <c:ptCount val="1"/>
                <c:pt idx="0">
                  <c:v>Cohorts matched to 2015/16 vaccine target</c:v>
                </c:pt>
              </c:strCache>
            </c:strRef>
          </c:tx>
          <c:spPr>
            <a:ln>
              <a:noFill/>
            </a:ln>
          </c:spPr>
          <c:dPt>
            <c:idx val="4"/>
            <c:marker>
              <c:symbol val="diamond"/>
              <c:size val="9"/>
              <c:spPr>
                <a:solidFill>
                  <a:srgbClr val="FF0000"/>
                </a:solidFill>
              </c:spPr>
            </c:marker>
            <c:bubble3D val="0"/>
          </c:dPt>
          <c:errBars>
            <c:errDir val="y"/>
            <c:errBarType val="both"/>
            <c:errValType val="cust"/>
            <c:noEndCap val="0"/>
            <c:plus>
              <c:numRef>
                <c:f>fig2_3!$BC$2:$BC$6</c:f>
                <c:numCache>
                  <c:formatCode>General</c:formatCode>
                  <c:ptCount val="5"/>
                  <c:pt idx="0">
                    <c:v>20.20501999999998</c:v>
                  </c:pt>
                  <c:pt idx="1">
                    <c:v>19.253240999999999</c:v>
                  </c:pt>
                  <c:pt idx="2">
                    <c:v>17.773831000000001</c:v>
                  </c:pt>
                  <c:pt idx="3">
                    <c:v>17.773831000000001</c:v>
                  </c:pt>
                  <c:pt idx="4">
                    <c:v>13.963913</c:v>
                  </c:pt>
                </c:numCache>
              </c:numRef>
            </c:plus>
            <c:minus>
              <c:numRef>
                <c:f>fig2_3!$BC$2:$BC$6</c:f>
                <c:numCache>
                  <c:formatCode>General</c:formatCode>
                  <c:ptCount val="5"/>
                  <c:pt idx="0">
                    <c:v>20.20501999999998</c:v>
                  </c:pt>
                  <c:pt idx="1">
                    <c:v>19.253240999999999</c:v>
                  </c:pt>
                  <c:pt idx="2">
                    <c:v>17.773831000000001</c:v>
                  </c:pt>
                  <c:pt idx="3">
                    <c:v>17.773831000000001</c:v>
                  </c:pt>
                  <c:pt idx="4">
                    <c:v>13.963913</c:v>
                  </c:pt>
                </c:numCache>
              </c:numRef>
            </c:minus>
          </c:errBars>
          <c:cat>
            <c:strRef>
              <c:f>fig2_3!$A$2:$A$6</c:f>
              <c:strCache>
                <c:ptCount val="5"/>
                <c:pt idx="0">
                  <c:v>2011/12</c:v>
                </c:pt>
                <c:pt idx="1">
                  <c:v>2012/13</c:v>
                </c:pt>
                <c:pt idx="2">
                  <c:v>2013/14</c:v>
                </c:pt>
                <c:pt idx="3">
                  <c:v>2014/15</c:v>
                </c:pt>
                <c:pt idx="4">
                  <c:v>2015/16</c:v>
                </c:pt>
              </c:strCache>
            </c:strRef>
          </c:cat>
          <c:val>
            <c:numRef>
              <c:f>fig2_3!$J$2:$J$6</c:f>
              <c:numCache>
                <c:formatCode>General</c:formatCode>
                <c:ptCount val="5"/>
                <c:pt idx="0">
                  <c:v>87</c:v>
                </c:pt>
                <c:pt idx="1">
                  <c:v>78</c:v>
                </c:pt>
                <c:pt idx="2">
                  <c:v>65</c:v>
                </c:pt>
                <c:pt idx="3">
                  <c:v>65</c:v>
                </c:pt>
                <c:pt idx="4">
                  <c:v>37</c:v>
                </c:pt>
              </c:numCache>
            </c:numRef>
          </c:val>
          <c:smooth val="0"/>
        </c:ser>
        <c:ser>
          <c:idx val="1"/>
          <c:order val="1"/>
          <c:spPr>
            <a:ln w="28575">
              <a:solidFill>
                <a:schemeClr val="accent1"/>
              </a:solidFill>
            </a:ln>
          </c:spPr>
          <c:marker>
            <c:symbol val="none"/>
          </c:marker>
          <c:val>
            <c:numRef>
              <c:f>fig2_3!$J$9:$J$13</c:f>
              <c:numCache>
                <c:formatCode>General</c:formatCode>
                <c:ptCount val="5"/>
                <c:pt idx="0">
                  <c:v>84.600349999999978</c:v>
                </c:pt>
                <c:pt idx="1">
                  <c:v>76.911510000000106</c:v>
                </c:pt>
                <c:pt idx="2">
                  <c:v>69.921460000000025</c:v>
                </c:pt>
                <c:pt idx="3">
                  <c:v>63.566690000000001</c:v>
                </c:pt>
                <c:pt idx="4">
                  <c:v>57.789470000000009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488208"/>
        <c:axId val="3488752"/>
      </c:lineChart>
      <c:catAx>
        <c:axId val="348820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3488752"/>
        <c:crosses val="autoZero"/>
        <c:auto val="1"/>
        <c:lblAlgn val="ctr"/>
        <c:lblOffset val="100"/>
        <c:noMultiLvlLbl val="0"/>
      </c:catAx>
      <c:valAx>
        <c:axId val="3488752"/>
        <c:scaling>
          <c:orientation val="minMax"/>
          <c:max val="150"/>
          <c:min val="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GB"/>
                  <a:t>Number of Cases</a:t>
                </a:r>
              </a:p>
            </c:rich>
          </c:tx>
          <c:layout>
            <c:manualLayout>
              <c:xMode val="edge"/>
              <c:yMode val="edge"/>
              <c:x val="1.36566483034452E-2"/>
              <c:y val="0.210743724474549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3488208"/>
        <c:crosses val="autoZero"/>
        <c:crossBetween val="between"/>
      </c:val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2000">
          <a:solidFill>
            <a:schemeClr val="accent1"/>
          </a:solidFill>
        </a:defRPr>
      </a:pPr>
      <a:endParaRPr lang="es-E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ES" dirty="0" smtClean="0">
                <a:solidFill>
                  <a:srgbClr val="004584"/>
                </a:solidFill>
              </a:rPr>
              <a:t>Nº of W </a:t>
            </a:r>
            <a:r>
              <a:rPr lang="es-ES" dirty="0" err="1" smtClean="0">
                <a:solidFill>
                  <a:srgbClr val="004584"/>
                </a:solidFill>
              </a:rPr>
              <a:t>invasive</a:t>
            </a:r>
            <a:r>
              <a:rPr lang="es-ES" dirty="0" smtClean="0">
                <a:solidFill>
                  <a:srgbClr val="004584"/>
                </a:solidFill>
              </a:rPr>
              <a:t> cases per </a:t>
            </a:r>
            <a:r>
              <a:rPr lang="es-ES" dirty="0" err="1" smtClean="0">
                <a:solidFill>
                  <a:srgbClr val="004584"/>
                </a:solidFill>
              </a:rPr>
              <a:t>year</a:t>
            </a:r>
            <a:r>
              <a:rPr lang="es-ES" dirty="0" smtClean="0">
                <a:solidFill>
                  <a:srgbClr val="004584"/>
                </a:solidFill>
              </a:rPr>
              <a:t> in Spain (2010-2016) </a:t>
            </a:r>
            <a:endParaRPr lang="es-ES" dirty="0">
              <a:solidFill>
                <a:srgbClr val="004584"/>
              </a:solidFill>
            </a:endParaRP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3.8646038385826802E-2"/>
          <c:y val="1.7121184970399501E-2"/>
          <c:w val="0.93635396161417295"/>
          <c:h val="0.76748654235442004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P1.18-1,3</c:v>
                </c:pt>
              </c:strCache>
            </c:strRef>
          </c:tx>
          <c:spPr>
            <a:pattFill prst="pct5">
              <a:fgClr>
                <a:srgbClr val="004584"/>
              </a:fgClr>
              <a:bgClr>
                <a:schemeClr val="bg1"/>
              </a:bgClr>
            </a:patt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Hoja1!$A$2:$A$8</c:f>
              <c:strCache>
                <c:ptCount val="7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2016*</c:v>
                </c:pt>
              </c:strCache>
            </c:strRef>
          </c:cat>
          <c:val>
            <c:numRef>
              <c:f>Hoja1!$B$2:$B$8</c:f>
              <c:numCache>
                <c:formatCode>General</c:formatCode>
                <c:ptCount val="7"/>
                <c:pt idx="0">
                  <c:v>3</c:v>
                </c:pt>
                <c:pt idx="1">
                  <c:v>4</c:v>
                </c:pt>
                <c:pt idx="2">
                  <c:v>1</c:v>
                </c:pt>
                <c:pt idx="3">
                  <c:v>1</c:v>
                </c:pt>
                <c:pt idx="4">
                  <c:v>2</c:v>
                </c:pt>
                <c:pt idx="5">
                  <c:v>2</c:v>
                </c:pt>
                <c:pt idx="6">
                  <c:v>1</c:v>
                </c:pt>
              </c:numCache>
            </c:numRef>
          </c:val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P1. 18, 25</c:v>
                </c:pt>
              </c:strCache>
            </c:strRef>
          </c:tx>
          <c:spPr>
            <a:pattFill prst="diagBrick">
              <a:fgClr>
                <a:schemeClr val="tx1"/>
              </a:fgClr>
              <a:bgClr>
                <a:schemeClr val="bg1"/>
              </a:bgClr>
            </a:patt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Hoja1!$A$2:$A$8</c:f>
              <c:strCache>
                <c:ptCount val="7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2016*</c:v>
                </c:pt>
              </c:strCache>
            </c:strRef>
          </c:cat>
          <c:val>
            <c:numRef>
              <c:f>Hoja1!$C$2:$C$8</c:f>
              <c:numCache>
                <c:formatCode>General</c:formatCode>
                <c:ptCount val="7"/>
                <c:pt idx="1">
                  <c:v>1</c:v>
                </c:pt>
                <c:pt idx="2">
                  <c:v>2</c:v>
                </c:pt>
                <c:pt idx="4">
                  <c:v>2</c:v>
                </c:pt>
              </c:numCache>
            </c:numRef>
          </c:val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P1.19,3</c:v>
                </c:pt>
              </c:strCache>
            </c:strRef>
          </c:tx>
          <c:spPr>
            <a:solidFill>
              <a:schemeClr val="accent3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Hoja1!$A$2:$A$8</c:f>
              <c:strCache>
                <c:ptCount val="7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2016*</c:v>
                </c:pt>
              </c:strCache>
            </c:strRef>
          </c:cat>
          <c:val>
            <c:numRef>
              <c:f>Hoja1!$D$2:$D$8</c:f>
              <c:numCache>
                <c:formatCode>General</c:formatCode>
                <c:ptCount val="7"/>
                <c:pt idx="2">
                  <c:v>2</c:v>
                </c:pt>
              </c:numCache>
            </c:numRef>
          </c:val>
        </c:ser>
        <c:ser>
          <c:idx val="3"/>
          <c:order val="3"/>
          <c:tx>
            <c:strRef>
              <c:f>Hoja1!$E$1</c:f>
              <c:strCache>
                <c:ptCount val="1"/>
                <c:pt idx="0">
                  <c:v>P1.21,16</c:v>
                </c:pt>
              </c:strCache>
            </c:strRef>
          </c:tx>
          <c:spPr>
            <a:pattFill prst="dkVert">
              <a:fgClr>
                <a:schemeClr val="tx1"/>
              </a:fgClr>
              <a:bgClr>
                <a:schemeClr val="bg1"/>
              </a:bgClr>
            </a:patt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Hoja1!$A$2:$A$8</c:f>
              <c:strCache>
                <c:ptCount val="7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2016*</c:v>
                </c:pt>
              </c:strCache>
            </c:strRef>
          </c:cat>
          <c:val>
            <c:numRef>
              <c:f>Hoja1!$E$2:$E$8</c:f>
              <c:numCache>
                <c:formatCode>General</c:formatCode>
                <c:ptCount val="7"/>
                <c:pt idx="2">
                  <c:v>1</c:v>
                </c:pt>
                <c:pt idx="3">
                  <c:v>1</c:v>
                </c:pt>
                <c:pt idx="6">
                  <c:v>1</c:v>
                </c:pt>
              </c:numCache>
            </c:numRef>
          </c:val>
        </c:ser>
        <c:ser>
          <c:idx val="4"/>
          <c:order val="4"/>
          <c:tx>
            <c:strRef>
              <c:f>Hoja1!$F$1</c:f>
              <c:strCache>
                <c:ptCount val="1"/>
                <c:pt idx="0">
                  <c:v>P1.5,10</c:v>
                </c:pt>
              </c:strCache>
            </c:strRef>
          </c:tx>
          <c:spPr>
            <a:pattFill prst="dkHorz">
              <a:fgClr>
                <a:schemeClr val="tx1"/>
              </a:fgClr>
              <a:bgClr>
                <a:schemeClr val="bg1"/>
              </a:bgClr>
            </a:patt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Hoja1!$A$2:$A$8</c:f>
              <c:strCache>
                <c:ptCount val="7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2016*</c:v>
                </c:pt>
              </c:strCache>
            </c:strRef>
          </c:cat>
          <c:val>
            <c:numRef>
              <c:f>Hoja1!$F$2:$F$8</c:f>
              <c:numCache>
                <c:formatCode>General</c:formatCode>
                <c:ptCount val="7"/>
                <c:pt idx="0">
                  <c:v>2</c:v>
                </c:pt>
                <c:pt idx="3">
                  <c:v>1</c:v>
                </c:pt>
                <c:pt idx="6">
                  <c:v>2</c:v>
                </c:pt>
              </c:numCache>
            </c:numRef>
          </c:val>
        </c:ser>
        <c:ser>
          <c:idx val="5"/>
          <c:order val="5"/>
          <c:tx>
            <c:strRef>
              <c:f>Hoja1!$G$1</c:f>
              <c:strCache>
                <c:ptCount val="1"/>
                <c:pt idx="0">
                  <c:v>P1. 7-15, 1</c:v>
                </c:pt>
              </c:strCache>
            </c:strRef>
          </c:tx>
          <c:spPr>
            <a:pattFill prst="plaid">
              <a:fgClr>
                <a:schemeClr val="tx1"/>
              </a:fgClr>
              <a:bgClr>
                <a:schemeClr val="bg1"/>
              </a:bgClr>
            </a:patt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Hoja1!$A$2:$A$8</c:f>
              <c:strCache>
                <c:ptCount val="7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2016*</c:v>
                </c:pt>
              </c:strCache>
            </c:strRef>
          </c:cat>
          <c:val>
            <c:numRef>
              <c:f>Hoja1!$G$2:$G$8</c:f>
              <c:numCache>
                <c:formatCode>General</c:formatCode>
                <c:ptCount val="7"/>
                <c:pt idx="2">
                  <c:v>1</c:v>
                </c:pt>
              </c:numCache>
            </c:numRef>
          </c:val>
        </c:ser>
        <c:ser>
          <c:idx val="6"/>
          <c:order val="6"/>
          <c:tx>
            <c:strRef>
              <c:f>Hoja1!$H$1</c:f>
              <c:strCache>
                <c:ptCount val="1"/>
                <c:pt idx="0">
                  <c:v>P1.7,30</c:v>
                </c:pt>
              </c:strCache>
            </c:strRef>
          </c:tx>
          <c:spPr>
            <a:pattFill prst="pct30">
              <a:fgClr>
                <a:srgbClr val="004584"/>
              </a:fgClr>
              <a:bgClr>
                <a:schemeClr val="bg1"/>
              </a:bgClr>
            </a:patt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Hoja1!$A$2:$A$8</c:f>
              <c:strCache>
                <c:ptCount val="7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2016*</c:v>
                </c:pt>
              </c:strCache>
            </c:strRef>
          </c:cat>
          <c:val>
            <c:numRef>
              <c:f>Hoja1!$H$2:$H$8</c:f>
              <c:numCache>
                <c:formatCode>General</c:formatCode>
                <c:ptCount val="7"/>
                <c:pt idx="0">
                  <c:v>1</c:v>
                </c:pt>
                <c:pt idx="2">
                  <c:v>1</c:v>
                </c:pt>
              </c:numCache>
            </c:numRef>
          </c:val>
        </c:ser>
        <c:ser>
          <c:idx val="7"/>
          <c:order val="7"/>
          <c:tx>
            <c:strRef>
              <c:f>Hoja1!$I$1</c:f>
              <c:strCache>
                <c:ptCount val="1"/>
                <c:pt idx="0">
                  <c:v>P1.5,2-46</c:v>
                </c:pt>
              </c:strCache>
            </c:strRef>
          </c:tx>
          <c:spPr>
            <a:pattFill prst="horzBrick">
              <a:fgClr>
                <a:schemeClr val="tx1"/>
              </a:fgClr>
              <a:bgClr>
                <a:schemeClr val="bg1"/>
              </a:bgClr>
            </a:patt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Hoja1!$A$2:$A$8</c:f>
              <c:strCache>
                <c:ptCount val="7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2016*</c:v>
                </c:pt>
              </c:strCache>
            </c:strRef>
          </c:cat>
          <c:val>
            <c:numRef>
              <c:f>Hoja1!$I$2:$I$8</c:f>
              <c:numCache>
                <c:formatCode>General</c:formatCode>
                <c:ptCount val="7"/>
                <c:pt idx="1">
                  <c:v>1</c:v>
                </c:pt>
              </c:numCache>
            </c:numRef>
          </c:val>
        </c:ser>
        <c:ser>
          <c:idx val="8"/>
          <c:order val="8"/>
          <c:tx>
            <c:strRef>
              <c:f>Hoja1!$J$1</c:f>
              <c:strCache>
                <c:ptCount val="1"/>
                <c:pt idx="0">
                  <c:v>P1. 5, 2 </c:v>
                </c:pt>
              </c:strCache>
            </c:strRef>
          </c:tx>
          <c:spPr>
            <a:pattFill prst="pct80">
              <a:fgClr>
                <a:schemeClr val="tx1"/>
              </a:fgClr>
              <a:bgClr>
                <a:schemeClr val="bg1"/>
              </a:bgClr>
            </a:patt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Hoja1!$A$2:$A$8</c:f>
              <c:strCache>
                <c:ptCount val="7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2016*</c:v>
                </c:pt>
              </c:strCache>
            </c:strRef>
          </c:cat>
          <c:val>
            <c:numRef>
              <c:f>Hoja1!$J$2:$J$8</c:f>
              <c:numCache>
                <c:formatCode>General</c:formatCode>
                <c:ptCount val="7"/>
                <c:pt idx="1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4</c:v>
                </c:pt>
                <c:pt idx="6">
                  <c:v>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83947248"/>
        <c:axId val="283940176"/>
      </c:barChart>
      <c:catAx>
        <c:axId val="28394724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S" dirty="0" err="1" smtClean="0"/>
                  <a:t>Year</a:t>
                </a:r>
                <a:endParaRPr lang="es-ES" dirty="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283940176"/>
        <c:crosses val="autoZero"/>
        <c:auto val="1"/>
        <c:lblAlgn val="ctr"/>
        <c:lblOffset val="100"/>
        <c:noMultiLvlLbl val="0"/>
      </c:catAx>
      <c:valAx>
        <c:axId val="2839401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S" dirty="0" smtClean="0"/>
                  <a:t>Nº of cases</a:t>
                </a:r>
                <a:endParaRPr lang="es-ES" dirty="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2839472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2E9C29-229D-1148-B998-EE776BD66006}" type="datetimeFigureOut">
              <a:rPr lang="es-ES_tradnl" smtClean="0"/>
              <a:pPr/>
              <a:t>13/12/2017</a:t>
            </a:fld>
            <a:endParaRPr lang="es-ES_tradn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5F4472-2E0C-9348-ADD5-C1A3CDC09379}" type="slidenum">
              <a:rPr lang="es-ES_tradnl" smtClean="0"/>
              <a:pPr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3044580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7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229378" name="2 Marcador de notas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s-ES" altLang="es-ES_tradnl">
              <a:latin typeface="Times New Roman" charset="0"/>
              <a:ea typeface="MS PGothic" charset="-128"/>
            </a:endParaRPr>
          </a:p>
        </p:txBody>
      </p:sp>
      <p:sp>
        <p:nvSpPr>
          <p:cNvPr id="229379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 eaLnBrk="0" hangingPunct="0">
              <a:defRPr sz="2300">
                <a:solidFill>
                  <a:schemeClr val="tx1"/>
                </a:solidFill>
                <a:latin typeface="Tahoma" charset="0"/>
                <a:ea typeface="MS PGothic" charset="-128"/>
              </a:defRPr>
            </a:lvl1pPr>
            <a:lvl2pPr marL="742950" indent="-285750" defTabSz="990600" eaLnBrk="0" hangingPunct="0">
              <a:defRPr sz="2300">
                <a:solidFill>
                  <a:schemeClr val="tx1"/>
                </a:solidFill>
                <a:latin typeface="Tahoma" charset="0"/>
                <a:ea typeface="MS PGothic" charset="-128"/>
              </a:defRPr>
            </a:lvl2pPr>
            <a:lvl3pPr marL="1143000" indent="-228600" defTabSz="990600" eaLnBrk="0" hangingPunct="0">
              <a:defRPr sz="2300">
                <a:solidFill>
                  <a:schemeClr val="tx1"/>
                </a:solidFill>
                <a:latin typeface="Tahoma" charset="0"/>
                <a:ea typeface="MS PGothic" charset="-128"/>
              </a:defRPr>
            </a:lvl3pPr>
            <a:lvl4pPr marL="1600200" indent="-228600" defTabSz="990600" eaLnBrk="0" hangingPunct="0">
              <a:defRPr sz="2300">
                <a:solidFill>
                  <a:schemeClr val="tx1"/>
                </a:solidFill>
                <a:latin typeface="Tahoma" charset="0"/>
                <a:ea typeface="MS PGothic" charset="-128"/>
              </a:defRPr>
            </a:lvl4pPr>
            <a:lvl5pPr marL="2057400" indent="-228600" defTabSz="990600" eaLnBrk="0" hangingPunct="0">
              <a:defRPr sz="2300">
                <a:solidFill>
                  <a:schemeClr val="tx1"/>
                </a:solidFill>
                <a:latin typeface="Tahoma" charset="0"/>
                <a:ea typeface="MS PGothic" charset="-128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ahoma" charset="0"/>
                <a:ea typeface="MS PGothic" charset="-128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ahoma" charset="0"/>
                <a:ea typeface="MS PGothic" charset="-128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ahoma" charset="0"/>
                <a:ea typeface="MS PGothic" charset="-128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ahoma" charset="0"/>
                <a:ea typeface="MS PGothic" charset="-128"/>
              </a:defRPr>
            </a:lvl9pPr>
          </a:lstStyle>
          <a:p>
            <a:fld id="{972BC814-D328-8246-B520-8681F952691F}" type="slidenum">
              <a:rPr lang="en-US" altLang="es-ES_tradnl" sz="1300">
                <a:solidFill>
                  <a:srgbClr val="000000"/>
                </a:solidFill>
                <a:latin typeface="Lucida Sans Unicode" charset="0"/>
              </a:rPr>
              <a:pPr/>
              <a:t>2</a:t>
            </a:fld>
            <a:endParaRPr lang="en-US" altLang="es-ES_tradnl" sz="1300">
              <a:solidFill>
                <a:srgbClr val="000000"/>
              </a:solidFill>
              <a:latin typeface="Lucida Sans Unicod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2298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7"/>
          <p:cNvSpPr txBox="1">
            <a:spLocks noGrp="1" noChangeArrowheads="1"/>
          </p:cNvSpPr>
          <p:nvPr/>
        </p:nvSpPr>
        <p:spPr bwMode="auto">
          <a:xfrm>
            <a:off x="5799614" y="6740638"/>
            <a:ext cx="4434999" cy="358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8324" tIns="0" rIns="18324" bIns="0" anchor="b"/>
          <a:lstStyle/>
          <a:p>
            <a:pPr algn="r" defTabSz="915988" eaLnBrk="0" fontAlgn="base" hangingPunct="0">
              <a:spcBef>
                <a:spcPct val="0"/>
              </a:spcBef>
              <a:spcAft>
                <a:spcPct val="0"/>
              </a:spcAft>
            </a:pPr>
            <a:fld id="{66053115-54B4-4D66-9CC4-CEC78FC3D071}" type="slidenum">
              <a:rPr lang="es-ES_tradnl" sz="1000" i="1" smtClean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pPr algn="r" defTabSz="915988" eaLnBrk="0" fontAlgn="base" hangingPunct="0">
                <a:spcBef>
                  <a:spcPct val="0"/>
                </a:spcBef>
                <a:spcAft>
                  <a:spcPct val="0"/>
                </a:spcAft>
              </a:pPr>
              <a:t>43</a:t>
            </a:fld>
            <a:endParaRPr lang="es-ES_tradnl" sz="1000" i="1" smtClean="0">
              <a:solidFill>
                <a:srgbClr val="000000"/>
              </a:solidFill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139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252663" y="531813"/>
            <a:ext cx="4733925" cy="2663825"/>
          </a:xfrm>
          <a:ln/>
        </p:spPr>
      </p:sp>
      <p:sp>
        <p:nvSpPr>
          <p:cNvPr id="1392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3605" y="3252614"/>
            <a:ext cx="7955516" cy="3433793"/>
          </a:xfrm>
          <a:noFill/>
          <a:ln>
            <a:solidFill>
              <a:schemeClr val="bg1"/>
            </a:solidFill>
          </a:ln>
        </p:spPr>
        <p:txBody>
          <a:bodyPr lIns="91626" tIns="46646" rIns="91626" bIns="46646"/>
          <a:lstStyle/>
          <a:p>
            <a:pPr algn="just" eaLnBrk="1" hangingPunct="1">
              <a:tabLst>
                <a:tab pos="1074738" algn="l"/>
              </a:tabLst>
            </a:pPr>
            <a:r>
              <a:rPr lang="en-US" sz="800" smtClean="0"/>
              <a:t>REfleja el riesgo de que un episodio particular ocurra en un niño antes de llegar a los 5 años</a:t>
            </a:r>
          </a:p>
          <a:p>
            <a:pPr algn="just" eaLnBrk="1" hangingPunct="1">
              <a:tabLst>
                <a:tab pos="1074738" algn="l"/>
              </a:tabLst>
            </a:pPr>
            <a:r>
              <a:rPr lang="en-US" sz="800" smtClean="0"/>
              <a:t>1645 niños al día mueren</a:t>
            </a:r>
          </a:p>
          <a:p>
            <a:pPr algn="just" eaLnBrk="1" hangingPunct="1">
              <a:tabLst>
                <a:tab pos="1074738" algn="l"/>
              </a:tabLst>
            </a:pPr>
            <a:endParaRPr lang="en-US" sz="800" smtClean="0"/>
          </a:p>
        </p:txBody>
      </p:sp>
    </p:spTree>
    <p:extLst>
      <p:ext uri="{BB962C8B-B14F-4D97-AF65-F5344CB8AC3E}">
        <p14:creationId xmlns:p14="http://schemas.microsoft.com/office/powerpoint/2010/main" val="8247232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7"/>
          <p:cNvSpPr txBox="1">
            <a:spLocks noGrp="1" noChangeArrowheads="1"/>
          </p:cNvSpPr>
          <p:nvPr/>
        </p:nvSpPr>
        <p:spPr bwMode="auto">
          <a:xfrm>
            <a:off x="5797560" y="6742139"/>
            <a:ext cx="4434684" cy="356005"/>
          </a:xfrm>
          <a:prstGeom prst="rect">
            <a:avLst/>
          </a:prstGeom>
          <a:noFill/>
          <a:ln>
            <a:noFill/>
          </a:ln>
          <a:extLst/>
        </p:spPr>
        <p:txBody>
          <a:bodyPr lIns="99046" tIns="49523" rIns="99046" bIns="49523" anchor="b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fld id="{109928E5-08C8-1C48-9A3B-D641AC98567C}" type="slidenum">
              <a:rPr lang="es-ES_tradnl" sz="1400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t>44</a:t>
            </a:fld>
            <a:endParaRPr lang="es-ES_tradnl" sz="1400" smtClean="0">
              <a:solidFill>
                <a:srgbClr val="000000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158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757488" y="534988"/>
            <a:ext cx="4719637" cy="2655887"/>
          </a:xfrm>
          <a:ln/>
        </p:spPr>
      </p:sp>
      <p:sp>
        <p:nvSpPr>
          <p:cNvPr id="1587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s-ES">
              <a:latin typeface="Calibri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3607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sz="16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The</a:t>
            </a:r>
            <a:r>
              <a:rPr lang="es-ES_tradnl" sz="16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 HPV-FASTER </a:t>
            </a:r>
            <a:r>
              <a:rPr lang="es-ES_tradnl" sz="16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core</a:t>
            </a:r>
            <a:r>
              <a:rPr lang="es-ES_tradnl" sz="16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 concept and </a:t>
            </a:r>
            <a:r>
              <a:rPr lang="es-ES_tradnl" sz="16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the</a:t>
            </a:r>
            <a:r>
              <a:rPr lang="es-ES_tradnl" sz="16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es-ES_tradnl" sz="16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rationale</a:t>
            </a:r>
            <a:r>
              <a:rPr lang="es-ES_tradnl" sz="16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es-ES_tradnl" sz="16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for</a:t>
            </a:r>
            <a:r>
              <a:rPr lang="es-ES_tradnl" sz="16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es-ES_tradnl" sz="16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combined</a:t>
            </a:r>
            <a:r>
              <a:rPr lang="es-ES_tradnl" sz="16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 HPV </a:t>
            </a:r>
            <a:r>
              <a:rPr lang="es-ES_tradnl" sz="16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screening</a:t>
            </a:r>
            <a:r>
              <a:rPr lang="es-ES_tradnl" sz="16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 and</a:t>
            </a:r>
          </a:p>
          <a:p>
            <a:r>
              <a:rPr lang="es-ES_tradnl" sz="16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vaccination</a:t>
            </a:r>
            <a:r>
              <a:rPr lang="es-ES_tradnl" sz="16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 of </a:t>
            </a:r>
            <a:r>
              <a:rPr lang="es-ES_tradnl" sz="16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women</a:t>
            </a:r>
            <a:r>
              <a:rPr lang="es-ES_tradnl" sz="16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 up to 45–50 </a:t>
            </a:r>
            <a:r>
              <a:rPr lang="es-ES_tradnl" sz="16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years</a:t>
            </a:r>
            <a:r>
              <a:rPr lang="es-ES_tradnl" sz="16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 of </a:t>
            </a:r>
            <a:r>
              <a:rPr lang="es-ES_tradnl" sz="16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age</a:t>
            </a:r>
            <a:r>
              <a:rPr lang="es-ES_tradnl" sz="16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. </a:t>
            </a:r>
            <a:r>
              <a:rPr lang="es-ES_tradnl" sz="16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The</a:t>
            </a:r>
            <a:r>
              <a:rPr lang="es-ES_tradnl" sz="16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 HPV-FASTER </a:t>
            </a:r>
            <a:r>
              <a:rPr lang="es-ES_tradnl" sz="16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strategy</a:t>
            </a:r>
            <a:r>
              <a:rPr lang="es-ES_tradnl" sz="16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es-ES_tradnl" sz="16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proposes</a:t>
            </a:r>
            <a:r>
              <a:rPr lang="es-ES_tradnl" sz="16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 to </a:t>
            </a:r>
            <a:r>
              <a:rPr lang="es-ES_tradnl" sz="16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offer</a:t>
            </a:r>
            <a:r>
              <a:rPr lang="es-ES_tradnl" sz="16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 HPV </a:t>
            </a:r>
            <a:r>
              <a:rPr lang="es-ES_tradnl" sz="16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vaccination</a:t>
            </a:r>
            <a:r>
              <a:rPr lang="es-ES_tradnl" sz="16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 to </a:t>
            </a:r>
            <a:r>
              <a:rPr lang="es-ES_tradnl" sz="16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women</a:t>
            </a:r>
            <a:r>
              <a:rPr lang="es-ES_tradnl" sz="16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es-ES_tradnl" sz="16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aged</a:t>
            </a:r>
            <a:r>
              <a:rPr lang="es-ES_tradnl" sz="16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 25–45 </a:t>
            </a:r>
            <a:r>
              <a:rPr lang="es-ES_tradnl" sz="16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years</a:t>
            </a:r>
            <a:r>
              <a:rPr lang="es-ES_tradnl" sz="16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, </a:t>
            </a:r>
            <a:r>
              <a:rPr lang="es-ES_tradnl" sz="16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with</a:t>
            </a:r>
            <a:r>
              <a:rPr lang="es-ES_tradnl" sz="16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es-ES_tradnl" sz="16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concomitant</a:t>
            </a:r>
            <a:r>
              <a:rPr lang="es-ES_tradnl" sz="16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 HPV-DNA </a:t>
            </a:r>
            <a:r>
              <a:rPr lang="es-ES_tradnl" sz="16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screening</a:t>
            </a:r>
            <a:r>
              <a:rPr lang="es-ES_tradnl" sz="16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 in </a:t>
            </a:r>
            <a:r>
              <a:rPr lang="es-ES_tradnl" sz="16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women</a:t>
            </a:r>
            <a:r>
              <a:rPr lang="es-ES_tradnl" sz="16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es-ES_tradnl" sz="16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aged</a:t>
            </a:r>
            <a:r>
              <a:rPr lang="es-ES_tradnl" sz="16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 30 </a:t>
            </a:r>
            <a:r>
              <a:rPr lang="es-ES_tradnl" sz="16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years</a:t>
            </a:r>
            <a:r>
              <a:rPr lang="es-ES_tradnl" sz="16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 and </a:t>
            </a:r>
            <a:r>
              <a:rPr lang="es-ES_tradnl" sz="16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above</a:t>
            </a:r>
            <a:r>
              <a:rPr lang="es-ES_tradnl" sz="16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. In </a:t>
            </a:r>
            <a:r>
              <a:rPr lang="es-ES_tradnl" sz="16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phase</a:t>
            </a:r>
            <a:r>
              <a:rPr lang="es-ES_tradnl" sz="16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 III </a:t>
            </a:r>
            <a:r>
              <a:rPr lang="es-ES_tradnl" sz="16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clinical</a:t>
            </a:r>
            <a:r>
              <a:rPr lang="es-ES_tradnl" sz="16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es-ES_tradnl" sz="16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trials</a:t>
            </a:r>
            <a:r>
              <a:rPr lang="es-ES_tradnl" sz="16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, HPV </a:t>
            </a:r>
            <a:r>
              <a:rPr lang="es-ES_tradnl" sz="16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vaccination</a:t>
            </a:r>
            <a:r>
              <a:rPr lang="es-ES_tradnl" sz="16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es-ES_tradnl" sz="16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among</a:t>
            </a:r>
            <a:r>
              <a:rPr lang="es-ES_tradnl" sz="16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es-ES_tradnl" sz="16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women</a:t>
            </a:r>
            <a:r>
              <a:rPr lang="es-ES_tradnl" sz="16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es-ES_tradnl" sz="16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aged</a:t>
            </a:r>
            <a:r>
              <a:rPr lang="es-ES_tradnl" sz="16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 25 to 45 </a:t>
            </a:r>
            <a:r>
              <a:rPr lang="es-ES_tradnl" sz="16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or</a:t>
            </a:r>
            <a:r>
              <a:rPr lang="es-ES_tradnl" sz="16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 55 </a:t>
            </a:r>
            <a:r>
              <a:rPr lang="es-ES_tradnl" sz="16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years</a:t>
            </a:r>
            <a:r>
              <a:rPr lang="es-ES_tradnl" sz="16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es-ES_tradnl" sz="16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resulted</a:t>
            </a:r>
            <a:r>
              <a:rPr lang="es-ES_tradnl" sz="16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 in </a:t>
            </a:r>
            <a:r>
              <a:rPr lang="es-ES_tradnl" sz="16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roughly</a:t>
            </a:r>
            <a:r>
              <a:rPr lang="es-ES_tradnl" sz="16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 50% </a:t>
            </a:r>
            <a:r>
              <a:rPr lang="es-ES_tradnl" sz="16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protection</a:t>
            </a:r>
            <a:r>
              <a:rPr lang="es-ES_tradnl" sz="16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es-ES_tradnl" sz="16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against</a:t>
            </a:r>
            <a:r>
              <a:rPr lang="es-ES_tradnl" sz="16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 cervical neoplasia;</a:t>
            </a:r>
            <a:r>
              <a:rPr lang="es-ES_tradnl" sz="1600" b="0" i="0" u="none" strike="noStrike" kern="1200" baseline="300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83,84  </a:t>
            </a:r>
            <a:r>
              <a:rPr lang="es-ES_tradnl" sz="1600" b="0" i="0" u="none" strike="noStrike" kern="1200" baseline="3000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however</a:t>
            </a:r>
            <a:r>
              <a:rPr lang="es-ES_tradnl" sz="1600" b="0" i="0" u="none" strike="noStrike" kern="1200" baseline="300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, </a:t>
            </a:r>
            <a:r>
              <a:rPr lang="es-ES_tradnl" sz="1600" b="0" i="0" u="none" strike="noStrike" kern="1200" baseline="3000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the</a:t>
            </a:r>
            <a:r>
              <a:rPr lang="es-ES_tradnl" sz="1600" b="0" i="0" u="none" strike="noStrike" kern="1200" baseline="300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es-ES_tradnl" sz="1600" b="0" i="0" u="none" strike="noStrike" kern="1200" baseline="3000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addition</a:t>
            </a:r>
            <a:r>
              <a:rPr lang="es-ES_tradnl" sz="1600" b="0" i="0" u="none" strike="noStrike" kern="1200" baseline="300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 of </a:t>
            </a:r>
            <a:r>
              <a:rPr lang="es-ES_tradnl" sz="1600" b="0" i="0" u="none" strike="noStrike" kern="1200" baseline="3000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an</a:t>
            </a:r>
            <a:r>
              <a:rPr lang="es-ES_tradnl" sz="1600" b="0" i="0" u="none" strike="noStrike" kern="1200" baseline="300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 HPV-</a:t>
            </a:r>
            <a:r>
              <a:rPr lang="es-ES_tradnl" sz="1600" b="0" i="0" u="none" strike="noStrike" kern="1200" baseline="3000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screening</a:t>
            </a:r>
            <a:r>
              <a:rPr lang="es-ES_tradnl" sz="1600" b="0" i="0" u="none" strike="noStrike" kern="1200" baseline="300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es-ES_tradnl" sz="1600" b="0" i="0" u="none" strike="noStrike" kern="1200" baseline="3000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event</a:t>
            </a:r>
            <a:r>
              <a:rPr lang="es-ES_tradnl" sz="1600" b="0" i="0" u="none" strike="noStrike" kern="1200" baseline="300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, </a:t>
            </a:r>
            <a:r>
              <a:rPr lang="es-ES_tradnl" sz="1600" b="0" i="0" u="none" strike="noStrike" kern="1200" baseline="3000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would</a:t>
            </a:r>
            <a:r>
              <a:rPr lang="es-ES_tradnl" sz="1600" b="0" i="0" u="none" strike="noStrike" kern="1200" baseline="300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es-ES_tradnl" sz="1600" b="0" i="0" u="none" strike="noStrike" kern="1200" baseline="3000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predictably</a:t>
            </a:r>
            <a:r>
              <a:rPr lang="es-ES_tradnl" sz="1600" b="0" i="0" u="none" strike="noStrike" kern="1200" baseline="300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es-ES_tradnl" sz="1600" b="0" i="0" u="none" strike="noStrike" kern="1200" baseline="3000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increase</a:t>
            </a:r>
            <a:r>
              <a:rPr lang="es-ES_tradnl" sz="1600" b="0" i="0" u="none" strike="noStrike" kern="1200" baseline="300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es-ES_tradnl" sz="1600" b="0" i="0" u="none" strike="noStrike" kern="1200" baseline="3000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the</a:t>
            </a:r>
            <a:r>
              <a:rPr lang="es-ES_tradnl" sz="1600" b="0" i="0" u="none" strike="noStrike" kern="1200" baseline="300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es-ES_tradnl" sz="1600" b="0" i="0" u="none" strike="noStrike" kern="1200" baseline="3000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expected</a:t>
            </a:r>
            <a:r>
              <a:rPr lang="es-ES_tradnl" sz="1600" b="0" i="0" u="none" strike="noStrike" kern="1200" baseline="300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es-ES_tradnl" sz="1600" b="0" i="0" u="none" strike="noStrike" kern="1200" baseline="3000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protection</a:t>
            </a:r>
            <a:r>
              <a:rPr lang="es-ES_tradnl" sz="1600" b="0" i="0" u="none" strike="noStrike" kern="1200" baseline="300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 as </a:t>
            </a:r>
            <a:r>
              <a:rPr lang="es-ES_tradnl" sz="1600" b="0" i="0" u="none" strike="noStrike" kern="1200" baseline="3000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follows</a:t>
            </a:r>
            <a:r>
              <a:rPr lang="es-ES_tradnl" sz="1600" b="0" i="0" u="none" strike="noStrike" kern="1200" baseline="300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. </a:t>
            </a:r>
            <a:r>
              <a:rPr lang="es-ES_tradnl" sz="1600" b="0" i="0" u="none" strike="noStrike" kern="1200" baseline="3000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Most</a:t>
            </a:r>
            <a:r>
              <a:rPr lang="es-ES_tradnl" sz="1600" b="0" i="0" u="none" strike="noStrike" kern="1200" baseline="300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 of </a:t>
            </a:r>
            <a:r>
              <a:rPr lang="es-ES_tradnl" sz="1600" b="0" i="0" u="none" strike="noStrike" kern="1200" baseline="3000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these</a:t>
            </a:r>
            <a:r>
              <a:rPr lang="es-ES_tradnl" sz="1600" b="0" i="0" u="none" strike="noStrike" kern="1200" baseline="300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es-ES_tradnl" sz="1600" b="0" i="0" u="none" strike="noStrike" kern="1200" baseline="3000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women</a:t>
            </a:r>
            <a:r>
              <a:rPr lang="es-ES_tradnl" sz="1600" b="0" i="0" u="none" strike="noStrike" kern="1200" baseline="300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 (90–95%) </a:t>
            </a:r>
            <a:r>
              <a:rPr lang="es-ES_tradnl" sz="1600" b="0" i="0" u="none" strike="noStrike" kern="1200" baseline="3000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would</a:t>
            </a:r>
            <a:r>
              <a:rPr lang="es-ES_tradnl" sz="1600" b="0" i="0" u="none" strike="noStrike" kern="1200" baseline="300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 test </a:t>
            </a:r>
            <a:r>
              <a:rPr lang="es-ES_tradnl" sz="1600" b="0" i="0" u="none" strike="noStrike" kern="1200" baseline="3000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negative</a:t>
            </a:r>
            <a:r>
              <a:rPr lang="es-ES_tradnl" sz="1600" b="0" i="0" u="none" strike="noStrike" kern="1200" baseline="300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es-ES_tradnl" sz="1600" b="0" i="0" u="none" strike="noStrike" kern="1200" baseline="3000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for</a:t>
            </a:r>
            <a:r>
              <a:rPr lang="es-ES_tradnl" sz="1600" b="0" i="0" u="none" strike="noStrike" kern="1200" baseline="300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 HPV DNA,138 and </a:t>
            </a:r>
            <a:r>
              <a:rPr lang="es-ES_tradnl" sz="1600" b="0" i="0" u="none" strike="noStrike" kern="1200" baseline="3000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the</a:t>
            </a:r>
            <a:r>
              <a:rPr lang="es-ES_tradnl" sz="1600" b="0" i="0" u="none" strike="noStrike" kern="1200" baseline="300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es-ES_tradnl" sz="1600" b="0" i="0" u="none" strike="noStrike" kern="1200" baseline="3000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expected</a:t>
            </a:r>
            <a:r>
              <a:rPr lang="es-ES_tradnl" sz="1600" b="0" i="0" u="none" strike="noStrike" kern="1200" baseline="300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es-ES_tradnl" sz="1600" b="0" i="0" u="none" strike="noStrike" kern="1200" baseline="3000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vaccine</a:t>
            </a:r>
            <a:r>
              <a:rPr lang="es-ES_tradnl" sz="1600" b="0" i="0" u="none" strike="noStrike" kern="1200" baseline="300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es-ES_tradnl" sz="1600" b="0" i="0" u="none" strike="noStrike" kern="1200" baseline="3000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efficacy</a:t>
            </a:r>
            <a:r>
              <a:rPr lang="es-ES_tradnl" sz="1600" b="0" i="0" u="none" strike="noStrike" kern="1200" baseline="300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 (*</a:t>
            </a:r>
            <a:r>
              <a:rPr lang="es-ES_tradnl" sz="1600" b="0" i="0" u="none" strike="noStrike" kern="1200" baseline="3000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efficacy</a:t>
            </a:r>
            <a:r>
              <a:rPr lang="es-ES_tradnl" sz="1600" b="0" i="0" u="none" strike="noStrike" kern="1200" baseline="300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 of 2vHPV </a:t>
            </a:r>
            <a:r>
              <a:rPr lang="es-ES_tradnl" sz="1600" b="0" i="0" u="none" strike="noStrike" kern="1200" baseline="3000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vaccine</a:t>
            </a:r>
            <a:r>
              <a:rPr lang="es-ES_tradnl" sz="1600" b="0" i="0" u="none" strike="noStrike" kern="1200" baseline="300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; ‡</a:t>
            </a:r>
            <a:r>
              <a:rPr lang="es-ES_tradnl" sz="1600" b="0" i="0" u="none" strike="noStrike" kern="1200" baseline="3000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efficacy</a:t>
            </a:r>
            <a:r>
              <a:rPr lang="es-ES_tradnl" sz="1600" b="0" i="0" u="none" strike="noStrike" kern="1200" baseline="300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 of 4vHPV </a:t>
            </a:r>
            <a:r>
              <a:rPr lang="es-ES_tradnl" sz="1600" b="0" i="0" u="none" strike="noStrike" kern="1200" baseline="3000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vaccine</a:t>
            </a:r>
            <a:r>
              <a:rPr lang="es-ES_tradnl" sz="1600" b="0" i="0" u="none" strike="noStrike" kern="1200" baseline="300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) in </a:t>
            </a:r>
            <a:r>
              <a:rPr lang="es-ES_tradnl" sz="1600" b="0" i="0" u="none" strike="noStrike" kern="1200" baseline="3000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terms</a:t>
            </a:r>
            <a:r>
              <a:rPr lang="es-ES_tradnl" sz="1600" b="0" i="0" u="none" strike="noStrike" kern="1200" baseline="300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 of </a:t>
            </a:r>
            <a:r>
              <a:rPr lang="es-ES_tradnl" sz="1600" b="0" i="0" u="none" strike="noStrike" kern="1200" baseline="3000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prevention</a:t>
            </a:r>
            <a:r>
              <a:rPr lang="es-ES_tradnl" sz="1600" b="0" i="0" u="none" strike="noStrike" kern="1200" baseline="300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 of 6-month </a:t>
            </a:r>
            <a:r>
              <a:rPr lang="es-ES_tradnl" sz="1600" b="0" i="0" u="none" strike="noStrike" kern="1200" baseline="3000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persistent</a:t>
            </a:r>
            <a:r>
              <a:rPr lang="es-ES_tradnl" sz="1600" b="0" i="0" u="none" strike="noStrike" kern="1200" baseline="300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 HPV </a:t>
            </a:r>
            <a:r>
              <a:rPr lang="es-ES_tradnl" sz="1600" b="0" i="0" u="none" strike="noStrike" kern="1200" baseline="3000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infection</a:t>
            </a:r>
            <a:r>
              <a:rPr lang="es-ES_tradnl" sz="1600" b="0" i="0" u="none" strike="noStrike" kern="1200" baseline="300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, </a:t>
            </a:r>
            <a:r>
              <a:rPr lang="es-ES_tradnl" sz="1600" b="0" i="0" u="none" strike="noStrike" kern="1200" baseline="3000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will</a:t>
            </a:r>
            <a:r>
              <a:rPr lang="es-ES_tradnl" sz="1600" b="0" i="0" u="none" strike="noStrike" kern="1200" baseline="300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 be </a:t>
            </a:r>
            <a:r>
              <a:rPr lang="es-ES_tradnl" sz="1600" b="0" i="0" u="none" strike="noStrike" kern="1200" baseline="3000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equivalent</a:t>
            </a:r>
            <a:r>
              <a:rPr lang="es-ES_tradnl" sz="1600" b="0" i="0" u="none" strike="noStrike" kern="1200" baseline="300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 to </a:t>
            </a:r>
            <a:r>
              <a:rPr lang="es-ES_tradnl" sz="1600" b="0" i="0" u="none" strike="noStrike" kern="1200" baseline="3000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the</a:t>
            </a:r>
            <a:r>
              <a:rPr lang="es-ES_tradnl" sz="1600" b="0" i="0" u="none" strike="noStrike" kern="1200" baseline="300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es-ES_tradnl" sz="1600" b="0" i="0" u="none" strike="noStrike" kern="1200" baseline="3000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results</a:t>
            </a:r>
            <a:r>
              <a:rPr lang="es-ES_tradnl" sz="1600" b="0" i="0" u="none" strike="noStrike" kern="1200" baseline="300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 of </a:t>
            </a:r>
            <a:r>
              <a:rPr lang="es-ES_tradnl" sz="1600" b="0" i="0" u="none" strike="noStrike" kern="1200" baseline="3000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the</a:t>
            </a:r>
            <a:r>
              <a:rPr lang="es-ES_tradnl" sz="1600" b="0" i="0" u="none" strike="noStrike" kern="1200" baseline="300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 ‘per-</a:t>
            </a:r>
            <a:r>
              <a:rPr lang="es-ES_tradnl" sz="1600" b="0" i="0" u="none" strike="noStrike" kern="1200" baseline="3000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protocol</a:t>
            </a:r>
            <a:r>
              <a:rPr lang="es-ES_tradnl" sz="1600" b="0" i="0" u="none" strike="noStrike" kern="1200" baseline="300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/total </a:t>
            </a:r>
            <a:r>
              <a:rPr lang="es-ES_tradnl" sz="1600" b="0" i="0" u="none" strike="noStrike" kern="1200" baseline="3000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vaccinated</a:t>
            </a:r>
            <a:r>
              <a:rPr lang="es-ES_tradnl" sz="1600" b="0" i="0" u="none" strike="noStrike" kern="1200" baseline="300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–</a:t>
            </a:r>
            <a:r>
              <a:rPr lang="es-ES_tradnl" sz="1600" b="0" i="0" u="none" strike="noStrike" kern="1200" baseline="3000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naive</a:t>
            </a:r>
            <a:r>
              <a:rPr lang="es-ES_tradnl" sz="1600" b="0" i="0" u="none" strike="noStrike" kern="1200" baseline="300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’ </a:t>
            </a:r>
            <a:r>
              <a:rPr lang="es-ES_tradnl" sz="1600" b="0" i="0" u="none" strike="noStrike" kern="1200" baseline="3000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cohorts</a:t>
            </a:r>
            <a:r>
              <a:rPr lang="es-ES_tradnl" sz="1600" b="0" i="0" u="none" strike="noStrike" kern="1200" baseline="300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 in </a:t>
            </a:r>
            <a:r>
              <a:rPr lang="es-ES_tradnl" sz="1600" b="0" i="0" u="none" strike="noStrike" kern="1200" baseline="3000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clinical</a:t>
            </a:r>
            <a:r>
              <a:rPr lang="es-ES_tradnl" sz="1600" b="0" i="0" u="none" strike="noStrike" kern="1200" baseline="300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es-ES_tradnl" sz="1600" b="0" i="0" u="none" strike="noStrike" kern="1200" baseline="3000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trials</a:t>
            </a:r>
            <a:r>
              <a:rPr lang="es-ES_tradnl" sz="1600" b="0" i="0" u="none" strike="noStrike" kern="1200" baseline="300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 (83–90%).83,84 </a:t>
            </a:r>
            <a:r>
              <a:rPr lang="es-ES_tradnl" sz="1600" b="0" i="0" u="none" strike="noStrike" kern="1200" baseline="3000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Women</a:t>
            </a:r>
            <a:r>
              <a:rPr lang="es-ES_tradnl" sz="1600" b="0" i="0" u="none" strike="noStrike" kern="1200" baseline="300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es-ES_tradnl" sz="1600" b="0" i="0" u="none" strike="noStrike" kern="1200" baseline="3000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who</a:t>
            </a:r>
            <a:r>
              <a:rPr lang="es-ES_tradnl" sz="1600" b="0" i="0" u="none" strike="noStrike" kern="1200" baseline="300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 test positive </a:t>
            </a:r>
            <a:r>
              <a:rPr lang="es-ES_tradnl" sz="1600" b="0" i="0" u="none" strike="noStrike" kern="1200" baseline="3000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for</a:t>
            </a:r>
            <a:r>
              <a:rPr lang="es-ES_tradnl" sz="1600" b="0" i="0" u="none" strike="noStrike" kern="1200" baseline="300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 HPV-DNA (</a:t>
            </a:r>
            <a:r>
              <a:rPr lang="es-ES_tradnl" sz="1600" b="0" i="0" u="none" strike="noStrike" kern="1200" baseline="3000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expected</a:t>
            </a:r>
            <a:r>
              <a:rPr lang="es-ES_tradnl" sz="1600" b="0" i="0" u="none" strike="noStrike" kern="1200" baseline="300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 to be 5–10% in </a:t>
            </a:r>
            <a:r>
              <a:rPr lang="es-ES_tradnl" sz="1600" b="0" i="0" u="none" strike="noStrike" kern="1200" baseline="3000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most</a:t>
            </a:r>
            <a:r>
              <a:rPr lang="es-ES_tradnl" sz="1600" b="0" i="0" u="none" strike="noStrike" kern="1200" baseline="300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es-ES_tradnl" sz="1600" b="0" i="0" u="none" strike="noStrike" kern="1200" baseline="3000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populations</a:t>
            </a:r>
            <a:r>
              <a:rPr lang="es-ES_tradnl" sz="1600" b="0" i="0" u="none" strike="noStrike" kern="1200" baseline="300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), </a:t>
            </a:r>
            <a:r>
              <a:rPr lang="es-ES_tradnl" sz="1600" b="0" i="0" u="none" strike="noStrike" kern="1200" baseline="3000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would</a:t>
            </a:r>
            <a:r>
              <a:rPr lang="es-ES_tradnl" sz="1600" b="0" i="0" u="none" strike="noStrike" kern="1200" baseline="300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es-ES_tradnl" sz="1600" b="0" i="0" u="none" strike="noStrike" kern="1200" baseline="3000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receive</a:t>
            </a:r>
            <a:r>
              <a:rPr lang="es-ES_tradnl" sz="1600" b="0" i="0" u="none" strike="noStrike" kern="1200" baseline="300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es-ES_tradnl" sz="1600" b="0" i="0" u="none" strike="noStrike" kern="1200" baseline="3000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additional</a:t>
            </a:r>
            <a:r>
              <a:rPr lang="es-ES_tradnl" sz="1600" b="0" i="0" u="none" strike="noStrike" kern="1200" baseline="300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es-ES_tradnl" sz="1600" b="0" i="0" u="none" strike="noStrike" kern="1200" baseline="3000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triage</a:t>
            </a:r>
            <a:r>
              <a:rPr lang="es-ES_tradnl" sz="1600" b="0" i="0" u="none" strike="noStrike" kern="1200" baseline="300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 (</a:t>
            </a:r>
            <a:r>
              <a:rPr lang="es-ES_tradnl" sz="1600" b="0" i="0" u="none" strike="noStrike" kern="1200" baseline="3000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on</a:t>
            </a:r>
            <a:r>
              <a:rPr lang="es-ES_tradnl" sz="1600" b="0" i="0" u="none" strike="noStrike" kern="1200" baseline="300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es-ES_tradnl" sz="1600" b="0" i="0" u="none" strike="noStrike" kern="1200" baseline="3000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the</a:t>
            </a:r>
            <a:r>
              <a:rPr lang="es-ES_tradnl" sz="1600" b="0" i="0" u="none" strike="noStrike" kern="1200" baseline="300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es-ES_tradnl" sz="1600" b="0" i="0" u="none" strike="noStrike" kern="1200" baseline="3000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basis</a:t>
            </a:r>
            <a:r>
              <a:rPr lang="es-ES_tradnl" sz="1600" b="0" i="0" u="none" strike="noStrike" kern="1200" baseline="300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 of HPV </a:t>
            </a:r>
            <a:r>
              <a:rPr lang="es-ES_tradnl" sz="1600" b="0" i="0" u="none" strike="noStrike" kern="1200" baseline="3000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genotyping</a:t>
            </a:r>
            <a:r>
              <a:rPr lang="es-ES_tradnl" sz="1600" b="0" i="0" u="none" strike="noStrike" kern="1200" baseline="300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, </a:t>
            </a:r>
            <a:r>
              <a:rPr lang="es-ES_tradnl" sz="1600" b="0" i="0" u="none" strike="noStrike" kern="1200" baseline="3000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cytology</a:t>
            </a:r>
            <a:r>
              <a:rPr lang="es-ES_tradnl" sz="1600" b="0" i="0" u="none" strike="noStrike" kern="1200" baseline="300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es-ES_tradnl" sz="1600" b="0" i="0" u="none" strike="noStrike" kern="1200" baseline="3000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or</a:t>
            </a:r>
            <a:r>
              <a:rPr lang="es-ES_tradnl" sz="1600" b="0" i="0" u="none" strike="noStrike" kern="1200" baseline="300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es-ES_tradnl" sz="1600" b="0" i="0" u="none" strike="noStrike" kern="1200" baseline="3000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other</a:t>
            </a:r>
            <a:r>
              <a:rPr lang="es-ES_tradnl" sz="1600" b="0" i="0" u="none" strike="noStrike" kern="1200" baseline="300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es-ES_tradnl" sz="1600" b="0" i="0" u="none" strike="noStrike" kern="1200" baseline="3000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biomarkers</a:t>
            </a:r>
            <a:r>
              <a:rPr lang="es-ES_tradnl" sz="1600" b="0" i="0" u="none" strike="noStrike" kern="1200" baseline="300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), and </a:t>
            </a:r>
            <a:r>
              <a:rPr lang="es-ES_tradnl" sz="1600" b="0" i="0" u="none" strike="noStrike" kern="1200" baseline="3000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diagnostic</a:t>
            </a:r>
            <a:r>
              <a:rPr lang="es-ES_tradnl" sz="1600" b="0" i="0" u="none" strike="noStrike" kern="1200" baseline="300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 (</a:t>
            </a:r>
            <a:r>
              <a:rPr lang="es-ES_tradnl" sz="1600" b="0" i="0" u="none" strike="noStrike" kern="1200" baseline="3000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colposcopy</a:t>
            </a:r>
            <a:r>
              <a:rPr lang="es-ES_tradnl" sz="1600" b="0" i="0" u="none" strike="noStrike" kern="1200" baseline="300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 and </a:t>
            </a:r>
            <a:r>
              <a:rPr lang="es-ES_tradnl" sz="1600" b="0" i="0" u="none" strike="noStrike" kern="1200" baseline="3000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biopsy</a:t>
            </a:r>
            <a:r>
              <a:rPr lang="es-ES_tradnl" sz="1600" b="0" i="0" u="none" strike="noStrike" kern="1200" baseline="300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) and </a:t>
            </a:r>
            <a:r>
              <a:rPr lang="es-ES_tradnl" sz="1600" b="0" i="0" u="none" strike="noStrike" kern="1200" baseline="3000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treatment</a:t>
            </a:r>
            <a:r>
              <a:rPr lang="es-ES_tradnl" sz="1600" b="0" i="0" u="none" strike="noStrike" kern="1200" baseline="300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 (</a:t>
            </a:r>
            <a:r>
              <a:rPr lang="es-ES_tradnl" sz="1600" b="0" i="0" u="none" strike="noStrike" kern="1200" baseline="3000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conization</a:t>
            </a:r>
            <a:r>
              <a:rPr lang="es-ES_tradnl" sz="1600" b="0" i="0" u="none" strike="noStrike" kern="1200" baseline="300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) </a:t>
            </a:r>
            <a:r>
              <a:rPr lang="es-ES_tradnl" sz="1600" b="0" i="0" u="none" strike="noStrike" kern="1200" baseline="3000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procedures</a:t>
            </a:r>
            <a:r>
              <a:rPr lang="es-ES_tradnl" sz="1600" b="0" i="0" u="none" strike="noStrike" kern="1200" baseline="300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, </a:t>
            </a:r>
            <a:r>
              <a:rPr lang="es-ES_tradnl" sz="1600" b="0" i="0" u="none" strike="noStrike" kern="1200" baseline="3000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which</a:t>
            </a:r>
            <a:r>
              <a:rPr lang="es-ES_tradnl" sz="1600" b="0" i="0" u="none" strike="noStrike" kern="1200" baseline="300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es-ES_tradnl" sz="1600" b="0" i="0" u="none" strike="noStrike" kern="1200" baseline="3000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should</a:t>
            </a:r>
            <a:r>
              <a:rPr lang="es-ES_tradnl" sz="1600" b="0" i="0" u="none" strike="noStrike" kern="1200" baseline="300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es-ES_tradnl" sz="1600" b="0" i="0" u="none" strike="noStrike" kern="1200" baseline="3000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have</a:t>
            </a:r>
            <a:r>
              <a:rPr lang="es-ES_tradnl" sz="1600" b="0" i="0" u="none" strike="noStrike" kern="1200" baseline="300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 a </a:t>
            </a:r>
            <a:r>
              <a:rPr lang="es-ES_tradnl" sz="1600" b="0" i="0" u="none" strike="noStrike" kern="1200" baseline="3000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success</a:t>
            </a:r>
            <a:r>
              <a:rPr lang="es-ES_tradnl" sz="1600" b="0" i="0" u="none" strike="noStrike" kern="1200" baseline="300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es-ES_tradnl" sz="1600" b="0" i="0" u="none" strike="noStrike" kern="1200" baseline="3000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rate</a:t>
            </a:r>
            <a:r>
              <a:rPr lang="es-ES_tradnl" sz="1600" b="0" i="0" u="none" strike="noStrike" kern="1200" baseline="300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es-ES_tradnl" sz="1600" b="0" i="0" u="none" strike="noStrike" kern="1200" baseline="3000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close</a:t>
            </a:r>
            <a:r>
              <a:rPr lang="es-ES_tradnl" sz="1600" b="0" i="0" u="none" strike="noStrike" kern="1200" baseline="300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 to 90% </a:t>
            </a:r>
            <a:r>
              <a:rPr lang="es-ES_tradnl" sz="1600" b="0" i="0" u="none" strike="noStrike" kern="1200" baseline="3000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against</a:t>
            </a:r>
            <a:r>
              <a:rPr lang="es-ES_tradnl" sz="1600" b="0" i="0" u="none" strike="noStrike" kern="1200" baseline="300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es-ES_tradnl" sz="1600" b="0" i="0" u="none" strike="noStrike" kern="1200" baseline="3000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disease</a:t>
            </a:r>
            <a:r>
              <a:rPr lang="es-ES_tradnl" sz="1600" b="0" i="0" u="none" strike="noStrike" kern="1200" baseline="300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es-ES_tradnl" sz="1600" b="0" i="0" u="none" strike="noStrike" kern="1200" baseline="3000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recurrence</a:t>
            </a:r>
            <a:r>
              <a:rPr lang="es-ES_tradnl" sz="1600" b="0" i="0" u="none" strike="noStrike" kern="1200" baseline="300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 and &gt;90% </a:t>
            </a:r>
            <a:r>
              <a:rPr lang="es-ES_tradnl" sz="1600" b="0" i="0" u="none" strike="noStrike" kern="1200" baseline="3000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for</a:t>
            </a:r>
            <a:r>
              <a:rPr lang="es-ES_tradnl" sz="1600" b="0" i="0" u="none" strike="noStrike" kern="1200" baseline="300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es-ES_tradnl" sz="1600" b="0" i="0" u="none" strike="noStrike" kern="1200" baseline="3000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the</a:t>
            </a:r>
            <a:r>
              <a:rPr lang="es-ES_tradnl" sz="1600" b="0" i="0" u="none" strike="noStrike" kern="1200" baseline="300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es-ES_tradnl" sz="1600" b="0" i="0" u="none" strike="noStrike" kern="1200" baseline="3000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reduction</a:t>
            </a:r>
            <a:r>
              <a:rPr lang="es-ES_tradnl" sz="1600" b="0" i="0" u="none" strike="noStrike" kern="1200" baseline="300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 of </a:t>
            </a:r>
            <a:r>
              <a:rPr lang="es-ES_tradnl" sz="1600" b="0" i="0" u="none" strike="noStrike" kern="1200" baseline="3000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mortality</a:t>
            </a:r>
            <a:r>
              <a:rPr lang="es-ES_tradnl" sz="1600" b="0" i="0" u="none" strike="noStrike" kern="1200" baseline="300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es-ES_tradnl" sz="1600" b="0" i="0" u="none" strike="noStrike" kern="1200" baseline="3000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by</a:t>
            </a:r>
            <a:r>
              <a:rPr lang="es-ES_tradnl" sz="1600" b="0" i="0" u="none" strike="noStrike" kern="1200" baseline="300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 cervical </a:t>
            </a:r>
            <a:r>
              <a:rPr lang="es-ES_tradnl" sz="1600" b="0" i="0" u="none" strike="noStrike" kern="1200" baseline="3000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cancer</a:t>
            </a:r>
            <a:r>
              <a:rPr lang="es-ES_tradnl" sz="1600" b="0" i="0" u="none" strike="noStrike" kern="1200" baseline="300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, </a:t>
            </a:r>
            <a:r>
              <a:rPr lang="es-ES_tradnl" sz="1600" b="0" i="0" u="none" strike="noStrike" kern="1200" baseline="3000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further</a:t>
            </a:r>
            <a:r>
              <a:rPr lang="es-ES_tradnl" sz="1600" b="0" i="0" u="none" strike="noStrike" kern="1200" baseline="300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es-ES_tradnl" sz="1600" b="0" i="0" u="none" strike="noStrike" kern="1200" baseline="3000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accelerating</a:t>
            </a:r>
            <a:r>
              <a:rPr lang="es-ES_tradnl" sz="1600" b="0" i="0" u="none" strike="noStrike" kern="1200" baseline="300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es-ES_tradnl" sz="1600" b="0" i="0" u="none" strike="noStrike" kern="1200" baseline="3000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the</a:t>
            </a:r>
            <a:r>
              <a:rPr lang="es-ES_tradnl" sz="1600" b="0" i="0" u="none" strike="noStrike" kern="1200" baseline="300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es-ES_tradnl" sz="1600" b="0" i="0" u="none" strike="noStrike" kern="1200" baseline="3000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reduction</a:t>
            </a:r>
            <a:r>
              <a:rPr lang="es-ES_tradnl" sz="1600" b="0" i="0" u="none" strike="noStrike" kern="1200" baseline="300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 in cervical </a:t>
            </a:r>
            <a:r>
              <a:rPr lang="es-ES_tradnl" sz="1600" b="0" i="0" u="none" strike="noStrike" kern="1200" baseline="3000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cancer</a:t>
            </a:r>
            <a:r>
              <a:rPr lang="es-ES_tradnl" sz="1600" b="0" i="0" u="none" strike="noStrike" kern="1200" baseline="300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 incidence.139,140  </a:t>
            </a:r>
            <a:r>
              <a:rPr lang="es-ES_tradnl" sz="1600" b="0" i="0" u="none" strike="noStrike" kern="1200" baseline="3000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Where</a:t>
            </a:r>
            <a:r>
              <a:rPr lang="es-ES_tradnl" sz="1600" b="0" i="0" u="none" strike="noStrike" kern="1200" baseline="300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es-ES_tradnl" sz="1600" b="0" i="0" u="none" strike="noStrike" kern="1200" baseline="3000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diagnostic</a:t>
            </a:r>
            <a:r>
              <a:rPr lang="es-ES_tradnl" sz="1600" b="0" i="0" u="none" strike="noStrike" kern="1200" baseline="300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 and </a:t>
            </a:r>
            <a:r>
              <a:rPr lang="es-ES_tradnl" sz="1600" b="0" i="0" u="none" strike="noStrike" kern="1200" baseline="3000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treatment</a:t>
            </a:r>
            <a:r>
              <a:rPr lang="es-ES_tradnl" sz="1600" b="0" i="0" u="none" strike="noStrike" kern="1200" baseline="300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es-ES_tradnl" sz="1600" b="0" i="0" u="none" strike="noStrike" kern="1200" baseline="3000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facilities</a:t>
            </a:r>
            <a:r>
              <a:rPr lang="es-ES_tradnl" sz="1600" b="0" i="0" u="none" strike="noStrike" kern="1200" baseline="300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 are </a:t>
            </a:r>
            <a:r>
              <a:rPr lang="es-ES_tradnl" sz="1600" b="0" i="0" u="none" strike="noStrike" kern="1200" baseline="3000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unavailable</a:t>
            </a:r>
            <a:r>
              <a:rPr lang="es-ES_tradnl" sz="1600" b="0" i="0" u="none" strike="noStrike" kern="1200" baseline="300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, ‘</a:t>
            </a:r>
            <a:r>
              <a:rPr lang="es-ES_tradnl" sz="1600" b="0" i="0" u="none" strike="noStrike" kern="1200" baseline="3000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screen</a:t>
            </a:r>
            <a:r>
              <a:rPr lang="es-ES_tradnl" sz="1600" b="0" i="0" u="none" strike="noStrike" kern="1200" baseline="300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 and </a:t>
            </a:r>
            <a:r>
              <a:rPr lang="es-ES_tradnl" sz="1600" b="0" i="0" u="none" strike="noStrike" kern="1200" baseline="3000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treat</a:t>
            </a:r>
            <a:r>
              <a:rPr lang="es-ES_tradnl" sz="1600" b="0" i="0" u="none" strike="noStrike" kern="1200" baseline="300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’ </a:t>
            </a:r>
            <a:r>
              <a:rPr lang="es-ES_tradnl" sz="1600" b="0" i="0" u="none" strike="noStrike" kern="1200" baseline="3000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alternatives</a:t>
            </a:r>
            <a:r>
              <a:rPr lang="es-ES_tradnl" sz="1600" b="0" i="0" u="none" strike="noStrike" kern="1200" baseline="300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, </a:t>
            </a:r>
            <a:r>
              <a:rPr lang="es-ES_tradnl" sz="1600" b="0" i="0" u="none" strike="noStrike" kern="1200" baseline="3000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such</a:t>
            </a:r>
            <a:r>
              <a:rPr lang="es-ES_tradnl" sz="1600" b="0" i="0" u="none" strike="noStrike" kern="1200" baseline="300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 as visual </a:t>
            </a:r>
            <a:r>
              <a:rPr lang="es-ES_tradnl" sz="1600" b="0" i="0" u="none" strike="noStrike" kern="1200" baseline="3000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inspection</a:t>
            </a:r>
            <a:r>
              <a:rPr lang="es-ES_tradnl" sz="1600" b="0" i="0" u="none" strike="noStrike" kern="1200" baseline="300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es-ES_tradnl" sz="1600" b="0" i="0" u="none" strike="noStrike" kern="1200" baseline="3000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with</a:t>
            </a:r>
            <a:r>
              <a:rPr lang="es-ES_tradnl" sz="1600" b="0" i="0" u="none" strike="noStrike" kern="1200" baseline="300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es-ES_tradnl" sz="1600" b="0" i="0" u="none" strike="noStrike" kern="1200" baseline="3000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acetic</a:t>
            </a:r>
            <a:r>
              <a:rPr lang="es-ES_tradnl" sz="1600" b="0" i="0" u="none" strike="noStrike" kern="1200" baseline="300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es-ES_tradnl" sz="1600" b="0" i="0" u="none" strike="noStrike" kern="1200" baseline="3000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acid</a:t>
            </a:r>
            <a:r>
              <a:rPr lang="es-ES_tradnl" sz="1600" b="0" i="0" u="none" strike="noStrike" kern="1200" baseline="300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 and </a:t>
            </a:r>
            <a:r>
              <a:rPr lang="es-ES_tradnl" sz="1600" b="0" i="0" u="none" strike="noStrike" kern="1200" baseline="3000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cryotherapy</a:t>
            </a:r>
            <a:r>
              <a:rPr lang="es-ES_tradnl" sz="1600" b="0" i="0" u="none" strike="noStrike" kern="1200" baseline="300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, </a:t>
            </a:r>
            <a:r>
              <a:rPr lang="es-ES_tradnl" sz="1600" b="0" i="0" u="none" strike="noStrike" kern="1200" baseline="3000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could</a:t>
            </a:r>
            <a:r>
              <a:rPr lang="es-ES_tradnl" sz="1600" b="0" i="0" u="none" strike="noStrike" kern="1200" baseline="300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 be </a:t>
            </a:r>
            <a:r>
              <a:rPr lang="es-ES_tradnl" sz="1600" b="0" i="0" u="none" strike="noStrike" kern="1200" baseline="3000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performed</a:t>
            </a:r>
            <a:r>
              <a:rPr lang="es-ES_tradnl" sz="1600" b="0" i="0" u="none" strike="noStrike" kern="1200" baseline="300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, </a:t>
            </a:r>
            <a:r>
              <a:rPr lang="es-ES_tradnl" sz="1600" b="0" i="0" u="none" strike="noStrike" kern="1200" baseline="3000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although</a:t>
            </a:r>
            <a:r>
              <a:rPr lang="es-ES_tradnl" sz="1600" b="0" i="0" u="none" strike="noStrike" kern="1200" baseline="300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es-ES_tradnl" sz="1600" b="0" i="0" u="none" strike="noStrike" kern="1200" baseline="3000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the</a:t>
            </a:r>
            <a:r>
              <a:rPr lang="es-ES_tradnl" sz="1600" b="0" i="0" u="none" strike="noStrike" kern="1200" baseline="300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es-ES_tradnl" sz="1600" b="0" i="0" u="none" strike="noStrike" kern="1200" baseline="3000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protection</a:t>
            </a:r>
            <a:r>
              <a:rPr lang="es-ES_tradnl" sz="1600" b="0" i="0" u="none" strike="noStrike" kern="1200" baseline="300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es-ES_tradnl" sz="1600" b="0" i="0" u="none" strike="noStrike" kern="1200" baseline="3000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offered</a:t>
            </a:r>
            <a:r>
              <a:rPr lang="es-ES_tradnl" sz="1600" b="0" i="0" u="none" strike="noStrike" kern="1200" baseline="300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es-ES_tradnl" sz="1600" b="0" i="0" u="none" strike="noStrike" kern="1200" baseline="3000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against</a:t>
            </a:r>
            <a:r>
              <a:rPr lang="es-ES_tradnl" sz="1600" b="0" i="0" u="none" strike="noStrike" kern="1200" baseline="300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 cervical </a:t>
            </a:r>
            <a:r>
              <a:rPr lang="es-ES_tradnl" sz="1600" b="0" i="0" u="none" strike="noStrike" kern="1200" baseline="3000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cancer</a:t>
            </a:r>
            <a:r>
              <a:rPr lang="es-ES_tradnl" sz="1600" b="0" i="0" u="none" strike="noStrike" kern="1200" baseline="300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es-ES_tradnl" sz="1600" b="0" i="0" u="none" strike="noStrike" kern="1200" baseline="3000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mortality</a:t>
            </a:r>
            <a:r>
              <a:rPr lang="es-ES_tradnl" sz="1600" b="0" i="0" u="none" strike="noStrike" kern="1200" baseline="300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es-ES_tradnl" sz="1600" b="0" i="0" u="none" strike="noStrike" kern="1200" baseline="3000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is</a:t>
            </a:r>
            <a:r>
              <a:rPr lang="es-ES_tradnl" sz="1600" b="0" i="0" u="none" strike="noStrike" kern="1200" baseline="300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 at </a:t>
            </a:r>
            <a:r>
              <a:rPr lang="es-ES_tradnl" sz="1600" b="0" i="0" u="none" strike="noStrike" kern="1200" baseline="3000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present</a:t>
            </a:r>
            <a:r>
              <a:rPr lang="es-ES_tradnl" sz="1600" b="0" i="0" u="none" strike="noStrike" kern="1200" baseline="300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es-ES_tradnl" sz="1600" b="0" i="0" u="none" strike="noStrike" kern="1200" baseline="3000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unknown</a:t>
            </a:r>
            <a:r>
              <a:rPr lang="es-ES_tradnl" sz="1600" b="0" i="0" u="none" strike="noStrike" kern="1200" baseline="300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. As </a:t>
            </a:r>
            <a:r>
              <a:rPr lang="es-ES_tradnl" sz="1600" b="0" i="0" u="none" strike="noStrike" kern="1200" baseline="3000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the</a:t>
            </a:r>
            <a:r>
              <a:rPr lang="es-ES_tradnl" sz="1600" b="0" i="0" u="none" strike="noStrike" kern="1200" baseline="300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es-ES_tradnl" sz="1600" b="0" i="0" u="none" strike="noStrike" kern="1200" baseline="3000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sensitivity</a:t>
            </a:r>
            <a:r>
              <a:rPr lang="es-ES_tradnl" sz="1600" b="0" i="0" u="none" strike="noStrike" kern="1200" baseline="300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 of </a:t>
            </a:r>
            <a:r>
              <a:rPr lang="es-ES_tradnl" sz="1600" b="0" i="0" u="none" strike="noStrike" kern="1200" baseline="3000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the</a:t>
            </a:r>
            <a:r>
              <a:rPr lang="es-ES_tradnl" sz="1600" b="0" i="0" u="none" strike="noStrike" kern="1200" baseline="300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 HPV-DNA test </a:t>
            </a:r>
            <a:r>
              <a:rPr lang="es-ES_tradnl" sz="1600" b="0" i="0" u="none" strike="noStrike" kern="1200" baseline="3000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is</a:t>
            </a:r>
            <a:r>
              <a:rPr lang="es-ES_tradnl" sz="1600" b="0" i="0" u="none" strike="noStrike" kern="1200" baseline="300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es-ES_tradnl" sz="1600" b="0" i="0" u="none" strike="noStrike" kern="1200" baseline="3000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not</a:t>
            </a:r>
            <a:r>
              <a:rPr lang="es-ES_tradnl" sz="1600" b="0" i="0" u="none" strike="noStrike" kern="1200" baseline="300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 of 100%, </a:t>
            </a:r>
            <a:r>
              <a:rPr lang="es-ES_tradnl" sz="1600" b="0" i="0" u="none" strike="noStrike" kern="1200" baseline="3000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failure</a:t>
            </a:r>
            <a:r>
              <a:rPr lang="es-ES_tradnl" sz="1600" b="0" i="0" u="none" strike="noStrike" kern="1200" baseline="300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 to </a:t>
            </a:r>
            <a:r>
              <a:rPr lang="es-ES_tradnl" sz="1600" b="0" i="0" u="none" strike="noStrike" kern="1200" baseline="3000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detect</a:t>
            </a:r>
            <a:r>
              <a:rPr lang="es-ES_tradnl" sz="1600" b="0" i="0" u="none" strike="noStrike" kern="1200" baseline="300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 HPV-DNA in a </a:t>
            </a:r>
            <a:r>
              <a:rPr lang="es-ES_tradnl" sz="1600" b="0" i="0" u="none" strike="noStrike" kern="1200" baseline="3000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small</a:t>
            </a:r>
            <a:r>
              <a:rPr lang="es-ES_tradnl" sz="1600" b="0" i="0" u="none" strike="noStrike" kern="1200" baseline="300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es-ES_tradnl" sz="1600" b="0" i="0" u="none" strike="noStrike" kern="1200" baseline="3000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proportion</a:t>
            </a:r>
            <a:r>
              <a:rPr lang="es-ES_tradnl" sz="1600" b="0" i="0" u="none" strike="noStrike" kern="1200" baseline="300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 of HPV-positive </a:t>
            </a:r>
            <a:r>
              <a:rPr lang="es-ES_tradnl" sz="1600" b="0" i="0" u="none" strike="noStrike" kern="1200" baseline="3000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women</a:t>
            </a:r>
            <a:r>
              <a:rPr lang="es-ES_tradnl" sz="1600" b="0" i="0" u="none" strike="noStrike" kern="1200" baseline="300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 (5–10% false </a:t>
            </a:r>
            <a:r>
              <a:rPr lang="es-ES_tradnl" sz="1600" b="0" i="0" u="none" strike="noStrike" kern="1200" baseline="3000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negative</a:t>
            </a:r>
            <a:r>
              <a:rPr lang="es-ES_tradnl" sz="1600" b="0" i="0" u="none" strike="noStrike" kern="1200" baseline="300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es-ES_tradnl" sz="1600" b="0" i="0" u="none" strike="noStrike" kern="1200" baseline="3000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rate</a:t>
            </a:r>
            <a:r>
              <a:rPr lang="es-ES_tradnl" sz="1600" b="0" i="0" u="none" strike="noStrike" kern="1200" baseline="300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)21,22 </a:t>
            </a:r>
            <a:r>
              <a:rPr lang="es-ES_tradnl" sz="1600" b="0" i="0" u="none" strike="noStrike" kern="1200" baseline="3000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will</a:t>
            </a:r>
            <a:r>
              <a:rPr lang="es-ES_tradnl" sz="1600" b="0" i="0" u="none" strike="noStrike" kern="1200" baseline="300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es-ES_tradnl" sz="1600" b="0" i="0" u="none" strike="noStrike" kern="1200" baseline="3000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result</a:t>
            </a:r>
            <a:r>
              <a:rPr lang="es-ES_tradnl" sz="1600" b="0" i="0" u="none" strike="noStrike" kern="1200" baseline="300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 in a </a:t>
            </a:r>
            <a:r>
              <a:rPr lang="es-ES_tradnl" sz="1600" b="0" i="0" u="none" strike="noStrike" kern="1200" baseline="3000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group</a:t>
            </a:r>
            <a:r>
              <a:rPr lang="es-ES_tradnl" sz="1600" b="0" i="0" u="none" strike="noStrike" kern="1200" baseline="300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 of </a:t>
            </a:r>
            <a:r>
              <a:rPr lang="es-ES_tradnl" sz="1600" b="0" i="0" u="none" strike="noStrike" kern="1200" baseline="3000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individuals</a:t>
            </a:r>
            <a:r>
              <a:rPr lang="es-ES_tradnl" sz="1600" b="0" i="0" u="none" strike="noStrike" kern="1200" baseline="300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 at </a:t>
            </a:r>
            <a:r>
              <a:rPr lang="es-ES_tradnl" sz="1600" b="0" i="0" u="none" strike="noStrike" kern="1200" baseline="3000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high-risk</a:t>
            </a:r>
            <a:r>
              <a:rPr lang="es-ES_tradnl" sz="1600" b="0" i="0" u="none" strike="noStrike" kern="1200" baseline="300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 of cervical </a:t>
            </a:r>
            <a:r>
              <a:rPr lang="es-ES_tradnl" sz="1600" b="0" i="0" u="none" strike="noStrike" kern="1200" baseline="3000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cancer</a:t>
            </a:r>
            <a:r>
              <a:rPr lang="es-ES_tradnl" sz="1600" b="0" i="0" u="none" strike="noStrike" kern="1200" baseline="300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es-ES_tradnl" sz="1600" b="0" i="0" u="none" strike="noStrike" kern="1200" baseline="3000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missed</a:t>
            </a:r>
            <a:r>
              <a:rPr lang="es-ES_tradnl" sz="1600" b="0" i="0" u="none" strike="noStrike" kern="1200" baseline="300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es-ES_tradnl" sz="1600" b="0" i="0" u="none" strike="noStrike" kern="1200" baseline="3000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by</a:t>
            </a:r>
            <a:r>
              <a:rPr lang="es-ES_tradnl" sz="1600" b="0" i="0" u="none" strike="noStrike" kern="1200" baseline="300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es-ES_tradnl" sz="1600" b="0" i="0" u="none" strike="noStrike" kern="1200" baseline="3000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the</a:t>
            </a:r>
            <a:r>
              <a:rPr lang="es-ES_tradnl" sz="1600" b="0" i="0" u="none" strike="noStrike" kern="1200" baseline="300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es-ES_tradnl" sz="1600" b="0" i="0" u="none" strike="noStrike" kern="1200" baseline="3000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one</a:t>
            </a:r>
            <a:r>
              <a:rPr lang="es-ES_tradnl" sz="1600" b="0" i="0" u="none" strike="noStrike" kern="1200" baseline="300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 HPV-</a:t>
            </a:r>
            <a:r>
              <a:rPr lang="es-ES_tradnl" sz="1600" b="0" i="0" u="none" strike="noStrike" kern="1200" baseline="3000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screening</a:t>
            </a:r>
            <a:r>
              <a:rPr lang="es-ES_tradnl" sz="1600" b="0" i="0" u="none" strike="noStrike" kern="1200" baseline="300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 test </a:t>
            </a:r>
            <a:r>
              <a:rPr lang="es-ES_tradnl" sz="1600" b="0" i="0" u="none" strike="noStrike" kern="1200" baseline="3000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included</a:t>
            </a:r>
            <a:r>
              <a:rPr lang="es-ES_tradnl" sz="1600" b="0" i="0" u="none" strike="noStrike" kern="1200" baseline="300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 in </a:t>
            </a:r>
            <a:r>
              <a:rPr lang="es-ES_tradnl" sz="1600" b="0" i="0" u="none" strike="noStrike" kern="1200" baseline="3000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the</a:t>
            </a:r>
            <a:r>
              <a:rPr lang="es-ES_tradnl" sz="1600" b="0" i="0" u="none" strike="noStrike" kern="1200" baseline="300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 HPV-FASTER </a:t>
            </a:r>
            <a:r>
              <a:rPr lang="es-ES_tradnl" sz="1600" b="0" i="0" u="none" strike="noStrike" kern="1200" baseline="3000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campaign</a:t>
            </a:r>
            <a:r>
              <a:rPr lang="es-ES_tradnl" sz="1600" b="0" i="0" u="none" strike="noStrike" kern="1200" baseline="300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. </a:t>
            </a:r>
            <a:r>
              <a:rPr lang="es-ES_tradnl" sz="1600" b="0" i="0" u="none" strike="noStrike" kern="1200" baseline="3000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Additional</a:t>
            </a:r>
            <a:r>
              <a:rPr lang="es-ES_tradnl" sz="1600" b="0" i="0" u="none" strike="noStrike" kern="1200" baseline="300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es-ES_tradnl" sz="1600" b="0" i="0" u="none" strike="noStrike" kern="1200" baseline="3000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research</a:t>
            </a:r>
            <a:r>
              <a:rPr lang="es-ES_tradnl" sz="1600" b="0" i="0" u="none" strike="noStrike" kern="1200" baseline="300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es-ES_tradnl" sz="1600" b="0" i="0" u="none" strike="noStrike" kern="1200" baseline="3000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will</a:t>
            </a:r>
            <a:r>
              <a:rPr lang="es-ES_tradnl" sz="1600" b="0" i="0" u="none" strike="noStrike" kern="1200" baseline="300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es-ES_tradnl" sz="1600" b="0" i="0" u="none" strike="noStrike" kern="1200" baseline="3000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have</a:t>
            </a:r>
            <a:r>
              <a:rPr lang="es-ES_tradnl" sz="1600" b="0" i="0" u="none" strike="noStrike" kern="1200" baseline="300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 to determine </a:t>
            </a:r>
            <a:r>
              <a:rPr lang="es-ES_tradnl" sz="1600" b="0" i="0" u="none" strike="noStrike" kern="1200" baseline="3000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the</a:t>
            </a:r>
            <a:r>
              <a:rPr lang="es-ES_tradnl" sz="1600" b="0" i="0" u="none" strike="noStrike" kern="1200" baseline="300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es-ES_tradnl" sz="1600" b="0" i="0" u="none" strike="noStrike" kern="1200" baseline="3000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required</a:t>
            </a:r>
            <a:r>
              <a:rPr lang="es-ES_tradnl" sz="1600" b="0" i="0" u="none" strike="noStrike" kern="1200" baseline="300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es-ES_tradnl" sz="1600" b="0" i="0" u="none" strike="noStrike" kern="1200" baseline="3000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number</a:t>
            </a:r>
            <a:r>
              <a:rPr lang="es-ES_tradnl" sz="1600" b="0" i="0" u="none" strike="noStrike" kern="1200" baseline="300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 of HPV-</a:t>
            </a:r>
            <a:r>
              <a:rPr lang="es-ES_tradnl" sz="1600" b="0" i="0" u="none" strike="noStrike" kern="1200" baseline="3000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screening</a:t>
            </a:r>
            <a:r>
              <a:rPr lang="es-ES_tradnl" sz="1600" b="0" i="0" u="none" strike="noStrike" kern="1200" baseline="300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es-ES_tradnl" sz="1600" b="0" i="0" u="none" strike="noStrike" kern="1200" baseline="3000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events</a:t>
            </a:r>
            <a:r>
              <a:rPr lang="es-ES_tradnl" sz="1600" b="0" i="0" u="none" strike="noStrike" kern="1200" baseline="300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 in </a:t>
            </a:r>
            <a:r>
              <a:rPr lang="es-ES_tradnl" sz="1600" b="0" i="0" u="none" strike="noStrike" kern="1200" baseline="3000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the</a:t>
            </a:r>
            <a:r>
              <a:rPr lang="es-ES_tradnl" sz="1600" b="0" i="0" u="none" strike="noStrike" kern="1200" baseline="300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es-ES_tradnl" sz="1600" b="0" i="0" u="none" strike="noStrike" kern="1200" baseline="3000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vaccinated</a:t>
            </a:r>
            <a:r>
              <a:rPr lang="es-ES_tradnl" sz="1600" b="0" i="0" u="none" strike="noStrike" kern="1200" baseline="300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es-ES_tradnl" sz="1600" b="0" i="0" u="none" strike="noStrike" kern="1200" baseline="3000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individuals</a:t>
            </a:r>
            <a:r>
              <a:rPr lang="es-ES_tradnl" sz="1600" b="0" i="0" u="none" strike="noStrike" kern="1200" baseline="300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 and </a:t>
            </a:r>
            <a:r>
              <a:rPr lang="es-ES_tradnl" sz="1600" b="0" i="0" u="none" strike="noStrike" kern="1200" baseline="3000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the</a:t>
            </a:r>
            <a:r>
              <a:rPr lang="es-ES_tradnl" sz="1600" b="0" i="0" u="none" strike="noStrike" kern="1200" baseline="300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es-ES_tradnl" sz="1600" b="0" i="0" u="none" strike="noStrike" kern="1200" baseline="3000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optimal</a:t>
            </a:r>
            <a:r>
              <a:rPr lang="es-ES_tradnl" sz="1600" b="0" i="0" u="none" strike="noStrike" kern="1200" baseline="300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es-ES_tradnl" sz="1600" b="0" i="0" u="none" strike="noStrike" kern="1200" baseline="3000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sensitivity</a:t>
            </a:r>
            <a:r>
              <a:rPr lang="es-ES_tradnl" sz="1600" b="0" i="0" u="none" strike="noStrike" kern="1200" baseline="300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 of </a:t>
            </a:r>
            <a:r>
              <a:rPr lang="es-ES_tradnl" sz="1600" b="0" i="0" u="none" strike="noStrike" kern="1200" baseline="3000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the</a:t>
            </a:r>
            <a:r>
              <a:rPr lang="es-ES_tradnl" sz="1600" b="0" i="0" u="none" strike="noStrike" kern="1200" baseline="300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 HPV </a:t>
            </a:r>
            <a:r>
              <a:rPr lang="es-ES_tradnl" sz="1600" b="0" i="0" u="none" strike="noStrike" kern="1200" baseline="3000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tests</a:t>
            </a:r>
            <a:r>
              <a:rPr lang="es-ES_tradnl" sz="1600" b="0" i="0" u="none" strike="noStrike" kern="1200" baseline="300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es-ES_tradnl" sz="1600" b="0" i="0" u="none" strike="noStrike" kern="1200" baseline="3000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adopted</a:t>
            </a:r>
            <a:r>
              <a:rPr lang="es-ES_tradnl" sz="1600" b="0" i="0" u="none" strike="noStrike" kern="1200" baseline="300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, in </a:t>
            </a:r>
            <a:r>
              <a:rPr lang="es-ES_tradnl" sz="1600" b="0" i="0" u="none" strike="noStrike" kern="1200" baseline="3000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order</a:t>
            </a:r>
            <a:r>
              <a:rPr lang="es-ES_tradnl" sz="1600" b="0" i="0" u="none" strike="noStrike" kern="1200" baseline="300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 to </a:t>
            </a:r>
            <a:r>
              <a:rPr lang="es-ES_tradnl" sz="1600" b="0" i="0" u="none" strike="noStrike" kern="1200" baseline="3000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maximize</a:t>
            </a:r>
            <a:r>
              <a:rPr lang="es-ES_tradnl" sz="1600" b="0" i="0" u="none" strike="noStrike" kern="1200" baseline="300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 cervical </a:t>
            </a:r>
            <a:r>
              <a:rPr lang="es-ES_tradnl" sz="1600" b="0" i="0" u="none" strike="noStrike" kern="1200" baseline="3000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cancer</a:t>
            </a:r>
            <a:r>
              <a:rPr lang="es-ES_tradnl" sz="1600" b="0" i="0" u="none" strike="noStrike" kern="1200" baseline="300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es-ES_tradnl" sz="1600" b="0" i="0" u="none" strike="noStrike" kern="1200" baseline="3000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prevention</a:t>
            </a:r>
            <a:r>
              <a:rPr lang="es-ES_tradnl" sz="1600" b="0" i="0" u="none" strike="noStrike" kern="1200" baseline="300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. </a:t>
            </a:r>
            <a:r>
              <a:rPr lang="es-ES_tradnl" sz="1600" b="0" i="0" u="none" strike="noStrike" kern="1200" baseline="3000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Likewise</a:t>
            </a:r>
            <a:r>
              <a:rPr lang="es-ES_tradnl" sz="1600" b="0" i="0" u="none" strike="noStrike" kern="1200" baseline="300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es-ES_tradnl" sz="1600" b="0" i="0" u="none" strike="noStrike" kern="1200" baseline="3000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the</a:t>
            </a:r>
            <a:r>
              <a:rPr lang="es-ES_tradnl" sz="1600" b="0" i="0" u="none" strike="noStrike" kern="1200" baseline="300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es-ES_tradnl" sz="1600" b="0" i="0" u="none" strike="noStrike" kern="1200" baseline="3000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updated</a:t>
            </a:r>
            <a:r>
              <a:rPr lang="es-ES_tradnl" sz="1600" b="0" i="0" u="none" strike="noStrike" kern="1200" baseline="300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es-ES_tradnl" sz="1600" b="0" i="0" u="none" strike="noStrike" kern="1200" baseline="3000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results</a:t>
            </a:r>
            <a:r>
              <a:rPr lang="es-ES_tradnl" sz="1600" b="0" i="0" u="none" strike="noStrike" kern="1200" baseline="300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es-ES_tradnl" sz="1600" b="0" i="0" u="none" strike="noStrike" kern="1200" baseline="3000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on</a:t>
            </a:r>
            <a:r>
              <a:rPr lang="es-ES_tradnl" sz="1600" b="0" i="0" u="none" strike="noStrike" kern="1200" baseline="300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 HPV-</a:t>
            </a:r>
            <a:r>
              <a:rPr lang="es-ES_tradnl" sz="1600" b="0" i="0" u="none" strike="noStrike" kern="1200" baseline="3000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vaccine</a:t>
            </a:r>
            <a:r>
              <a:rPr lang="es-ES_tradnl" sz="1600" b="0" i="0" u="none" strike="noStrike" kern="1200" baseline="300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es-ES_tradnl" sz="1600" b="0" i="0" u="none" strike="noStrike" kern="1200" baseline="3000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studies</a:t>
            </a:r>
            <a:r>
              <a:rPr lang="es-ES_tradnl" sz="1600" b="0" i="0" u="none" strike="noStrike" kern="1200" baseline="300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, </a:t>
            </a:r>
            <a:r>
              <a:rPr lang="es-ES_tradnl" sz="1600" b="0" i="0" u="none" strike="noStrike" kern="1200" baseline="3000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notably</a:t>
            </a:r>
            <a:r>
              <a:rPr lang="es-ES_tradnl" sz="1600" b="0" i="0" u="none" strike="noStrike" kern="1200" baseline="300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es-ES_tradnl" sz="1600" b="0" i="0" u="none" strike="noStrike" kern="1200" baseline="3000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on</a:t>
            </a:r>
            <a:r>
              <a:rPr lang="es-ES_tradnl" sz="1600" b="0" i="0" u="none" strike="noStrike" kern="1200" baseline="300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es-ES_tradnl" sz="1600" b="0" i="0" u="none" strike="noStrike" kern="1200" baseline="3000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efficacy</a:t>
            </a:r>
            <a:r>
              <a:rPr lang="es-ES_tradnl" sz="1600" b="0" i="0" u="none" strike="noStrike" kern="1200" baseline="300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, </a:t>
            </a:r>
            <a:r>
              <a:rPr lang="es-ES_tradnl" sz="1600" b="0" i="0" u="none" strike="noStrike" kern="1200" baseline="3000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duration</a:t>
            </a:r>
            <a:r>
              <a:rPr lang="es-ES_tradnl" sz="1600" b="0" i="0" u="none" strike="noStrike" kern="1200" baseline="300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 of </a:t>
            </a:r>
            <a:r>
              <a:rPr lang="es-ES_tradnl" sz="1600" b="0" i="0" u="none" strike="noStrike" kern="1200" baseline="3000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protection</a:t>
            </a:r>
            <a:r>
              <a:rPr lang="es-ES_tradnl" sz="1600" b="0" i="0" u="none" strike="noStrike" kern="1200" baseline="300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, and </a:t>
            </a:r>
            <a:r>
              <a:rPr lang="es-ES_tradnl" sz="1600" b="0" i="0" u="none" strike="noStrike" kern="1200" baseline="3000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spectrum</a:t>
            </a:r>
            <a:r>
              <a:rPr lang="es-ES_tradnl" sz="1600" b="0" i="0" u="none" strike="noStrike" kern="1200" baseline="300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 of HPV </a:t>
            </a:r>
            <a:r>
              <a:rPr lang="es-ES_tradnl" sz="1600" b="0" i="0" u="none" strike="noStrike" kern="1200" baseline="3000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genotypes</a:t>
            </a:r>
            <a:r>
              <a:rPr lang="es-ES_tradnl" sz="1600" b="0" i="0" u="none" strike="noStrike" kern="1200" baseline="300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es-ES_tradnl" sz="1600" b="0" i="0" u="none" strike="noStrike" kern="1200" baseline="3000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covered</a:t>
            </a:r>
            <a:r>
              <a:rPr lang="es-ES_tradnl" sz="1600" b="0" i="0" u="none" strike="noStrike" kern="1200" baseline="300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, </a:t>
            </a:r>
            <a:r>
              <a:rPr lang="es-ES_tradnl" sz="1600" b="0" i="0" u="none" strike="noStrike" kern="1200" baseline="3000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will</a:t>
            </a:r>
            <a:r>
              <a:rPr lang="es-ES_tradnl" sz="1600" b="0" i="0" u="none" strike="noStrike" kern="1200" baseline="300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es-ES_tradnl" sz="1600" b="0" i="0" u="none" strike="noStrike" kern="1200" baseline="3000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significantly</a:t>
            </a:r>
            <a:r>
              <a:rPr lang="es-ES_tradnl" sz="1600" b="0" i="0" u="none" strike="noStrike" kern="1200" baseline="300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es-ES_tradnl" sz="1600" b="0" i="0" u="none" strike="noStrike" kern="1200" baseline="3000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reshape</a:t>
            </a:r>
            <a:r>
              <a:rPr lang="es-ES_tradnl" sz="1600" b="0" i="0" u="none" strike="noStrike" kern="1200" baseline="300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es-ES_tradnl" sz="1600" b="0" i="0" u="none" strike="noStrike" kern="1200" baseline="3000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the</a:t>
            </a:r>
            <a:r>
              <a:rPr lang="es-ES_tradnl" sz="1600" b="0" i="0" u="none" strike="noStrike" kern="1200" baseline="300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es-ES_tradnl" sz="1600" b="0" i="0" u="none" strike="noStrike" kern="1200" baseline="3000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quantitative</a:t>
            </a:r>
            <a:r>
              <a:rPr lang="es-ES_tradnl" sz="1600" b="0" i="0" u="none" strike="noStrike" kern="1200" baseline="300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es-ES_tradnl" sz="1600" b="0" i="0" u="none" strike="noStrike" kern="1200" baseline="3000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predictions</a:t>
            </a:r>
            <a:r>
              <a:rPr lang="es-ES_tradnl" sz="1600" b="0" i="0" u="none" strike="noStrike" kern="1200" baseline="300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es-ES_tradnl" sz="1600" b="0" i="0" u="none" strike="noStrike" kern="1200" baseline="3000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for</a:t>
            </a:r>
            <a:r>
              <a:rPr lang="es-ES_tradnl" sz="1600" b="0" i="0" u="none" strike="noStrike" kern="1200" baseline="300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es-ES_tradnl" sz="1600" b="0" i="0" u="none" strike="noStrike" kern="1200" baseline="3000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prevention</a:t>
            </a:r>
            <a:r>
              <a:rPr lang="es-ES_tradnl" sz="1600" b="0" i="0" u="none" strike="noStrike" kern="1200" baseline="300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 of </a:t>
            </a:r>
            <a:r>
              <a:rPr lang="es-ES_tradnl" sz="1600" b="0" i="0" u="none" strike="noStrike" kern="1200" baseline="3000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the</a:t>
            </a:r>
            <a:r>
              <a:rPr lang="es-ES_tradnl" sz="1600" b="0" i="0" u="none" strike="noStrike" kern="1200" baseline="300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es-ES_tradnl" sz="1600" b="0" i="0" u="none" strike="noStrike" kern="1200" baseline="3000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future</a:t>
            </a:r>
            <a:r>
              <a:rPr lang="es-ES_tradnl" sz="1600" b="0" i="0" u="none" strike="noStrike" kern="1200" baseline="300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 HPV-FASTER </a:t>
            </a:r>
            <a:r>
              <a:rPr lang="es-ES_tradnl" sz="1600" b="0" i="0" u="none" strike="noStrike" kern="1200" baseline="3000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protocols</a:t>
            </a:r>
            <a:r>
              <a:rPr lang="es-ES_tradnl" sz="1600" b="0" i="0" u="none" strike="noStrike" kern="1200" baseline="300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. </a:t>
            </a:r>
            <a:r>
              <a:rPr lang="es-ES_tradnl" sz="1600" b="0" i="0" u="none" strike="noStrike" kern="1200" baseline="3000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Abbreviations</a:t>
            </a:r>
            <a:r>
              <a:rPr lang="es-ES_tradnl" sz="1600" b="0" i="0" u="none" strike="noStrike" kern="1200" baseline="300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: 2vHPV, </a:t>
            </a:r>
            <a:r>
              <a:rPr lang="es-ES_tradnl" sz="1600" b="0" i="0" u="none" strike="noStrike" kern="1200" baseline="3000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bivalent</a:t>
            </a:r>
            <a:r>
              <a:rPr lang="es-ES_tradnl" sz="1600" b="0" i="0" u="none" strike="noStrike" kern="1200" baseline="300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 human </a:t>
            </a:r>
            <a:r>
              <a:rPr lang="es-ES_tradnl" sz="1600" b="0" i="0" u="none" strike="noStrike" kern="1200" baseline="3000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papillomavirus</a:t>
            </a:r>
            <a:r>
              <a:rPr lang="es-ES_tradnl" sz="1600" b="0" i="0" u="none" strike="noStrike" kern="1200" baseline="300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es-ES_tradnl" sz="1600" b="0" i="0" u="none" strike="noStrike" kern="1200" baseline="3000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vaccine</a:t>
            </a:r>
            <a:r>
              <a:rPr lang="es-ES_tradnl" sz="1600" b="0" i="0" u="none" strike="noStrike" kern="1200" baseline="300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 (</a:t>
            </a:r>
            <a:r>
              <a:rPr lang="es-ES_tradnl" sz="1600" b="0" i="0" u="none" strike="noStrike" kern="1200" baseline="3000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Cervarix</a:t>
            </a:r>
            <a:r>
              <a:rPr lang="es-ES_tradnl" sz="1600" b="0" i="0" u="none" strike="noStrike" kern="1200" baseline="300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®, GlaxoSmithKline, UK); 4vHPV, </a:t>
            </a:r>
            <a:r>
              <a:rPr lang="es-ES_tradnl" sz="1600" b="0" i="0" u="none" strike="noStrike" kern="1200" baseline="3000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tetravalent</a:t>
            </a:r>
            <a:r>
              <a:rPr lang="es-ES_tradnl" sz="1600" b="0" i="0" u="none" strike="noStrike" kern="1200" baseline="300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 human </a:t>
            </a:r>
            <a:r>
              <a:rPr lang="es-ES_tradnl" sz="1600" b="0" i="0" u="none" strike="noStrike" kern="1200" baseline="3000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papillomavirus</a:t>
            </a:r>
            <a:r>
              <a:rPr lang="es-ES_tradnl" sz="1600" b="0" i="0" u="none" strike="noStrike" kern="1200" baseline="300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es-ES_tradnl" sz="1600" b="0" i="0" u="none" strike="noStrike" kern="1200" baseline="3000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vaccine</a:t>
            </a:r>
            <a:r>
              <a:rPr lang="es-ES_tradnl" sz="1600" b="0" i="0" u="none" strike="noStrike" kern="1200" baseline="300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 (</a:t>
            </a:r>
            <a:r>
              <a:rPr lang="es-ES_tradnl" sz="1600" b="0" i="0" u="none" strike="noStrike" kern="1200" baseline="3000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Gardasil</a:t>
            </a:r>
            <a:r>
              <a:rPr lang="es-ES_tradnl" sz="1600" b="0" i="0" u="none" strike="noStrike" kern="1200" baseline="300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®/</a:t>
            </a:r>
            <a:r>
              <a:rPr lang="es-ES_tradnl" sz="1600" b="0" i="0" u="none" strike="noStrike" kern="1200" baseline="3000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Silgard</a:t>
            </a:r>
            <a:r>
              <a:rPr lang="es-ES_tradnl" sz="1600" b="0" i="0" u="none" strike="noStrike" kern="1200" baseline="300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®, Merck &amp; Co., USA/Sanofi Pasteur MSD, France);</a:t>
            </a:r>
          </a:p>
          <a:p>
            <a:r>
              <a:rPr lang="es-ES_tradnl" sz="16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CIN2+, cervical </a:t>
            </a:r>
            <a:r>
              <a:rPr lang="es-ES_tradnl" sz="16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intraepithelial</a:t>
            </a:r>
            <a:r>
              <a:rPr lang="es-ES_tradnl" sz="16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 neoplasia grade 2 </a:t>
            </a:r>
            <a:r>
              <a:rPr lang="es-ES_tradnl" sz="16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or</a:t>
            </a:r>
            <a:r>
              <a:rPr lang="es-ES_tradnl" sz="16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es-ES_tradnl" sz="16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higher</a:t>
            </a:r>
            <a:r>
              <a:rPr lang="es-ES_tradnl" sz="1600" b="0" i="0" u="none" strike="noStrike" kern="1200" baseline="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; HPV, human </a:t>
            </a:r>
            <a:r>
              <a:rPr lang="es-ES_tradnl" sz="16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papillomaviru</a:t>
            </a:r>
            <a:r>
              <a:rPr lang="es-ES_tradnl" sz="1200" b="0" i="0" u="none" strike="noStrike" kern="1200" baseline="0" dirty="0" err="1" smtClean="0">
                <a:solidFill>
                  <a:schemeClr val="tx1"/>
                </a:solidFill>
                <a:latin typeface="Calibri" pitchFamily="34" charset="0"/>
                <a:ea typeface="ＭＳ Ｐゴシック" charset="0"/>
                <a:cs typeface="ＭＳ Ｐゴシック" charset="0"/>
              </a:rPr>
              <a:t>s</a:t>
            </a:r>
            <a:r>
              <a:rPr lang="es-ES_tradnl" sz="1200" b="0" i="0" u="none" strike="noStrike" kern="1200" baseline="0" dirty="0" smtClean="0">
                <a:solidFill>
                  <a:schemeClr val="tx1"/>
                </a:solidFill>
                <a:latin typeface="Calibri" pitchFamily="34" charset="0"/>
                <a:ea typeface="ＭＳ Ｐゴシック" charset="0"/>
                <a:cs typeface="ＭＳ Ｐゴシック" charset="0"/>
              </a:rPr>
              <a:t>.</a:t>
            </a:r>
          </a:p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D5215C-EA7C-2F4F-9E96-B833C67B77E9}" type="slidenum">
              <a:rPr lang="es-ES" smtClean="0">
                <a:solidFill>
                  <a:srgbClr val="000000"/>
                </a:solidFill>
              </a:rPr>
              <a:pPr/>
              <a:t>46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47040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773363" y="539750"/>
            <a:ext cx="4708525" cy="2649538"/>
          </a:xfrm>
          <a:ln/>
        </p:spPr>
      </p:sp>
      <p:sp>
        <p:nvSpPr>
          <p:cNvPr id="15667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s-ES">
                <a:latin typeface="Calibri" charset="0"/>
                <a:ea typeface="ＭＳ Ｐゴシック" charset="0"/>
              </a:rPr>
              <a:t>At the end, efficacy is what really matters, and we can loose our heads</a:t>
            </a:r>
          </a:p>
          <a:p>
            <a:endParaRPr lang="es-ES">
              <a:latin typeface="Calibri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82499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915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 dirty="0"/>
          </a:p>
        </p:txBody>
      </p:sp>
      <p:sp>
        <p:nvSpPr>
          <p:cNvPr id="4915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3B8E9E98-ED48-C64A-B233-CD510D4D84FA}" type="slidenum">
              <a:rPr lang="en-US" altLang="nl-NL"/>
              <a:pPr/>
              <a:t>13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7730977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7"/>
          <p:cNvSpPr txBox="1">
            <a:spLocks noGrp="1" noChangeArrowheads="1"/>
          </p:cNvSpPr>
          <p:nvPr/>
        </p:nvSpPr>
        <p:spPr bwMode="auto">
          <a:xfrm>
            <a:off x="3851275" y="9382125"/>
            <a:ext cx="29464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255" tIns="47628" rIns="95255" bIns="47628" anchor="b"/>
          <a:lstStyle>
            <a:lvl1pPr defTabSz="95250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5250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525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525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525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C999B739-088C-1F44-9121-D568C9E6E718}" type="slidenum">
              <a:rPr lang="fr-FR" altLang="x-none" sz="1300">
                <a:solidFill>
                  <a:srgbClr val="000000"/>
                </a:solidFill>
                <a:latin typeface="Lucida Sans Unicode" charset="0"/>
                <a:ea typeface="MS PGothic" charset="-128"/>
                <a:cs typeface="MS PGothic" charset="-128"/>
              </a:rPr>
              <a:pPr algn="r" eaLnBrk="1" hangingPunct="1"/>
              <a:t>14</a:t>
            </a:fld>
            <a:endParaRPr lang="fr-FR" altLang="x-none" sz="1300">
              <a:solidFill>
                <a:srgbClr val="000000"/>
              </a:solidFill>
              <a:latin typeface="Lucida Sans Unicode" charset="0"/>
              <a:ea typeface="MS PGothic" charset="-128"/>
              <a:cs typeface="MS PGothic" charset="-128"/>
            </a:endParaRPr>
          </a:p>
        </p:txBody>
      </p:sp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9538" y="742950"/>
            <a:ext cx="6578600" cy="3700463"/>
          </a:xfrm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altLang="x-none"/>
              <a:t>Incidence B and C higher in MCC countries</a:t>
            </a:r>
          </a:p>
          <a:p>
            <a:r>
              <a:rPr lang="en-GB" altLang="x-none"/>
              <a:t>C reduced by 90%</a:t>
            </a:r>
          </a:p>
          <a:p>
            <a:r>
              <a:rPr lang="en-GB" altLang="x-none"/>
              <a:t>B reduced by 40%</a:t>
            </a:r>
          </a:p>
          <a:p>
            <a:r>
              <a:rPr lang="en-GB" altLang="x-none"/>
              <a:t>In-non MCC countries, incidence has remained constant</a:t>
            </a:r>
          </a:p>
          <a:p>
            <a:r>
              <a:rPr lang="en-GB" altLang="x-none"/>
              <a:t>In MCC countries, B serogroup is either stable or declining – not filling in any ecological niche and capsule switching not clinically significant.</a:t>
            </a:r>
          </a:p>
        </p:txBody>
      </p:sp>
    </p:spTree>
    <p:extLst>
      <p:ext uri="{BB962C8B-B14F-4D97-AF65-F5344CB8AC3E}">
        <p14:creationId xmlns:p14="http://schemas.microsoft.com/office/powerpoint/2010/main" val="16888333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355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GB" altLang="en-US">
              <a:ea typeface="ヒラギノ角ゴ Pro W3" charset="-128"/>
            </a:endParaRPr>
          </a:p>
        </p:txBody>
      </p:sp>
      <p:sp>
        <p:nvSpPr>
          <p:cNvPr id="2355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1pPr>
            <a:lvl2pPr marL="751122" indent="-288893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2pPr>
            <a:lvl3pPr marL="1155573" indent="-231115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3pPr>
            <a:lvl4pPr marL="1617802" indent="-231115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4pPr>
            <a:lvl5pPr marL="2080031" indent="-231115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5pPr>
            <a:lvl6pPr marL="2542261" indent="-23111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6pPr>
            <a:lvl7pPr marL="3004490" indent="-23111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7pPr>
            <a:lvl8pPr marL="3466719" indent="-23111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8pPr>
            <a:lvl9pPr marL="3928948" indent="-23111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ヒラギノ角ゴ Pro W3" charset="-128"/>
              </a:defRPr>
            </a:lvl9pPr>
          </a:lstStyle>
          <a:p>
            <a:pPr>
              <a:spcBef>
                <a:spcPct val="0"/>
              </a:spcBef>
            </a:pPr>
            <a:fld id="{F3EF621C-C9BF-F24C-A0CC-585CECE6EA6F}" type="slidenum">
              <a:rPr lang="en-US" altLang="es-ES_tradnl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16</a:t>
            </a:fld>
            <a:endParaRPr lang="en-US" altLang="es-ES_trad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04389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257" name="Rectangle 7"/>
          <p:cNvSpPr txBox="1">
            <a:spLocks noGrp="1" noChangeArrowheads="1"/>
          </p:cNvSpPr>
          <p:nvPr/>
        </p:nvSpPr>
        <p:spPr bwMode="auto">
          <a:xfrm>
            <a:off x="3885996" y="8688715"/>
            <a:ext cx="2972005" cy="455285"/>
          </a:xfrm>
          <a:prstGeom prst="rect">
            <a:avLst/>
          </a:prstGeom>
          <a:noFill/>
          <a:ln>
            <a:noFill/>
          </a:ln>
          <a:extLst/>
        </p:spPr>
        <p:txBody>
          <a:bodyPr lIns="99427" tIns="49714" rIns="99427" bIns="49714" anchor="b"/>
          <a:lstStyle/>
          <a:p>
            <a:pPr algn="r" defTabSz="952759"/>
            <a:fld id="{4F631A99-BCBA-42B5-8FD4-02E6CD237B83}" type="slidenum">
              <a:rPr lang="fr-FR" sz="130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Sans Unicode" pitchFamily="34" charset="0"/>
              </a:rPr>
              <a:pPr algn="r" defTabSz="952759"/>
              <a:t>17</a:t>
            </a:fld>
            <a:endParaRPr lang="fr-FR" sz="1300" dirty="0" smtClean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Lucida Sans Unicode" pitchFamily="34" charset="0"/>
            </a:endParaRPr>
          </a:p>
        </p:txBody>
      </p:sp>
      <p:sp>
        <p:nvSpPr>
          <p:cNvPr id="436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4362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GB" smtClean="0"/>
              <a:t>Incidence B and C higher in MCC countries</a:t>
            </a:r>
          </a:p>
          <a:p>
            <a:r>
              <a:rPr lang="en-GB" smtClean="0"/>
              <a:t>C reduced by 90%</a:t>
            </a:r>
          </a:p>
          <a:p>
            <a:r>
              <a:rPr lang="en-GB" smtClean="0"/>
              <a:t>B reduced by 40%</a:t>
            </a:r>
          </a:p>
          <a:p>
            <a:r>
              <a:rPr lang="en-GB" smtClean="0"/>
              <a:t>In-non MCC countries, incidence has remained constant</a:t>
            </a:r>
          </a:p>
          <a:p>
            <a:r>
              <a:rPr lang="en-GB" smtClean="0"/>
              <a:t>In MCC countries, B serogroup is either stable or declining – not filling in any ecological niche and capsule switching not clinically significant.</a:t>
            </a:r>
          </a:p>
        </p:txBody>
      </p:sp>
    </p:spTree>
    <p:extLst>
      <p:ext uri="{BB962C8B-B14F-4D97-AF65-F5344CB8AC3E}">
        <p14:creationId xmlns:p14="http://schemas.microsoft.com/office/powerpoint/2010/main" val="10766727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257" name="Rectangle 7"/>
          <p:cNvSpPr txBox="1">
            <a:spLocks noGrp="1" noChangeArrowheads="1"/>
          </p:cNvSpPr>
          <p:nvPr/>
        </p:nvSpPr>
        <p:spPr bwMode="auto">
          <a:xfrm>
            <a:off x="3885996" y="8688715"/>
            <a:ext cx="2972005" cy="455285"/>
          </a:xfrm>
          <a:prstGeom prst="rect">
            <a:avLst/>
          </a:prstGeom>
          <a:noFill/>
          <a:ln>
            <a:noFill/>
          </a:ln>
          <a:extLst/>
        </p:spPr>
        <p:txBody>
          <a:bodyPr lIns="99427" tIns="49714" rIns="99427" bIns="49714" anchor="b"/>
          <a:lstStyle/>
          <a:p>
            <a:pPr algn="r" defTabSz="952759"/>
            <a:fld id="{4F631A99-BCBA-42B5-8FD4-02E6CD237B83}" type="slidenum">
              <a:rPr lang="fr-FR" sz="130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Sans Unicode" pitchFamily="34" charset="0"/>
              </a:rPr>
              <a:pPr algn="r" defTabSz="952759"/>
              <a:t>18</a:t>
            </a:fld>
            <a:endParaRPr lang="fr-FR" sz="1300" dirty="0" smtClean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Lucida Sans Unicode" pitchFamily="34" charset="0"/>
            </a:endParaRPr>
          </a:p>
        </p:txBody>
      </p:sp>
      <p:sp>
        <p:nvSpPr>
          <p:cNvPr id="436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4362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GB" smtClean="0"/>
              <a:t>Incidence B and C higher in MCC countries</a:t>
            </a:r>
          </a:p>
          <a:p>
            <a:r>
              <a:rPr lang="en-GB" smtClean="0"/>
              <a:t>C reduced by 90%</a:t>
            </a:r>
          </a:p>
          <a:p>
            <a:r>
              <a:rPr lang="en-GB" smtClean="0"/>
              <a:t>B reduced by 40%</a:t>
            </a:r>
          </a:p>
          <a:p>
            <a:r>
              <a:rPr lang="en-GB" smtClean="0"/>
              <a:t>In-non MCC countries, incidence has remained constant</a:t>
            </a:r>
          </a:p>
          <a:p>
            <a:r>
              <a:rPr lang="en-GB" smtClean="0"/>
              <a:t>In MCC countries, B serogroup is either stable or declining – not filling in any ecological niche and capsule switching not clinically significant.</a:t>
            </a:r>
          </a:p>
        </p:txBody>
      </p:sp>
    </p:spTree>
    <p:extLst>
      <p:ext uri="{BB962C8B-B14F-4D97-AF65-F5344CB8AC3E}">
        <p14:creationId xmlns:p14="http://schemas.microsoft.com/office/powerpoint/2010/main" val="7594786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257" name="Rectangle 7"/>
          <p:cNvSpPr txBox="1">
            <a:spLocks noGrp="1" noChangeArrowheads="1"/>
          </p:cNvSpPr>
          <p:nvPr/>
        </p:nvSpPr>
        <p:spPr bwMode="auto">
          <a:xfrm>
            <a:off x="3852016" y="9382252"/>
            <a:ext cx="2945659" cy="491998"/>
          </a:xfrm>
          <a:prstGeom prst="rect">
            <a:avLst/>
          </a:prstGeom>
          <a:noFill/>
          <a:ln>
            <a:noFill/>
          </a:ln>
          <a:extLst/>
        </p:spPr>
        <p:txBody>
          <a:bodyPr lIns="95426" tIns="47714" rIns="95426" bIns="47714" anchor="b"/>
          <a:lstStyle/>
          <a:p>
            <a:pPr algn="r" defTabSz="914423">
              <a:defRPr/>
            </a:pPr>
            <a:fld id="{C0379BAE-D09A-4E6F-8BCC-01B64D5C54E2}" type="slidenum">
              <a:rPr lang="fr-FR" sz="13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Sans Unicode" pitchFamily="34" charset="0"/>
              </a:rPr>
              <a:pPr algn="r" defTabSz="914423">
                <a:defRPr/>
              </a:pPr>
              <a:t>25</a:t>
            </a:fld>
            <a:endParaRPr lang="fr-FR" sz="130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Lucida Sans Unicode" pitchFamily="34" charset="0"/>
            </a:endParaRPr>
          </a:p>
        </p:txBody>
      </p:sp>
      <p:sp>
        <p:nvSpPr>
          <p:cNvPr id="308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822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r>
              <a:rPr lang="en-GB" smtClean="0"/>
              <a:t>Incidence B and C higher in MCC countries</a:t>
            </a:r>
          </a:p>
          <a:p>
            <a:r>
              <a:rPr lang="en-GB" smtClean="0"/>
              <a:t>C reduced by 90%</a:t>
            </a:r>
          </a:p>
          <a:p>
            <a:r>
              <a:rPr lang="en-GB" smtClean="0"/>
              <a:t>B reduced by 40%</a:t>
            </a:r>
          </a:p>
          <a:p>
            <a:r>
              <a:rPr lang="en-GB" smtClean="0"/>
              <a:t>In-non MCC countries, incidence has remained constant</a:t>
            </a:r>
          </a:p>
          <a:p>
            <a:r>
              <a:rPr lang="en-GB" smtClean="0"/>
              <a:t>In MCC countries, B serogroup is either stable or declining – not filling in any ecological niche and capsule switching not clinically significant.</a:t>
            </a:r>
          </a:p>
        </p:txBody>
      </p:sp>
    </p:spTree>
    <p:extLst>
      <p:ext uri="{BB962C8B-B14F-4D97-AF65-F5344CB8AC3E}">
        <p14:creationId xmlns:p14="http://schemas.microsoft.com/office/powerpoint/2010/main" val="10599586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7"/>
          <p:cNvSpPr txBox="1">
            <a:spLocks noGrp="1" noChangeArrowheads="1"/>
          </p:cNvSpPr>
          <p:nvPr/>
        </p:nvSpPr>
        <p:spPr bwMode="auto">
          <a:xfrm>
            <a:off x="5797560" y="6742139"/>
            <a:ext cx="4434684" cy="356005"/>
          </a:xfrm>
          <a:prstGeom prst="rect">
            <a:avLst/>
          </a:prstGeom>
          <a:noFill/>
          <a:ln>
            <a:noFill/>
          </a:ln>
          <a:extLst/>
        </p:spPr>
        <p:txBody>
          <a:bodyPr lIns="99046" tIns="49523" rIns="99046" bIns="49523" anchor="b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fld id="{109928E5-08C8-1C48-9A3B-D641AC98567C}" type="slidenum">
              <a:rPr lang="es-ES_tradnl" sz="1400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t>41</a:t>
            </a:fld>
            <a:endParaRPr lang="es-ES_tradnl" sz="1400" smtClean="0">
              <a:solidFill>
                <a:srgbClr val="000000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158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757488" y="534988"/>
            <a:ext cx="4719637" cy="2655887"/>
          </a:xfrm>
          <a:ln/>
        </p:spPr>
      </p:sp>
      <p:sp>
        <p:nvSpPr>
          <p:cNvPr id="1587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s-ES">
              <a:latin typeface="Calibri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1452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7"/>
          <p:cNvSpPr txBox="1">
            <a:spLocks noGrp="1" noChangeArrowheads="1"/>
          </p:cNvSpPr>
          <p:nvPr/>
        </p:nvSpPr>
        <p:spPr bwMode="auto">
          <a:xfrm>
            <a:off x="5799614" y="6740638"/>
            <a:ext cx="4434999" cy="358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8324" tIns="0" rIns="18324" bIns="0" anchor="b"/>
          <a:lstStyle/>
          <a:p>
            <a:pPr algn="r" defTabSz="915988" eaLnBrk="0" fontAlgn="base" hangingPunct="0">
              <a:spcBef>
                <a:spcPct val="0"/>
              </a:spcBef>
              <a:spcAft>
                <a:spcPct val="0"/>
              </a:spcAft>
            </a:pPr>
            <a:fld id="{66053115-54B4-4D66-9CC4-CEC78FC3D071}" type="slidenum">
              <a:rPr lang="es-ES_tradnl" sz="1000" i="1" smtClean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pPr algn="r" defTabSz="915988" eaLnBrk="0" fontAlgn="base" hangingPunct="0">
                <a:spcBef>
                  <a:spcPct val="0"/>
                </a:spcBef>
                <a:spcAft>
                  <a:spcPct val="0"/>
                </a:spcAft>
              </a:pPr>
              <a:t>42</a:t>
            </a:fld>
            <a:endParaRPr lang="es-ES_tradnl" sz="1000" i="1" smtClean="0">
              <a:solidFill>
                <a:srgbClr val="000000"/>
              </a:solidFill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139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252663" y="531813"/>
            <a:ext cx="4733925" cy="2663825"/>
          </a:xfrm>
          <a:ln/>
        </p:spPr>
      </p:sp>
      <p:sp>
        <p:nvSpPr>
          <p:cNvPr id="1392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3605" y="3252614"/>
            <a:ext cx="7955516" cy="3433793"/>
          </a:xfrm>
          <a:noFill/>
          <a:ln>
            <a:solidFill>
              <a:schemeClr val="bg1"/>
            </a:solidFill>
          </a:ln>
        </p:spPr>
        <p:txBody>
          <a:bodyPr lIns="91626" tIns="46646" rIns="91626" bIns="46646"/>
          <a:lstStyle/>
          <a:p>
            <a:pPr algn="just" eaLnBrk="1" hangingPunct="1">
              <a:tabLst>
                <a:tab pos="1074738" algn="l"/>
              </a:tabLst>
            </a:pPr>
            <a:r>
              <a:rPr lang="en-US" sz="800" smtClean="0"/>
              <a:t>REfleja el riesgo de que un episodio particular ocurra en un niño antes de llegar a los 5 años</a:t>
            </a:r>
          </a:p>
          <a:p>
            <a:pPr algn="just" eaLnBrk="1" hangingPunct="1">
              <a:tabLst>
                <a:tab pos="1074738" algn="l"/>
              </a:tabLst>
            </a:pPr>
            <a:r>
              <a:rPr lang="en-US" sz="800" smtClean="0"/>
              <a:t>1645 niños al día mueren</a:t>
            </a:r>
          </a:p>
          <a:p>
            <a:pPr algn="just" eaLnBrk="1" hangingPunct="1">
              <a:tabLst>
                <a:tab pos="1074738" algn="l"/>
              </a:tabLst>
            </a:pPr>
            <a:endParaRPr lang="en-US" sz="800" smtClean="0"/>
          </a:p>
        </p:txBody>
      </p:sp>
    </p:spTree>
    <p:extLst>
      <p:ext uri="{BB962C8B-B14F-4D97-AF65-F5344CB8AC3E}">
        <p14:creationId xmlns:p14="http://schemas.microsoft.com/office/powerpoint/2010/main" val="17014789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9.png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9.png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9.png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9.png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9.png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33"/>
            <a:ext cx="103632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06405" indent="0" algn="ctr">
              <a:buNone/>
              <a:defRPr/>
            </a:lvl2pPr>
            <a:lvl3pPr marL="812810" indent="0" algn="ctr">
              <a:buNone/>
              <a:defRPr/>
            </a:lvl3pPr>
            <a:lvl4pPr marL="1219215" indent="0" algn="ctr">
              <a:buNone/>
              <a:defRPr/>
            </a:lvl4pPr>
            <a:lvl5pPr marL="1625620" indent="0" algn="ctr">
              <a:buNone/>
              <a:defRPr/>
            </a:lvl5pPr>
            <a:lvl6pPr marL="2032025" indent="0" algn="ctr">
              <a:buNone/>
              <a:defRPr/>
            </a:lvl6pPr>
            <a:lvl7pPr marL="2438430" indent="0" algn="ctr">
              <a:buNone/>
              <a:defRPr/>
            </a:lvl7pPr>
            <a:lvl8pPr marL="2844836" indent="0" algn="ctr">
              <a:buNone/>
              <a:defRPr/>
            </a:lvl8pPr>
            <a:lvl9pPr marL="3251241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2B95BB-759B-9343-BECB-AADA0AF718E3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29A282-5117-4547-A781-F56F487EACD9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923868" y="330200"/>
            <a:ext cx="2639717" cy="6216650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999070" y="330200"/>
            <a:ext cx="7744177" cy="6216650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E55B41-A3B6-4E4B-8310-D2D2CBD5DE8A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0184" y="2130452"/>
            <a:ext cx="10972800" cy="1470025"/>
          </a:xfrm>
        </p:spPr>
        <p:txBody>
          <a:bodyPr>
            <a:normAutofit/>
          </a:bodyPr>
          <a:lstStyle>
            <a:lvl1pPr algn="ctr">
              <a:defRPr sz="2844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694484"/>
            <a:ext cx="8534400" cy="1752600"/>
          </a:xfrm>
        </p:spPr>
        <p:txBody>
          <a:bodyPr/>
          <a:lstStyle>
            <a:lvl1pPr marL="0" indent="0" algn="ctr">
              <a:spcBef>
                <a:spcPts val="533"/>
              </a:spcBef>
              <a:buNone/>
              <a:defRPr>
                <a:solidFill>
                  <a:srgbClr val="797979"/>
                </a:solidFill>
              </a:defRPr>
            </a:lvl1pPr>
            <a:lvl2pPr marL="4064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128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192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256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320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384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448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512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/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396060" y="3952877"/>
            <a:ext cx="10795941" cy="13176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60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6200" y="2527327"/>
            <a:ext cx="10363200" cy="1362075"/>
          </a:xfrm>
        </p:spPr>
        <p:txBody>
          <a:bodyPr>
            <a:normAutofit/>
          </a:bodyPr>
          <a:lstStyle>
            <a:lvl1pPr algn="l">
              <a:defRPr sz="2844" b="1" cap="none"/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6200" y="4227540"/>
            <a:ext cx="10363200" cy="689927"/>
          </a:xfrm>
        </p:spPr>
        <p:txBody>
          <a:bodyPr/>
          <a:lstStyle>
            <a:lvl1pPr marL="0" indent="0">
              <a:spcBef>
                <a:spcPts val="533"/>
              </a:spcBef>
              <a:buNone/>
              <a:defRPr sz="1778">
                <a:solidFill>
                  <a:srgbClr val="797979"/>
                </a:solidFill>
              </a:defRPr>
            </a:lvl1pPr>
            <a:lvl2pPr marL="40640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812810" indent="0">
              <a:buNone/>
              <a:defRPr sz="1422">
                <a:solidFill>
                  <a:schemeClr val="tx1">
                    <a:tint val="75000"/>
                  </a:schemeClr>
                </a:solidFill>
              </a:defRPr>
            </a:lvl3pPr>
            <a:lvl4pPr marL="1219215" indent="0">
              <a:buNone/>
              <a:defRPr sz="1244">
                <a:solidFill>
                  <a:schemeClr val="tx1">
                    <a:tint val="75000"/>
                  </a:schemeClr>
                </a:solidFill>
              </a:defRPr>
            </a:lvl4pPr>
            <a:lvl5pPr marL="1625620" indent="0">
              <a:buNone/>
              <a:defRPr sz="1244">
                <a:solidFill>
                  <a:schemeClr val="tx1">
                    <a:tint val="75000"/>
                  </a:schemeClr>
                </a:solidFill>
              </a:defRPr>
            </a:lvl5pPr>
            <a:lvl6pPr marL="2032025" indent="0">
              <a:buNone/>
              <a:defRPr sz="1244">
                <a:solidFill>
                  <a:schemeClr val="tx1">
                    <a:tint val="75000"/>
                  </a:schemeClr>
                </a:solidFill>
              </a:defRPr>
            </a:lvl6pPr>
            <a:lvl7pPr marL="2438430" indent="0">
              <a:buNone/>
              <a:defRPr sz="1244">
                <a:solidFill>
                  <a:schemeClr val="tx1">
                    <a:tint val="75000"/>
                  </a:schemeClr>
                </a:solidFill>
              </a:defRPr>
            </a:lvl7pPr>
            <a:lvl8pPr marL="2844836" indent="0">
              <a:buNone/>
              <a:defRPr sz="1244">
                <a:solidFill>
                  <a:schemeClr val="tx1">
                    <a:tint val="75000"/>
                  </a:schemeClr>
                </a:solidFill>
              </a:defRPr>
            </a:lvl8pPr>
            <a:lvl9pPr marL="3251241" indent="0">
              <a:buNone/>
              <a:defRPr sz="124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/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6"/>
          <p:cNvSpPr>
            <a:spLocks noGrp="1"/>
          </p:cNvSpPr>
          <p:nvPr>
            <p:ph type="body" sz="quarter" idx="11"/>
          </p:nvPr>
        </p:nvSpPr>
        <p:spPr bwMode="gray">
          <a:xfrm>
            <a:off x="493202" y="6482694"/>
            <a:ext cx="9417049" cy="212751"/>
          </a:xfrm>
        </p:spPr>
        <p:txBody>
          <a:bodyPr anchor="b">
            <a:spAutoFit/>
          </a:bodyPr>
          <a:lstStyle>
            <a:lvl1pPr marL="100191" indent="-100191">
              <a:lnSpc>
                <a:spcPct val="88000"/>
              </a:lnSpc>
              <a:spcBef>
                <a:spcPts val="107"/>
              </a:spcBef>
              <a:buNone/>
              <a:tabLst>
                <a:tab pos="100191" algn="l"/>
              </a:tabLst>
              <a:defRPr sz="889"/>
            </a:lvl1pPr>
            <a:lvl2pPr marL="406405" indent="0">
              <a:buNone/>
              <a:defRPr/>
            </a:lvl2pPr>
            <a:lvl3pPr marL="812810" indent="0">
              <a:buNone/>
              <a:defRPr/>
            </a:lvl3pPr>
            <a:lvl4pPr marL="1119025" indent="0">
              <a:buNone/>
              <a:defRPr/>
            </a:lvl4pPr>
            <a:lvl5pPr marL="1474630" indent="0">
              <a:buNone/>
              <a:defRPr/>
            </a:lvl5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187290" y="6448425"/>
            <a:ext cx="523052" cy="247650"/>
          </a:xfrm>
        </p:spPr>
        <p:txBody>
          <a:bodyPr/>
          <a:lstStyle>
            <a:lvl1pPr algn="r" defTabSz="406405">
              <a:defRPr sz="889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F09EC81D-2F56-D54C-B857-ABF18AC3D578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/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11187290" y="6448425"/>
            <a:ext cx="523052" cy="247650"/>
          </a:xfrm>
        </p:spPr>
        <p:txBody>
          <a:bodyPr/>
          <a:lstStyle>
            <a:lvl1pPr algn="r" defTabSz="406405">
              <a:defRPr sz="889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4978CCBB-B9B4-9644-B4A0-1A0E0A1AC0DA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/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3184" y="1879600"/>
            <a:ext cx="11216216" cy="429768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6"/>
          <p:cNvSpPr>
            <a:spLocks noGrp="1"/>
          </p:cNvSpPr>
          <p:nvPr>
            <p:ph type="body" sz="quarter" idx="11"/>
          </p:nvPr>
        </p:nvSpPr>
        <p:spPr bwMode="gray">
          <a:xfrm>
            <a:off x="493202" y="6482694"/>
            <a:ext cx="9417049" cy="212751"/>
          </a:xfrm>
        </p:spPr>
        <p:txBody>
          <a:bodyPr anchor="b">
            <a:spAutoFit/>
          </a:bodyPr>
          <a:lstStyle>
            <a:lvl1pPr marL="100191" indent="-100191">
              <a:lnSpc>
                <a:spcPct val="88000"/>
              </a:lnSpc>
              <a:spcBef>
                <a:spcPts val="107"/>
              </a:spcBef>
              <a:buNone/>
              <a:tabLst>
                <a:tab pos="100191" algn="l"/>
              </a:tabLst>
              <a:defRPr sz="889"/>
            </a:lvl1pPr>
            <a:lvl2pPr marL="406405" indent="0">
              <a:buNone/>
              <a:defRPr/>
            </a:lvl2pPr>
            <a:lvl3pPr marL="812810" indent="0">
              <a:buNone/>
              <a:defRPr/>
            </a:lvl3pPr>
            <a:lvl4pPr marL="1119025" indent="0">
              <a:buNone/>
              <a:defRPr/>
            </a:lvl4pPr>
            <a:lvl5pPr marL="1474630" indent="0">
              <a:buNone/>
              <a:defRPr/>
            </a:lvl5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/>
          </p:nvPr>
        </p:nvSpPr>
        <p:spPr bwMode="gray">
          <a:xfrm>
            <a:off x="506732" y="1269398"/>
            <a:ext cx="11189123" cy="313932"/>
          </a:xfrm>
        </p:spPr>
        <p:txBody>
          <a:bodyPr>
            <a:spAutoFit/>
          </a:bodyPr>
          <a:lstStyle>
            <a:lvl1pPr marL="0" indent="0" algn="l">
              <a:spcBef>
                <a:spcPts val="0"/>
              </a:spcBef>
              <a:buNone/>
              <a:defRPr sz="1600" b="1">
                <a:solidFill>
                  <a:schemeClr val="accent1"/>
                </a:solidFill>
              </a:defRPr>
            </a:lvl1pPr>
            <a:lvl2pPr marL="406405" indent="0">
              <a:buNone/>
              <a:defRPr/>
            </a:lvl2pPr>
            <a:lvl3pPr marL="812810" indent="0">
              <a:buNone/>
              <a:defRPr/>
            </a:lvl3pPr>
            <a:lvl4pPr marL="1119025" indent="0">
              <a:buNone/>
              <a:defRPr/>
            </a:lvl4pPr>
            <a:lvl5pPr marL="1474630" indent="0">
              <a:buNone/>
              <a:defRPr/>
            </a:lvl5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187290" y="6448425"/>
            <a:ext cx="523052" cy="247650"/>
          </a:xfrm>
        </p:spPr>
        <p:txBody>
          <a:bodyPr/>
          <a:lstStyle>
            <a:lvl1pPr algn="r" defTabSz="406405">
              <a:defRPr sz="889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64C7CB2-9F5C-844B-A146-19C2AB87DB8E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/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Text Placeholder 6"/>
          <p:cNvSpPr>
            <a:spLocks noGrp="1"/>
          </p:cNvSpPr>
          <p:nvPr>
            <p:ph type="body" sz="quarter" idx="11"/>
          </p:nvPr>
        </p:nvSpPr>
        <p:spPr bwMode="gray">
          <a:xfrm>
            <a:off x="493202" y="6482694"/>
            <a:ext cx="9417049" cy="212751"/>
          </a:xfrm>
        </p:spPr>
        <p:txBody>
          <a:bodyPr anchor="b">
            <a:spAutoFit/>
          </a:bodyPr>
          <a:lstStyle>
            <a:lvl1pPr marL="100191" indent="-100191">
              <a:lnSpc>
                <a:spcPct val="88000"/>
              </a:lnSpc>
              <a:spcBef>
                <a:spcPts val="107"/>
              </a:spcBef>
              <a:buNone/>
              <a:tabLst>
                <a:tab pos="100191" algn="l"/>
              </a:tabLst>
              <a:defRPr sz="889"/>
            </a:lvl1pPr>
            <a:lvl2pPr marL="406405" indent="0">
              <a:buNone/>
              <a:defRPr/>
            </a:lvl2pPr>
            <a:lvl3pPr marL="812810" indent="0">
              <a:buNone/>
              <a:defRPr/>
            </a:lvl3pPr>
            <a:lvl4pPr marL="1119025" indent="0">
              <a:buNone/>
              <a:defRPr/>
            </a:lvl4pPr>
            <a:lvl5pPr marL="1474630" indent="0">
              <a:buNone/>
              <a:defRPr/>
            </a:lvl5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/>
          </p:nvPr>
        </p:nvSpPr>
        <p:spPr bwMode="gray">
          <a:xfrm>
            <a:off x="506732" y="1269398"/>
            <a:ext cx="11189123" cy="313932"/>
          </a:xfrm>
        </p:spPr>
        <p:txBody>
          <a:bodyPr>
            <a:spAutoFit/>
          </a:bodyPr>
          <a:lstStyle>
            <a:lvl1pPr marL="0" indent="0" algn="l">
              <a:spcBef>
                <a:spcPts val="0"/>
              </a:spcBef>
              <a:buNone/>
              <a:defRPr sz="1600" b="1">
                <a:solidFill>
                  <a:schemeClr val="accent1"/>
                </a:solidFill>
              </a:defRPr>
            </a:lvl1pPr>
            <a:lvl2pPr marL="406405" indent="0">
              <a:buNone/>
              <a:defRPr/>
            </a:lvl2pPr>
            <a:lvl3pPr marL="812810" indent="0">
              <a:buNone/>
              <a:defRPr/>
            </a:lvl3pPr>
            <a:lvl4pPr marL="1119025" indent="0">
              <a:buNone/>
              <a:defRPr/>
            </a:lvl4pPr>
            <a:lvl5pPr marL="1474630" indent="0">
              <a:buNone/>
              <a:defRPr/>
            </a:lvl5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187290" y="6448425"/>
            <a:ext cx="523052" cy="247650"/>
          </a:xfrm>
        </p:spPr>
        <p:txBody>
          <a:bodyPr/>
          <a:lstStyle>
            <a:lvl1pPr algn="r" defTabSz="406405">
              <a:defRPr sz="889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2D44624-9FDC-F44F-BE9F-7065C030A898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/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defTabSz="406405" fontAlgn="base">
              <a:spcBef>
                <a:spcPct val="0"/>
              </a:spcBef>
              <a:spcAft>
                <a:spcPct val="0"/>
              </a:spcAft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0A2A8A2-05EE-334E-B7FC-6495512C6872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/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508000" y="1371600"/>
            <a:ext cx="5520267" cy="4457700"/>
          </a:xfrm>
        </p:spPr>
        <p:txBody>
          <a:bodyPr/>
          <a:lstStyle>
            <a:lvl1pPr>
              <a:defRPr sz="2489"/>
            </a:lvl1pPr>
            <a:lvl2pPr>
              <a:defRPr sz="2133"/>
            </a:lvl2pPr>
            <a:lvl3pPr>
              <a:defRPr sz="1778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231467" y="1371600"/>
            <a:ext cx="5520267" cy="4457700"/>
          </a:xfrm>
        </p:spPr>
        <p:txBody>
          <a:bodyPr/>
          <a:lstStyle>
            <a:lvl1pPr>
              <a:defRPr sz="2489"/>
            </a:lvl1pPr>
            <a:lvl2pPr>
              <a:defRPr sz="2133"/>
            </a:lvl2pPr>
            <a:lvl3pPr>
              <a:defRPr sz="1778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1117600" y="6400802"/>
            <a:ext cx="1930400" cy="301625"/>
          </a:xfrm>
          <a:prstGeom prst="rect">
            <a:avLst/>
          </a:prstGeom>
        </p:spPr>
        <p:txBody>
          <a:bodyPr/>
          <a:lstStyle>
            <a:lvl1pPr defTabSz="812810">
              <a:defRPr sz="1600">
                <a:solidFill>
                  <a:prstClr val="black"/>
                </a:solidFill>
                <a:effectLst/>
                <a:latin typeface="Arial" charset="0"/>
                <a:ea typeface="+mn-ea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7C5ABFB-B28B-4C98-A302-400184EFD93D}" type="datetime1">
              <a:rPr lang="en-US" altLang="fr-FR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12/13/2017</a:t>
            </a:fld>
            <a:endParaRPr lang="en-US" alt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11187290" y="6448425"/>
            <a:ext cx="523052" cy="247650"/>
          </a:xfrm>
        </p:spPr>
        <p:txBody>
          <a:bodyPr/>
          <a:lstStyle>
            <a:lvl1pPr algn="r" defTabSz="406405">
              <a:defRPr sz="889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087F9AE-9CB3-244F-8E4C-93E21FB8675C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/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9F4167-DCA8-814E-AEA7-7945B1847C42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372" y="317675"/>
            <a:ext cx="11216217" cy="89408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11187290" y="6448425"/>
            <a:ext cx="523052" cy="247650"/>
          </a:xfrm>
        </p:spPr>
        <p:txBody>
          <a:bodyPr/>
          <a:lstStyle>
            <a:lvl1pPr algn="r" defTabSz="406405" fontAlgn="base">
              <a:spcBef>
                <a:spcPct val="0"/>
              </a:spcBef>
              <a:spcAft>
                <a:spcPct val="0"/>
              </a:spcAft>
              <a:defRPr sz="889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A4749E6-89D1-0242-9484-1773FDF2DED2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/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re et tabl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03200" y="76225"/>
            <a:ext cx="11785600" cy="9112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ableau 2"/>
          <p:cNvSpPr>
            <a:spLocks noGrp="1"/>
          </p:cNvSpPr>
          <p:nvPr>
            <p:ph type="tbl" idx="1"/>
          </p:nvPr>
        </p:nvSpPr>
        <p:spPr>
          <a:xfrm>
            <a:off x="508000" y="1371600"/>
            <a:ext cx="11243733" cy="4457700"/>
          </a:xfrm>
        </p:spPr>
        <p:txBody>
          <a:bodyPr rtlCol="0">
            <a:noAutofit/>
          </a:bodyPr>
          <a:lstStyle/>
          <a:p>
            <a:pPr lvl="0"/>
            <a:endParaRPr lang="fr-FR" noProof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1117600" y="6400802"/>
            <a:ext cx="1930400" cy="301625"/>
          </a:xfrm>
          <a:prstGeom prst="rect">
            <a:avLst/>
          </a:prstGeom>
        </p:spPr>
        <p:txBody>
          <a:bodyPr/>
          <a:lstStyle>
            <a:lvl1pPr defTabSz="812810">
              <a:defRPr sz="1600">
                <a:solidFill>
                  <a:prstClr val="black"/>
                </a:solidFill>
                <a:effectLst/>
                <a:latin typeface="Arial" charset="0"/>
                <a:ea typeface="+mn-ea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661FEFE-730E-4CC9-8E22-CC6788BC715A}" type="datetime1">
              <a:rPr lang="en-US" altLang="fr-FR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12/13/2017</a:t>
            </a:fld>
            <a:endParaRPr lang="en-US" altLang="fr-FR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11187290" y="6448425"/>
            <a:ext cx="523052" cy="247650"/>
          </a:xfrm>
        </p:spPr>
        <p:txBody>
          <a:bodyPr/>
          <a:lstStyle>
            <a:lvl1pPr algn="r" defTabSz="406405">
              <a:defRPr sz="889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C652C5E6-DB2F-574D-9396-6F3D60A302FA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/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re. Text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03200" y="76225"/>
            <a:ext cx="11785600" cy="9112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508000" y="1371600"/>
            <a:ext cx="5520267" cy="44577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231467" y="1371600"/>
            <a:ext cx="5520267" cy="44577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1117600" y="6400802"/>
            <a:ext cx="1930400" cy="301625"/>
          </a:xfrm>
          <a:prstGeom prst="rect">
            <a:avLst/>
          </a:prstGeom>
        </p:spPr>
        <p:txBody>
          <a:bodyPr/>
          <a:lstStyle>
            <a:lvl1pPr defTabSz="812810">
              <a:defRPr sz="1600">
                <a:solidFill>
                  <a:prstClr val="black"/>
                </a:solidFill>
                <a:effectLst/>
                <a:latin typeface="Arial" charset="0"/>
                <a:ea typeface="+mn-ea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101964E-F150-4C48-8BD7-97E7B368941B}" type="datetime1">
              <a:rPr lang="en-US" altLang="fr-FR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12/13/2017</a:t>
            </a:fld>
            <a:endParaRPr lang="en-US" alt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11187290" y="6448425"/>
            <a:ext cx="523052" cy="247650"/>
          </a:xfrm>
        </p:spPr>
        <p:txBody>
          <a:bodyPr/>
          <a:lstStyle>
            <a:lvl1pPr algn="r" defTabSz="406405">
              <a:defRPr sz="889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D1314B1-3CDB-394B-9840-5DFD1DD166D9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/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73618" y="1628800"/>
            <a:ext cx="11618383" cy="4536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4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8901289" y="6356352"/>
            <a:ext cx="2844800" cy="365125"/>
          </a:xfrm>
        </p:spPr>
        <p:txBody>
          <a:bodyPr/>
          <a:lstStyle>
            <a:lvl1pPr defTabSz="406405" fontAlgn="base">
              <a:spcBef>
                <a:spcPct val="0"/>
              </a:spcBef>
              <a:spcAft>
                <a:spcPct val="0"/>
              </a:spcAft>
              <a:defRPr b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64D2C73-AFC6-E245-9ADB-955DC57262F1}" type="slidenum">
              <a:rPr lang="en-GB"/>
              <a:pPr>
                <a:defRPr/>
              </a:pPr>
              <a:t>‹Nº›</a:t>
            </a:fld>
            <a:endParaRPr lang="en-GB" dirty="0"/>
          </a:p>
        </p:txBody>
      </p:sp>
    </p:spTree>
    <p:extLst/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N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2"/>
          <p:cNvSpPr>
            <a:spLocks noGrp="1"/>
          </p:cNvSpPr>
          <p:nvPr>
            <p:ph type="body" sz="quarter" idx="16"/>
          </p:nvPr>
        </p:nvSpPr>
        <p:spPr bwMode="gray">
          <a:xfrm>
            <a:off x="417706" y="6073621"/>
            <a:ext cx="11342495" cy="208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45720" rIns="45720" anchor="b">
            <a:spAutoFit/>
          </a:bodyPr>
          <a:lstStyle>
            <a:lvl1pPr marL="0" indent="0">
              <a:lnSpc>
                <a:spcPct val="85000"/>
              </a:lnSpc>
              <a:spcBef>
                <a:spcPts val="178"/>
              </a:spcBef>
              <a:buNone/>
              <a:defRPr kumimoji="0" lang="en-US" sz="889" b="0" i="0" u="none" strike="noStrike" kern="1200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5"/>
          </p:nvPr>
        </p:nvSpPr>
        <p:spPr bwMode="gray">
          <a:xfrm>
            <a:off x="508000" y="1139615"/>
            <a:ext cx="10984992" cy="384048"/>
          </a:xfrm>
          <a:prstGeom prst="rect">
            <a:avLst/>
          </a:prstGeom>
          <a:noFill/>
        </p:spPr>
        <p:txBody>
          <a:bodyPr rtlCol="0">
            <a:noAutofit/>
          </a:bodyPr>
          <a:lstStyle>
            <a:lvl1pPr marL="0" indent="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en-US" sz="1778" b="1" kern="1200" baseline="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1956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1956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1956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1956" b="1" kern="1200" dirty="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7"/>
          </p:nvPr>
        </p:nvSpPr>
        <p:spPr bwMode="gray">
          <a:xfrm>
            <a:off x="11266311" y="6675438"/>
            <a:ext cx="827852" cy="133350"/>
          </a:xfrm>
        </p:spPr>
        <p:txBody>
          <a:bodyPr wrap="none" lIns="0" rIns="91440" anchor="ctr" anchorCtr="0"/>
          <a:lstStyle>
            <a:lvl1pPr marL="0" algn="r" defTabSz="81281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800" b="1" kern="1200">
                <a:solidFill>
                  <a:srgbClr val="0077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fld id="{E02754E2-DEDB-6D43-BB59-B4C0C0F4EC71}" type="slidenum">
              <a:rPr/>
              <a:pPr>
                <a:defRPr/>
              </a:pPr>
              <a:t>‹Nº›</a:t>
            </a:fld>
            <a:endParaRPr dirty="0"/>
          </a:p>
        </p:txBody>
      </p:sp>
    </p:spTree>
    <p:extLst/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Diapositiva de portad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3789040"/>
            <a:ext cx="10534651" cy="1285884"/>
          </a:xfrm>
          <a:solidFill>
            <a:srgbClr val="FFFFFF">
              <a:alpha val="50196"/>
            </a:srgbClr>
          </a:solidFill>
        </p:spPr>
        <p:txBody>
          <a:bodyPr>
            <a:noAutofit/>
          </a:bodyPr>
          <a:lstStyle>
            <a:lvl1pPr algn="l">
              <a:defRPr sz="4000" b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ES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895350" y="5146330"/>
            <a:ext cx="10553701" cy="914420"/>
          </a:xfrm>
          <a:solidFill>
            <a:srgbClr val="FFFFFF">
              <a:alpha val="50196"/>
            </a:srgbClr>
          </a:solidFill>
        </p:spPr>
        <p:txBody>
          <a:bodyPr>
            <a:normAutofit/>
          </a:bodyPr>
          <a:lstStyle>
            <a:lvl1pPr marL="0" indent="0" algn="l">
              <a:buNone/>
              <a:defRPr sz="2800" b="1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ES" dirty="0"/>
          </a:p>
        </p:txBody>
      </p:sp>
      <p:cxnSp>
        <p:nvCxnSpPr>
          <p:cNvPr id="12" name="11 Conector recto"/>
          <p:cNvCxnSpPr/>
          <p:nvPr userDrawn="1"/>
        </p:nvCxnSpPr>
        <p:spPr>
          <a:xfrm rot="5400000">
            <a:off x="298684" y="4417949"/>
            <a:ext cx="1116000" cy="1059"/>
          </a:xfrm>
          <a:prstGeom prst="line">
            <a:avLst/>
          </a:prstGeom>
          <a:ln w="123825" cap="rnd" cmpd="thickThin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13 Conector recto"/>
          <p:cNvCxnSpPr/>
          <p:nvPr userDrawn="1"/>
        </p:nvCxnSpPr>
        <p:spPr>
          <a:xfrm rot="5400000">
            <a:off x="497780" y="5585923"/>
            <a:ext cx="720000" cy="1059"/>
          </a:xfrm>
          <a:prstGeom prst="line">
            <a:avLst/>
          </a:prstGeom>
          <a:ln w="123825" cap="rnd" cmpd="thickThin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agen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7568" y="6132300"/>
            <a:ext cx="2088232" cy="609068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00" y="115200"/>
            <a:ext cx="7667715" cy="93600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5977834"/>
            <a:ext cx="3077800" cy="866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60982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Diapositiva de portad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3789040"/>
            <a:ext cx="10534651" cy="1285884"/>
          </a:xfrm>
          <a:solidFill>
            <a:srgbClr val="FFFFFF">
              <a:alpha val="50196"/>
            </a:srgbClr>
          </a:solidFill>
        </p:spPr>
        <p:txBody>
          <a:bodyPr>
            <a:noAutofit/>
          </a:bodyPr>
          <a:lstStyle>
            <a:lvl1pPr algn="l">
              <a:defRPr sz="4000" b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s-ES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895350" y="5146330"/>
            <a:ext cx="10553701" cy="914420"/>
          </a:xfrm>
          <a:solidFill>
            <a:srgbClr val="FFFFFF">
              <a:alpha val="50196"/>
            </a:srgbClr>
          </a:solidFill>
        </p:spPr>
        <p:txBody>
          <a:bodyPr>
            <a:normAutofit/>
          </a:bodyPr>
          <a:lstStyle>
            <a:lvl1pPr marL="0" indent="0" algn="l">
              <a:buNone/>
              <a:defRPr sz="2800" b="1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 dirty="0"/>
          </a:p>
        </p:txBody>
      </p:sp>
      <p:cxnSp>
        <p:nvCxnSpPr>
          <p:cNvPr id="12" name="11 Conector recto"/>
          <p:cNvCxnSpPr/>
          <p:nvPr userDrawn="1"/>
        </p:nvCxnSpPr>
        <p:spPr>
          <a:xfrm rot="5400000">
            <a:off x="298684" y="4417949"/>
            <a:ext cx="1116000" cy="1059"/>
          </a:xfrm>
          <a:prstGeom prst="line">
            <a:avLst/>
          </a:prstGeom>
          <a:ln w="123825" cap="rnd" cmpd="thickThin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13 Conector recto"/>
          <p:cNvCxnSpPr/>
          <p:nvPr userDrawn="1"/>
        </p:nvCxnSpPr>
        <p:spPr>
          <a:xfrm rot="5400000">
            <a:off x="497780" y="5585923"/>
            <a:ext cx="720000" cy="1059"/>
          </a:xfrm>
          <a:prstGeom prst="line">
            <a:avLst/>
          </a:prstGeom>
          <a:ln w="123825" cap="rnd" cmpd="thickThin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agen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7568" y="6132300"/>
            <a:ext cx="2088232" cy="60906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00" y="115200"/>
            <a:ext cx="7706398" cy="936000"/>
          </a:xfrm>
          <a:prstGeom prst="rect">
            <a:avLst/>
          </a:prstGeom>
        </p:spPr>
      </p:pic>
    </p:spTree>
    <p:extLst/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los y subnivele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 hasCustomPrompt="1"/>
          </p:nvPr>
        </p:nvSpPr>
        <p:spPr>
          <a:xfrm>
            <a:off x="609600" y="159904"/>
            <a:ext cx="10972800" cy="604800"/>
          </a:xfrm>
          <a:noFill/>
        </p:spPr>
        <p:txBody>
          <a:bodyPr>
            <a:noAutofit/>
          </a:bodyPr>
          <a:lstStyle>
            <a:lvl1pPr algn="ctr">
              <a:defRPr sz="3200" b="1" baseline="0">
                <a:solidFill>
                  <a:schemeClr val="accent1"/>
                </a:solidFill>
              </a:defRPr>
            </a:lvl1pPr>
          </a:lstStyle>
          <a:p>
            <a:r>
              <a:rPr lang="es-ES" dirty="0" smtClean="0"/>
              <a:t>Título de diapositiva: es obligatorio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1015675"/>
            <a:ext cx="11582400" cy="4592024"/>
          </a:xfrm>
        </p:spPr>
        <p:txBody>
          <a:bodyPr>
            <a:normAutofit/>
          </a:bodyPr>
          <a:lstStyle>
            <a:lvl1pPr marL="808038" indent="-265113">
              <a:spcBef>
                <a:spcPts val="600"/>
              </a:spcBef>
              <a:buFontTx/>
              <a:buBlip>
                <a:blip r:embed="rId3"/>
              </a:buBlip>
              <a:defRPr sz="2400">
                <a:solidFill>
                  <a:schemeClr val="accent1"/>
                </a:solidFill>
              </a:defRPr>
            </a:lvl1pPr>
            <a:lvl2pPr marL="1524000" indent="-265113">
              <a:spcBef>
                <a:spcPts val="600"/>
              </a:spcBef>
              <a:buClr>
                <a:schemeClr val="tx2"/>
              </a:buClr>
              <a:buSzPct val="100000"/>
              <a:buFont typeface="Wingdings" panose="05000000000000000000" pitchFamily="2" charset="2"/>
              <a:buChar char="v"/>
              <a:defRPr sz="2200">
                <a:solidFill>
                  <a:schemeClr val="accent1"/>
                </a:solidFill>
              </a:defRPr>
            </a:lvl2pPr>
            <a:lvl3pPr marL="2239963" indent="-265113">
              <a:spcBef>
                <a:spcPts val="600"/>
              </a:spcBef>
              <a:buClr>
                <a:schemeClr val="tx2"/>
              </a:buClr>
              <a:buSzPct val="100000"/>
              <a:buFont typeface="Wingdings" panose="05000000000000000000" pitchFamily="2" charset="2"/>
              <a:buChar char="ü"/>
              <a:defRPr sz="2000">
                <a:solidFill>
                  <a:schemeClr val="accent1"/>
                </a:solidFill>
              </a:defRPr>
            </a:lvl3pPr>
            <a:lvl4pPr marL="2874963" indent="-184150">
              <a:spcBef>
                <a:spcPts val="600"/>
              </a:spcBef>
              <a:buClr>
                <a:schemeClr val="tx2"/>
              </a:buClr>
              <a:defRPr sz="2000">
                <a:solidFill>
                  <a:schemeClr val="accent1"/>
                </a:solidFill>
              </a:defRPr>
            </a:lvl4pPr>
            <a:lvl5pPr marL="3590925" indent="-185738">
              <a:spcBef>
                <a:spcPts val="600"/>
              </a:spcBef>
              <a:buClr>
                <a:schemeClr val="tx2"/>
              </a:buClr>
              <a:defRPr sz="2000">
                <a:solidFill>
                  <a:schemeClr val="accent1"/>
                </a:solidFill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 dirty="0"/>
          </a:p>
        </p:txBody>
      </p:sp>
      <p:sp>
        <p:nvSpPr>
          <p:cNvPr id="6" name="Marcador de texto 5"/>
          <p:cNvSpPr>
            <a:spLocks noGrp="1"/>
          </p:cNvSpPr>
          <p:nvPr>
            <p:ph type="body" sz="quarter" idx="10" hasCustomPrompt="1"/>
          </p:nvPr>
        </p:nvSpPr>
        <p:spPr>
          <a:xfrm>
            <a:off x="-43" y="5661248"/>
            <a:ext cx="11582443" cy="295162"/>
          </a:xfrm>
        </p:spPr>
        <p:txBody>
          <a:bodyPr/>
          <a:lstStyle>
            <a:lvl1pPr marL="0" indent="0" algn="r">
              <a:buNone/>
              <a:defRPr sz="1400" i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s-ES" dirty="0" smtClean="0"/>
              <a:t>Haga clic para introducir una referencia bibliográfica</a:t>
            </a:r>
          </a:p>
        </p:txBody>
      </p:sp>
      <p:pic>
        <p:nvPicPr>
          <p:cNvPr id="8" name="11 Imagen" descr="Heartbeat.png"/>
          <p:cNvPicPr>
            <a:picLocks noChangeAspect="1"/>
          </p:cNvPicPr>
          <p:nvPr userDrawn="1"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r="37971" b="1133"/>
          <a:stretch>
            <a:fillRect/>
          </a:stretch>
        </p:blipFill>
        <p:spPr>
          <a:xfrm>
            <a:off x="-32" y="6072206"/>
            <a:ext cx="3214710" cy="428628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6227876"/>
            <a:ext cx="1760538" cy="513491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00" y="6476628"/>
            <a:ext cx="3174272" cy="291600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regunta interactiv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texto"/>
          <p:cNvSpPr>
            <a:spLocks noGrp="1"/>
          </p:cNvSpPr>
          <p:nvPr>
            <p:ph type="body" idx="1" hasCustomPrompt="1"/>
          </p:nvPr>
        </p:nvSpPr>
        <p:spPr>
          <a:xfrm>
            <a:off x="963084" y="2276872"/>
            <a:ext cx="10363200" cy="3330826"/>
          </a:xfrm>
        </p:spPr>
        <p:txBody>
          <a:bodyPr anchor="t"/>
          <a:lstStyle>
            <a:lvl1pPr marL="457200" indent="-457200">
              <a:spcBef>
                <a:spcPts val="600"/>
              </a:spcBef>
              <a:buClr>
                <a:schemeClr val="tx2"/>
              </a:buClr>
              <a:buFont typeface="+mj-lt"/>
              <a:buAutoNum type="arabicPeriod"/>
              <a:defRPr sz="2400" b="1" baseline="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 smtClean="0"/>
              <a:t>Respuesta 1</a:t>
            </a:r>
          </a:p>
          <a:p>
            <a:pPr lvl="0"/>
            <a:r>
              <a:rPr lang="es-ES" dirty="0" smtClean="0"/>
              <a:t>Respuesta 2</a:t>
            </a:r>
          </a:p>
          <a:p>
            <a:pPr lvl="0"/>
            <a:r>
              <a:rPr lang="es-ES" dirty="0" smtClean="0"/>
              <a:t>Respuesta 3</a:t>
            </a:r>
          </a:p>
          <a:p>
            <a:pPr lvl="0"/>
            <a:r>
              <a:rPr lang="es-ES" dirty="0" smtClean="0"/>
              <a:t>Respuesta 4</a:t>
            </a:r>
          </a:p>
        </p:txBody>
      </p:sp>
      <p:sp>
        <p:nvSpPr>
          <p:cNvPr id="13" name="2 Marcador de texto"/>
          <p:cNvSpPr>
            <a:spLocks noGrp="1"/>
          </p:cNvSpPr>
          <p:nvPr>
            <p:ph type="body" idx="10" hasCustomPrompt="1"/>
          </p:nvPr>
        </p:nvSpPr>
        <p:spPr>
          <a:xfrm>
            <a:off x="963084" y="908721"/>
            <a:ext cx="10363200" cy="1035465"/>
          </a:xfrm>
        </p:spPr>
        <p:txBody>
          <a:bodyPr anchor="b">
            <a:normAutofit/>
          </a:bodyPr>
          <a:lstStyle>
            <a:lvl1pPr marL="0" indent="0" algn="ctr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 smtClean="0"/>
              <a:t>Enunciado de la pregunta X</a:t>
            </a:r>
          </a:p>
        </p:txBody>
      </p:sp>
      <p:sp>
        <p:nvSpPr>
          <p:cNvPr id="14" name="Marcador de texto 5"/>
          <p:cNvSpPr>
            <a:spLocks noGrp="1"/>
          </p:cNvSpPr>
          <p:nvPr>
            <p:ph type="body" sz="quarter" idx="11" hasCustomPrompt="1"/>
          </p:nvPr>
        </p:nvSpPr>
        <p:spPr>
          <a:xfrm>
            <a:off x="-43" y="5661248"/>
            <a:ext cx="11582443" cy="295162"/>
          </a:xfrm>
        </p:spPr>
        <p:txBody>
          <a:bodyPr/>
          <a:lstStyle>
            <a:lvl1pPr marL="0" indent="0" algn="r">
              <a:buNone/>
              <a:defRPr sz="1400" i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s-ES" dirty="0" smtClean="0"/>
              <a:t>Haga clic para introducir una referencia bibliográfica</a:t>
            </a:r>
          </a:p>
        </p:txBody>
      </p:sp>
      <p:sp>
        <p:nvSpPr>
          <p:cNvPr id="18" name="1 Título"/>
          <p:cNvSpPr>
            <a:spLocks noGrp="1"/>
          </p:cNvSpPr>
          <p:nvPr>
            <p:ph type="title" hasCustomPrompt="1"/>
          </p:nvPr>
        </p:nvSpPr>
        <p:spPr>
          <a:xfrm>
            <a:off x="609600" y="159904"/>
            <a:ext cx="10972800" cy="604800"/>
          </a:xfrm>
          <a:noFill/>
        </p:spPr>
        <p:txBody>
          <a:bodyPr>
            <a:noAutofit/>
          </a:bodyPr>
          <a:lstStyle>
            <a:lvl1pPr algn="ctr">
              <a:defRPr sz="3200" b="1">
                <a:solidFill>
                  <a:schemeClr val="accent1"/>
                </a:solidFill>
              </a:defRPr>
            </a:lvl1pPr>
          </a:lstStyle>
          <a:p>
            <a:r>
              <a:rPr lang="es-ES" dirty="0" smtClean="0"/>
              <a:t>Pregunta X</a:t>
            </a:r>
            <a:endParaRPr lang="es-ES" dirty="0"/>
          </a:p>
        </p:txBody>
      </p:sp>
      <p:pic>
        <p:nvPicPr>
          <p:cNvPr id="9" name="11 Imagen" descr="Heartbeat.png"/>
          <p:cNvPicPr>
            <a:picLocks noChangeAspect="1"/>
          </p:cNvPicPr>
          <p:nvPr userDrawn="1"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r="37971" b="1133"/>
          <a:stretch>
            <a:fillRect/>
          </a:stretch>
        </p:blipFill>
        <p:spPr>
          <a:xfrm>
            <a:off x="-32" y="6072206"/>
            <a:ext cx="3214710" cy="428628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6227876"/>
            <a:ext cx="1760538" cy="513491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00" y="6476628"/>
            <a:ext cx="3174272" cy="291600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área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2 Marcador de contenido"/>
          <p:cNvSpPr>
            <a:spLocks noGrp="1"/>
          </p:cNvSpPr>
          <p:nvPr>
            <p:ph idx="10"/>
          </p:nvPr>
        </p:nvSpPr>
        <p:spPr>
          <a:xfrm>
            <a:off x="0" y="1015674"/>
            <a:ext cx="5999989" cy="4645574"/>
          </a:xfrm>
        </p:spPr>
        <p:txBody>
          <a:bodyPr/>
          <a:lstStyle>
            <a:lvl1pPr marL="808038" indent="-265113">
              <a:spcBef>
                <a:spcPts val="600"/>
              </a:spcBef>
              <a:buFontTx/>
              <a:buBlip>
                <a:blip r:embed="rId3"/>
              </a:buBlip>
              <a:defRPr sz="2400">
                <a:solidFill>
                  <a:schemeClr val="accent1"/>
                </a:solidFill>
              </a:defRPr>
            </a:lvl1pPr>
            <a:lvl2pPr marL="1524000" indent="-265113">
              <a:spcBef>
                <a:spcPts val="600"/>
              </a:spcBef>
              <a:buClr>
                <a:schemeClr val="tx2"/>
              </a:buClr>
              <a:buSzPct val="100000"/>
              <a:buFont typeface="Wingdings" panose="05000000000000000000" pitchFamily="2" charset="2"/>
              <a:buChar char="v"/>
              <a:defRPr sz="2200">
                <a:solidFill>
                  <a:schemeClr val="accent1"/>
                </a:solidFill>
              </a:defRPr>
            </a:lvl2pPr>
            <a:lvl3pPr marL="2239963" indent="-265113">
              <a:spcBef>
                <a:spcPts val="600"/>
              </a:spcBef>
              <a:buClr>
                <a:schemeClr val="tx2"/>
              </a:buClr>
              <a:buSzPct val="100000"/>
              <a:buFont typeface="Wingdings" panose="05000000000000000000" pitchFamily="2" charset="2"/>
              <a:buChar char="ü"/>
              <a:defRPr sz="2000">
                <a:solidFill>
                  <a:schemeClr val="accent1"/>
                </a:solidFill>
              </a:defRPr>
            </a:lvl3pPr>
            <a:lvl4pPr marL="2874963" indent="-184150">
              <a:spcBef>
                <a:spcPts val="600"/>
              </a:spcBef>
              <a:buClr>
                <a:schemeClr val="tx2"/>
              </a:buClr>
              <a:defRPr sz="2000">
                <a:solidFill>
                  <a:schemeClr val="accent1"/>
                </a:solidFill>
              </a:defRPr>
            </a:lvl4pPr>
            <a:lvl5pPr marL="3590925" indent="-185738">
              <a:spcBef>
                <a:spcPts val="600"/>
              </a:spcBef>
              <a:buClr>
                <a:schemeClr val="tx2"/>
              </a:buClr>
              <a:defRPr sz="2000">
                <a:solidFill>
                  <a:schemeClr val="accent1"/>
                </a:solidFill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 dirty="0"/>
          </a:p>
        </p:txBody>
      </p:sp>
      <p:sp>
        <p:nvSpPr>
          <p:cNvPr id="14" name="Marcador de texto 5"/>
          <p:cNvSpPr>
            <a:spLocks noGrp="1"/>
          </p:cNvSpPr>
          <p:nvPr>
            <p:ph type="body" sz="quarter" idx="12" hasCustomPrompt="1"/>
          </p:nvPr>
        </p:nvSpPr>
        <p:spPr>
          <a:xfrm>
            <a:off x="-43" y="5661248"/>
            <a:ext cx="11582443" cy="295162"/>
          </a:xfrm>
        </p:spPr>
        <p:txBody>
          <a:bodyPr/>
          <a:lstStyle>
            <a:lvl1pPr marL="0" indent="0" algn="r">
              <a:buNone/>
              <a:defRPr sz="1400" i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s-ES" dirty="0" smtClean="0"/>
              <a:t>Haga clic para introducir una referencia bibliográfica</a:t>
            </a:r>
          </a:p>
        </p:txBody>
      </p:sp>
      <p:sp>
        <p:nvSpPr>
          <p:cNvPr id="15" name="2 Marcador de contenido"/>
          <p:cNvSpPr>
            <a:spLocks noGrp="1"/>
          </p:cNvSpPr>
          <p:nvPr>
            <p:ph idx="13"/>
          </p:nvPr>
        </p:nvSpPr>
        <p:spPr>
          <a:xfrm>
            <a:off x="6183808" y="1015674"/>
            <a:ext cx="5384800" cy="4645574"/>
          </a:xfrm>
        </p:spPr>
        <p:txBody>
          <a:bodyPr/>
          <a:lstStyle>
            <a:lvl1pPr marL="265113" indent="-265113">
              <a:spcBef>
                <a:spcPts val="600"/>
              </a:spcBef>
              <a:buFontTx/>
              <a:buBlip>
                <a:blip r:embed="rId3"/>
              </a:buBlip>
              <a:defRPr sz="2400">
                <a:solidFill>
                  <a:schemeClr val="accent1"/>
                </a:solidFill>
              </a:defRPr>
            </a:lvl1pPr>
            <a:lvl2pPr marL="981075" indent="-265113">
              <a:spcBef>
                <a:spcPts val="600"/>
              </a:spcBef>
              <a:buClr>
                <a:schemeClr val="tx2"/>
              </a:buClr>
              <a:buSzPct val="100000"/>
              <a:buFont typeface="Wingdings" panose="05000000000000000000" pitchFamily="2" charset="2"/>
              <a:buChar char="v"/>
              <a:defRPr sz="2200">
                <a:solidFill>
                  <a:schemeClr val="accent1"/>
                </a:solidFill>
              </a:defRPr>
            </a:lvl2pPr>
            <a:lvl3pPr marL="1709738" indent="-279400">
              <a:spcBef>
                <a:spcPts val="600"/>
              </a:spcBef>
              <a:buClr>
                <a:schemeClr val="tx2"/>
              </a:buClr>
              <a:buSzPct val="100000"/>
              <a:buFont typeface="Wingdings" panose="05000000000000000000" pitchFamily="2" charset="2"/>
              <a:buChar char="ü"/>
              <a:defRPr sz="2000">
                <a:solidFill>
                  <a:schemeClr val="accent1"/>
                </a:solidFill>
              </a:defRPr>
            </a:lvl3pPr>
            <a:lvl4pPr marL="2332038" indent="-184150">
              <a:spcBef>
                <a:spcPts val="600"/>
              </a:spcBef>
              <a:buClr>
                <a:schemeClr val="tx2"/>
              </a:buClr>
              <a:defRPr sz="2000">
                <a:solidFill>
                  <a:schemeClr val="accent1"/>
                </a:solidFill>
              </a:defRPr>
            </a:lvl4pPr>
            <a:lvl5pPr marL="3048000" indent="-173038">
              <a:spcBef>
                <a:spcPts val="600"/>
              </a:spcBef>
              <a:buClr>
                <a:schemeClr val="tx2"/>
              </a:buClr>
              <a:defRPr sz="2000">
                <a:solidFill>
                  <a:schemeClr val="accent1"/>
                </a:solidFill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 dirty="0"/>
          </a:p>
        </p:txBody>
      </p:sp>
      <p:sp>
        <p:nvSpPr>
          <p:cNvPr id="18" name="1 Título"/>
          <p:cNvSpPr>
            <a:spLocks noGrp="1"/>
          </p:cNvSpPr>
          <p:nvPr>
            <p:ph type="title" hasCustomPrompt="1"/>
          </p:nvPr>
        </p:nvSpPr>
        <p:spPr>
          <a:xfrm>
            <a:off x="609600" y="159904"/>
            <a:ext cx="10972800" cy="604800"/>
          </a:xfrm>
          <a:noFill/>
        </p:spPr>
        <p:txBody>
          <a:bodyPr>
            <a:noAutofit/>
          </a:bodyPr>
          <a:lstStyle>
            <a:lvl1pPr algn="ctr">
              <a:defRPr sz="3200" b="1">
                <a:solidFill>
                  <a:schemeClr val="accent1"/>
                </a:solidFill>
              </a:defRPr>
            </a:lvl1pPr>
          </a:lstStyle>
          <a:p>
            <a:r>
              <a:rPr lang="es-ES" dirty="0" smtClean="0"/>
              <a:t>Título de diapositiva: es obligatorio</a:t>
            </a:r>
            <a:endParaRPr lang="es-ES" dirty="0"/>
          </a:p>
        </p:txBody>
      </p:sp>
      <p:pic>
        <p:nvPicPr>
          <p:cNvPr id="13" name="11 Imagen" descr="Heartbeat.png"/>
          <p:cNvPicPr>
            <a:picLocks noChangeAspect="1"/>
          </p:cNvPicPr>
          <p:nvPr userDrawn="1"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r="37971" b="1133"/>
          <a:stretch>
            <a:fillRect/>
          </a:stretch>
        </p:blipFill>
        <p:spPr>
          <a:xfrm>
            <a:off x="-32" y="6072206"/>
            <a:ext cx="3214710" cy="428628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6227876"/>
            <a:ext cx="1760538" cy="513491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00" y="6476628"/>
            <a:ext cx="3174272" cy="291600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319" y="4406908"/>
            <a:ext cx="10363200" cy="1362075"/>
          </a:xfrm>
        </p:spPr>
        <p:txBody>
          <a:bodyPr/>
          <a:lstStyle>
            <a:lvl1pPr algn="l">
              <a:defRPr sz="3556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319" y="2906713"/>
            <a:ext cx="10363200" cy="1500187"/>
          </a:xfrm>
        </p:spPr>
        <p:txBody>
          <a:bodyPr anchor="b"/>
          <a:lstStyle>
            <a:lvl1pPr marL="0" indent="0">
              <a:buNone/>
              <a:defRPr sz="1778"/>
            </a:lvl1pPr>
            <a:lvl2pPr marL="406405" indent="0">
              <a:buNone/>
              <a:defRPr sz="1600"/>
            </a:lvl2pPr>
            <a:lvl3pPr marL="812810" indent="0">
              <a:buNone/>
              <a:defRPr sz="1422"/>
            </a:lvl3pPr>
            <a:lvl4pPr marL="1219215" indent="0">
              <a:buNone/>
              <a:defRPr sz="1244"/>
            </a:lvl4pPr>
            <a:lvl5pPr marL="1625620" indent="0">
              <a:buNone/>
              <a:defRPr sz="1244"/>
            </a:lvl5pPr>
            <a:lvl6pPr marL="2032025" indent="0">
              <a:buNone/>
              <a:defRPr sz="1244"/>
            </a:lvl6pPr>
            <a:lvl7pPr marL="2438430" indent="0">
              <a:buNone/>
              <a:defRPr sz="1244"/>
            </a:lvl7pPr>
            <a:lvl8pPr marL="2844836" indent="0">
              <a:buNone/>
              <a:defRPr sz="1244"/>
            </a:lvl8pPr>
            <a:lvl9pPr marL="3251241" indent="0">
              <a:buNone/>
              <a:defRPr sz="1244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0E022A-CD25-494E-8B38-936E786A1FD9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áreas con cabecer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908721"/>
            <a:ext cx="5386917" cy="906115"/>
          </a:xfrm>
        </p:spPr>
        <p:txBody>
          <a:bodyPr anchor="b"/>
          <a:lstStyle>
            <a:lvl1pPr marL="0" indent="0" algn="ctr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7" name="2 Marcador de texto"/>
          <p:cNvSpPr>
            <a:spLocks noGrp="1"/>
          </p:cNvSpPr>
          <p:nvPr>
            <p:ph type="body" idx="10"/>
          </p:nvPr>
        </p:nvSpPr>
        <p:spPr>
          <a:xfrm>
            <a:off x="6192011" y="908722"/>
            <a:ext cx="5386917" cy="906115"/>
          </a:xfrm>
        </p:spPr>
        <p:txBody>
          <a:bodyPr anchor="b"/>
          <a:lstStyle>
            <a:lvl1pPr marL="0" indent="0" algn="ctr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8" name="2 Marcador de contenido"/>
          <p:cNvSpPr>
            <a:spLocks noGrp="1"/>
          </p:cNvSpPr>
          <p:nvPr>
            <p:ph idx="11"/>
          </p:nvPr>
        </p:nvSpPr>
        <p:spPr>
          <a:xfrm>
            <a:off x="-43" y="1886844"/>
            <a:ext cx="6000032" cy="3774405"/>
          </a:xfrm>
        </p:spPr>
        <p:txBody>
          <a:bodyPr/>
          <a:lstStyle>
            <a:lvl1pPr marL="808038" indent="-265113">
              <a:spcBef>
                <a:spcPts val="600"/>
              </a:spcBef>
              <a:buFontTx/>
              <a:buBlip>
                <a:blip r:embed="rId3"/>
              </a:buBlip>
              <a:defRPr sz="2200">
                <a:solidFill>
                  <a:schemeClr val="accent1"/>
                </a:solidFill>
              </a:defRPr>
            </a:lvl1pPr>
            <a:lvl2pPr marL="1524000" indent="-265113">
              <a:spcBef>
                <a:spcPts val="600"/>
              </a:spcBef>
              <a:buClr>
                <a:schemeClr val="tx2"/>
              </a:buClr>
              <a:buSzPct val="100000"/>
              <a:buFont typeface="Wingdings" panose="05000000000000000000" pitchFamily="2" charset="2"/>
              <a:buChar char="v"/>
              <a:defRPr sz="2000">
                <a:solidFill>
                  <a:schemeClr val="accent1"/>
                </a:solidFill>
              </a:defRPr>
            </a:lvl2pPr>
            <a:lvl3pPr marL="2239963" indent="-265113">
              <a:spcBef>
                <a:spcPts val="600"/>
              </a:spcBef>
              <a:buClr>
                <a:schemeClr val="tx2"/>
              </a:buClr>
              <a:buSzPct val="100000"/>
              <a:buFont typeface="Wingdings" panose="05000000000000000000" pitchFamily="2" charset="2"/>
              <a:buChar char="ü"/>
              <a:defRPr sz="1800">
                <a:solidFill>
                  <a:schemeClr val="accent1"/>
                </a:solidFill>
              </a:defRPr>
            </a:lvl3pPr>
            <a:lvl4pPr marL="2874963" indent="-184150">
              <a:spcBef>
                <a:spcPts val="600"/>
              </a:spcBef>
              <a:buClr>
                <a:schemeClr val="tx2"/>
              </a:buClr>
              <a:defRPr sz="1800">
                <a:solidFill>
                  <a:schemeClr val="accent1"/>
                </a:solidFill>
              </a:defRPr>
            </a:lvl4pPr>
            <a:lvl5pPr marL="3590925" indent="-185738">
              <a:spcBef>
                <a:spcPts val="600"/>
              </a:spcBef>
              <a:buClr>
                <a:schemeClr val="tx2"/>
              </a:buClr>
              <a:defRPr sz="1800">
                <a:solidFill>
                  <a:schemeClr val="accent1"/>
                </a:solidFill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 dirty="0"/>
          </a:p>
        </p:txBody>
      </p:sp>
      <p:sp>
        <p:nvSpPr>
          <p:cNvPr id="16" name="Marcador de texto 5"/>
          <p:cNvSpPr>
            <a:spLocks noGrp="1"/>
          </p:cNvSpPr>
          <p:nvPr>
            <p:ph type="body" sz="quarter" idx="13" hasCustomPrompt="1"/>
          </p:nvPr>
        </p:nvSpPr>
        <p:spPr>
          <a:xfrm>
            <a:off x="-43" y="5661248"/>
            <a:ext cx="11582443" cy="295162"/>
          </a:xfrm>
        </p:spPr>
        <p:txBody>
          <a:bodyPr/>
          <a:lstStyle>
            <a:lvl1pPr marL="0" indent="0" algn="r">
              <a:buNone/>
              <a:defRPr sz="1400" i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s-ES" dirty="0" smtClean="0"/>
              <a:t>Haga clic para introducir una referencia bibliográfica</a:t>
            </a:r>
          </a:p>
        </p:txBody>
      </p:sp>
      <p:sp>
        <p:nvSpPr>
          <p:cNvPr id="21" name="2 Marcador de contenido"/>
          <p:cNvSpPr>
            <a:spLocks noGrp="1"/>
          </p:cNvSpPr>
          <p:nvPr>
            <p:ph idx="14"/>
          </p:nvPr>
        </p:nvSpPr>
        <p:spPr>
          <a:xfrm>
            <a:off x="6192011" y="1886844"/>
            <a:ext cx="5384800" cy="3774405"/>
          </a:xfrm>
        </p:spPr>
        <p:txBody>
          <a:bodyPr/>
          <a:lstStyle>
            <a:lvl1pPr marL="265113" indent="-265113">
              <a:spcBef>
                <a:spcPts val="600"/>
              </a:spcBef>
              <a:buFontTx/>
              <a:buBlip>
                <a:blip r:embed="rId3"/>
              </a:buBlip>
              <a:defRPr sz="2200">
                <a:solidFill>
                  <a:schemeClr val="accent1"/>
                </a:solidFill>
              </a:defRPr>
            </a:lvl1pPr>
            <a:lvl2pPr marL="981075" indent="-265113">
              <a:spcBef>
                <a:spcPts val="600"/>
              </a:spcBef>
              <a:buClr>
                <a:schemeClr val="tx2"/>
              </a:buClr>
              <a:buSzPct val="100000"/>
              <a:buFont typeface="Wingdings" panose="05000000000000000000" pitchFamily="2" charset="2"/>
              <a:buChar char="v"/>
              <a:defRPr sz="2000">
                <a:solidFill>
                  <a:schemeClr val="accent1"/>
                </a:solidFill>
              </a:defRPr>
            </a:lvl2pPr>
            <a:lvl3pPr marL="1709738" indent="-265113">
              <a:spcBef>
                <a:spcPts val="600"/>
              </a:spcBef>
              <a:buClr>
                <a:schemeClr val="tx2"/>
              </a:buClr>
              <a:buSzPct val="100000"/>
              <a:buFont typeface="Wingdings" panose="05000000000000000000" pitchFamily="2" charset="2"/>
              <a:buChar char="ü"/>
              <a:defRPr sz="1800">
                <a:solidFill>
                  <a:schemeClr val="accent1"/>
                </a:solidFill>
              </a:defRPr>
            </a:lvl3pPr>
            <a:lvl4pPr marL="2332038" indent="-184150">
              <a:spcBef>
                <a:spcPts val="600"/>
              </a:spcBef>
              <a:buClr>
                <a:schemeClr val="tx2"/>
              </a:buClr>
              <a:defRPr sz="1800">
                <a:solidFill>
                  <a:schemeClr val="accent1"/>
                </a:solidFill>
              </a:defRPr>
            </a:lvl4pPr>
            <a:lvl5pPr marL="3048000" indent="-173038">
              <a:spcBef>
                <a:spcPts val="600"/>
              </a:spcBef>
              <a:buClr>
                <a:schemeClr val="tx2"/>
              </a:buClr>
              <a:defRPr sz="1800">
                <a:solidFill>
                  <a:schemeClr val="accent1"/>
                </a:solidFill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 dirty="0"/>
          </a:p>
        </p:txBody>
      </p:sp>
      <p:sp>
        <p:nvSpPr>
          <p:cNvPr id="22" name="1 Título"/>
          <p:cNvSpPr>
            <a:spLocks noGrp="1"/>
          </p:cNvSpPr>
          <p:nvPr>
            <p:ph type="title" hasCustomPrompt="1"/>
          </p:nvPr>
        </p:nvSpPr>
        <p:spPr>
          <a:xfrm>
            <a:off x="609600" y="159904"/>
            <a:ext cx="10972800" cy="604800"/>
          </a:xfrm>
          <a:noFill/>
        </p:spPr>
        <p:txBody>
          <a:bodyPr>
            <a:noAutofit/>
          </a:bodyPr>
          <a:lstStyle>
            <a:lvl1pPr algn="ctr">
              <a:defRPr sz="3200" b="1">
                <a:solidFill>
                  <a:schemeClr val="accent1"/>
                </a:solidFill>
              </a:defRPr>
            </a:lvl1pPr>
          </a:lstStyle>
          <a:p>
            <a:r>
              <a:rPr lang="es-ES" dirty="0" smtClean="0"/>
              <a:t>Título de diapositiva: es obligatorio</a:t>
            </a:r>
            <a:endParaRPr lang="es-ES" dirty="0"/>
          </a:p>
        </p:txBody>
      </p:sp>
      <p:pic>
        <p:nvPicPr>
          <p:cNvPr id="11" name="11 Imagen" descr="Heartbeat.png"/>
          <p:cNvPicPr>
            <a:picLocks noChangeAspect="1"/>
          </p:cNvPicPr>
          <p:nvPr userDrawn="1"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r="37971" b="1133"/>
          <a:stretch>
            <a:fillRect/>
          </a:stretch>
        </p:blipFill>
        <p:spPr>
          <a:xfrm>
            <a:off x="-32" y="6072206"/>
            <a:ext cx="3214710" cy="428628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6227876"/>
            <a:ext cx="1760538" cy="513491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00" y="6476628"/>
            <a:ext cx="3174272" cy="291600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ierto sin estructur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Marcador de texto 5"/>
          <p:cNvSpPr>
            <a:spLocks noGrp="1"/>
          </p:cNvSpPr>
          <p:nvPr>
            <p:ph type="body" sz="quarter" idx="13" hasCustomPrompt="1"/>
          </p:nvPr>
        </p:nvSpPr>
        <p:spPr>
          <a:xfrm>
            <a:off x="-43" y="5661248"/>
            <a:ext cx="11582443" cy="295162"/>
          </a:xfrm>
        </p:spPr>
        <p:txBody>
          <a:bodyPr/>
          <a:lstStyle>
            <a:lvl1pPr marL="0" indent="0" algn="r">
              <a:buNone/>
              <a:defRPr sz="1400" i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s-ES" dirty="0" smtClean="0"/>
              <a:t>Haga clic para introducir una referencia bibliográfica</a:t>
            </a:r>
          </a:p>
        </p:txBody>
      </p:sp>
      <p:sp>
        <p:nvSpPr>
          <p:cNvPr id="15" name="1 Título"/>
          <p:cNvSpPr>
            <a:spLocks noGrp="1"/>
          </p:cNvSpPr>
          <p:nvPr>
            <p:ph type="title" hasCustomPrompt="1"/>
          </p:nvPr>
        </p:nvSpPr>
        <p:spPr>
          <a:xfrm>
            <a:off x="609600" y="159904"/>
            <a:ext cx="10972800" cy="604800"/>
          </a:xfrm>
          <a:noFill/>
        </p:spPr>
        <p:txBody>
          <a:bodyPr>
            <a:noAutofit/>
          </a:bodyPr>
          <a:lstStyle>
            <a:lvl1pPr algn="ctr">
              <a:defRPr sz="3200" b="1">
                <a:solidFill>
                  <a:schemeClr val="accent1"/>
                </a:solidFill>
              </a:defRPr>
            </a:lvl1pPr>
          </a:lstStyle>
          <a:p>
            <a:r>
              <a:rPr lang="es-ES" dirty="0" smtClean="0"/>
              <a:t>Título de diapositiva: es obligatorio</a:t>
            </a:r>
            <a:endParaRPr lang="es-ES" dirty="0"/>
          </a:p>
        </p:txBody>
      </p:sp>
      <p:pic>
        <p:nvPicPr>
          <p:cNvPr id="7" name="11 Imagen" descr="Heartbeat.png"/>
          <p:cNvPicPr>
            <a:picLocks noChangeAspect="1"/>
          </p:cNvPicPr>
          <p:nvPr userDrawn="1"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r="37971" b="1133"/>
          <a:stretch>
            <a:fillRect/>
          </a:stretch>
        </p:blipFill>
        <p:spPr>
          <a:xfrm>
            <a:off x="-32" y="6072206"/>
            <a:ext cx="3214710" cy="428628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6227876"/>
            <a:ext cx="1760538" cy="513491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00" y="6476628"/>
            <a:ext cx="3174272" cy="291600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enzo en blanc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Marcador de texto 5"/>
          <p:cNvSpPr>
            <a:spLocks noGrp="1"/>
          </p:cNvSpPr>
          <p:nvPr>
            <p:ph type="body" sz="quarter" idx="13" hasCustomPrompt="1"/>
          </p:nvPr>
        </p:nvSpPr>
        <p:spPr>
          <a:xfrm>
            <a:off x="-43" y="5661248"/>
            <a:ext cx="11582443" cy="295162"/>
          </a:xfrm>
        </p:spPr>
        <p:txBody>
          <a:bodyPr/>
          <a:lstStyle>
            <a:lvl1pPr marL="0" indent="0" algn="r">
              <a:buNone/>
              <a:defRPr sz="1400" i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s-ES" dirty="0" smtClean="0"/>
              <a:t>Haga clic para introducir una referencia bibliográfica</a:t>
            </a:r>
          </a:p>
        </p:txBody>
      </p:sp>
      <p:pic>
        <p:nvPicPr>
          <p:cNvPr id="6" name="11 Imagen" descr="Heartbeat.png"/>
          <p:cNvPicPr>
            <a:picLocks noChangeAspect="1"/>
          </p:cNvPicPr>
          <p:nvPr userDrawn="1"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r="37971" b="1133"/>
          <a:stretch>
            <a:fillRect/>
          </a:stretch>
        </p:blipFill>
        <p:spPr>
          <a:xfrm>
            <a:off x="-32" y="6072206"/>
            <a:ext cx="3214710" cy="428628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6227876"/>
            <a:ext cx="1760538" cy="513491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00" y="6476628"/>
            <a:ext cx="3174272" cy="291600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áreas asimétrica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2 Marcador de texto"/>
          <p:cNvSpPr>
            <a:spLocks noGrp="1"/>
          </p:cNvSpPr>
          <p:nvPr>
            <p:ph type="body" idx="10"/>
          </p:nvPr>
        </p:nvSpPr>
        <p:spPr>
          <a:xfrm>
            <a:off x="609600" y="1484784"/>
            <a:ext cx="4085547" cy="690092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6" name="2 Marcador de contenido"/>
          <p:cNvSpPr>
            <a:spLocks noGrp="1"/>
          </p:cNvSpPr>
          <p:nvPr>
            <p:ph idx="11"/>
          </p:nvPr>
        </p:nvSpPr>
        <p:spPr>
          <a:xfrm>
            <a:off x="1" y="2174876"/>
            <a:ext cx="4659993" cy="3486706"/>
          </a:xfrm>
        </p:spPr>
        <p:txBody>
          <a:bodyPr>
            <a:normAutofit/>
          </a:bodyPr>
          <a:lstStyle>
            <a:lvl1pPr marL="715963" indent="-185738">
              <a:spcBef>
                <a:spcPts val="600"/>
              </a:spcBef>
              <a:buFontTx/>
              <a:buBlip>
                <a:blip r:embed="rId3"/>
              </a:buBlip>
              <a:defRPr sz="1800">
                <a:solidFill>
                  <a:schemeClr val="accent1"/>
                </a:solidFill>
              </a:defRPr>
            </a:lvl1pPr>
            <a:lvl2pPr marL="1073150" indent="-173038">
              <a:spcBef>
                <a:spcPts val="600"/>
              </a:spcBef>
              <a:buClr>
                <a:schemeClr val="tx2"/>
              </a:buClr>
              <a:buSzPct val="100000"/>
              <a:buFont typeface="Wingdings" panose="05000000000000000000" pitchFamily="2" charset="2"/>
              <a:buChar char="v"/>
              <a:defRPr sz="1600">
                <a:solidFill>
                  <a:schemeClr val="accent1"/>
                </a:solidFill>
              </a:defRPr>
            </a:lvl2pPr>
            <a:lvl3pPr marL="1431925" indent="-173038">
              <a:spcBef>
                <a:spcPts val="600"/>
              </a:spcBef>
              <a:buClr>
                <a:schemeClr val="tx2"/>
              </a:buClr>
              <a:buSzPct val="100000"/>
              <a:buFont typeface="Wingdings" panose="05000000000000000000" pitchFamily="2" charset="2"/>
              <a:buChar char="ü"/>
              <a:defRPr sz="1400">
                <a:solidFill>
                  <a:schemeClr val="accent1"/>
                </a:solidFill>
              </a:defRPr>
            </a:lvl3pPr>
            <a:lvl4pPr marL="1789113" indent="-173038">
              <a:spcBef>
                <a:spcPts val="600"/>
              </a:spcBef>
              <a:buClr>
                <a:schemeClr val="tx2"/>
              </a:buClr>
              <a:defRPr sz="1400">
                <a:solidFill>
                  <a:schemeClr val="accent1"/>
                </a:solidFill>
              </a:defRPr>
            </a:lvl4pPr>
            <a:lvl5pPr marL="2146300" indent="-173038">
              <a:spcBef>
                <a:spcPts val="600"/>
              </a:spcBef>
              <a:buClr>
                <a:schemeClr val="tx2"/>
              </a:buClr>
              <a:defRPr sz="1400">
                <a:solidFill>
                  <a:schemeClr val="accent1"/>
                </a:solidFill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 dirty="0"/>
          </a:p>
        </p:txBody>
      </p:sp>
      <p:sp>
        <p:nvSpPr>
          <p:cNvPr id="17" name="2 Marcador de contenido"/>
          <p:cNvSpPr>
            <a:spLocks noGrp="1"/>
          </p:cNvSpPr>
          <p:nvPr>
            <p:ph idx="1"/>
          </p:nvPr>
        </p:nvSpPr>
        <p:spPr>
          <a:xfrm>
            <a:off x="4695147" y="274640"/>
            <a:ext cx="6887253" cy="5386608"/>
          </a:xfrm>
        </p:spPr>
        <p:txBody>
          <a:bodyPr/>
          <a:lstStyle>
            <a:lvl1pPr marL="450850" indent="-266700">
              <a:spcBef>
                <a:spcPts val="600"/>
              </a:spcBef>
              <a:buFontTx/>
              <a:buBlip>
                <a:blip r:embed="rId3"/>
              </a:buBlip>
              <a:defRPr sz="2400">
                <a:solidFill>
                  <a:schemeClr val="accent1"/>
                </a:solidFill>
              </a:defRPr>
            </a:lvl1pPr>
            <a:lvl2pPr marL="1166813" indent="-265113">
              <a:spcBef>
                <a:spcPts val="600"/>
              </a:spcBef>
              <a:buClr>
                <a:schemeClr val="tx2"/>
              </a:buClr>
              <a:buSzPct val="100000"/>
              <a:buFont typeface="Wingdings" panose="05000000000000000000" pitchFamily="2" charset="2"/>
              <a:buChar char="v"/>
              <a:defRPr sz="2200">
                <a:solidFill>
                  <a:schemeClr val="accent1"/>
                </a:solidFill>
              </a:defRPr>
            </a:lvl2pPr>
            <a:lvl3pPr marL="1881188" indent="-265113">
              <a:spcBef>
                <a:spcPts val="600"/>
              </a:spcBef>
              <a:buClr>
                <a:schemeClr val="tx2"/>
              </a:buClr>
              <a:buSzPct val="100000"/>
              <a:buFont typeface="Wingdings" panose="05000000000000000000" pitchFamily="2" charset="2"/>
              <a:buChar char="ü"/>
              <a:defRPr sz="2000">
                <a:solidFill>
                  <a:schemeClr val="accent1"/>
                </a:solidFill>
              </a:defRPr>
            </a:lvl3pPr>
            <a:lvl4pPr marL="2517775" indent="-173038">
              <a:spcBef>
                <a:spcPts val="600"/>
              </a:spcBef>
              <a:buClr>
                <a:schemeClr val="tx2"/>
              </a:buClr>
              <a:defRPr>
                <a:solidFill>
                  <a:schemeClr val="accent1"/>
                </a:solidFill>
              </a:defRPr>
            </a:lvl4pPr>
            <a:lvl5pPr marL="3233738" indent="-185738">
              <a:spcBef>
                <a:spcPts val="600"/>
              </a:spcBef>
              <a:buClr>
                <a:schemeClr val="tx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 dirty="0"/>
          </a:p>
        </p:txBody>
      </p:sp>
      <p:sp>
        <p:nvSpPr>
          <p:cNvPr id="3" name="Título 2"/>
          <p:cNvSpPr>
            <a:spLocks noGrp="1"/>
          </p:cNvSpPr>
          <p:nvPr>
            <p:ph type="title" hasCustomPrompt="1"/>
          </p:nvPr>
        </p:nvSpPr>
        <p:spPr>
          <a:xfrm>
            <a:off x="609601" y="274639"/>
            <a:ext cx="4050393" cy="1210145"/>
          </a:xfrm>
        </p:spPr>
        <p:txBody>
          <a:bodyPr>
            <a:noAutofit/>
          </a:bodyPr>
          <a:lstStyle>
            <a:lvl1pPr>
              <a:defRPr sz="2400" b="1">
                <a:solidFill>
                  <a:schemeClr val="accent1"/>
                </a:solidFill>
              </a:defRPr>
            </a:lvl1pPr>
          </a:lstStyle>
          <a:p>
            <a:r>
              <a:rPr lang="es-ES" dirty="0" smtClean="0"/>
              <a:t>Título de diapositiva: es obligatorio</a:t>
            </a:r>
            <a:endParaRPr lang="es-ES" dirty="0"/>
          </a:p>
        </p:txBody>
      </p:sp>
      <p:sp>
        <p:nvSpPr>
          <p:cNvPr id="18" name="Marcador de texto 5"/>
          <p:cNvSpPr>
            <a:spLocks noGrp="1"/>
          </p:cNvSpPr>
          <p:nvPr>
            <p:ph type="body" sz="quarter" idx="13" hasCustomPrompt="1"/>
          </p:nvPr>
        </p:nvSpPr>
        <p:spPr>
          <a:xfrm>
            <a:off x="-43" y="5661248"/>
            <a:ext cx="11582443" cy="295162"/>
          </a:xfrm>
        </p:spPr>
        <p:txBody>
          <a:bodyPr/>
          <a:lstStyle>
            <a:lvl1pPr marL="0" indent="0" algn="r">
              <a:buNone/>
              <a:defRPr sz="1400" i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s-ES" dirty="0" smtClean="0"/>
              <a:t>Haga clic para introducir una referencia bibliográfica</a:t>
            </a:r>
          </a:p>
        </p:txBody>
      </p:sp>
      <p:pic>
        <p:nvPicPr>
          <p:cNvPr id="10" name="11 Imagen" descr="Heartbeat.png"/>
          <p:cNvPicPr>
            <a:picLocks noChangeAspect="1"/>
          </p:cNvPicPr>
          <p:nvPr userDrawn="1"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r="37971" b="1133"/>
          <a:stretch>
            <a:fillRect/>
          </a:stretch>
        </p:blipFill>
        <p:spPr>
          <a:xfrm>
            <a:off x="-32" y="6072206"/>
            <a:ext cx="3214710" cy="428628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6227876"/>
            <a:ext cx="1760538" cy="513491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00" y="6476628"/>
            <a:ext cx="3174272" cy="291600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n y explicació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3503712" y="908720"/>
            <a:ext cx="5183221" cy="216457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s-ES" dirty="0"/>
          </a:p>
        </p:txBody>
      </p:sp>
      <p:sp>
        <p:nvSpPr>
          <p:cNvPr id="14" name="Marcador de texto 5"/>
          <p:cNvSpPr>
            <a:spLocks noGrp="1"/>
          </p:cNvSpPr>
          <p:nvPr>
            <p:ph type="body" sz="quarter" idx="13" hasCustomPrompt="1"/>
          </p:nvPr>
        </p:nvSpPr>
        <p:spPr>
          <a:xfrm>
            <a:off x="-43" y="5661248"/>
            <a:ext cx="11582443" cy="295162"/>
          </a:xfrm>
        </p:spPr>
        <p:txBody>
          <a:bodyPr/>
          <a:lstStyle>
            <a:lvl1pPr marL="0" indent="0" algn="r">
              <a:buNone/>
              <a:defRPr sz="1400" i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s-ES" dirty="0" smtClean="0"/>
              <a:t>Haga clic para introducir una referencia bibliográfica</a:t>
            </a:r>
          </a:p>
        </p:txBody>
      </p:sp>
      <p:sp>
        <p:nvSpPr>
          <p:cNvPr id="16" name="2 Marcador de texto"/>
          <p:cNvSpPr>
            <a:spLocks noGrp="1"/>
          </p:cNvSpPr>
          <p:nvPr>
            <p:ph type="body" idx="10"/>
          </p:nvPr>
        </p:nvSpPr>
        <p:spPr>
          <a:xfrm>
            <a:off x="911424" y="3140968"/>
            <a:ext cx="10271787" cy="41705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8" name="2 Marcador de contenido"/>
          <p:cNvSpPr>
            <a:spLocks noGrp="1"/>
          </p:cNvSpPr>
          <p:nvPr>
            <p:ph idx="11"/>
          </p:nvPr>
        </p:nvSpPr>
        <p:spPr>
          <a:xfrm>
            <a:off x="0" y="3573016"/>
            <a:ext cx="11183211" cy="2088232"/>
          </a:xfrm>
        </p:spPr>
        <p:txBody>
          <a:bodyPr>
            <a:noAutofit/>
          </a:bodyPr>
          <a:lstStyle>
            <a:lvl1pPr marL="808038" indent="-265113">
              <a:spcBef>
                <a:spcPts val="600"/>
              </a:spcBef>
              <a:buFontTx/>
              <a:buBlip>
                <a:blip r:embed="rId3"/>
              </a:buBlip>
              <a:defRPr sz="2400">
                <a:solidFill>
                  <a:schemeClr val="accent1"/>
                </a:solidFill>
              </a:defRPr>
            </a:lvl1pPr>
            <a:lvl2pPr marL="1524000" indent="-265113">
              <a:spcBef>
                <a:spcPts val="600"/>
              </a:spcBef>
              <a:buClr>
                <a:schemeClr val="tx2"/>
              </a:buClr>
              <a:buSzPct val="100000"/>
              <a:buFont typeface="Wingdings" panose="05000000000000000000" pitchFamily="2" charset="2"/>
              <a:buChar char="v"/>
              <a:defRPr sz="2000">
                <a:solidFill>
                  <a:schemeClr val="accent1"/>
                </a:solidFill>
              </a:defRPr>
            </a:lvl2pPr>
            <a:lvl3pPr marL="2239963" indent="-265113">
              <a:spcBef>
                <a:spcPts val="600"/>
              </a:spcBef>
              <a:buClr>
                <a:schemeClr val="tx2"/>
              </a:buClr>
              <a:buSzPct val="100000"/>
              <a:buFont typeface="Wingdings" panose="05000000000000000000" pitchFamily="2" charset="2"/>
              <a:buChar char="ü"/>
              <a:defRPr sz="1600">
                <a:solidFill>
                  <a:schemeClr val="accent1"/>
                </a:solidFill>
              </a:defRPr>
            </a:lvl3pPr>
            <a:lvl4pPr marL="2874963" indent="-184150">
              <a:spcBef>
                <a:spcPts val="600"/>
              </a:spcBef>
              <a:buClr>
                <a:schemeClr val="tx2"/>
              </a:buClr>
              <a:defRPr sz="1600">
                <a:solidFill>
                  <a:schemeClr val="accent1"/>
                </a:solidFill>
              </a:defRPr>
            </a:lvl4pPr>
            <a:lvl5pPr marL="3590925" indent="-185738">
              <a:spcBef>
                <a:spcPts val="600"/>
              </a:spcBef>
              <a:buClr>
                <a:schemeClr val="tx2"/>
              </a:buClr>
              <a:defRPr sz="1600">
                <a:solidFill>
                  <a:schemeClr val="accent1"/>
                </a:solidFill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 dirty="0"/>
          </a:p>
        </p:txBody>
      </p:sp>
      <p:sp>
        <p:nvSpPr>
          <p:cNvPr id="19" name="1 Título"/>
          <p:cNvSpPr>
            <a:spLocks noGrp="1"/>
          </p:cNvSpPr>
          <p:nvPr>
            <p:ph type="title" hasCustomPrompt="1"/>
          </p:nvPr>
        </p:nvSpPr>
        <p:spPr>
          <a:xfrm>
            <a:off x="609600" y="159904"/>
            <a:ext cx="10972800" cy="604800"/>
          </a:xfrm>
          <a:noFill/>
        </p:spPr>
        <p:txBody>
          <a:bodyPr>
            <a:noAutofit/>
          </a:bodyPr>
          <a:lstStyle>
            <a:lvl1pPr algn="ctr">
              <a:defRPr sz="3200" b="1">
                <a:solidFill>
                  <a:schemeClr val="accent1"/>
                </a:solidFill>
              </a:defRPr>
            </a:lvl1pPr>
          </a:lstStyle>
          <a:p>
            <a:r>
              <a:rPr lang="es-ES" dirty="0" smtClean="0"/>
              <a:t>Título de diapositiva: es obligatorio</a:t>
            </a:r>
            <a:endParaRPr lang="es-ES" dirty="0"/>
          </a:p>
        </p:txBody>
      </p:sp>
      <p:pic>
        <p:nvPicPr>
          <p:cNvPr id="10" name="11 Imagen" descr="Heartbeat.png"/>
          <p:cNvPicPr>
            <a:picLocks noChangeAspect="1"/>
          </p:cNvPicPr>
          <p:nvPr userDrawn="1"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r="37971" b="1133"/>
          <a:stretch>
            <a:fillRect/>
          </a:stretch>
        </p:blipFill>
        <p:spPr>
          <a:xfrm>
            <a:off x="-32" y="6072206"/>
            <a:ext cx="3214710" cy="428628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6227876"/>
            <a:ext cx="1760538" cy="513491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00" y="6476628"/>
            <a:ext cx="3174272" cy="291600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a APAP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Marcador de texto 5"/>
          <p:cNvSpPr>
            <a:spLocks noGrp="1"/>
          </p:cNvSpPr>
          <p:nvPr>
            <p:ph type="body" sz="quarter" idx="13" hasCustomPrompt="1"/>
          </p:nvPr>
        </p:nvSpPr>
        <p:spPr>
          <a:xfrm>
            <a:off x="-43" y="5661248"/>
            <a:ext cx="11582443" cy="295162"/>
          </a:xfrm>
        </p:spPr>
        <p:txBody>
          <a:bodyPr/>
          <a:lstStyle>
            <a:lvl1pPr marL="0" indent="0" algn="r">
              <a:buNone/>
              <a:defRPr sz="1400" i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s-ES" dirty="0" smtClean="0"/>
              <a:t>Haga clic para introducir una referencia bibliográfica</a:t>
            </a:r>
          </a:p>
        </p:txBody>
      </p:sp>
      <p:sp>
        <p:nvSpPr>
          <p:cNvPr id="7" name="1 Título"/>
          <p:cNvSpPr>
            <a:spLocks noGrp="1"/>
          </p:cNvSpPr>
          <p:nvPr>
            <p:ph type="title" hasCustomPrompt="1"/>
          </p:nvPr>
        </p:nvSpPr>
        <p:spPr>
          <a:xfrm>
            <a:off x="609600" y="159904"/>
            <a:ext cx="10972800" cy="604800"/>
          </a:xfrm>
          <a:noFill/>
        </p:spPr>
        <p:txBody>
          <a:bodyPr>
            <a:noAutofit/>
          </a:bodyPr>
          <a:lstStyle>
            <a:lvl1pPr algn="ctr">
              <a:defRPr sz="3200" b="1">
                <a:solidFill>
                  <a:schemeClr val="accent1"/>
                </a:solidFill>
              </a:defRPr>
            </a:lvl1pPr>
          </a:lstStyle>
          <a:p>
            <a:r>
              <a:rPr lang="es-ES" dirty="0" smtClean="0"/>
              <a:t>Título de diapositiva: es obligatorio</a:t>
            </a:r>
            <a:endParaRPr lang="es-ES" dirty="0"/>
          </a:p>
        </p:txBody>
      </p:sp>
      <p:pic>
        <p:nvPicPr>
          <p:cNvPr id="8" name="11 Imagen" descr="Heartbeat.png"/>
          <p:cNvPicPr>
            <a:picLocks noChangeAspect="1"/>
          </p:cNvPicPr>
          <p:nvPr userDrawn="1"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r="37971" b="1133"/>
          <a:stretch>
            <a:fillRect/>
          </a:stretch>
        </p:blipFill>
        <p:spPr>
          <a:xfrm>
            <a:off x="-32" y="6072206"/>
            <a:ext cx="3214710" cy="428628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6227876"/>
            <a:ext cx="1760538" cy="513491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00" y="6476628"/>
            <a:ext cx="3174272" cy="291600"/>
          </a:xfrm>
          <a:prstGeom prst="rect">
            <a:avLst/>
          </a:prstGeom>
        </p:spPr>
      </p:pic>
      <p:graphicFrame>
        <p:nvGraphicFramePr>
          <p:cNvPr id="9" name="4 Tabla"/>
          <p:cNvGraphicFramePr>
            <a:graphicFrameLocks noGrp="1"/>
          </p:cNvGraphicFramePr>
          <p:nvPr userDrawn="1">
            <p:extLst/>
          </p:nvPr>
        </p:nvGraphicFramePr>
        <p:xfrm>
          <a:off x="1775520" y="908720"/>
          <a:ext cx="8724031" cy="47053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46760"/>
                <a:gridCol w="4877271"/>
              </a:tblGrid>
              <a:tr h="3657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Clase</a:t>
                      </a:r>
                      <a:endParaRPr kumimoji="0" lang="es-E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T="45721" marB="45721" anchor="b" horzOverflow="overflow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Principio activo</a:t>
                      </a:r>
                      <a:endParaRPr kumimoji="0" lang="es-E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T="45721" marB="45721" anchor="b" horzOverflow="overflow">
                    <a:solidFill>
                      <a:schemeClr val="tx1"/>
                    </a:solidFill>
                  </a:tcPr>
                </a:tc>
              </a:tr>
              <a:tr h="36163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I ( muy alta)</a:t>
                      </a:r>
                    </a:p>
                  </a:txBody>
                  <a:tcPr marT="45721" marB="45721" anchor="b" horzOverflow="overflow">
                    <a:solidFill>
                      <a:srgbClr val="CDD7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Propionato</a:t>
                      </a:r>
                      <a:r>
                        <a:rPr kumimoji="0" lang="es-E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 </a:t>
                      </a:r>
                      <a:r>
                        <a:rPr kumimoji="0" lang="es-E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clobetasol</a:t>
                      </a:r>
                      <a:r>
                        <a:rPr kumimoji="0" lang="es-E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 0,05%</a:t>
                      </a:r>
                    </a:p>
                  </a:txBody>
                  <a:tcPr marT="45721" marB="45721" anchor="ctr" horzOverflow="overflow">
                    <a:solidFill>
                      <a:srgbClr val="CDD7EB"/>
                    </a:solidFill>
                  </a:tcPr>
                </a:tc>
              </a:tr>
              <a:tr h="36163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II (potencia alta)</a:t>
                      </a:r>
                      <a:endParaRPr kumimoji="0" lang="es-E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T="45721" marB="45721" anchor="b" horzOverflow="overflow">
                    <a:solidFill>
                      <a:srgbClr val="E8EC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Prednicarbato</a:t>
                      </a:r>
                      <a:r>
                        <a:rPr kumimoji="0" lang="es-E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 0,25%  </a:t>
                      </a:r>
                    </a:p>
                  </a:txBody>
                  <a:tcPr marT="45721" marB="45721" anchor="ctr" horzOverflow="overflow">
                    <a:solidFill>
                      <a:srgbClr val="E8ECF5"/>
                    </a:solidFill>
                  </a:tcPr>
                </a:tc>
              </a:tr>
              <a:tr h="36163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T="45721" marB="45721" anchor="b" horzOverflow="overflow">
                    <a:solidFill>
                      <a:srgbClr val="CDD7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Mometasona</a:t>
                      </a:r>
                      <a:r>
                        <a:rPr kumimoji="0" lang="es-E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 0,1%</a:t>
                      </a:r>
                    </a:p>
                  </a:txBody>
                  <a:tcPr marT="45721" marB="45721" anchor="ctr" horzOverflow="overflow">
                    <a:solidFill>
                      <a:srgbClr val="CDD7EB"/>
                    </a:solidFill>
                  </a:tcPr>
                </a:tc>
              </a:tr>
              <a:tr h="36163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T="45721" marB="45721" anchor="b" horzOverflow="overflow">
                    <a:solidFill>
                      <a:srgbClr val="E8EC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Metilprednisolona</a:t>
                      </a:r>
                      <a:r>
                        <a:rPr kumimoji="0" lang="es-E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 0,1%</a:t>
                      </a:r>
                    </a:p>
                  </a:txBody>
                  <a:tcPr marT="45721" marB="45721" anchor="ctr" horzOverflow="overflow">
                    <a:solidFill>
                      <a:srgbClr val="E8ECF5"/>
                    </a:solidFill>
                  </a:tcPr>
                </a:tc>
              </a:tr>
              <a:tr h="36163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T="45721" marB="45721" anchor="b" horzOverflow="overflow">
                    <a:solidFill>
                      <a:srgbClr val="CDD7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Betametasona</a:t>
                      </a:r>
                      <a:endParaRPr kumimoji="0" lang="es-E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T="45721" marB="45721" anchor="ctr" horzOverflow="overflow">
                    <a:solidFill>
                      <a:srgbClr val="CDD7EB"/>
                    </a:solidFill>
                  </a:tcPr>
                </a:tc>
              </a:tr>
              <a:tr h="36163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T="45721" marB="45721" anchor="b" horzOverflow="overflow">
                    <a:solidFill>
                      <a:srgbClr val="E8EC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Beclometasona</a:t>
                      </a:r>
                      <a:endParaRPr kumimoji="0" lang="es-E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T="45721" marB="45721" anchor="ctr" horzOverflow="overflow">
                    <a:solidFill>
                      <a:srgbClr val="E8ECF5"/>
                    </a:solidFill>
                  </a:tcPr>
                </a:tc>
              </a:tr>
              <a:tr h="36163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T="45721" marB="45721" anchor="b" horzOverflow="overflow">
                    <a:solidFill>
                      <a:srgbClr val="CDD7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Propionato</a:t>
                      </a:r>
                      <a:r>
                        <a:rPr kumimoji="0" lang="es-E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 </a:t>
                      </a:r>
                      <a:r>
                        <a:rPr kumimoji="0" lang="es-E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fluticasona</a:t>
                      </a:r>
                      <a:endParaRPr kumimoji="0" lang="es-E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T="45721" marB="45721" anchor="ctr" horzOverflow="overflow">
                    <a:solidFill>
                      <a:srgbClr val="CDD7EB"/>
                    </a:solidFill>
                  </a:tcPr>
                </a:tc>
              </a:tr>
              <a:tr h="36163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 III (potencia intermedia)</a:t>
                      </a:r>
                      <a:endParaRPr kumimoji="0" lang="es-E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T="45721" marB="45721" anchor="b" horzOverflow="overflow">
                    <a:solidFill>
                      <a:srgbClr val="E8EC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Clobetasona</a:t>
                      </a:r>
                      <a:r>
                        <a:rPr kumimoji="0" lang="es-E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 0,05%</a:t>
                      </a:r>
                    </a:p>
                  </a:txBody>
                  <a:tcPr marT="45721" marB="45721" anchor="ctr" horzOverflow="overflow">
                    <a:solidFill>
                      <a:srgbClr val="E8ECF5"/>
                    </a:solidFill>
                  </a:tcPr>
                </a:tc>
              </a:tr>
              <a:tr h="36163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 </a:t>
                      </a:r>
                      <a:endParaRPr kumimoji="0" lang="es-E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T="45721" marB="45721" anchor="b" horzOverflow="overflow">
                    <a:solidFill>
                      <a:srgbClr val="CDD7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Hidrocortisona </a:t>
                      </a:r>
                      <a:r>
                        <a:rPr kumimoji="0" lang="es-E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aceponato</a:t>
                      </a:r>
                      <a:endParaRPr kumimoji="0" lang="es-E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T="45721" marB="45721" anchor="ctr" horzOverflow="overflow">
                    <a:solidFill>
                      <a:srgbClr val="CDD7EB"/>
                    </a:solidFill>
                  </a:tcPr>
                </a:tc>
              </a:tr>
              <a:tr h="36163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 </a:t>
                      </a:r>
                      <a:endParaRPr kumimoji="0" lang="es-E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T="45721" marB="45721" anchor="b" horzOverflow="overflow">
                    <a:solidFill>
                      <a:srgbClr val="E8EC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Hidrocortisona butirato</a:t>
                      </a:r>
                    </a:p>
                  </a:txBody>
                  <a:tcPr marT="45721" marB="45721" anchor="ctr" horzOverflow="overflow">
                    <a:solidFill>
                      <a:srgbClr val="E8ECF5"/>
                    </a:solidFill>
                  </a:tcPr>
                </a:tc>
              </a:tr>
              <a:tr h="36163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T="45721" marB="45721" anchor="b" horzOverflow="overflow">
                    <a:solidFill>
                      <a:srgbClr val="CDD7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Ac </a:t>
                      </a:r>
                      <a:r>
                        <a:rPr kumimoji="0" lang="es-E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fluocinolona</a:t>
                      </a:r>
                      <a:endParaRPr kumimoji="0" lang="es-E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T="45721" marB="45721" anchor="ctr" horzOverflow="overflow">
                    <a:solidFill>
                      <a:srgbClr val="CDD7EB"/>
                    </a:solidFill>
                  </a:tcPr>
                </a:tc>
              </a:tr>
              <a:tr h="36163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IV (potencia baja)</a:t>
                      </a:r>
                      <a:endParaRPr kumimoji="0" lang="es-E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T="45721" marB="45721" anchor="b" horzOverflow="overflow">
                    <a:solidFill>
                      <a:srgbClr val="E8EC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Hidrocortisona acetato</a:t>
                      </a:r>
                    </a:p>
                  </a:txBody>
                  <a:tcPr marT="45721" marB="45721" anchor="ctr" horzOverflow="overflow">
                    <a:solidFill>
                      <a:srgbClr val="E8ECF5"/>
                    </a:solidFill>
                  </a:tcPr>
                </a:tc>
              </a:tr>
            </a:tbl>
          </a:graphicData>
        </a:graphic>
      </p:graphicFrame>
    </p:spTree>
    <p:extLst/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regunta interactiva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texto"/>
          <p:cNvSpPr>
            <a:spLocks noGrp="1"/>
          </p:cNvSpPr>
          <p:nvPr>
            <p:ph type="body" idx="1" hasCustomPrompt="1"/>
          </p:nvPr>
        </p:nvSpPr>
        <p:spPr>
          <a:xfrm>
            <a:off x="963084" y="2276872"/>
            <a:ext cx="10363200" cy="3330826"/>
          </a:xfrm>
        </p:spPr>
        <p:txBody>
          <a:bodyPr anchor="t"/>
          <a:lstStyle>
            <a:lvl1pPr marL="457200" indent="-457200">
              <a:spcBef>
                <a:spcPts val="600"/>
              </a:spcBef>
              <a:buClr>
                <a:schemeClr val="tx2"/>
              </a:buClr>
              <a:buFont typeface="+mj-lt"/>
              <a:buAutoNum type="arabicPeriod"/>
              <a:defRPr sz="2400" b="1" baseline="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 smtClean="0"/>
              <a:t>Respuesta 1</a:t>
            </a:r>
          </a:p>
          <a:p>
            <a:pPr lvl="0"/>
            <a:r>
              <a:rPr lang="es-ES" dirty="0" smtClean="0"/>
              <a:t>Respuesta 2</a:t>
            </a:r>
          </a:p>
          <a:p>
            <a:pPr lvl="0"/>
            <a:r>
              <a:rPr lang="es-ES" dirty="0" smtClean="0"/>
              <a:t>Respuesta 3</a:t>
            </a:r>
          </a:p>
          <a:p>
            <a:pPr lvl="0"/>
            <a:r>
              <a:rPr lang="es-ES" dirty="0" smtClean="0"/>
              <a:t>Respuesta 4</a:t>
            </a:r>
          </a:p>
        </p:txBody>
      </p:sp>
      <p:pic>
        <p:nvPicPr>
          <p:cNvPr id="11" name="10 Imagen" descr="Heartbeat.png"/>
          <p:cNvPicPr>
            <a:picLocks noChangeAspect="1"/>
          </p:cNvPicPr>
          <p:nvPr userDrawn="1"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r="37971" b="1133"/>
          <a:stretch>
            <a:fillRect/>
          </a:stretch>
        </p:blipFill>
        <p:spPr>
          <a:xfrm>
            <a:off x="-43" y="6072206"/>
            <a:ext cx="4286280" cy="428628"/>
          </a:xfrm>
          <a:prstGeom prst="rect">
            <a:avLst/>
          </a:prstGeom>
        </p:spPr>
      </p:pic>
      <p:sp>
        <p:nvSpPr>
          <p:cNvPr id="13" name="2 Marcador de texto"/>
          <p:cNvSpPr>
            <a:spLocks noGrp="1"/>
          </p:cNvSpPr>
          <p:nvPr>
            <p:ph type="body" idx="10" hasCustomPrompt="1"/>
          </p:nvPr>
        </p:nvSpPr>
        <p:spPr>
          <a:xfrm>
            <a:off x="963084" y="908721"/>
            <a:ext cx="10363200" cy="1035465"/>
          </a:xfrm>
        </p:spPr>
        <p:txBody>
          <a:bodyPr anchor="b">
            <a:normAutofit/>
          </a:bodyPr>
          <a:lstStyle>
            <a:lvl1pPr marL="0" indent="0" algn="ctr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 smtClean="0"/>
              <a:t>Enunciado de la pregunta X</a:t>
            </a:r>
          </a:p>
        </p:txBody>
      </p:sp>
      <p:sp>
        <p:nvSpPr>
          <p:cNvPr id="14" name="Marcador de texto 5"/>
          <p:cNvSpPr>
            <a:spLocks noGrp="1"/>
          </p:cNvSpPr>
          <p:nvPr>
            <p:ph type="body" sz="quarter" idx="11" hasCustomPrompt="1"/>
          </p:nvPr>
        </p:nvSpPr>
        <p:spPr>
          <a:xfrm>
            <a:off x="-43" y="5661248"/>
            <a:ext cx="11582443" cy="295162"/>
          </a:xfrm>
        </p:spPr>
        <p:txBody>
          <a:bodyPr/>
          <a:lstStyle>
            <a:lvl1pPr marL="0" indent="0" algn="r">
              <a:buNone/>
              <a:defRPr sz="1400" i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s-ES" dirty="0" smtClean="0"/>
              <a:t>Haga clic para introducir una referencia bibliográfica</a:t>
            </a:r>
          </a:p>
        </p:txBody>
      </p:sp>
      <p:sp>
        <p:nvSpPr>
          <p:cNvPr id="18" name="1 Título"/>
          <p:cNvSpPr>
            <a:spLocks noGrp="1"/>
          </p:cNvSpPr>
          <p:nvPr>
            <p:ph type="title" hasCustomPrompt="1"/>
          </p:nvPr>
        </p:nvSpPr>
        <p:spPr>
          <a:xfrm>
            <a:off x="609600" y="159904"/>
            <a:ext cx="10972800" cy="604800"/>
          </a:xfrm>
          <a:noFill/>
        </p:spPr>
        <p:txBody>
          <a:bodyPr>
            <a:noAutofit/>
          </a:bodyPr>
          <a:lstStyle>
            <a:lvl1pPr algn="ctr">
              <a:defRPr sz="3200" b="1">
                <a:solidFill>
                  <a:schemeClr val="accent1"/>
                </a:solidFill>
              </a:defRPr>
            </a:lvl1pPr>
          </a:lstStyle>
          <a:p>
            <a:r>
              <a:rPr lang="es-ES" dirty="0" smtClean="0"/>
              <a:t>Pregunta X</a:t>
            </a:r>
            <a:endParaRPr lang="es-ES" dirty="0"/>
          </a:p>
        </p:txBody>
      </p:sp>
      <p:pic>
        <p:nvPicPr>
          <p:cNvPr id="9" name="Imagen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55" y="6456148"/>
            <a:ext cx="3227645" cy="299148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6227876"/>
            <a:ext cx="1760538" cy="513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4748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56562988"/>
      </p:ext>
    </p:extLst>
  </p:cSld>
  <p:clrMapOvr>
    <a:masterClrMapping/>
  </p:clrMapOvr>
  <p:transition advClick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 userDrawn="1"/>
        </p:nvGrpSpPr>
        <p:grpSpPr bwMode="auto">
          <a:xfrm>
            <a:off x="8610601" y="280988"/>
            <a:ext cx="3147484" cy="633412"/>
            <a:chOff x="6458592" y="280989"/>
            <a:chExt cx="2359494" cy="633386"/>
          </a:xfrm>
        </p:grpSpPr>
        <p:pic>
          <p:nvPicPr>
            <p:cNvPr id="3" name="Picture 5" descr="logo chus 2"/>
            <p:cNvPicPr>
              <a:picLocks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87267" y="281011"/>
              <a:ext cx="630819" cy="633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Picture 8"/>
            <p:cNvPicPr>
              <a:picLocks noChangeArrowheads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74996" y="280989"/>
              <a:ext cx="672993" cy="6333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14"/>
            <p:cNvPicPr>
              <a:picLocks noChangeArrowheads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18" t="19531" r="6715"/>
            <a:stretch>
              <a:fillRect/>
            </a:stretch>
          </p:blipFill>
          <p:spPr bwMode="auto">
            <a:xfrm>
              <a:off x="6458592" y="280989"/>
              <a:ext cx="977127" cy="6333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1772484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999069" y="1512888"/>
            <a:ext cx="5191007" cy="5033962"/>
          </a:xfrm>
        </p:spPr>
        <p:txBody>
          <a:bodyPr/>
          <a:lstStyle>
            <a:lvl1pPr>
              <a:defRPr sz="2489"/>
            </a:lvl1pPr>
            <a:lvl2pPr>
              <a:defRPr sz="2133"/>
            </a:lvl2pPr>
            <a:lvl3pPr>
              <a:defRPr sz="1778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370701" y="1512888"/>
            <a:ext cx="5192889" cy="5033962"/>
          </a:xfrm>
        </p:spPr>
        <p:txBody>
          <a:bodyPr/>
          <a:lstStyle>
            <a:lvl1pPr>
              <a:defRPr sz="2489"/>
            </a:lvl1pPr>
            <a:lvl2pPr>
              <a:defRPr sz="2133"/>
            </a:lvl2pPr>
            <a:lvl3pPr>
              <a:defRPr sz="1778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558882-6D7F-E04A-A1E5-D7A8595A09B2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683" cy="639762"/>
          </a:xfrm>
        </p:spPr>
        <p:txBody>
          <a:bodyPr anchor="b"/>
          <a:lstStyle>
            <a:lvl1pPr marL="0" indent="0">
              <a:buNone/>
              <a:defRPr sz="2133" b="1"/>
            </a:lvl1pPr>
            <a:lvl2pPr marL="406405" indent="0">
              <a:buNone/>
              <a:defRPr sz="1778" b="1"/>
            </a:lvl2pPr>
            <a:lvl3pPr marL="812810" indent="0">
              <a:buNone/>
              <a:defRPr sz="1600" b="1"/>
            </a:lvl3pPr>
            <a:lvl4pPr marL="1219215" indent="0">
              <a:buNone/>
              <a:defRPr sz="1422" b="1"/>
            </a:lvl4pPr>
            <a:lvl5pPr marL="1625620" indent="0">
              <a:buNone/>
              <a:defRPr sz="1422" b="1"/>
            </a:lvl5pPr>
            <a:lvl6pPr marL="2032025" indent="0">
              <a:buNone/>
              <a:defRPr sz="1422" b="1"/>
            </a:lvl6pPr>
            <a:lvl7pPr marL="2438430" indent="0">
              <a:buNone/>
              <a:defRPr sz="1422" b="1"/>
            </a:lvl7pPr>
            <a:lvl8pPr marL="2844836" indent="0">
              <a:buNone/>
              <a:defRPr sz="1422" b="1"/>
            </a:lvl8pPr>
            <a:lvl9pPr marL="3251241" indent="0">
              <a:buNone/>
              <a:defRPr sz="1422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683" cy="3951288"/>
          </a:xfrm>
        </p:spPr>
        <p:txBody>
          <a:bodyPr/>
          <a:lstStyle>
            <a:lvl1pPr>
              <a:defRPr sz="2133"/>
            </a:lvl1pPr>
            <a:lvl2pPr>
              <a:defRPr sz="1778"/>
            </a:lvl2pPr>
            <a:lvl3pPr>
              <a:defRPr sz="1600"/>
            </a:lvl3pPr>
            <a:lvl4pPr>
              <a:defRPr sz="1422"/>
            </a:lvl4pPr>
            <a:lvl5pPr>
              <a:defRPr sz="1422"/>
            </a:lvl5pPr>
            <a:lvl6pPr>
              <a:defRPr sz="1422"/>
            </a:lvl6pPr>
            <a:lvl7pPr>
              <a:defRPr sz="1422"/>
            </a:lvl7pPr>
            <a:lvl8pPr>
              <a:defRPr sz="1422"/>
            </a:lvl8pPr>
            <a:lvl9pPr>
              <a:defRPr sz="1422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837" y="1535113"/>
            <a:ext cx="5388563" cy="639762"/>
          </a:xfrm>
        </p:spPr>
        <p:txBody>
          <a:bodyPr anchor="b"/>
          <a:lstStyle>
            <a:lvl1pPr marL="0" indent="0">
              <a:buNone/>
              <a:defRPr sz="2133" b="1"/>
            </a:lvl1pPr>
            <a:lvl2pPr marL="406405" indent="0">
              <a:buNone/>
              <a:defRPr sz="1778" b="1"/>
            </a:lvl2pPr>
            <a:lvl3pPr marL="812810" indent="0">
              <a:buNone/>
              <a:defRPr sz="1600" b="1"/>
            </a:lvl3pPr>
            <a:lvl4pPr marL="1219215" indent="0">
              <a:buNone/>
              <a:defRPr sz="1422" b="1"/>
            </a:lvl4pPr>
            <a:lvl5pPr marL="1625620" indent="0">
              <a:buNone/>
              <a:defRPr sz="1422" b="1"/>
            </a:lvl5pPr>
            <a:lvl6pPr marL="2032025" indent="0">
              <a:buNone/>
              <a:defRPr sz="1422" b="1"/>
            </a:lvl6pPr>
            <a:lvl7pPr marL="2438430" indent="0">
              <a:buNone/>
              <a:defRPr sz="1422" b="1"/>
            </a:lvl7pPr>
            <a:lvl8pPr marL="2844836" indent="0">
              <a:buNone/>
              <a:defRPr sz="1422" b="1"/>
            </a:lvl8pPr>
            <a:lvl9pPr marL="3251241" indent="0">
              <a:buNone/>
              <a:defRPr sz="1422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837" y="2174875"/>
            <a:ext cx="5388563" cy="3951288"/>
          </a:xfrm>
        </p:spPr>
        <p:txBody>
          <a:bodyPr/>
          <a:lstStyle>
            <a:lvl1pPr>
              <a:defRPr sz="2133"/>
            </a:lvl1pPr>
            <a:lvl2pPr>
              <a:defRPr sz="1778"/>
            </a:lvl2pPr>
            <a:lvl3pPr>
              <a:defRPr sz="1600"/>
            </a:lvl3pPr>
            <a:lvl4pPr>
              <a:defRPr sz="1422"/>
            </a:lvl4pPr>
            <a:lvl5pPr>
              <a:defRPr sz="1422"/>
            </a:lvl5pPr>
            <a:lvl6pPr>
              <a:defRPr sz="1422"/>
            </a:lvl6pPr>
            <a:lvl7pPr>
              <a:defRPr sz="1422"/>
            </a:lvl7pPr>
            <a:lvl8pPr>
              <a:defRPr sz="1422"/>
            </a:lvl8pPr>
            <a:lvl9pPr>
              <a:defRPr sz="1422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37D5B1-1D70-A84F-96C3-3A7191076AF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6296A9-C61D-E740-8387-7B88BC86A5EC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4DF5E9-F4C4-A949-BA98-1351F040C6F3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5" y="273050"/>
            <a:ext cx="4011319" cy="1162050"/>
          </a:xfrm>
        </p:spPr>
        <p:txBody>
          <a:bodyPr anchor="b"/>
          <a:lstStyle>
            <a:lvl1pPr algn="l">
              <a:defRPr sz="1778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7675" y="273056"/>
            <a:ext cx="6814725" cy="5853113"/>
          </a:xfrm>
        </p:spPr>
        <p:txBody>
          <a:bodyPr/>
          <a:lstStyle>
            <a:lvl1pPr>
              <a:defRPr sz="2844"/>
            </a:lvl1pPr>
            <a:lvl2pPr>
              <a:defRPr sz="2489"/>
            </a:lvl2pPr>
            <a:lvl3pPr>
              <a:defRPr sz="2133"/>
            </a:lvl3pPr>
            <a:lvl4pPr>
              <a:defRPr sz="1778"/>
            </a:lvl4pPr>
            <a:lvl5pPr>
              <a:defRPr sz="1778"/>
            </a:lvl5pPr>
            <a:lvl6pPr>
              <a:defRPr sz="1778"/>
            </a:lvl6pPr>
            <a:lvl7pPr>
              <a:defRPr sz="1778"/>
            </a:lvl7pPr>
            <a:lvl8pPr>
              <a:defRPr sz="1778"/>
            </a:lvl8pPr>
            <a:lvl9pPr>
              <a:defRPr sz="1778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5" y="1435103"/>
            <a:ext cx="4011319" cy="4691063"/>
          </a:xfrm>
        </p:spPr>
        <p:txBody>
          <a:bodyPr/>
          <a:lstStyle>
            <a:lvl1pPr marL="0" indent="0">
              <a:buNone/>
              <a:defRPr sz="1244"/>
            </a:lvl1pPr>
            <a:lvl2pPr marL="406405" indent="0">
              <a:buNone/>
              <a:defRPr sz="1067"/>
            </a:lvl2pPr>
            <a:lvl3pPr marL="812810" indent="0">
              <a:buNone/>
              <a:defRPr sz="889"/>
            </a:lvl3pPr>
            <a:lvl4pPr marL="1219215" indent="0">
              <a:buNone/>
              <a:defRPr sz="800"/>
            </a:lvl4pPr>
            <a:lvl5pPr marL="1625620" indent="0">
              <a:buNone/>
              <a:defRPr sz="800"/>
            </a:lvl5pPr>
            <a:lvl6pPr marL="2032025" indent="0">
              <a:buNone/>
              <a:defRPr sz="800"/>
            </a:lvl6pPr>
            <a:lvl7pPr marL="2438430" indent="0">
              <a:buNone/>
              <a:defRPr sz="800"/>
            </a:lvl7pPr>
            <a:lvl8pPr marL="2844836" indent="0">
              <a:buNone/>
              <a:defRPr sz="800"/>
            </a:lvl8pPr>
            <a:lvl9pPr marL="3251241" indent="0">
              <a:buNone/>
              <a:defRPr sz="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E14AA0-74F3-7540-9834-579DCC2318EA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481" y="4800600"/>
            <a:ext cx="7315200" cy="566738"/>
          </a:xfrm>
        </p:spPr>
        <p:txBody>
          <a:bodyPr anchor="b"/>
          <a:lstStyle>
            <a:lvl1pPr algn="l">
              <a:defRPr sz="1778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481" y="612775"/>
            <a:ext cx="7315200" cy="4114800"/>
          </a:xfrm>
        </p:spPr>
        <p:txBody>
          <a:bodyPr/>
          <a:lstStyle>
            <a:lvl1pPr marL="0" indent="0">
              <a:buNone/>
              <a:defRPr sz="2844"/>
            </a:lvl1pPr>
            <a:lvl2pPr marL="406405" indent="0">
              <a:buNone/>
              <a:defRPr sz="2489"/>
            </a:lvl2pPr>
            <a:lvl3pPr marL="812810" indent="0">
              <a:buNone/>
              <a:defRPr sz="2133"/>
            </a:lvl3pPr>
            <a:lvl4pPr marL="1219215" indent="0">
              <a:buNone/>
              <a:defRPr sz="1778"/>
            </a:lvl4pPr>
            <a:lvl5pPr marL="1625620" indent="0">
              <a:buNone/>
              <a:defRPr sz="1778"/>
            </a:lvl5pPr>
            <a:lvl6pPr marL="2032025" indent="0">
              <a:buNone/>
              <a:defRPr sz="1778"/>
            </a:lvl6pPr>
            <a:lvl7pPr marL="2438430" indent="0">
              <a:buNone/>
              <a:defRPr sz="1778"/>
            </a:lvl7pPr>
            <a:lvl8pPr marL="2844836" indent="0">
              <a:buNone/>
              <a:defRPr sz="1778"/>
            </a:lvl8pPr>
            <a:lvl9pPr marL="3251241" indent="0">
              <a:buNone/>
              <a:defRPr sz="1778"/>
            </a:lvl9pPr>
          </a:lstStyle>
          <a:p>
            <a:pPr lvl="0"/>
            <a:endParaRPr lang="es-ES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481" y="5367338"/>
            <a:ext cx="7315200" cy="804862"/>
          </a:xfrm>
        </p:spPr>
        <p:txBody>
          <a:bodyPr/>
          <a:lstStyle>
            <a:lvl1pPr marL="0" indent="0">
              <a:buNone/>
              <a:defRPr sz="1244"/>
            </a:lvl1pPr>
            <a:lvl2pPr marL="406405" indent="0">
              <a:buNone/>
              <a:defRPr sz="1067"/>
            </a:lvl2pPr>
            <a:lvl3pPr marL="812810" indent="0">
              <a:buNone/>
              <a:defRPr sz="889"/>
            </a:lvl3pPr>
            <a:lvl4pPr marL="1219215" indent="0">
              <a:buNone/>
              <a:defRPr sz="800"/>
            </a:lvl4pPr>
            <a:lvl5pPr marL="1625620" indent="0">
              <a:buNone/>
              <a:defRPr sz="800"/>
            </a:lvl5pPr>
            <a:lvl6pPr marL="2032025" indent="0">
              <a:buNone/>
              <a:defRPr sz="800"/>
            </a:lvl6pPr>
            <a:lvl7pPr marL="2438430" indent="0">
              <a:buNone/>
              <a:defRPr sz="800"/>
            </a:lvl7pPr>
            <a:lvl8pPr marL="2844836" indent="0">
              <a:buNone/>
              <a:defRPr sz="800"/>
            </a:lvl8pPr>
            <a:lvl9pPr marL="3251241" indent="0">
              <a:buNone/>
              <a:defRPr sz="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08B6F6-02A0-774B-9CCB-2BFACC8B643A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99068" y="330200"/>
            <a:ext cx="10526888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9068" y="1512888"/>
            <a:ext cx="10564517" cy="503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15492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245600" y="6534150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889">
                <a:effectLst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750A779-14C5-8745-B0C6-BDF00DD6AB86}" type="slidenum">
              <a:rPr lang="en-US">
                <a:solidFill>
                  <a:srgbClr val="000000"/>
                </a:solidFill>
                <a:ea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n-US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2150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2" r:id="rId1"/>
    <p:sldLayoutId id="2147483883" r:id="rId2"/>
    <p:sldLayoutId id="2147483884" r:id="rId3"/>
    <p:sldLayoutId id="2147483885" r:id="rId4"/>
    <p:sldLayoutId id="2147483886" r:id="rId5"/>
    <p:sldLayoutId id="2147483887" r:id="rId6"/>
    <p:sldLayoutId id="2147483888" r:id="rId7"/>
    <p:sldLayoutId id="2147483889" r:id="rId8"/>
    <p:sldLayoutId id="2147483890" r:id="rId9"/>
    <p:sldLayoutId id="2147483891" r:id="rId10"/>
    <p:sldLayoutId id="2147483892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78" b="1">
          <a:solidFill>
            <a:schemeClr val="tx2"/>
          </a:solidFill>
          <a:latin typeface="+mj-lt"/>
          <a:ea typeface="ＭＳ Ｐゴシック" pitchFamily="34" charset="-128"/>
          <a:cs typeface="ＭＳ Ｐゴシック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78" b="1">
          <a:solidFill>
            <a:schemeClr val="tx2"/>
          </a:solidFill>
          <a:latin typeface="Arial" pitchFamily="34" charset="0"/>
          <a:ea typeface="ＭＳ Ｐゴシック" pitchFamily="34" charset="-128"/>
          <a:cs typeface="ＭＳ Ｐゴシック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78" b="1">
          <a:solidFill>
            <a:schemeClr val="tx2"/>
          </a:solidFill>
          <a:latin typeface="Arial" pitchFamily="34" charset="0"/>
          <a:ea typeface="ＭＳ Ｐゴシック" pitchFamily="34" charset="-128"/>
          <a:cs typeface="ＭＳ Ｐゴシック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78" b="1">
          <a:solidFill>
            <a:schemeClr val="tx2"/>
          </a:solidFill>
          <a:latin typeface="Arial" pitchFamily="34" charset="0"/>
          <a:ea typeface="ＭＳ Ｐゴシック" pitchFamily="34" charset="-128"/>
          <a:cs typeface="ＭＳ Ｐゴシック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78" b="1">
          <a:solidFill>
            <a:schemeClr val="tx2"/>
          </a:solidFill>
          <a:latin typeface="Arial" pitchFamily="34" charset="0"/>
          <a:ea typeface="ＭＳ Ｐゴシック" pitchFamily="34" charset="-128"/>
          <a:cs typeface="ＭＳ Ｐゴシック" charset="0"/>
        </a:defRPr>
      </a:lvl5pPr>
      <a:lvl6pPr marL="406405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78" b="1">
          <a:solidFill>
            <a:schemeClr val="tx2"/>
          </a:solidFill>
          <a:latin typeface="Arial" pitchFamily="34" charset="0"/>
        </a:defRPr>
      </a:lvl6pPr>
      <a:lvl7pPr marL="81281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78" b="1">
          <a:solidFill>
            <a:schemeClr val="tx2"/>
          </a:solidFill>
          <a:latin typeface="Arial" pitchFamily="34" charset="0"/>
        </a:defRPr>
      </a:lvl7pPr>
      <a:lvl8pPr marL="1219215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78" b="1">
          <a:solidFill>
            <a:schemeClr val="tx2"/>
          </a:solidFill>
          <a:latin typeface="Arial" pitchFamily="34" charset="0"/>
        </a:defRPr>
      </a:lvl8pPr>
      <a:lvl9pPr marL="162562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78" b="1">
          <a:solidFill>
            <a:schemeClr val="tx2"/>
          </a:solidFill>
          <a:latin typeface="Arial" pitchFamily="34" charset="0"/>
        </a:defRPr>
      </a:lvl9pPr>
    </p:titleStyle>
    <p:bodyStyle>
      <a:lvl1pPr marL="304804" indent="-304804" algn="l" defTabSz="608197" rtl="0" eaLnBrk="0" fontAlgn="base" hangingPunct="0">
        <a:spcBef>
          <a:spcPct val="50000"/>
        </a:spcBef>
        <a:spcAft>
          <a:spcPct val="0"/>
        </a:spcAft>
        <a:buClr>
          <a:schemeClr val="bg1"/>
        </a:buClr>
        <a:buSzPct val="25000"/>
        <a:buFont typeface="Monotype Sorts" charset="0"/>
        <a:buChar char=" "/>
        <a:defRPr sz="2133" b="1">
          <a:solidFill>
            <a:schemeClr val="tx1"/>
          </a:solidFill>
          <a:latin typeface="+mn-lt"/>
          <a:ea typeface="ＭＳ Ｐゴシック" pitchFamily="34" charset="-128"/>
          <a:cs typeface="ＭＳ Ｐゴシック" charset="0"/>
        </a:defRPr>
      </a:lvl1pPr>
      <a:lvl2pPr marL="201792" indent="-177802" algn="l" defTabSz="608197" rtl="0" eaLnBrk="0" fontAlgn="base" hangingPunct="0">
        <a:spcBef>
          <a:spcPct val="40000"/>
        </a:spcBef>
        <a:spcAft>
          <a:spcPct val="0"/>
        </a:spcAft>
        <a:buClr>
          <a:schemeClr val="tx1"/>
        </a:buClr>
        <a:buSzPct val="65000"/>
        <a:buFont typeface="Wingdings" charset="0"/>
        <a:buChar char="l"/>
        <a:defRPr sz="1956">
          <a:solidFill>
            <a:schemeClr val="tx1"/>
          </a:solidFill>
          <a:latin typeface="+mn-lt"/>
          <a:ea typeface="ＭＳ Ｐゴシック" pitchFamily="34" charset="-128"/>
          <a:cs typeface="ＭＳ Ｐゴシック" pitchFamily="34" charset="-128"/>
        </a:defRPr>
      </a:lvl2pPr>
      <a:lvl3pPr marL="502362" indent="-198970" algn="l" defTabSz="608197" rtl="0" eaLnBrk="0" fontAlgn="base" hangingPunct="0">
        <a:spcBef>
          <a:spcPct val="25000"/>
        </a:spcBef>
        <a:spcAft>
          <a:spcPct val="0"/>
        </a:spcAft>
        <a:buClr>
          <a:schemeClr val="tx1"/>
        </a:buClr>
        <a:buFont typeface="Arial" charset="0"/>
        <a:buChar char="–"/>
        <a:defRPr sz="1956">
          <a:solidFill>
            <a:schemeClr val="tx1"/>
          </a:solidFill>
          <a:latin typeface="+mn-lt"/>
          <a:ea typeface="ＭＳ Ｐゴシック" pitchFamily="34" charset="-128"/>
          <a:cs typeface="ＭＳ Ｐゴシック" pitchFamily="34" charset="-128"/>
        </a:defRPr>
      </a:lvl3pPr>
      <a:lvl4pPr marL="812810" indent="-207436" algn="l" defTabSz="608197" rtl="0" eaLnBrk="0" fontAlgn="base" hangingPunct="0">
        <a:spcBef>
          <a:spcPct val="15000"/>
        </a:spcBef>
        <a:spcAft>
          <a:spcPct val="0"/>
        </a:spcAft>
        <a:buClr>
          <a:srgbClr val="424A52"/>
        </a:buClr>
        <a:buSzPct val="55000"/>
        <a:buFont typeface="Times" charset="0"/>
        <a:buChar char="•"/>
        <a:defRPr sz="1956">
          <a:solidFill>
            <a:schemeClr val="tx1"/>
          </a:solidFill>
          <a:latin typeface="+mn-lt"/>
          <a:ea typeface="ＭＳ Ｐゴシック" pitchFamily="34" charset="-128"/>
          <a:cs typeface="ＭＳ Ｐゴシック" pitchFamily="34" charset="-128"/>
        </a:defRPr>
      </a:lvl4pPr>
      <a:lvl5pPr marL="1109147" indent="-194736" algn="l" defTabSz="608197" rtl="0" eaLnBrk="0" fontAlgn="base" hangingPunct="0">
        <a:lnSpc>
          <a:spcPct val="120000"/>
        </a:lnSpc>
        <a:spcBef>
          <a:spcPct val="5000"/>
        </a:spcBef>
        <a:spcAft>
          <a:spcPct val="0"/>
        </a:spcAft>
        <a:buClr>
          <a:srgbClr val="424A52"/>
        </a:buClr>
        <a:buSzPct val="50000"/>
        <a:buChar char="–"/>
        <a:defRPr sz="1956">
          <a:solidFill>
            <a:schemeClr val="tx1"/>
          </a:solidFill>
          <a:latin typeface="+mn-lt"/>
          <a:ea typeface="ＭＳ Ｐゴシック" pitchFamily="34" charset="-128"/>
          <a:cs typeface="ＭＳ Ｐゴシック" pitchFamily="34" charset="-128"/>
        </a:defRPr>
      </a:lvl5pPr>
      <a:lvl6pPr marL="1515552" indent="-194736" algn="l" defTabSz="608197" rtl="0" eaLnBrk="0" fontAlgn="base" hangingPunct="0">
        <a:lnSpc>
          <a:spcPct val="120000"/>
        </a:lnSpc>
        <a:spcBef>
          <a:spcPct val="5000"/>
        </a:spcBef>
        <a:spcAft>
          <a:spcPct val="0"/>
        </a:spcAft>
        <a:buClr>
          <a:srgbClr val="424A52"/>
        </a:buClr>
        <a:buSzPct val="50000"/>
        <a:buChar char="–"/>
        <a:defRPr sz="1956">
          <a:solidFill>
            <a:schemeClr val="tx1"/>
          </a:solidFill>
          <a:latin typeface="+mn-lt"/>
        </a:defRPr>
      </a:lvl6pPr>
      <a:lvl7pPr marL="1921957" indent="-194736" algn="l" defTabSz="608197" rtl="0" eaLnBrk="0" fontAlgn="base" hangingPunct="0">
        <a:lnSpc>
          <a:spcPct val="120000"/>
        </a:lnSpc>
        <a:spcBef>
          <a:spcPct val="5000"/>
        </a:spcBef>
        <a:spcAft>
          <a:spcPct val="0"/>
        </a:spcAft>
        <a:buClr>
          <a:srgbClr val="424A52"/>
        </a:buClr>
        <a:buSzPct val="50000"/>
        <a:buChar char="–"/>
        <a:defRPr sz="1956">
          <a:solidFill>
            <a:schemeClr val="tx1"/>
          </a:solidFill>
          <a:latin typeface="+mn-lt"/>
        </a:defRPr>
      </a:lvl7pPr>
      <a:lvl8pPr marL="2328362" indent="-194736" algn="l" defTabSz="608197" rtl="0" eaLnBrk="0" fontAlgn="base" hangingPunct="0">
        <a:lnSpc>
          <a:spcPct val="120000"/>
        </a:lnSpc>
        <a:spcBef>
          <a:spcPct val="5000"/>
        </a:spcBef>
        <a:spcAft>
          <a:spcPct val="0"/>
        </a:spcAft>
        <a:buClr>
          <a:srgbClr val="424A52"/>
        </a:buClr>
        <a:buSzPct val="50000"/>
        <a:buChar char="–"/>
        <a:defRPr sz="1956">
          <a:solidFill>
            <a:schemeClr val="tx1"/>
          </a:solidFill>
          <a:latin typeface="+mn-lt"/>
        </a:defRPr>
      </a:lvl8pPr>
      <a:lvl9pPr marL="2734768" indent="-194736" algn="l" defTabSz="608197" rtl="0" eaLnBrk="0" fontAlgn="base" hangingPunct="0">
        <a:lnSpc>
          <a:spcPct val="120000"/>
        </a:lnSpc>
        <a:spcBef>
          <a:spcPct val="5000"/>
        </a:spcBef>
        <a:spcAft>
          <a:spcPct val="0"/>
        </a:spcAft>
        <a:buClr>
          <a:srgbClr val="424A52"/>
        </a:buClr>
        <a:buSzPct val="50000"/>
        <a:buChar char="–"/>
        <a:defRPr sz="1956">
          <a:solidFill>
            <a:schemeClr val="tx1"/>
          </a:solidFill>
          <a:latin typeface="+mn-lt"/>
        </a:defRPr>
      </a:lvl9pPr>
    </p:bodyStyle>
    <p:otherStyle>
      <a:defPPr>
        <a:defRPr lang="es-ES"/>
      </a:defPPr>
      <a:lvl1pPr marL="0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6405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12810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19215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25620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32025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38430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44836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51241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Placeholder 1"/>
          <p:cNvSpPr>
            <a:spLocks noGrp="1"/>
          </p:cNvSpPr>
          <p:nvPr>
            <p:ph type="title"/>
          </p:nvPr>
        </p:nvSpPr>
        <p:spPr bwMode="auto">
          <a:xfrm>
            <a:off x="492948" y="304802"/>
            <a:ext cx="11215512" cy="89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993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92948" y="1685925"/>
            <a:ext cx="11215512" cy="431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89927" y="6448425"/>
            <a:ext cx="523052" cy="247650"/>
          </a:xfrm>
          <a:prstGeom prst="rect">
            <a:avLst/>
          </a:prstGeom>
        </p:spPr>
        <p:txBody>
          <a:bodyPr vert="horz" lIns="91440" tIns="45720" rIns="0" bIns="45720" rtlCol="0" anchor="b"/>
          <a:lstStyle>
            <a:lvl1pPr algn="r" defTabSz="812810" fontAlgn="auto">
              <a:spcBef>
                <a:spcPts val="0"/>
              </a:spcBef>
              <a:spcAft>
                <a:spcPts val="0"/>
              </a:spcAft>
              <a:defRPr sz="889">
                <a:solidFill>
                  <a:prstClr val="black"/>
                </a:solidFill>
                <a:effectLst/>
                <a:latin typeface="Arial"/>
                <a:ea typeface="+mn-ea"/>
                <a:cs typeface="Arial" charset="0"/>
              </a:defRPr>
            </a:lvl1pPr>
          </a:lstStyle>
          <a:p>
            <a:pPr>
              <a:defRPr/>
            </a:pPr>
            <a:fld id="{86F864E2-88EA-8442-97EF-EAF8E37573D0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12192000" cy="304800"/>
          </a:xfrm>
          <a:prstGeom prst="rect">
            <a:avLst/>
          </a:prstGeom>
          <a:gradFill>
            <a:gsLst>
              <a:gs pos="0">
                <a:srgbClr val="1F497D"/>
              </a:gs>
              <a:gs pos="50000">
                <a:schemeClr val="accent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 flipV="1">
            <a:off x="0" y="6762750"/>
            <a:ext cx="12192000" cy="952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4841054" y="6716715"/>
            <a:ext cx="1871025" cy="1880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622" cap="all" dirty="0">
                <a:solidFill>
                  <a:prstClr val="white"/>
                </a:solidFill>
                <a:ea typeface="ＭＳ Ｐゴシック" charset="0"/>
                <a:cs typeface="Arial" charset="0"/>
              </a:rPr>
              <a:t>CONFIDENTIAL – For Internal Use Only</a:t>
            </a:r>
          </a:p>
        </p:txBody>
      </p:sp>
    </p:spTree>
    <p:extLst>
      <p:ext uri="{BB962C8B-B14F-4D97-AF65-F5344CB8AC3E}">
        <p14:creationId xmlns:p14="http://schemas.microsoft.com/office/powerpoint/2010/main" val="1967374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8" r:id="rId1"/>
    <p:sldLayoutId id="2147484059" r:id="rId2"/>
    <p:sldLayoutId id="2147484060" r:id="rId3"/>
    <p:sldLayoutId id="2147484061" r:id="rId4"/>
    <p:sldLayoutId id="2147484062" r:id="rId5"/>
    <p:sldLayoutId id="2147484063" r:id="rId6"/>
    <p:sldLayoutId id="2147484064" r:id="rId7"/>
    <p:sldLayoutId id="2147484065" r:id="rId8"/>
    <p:sldLayoutId id="2147484066" r:id="rId9"/>
    <p:sldLayoutId id="2147484067" r:id="rId10"/>
    <p:sldLayoutId id="2147484068" r:id="rId11"/>
    <p:sldLayoutId id="2147484069" r:id="rId12"/>
    <p:sldLayoutId id="2147484070" r:id="rId13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89" b="1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89" b="1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89" b="1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89" b="1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89" b="1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5pPr>
      <a:lvl6pPr marL="406405" algn="l" rtl="0" fontAlgn="base">
        <a:lnSpc>
          <a:spcPct val="90000"/>
        </a:lnSpc>
        <a:spcBef>
          <a:spcPct val="0"/>
        </a:spcBef>
        <a:spcAft>
          <a:spcPct val="0"/>
        </a:spcAft>
        <a:defRPr sz="2489" b="1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6pPr>
      <a:lvl7pPr marL="812810" algn="l" rtl="0" fontAlgn="base">
        <a:lnSpc>
          <a:spcPct val="90000"/>
        </a:lnSpc>
        <a:spcBef>
          <a:spcPct val="0"/>
        </a:spcBef>
        <a:spcAft>
          <a:spcPct val="0"/>
        </a:spcAft>
        <a:defRPr sz="2489" b="1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7pPr>
      <a:lvl8pPr marL="1219215" algn="l" rtl="0" fontAlgn="base">
        <a:lnSpc>
          <a:spcPct val="90000"/>
        </a:lnSpc>
        <a:spcBef>
          <a:spcPct val="0"/>
        </a:spcBef>
        <a:spcAft>
          <a:spcPct val="0"/>
        </a:spcAft>
        <a:defRPr sz="2489" b="1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8pPr>
      <a:lvl9pPr marL="1625620" algn="l" rtl="0" fontAlgn="base">
        <a:lnSpc>
          <a:spcPct val="90000"/>
        </a:lnSpc>
        <a:spcBef>
          <a:spcPct val="0"/>
        </a:spcBef>
        <a:spcAft>
          <a:spcPct val="0"/>
        </a:spcAft>
        <a:defRPr sz="2489" b="1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153813" indent="-153813" algn="l" rtl="0" eaLnBrk="0" fontAlgn="base" hangingPunct="0">
        <a:lnSpc>
          <a:spcPct val="90000"/>
        </a:lnSpc>
        <a:spcBef>
          <a:spcPts val="1600"/>
        </a:spcBef>
        <a:spcAft>
          <a:spcPct val="0"/>
        </a:spcAft>
        <a:buClr>
          <a:srgbClr val="4F81BD"/>
        </a:buClr>
        <a:buFont typeface="Arial" charset="0"/>
        <a:buChar char="•"/>
        <a:defRPr sz="1778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505184" indent="-207436" algn="l" rtl="0" eaLnBrk="0" fontAlgn="base" hangingPunct="0">
        <a:lnSpc>
          <a:spcPct val="90000"/>
        </a:lnSpc>
        <a:spcBef>
          <a:spcPts val="889"/>
        </a:spcBef>
        <a:spcAft>
          <a:spcPct val="0"/>
        </a:spcAft>
        <a:buClr>
          <a:schemeClr val="accent1"/>
        </a:buClr>
        <a:buFont typeface="Arial" charset="0"/>
        <a:buChar char="–"/>
        <a:defRPr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759187" indent="-153813" algn="l" rtl="0" eaLnBrk="0" fontAlgn="base" hangingPunct="0">
        <a:lnSpc>
          <a:spcPct val="90000"/>
        </a:lnSpc>
        <a:spcBef>
          <a:spcPts val="533"/>
        </a:spcBef>
        <a:spcAft>
          <a:spcPct val="0"/>
        </a:spcAft>
        <a:buClr>
          <a:schemeClr val="accent1"/>
        </a:buClr>
        <a:buFont typeface="Arial" charset="0"/>
        <a:buChar char="•"/>
        <a:defRPr sz="1422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065403" indent="-153813" algn="l" rtl="0" eaLnBrk="0" fontAlgn="base" hangingPunct="0">
        <a:lnSpc>
          <a:spcPct val="90000"/>
        </a:lnSpc>
        <a:spcBef>
          <a:spcPts val="533"/>
        </a:spcBef>
        <a:spcAft>
          <a:spcPct val="0"/>
        </a:spcAft>
        <a:buClr>
          <a:schemeClr val="accent1"/>
        </a:buClr>
        <a:buFont typeface="Arial" charset="0"/>
        <a:buChar char="–"/>
        <a:defRPr sz="1244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1317994" indent="-153813" algn="l" rtl="0" eaLnBrk="0" fontAlgn="base" hangingPunct="0">
        <a:lnSpc>
          <a:spcPct val="90000"/>
        </a:lnSpc>
        <a:spcBef>
          <a:spcPts val="533"/>
        </a:spcBef>
        <a:spcAft>
          <a:spcPct val="0"/>
        </a:spcAft>
        <a:buClr>
          <a:schemeClr val="accent1"/>
        </a:buClr>
        <a:buFont typeface="Arial" charset="0"/>
        <a:buChar char="»"/>
        <a:defRPr sz="1244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235228" indent="-203203" algn="l" defTabSz="812810" rtl="0" eaLnBrk="1" latinLnBrk="0" hangingPunct="1">
        <a:spcBef>
          <a:spcPct val="20000"/>
        </a:spcBef>
        <a:buFont typeface="Arial" pitchFamily="34" charset="0"/>
        <a:buChar char="•"/>
        <a:defRPr sz="1778" kern="1200">
          <a:solidFill>
            <a:schemeClr val="tx1"/>
          </a:solidFill>
          <a:latin typeface="+mn-lt"/>
          <a:ea typeface="+mn-ea"/>
          <a:cs typeface="+mn-cs"/>
        </a:defRPr>
      </a:lvl6pPr>
      <a:lvl7pPr marL="2641633" indent="-203203" algn="l" defTabSz="812810" rtl="0" eaLnBrk="1" latinLnBrk="0" hangingPunct="1">
        <a:spcBef>
          <a:spcPct val="20000"/>
        </a:spcBef>
        <a:buFont typeface="Arial" pitchFamily="34" charset="0"/>
        <a:buChar char="•"/>
        <a:defRPr sz="1778" kern="1200">
          <a:solidFill>
            <a:schemeClr val="tx1"/>
          </a:solidFill>
          <a:latin typeface="+mn-lt"/>
          <a:ea typeface="+mn-ea"/>
          <a:cs typeface="+mn-cs"/>
        </a:defRPr>
      </a:lvl7pPr>
      <a:lvl8pPr marL="3048038" indent="-203203" algn="l" defTabSz="812810" rtl="0" eaLnBrk="1" latinLnBrk="0" hangingPunct="1">
        <a:spcBef>
          <a:spcPct val="20000"/>
        </a:spcBef>
        <a:buFont typeface="Arial" pitchFamily="34" charset="0"/>
        <a:buChar char="•"/>
        <a:defRPr sz="1778" kern="1200">
          <a:solidFill>
            <a:schemeClr val="tx1"/>
          </a:solidFill>
          <a:latin typeface="+mn-lt"/>
          <a:ea typeface="+mn-ea"/>
          <a:cs typeface="+mn-cs"/>
        </a:defRPr>
      </a:lvl8pPr>
      <a:lvl9pPr marL="3454443" indent="-203203" algn="l" defTabSz="812810" rtl="0" eaLnBrk="1" latinLnBrk="0" hangingPunct="1">
        <a:spcBef>
          <a:spcPct val="20000"/>
        </a:spcBef>
        <a:buFont typeface="Arial" pitchFamily="34" charset="0"/>
        <a:buChar char="•"/>
        <a:defRPr sz="177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6405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12810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19215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25620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32025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38430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44836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51241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ES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34764A-3372-4F92-A04B-C6D954743B17}" type="datetimeFigureOut">
              <a:rPr lang="es-ES" smtClean="0">
                <a:solidFill>
                  <a:srgbClr val="287AC8">
                    <a:tint val="75000"/>
                  </a:srgbClr>
                </a:solidFill>
              </a:rPr>
              <a:pPr/>
              <a:t>13/12/2017</a:t>
            </a:fld>
            <a:endParaRPr lang="es-ES">
              <a:solidFill>
                <a:srgbClr val="287AC8">
                  <a:tint val="75000"/>
                </a:srgb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>
              <a:solidFill>
                <a:srgbClr val="287AC8">
                  <a:tint val="75000"/>
                </a:srgb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7386E7-29ED-41AB-9506-B1B1EB43D00B}" type="slidenum">
              <a:rPr lang="es-ES" smtClean="0">
                <a:solidFill>
                  <a:srgbClr val="287AC8">
                    <a:tint val="75000"/>
                  </a:srgbClr>
                </a:solidFill>
              </a:rPr>
              <a:pPr/>
              <a:t>‹Nº›</a:t>
            </a:fld>
            <a:endParaRPr lang="es-ES">
              <a:solidFill>
                <a:srgbClr val="287AC8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5841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1" r:id="rId1"/>
    <p:sldLayoutId id="2147484073" r:id="rId2"/>
    <p:sldLayoutId id="2147484074" r:id="rId3"/>
    <p:sldLayoutId id="2147484075" r:id="rId4"/>
    <p:sldLayoutId id="2147484076" r:id="rId5"/>
    <p:sldLayoutId id="2147484077" r:id="rId6"/>
    <p:sldLayoutId id="2147484078" r:id="rId7"/>
    <p:sldLayoutId id="2147484079" r:id="rId8"/>
    <p:sldLayoutId id="2147484080" r:id="rId9"/>
    <p:sldLayoutId id="2147484081" r:id="rId10"/>
    <p:sldLayoutId id="2147484082" r:id="rId11"/>
    <p:sldLayoutId id="2147484085" r:id="rId12"/>
    <p:sldLayoutId id="2147484089" r:id="rId13"/>
    <p:sldLayoutId id="2147484090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Hoja_de_c_lculo_de_Microsoft_Excel_97-20032.xls"/><Relationship Id="rId3" Type="http://schemas.openxmlformats.org/officeDocument/2006/relationships/notesSlide" Target="../notesSlides/notesSlide2.xml"/><Relationship Id="rId7" Type="http://schemas.openxmlformats.org/officeDocument/2006/relationships/chart" Target="../charts/chart2.xml"/><Relationship Id="rId2" Type="http://schemas.openxmlformats.org/officeDocument/2006/relationships/slideLayout" Target="../slideLayouts/slideLayout3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5.png"/><Relationship Id="rId5" Type="http://schemas.openxmlformats.org/officeDocument/2006/relationships/oleObject" Target="../embeddings/Hoja_de_c_lculo_de_Microsoft_Excel_97-20031.xls"/><Relationship Id="rId4" Type="http://schemas.openxmlformats.org/officeDocument/2006/relationships/chart" Target="../charts/chart1.xml"/><Relationship Id="rId9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v.uk/government/collections/meningococcal-disease-guidance-data-and-analysis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31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2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2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w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40.wmf"/><Relationship Id="rId4" Type="http://schemas.openxmlformats.org/officeDocument/2006/relationships/image" Target="../media/image39.w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jpeg"/><Relationship Id="rId2" Type="http://schemas.openxmlformats.org/officeDocument/2006/relationships/slideLayout" Target="../slideLayouts/slideLayout3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10" Type="http://schemas.openxmlformats.org/officeDocument/2006/relationships/image" Target="../media/image41.png"/><Relationship Id="rId4" Type="http://schemas.openxmlformats.org/officeDocument/2006/relationships/image" Target="../media/image43.png"/><Relationship Id="rId9" Type="http://schemas.openxmlformats.org/officeDocument/2006/relationships/oleObject" Target="../embeddings/oleObject3.bin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tiff"/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tiff"/><Relationship Id="rId2" Type="http://schemas.openxmlformats.org/officeDocument/2006/relationships/hyperlink" Target="https://www.gov.uk/" TargetMode="External"/><Relationship Id="rId1" Type="http://schemas.openxmlformats.org/officeDocument/2006/relationships/slideLayout" Target="../slideLayouts/slideLayout2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tiff"/><Relationship Id="rId1" Type="http://schemas.openxmlformats.org/officeDocument/2006/relationships/slideLayout" Target="../slideLayouts/slideLayout2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tiff"/><Relationship Id="rId1" Type="http://schemas.openxmlformats.org/officeDocument/2006/relationships/slideLayout" Target="../slideLayouts/slideLayout3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61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7.png"/><Relationship Id="rId4" Type="http://schemas.openxmlformats.org/officeDocument/2006/relationships/image" Target="../media/image63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7.xml"/><Relationship Id="rId6" Type="http://schemas.microsoft.com/office/2007/relationships/hdphoto" Target="../media/hdphoto3.wdp"/><Relationship Id="rId5" Type="http://schemas.openxmlformats.org/officeDocument/2006/relationships/image" Target="../media/image66.png"/><Relationship Id="rId4" Type="http://schemas.microsoft.com/office/2007/relationships/hdphoto" Target="../media/hdphoto2.wdp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7" Type="http://schemas.openxmlformats.org/officeDocument/2006/relationships/image" Target="../media/image78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77.jpeg"/><Relationship Id="rId5" Type="http://schemas.openxmlformats.org/officeDocument/2006/relationships/image" Target="../media/image76.png"/><Relationship Id="rId4" Type="http://schemas.openxmlformats.org/officeDocument/2006/relationships/hyperlink" Target="http://www.usc.es/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dirty="0"/>
              <a:t>Novedades en vacunas que debemos de conocer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 anchor="ctr" anchorCtr="0">
            <a:normAutofit fontScale="77500" lnSpcReduction="20000"/>
          </a:bodyPr>
          <a:lstStyle/>
          <a:p>
            <a:r>
              <a:rPr lang="es-ES" dirty="0" smtClean="0"/>
              <a:t>Dr. Federico </a:t>
            </a:r>
            <a:r>
              <a:rPr lang="es-ES" dirty="0" err="1" smtClean="0"/>
              <a:t>Martinón</a:t>
            </a:r>
            <a:r>
              <a:rPr lang="es-ES" dirty="0" smtClean="0"/>
              <a:t>-Torres. Jefe de Servicio de Pediatría, Hospital Clínico Universitario de Santiago. Coordinador GENVIP, Instituto de Investigación Sanitaria Santiago</a:t>
            </a:r>
          </a:p>
        </p:txBody>
      </p:sp>
    </p:spTree>
    <p:extLst>
      <p:ext uri="{BB962C8B-B14F-4D97-AF65-F5344CB8AC3E}">
        <p14:creationId xmlns:p14="http://schemas.microsoft.com/office/powerpoint/2010/main" val="52007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616239" y="153031"/>
            <a:ext cx="10972800" cy="604800"/>
          </a:xfrm>
        </p:spPr>
        <p:txBody>
          <a:bodyPr/>
          <a:lstStyle/>
          <a:p>
            <a:r>
              <a:rPr lang="es-ES" dirty="0" smtClean="0"/>
              <a:t>Posología </a:t>
            </a:r>
            <a:r>
              <a:rPr lang="es-ES" dirty="0" err="1" smtClean="0"/>
              <a:t>vacunal</a:t>
            </a:r>
            <a:r>
              <a:rPr lang="es-ES" dirty="0" smtClean="0"/>
              <a:t> rLP2086</a:t>
            </a:r>
            <a:endParaRPr lang="es-ES" dirty="0"/>
          </a:p>
        </p:txBody>
      </p:sp>
      <p:sp>
        <p:nvSpPr>
          <p:cNvPr id="6" name="Marcador de contenido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7" name="CuadroTexto 6"/>
          <p:cNvSpPr txBox="1"/>
          <p:nvPr/>
        </p:nvSpPr>
        <p:spPr>
          <a:xfrm>
            <a:off x="5181600" y="5925702"/>
            <a:ext cx="914400" cy="914400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noAutofit/>
          </a:bodyPr>
          <a:lstStyle/>
          <a:p>
            <a:pPr algn="ctr"/>
            <a:endParaRPr lang="es-ES_tradnl" sz="2400" dirty="0">
              <a:solidFill>
                <a:srgbClr val="287AC8"/>
              </a:solidFill>
            </a:endParaRPr>
          </a:p>
        </p:txBody>
      </p:sp>
      <p:sp>
        <p:nvSpPr>
          <p:cNvPr id="11" name="Marcador de texto 10"/>
          <p:cNvSpPr>
            <a:spLocks noGrp="1"/>
          </p:cNvSpPr>
          <p:nvPr>
            <p:ph type="body" sz="quarter" idx="10"/>
          </p:nvPr>
        </p:nvSpPr>
        <p:spPr>
          <a:xfrm>
            <a:off x="6596" y="5951286"/>
            <a:ext cx="11582443" cy="295162"/>
          </a:xfrm>
        </p:spPr>
        <p:txBody>
          <a:bodyPr>
            <a:normAutofit/>
          </a:bodyPr>
          <a:lstStyle/>
          <a:p>
            <a:r>
              <a:rPr lang="es-ES_tradnl" sz="1200" dirty="0" smtClean="0"/>
              <a:t>Ficha técnica TRUMENBA - EMA 2017</a:t>
            </a:r>
            <a:endParaRPr lang="es-ES_tradnl" sz="1200" dirty="0"/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560" y="830557"/>
            <a:ext cx="10971840" cy="4874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378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sz="1200" dirty="0" err="1">
                <a:solidFill>
                  <a:srgbClr val="A6A6A6"/>
                </a:solidFill>
              </a:rPr>
              <a:t>Prymula</a:t>
            </a:r>
            <a:r>
              <a:rPr lang="en-US" sz="1200" dirty="0">
                <a:solidFill>
                  <a:srgbClr val="A6A6A6"/>
                </a:solidFill>
              </a:rPr>
              <a:t> R. Human Vaccines &amp; </a:t>
            </a:r>
            <a:r>
              <a:rPr lang="en-US" sz="1200" dirty="0" err="1">
                <a:solidFill>
                  <a:srgbClr val="A6A6A6"/>
                </a:solidFill>
              </a:rPr>
              <a:t>Immunotherapeutics</a:t>
            </a:r>
            <a:r>
              <a:rPr lang="en-US" sz="1200" dirty="0">
                <a:solidFill>
                  <a:srgbClr val="A6A6A6"/>
                </a:solidFill>
              </a:rPr>
              <a:t> 2014;10;1993-2004</a:t>
            </a:r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609600" y="303920"/>
            <a:ext cx="10972800" cy="604800"/>
          </a:xfrm>
        </p:spPr>
        <p:txBody>
          <a:bodyPr/>
          <a:lstStyle/>
          <a:p>
            <a:r>
              <a:rPr lang="en-US" dirty="0"/>
              <a:t>Paracetamol </a:t>
            </a:r>
            <a:r>
              <a:rPr lang="en-US" dirty="0" err="1"/>
              <a:t>profiláctico</a:t>
            </a:r>
            <a:r>
              <a:rPr lang="en-US" dirty="0"/>
              <a:t> (1 hora antes y dos </a:t>
            </a:r>
            <a:r>
              <a:rPr lang="en-US" dirty="0" err="1"/>
              <a:t>dosis</a:t>
            </a:r>
            <a:r>
              <a:rPr lang="en-US" dirty="0"/>
              <a:t> </a:t>
            </a:r>
            <a:r>
              <a:rPr lang="en-US" dirty="0" err="1" smtClean="0"/>
              <a:t>después</a:t>
            </a:r>
            <a:r>
              <a:rPr lang="en-US" dirty="0" smtClean="0"/>
              <a:t>): </a:t>
            </a:r>
            <a:r>
              <a:rPr lang="en-US" dirty="0" err="1"/>
              <a:t>funciona</a:t>
            </a:r>
            <a:r>
              <a:rPr lang="en-US" dirty="0"/>
              <a:t> sin </a:t>
            </a:r>
            <a:r>
              <a:rPr lang="en-US" dirty="0" err="1" smtClean="0"/>
              <a:t>problema</a:t>
            </a:r>
            <a:endParaRPr lang="es-ES" dirty="0"/>
          </a:p>
        </p:txBody>
      </p:sp>
      <p:sp>
        <p:nvSpPr>
          <p:cNvPr id="4" name="TextBox 28"/>
          <p:cNvSpPr txBox="1">
            <a:spLocks noChangeArrowheads="1"/>
          </p:cNvSpPr>
          <p:nvPr/>
        </p:nvSpPr>
        <p:spPr bwMode="auto">
          <a:xfrm>
            <a:off x="1744135" y="1242034"/>
            <a:ext cx="2286203" cy="229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889" b="1" dirty="0">
                <a:solidFill>
                  <a:srgbClr val="000000"/>
                </a:solidFill>
                <a:latin typeface="Arial" pitchFamily="34" charset="0"/>
              </a:rPr>
              <a:t>Figure 4. temperature curve – 1st dose</a:t>
            </a:r>
          </a:p>
        </p:txBody>
      </p:sp>
      <p:sp>
        <p:nvSpPr>
          <p:cNvPr id="5" name="TextBox 29"/>
          <p:cNvSpPr txBox="1">
            <a:spLocks noChangeArrowheads="1"/>
          </p:cNvSpPr>
          <p:nvPr/>
        </p:nvSpPr>
        <p:spPr bwMode="auto">
          <a:xfrm>
            <a:off x="1744135" y="2795667"/>
            <a:ext cx="2321469" cy="229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889" b="1">
                <a:solidFill>
                  <a:srgbClr val="000000"/>
                </a:solidFill>
                <a:latin typeface="Arial" pitchFamily="34" charset="0"/>
              </a:rPr>
              <a:t>Figure 5. temperature curve – 2nd dose</a:t>
            </a:r>
          </a:p>
        </p:txBody>
      </p:sp>
      <p:sp>
        <p:nvSpPr>
          <p:cNvPr id="6" name="TextBox 31"/>
          <p:cNvSpPr txBox="1">
            <a:spLocks noChangeArrowheads="1"/>
          </p:cNvSpPr>
          <p:nvPr/>
        </p:nvSpPr>
        <p:spPr bwMode="auto">
          <a:xfrm>
            <a:off x="1744133" y="4395867"/>
            <a:ext cx="2297424" cy="229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889" b="1">
                <a:solidFill>
                  <a:srgbClr val="000000"/>
                </a:solidFill>
                <a:latin typeface="Arial" pitchFamily="34" charset="0"/>
              </a:rPr>
              <a:t>Figure 6. temperature curve – 3rd dose</a:t>
            </a:r>
          </a:p>
        </p:txBody>
      </p:sp>
      <p:sp>
        <p:nvSpPr>
          <p:cNvPr id="7" name="TextBox 36"/>
          <p:cNvSpPr txBox="1">
            <a:spLocks noChangeArrowheads="1"/>
          </p:cNvSpPr>
          <p:nvPr/>
        </p:nvSpPr>
        <p:spPr bwMode="auto">
          <a:xfrm>
            <a:off x="3657187" y="2596700"/>
            <a:ext cx="98296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800">
                <a:solidFill>
                  <a:srgbClr val="000000"/>
                </a:solidFill>
                <a:latin typeface="Arial" pitchFamily="34" charset="0"/>
              </a:rPr>
              <a:t>Temperature (</a:t>
            </a:r>
            <a:r>
              <a:rPr lang="en-GB" sz="800" baseline="30000">
                <a:solidFill>
                  <a:srgbClr val="000000"/>
                </a:solidFill>
                <a:latin typeface="Arial" pitchFamily="34" charset="0"/>
              </a:rPr>
              <a:t>o</a:t>
            </a:r>
            <a:r>
              <a:rPr lang="en-GB" sz="800">
                <a:solidFill>
                  <a:srgbClr val="000000"/>
                </a:solidFill>
                <a:latin typeface="Arial" pitchFamily="34" charset="0"/>
              </a:rPr>
              <a:t>C)</a:t>
            </a:r>
          </a:p>
        </p:txBody>
      </p:sp>
      <p:sp>
        <p:nvSpPr>
          <p:cNvPr id="8" name="TextBox 37"/>
          <p:cNvSpPr txBox="1">
            <a:spLocks noChangeArrowheads="1"/>
          </p:cNvSpPr>
          <p:nvPr/>
        </p:nvSpPr>
        <p:spPr bwMode="auto">
          <a:xfrm>
            <a:off x="2293056" y="2523324"/>
            <a:ext cx="1996722" cy="160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tabLst>
                <a:tab pos="118535" algn="ctr"/>
                <a:tab pos="259648" algn="ctr"/>
                <a:tab pos="400761" algn="ctr"/>
                <a:tab pos="539051" algn="ctr"/>
                <a:tab pos="684398" algn="ctr"/>
                <a:tab pos="685809" algn="ctr"/>
                <a:tab pos="824099" algn="ctr"/>
                <a:tab pos="962390" algn="ctr"/>
                <a:tab pos="1106325" algn="ctr"/>
                <a:tab pos="1247438" algn="ctr"/>
                <a:tab pos="1391373" algn="ctr"/>
                <a:tab pos="1532486" algn="ctr"/>
              </a:tabLst>
            </a:pPr>
            <a:r>
              <a:rPr lang="en-GB" sz="444">
                <a:solidFill>
                  <a:srgbClr val="000000"/>
                </a:solidFill>
                <a:latin typeface="Arial" pitchFamily="34" charset="0"/>
              </a:rPr>
              <a:t>	36.0	36.2	36.4	36.6	36.8	37.0	37.2	37.4	37.6	37.8	38.0</a:t>
            </a:r>
          </a:p>
        </p:txBody>
      </p:sp>
      <p:grpSp>
        <p:nvGrpSpPr>
          <p:cNvPr id="9" name="Group 55313"/>
          <p:cNvGrpSpPr>
            <a:grpSpLocks/>
          </p:cNvGrpSpPr>
          <p:nvPr/>
        </p:nvGrpSpPr>
        <p:grpSpPr bwMode="auto">
          <a:xfrm>
            <a:off x="2444045" y="1497445"/>
            <a:ext cx="3407834" cy="1055511"/>
            <a:chOff x="920387" y="1417774"/>
            <a:chExt cx="3407773" cy="1187450"/>
          </a:xfrm>
        </p:grpSpPr>
        <p:sp>
          <p:nvSpPr>
            <p:cNvPr id="10" name="Line 9"/>
            <p:cNvSpPr>
              <a:spLocks noChangeShapeType="1"/>
            </p:cNvSpPr>
            <p:nvPr/>
          </p:nvSpPr>
          <p:spPr bwMode="auto">
            <a:xfrm>
              <a:off x="920387" y="1417774"/>
              <a:ext cx="73025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 sz="1600">
                <a:solidFill>
                  <a:srgbClr val="000000"/>
                </a:solidFill>
              </a:endParaRPr>
            </a:p>
          </p:txBody>
        </p:sp>
        <p:sp>
          <p:nvSpPr>
            <p:cNvPr id="11" name="Line 10"/>
            <p:cNvSpPr>
              <a:spLocks noChangeShapeType="1"/>
            </p:cNvSpPr>
            <p:nvPr/>
          </p:nvSpPr>
          <p:spPr bwMode="auto">
            <a:xfrm>
              <a:off x="920387" y="1640024"/>
              <a:ext cx="73025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 sz="1600">
                <a:solidFill>
                  <a:srgbClr val="000000"/>
                </a:solidFill>
              </a:endParaRPr>
            </a:p>
          </p:txBody>
        </p:sp>
        <p:sp>
          <p:nvSpPr>
            <p:cNvPr id="12" name="Line 11"/>
            <p:cNvSpPr>
              <a:spLocks noChangeShapeType="1"/>
            </p:cNvSpPr>
            <p:nvPr/>
          </p:nvSpPr>
          <p:spPr bwMode="auto">
            <a:xfrm>
              <a:off x="920387" y="1862274"/>
              <a:ext cx="73025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 sz="1600">
                <a:solidFill>
                  <a:srgbClr val="000000"/>
                </a:solidFill>
              </a:endParaRPr>
            </a:p>
          </p:txBody>
        </p:sp>
        <p:sp>
          <p:nvSpPr>
            <p:cNvPr id="13" name="Line 12"/>
            <p:cNvSpPr>
              <a:spLocks noChangeShapeType="1"/>
            </p:cNvSpPr>
            <p:nvPr/>
          </p:nvSpPr>
          <p:spPr bwMode="auto">
            <a:xfrm>
              <a:off x="920387" y="2084524"/>
              <a:ext cx="73025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 sz="1600">
                <a:solidFill>
                  <a:srgbClr val="000000"/>
                </a:solidFill>
              </a:endParaRPr>
            </a:p>
          </p:txBody>
        </p:sp>
        <p:sp>
          <p:nvSpPr>
            <p:cNvPr id="14" name="Line 13"/>
            <p:cNvSpPr>
              <a:spLocks noChangeShapeType="1"/>
            </p:cNvSpPr>
            <p:nvPr/>
          </p:nvSpPr>
          <p:spPr bwMode="auto">
            <a:xfrm>
              <a:off x="920387" y="2309949"/>
              <a:ext cx="73025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 sz="1600">
                <a:solidFill>
                  <a:srgbClr val="000000"/>
                </a:solidFill>
              </a:endParaRPr>
            </a:p>
          </p:txBody>
        </p:sp>
        <p:sp>
          <p:nvSpPr>
            <p:cNvPr id="15" name="Line 14"/>
            <p:cNvSpPr>
              <a:spLocks noChangeShapeType="1"/>
            </p:cNvSpPr>
            <p:nvPr/>
          </p:nvSpPr>
          <p:spPr bwMode="auto">
            <a:xfrm>
              <a:off x="920387" y="2532199"/>
              <a:ext cx="73025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 sz="1600">
                <a:solidFill>
                  <a:srgbClr val="000000"/>
                </a:solidFill>
              </a:endParaRPr>
            </a:p>
          </p:txBody>
        </p:sp>
        <p:sp>
          <p:nvSpPr>
            <p:cNvPr id="16" name="Freeform 8"/>
            <p:cNvSpPr>
              <a:spLocks/>
            </p:cNvSpPr>
            <p:nvPr/>
          </p:nvSpPr>
          <p:spPr bwMode="auto">
            <a:xfrm>
              <a:off x="993412" y="1417774"/>
              <a:ext cx="3334747" cy="1114425"/>
            </a:xfrm>
            <a:custGeom>
              <a:avLst/>
              <a:gdLst>
                <a:gd name="T0" fmla="*/ 0 w 1402"/>
                <a:gd name="T1" fmla="*/ 0 h 702"/>
                <a:gd name="T2" fmla="*/ 0 w 1402"/>
                <a:gd name="T3" fmla="*/ 2147483647 h 702"/>
                <a:gd name="T4" fmla="*/ 2147483647 w 1402"/>
                <a:gd name="T5" fmla="*/ 2147483647 h 702"/>
                <a:gd name="T6" fmla="*/ 0 60000 65536"/>
                <a:gd name="T7" fmla="*/ 0 60000 65536"/>
                <a:gd name="T8" fmla="*/ 0 60000 65536"/>
                <a:gd name="T9" fmla="*/ 0 w 1402"/>
                <a:gd name="T10" fmla="*/ 0 h 702"/>
                <a:gd name="T11" fmla="*/ 1402 w 1402"/>
                <a:gd name="T12" fmla="*/ 702 h 70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02" h="702">
                  <a:moveTo>
                    <a:pt x="0" y="0"/>
                  </a:moveTo>
                  <a:lnTo>
                    <a:pt x="0" y="702"/>
                  </a:lnTo>
                  <a:lnTo>
                    <a:pt x="1402" y="702"/>
                  </a:lnTo>
                </a:path>
              </a:pathLst>
            </a:custGeom>
            <a:noFill/>
            <a:ln w="25400" cap="sq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s-ES" sz="1600">
                <a:solidFill>
                  <a:srgbClr val="000000"/>
                </a:solidFill>
              </a:endParaRPr>
            </a:p>
          </p:txBody>
        </p:sp>
        <p:sp>
          <p:nvSpPr>
            <p:cNvPr id="17" name="Line 15"/>
            <p:cNvSpPr>
              <a:spLocks noChangeShapeType="1"/>
            </p:cNvSpPr>
            <p:nvPr/>
          </p:nvSpPr>
          <p:spPr bwMode="auto">
            <a:xfrm flipV="1">
              <a:off x="993412" y="2532199"/>
              <a:ext cx="0" cy="7302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 sz="1600">
                <a:solidFill>
                  <a:srgbClr val="000000"/>
                </a:solidFill>
              </a:endParaRPr>
            </a:p>
          </p:txBody>
        </p:sp>
        <p:sp>
          <p:nvSpPr>
            <p:cNvPr id="18" name="Line 16"/>
            <p:cNvSpPr>
              <a:spLocks noChangeShapeType="1"/>
            </p:cNvSpPr>
            <p:nvPr/>
          </p:nvSpPr>
          <p:spPr bwMode="auto">
            <a:xfrm flipV="1">
              <a:off x="1155154" y="2532199"/>
              <a:ext cx="0" cy="7302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 sz="1600">
                <a:solidFill>
                  <a:srgbClr val="000000"/>
                </a:solidFill>
              </a:endParaRPr>
            </a:p>
          </p:txBody>
        </p:sp>
        <p:sp>
          <p:nvSpPr>
            <p:cNvPr id="19" name="Line 17"/>
            <p:cNvSpPr>
              <a:spLocks noChangeShapeType="1"/>
            </p:cNvSpPr>
            <p:nvPr/>
          </p:nvSpPr>
          <p:spPr bwMode="auto">
            <a:xfrm flipV="1">
              <a:off x="1312140" y="2532199"/>
              <a:ext cx="0" cy="7302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 sz="1600">
                <a:solidFill>
                  <a:srgbClr val="000000"/>
                </a:solidFill>
              </a:endParaRPr>
            </a:p>
          </p:txBody>
        </p:sp>
        <p:sp>
          <p:nvSpPr>
            <p:cNvPr id="20" name="Line 18"/>
            <p:cNvSpPr>
              <a:spLocks noChangeShapeType="1"/>
            </p:cNvSpPr>
            <p:nvPr/>
          </p:nvSpPr>
          <p:spPr bwMode="auto">
            <a:xfrm flipV="1">
              <a:off x="1469125" y="2532199"/>
              <a:ext cx="0" cy="7302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 sz="1600">
                <a:solidFill>
                  <a:srgbClr val="000000"/>
                </a:solidFill>
              </a:endParaRPr>
            </a:p>
          </p:txBody>
        </p:sp>
        <p:sp>
          <p:nvSpPr>
            <p:cNvPr id="21" name="Line 19"/>
            <p:cNvSpPr>
              <a:spLocks noChangeShapeType="1"/>
            </p:cNvSpPr>
            <p:nvPr/>
          </p:nvSpPr>
          <p:spPr bwMode="auto">
            <a:xfrm flipV="1">
              <a:off x="1630867" y="2532199"/>
              <a:ext cx="0" cy="7302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 sz="1600">
                <a:solidFill>
                  <a:srgbClr val="000000"/>
                </a:solidFill>
              </a:endParaRPr>
            </a:p>
          </p:txBody>
        </p:sp>
        <p:sp>
          <p:nvSpPr>
            <p:cNvPr id="22" name="Line 20"/>
            <p:cNvSpPr>
              <a:spLocks noChangeShapeType="1"/>
            </p:cNvSpPr>
            <p:nvPr/>
          </p:nvSpPr>
          <p:spPr bwMode="auto">
            <a:xfrm flipV="1">
              <a:off x="1944838" y="2532199"/>
              <a:ext cx="0" cy="7302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 sz="1600">
                <a:solidFill>
                  <a:srgbClr val="000000"/>
                </a:solidFill>
              </a:endParaRPr>
            </a:p>
          </p:txBody>
        </p:sp>
        <p:sp>
          <p:nvSpPr>
            <p:cNvPr id="23" name="Line 21"/>
            <p:cNvSpPr>
              <a:spLocks noChangeShapeType="1"/>
            </p:cNvSpPr>
            <p:nvPr/>
          </p:nvSpPr>
          <p:spPr bwMode="auto">
            <a:xfrm flipV="1">
              <a:off x="2106580" y="2532199"/>
              <a:ext cx="0" cy="7302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 sz="1600">
                <a:solidFill>
                  <a:srgbClr val="000000"/>
                </a:solidFill>
              </a:endParaRPr>
            </a:p>
          </p:txBody>
        </p:sp>
        <p:sp>
          <p:nvSpPr>
            <p:cNvPr id="24" name="Line 22"/>
            <p:cNvSpPr>
              <a:spLocks noChangeShapeType="1"/>
            </p:cNvSpPr>
            <p:nvPr/>
          </p:nvSpPr>
          <p:spPr bwMode="auto">
            <a:xfrm flipV="1">
              <a:off x="1787852" y="2532199"/>
              <a:ext cx="0" cy="7302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 sz="1600">
                <a:solidFill>
                  <a:srgbClr val="000000"/>
                </a:solidFill>
              </a:endParaRPr>
            </a:p>
          </p:txBody>
        </p:sp>
        <p:sp>
          <p:nvSpPr>
            <p:cNvPr id="25" name="Line 23"/>
            <p:cNvSpPr>
              <a:spLocks noChangeShapeType="1"/>
            </p:cNvSpPr>
            <p:nvPr/>
          </p:nvSpPr>
          <p:spPr bwMode="auto">
            <a:xfrm flipV="1">
              <a:off x="2263565" y="2532199"/>
              <a:ext cx="0" cy="7302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 sz="1600">
                <a:solidFill>
                  <a:srgbClr val="000000"/>
                </a:solidFill>
              </a:endParaRPr>
            </a:p>
          </p:txBody>
        </p:sp>
        <p:sp>
          <p:nvSpPr>
            <p:cNvPr id="26" name="Line 24"/>
            <p:cNvSpPr>
              <a:spLocks noChangeShapeType="1"/>
            </p:cNvSpPr>
            <p:nvPr/>
          </p:nvSpPr>
          <p:spPr bwMode="auto">
            <a:xfrm flipV="1">
              <a:off x="2425307" y="2532199"/>
              <a:ext cx="0" cy="7302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 sz="1600">
                <a:solidFill>
                  <a:srgbClr val="000000"/>
                </a:solidFill>
              </a:endParaRPr>
            </a:p>
          </p:txBody>
        </p:sp>
        <p:sp>
          <p:nvSpPr>
            <p:cNvPr id="27" name="Line 25"/>
            <p:cNvSpPr>
              <a:spLocks noChangeShapeType="1"/>
            </p:cNvSpPr>
            <p:nvPr/>
          </p:nvSpPr>
          <p:spPr bwMode="auto">
            <a:xfrm flipV="1">
              <a:off x="2582293" y="2532199"/>
              <a:ext cx="0" cy="7302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 sz="1600">
                <a:solidFill>
                  <a:srgbClr val="000000"/>
                </a:solidFill>
              </a:endParaRPr>
            </a:p>
          </p:txBody>
        </p:sp>
        <p:sp>
          <p:nvSpPr>
            <p:cNvPr id="28" name="Line 26"/>
            <p:cNvSpPr>
              <a:spLocks noChangeShapeType="1"/>
            </p:cNvSpPr>
            <p:nvPr/>
          </p:nvSpPr>
          <p:spPr bwMode="auto">
            <a:xfrm flipV="1">
              <a:off x="3058007" y="2532199"/>
              <a:ext cx="0" cy="7302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 sz="1600">
                <a:solidFill>
                  <a:srgbClr val="000000"/>
                </a:solidFill>
              </a:endParaRPr>
            </a:p>
          </p:txBody>
        </p:sp>
        <p:sp>
          <p:nvSpPr>
            <p:cNvPr id="29" name="Line 27"/>
            <p:cNvSpPr>
              <a:spLocks noChangeShapeType="1"/>
            </p:cNvSpPr>
            <p:nvPr/>
          </p:nvSpPr>
          <p:spPr bwMode="auto">
            <a:xfrm flipV="1">
              <a:off x="2739279" y="2532199"/>
              <a:ext cx="0" cy="7302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 sz="1600">
                <a:solidFill>
                  <a:srgbClr val="000000"/>
                </a:solidFill>
              </a:endParaRPr>
            </a:p>
          </p:txBody>
        </p:sp>
        <p:sp>
          <p:nvSpPr>
            <p:cNvPr id="30" name="Line 28"/>
            <p:cNvSpPr>
              <a:spLocks noChangeShapeType="1"/>
            </p:cNvSpPr>
            <p:nvPr/>
          </p:nvSpPr>
          <p:spPr bwMode="auto">
            <a:xfrm flipV="1">
              <a:off x="2901022" y="2532199"/>
              <a:ext cx="0" cy="7302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 sz="1600">
                <a:solidFill>
                  <a:srgbClr val="000000"/>
                </a:solidFill>
              </a:endParaRPr>
            </a:p>
          </p:txBody>
        </p:sp>
        <p:sp>
          <p:nvSpPr>
            <p:cNvPr id="31" name="Line 29"/>
            <p:cNvSpPr>
              <a:spLocks noChangeShapeType="1"/>
            </p:cNvSpPr>
            <p:nvPr/>
          </p:nvSpPr>
          <p:spPr bwMode="auto">
            <a:xfrm flipV="1">
              <a:off x="2977136" y="1417774"/>
              <a:ext cx="0" cy="111442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s-ES" sz="1600">
                <a:solidFill>
                  <a:srgbClr val="000000"/>
                </a:solidFill>
              </a:endParaRPr>
            </a:p>
          </p:txBody>
        </p:sp>
        <p:sp>
          <p:nvSpPr>
            <p:cNvPr id="32" name="Line 30"/>
            <p:cNvSpPr>
              <a:spLocks noChangeShapeType="1"/>
            </p:cNvSpPr>
            <p:nvPr/>
          </p:nvSpPr>
          <p:spPr bwMode="auto">
            <a:xfrm flipV="1">
              <a:off x="3219749" y="2532199"/>
              <a:ext cx="0" cy="7302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 sz="1600">
                <a:solidFill>
                  <a:srgbClr val="000000"/>
                </a:solidFill>
              </a:endParaRPr>
            </a:p>
          </p:txBody>
        </p:sp>
        <p:sp>
          <p:nvSpPr>
            <p:cNvPr id="33" name="Line 31"/>
            <p:cNvSpPr>
              <a:spLocks noChangeShapeType="1"/>
            </p:cNvSpPr>
            <p:nvPr/>
          </p:nvSpPr>
          <p:spPr bwMode="auto">
            <a:xfrm flipV="1">
              <a:off x="3376734" y="2532199"/>
              <a:ext cx="0" cy="7302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 sz="1600">
                <a:solidFill>
                  <a:srgbClr val="000000"/>
                </a:solidFill>
              </a:endParaRPr>
            </a:p>
          </p:txBody>
        </p:sp>
        <p:sp>
          <p:nvSpPr>
            <p:cNvPr id="34" name="Line 32"/>
            <p:cNvSpPr>
              <a:spLocks noChangeShapeType="1"/>
            </p:cNvSpPr>
            <p:nvPr/>
          </p:nvSpPr>
          <p:spPr bwMode="auto">
            <a:xfrm flipV="1">
              <a:off x="3533720" y="2532199"/>
              <a:ext cx="0" cy="7302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 sz="1600">
                <a:solidFill>
                  <a:srgbClr val="000000"/>
                </a:solidFill>
              </a:endParaRPr>
            </a:p>
          </p:txBody>
        </p:sp>
        <p:sp>
          <p:nvSpPr>
            <p:cNvPr id="35" name="Line 33"/>
            <p:cNvSpPr>
              <a:spLocks noChangeShapeType="1"/>
            </p:cNvSpPr>
            <p:nvPr/>
          </p:nvSpPr>
          <p:spPr bwMode="auto">
            <a:xfrm flipV="1">
              <a:off x="3695462" y="2532199"/>
              <a:ext cx="0" cy="7302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 sz="1600">
                <a:solidFill>
                  <a:srgbClr val="000000"/>
                </a:solidFill>
              </a:endParaRPr>
            </a:p>
          </p:txBody>
        </p:sp>
        <p:sp>
          <p:nvSpPr>
            <p:cNvPr id="36" name="Line 34"/>
            <p:cNvSpPr>
              <a:spLocks noChangeShapeType="1"/>
            </p:cNvSpPr>
            <p:nvPr/>
          </p:nvSpPr>
          <p:spPr bwMode="auto">
            <a:xfrm>
              <a:off x="3852447" y="2532199"/>
              <a:ext cx="0" cy="7302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 sz="1600">
                <a:solidFill>
                  <a:srgbClr val="000000"/>
                </a:solidFill>
              </a:endParaRPr>
            </a:p>
          </p:txBody>
        </p:sp>
        <p:sp>
          <p:nvSpPr>
            <p:cNvPr id="37" name="Line 35"/>
            <p:cNvSpPr>
              <a:spLocks noChangeShapeType="1"/>
            </p:cNvSpPr>
            <p:nvPr/>
          </p:nvSpPr>
          <p:spPr bwMode="auto">
            <a:xfrm flipV="1">
              <a:off x="4009432" y="2532199"/>
              <a:ext cx="0" cy="7302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 sz="1600">
                <a:solidFill>
                  <a:srgbClr val="000000"/>
                </a:solidFill>
              </a:endParaRPr>
            </a:p>
          </p:txBody>
        </p:sp>
        <p:sp>
          <p:nvSpPr>
            <p:cNvPr id="38" name="Line 36"/>
            <p:cNvSpPr>
              <a:spLocks noChangeShapeType="1"/>
            </p:cNvSpPr>
            <p:nvPr/>
          </p:nvSpPr>
          <p:spPr bwMode="auto">
            <a:xfrm flipV="1">
              <a:off x="4171175" y="2532199"/>
              <a:ext cx="0" cy="7302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 sz="1600">
                <a:solidFill>
                  <a:srgbClr val="000000"/>
                </a:solidFill>
              </a:endParaRPr>
            </a:p>
          </p:txBody>
        </p:sp>
        <p:sp>
          <p:nvSpPr>
            <p:cNvPr id="39" name="Line 37"/>
            <p:cNvSpPr>
              <a:spLocks noChangeShapeType="1"/>
            </p:cNvSpPr>
            <p:nvPr/>
          </p:nvSpPr>
          <p:spPr bwMode="auto">
            <a:xfrm flipV="1">
              <a:off x="4328160" y="2532199"/>
              <a:ext cx="0" cy="7302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 sz="1600">
                <a:solidFill>
                  <a:srgbClr val="000000"/>
                </a:solidFill>
              </a:endParaRPr>
            </a:p>
          </p:txBody>
        </p:sp>
        <p:sp>
          <p:nvSpPr>
            <p:cNvPr id="40" name="Freeform 38"/>
            <p:cNvSpPr>
              <a:spLocks/>
            </p:cNvSpPr>
            <p:nvPr/>
          </p:nvSpPr>
          <p:spPr bwMode="auto">
            <a:xfrm>
              <a:off x="993412" y="1420949"/>
              <a:ext cx="3177761" cy="1111250"/>
            </a:xfrm>
            <a:custGeom>
              <a:avLst/>
              <a:gdLst>
                <a:gd name="T0" fmla="*/ 0 w 1336"/>
                <a:gd name="T1" fmla="*/ 0 h 700"/>
                <a:gd name="T2" fmla="*/ 2147483647 w 1336"/>
                <a:gd name="T3" fmla="*/ 0 h 700"/>
                <a:gd name="T4" fmla="*/ 2147483647 w 1336"/>
                <a:gd name="T5" fmla="*/ 2147483647 h 700"/>
                <a:gd name="T6" fmla="*/ 2147483647 w 1336"/>
                <a:gd name="T7" fmla="*/ 2147483647 h 700"/>
                <a:gd name="T8" fmla="*/ 2147483647 w 1336"/>
                <a:gd name="T9" fmla="*/ 2147483647 h 700"/>
                <a:gd name="T10" fmla="*/ 2147483647 w 1336"/>
                <a:gd name="T11" fmla="*/ 2147483647 h 700"/>
                <a:gd name="T12" fmla="*/ 2147483647 w 1336"/>
                <a:gd name="T13" fmla="*/ 2147483647 h 700"/>
                <a:gd name="T14" fmla="*/ 2147483647 w 1336"/>
                <a:gd name="T15" fmla="*/ 2147483647 h 700"/>
                <a:gd name="T16" fmla="*/ 2147483647 w 1336"/>
                <a:gd name="T17" fmla="*/ 2147483647 h 700"/>
                <a:gd name="T18" fmla="*/ 2147483647 w 1336"/>
                <a:gd name="T19" fmla="*/ 2147483647 h 700"/>
                <a:gd name="T20" fmla="*/ 2147483647 w 1336"/>
                <a:gd name="T21" fmla="*/ 2147483647 h 700"/>
                <a:gd name="T22" fmla="*/ 2147483647 w 1336"/>
                <a:gd name="T23" fmla="*/ 2147483647 h 700"/>
                <a:gd name="T24" fmla="*/ 2147483647 w 1336"/>
                <a:gd name="T25" fmla="*/ 2147483647 h 700"/>
                <a:gd name="T26" fmla="*/ 2147483647 w 1336"/>
                <a:gd name="T27" fmla="*/ 2147483647 h 700"/>
                <a:gd name="T28" fmla="*/ 2147483647 w 1336"/>
                <a:gd name="T29" fmla="*/ 2147483647 h 700"/>
                <a:gd name="T30" fmla="*/ 2147483647 w 1336"/>
                <a:gd name="T31" fmla="*/ 2147483647 h 700"/>
                <a:gd name="T32" fmla="*/ 2147483647 w 1336"/>
                <a:gd name="T33" fmla="*/ 2147483647 h 700"/>
                <a:gd name="T34" fmla="*/ 2147483647 w 1336"/>
                <a:gd name="T35" fmla="*/ 2147483647 h 700"/>
                <a:gd name="T36" fmla="*/ 2147483647 w 1336"/>
                <a:gd name="T37" fmla="*/ 2147483647 h 700"/>
                <a:gd name="T38" fmla="*/ 2147483647 w 1336"/>
                <a:gd name="T39" fmla="*/ 2147483647 h 700"/>
                <a:gd name="T40" fmla="*/ 2147483647 w 1336"/>
                <a:gd name="T41" fmla="*/ 2147483647 h 700"/>
                <a:gd name="T42" fmla="*/ 2147483647 w 1336"/>
                <a:gd name="T43" fmla="*/ 2147483647 h 700"/>
                <a:gd name="T44" fmla="*/ 2147483647 w 1336"/>
                <a:gd name="T45" fmla="*/ 2147483647 h 700"/>
                <a:gd name="T46" fmla="*/ 2147483647 w 1336"/>
                <a:gd name="T47" fmla="*/ 2147483647 h 700"/>
                <a:gd name="T48" fmla="*/ 2147483647 w 1336"/>
                <a:gd name="T49" fmla="*/ 2147483647 h 700"/>
                <a:gd name="T50" fmla="*/ 2147483647 w 1336"/>
                <a:gd name="T51" fmla="*/ 2147483647 h 700"/>
                <a:gd name="T52" fmla="*/ 2147483647 w 1336"/>
                <a:gd name="T53" fmla="*/ 2147483647 h 700"/>
                <a:gd name="T54" fmla="*/ 2147483647 w 1336"/>
                <a:gd name="T55" fmla="*/ 2147483647 h 700"/>
                <a:gd name="T56" fmla="*/ 2147483647 w 1336"/>
                <a:gd name="T57" fmla="*/ 2147483647 h 700"/>
                <a:gd name="T58" fmla="*/ 2147483647 w 1336"/>
                <a:gd name="T59" fmla="*/ 2147483647 h 700"/>
                <a:gd name="T60" fmla="*/ 2147483647 w 1336"/>
                <a:gd name="T61" fmla="*/ 2147483647 h 700"/>
                <a:gd name="T62" fmla="*/ 2147483647 w 1336"/>
                <a:gd name="T63" fmla="*/ 2147483647 h 700"/>
                <a:gd name="T64" fmla="*/ 2147483647 w 1336"/>
                <a:gd name="T65" fmla="*/ 2147483647 h 700"/>
                <a:gd name="T66" fmla="*/ 2147483647 w 1336"/>
                <a:gd name="T67" fmla="*/ 2147483647 h 700"/>
                <a:gd name="T68" fmla="*/ 2147483647 w 1336"/>
                <a:gd name="T69" fmla="*/ 2147483647 h 700"/>
                <a:gd name="T70" fmla="*/ 2147483647 w 1336"/>
                <a:gd name="T71" fmla="*/ 2147483647 h 700"/>
                <a:gd name="T72" fmla="*/ 2147483647 w 1336"/>
                <a:gd name="T73" fmla="*/ 2147483647 h 700"/>
                <a:gd name="T74" fmla="*/ 2147483647 w 1336"/>
                <a:gd name="T75" fmla="*/ 2147483647 h 700"/>
                <a:gd name="T76" fmla="*/ 2147483647 w 1336"/>
                <a:gd name="T77" fmla="*/ 2147483647 h 700"/>
                <a:gd name="T78" fmla="*/ 2147483647 w 1336"/>
                <a:gd name="T79" fmla="*/ 2147483647 h 700"/>
                <a:gd name="T80" fmla="*/ 2147483647 w 1336"/>
                <a:gd name="T81" fmla="*/ 2147483647 h 700"/>
                <a:gd name="T82" fmla="*/ 2147483647 w 1336"/>
                <a:gd name="T83" fmla="*/ 2147483647 h 700"/>
                <a:gd name="T84" fmla="*/ 2147483647 w 1336"/>
                <a:gd name="T85" fmla="*/ 2147483647 h 700"/>
                <a:gd name="T86" fmla="*/ 2147483647 w 1336"/>
                <a:gd name="T87" fmla="*/ 2147483647 h 700"/>
                <a:gd name="T88" fmla="*/ 2147483647 w 1336"/>
                <a:gd name="T89" fmla="*/ 2147483647 h 700"/>
                <a:gd name="T90" fmla="*/ 2147483647 w 1336"/>
                <a:gd name="T91" fmla="*/ 2147483647 h 700"/>
                <a:gd name="T92" fmla="*/ 2147483647 w 1336"/>
                <a:gd name="T93" fmla="*/ 2147483647 h 700"/>
                <a:gd name="T94" fmla="*/ 2147483647 w 1336"/>
                <a:gd name="T95" fmla="*/ 2147483647 h 700"/>
                <a:gd name="T96" fmla="*/ 2147483647 w 1336"/>
                <a:gd name="T97" fmla="*/ 2147483647 h 700"/>
                <a:gd name="T98" fmla="*/ 2147483647 w 1336"/>
                <a:gd name="T99" fmla="*/ 2147483647 h 700"/>
                <a:gd name="T100" fmla="*/ 2147483647 w 1336"/>
                <a:gd name="T101" fmla="*/ 2147483647 h 700"/>
                <a:gd name="T102" fmla="*/ 2147483647 w 1336"/>
                <a:gd name="T103" fmla="*/ 2147483647 h 700"/>
                <a:gd name="T104" fmla="*/ 2147483647 w 1336"/>
                <a:gd name="T105" fmla="*/ 2147483647 h 700"/>
                <a:gd name="T106" fmla="*/ 2147483647 w 1336"/>
                <a:gd name="T107" fmla="*/ 2147483647 h 700"/>
                <a:gd name="T108" fmla="*/ 2147483647 w 1336"/>
                <a:gd name="T109" fmla="*/ 2147483647 h 700"/>
                <a:gd name="T110" fmla="*/ 2147483647 w 1336"/>
                <a:gd name="T111" fmla="*/ 2147483647 h 700"/>
                <a:gd name="T112" fmla="*/ 2147483647 w 1336"/>
                <a:gd name="T113" fmla="*/ 2147483647 h 700"/>
                <a:gd name="T114" fmla="*/ 2147483647 w 1336"/>
                <a:gd name="T115" fmla="*/ 2147483647 h 700"/>
                <a:gd name="T116" fmla="*/ 2147483647 w 1336"/>
                <a:gd name="T117" fmla="*/ 2147483647 h 700"/>
                <a:gd name="T118" fmla="*/ 2147483647 w 1336"/>
                <a:gd name="T119" fmla="*/ 2147483647 h 700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336"/>
                <a:gd name="T181" fmla="*/ 0 h 700"/>
                <a:gd name="T182" fmla="*/ 1336 w 1336"/>
                <a:gd name="T183" fmla="*/ 700 h 700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336" h="700">
                  <a:moveTo>
                    <a:pt x="0" y="0"/>
                  </a:moveTo>
                  <a:lnTo>
                    <a:pt x="338" y="0"/>
                  </a:lnTo>
                  <a:lnTo>
                    <a:pt x="338" y="6"/>
                  </a:lnTo>
                  <a:lnTo>
                    <a:pt x="370" y="6"/>
                  </a:lnTo>
                  <a:lnTo>
                    <a:pt x="370" y="16"/>
                  </a:lnTo>
                  <a:lnTo>
                    <a:pt x="406" y="16"/>
                  </a:lnTo>
                  <a:lnTo>
                    <a:pt x="406" y="38"/>
                  </a:lnTo>
                  <a:lnTo>
                    <a:pt x="434" y="38"/>
                  </a:lnTo>
                  <a:lnTo>
                    <a:pt x="434" y="58"/>
                  </a:lnTo>
                  <a:lnTo>
                    <a:pt x="470" y="58"/>
                  </a:lnTo>
                  <a:lnTo>
                    <a:pt x="470" y="74"/>
                  </a:lnTo>
                  <a:lnTo>
                    <a:pt x="504" y="74"/>
                  </a:lnTo>
                  <a:lnTo>
                    <a:pt x="504" y="86"/>
                  </a:lnTo>
                  <a:lnTo>
                    <a:pt x="534" y="86"/>
                  </a:lnTo>
                  <a:lnTo>
                    <a:pt x="534" y="106"/>
                  </a:lnTo>
                  <a:lnTo>
                    <a:pt x="570" y="106"/>
                  </a:lnTo>
                  <a:lnTo>
                    <a:pt x="570" y="130"/>
                  </a:lnTo>
                  <a:lnTo>
                    <a:pt x="604" y="130"/>
                  </a:lnTo>
                  <a:lnTo>
                    <a:pt x="604" y="188"/>
                  </a:lnTo>
                  <a:lnTo>
                    <a:pt x="634" y="188"/>
                  </a:lnTo>
                  <a:lnTo>
                    <a:pt x="634" y="214"/>
                  </a:lnTo>
                  <a:lnTo>
                    <a:pt x="670" y="214"/>
                  </a:lnTo>
                  <a:lnTo>
                    <a:pt x="670" y="240"/>
                  </a:lnTo>
                  <a:lnTo>
                    <a:pt x="704" y="240"/>
                  </a:lnTo>
                  <a:lnTo>
                    <a:pt x="704" y="266"/>
                  </a:lnTo>
                  <a:lnTo>
                    <a:pt x="734" y="266"/>
                  </a:lnTo>
                  <a:lnTo>
                    <a:pt x="734" y="286"/>
                  </a:lnTo>
                  <a:lnTo>
                    <a:pt x="768" y="286"/>
                  </a:lnTo>
                  <a:lnTo>
                    <a:pt x="768" y="312"/>
                  </a:lnTo>
                  <a:lnTo>
                    <a:pt x="804" y="312"/>
                  </a:lnTo>
                  <a:lnTo>
                    <a:pt x="804" y="348"/>
                  </a:lnTo>
                  <a:lnTo>
                    <a:pt x="834" y="348"/>
                  </a:lnTo>
                  <a:lnTo>
                    <a:pt x="834" y="390"/>
                  </a:lnTo>
                  <a:lnTo>
                    <a:pt x="868" y="390"/>
                  </a:lnTo>
                  <a:lnTo>
                    <a:pt x="868" y="428"/>
                  </a:lnTo>
                  <a:lnTo>
                    <a:pt x="904" y="428"/>
                  </a:lnTo>
                  <a:lnTo>
                    <a:pt x="904" y="472"/>
                  </a:lnTo>
                  <a:lnTo>
                    <a:pt x="940" y="472"/>
                  </a:lnTo>
                  <a:lnTo>
                    <a:pt x="940" y="524"/>
                  </a:lnTo>
                  <a:lnTo>
                    <a:pt x="968" y="524"/>
                  </a:lnTo>
                  <a:lnTo>
                    <a:pt x="968" y="560"/>
                  </a:lnTo>
                  <a:lnTo>
                    <a:pt x="1004" y="560"/>
                  </a:lnTo>
                  <a:lnTo>
                    <a:pt x="1004" y="596"/>
                  </a:lnTo>
                  <a:lnTo>
                    <a:pt x="1038" y="596"/>
                  </a:lnTo>
                  <a:lnTo>
                    <a:pt x="1038" y="622"/>
                  </a:lnTo>
                  <a:lnTo>
                    <a:pt x="1068" y="622"/>
                  </a:lnTo>
                  <a:lnTo>
                    <a:pt x="1068" y="648"/>
                  </a:lnTo>
                  <a:lnTo>
                    <a:pt x="1104" y="648"/>
                  </a:lnTo>
                  <a:lnTo>
                    <a:pt x="1104" y="658"/>
                  </a:lnTo>
                  <a:lnTo>
                    <a:pt x="1138" y="658"/>
                  </a:lnTo>
                  <a:lnTo>
                    <a:pt x="1138" y="664"/>
                  </a:lnTo>
                  <a:lnTo>
                    <a:pt x="1168" y="664"/>
                  </a:lnTo>
                  <a:lnTo>
                    <a:pt x="1168" y="674"/>
                  </a:lnTo>
                  <a:lnTo>
                    <a:pt x="1204" y="674"/>
                  </a:lnTo>
                  <a:lnTo>
                    <a:pt x="1204" y="690"/>
                  </a:lnTo>
                  <a:lnTo>
                    <a:pt x="1238" y="690"/>
                  </a:lnTo>
                  <a:lnTo>
                    <a:pt x="1238" y="694"/>
                  </a:lnTo>
                  <a:lnTo>
                    <a:pt x="1302" y="694"/>
                  </a:lnTo>
                  <a:lnTo>
                    <a:pt x="1302" y="700"/>
                  </a:lnTo>
                  <a:lnTo>
                    <a:pt x="1336" y="700"/>
                  </a:lnTo>
                </a:path>
              </a:pathLst>
            </a:custGeom>
            <a:noFill/>
            <a:ln w="25400" cap="flat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s-ES" sz="1600">
                <a:solidFill>
                  <a:srgbClr val="000000"/>
                </a:solidFill>
              </a:endParaRPr>
            </a:p>
          </p:txBody>
        </p:sp>
        <p:sp>
          <p:nvSpPr>
            <p:cNvPr id="41" name="Freeform 39"/>
            <p:cNvSpPr>
              <a:spLocks/>
            </p:cNvSpPr>
            <p:nvPr/>
          </p:nvSpPr>
          <p:spPr bwMode="auto">
            <a:xfrm>
              <a:off x="993412" y="1420949"/>
              <a:ext cx="2859034" cy="1111250"/>
            </a:xfrm>
            <a:custGeom>
              <a:avLst/>
              <a:gdLst>
                <a:gd name="T0" fmla="*/ 0 w 1202"/>
                <a:gd name="T1" fmla="*/ 0 h 700"/>
                <a:gd name="T2" fmla="*/ 2147483647 w 1202"/>
                <a:gd name="T3" fmla="*/ 0 h 700"/>
                <a:gd name="T4" fmla="*/ 2147483647 w 1202"/>
                <a:gd name="T5" fmla="*/ 2147483647 h 700"/>
                <a:gd name="T6" fmla="*/ 2147483647 w 1202"/>
                <a:gd name="T7" fmla="*/ 2147483647 h 700"/>
                <a:gd name="T8" fmla="*/ 2147483647 w 1202"/>
                <a:gd name="T9" fmla="*/ 2147483647 h 700"/>
                <a:gd name="T10" fmla="*/ 2147483647 w 1202"/>
                <a:gd name="T11" fmla="*/ 2147483647 h 700"/>
                <a:gd name="T12" fmla="*/ 2147483647 w 1202"/>
                <a:gd name="T13" fmla="*/ 2147483647 h 700"/>
                <a:gd name="T14" fmla="*/ 2147483647 w 1202"/>
                <a:gd name="T15" fmla="*/ 2147483647 h 700"/>
                <a:gd name="T16" fmla="*/ 2147483647 w 1202"/>
                <a:gd name="T17" fmla="*/ 2147483647 h 700"/>
                <a:gd name="T18" fmla="*/ 2147483647 w 1202"/>
                <a:gd name="T19" fmla="*/ 2147483647 h 700"/>
                <a:gd name="T20" fmla="*/ 2147483647 w 1202"/>
                <a:gd name="T21" fmla="*/ 2147483647 h 700"/>
                <a:gd name="T22" fmla="*/ 2147483647 w 1202"/>
                <a:gd name="T23" fmla="*/ 2147483647 h 700"/>
                <a:gd name="T24" fmla="*/ 2147483647 w 1202"/>
                <a:gd name="T25" fmla="*/ 2147483647 h 700"/>
                <a:gd name="T26" fmla="*/ 2147483647 w 1202"/>
                <a:gd name="T27" fmla="*/ 2147483647 h 700"/>
                <a:gd name="T28" fmla="*/ 2147483647 w 1202"/>
                <a:gd name="T29" fmla="*/ 2147483647 h 700"/>
                <a:gd name="T30" fmla="*/ 2147483647 w 1202"/>
                <a:gd name="T31" fmla="*/ 2147483647 h 700"/>
                <a:gd name="T32" fmla="*/ 2147483647 w 1202"/>
                <a:gd name="T33" fmla="*/ 2147483647 h 700"/>
                <a:gd name="T34" fmla="*/ 2147483647 w 1202"/>
                <a:gd name="T35" fmla="*/ 2147483647 h 700"/>
                <a:gd name="T36" fmla="*/ 2147483647 w 1202"/>
                <a:gd name="T37" fmla="*/ 2147483647 h 700"/>
                <a:gd name="T38" fmla="*/ 2147483647 w 1202"/>
                <a:gd name="T39" fmla="*/ 2147483647 h 700"/>
                <a:gd name="T40" fmla="*/ 2147483647 w 1202"/>
                <a:gd name="T41" fmla="*/ 2147483647 h 700"/>
                <a:gd name="T42" fmla="*/ 2147483647 w 1202"/>
                <a:gd name="T43" fmla="*/ 2147483647 h 700"/>
                <a:gd name="T44" fmla="*/ 2147483647 w 1202"/>
                <a:gd name="T45" fmla="*/ 2147483647 h 700"/>
                <a:gd name="T46" fmla="*/ 2147483647 w 1202"/>
                <a:gd name="T47" fmla="*/ 2147483647 h 700"/>
                <a:gd name="T48" fmla="*/ 2147483647 w 1202"/>
                <a:gd name="T49" fmla="*/ 2147483647 h 700"/>
                <a:gd name="T50" fmla="*/ 2147483647 w 1202"/>
                <a:gd name="T51" fmla="*/ 2147483647 h 700"/>
                <a:gd name="T52" fmla="*/ 2147483647 w 1202"/>
                <a:gd name="T53" fmla="*/ 2147483647 h 700"/>
                <a:gd name="T54" fmla="*/ 2147483647 w 1202"/>
                <a:gd name="T55" fmla="*/ 2147483647 h 700"/>
                <a:gd name="T56" fmla="*/ 2147483647 w 1202"/>
                <a:gd name="T57" fmla="*/ 2147483647 h 700"/>
                <a:gd name="T58" fmla="*/ 2147483647 w 1202"/>
                <a:gd name="T59" fmla="*/ 2147483647 h 700"/>
                <a:gd name="T60" fmla="*/ 2147483647 w 1202"/>
                <a:gd name="T61" fmla="*/ 2147483647 h 700"/>
                <a:gd name="T62" fmla="*/ 2147483647 w 1202"/>
                <a:gd name="T63" fmla="*/ 2147483647 h 700"/>
                <a:gd name="T64" fmla="*/ 2147483647 w 1202"/>
                <a:gd name="T65" fmla="*/ 2147483647 h 700"/>
                <a:gd name="T66" fmla="*/ 2147483647 w 1202"/>
                <a:gd name="T67" fmla="*/ 2147483647 h 700"/>
                <a:gd name="T68" fmla="*/ 2147483647 w 1202"/>
                <a:gd name="T69" fmla="*/ 2147483647 h 700"/>
                <a:gd name="T70" fmla="*/ 2147483647 w 1202"/>
                <a:gd name="T71" fmla="*/ 2147483647 h 700"/>
                <a:gd name="T72" fmla="*/ 2147483647 w 1202"/>
                <a:gd name="T73" fmla="*/ 2147483647 h 700"/>
                <a:gd name="T74" fmla="*/ 2147483647 w 1202"/>
                <a:gd name="T75" fmla="*/ 2147483647 h 700"/>
                <a:gd name="T76" fmla="*/ 2147483647 w 1202"/>
                <a:gd name="T77" fmla="*/ 2147483647 h 700"/>
                <a:gd name="T78" fmla="*/ 2147483647 w 1202"/>
                <a:gd name="T79" fmla="*/ 2147483647 h 700"/>
                <a:gd name="T80" fmla="*/ 2147483647 w 1202"/>
                <a:gd name="T81" fmla="*/ 2147483647 h 700"/>
                <a:gd name="T82" fmla="*/ 2147483647 w 1202"/>
                <a:gd name="T83" fmla="*/ 2147483647 h 700"/>
                <a:gd name="T84" fmla="*/ 2147483647 w 1202"/>
                <a:gd name="T85" fmla="*/ 2147483647 h 700"/>
                <a:gd name="T86" fmla="*/ 2147483647 w 1202"/>
                <a:gd name="T87" fmla="*/ 2147483647 h 700"/>
                <a:gd name="T88" fmla="*/ 2147483647 w 1202"/>
                <a:gd name="T89" fmla="*/ 2147483647 h 700"/>
                <a:gd name="T90" fmla="*/ 2147483647 w 1202"/>
                <a:gd name="T91" fmla="*/ 2147483647 h 700"/>
                <a:gd name="T92" fmla="*/ 2147483647 w 1202"/>
                <a:gd name="T93" fmla="*/ 2147483647 h 700"/>
                <a:gd name="T94" fmla="*/ 2147483647 w 1202"/>
                <a:gd name="T95" fmla="*/ 2147483647 h 700"/>
                <a:gd name="T96" fmla="*/ 2147483647 w 1202"/>
                <a:gd name="T97" fmla="*/ 2147483647 h 700"/>
                <a:gd name="T98" fmla="*/ 2147483647 w 1202"/>
                <a:gd name="T99" fmla="*/ 2147483647 h 700"/>
                <a:gd name="T100" fmla="*/ 2147483647 w 1202"/>
                <a:gd name="T101" fmla="*/ 2147483647 h 700"/>
                <a:gd name="T102" fmla="*/ 2147483647 w 1202"/>
                <a:gd name="T103" fmla="*/ 2147483647 h 700"/>
                <a:gd name="T104" fmla="*/ 2147483647 w 1202"/>
                <a:gd name="T105" fmla="*/ 2147483647 h 700"/>
                <a:gd name="T106" fmla="*/ 2147483647 w 1202"/>
                <a:gd name="T107" fmla="*/ 2147483647 h 700"/>
                <a:gd name="T108" fmla="*/ 2147483647 w 1202"/>
                <a:gd name="T109" fmla="*/ 2147483647 h 700"/>
                <a:gd name="T110" fmla="*/ 2147483647 w 1202"/>
                <a:gd name="T111" fmla="*/ 2147483647 h 700"/>
                <a:gd name="T112" fmla="*/ 2147483647 w 1202"/>
                <a:gd name="T113" fmla="*/ 2147483647 h 700"/>
                <a:gd name="T114" fmla="*/ 2147483647 w 1202"/>
                <a:gd name="T115" fmla="*/ 2147483647 h 700"/>
                <a:gd name="T116" fmla="*/ 2147483647 w 1202"/>
                <a:gd name="T117" fmla="*/ 2147483647 h 700"/>
                <a:gd name="T118" fmla="*/ 2147483647 w 1202"/>
                <a:gd name="T119" fmla="*/ 2147483647 h 700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202"/>
                <a:gd name="T181" fmla="*/ 0 h 700"/>
                <a:gd name="T182" fmla="*/ 1202 w 1202"/>
                <a:gd name="T183" fmla="*/ 700 h 700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202" h="700">
                  <a:moveTo>
                    <a:pt x="0" y="0"/>
                  </a:moveTo>
                  <a:lnTo>
                    <a:pt x="240" y="0"/>
                  </a:lnTo>
                  <a:lnTo>
                    <a:pt x="240" y="8"/>
                  </a:lnTo>
                  <a:lnTo>
                    <a:pt x="302" y="8"/>
                  </a:lnTo>
                  <a:lnTo>
                    <a:pt x="302" y="14"/>
                  </a:lnTo>
                  <a:lnTo>
                    <a:pt x="338" y="14"/>
                  </a:lnTo>
                  <a:lnTo>
                    <a:pt x="338" y="18"/>
                  </a:lnTo>
                  <a:lnTo>
                    <a:pt x="370" y="18"/>
                  </a:lnTo>
                  <a:lnTo>
                    <a:pt x="370" y="40"/>
                  </a:lnTo>
                  <a:lnTo>
                    <a:pt x="400" y="40"/>
                  </a:lnTo>
                  <a:lnTo>
                    <a:pt x="400" y="50"/>
                  </a:lnTo>
                  <a:lnTo>
                    <a:pt x="434" y="50"/>
                  </a:lnTo>
                  <a:lnTo>
                    <a:pt x="434" y="90"/>
                  </a:lnTo>
                  <a:lnTo>
                    <a:pt x="470" y="90"/>
                  </a:lnTo>
                  <a:lnTo>
                    <a:pt x="470" y="122"/>
                  </a:lnTo>
                  <a:lnTo>
                    <a:pt x="504" y="122"/>
                  </a:lnTo>
                  <a:lnTo>
                    <a:pt x="504" y="164"/>
                  </a:lnTo>
                  <a:lnTo>
                    <a:pt x="536" y="164"/>
                  </a:lnTo>
                  <a:lnTo>
                    <a:pt x="536" y="220"/>
                  </a:lnTo>
                  <a:lnTo>
                    <a:pt x="570" y="220"/>
                  </a:lnTo>
                  <a:lnTo>
                    <a:pt x="570" y="276"/>
                  </a:lnTo>
                  <a:lnTo>
                    <a:pt x="604" y="276"/>
                  </a:lnTo>
                  <a:lnTo>
                    <a:pt x="604" y="308"/>
                  </a:lnTo>
                  <a:lnTo>
                    <a:pt x="634" y="308"/>
                  </a:lnTo>
                  <a:lnTo>
                    <a:pt x="634" y="332"/>
                  </a:lnTo>
                  <a:lnTo>
                    <a:pt x="668" y="332"/>
                  </a:lnTo>
                  <a:lnTo>
                    <a:pt x="668" y="400"/>
                  </a:lnTo>
                  <a:lnTo>
                    <a:pt x="704" y="400"/>
                  </a:lnTo>
                  <a:lnTo>
                    <a:pt x="704" y="432"/>
                  </a:lnTo>
                  <a:lnTo>
                    <a:pt x="740" y="432"/>
                  </a:lnTo>
                  <a:lnTo>
                    <a:pt x="740" y="462"/>
                  </a:lnTo>
                  <a:lnTo>
                    <a:pt x="768" y="462"/>
                  </a:lnTo>
                  <a:lnTo>
                    <a:pt x="768" y="492"/>
                  </a:lnTo>
                  <a:lnTo>
                    <a:pt x="804" y="492"/>
                  </a:lnTo>
                  <a:lnTo>
                    <a:pt x="804" y="524"/>
                  </a:lnTo>
                  <a:lnTo>
                    <a:pt x="834" y="524"/>
                  </a:lnTo>
                  <a:lnTo>
                    <a:pt x="834" y="570"/>
                  </a:lnTo>
                  <a:lnTo>
                    <a:pt x="870" y="570"/>
                  </a:lnTo>
                  <a:lnTo>
                    <a:pt x="870" y="608"/>
                  </a:lnTo>
                  <a:lnTo>
                    <a:pt x="904" y="608"/>
                  </a:lnTo>
                  <a:lnTo>
                    <a:pt x="904" y="642"/>
                  </a:lnTo>
                  <a:lnTo>
                    <a:pt x="934" y="642"/>
                  </a:lnTo>
                  <a:lnTo>
                    <a:pt x="934" y="658"/>
                  </a:lnTo>
                  <a:lnTo>
                    <a:pt x="940" y="658"/>
                  </a:lnTo>
                  <a:lnTo>
                    <a:pt x="940" y="664"/>
                  </a:lnTo>
                  <a:lnTo>
                    <a:pt x="968" y="664"/>
                  </a:lnTo>
                  <a:lnTo>
                    <a:pt x="968" y="668"/>
                  </a:lnTo>
                  <a:lnTo>
                    <a:pt x="1004" y="668"/>
                  </a:lnTo>
                  <a:lnTo>
                    <a:pt x="1004" y="674"/>
                  </a:lnTo>
                  <a:lnTo>
                    <a:pt x="1038" y="674"/>
                  </a:lnTo>
                  <a:lnTo>
                    <a:pt x="1038" y="678"/>
                  </a:lnTo>
                  <a:lnTo>
                    <a:pt x="1068" y="678"/>
                  </a:lnTo>
                  <a:lnTo>
                    <a:pt x="1068" y="684"/>
                  </a:lnTo>
                  <a:lnTo>
                    <a:pt x="1132" y="684"/>
                  </a:lnTo>
                  <a:lnTo>
                    <a:pt x="1132" y="690"/>
                  </a:lnTo>
                  <a:lnTo>
                    <a:pt x="1138" y="690"/>
                  </a:lnTo>
                  <a:lnTo>
                    <a:pt x="1138" y="694"/>
                  </a:lnTo>
                  <a:lnTo>
                    <a:pt x="1168" y="694"/>
                  </a:lnTo>
                  <a:lnTo>
                    <a:pt x="1168" y="700"/>
                  </a:lnTo>
                  <a:lnTo>
                    <a:pt x="1202" y="700"/>
                  </a:lnTo>
                </a:path>
              </a:pathLst>
            </a:custGeom>
            <a:noFill/>
            <a:ln w="25400" cap="flat">
              <a:solidFill>
                <a:schemeClr val="accent2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s-ES" sz="1600">
                <a:solidFill>
                  <a:srgbClr val="000000"/>
                </a:solidFill>
              </a:endParaRPr>
            </a:p>
          </p:txBody>
        </p:sp>
      </p:grpSp>
      <p:grpSp>
        <p:nvGrpSpPr>
          <p:cNvPr id="42" name="Group 55314"/>
          <p:cNvGrpSpPr>
            <a:grpSpLocks/>
          </p:cNvGrpSpPr>
          <p:nvPr/>
        </p:nvGrpSpPr>
        <p:grpSpPr bwMode="auto">
          <a:xfrm>
            <a:off x="2444045" y="3052489"/>
            <a:ext cx="3407834" cy="1055511"/>
            <a:chOff x="920387" y="3175386"/>
            <a:chExt cx="3407773" cy="1187451"/>
          </a:xfrm>
        </p:grpSpPr>
        <p:sp>
          <p:nvSpPr>
            <p:cNvPr id="43" name="Line 41"/>
            <p:cNvSpPr>
              <a:spLocks noChangeShapeType="1"/>
            </p:cNvSpPr>
            <p:nvPr/>
          </p:nvSpPr>
          <p:spPr bwMode="auto">
            <a:xfrm>
              <a:off x="920387" y="3175386"/>
              <a:ext cx="73025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 sz="1600">
                <a:solidFill>
                  <a:srgbClr val="000000"/>
                </a:solidFill>
              </a:endParaRPr>
            </a:p>
          </p:txBody>
        </p:sp>
        <p:sp>
          <p:nvSpPr>
            <p:cNvPr id="44" name="Line 42"/>
            <p:cNvSpPr>
              <a:spLocks noChangeShapeType="1"/>
            </p:cNvSpPr>
            <p:nvPr/>
          </p:nvSpPr>
          <p:spPr bwMode="auto">
            <a:xfrm>
              <a:off x="920387" y="3397636"/>
              <a:ext cx="73025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 sz="1600">
                <a:solidFill>
                  <a:srgbClr val="000000"/>
                </a:solidFill>
              </a:endParaRPr>
            </a:p>
          </p:txBody>
        </p:sp>
        <p:sp>
          <p:nvSpPr>
            <p:cNvPr id="45" name="Line 43"/>
            <p:cNvSpPr>
              <a:spLocks noChangeShapeType="1"/>
            </p:cNvSpPr>
            <p:nvPr/>
          </p:nvSpPr>
          <p:spPr bwMode="auto">
            <a:xfrm>
              <a:off x="920387" y="3619886"/>
              <a:ext cx="73025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 sz="1600">
                <a:solidFill>
                  <a:srgbClr val="000000"/>
                </a:solidFill>
              </a:endParaRPr>
            </a:p>
          </p:txBody>
        </p:sp>
        <p:sp>
          <p:nvSpPr>
            <p:cNvPr id="46" name="Line 44"/>
            <p:cNvSpPr>
              <a:spLocks noChangeShapeType="1"/>
            </p:cNvSpPr>
            <p:nvPr/>
          </p:nvSpPr>
          <p:spPr bwMode="auto">
            <a:xfrm>
              <a:off x="920387" y="3842137"/>
              <a:ext cx="73025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 sz="1600">
                <a:solidFill>
                  <a:srgbClr val="000000"/>
                </a:solidFill>
              </a:endParaRPr>
            </a:p>
          </p:txBody>
        </p:sp>
        <p:sp>
          <p:nvSpPr>
            <p:cNvPr id="47" name="Line 45"/>
            <p:cNvSpPr>
              <a:spLocks noChangeShapeType="1"/>
            </p:cNvSpPr>
            <p:nvPr/>
          </p:nvSpPr>
          <p:spPr bwMode="auto">
            <a:xfrm>
              <a:off x="920387" y="4067562"/>
              <a:ext cx="73025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 sz="1600">
                <a:solidFill>
                  <a:srgbClr val="000000"/>
                </a:solidFill>
              </a:endParaRPr>
            </a:p>
          </p:txBody>
        </p:sp>
        <p:sp>
          <p:nvSpPr>
            <p:cNvPr id="48" name="Line 46"/>
            <p:cNvSpPr>
              <a:spLocks noChangeShapeType="1"/>
            </p:cNvSpPr>
            <p:nvPr/>
          </p:nvSpPr>
          <p:spPr bwMode="auto">
            <a:xfrm>
              <a:off x="920387" y="4289812"/>
              <a:ext cx="73025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 sz="1600">
                <a:solidFill>
                  <a:srgbClr val="000000"/>
                </a:solidFill>
              </a:endParaRPr>
            </a:p>
          </p:txBody>
        </p:sp>
        <p:sp>
          <p:nvSpPr>
            <p:cNvPr id="49" name="Line 7"/>
            <p:cNvSpPr>
              <a:spLocks noChangeShapeType="1"/>
            </p:cNvSpPr>
            <p:nvPr/>
          </p:nvSpPr>
          <p:spPr bwMode="auto">
            <a:xfrm flipV="1">
              <a:off x="2977136" y="3175386"/>
              <a:ext cx="0" cy="111442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s-ES" sz="1600">
                <a:solidFill>
                  <a:srgbClr val="000000"/>
                </a:solidFill>
              </a:endParaRPr>
            </a:p>
          </p:txBody>
        </p:sp>
        <p:sp>
          <p:nvSpPr>
            <p:cNvPr id="50" name="Freeform 40"/>
            <p:cNvSpPr>
              <a:spLocks/>
            </p:cNvSpPr>
            <p:nvPr/>
          </p:nvSpPr>
          <p:spPr bwMode="auto">
            <a:xfrm>
              <a:off x="993412" y="3175386"/>
              <a:ext cx="3334747" cy="1114425"/>
            </a:xfrm>
            <a:custGeom>
              <a:avLst/>
              <a:gdLst>
                <a:gd name="T0" fmla="*/ 0 w 1402"/>
                <a:gd name="T1" fmla="*/ 0 h 702"/>
                <a:gd name="T2" fmla="*/ 0 w 1402"/>
                <a:gd name="T3" fmla="*/ 2147483647 h 702"/>
                <a:gd name="T4" fmla="*/ 2147483647 w 1402"/>
                <a:gd name="T5" fmla="*/ 2147483647 h 702"/>
                <a:gd name="T6" fmla="*/ 0 60000 65536"/>
                <a:gd name="T7" fmla="*/ 0 60000 65536"/>
                <a:gd name="T8" fmla="*/ 0 60000 65536"/>
                <a:gd name="T9" fmla="*/ 0 w 1402"/>
                <a:gd name="T10" fmla="*/ 0 h 702"/>
                <a:gd name="T11" fmla="*/ 1402 w 1402"/>
                <a:gd name="T12" fmla="*/ 702 h 70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02" h="702">
                  <a:moveTo>
                    <a:pt x="0" y="0"/>
                  </a:moveTo>
                  <a:lnTo>
                    <a:pt x="0" y="702"/>
                  </a:lnTo>
                  <a:lnTo>
                    <a:pt x="1402" y="702"/>
                  </a:lnTo>
                </a:path>
              </a:pathLst>
            </a:custGeom>
            <a:noFill/>
            <a:ln w="25400" cap="sq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s-ES" sz="1600">
                <a:solidFill>
                  <a:srgbClr val="000000"/>
                </a:solidFill>
              </a:endParaRPr>
            </a:p>
          </p:txBody>
        </p:sp>
        <p:sp>
          <p:nvSpPr>
            <p:cNvPr id="51" name="Line 47"/>
            <p:cNvSpPr>
              <a:spLocks noChangeShapeType="1"/>
            </p:cNvSpPr>
            <p:nvPr/>
          </p:nvSpPr>
          <p:spPr bwMode="auto">
            <a:xfrm flipV="1">
              <a:off x="993412" y="4289812"/>
              <a:ext cx="0" cy="7302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 sz="1600">
                <a:solidFill>
                  <a:srgbClr val="000000"/>
                </a:solidFill>
              </a:endParaRPr>
            </a:p>
          </p:txBody>
        </p:sp>
        <p:sp>
          <p:nvSpPr>
            <p:cNvPr id="52" name="Line 48"/>
            <p:cNvSpPr>
              <a:spLocks noChangeShapeType="1"/>
            </p:cNvSpPr>
            <p:nvPr/>
          </p:nvSpPr>
          <p:spPr bwMode="auto">
            <a:xfrm flipV="1">
              <a:off x="1155154" y="4289812"/>
              <a:ext cx="0" cy="7302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 sz="1600">
                <a:solidFill>
                  <a:srgbClr val="000000"/>
                </a:solidFill>
              </a:endParaRPr>
            </a:p>
          </p:txBody>
        </p:sp>
        <p:sp>
          <p:nvSpPr>
            <p:cNvPr id="53" name="Line 49"/>
            <p:cNvSpPr>
              <a:spLocks noChangeShapeType="1"/>
            </p:cNvSpPr>
            <p:nvPr/>
          </p:nvSpPr>
          <p:spPr bwMode="auto">
            <a:xfrm flipV="1">
              <a:off x="1312140" y="4289812"/>
              <a:ext cx="0" cy="7302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 sz="1600">
                <a:solidFill>
                  <a:srgbClr val="000000"/>
                </a:solidFill>
              </a:endParaRPr>
            </a:p>
          </p:txBody>
        </p:sp>
        <p:sp>
          <p:nvSpPr>
            <p:cNvPr id="54" name="Line 50"/>
            <p:cNvSpPr>
              <a:spLocks noChangeShapeType="1"/>
            </p:cNvSpPr>
            <p:nvPr/>
          </p:nvSpPr>
          <p:spPr bwMode="auto">
            <a:xfrm flipV="1">
              <a:off x="1469125" y="4289812"/>
              <a:ext cx="0" cy="7302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 sz="1600">
                <a:solidFill>
                  <a:srgbClr val="000000"/>
                </a:solidFill>
              </a:endParaRPr>
            </a:p>
          </p:txBody>
        </p:sp>
        <p:sp>
          <p:nvSpPr>
            <p:cNvPr id="55" name="Line 51"/>
            <p:cNvSpPr>
              <a:spLocks noChangeShapeType="1"/>
            </p:cNvSpPr>
            <p:nvPr/>
          </p:nvSpPr>
          <p:spPr bwMode="auto">
            <a:xfrm flipV="1">
              <a:off x="1630867" y="4289812"/>
              <a:ext cx="0" cy="7302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 sz="1600">
                <a:solidFill>
                  <a:srgbClr val="000000"/>
                </a:solidFill>
              </a:endParaRPr>
            </a:p>
          </p:txBody>
        </p:sp>
        <p:sp>
          <p:nvSpPr>
            <p:cNvPr id="56" name="Line 52"/>
            <p:cNvSpPr>
              <a:spLocks noChangeShapeType="1"/>
            </p:cNvSpPr>
            <p:nvPr/>
          </p:nvSpPr>
          <p:spPr bwMode="auto">
            <a:xfrm flipV="1">
              <a:off x="1944838" y="4289812"/>
              <a:ext cx="0" cy="7302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 sz="1600">
                <a:solidFill>
                  <a:srgbClr val="000000"/>
                </a:solidFill>
              </a:endParaRPr>
            </a:p>
          </p:txBody>
        </p:sp>
        <p:sp>
          <p:nvSpPr>
            <p:cNvPr id="57" name="Line 53"/>
            <p:cNvSpPr>
              <a:spLocks noChangeShapeType="1"/>
            </p:cNvSpPr>
            <p:nvPr/>
          </p:nvSpPr>
          <p:spPr bwMode="auto">
            <a:xfrm flipV="1">
              <a:off x="2106580" y="4289812"/>
              <a:ext cx="0" cy="7302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 sz="1600">
                <a:solidFill>
                  <a:srgbClr val="000000"/>
                </a:solidFill>
              </a:endParaRPr>
            </a:p>
          </p:txBody>
        </p:sp>
        <p:sp>
          <p:nvSpPr>
            <p:cNvPr id="58" name="Line 54"/>
            <p:cNvSpPr>
              <a:spLocks noChangeShapeType="1"/>
            </p:cNvSpPr>
            <p:nvPr/>
          </p:nvSpPr>
          <p:spPr bwMode="auto">
            <a:xfrm flipV="1">
              <a:off x="1787852" y="4289812"/>
              <a:ext cx="0" cy="7302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 sz="1600">
                <a:solidFill>
                  <a:srgbClr val="000000"/>
                </a:solidFill>
              </a:endParaRPr>
            </a:p>
          </p:txBody>
        </p:sp>
        <p:sp>
          <p:nvSpPr>
            <p:cNvPr id="59" name="Line 55"/>
            <p:cNvSpPr>
              <a:spLocks noChangeShapeType="1"/>
            </p:cNvSpPr>
            <p:nvPr/>
          </p:nvSpPr>
          <p:spPr bwMode="auto">
            <a:xfrm flipV="1">
              <a:off x="2263565" y="4289812"/>
              <a:ext cx="0" cy="7302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 sz="1600">
                <a:solidFill>
                  <a:srgbClr val="000000"/>
                </a:solidFill>
              </a:endParaRPr>
            </a:p>
          </p:txBody>
        </p:sp>
        <p:sp>
          <p:nvSpPr>
            <p:cNvPr id="60" name="Line 56"/>
            <p:cNvSpPr>
              <a:spLocks noChangeShapeType="1"/>
            </p:cNvSpPr>
            <p:nvPr/>
          </p:nvSpPr>
          <p:spPr bwMode="auto">
            <a:xfrm flipV="1">
              <a:off x="2425307" y="4289812"/>
              <a:ext cx="0" cy="7302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 sz="1600">
                <a:solidFill>
                  <a:srgbClr val="000000"/>
                </a:solidFill>
              </a:endParaRPr>
            </a:p>
          </p:txBody>
        </p:sp>
        <p:sp>
          <p:nvSpPr>
            <p:cNvPr id="61" name="Line 57"/>
            <p:cNvSpPr>
              <a:spLocks noChangeShapeType="1"/>
            </p:cNvSpPr>
            <p:nvPr/>
          </p:nvSpPr>
          <p:spPr bwMode="auto">
            <a:xfrm flipV="1">
              <a:off x="2582293" y="4289812"/>
              <a:ext cx="0" cy="7302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 sz="1600">
                <a:solidFill>
                  <a:srgbClr val="000000"/>
                </a:solidFill>
              </a:endParaRPr>
            </a:p>
          </p:txBody>
        </p:sp>
        <p:sp>
          <p:nvSpPr>
            <p:cNvPr id="62" name="Line 58"/>
            <p:cNvSpPr>
              <a:spLocks noChangeShapeType="1"/>
            </p:cNvSpPr>
            <p:nvPr/>
          </p:nvSpPr>
          <p:spPr bwMode="auto">
            <a:xfrm flipV="1">
              <a:off x="3058007" y="4289812"/>
              <a:ext cx="0" cy="7302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 sz="1600">
                <a:solidFill>
                  <a:srgbClr val="000000"/>
                </a:solidFill>
              </a:endParaRPr>
            </a:p>
          </p:txBody>
        </p:sp>
        <p:sp>
          <p:nvSpPr>
            <p:cNvPr id="63" name="Line 59"/>
            <p:cNvSpPr>
              <a:spLocks noChangeShapeType="1"/>
            </p:cNvSpPr>
            <p:nvPr/>
          </p:nvSpPr>
          <p:spPr bwMode="auto">
            <a:xfrm flipV="1">
              <a:off x="2739279" y="4289812"/>
              <a:ext cx="0" cy="7302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 sz="1600">
                <a:solidFill>
                  <a:srgbClr val="000000"/>
                </a:solidFill>
              </a:endParaRPr>
            </a:p>
          </p:txBody>
        </p:sp>
        <p:sp>
          <p:nvSpPr>
            <p:cNvPr id="64" name="Line 60"/>
            <p:cNvSpPr>
              <a:spLocks noChangeShapeType="1"/>
            </p:cNvSpPr>
            <p:nvPr/>
          </p:nvSpPr>
          <p:spPr bwMode="auto">
            <a:xfrm flipV="1">
              <a:off x="2901022" y="4289812"/>
              <a:ext cx="0" cy="7302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 sz="1600">
                <a:solidFill>
                  <a:srgbClr val="000000"/>
                </a:solidFill>
              </a:endParaRPr>
            </a:p>
          </p:txBody>
        </p:sp>
        <p:sp>
          <p:nvSpPr>
            <p:cNvPr id="65" name="Line 61"/>
            <p:cNvSpPr>
              <a:spLocks noChangeShapeType="1"/>
            </p:cNvSpPr>
            <p:nvPr/>
          </p:nvSpPr>
          <p:spPr bwMode="auto">
            <a:xfrm flipV="1">
              <a:off x="3219749" y="4289812"/>
              <a:ext cx="0" cy="7302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 sz="1600">
                <a:solidFill>
                  <a:srgbClr val="000000"/>
                </a:solidFill>
              </a:endParaRPr>
            </a:p>
          </p:txBody>
        </p:sp>
        <p:sp>
          <p:nvSpPr>
            <p:cNvPr id="66" name="Line 62"/>
            <p:cNvSpPr>
              <a:spLocks noChangeShapeType="1"/>
            </p:cNvSpPr>
            <p:nvPr/>
          </p:nvSpPr>
          <p:spPr bwMode="auto">
            <a:xfrm flipV="1">
              <a:off x="3376734" y="4289812"/>
              <a:ext cx="0" cy="7302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 sz="1600">
                <a:solidFill>
                  <a:srgbClr val="000000"/>
                </a:solidFill>
              </a:endParaRPr>
            </a:p>
          </p:txBody>
        </p:sp>
        <p:sp>
          <p:nvSpPr>
            <p:cNvPr id="67" name="Line 63"/>
            <p:cNvSpPr>
              <a:spLocks noChangeShapeType="1"/>
            </p:cNvSpPr>
            <p:nvPr/>
          </p:nvSpPr>
          <p:spPr bwMode="auto">
            <a:xfrm flipV="1">
              <a:off x="3533720" y="4289812"/>
              <a:ext cx="0" cy="7302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 sz="1600">
                <a:solidFill>
                  <a:srgbClr val="000000"/>
                </a:solidFill>
              </a:endParaRPr>
            </a:p>
          </p:txBody>
        </p:sp>
        <p:sp>
          <p:nvSpPr>
            <p:cNvPr id="68" name="Line 64"/>
            <p:cNvSpPr>
              <a:spLocks noChangeShapeType="1"/>
            </p:cNvSpPr>
            <p:nvPr/>
          </p:nvSpPr>
          <p:spPr bwMode="auto">
            <a:xfrm flipV="1">
              <a:off x="3695462" y="4289812"/>
              <a:ext cx="0" cy="7302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 sz="1600">
                <a:solidFill>
                  <a:srgbClr val="000000"/>
                </a:solidFill>
              </a:endParaRPr>
            </a:p>
          </p:txBody>
        </p:sp>
        <p:sp>
          <p:nvSpPr>
            <p:cNvPr id="69" name="Line 65"/>
            <p:cNvSpPr>
              <a:spLocks noChangeShapeType="1"/>
            </p:cNvSpPr>
            <p:nvPr/>
          </p:nvSpPr>
          <p:spPr bwMode="auto">
            <a:xfrm>
              <a:off x="3852447" y="4289812"/>
              <a:ext cx="0" cy="7302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 sz="1600">
                <a:solidFill>
                  <a:srgbClr val="000000"/>
                </a:solidFill>
              </a:endParaRPr>
            </a:p>
          </p:txBody>
        </p:sp>
        <p:sp>
          <p:nvSpPr>
            <p:cNvPr id="70" name="Line 66"/>
            <p:cNvSpPr>
              <a:spLocks noChangeShapeType="1"/>
            </p:cNvSpPr>
            <p:nvPr/>
          </p:nvSpPr>
          <p:spPr bwMode="auto">
            <a:xfrm flipV="1">
              <a:off x="4009432" y="4289812"/>
              <a:ext cx="0" cy="7302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 sz="1600">
                <a:solidFill>
                  <a:srgbClr val="000000"/>
                </a:solidFill>
              </a:endParaRPr>
            </a:p>
          </p:txBody>
        </p:sp>
        <p:sp>
          <p:nvSpPr>
            <p:cNvPr id="71" name="Line 67"/>
            <p:cNvSpPr>
              <a:spLocks noChangeShapeType="1"/>
            </p:cNvSpPr>
            <p:nvPr/>
          </p:nvSpPr>
          <p:spPr bwMode="auto">
            <a:xfrm flipV="1">
              <a:off x="4171175" y="4289812"/>
              <a:ext cx="0" cy="7302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 sz="1600">
                <a:solidFill>
                  <a:srgbClr val="000000"/>
                </a:solidFill>
              </a:endParaRPr>
            </a:p>
          </p:txBody>
        </p:sp>
        <p:sp>
          <p:nvSpPr>
            <p:cNvPr id="72" name="Line 68"/>
            <p:cNvSpPr>
              <a:spLocks noChangeShapeType="1"/>
            </p:cNvSpPr>
            <p:nvPr/>
          </p:nvSpPr>
          <p:spPr bwMode="auto">
            <a:xfrm flipV="1">
              <a:off x="4328160" y="4289812"/>
              <a:ext cx="0" cy="7302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 sz="1600">
                <a:solidFill>
                  <a:srgbClr val="000000"/>
                </a:solidFill>
              </a:endParaRPr>
            </a:p>
          </p:txBody>
        </p:sp>
        <p:sp>
          <p:nvSpPr>
            <p:cNvPr id="73" name="Freeform 69"/>
            <p:cNvSpPr>
              <a:spLocks/>
            </p:cNvSpPr>
            <p:nvPr/>
          </p:nvSpPr>
          <p:spPr bwMode="auto">
            <a:xfrm>
              <a:off x="993412" y="3181736"/>
              <a:ext cx="3016019" cy="1108075"/>
            </a:xfrm>
            <a:custGeom>
              <a:avLst/>
              <a:gdLst>
                <a:gd name="T0" fmla="*/ 0 w 1268"/>
                <a:gd name="T1" fmla="*/ 0 h 698"/>
                <a:gd name="T2" fmla="*/ 2147483647 w 1268"/>
                <a:gd name="T3" fmla="*/ 0 h 698"/>
                <a:gd name="T4" fmla="*/ 2147483647 w 1268"/>
                <a:gd name="T5" fmla="*/ 2147483647 h 698"/>
                <a:gd name="T6" fmla="*/ 2147483647 w 1268"/>
                <a:gd name="T7" fmla="*/ 2147483647 h 698"/>
                <a:gd name="T8" fmla="*/ 2147483647 w 1268"/>
                <a:gd name="T9" fmla="*/ 2147483647 h 698"/>
                <a:gd name="T10" fmla="*/ 2147483647 w 1268"/>
                <a:gd name="T11" fmla="*/ 2147483647 h 698"/>
                <a:gd name="T12" fmla="*/ 2147483647 w 1268"/>
                <a:gd name="T13" fmla="*/ 2147483647 h 698"/>
                <a:gd name="T14" fmla="*/ 2147483647 w 1268"/>
                <a:gd name="T15" fmla="*/ 2147483647 h 698"/>
                <a:gd name="T16" fmla="*/ 2147483647 w 1268"/>
                <a:gd name="T17" fmla="*/ 2147483647 h 698"/>
                <a:gd name="T18" fmla="*/ 2147483647 w 1268"/>
                <a:gd name="T19" fmla="*/ 2147483647 h 698"/>
                <a:gd name="T20" fmla="*/ 2147483647 w 1268"/>
                <a:gd name="T21" fmla="*/ 2147483647 h 698"/>
                <a:gd name="T22" fmla="*/ 2147483647 w 1268"/>
                <a:gd name="T23" fmla="*/ 2147483647 h 698"/>
                <a:gd name="T24" fmla="*/ 2147483647 w 1268"/>
                <a:gd name="T25" fmla="*/ 2147483647 h 698"/>
                <a:gd name="T26" fmla="*/ 2147483647 w 1268"/>
                <a:gd name="T27" fmla="*/ 2147483647 h 698"/>
                <a:gd name="T28" fmla="*/ 2147483647 w 1268"/>
                <a:gd name="T29" fmla="*/ 2147483647 h 698"/>
                <a:gd name="T30" fmla="*/ 2147483647 w 1268"/>
                <a:gd name="T31" fmla="*/ 2147483647 h 698"/>
                <a:gd name="T32" fmla="*/ 2147483647 w 1268"/>
                <a:gd name="T33" fmla="*/ 2147483647 h 698"/>
                <a:gd name="T34" fmla="*/ 2147483647 w 1268"/>
                <a:gd name="T35" fmla="*/ 2147483647 h 698"/>
                <a:gd name="T36" fmla="*/ 2147483647 w 1268"/>
                <a:gd name="T37" fmla="*/ 2147483647 h 698"/>
                <a:gd name="T38" fmla="*/ 2147483647 w 1268"/>
                <a:gd name="T39" fmla="*/ 2147483647 h 698"/>
                <a:gd name="T40" fmla="*/ 2147483647 w 1268"/>
                <a:gd name="T41" fmla="*/ 2147483647 h 698"/>
                <a:gd name="T42" fmla="*/ 2147483647 w 1268"/>
                <a:gd name="T43" fmla="*/ 2147483647 h 698"/>
                <a:gd name="T44" fmla="*/ 2147483647 w 1268"/>
                <a:gd name="T45" fmla="*/ 2147483647 h 698"/>
                <a:gd name="T46" fmla="*/ 2147483647 w 1268"/>
                <a:gd name="T47" fmla="*/ 2147483647 h 698"/>
                <a:gd name="T48" fmla="*/ 2147483647 w 1268"/>
                <a:gd name="T49" fmla="*/ 2147483647 h 698"/>
                <a:gd name="T50" fmla="*/ 2147483647 w 1268"/>
                <a:gd name="T51" fmla="*/ 2147483647 h 698"/>
                <a:gd name="T52" fmla="*/ 2147483647 w 1268"/>
                <a:gd name="T53" fmla="*/ 2147483647 h 698"/>
                <a:gd name="T54" fmla="*/ 2147483647 w 1268"/>
                <a:gd name="T55" fmla="*/ 2147483647 h 698"/>
                <a:gd name="T56" fmla="*/ 2147483647 w 1268"/>
                <a:gd name="T57" fmla="*/ 2147483647 h 698"/>
                <a:gd name="T58" fmla="*/ 2147483647 w 1268"/>
                <a:gd name="T59" fmla="*/ 2147483647 h 698"/>
                <a:gd name="T60" fmla="*/ 2147483647 w 1268"/>
                <a:gd name="T61" fmla="*/ 2147483647 h 698"/>
                <a:gd name="T62" fmla="*/ 2147483647 w 1268"/>
                <a:gd name="T63" fmla="*/ 2147483647 h 698"/>
                <a:gd name="T64" fmla="*/ 2147483647 w 1268"/>
                <a:gd name="T65" fmla="*/ 2147483647 h 698"/>
                <a:gd name="T66" fmla="*/ 2147483647 w 1268"/>
                <a:gd name="T67" fmla="*/ 2147483647 h 698"/>
                <a:gd name="T68" fmla="*/ 2147483647 w 1268"/>
                <a:gd name="T69" fmla="*/ 2147483647 h 698"/>
                <a:gd name="T70" fmla="*/ 2147483647 w 1268"/>
                <a:gd name="T71" fmla="*/ 2147483647 h 698"/>
                <a:gd name="T72" fmla="*/ 2147483647 w 1268"/>
                <a:gd name="T73" fmla="*/ 2147483647 h 698"/>
                <a:gd name="T74" fmla="*/ 2147483647 w 1268"/>
                <a:gd name="T75" fmla="*/ 2147483647 h 698"/>
                <a:gd name="T76" fmla="*/ 2147483647 w 1268"/>
                <a:gd name="T77" fmla="*/ 2147483647 h 698"/>
                <a:gd name="T78" fmla="*/ 2147483647 w 1268"/>
                <a:gd name="T79" fmla="*/ 2147483647 h 698"/>
                <a:gd name="T80" fmla="*/ 2147483647 w 1268"/>
                <a:gd name="T81" fmla="*/ 2147483647 h 698"/>
                <a:gd name="T82" fmla="*/ 2147483647 w 1268"/>
                <a:gd name="T83" fmla="*/ 2147483647 h 698"/>
                <a:gd name="T84" fmla="*/ 2147483647 w 1268"/>
                <a:gd name="T85" fmla="*/ 2147483647 h 698"/>
                <a:gd name="T86" fmla="*/ 2147483647 w 1268"/>
                <a:gd name="T87" fmla="*/ 2147483647 h 698"/>
                <a:gd name="T88" fmla="*/ 2147483647 w 1268"/>
                <a:gd name="T89" fmla="*/ 2147483647 h 698"/>
                <a:gd name="T90" fmla="*/ 2147483647 w 1268"/>
                <a:gd name="T91" fmla="*/ 2147483647 h 698"/>
                <a:gd name="T92" fmla="*/ 2147483647 w 1268"/>
                <a:gd name="T93" fmla="*/ 2147483647 h 698"/>
                <a:gd name="T94" fmla="*/ 2147483647 w 1268"/>
                <a:gd name="T95" fmla="*/ 2147483647 h 698"/>
                <a:gd name="T96" fmla="*/ 2147483647 w 1268"/>
                <a:gd name="T97" fmla="*/ 2147483647 h 698"/>
                <a:gd name="T98" fmla="*/ 2147483647 w 1268"/>
                <a:gd name="T99" fmla="*/ 2147483647 h 698"/>
                <a:gd name="T100" fmla="*/ 2147483647 w 1268"/>
                <a:gd name="T101" fmla="*/ 2147483647 h 698"/>
                <a:gd name="T102" fmla="*/ 2147483647 w 1268"/>
                <a:gd name="T103" fmla="*/ 2147483647 h 698"/>
                <a:gd name="T104" fmla="*/ 2147483647 w 1268"/>
                <a:gd name="T105" fmla="*/ 2147483647 h 698"/>
                <a:gd name="T106" fmla="*/ 2147483647 w 1268"/>
                <a:gd name="T107" fmla="*/ 2147483647 h 698"/>
                <a:gd name="T108" fmla="*/ 2147483647 w 1268"/>
                <a:gd name="T109" fmla="*/ 2147483647 h 698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268"/>
                <a:gd name="T166" fmla="*/ 0 h 698"/>
                <a:gd name="T167" fmla="*/ 1268 w 1268"/>
                <a:gd name="T168" fmla="*/ 698 h 698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268" h="698">
                  <a:moveTo>
                    <a:pt x="0" y="0"/>
                  </a:moveTo>
                  <a:lnTo>
                    <a:pt x="270" y="0"/>
                  </a:lnTo>
                  <a:lnTo>
                    <a:pt x="270" y="10"/>
                  </a:lnTo>
                  <a:lnTo>
                    <a:pt x="406" y="10"/>
                  </a:lnTo>
                  <a:lnTo>
                    <a:pt x="406" y="20"/>
                  </a:lnTo>
                  <a:lnTo>
                    <a:pt x="434" y="20"/>
                  </a:lnTo>
                  <a:lnTo>
                    <a:pt x="434" y="32"/>
                  </a:lnTo>
                  <a:lnTo>
                    <a:pt x="470" y="32"/>
                  </a:lnTo>
                  <a:lnTo>
                    <a:pt x="470" y="42"/>
                  </a:lnTo>
                  <a:lnTo>
                    <a:pt x="504" y="42"/>
                  </a:lnTo>
                  <a:lnTo>
                    <a:pt x="504" y="72"/>
                  </a:lnTo>
                  <a:lnTo>
                    <a:pt x="534" y="72"/>
                  </a:lnTo>
                  <a:lnTo>
                    <a:pt x="534" y="94"/>
                  </a:lnTo>
                  <a:lnTo>
                    <a:pt x="570" y="94"/>
                  </a:lnTo>
                  <a:lnTo>
                    <a:pt x="570" y="108"/>
                  </a:lnTo>
                  <a:lnTo>
                    <a:pt x="604" y="108"/>
                  </a:lnTo>
                  <a:lnTo>
                    <a:pt x="604" y="140"/>
                  </a:lnTo>
                  <a:lnTo>
                    <a:pt x="634" y="140"/>
                  </a:lnTo>
                  <a:lnTo>
                    <a:pt x="634" y="160"/>
                  </a:lnTo>
                  <a:lnTo>
                    <a:pt x="668" y="160"/>
                  </a:lnTo>
                  <a:lnTo>
                    <a:pt x="668" y="196"/>
                  </a:lnTo>
                  <a:lnTo>
                    <a:pt x="704" y="196"/>
                  </a:lnTo>
                  <a:lnTo>
                    <a:pt x="704" y="242"/>
                  </a:lnTo>
                  <a:lnTo>
                    <a:pt x="734" y="242"/>
                  </a:lnTo>
                  <a:lnTo>
                    <a:pt x="734" y="284"/>
                  </a:lnTo>
                  <a:lnTo>
                    <a:pt x="768" y="284"/>
                  </a:lnTo>
                  <a:lnTo>
                    <a:pt x="768" y="320"/>
                  </a:lnTo>
                  <a:lnTo>
                    <a:pt x="804" y="320"/>
                  </a:lnTo>
                  <a:lnTo>
                    <a:pt x="804" y="352"/>
                  </a:lnTo>
                  <a:lnTo>
                    <a:pt x="834" y="352"/>
                  </a:lnTo>
                  <a:lnTo>
                    <a:pt x="834" y="388"/>
                  </a:lnTo>
                  <a:lnTo>
                    <a:pt x="868" y="388"/>
                  </a:lnTo>
                  <a:lnTo>
                    <a:pt x="868" y="464"/>
                  </a:lnTo>
                  <a:lnTo>
                    <a:pt x="904" y="464"/>
                  </a:lnTo>
                  <a:lnTo>
                    <a:pt x="904" y="512"/>
                  </a:lnTo>
                  <a:lnTo>
                    <a:pt x="938" y="512"/>
                  </a:lnTo>
                  <a:lnTo>
                    <a:pt x="938" y="542"/>
                  </a:lnTo>
                  <a:lnTo>
                    <a:pt x="968" y="542"/>
                  </a:lnTo>
                  <a:lnTo>
                    <a:pt x="968" y="588"/>
                  </a:lnTo>
                  <a:lnTo>
                    <a:pt x="1004" y="588"/>
                  </a:lnTo>
                  <a:lnTo>
                    <a:pt x="1004" y="614"/>
                  </a:lnTo>
                  <a:lnTo>
                    <a:pt x="1032" y="614"/>
                  </a:lnTo>
                  <a:lnTo>
                    <a:pt x="1032" y="630"/>
                  </a:lnTo>
                  <a:lnTo>
                    <a:pt x="1068" y="630"/>
                  </a:lnTo>
                  <a:lnTo>
                    <a:pt x="1068" y="656"/>
                  </a:lnTo>
                  <a:lnTo>
                    <a:pt x="1104" y="656"/>
                  </a:lnTo>
                  <a:lnTo>
                    <a:pt x="1104" y="662"/>
                  </a:lnTo>
                  <a:lnTo>
                    <a:pt x="1132" y="662"/>
                  </a:lnTo>
                  <a:lnTo>
                    <a:pt x="1132" y="666"/>
                  </a:lnTo>
                  <a:lnTo>
                    <a:pt x="1168" y="666"/>
                  </a:lnTo>
                  <a:lnTo>
                    <a:pt x="1168" y="676"/>
                  </a:lnTo>
                  <a:lnTo>
                    <a:pt x="1232" y="676"/>
                  </a:lnTo>
                  <a:lnTo>
                    <a:pt x="1232" y="688"/>
                  </a:lnTo>
                  <a:lnTo>
                    <a:pt x="1268" y="688"/>
                  </a:lnTo>
                  <a:lnTo>
                    <a:pt x="1268" y="698"/>
                  </a:lnTo>
                </a:path>
              </a:pathLst>
            </a:custGeom>
            <a:noFill/>
            <a:ln w="25400" cap="flat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s-ES" sz="1600">
                <a:solidFill>
                  <a:srgbClr val="000000"/>
                </a:solidFill>
              </a:endParaRPr>
            </a:p>
          </p:txBody>
        </p:sp>
        <p:sp>
          <p:nvSpPr>
            <p:cNvPr id="74" name="Freeform 70"/>
            <p:cNvSpPr>
              <a:spLocks/>
            </p:cNvSpPr>
            <p:nvPr/>
          </p:nvSpPr>
          <p:spPr bwMode="auto">
            <a:xfrm>
              <a:off x="993412" y="3181736"/>
              <a:ext cx="3329989" cy="1108075"/>
            </a:xfrm>
            <a:custGeom>
              <a:avLst/>
              <a:gdLst>
                <a:gd name="T0" fmla="*/ 0 w 1400"/>
                <a:gd name="T1" fmla="*/ 0 h 698"/>
                <a:gd name="T2" fmla="*/ 2147483647 w 1400"/>
                <a:gd name="T3" fmla="*/ 0 h 698"/>
                <a:gd name="T4" fmla="*/ 2147483647 w 1400"/>
                <a:gd name="T5" fmla="*/ 2147483647 h 698"/>
                <a:gd name="T6" fmla="*/ 2147483647 w 1400"/>
                <a:gd name="T7" fmla="*/ 2147483647 h 698"/>
                <a:gd name="T8" fmla="*/ 2147483647 w 1400"/>
                <a:gd name="T9" fmla="*/ 2147483647 h 698"/>
                <a:gd name="T10" fmla="*/ 2147483647 w 1400"/>
                <a:gd name="T11" fmla="*/ 2147483647 h 698"/>
                <a:gd name="T12" fmla="*/ 2147483647 w 1400"/>
                <a:gd name="T13" fmla="*/ 2147483647 h 698"/>
                <a:gd name="T14" fmla="*/ 2147483647 w 1400"/>
                <a:gd name="T15" fmla="*/ 2147483647 h 698"/>
                <a:gd name="T16" fmla="*/ 2147483647 w 1400"/>
                <a:gd name="T17" fmla="*/ 2147483647 h 698"/>
                <a:gd name="T18" fmla="*/ 2147483647 w 1400"/>
                <a:gd name="T19" fmla="*/ 2147483647 h 698"/>
                <a:gd name="T20" fmla="*/ 2147483647 w 1400"/>
                <a:gd name="T21" fmla="*/ 2147483647 h 698"/>
                <a:gd name="T22" fmla="*/ 2147483647 w 1400"/>
                <a:gd name="T23" fmla="*/ 2147483647 h 698"/>
                <a:gd name="T24" fmla="*/ 2147483647 w 1400"/>
                <a:gd name="T25" fmla="*/ 2147483647 h 698"/>
                <a:gd name="T26" fmla="*/ 2147483647 w 1400"/>
                <a:gd name="T27" fmla="*/ 2147483647 h 698"/>
                <a:gd name="T28" fmla="*/ 2147483647 w 1400"/>
                <a:gd name="T29" fmla="*/ 2147483647 h 698"/>
                <a:gd name="T30" fmla="*/ 2147483647 w 1400"/>
                <a:gd name="T31" fmla="*/ 2147483647 h 698"/>
                <a:gd name="T32" fmla="*/ 2147483647 w 1400"/>
                <a:gd name="T33" fmla="*/ 2147483647 h 698"/>
                <a:gd name="T34" fmla="*/ 2147483647 w 1400"/>
                <a:gd name="T35" fmla="*/ 2147483647 h 698"/>
                <a:gd name="T36" fmla="*/ 2147483647 w 1400"/>
                <a:gd name="T37" fmla="*/ 2147483647 h 698"/>
                <a:gd name="T38" fmla="*/ 2147483647 w 1400"/>
                <a:gd name="T39" fmla="*/ 2147483647 h 698"/>
                <a:gd name="T40" fmla="*/ 2147483647 w 1400"/>
                <a:gd name="T41" fmla="*/ 2147483647 h 698"/>
                <a:gd name="T42" fmla="*/ 2147483647 w 1400"/>
                <a:gd name="T43" fmla="*/ 2147483647 h 698"/>
                <a:gd name="T44" fmla="*/ 2147483647 w 1400"/>
                <a:gd name="T45" fmla="*/ 2147483647 h 698"/>
                <a:gd name="T46" fmla="*/ 2147483647 w 1400"/>
                <a:gd name="T47" fmla="*/ 2147483647 h 698"/>
                <a:gd name="T48" fmla="*/ 2147483647 w 1400"/>
                <a:gd name="T49" fmla="*/ 2147483647 h 698"/>
                <a:gd name="T50" fmla="*/ 2147483647 w 1400"/>
                <a:gd name="T51" fmla="*/ 2147483647 h 698"/>
                <a:gd name="T52" fmla="*/ 2147483647 w 1400"/>
                <a:gd name="T53" fmla="*/ 2147483647 h 698"/>
                <a:gd name="T54" fmla="*/ 2147483647 w 1400"/>
                <a:gd name="T55" fmla="*/ 2147483647 h 698"/>
                <a:gd name="T56" fmla="*/ 2147483647 w 1400"/>
                <a:gd name="T57" fmla="*/ 2147483647 h 698"/>
                <a:gd name="T58" fmla="*/ 2147483647 w 1400"/>
                <a:gd name="T59" fmla="*/ 2147483647 h 698"/>
                <a:gd name="T60" fmla="*/ 2147483647 w 1400"/>
                <a:gd name="T61" fmla="*/ 2147483647 h 698"/>
                <a:gd name="T62" fmla="*/ 2147483647 w 1400"/>
                <a:gd name="T63" fmla="*/ 2147483647 h 698"/>
                <a:gd name="T64" fmla="*/ 2147483647 w 1400"/>
                <a:gd name="T65" fmla="*/ 2147483647 h 698"/>
                <a:gd name="T66" fmla="*/ 2147483647 w 1400"/>
                <a:gd name="T67" fmla="*/ 2147483647 h 698"/>
                <a:gd name="T68" fmla="*/ 2147483647 w 1400"/>
                <a:gd name="T69" fmla="*/ 2147483647 h 698"/>
                <a:gd name="T70" fmla="*/ 2147483647 w 1400"/>
                <a:gd name="T71" fmla="*/ 2147483647 h 698"/>
                <a:gd name="T72" fmla="*/ 2147483647 w 1400"/>
                <a:gd name="T73" fmla="*/ 2147483647 h 698"/>
                <a:gd name="T74" fmla="*/ 2147483647 w 1400"/>
                <a:gd name="T75" fmla="*/ 2147483647 h 698"/>
                <a:gd name="T76" fmla="*/ 2147483647 w 1400"/>
                <a:gd name="T77" fmla="*/ 2147483647 h 698"/>
                <a:gd name="T78" fmla="*/ 2147483647 w 1400"/>
                <a:gd name="T79" fmla="*/ 2147483647 h 698"/>
                <a:gd name="T80" fmla="*/ 2147483647 w 1400"/>
                <a:gd name="T81" fmla="*/ 2147483647 h 698"/>
                <a:gd name="T82" fmla="*/ 2147483647 w 1400"/>
                <a:gd name="T83" fmla="*/ 2147483647 h 698"/>
                <a:gd name="T84" fmla="*/ 2147483647 w 1400"/>
                <a:gd name="T85" fmla="*/ 2147483647 h 698"/>
                <a:gd name="T86" fmla="*/ 2147483647 w 1400"/>
                <a:gd name="T87" fmla="*/ 2147483647 h 698"/>
                <a:gd name="T88" fmla="*/ 2147483647 w 1400"/>
                <a:gd name="T89" fmla="*/ 2147483647 h 698"/>
                <a:gd name="T90" fmla="*/ 2147483647 w 1400"/>
                <a:gd name="T91" fmla="*/ 2147483647 h 698"/>
                <a:gd name="T92" fmla="*/ 2147483647 w 1400"/>
                <a:gd name="T93" fmla="*/ 2147483647 h 698"/>
                <a:gd name="T94" fmla="*/ 2147483647 w 1400"/>
                <a:gd name="T95" fmla="*/ 2147483647 h 698"/>
                <a:gd name="T96" fmla="*/ 2147483647 w 1400"/>
                <a:gd name="T97" fmla="*/ 2147483647 h 698"/>
                <a:gd name="T98" fmla="*/ 2147483647 w 1400"/>
                <a:gd name="T99" fmla="*/ 2147483647 h 698"/>
                <a:gd name="T100" fmla="*/ 2147483647 w 1400"/>
                <a:gd name="T101" fmla="*/ 2147483647 h 698"/>
                <a:gd name="T102" fmla="*/ 2147483647 w 1400"/>
                <a:gd name="T103" fmla="*/ 2147483647 h 698"/>
                <a:gd name="T104" fmla="*/ 2147483647 w 1400"/>
                <a:gd name="T105" fmla="*/ 2147483647 h 698"/>
                <a:gd name="T106" fmla="*/ 2147483647 w 1400"/>
                <a:gd name="T107" fmla="*/ 2147483647 h 698"/>
                <a:gd name="T108" fmla="*/ 2147483647 w 1400"/>
                <a:gd name="T109" fmla="*/ 2147483647 h 698"/>
                <a:gd name="T110" fmla="*/ 2147483647 w 1400"/>
                <a:gd name="T111" fmla="*/ 2147483647 h 698"/>
                <a:gd name="T112" fmla="*/ 2147483647 w 1400"/>
                <a:gd name="T113" fmla="*/ 2147483647 h 698"/>
                <a:gd name="T114" fmla="*/ 2147483647 w 1400"/>
                <a:gd name="T115" fmla="*/ 2147483647 h 698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400"/>
                <a:gd name="T175" fmla="*/ 0 h 698"/>
                <a:gd name="T176" fmla="*/ 1400 w 1400"/>
                <a:gd name="T177" fmla="*/ 698 h 698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400" h="698">
                  <a:moveTo>
                    <a:pt x="0" y="0"/>
                  </a:moveTo>
                  <a:lnTo>
                    <a:pt x="204" y="0"/>
                  </a:lnTo>
                  <a:lnTo>
                    <a:pt x="204" y="4"/>
                  </a:lnTo>
                  <a:lnTo>
                    <a:pt x="306" y="4"/>
                  </a:lnTo>
                  <a:lnTo>
                    <a:pt x="306" y="16"/>
                  </a:lnTo>
                  <a:lnTo>
                    <a:pt x="370" y="16"/>
                  </a:lnTo>
                  <a:lnTo>
                    <a:pt x="370" y="36"/>
                  </a:lnTo>
                  <a:lnTo>
                    <a:pt x="404" y="36"/>
                  </a:lnTo>
                  <a:lnTo>
                    <a:pt x="404" y="62"/>
                  </a:lnTo>
                  <a:lnTo>
                    <a:pt x="434" y="62"/>
                  </a:lnTo>
                  <a:lnTo>
                    <a:pt x="434" y="82"/>
                  </a:lnTo>
                  <a:lnTo>
                    <a:pt x="470" y="82"/>
                  </a:lnTo>
                  <a:lnTo>
                    <a:pt x="470" y="114"/>
                  </a:lnTo>
                  <a:lnTo>
                    <a:pt x="504" y="114"/>
                  </a:lnTo>
                  <a:lnTo>
                    <a:pt x="504" y="160"/>
                  </a:lnTo>
                  <a:lnTo>
                    <a:pt x="534" y="160"/>
                  </a:lnTo>
                  <a:lnTo>
                    <a:pt x="534" y="176"/>
                  </a:lnTo>
                  <a:lnTo>
                    <a:pt x="570" y="176"/>
                  </a:lnTo>
                  <a:lnTo>
                    <a:pt x="570" y="222"/>
                  </a:lnTo>
                  <a:lnTo>
                    <a:pt x="598" y="222"/>
                  </a:lnTo>
                  <a:lnTo>
                    <a:pt x="598" y="258"/>
                  </a:lnTo>
                  <a:lnTo>
                    <a:pt x="634" y="258"/>
                  </a:lnTo>
                  <a:lnTo>
                    <a:pt x="634" y="300"/>
                  </a:lnTo>
                  <a:lnTo>
                    <a:pt x="640" y="300"/>
                  </a:lnTo>
                  <a:lnTo>
                    <a:pt x="640" y="304"/>
                  </a:lnTo>
                  <a:lnTo>
                    <a:pt x="668" y="304"/>
                  </a:lnTo>
                  <a:lnTo>
                    <a:pt x="668" y="372"/>
                  </a:lnTo>
                  <a:lnTo>
                    <a:pt x="704" y="372"/>
                  </a:lnTo>
                  <a:lnTo>
                    <a:pt x="704" y="428"/>
                  </a:lnTo>
                  <a:lnTo>
                    <a:pt x="734" y="428"/>
                  </a:lnTo>
                  <a:lnTo>
                    <a:pt x="734" y="502"/>
                  </a:lnTo>
                  <a:lnTo>
                    <a:pt x="768" y="502"/>
                  </a:lnTo>
                  <a:lnTo>
                    <a:pt x="768" y="526"/>
                  </a:lnTo>
                  <a:lnTo>
                    <a:pt x="800" y="526"/>
                  </a:lnTo>
                  <a:lnTo>
                    <a:pt x="800" y="558"/>
                  </a:lnTo>
                  <a:lnTo>
                    <a:pt x="834" y="558"/>
                  </a:lnTo>
                  <a:lnTo>
                    <a:pt x="834" y="574"/>
                  </a:lnTo>
                  <a:lnTo>
                    <a:pt x="868" y="574"/>
                  </a:lnTo>
                  <a:lnTo>
                    <a:pt x="868" y="594"/>
                  </a:lnTo>
                  <a:lnTo>
                    <a:pt x="934" y="594"/>
                  </a:lnTo>
                  <a:lnTo>
                    <a:pt x="934" y="630"/>
                  </a:lnTo>
                  <a:lnTo>
                    <a:pt x="968" y="630"/>
                  </a:lnTo>
                  <a:lnTo>
                    <a:pt x="968" y="656"/>
                  </a:lnTo>
                  <a:lnTo>
                    <a:pt x="1000" y="656"/>
                  </a:lnTo>
                  <a:lnTo>
                    <a:pt x="1000" y="662"/>
                  </a:lnTo>
                  <a:lnTo>
                    <a:pt x="1034" y="662"/>
                  </a:lnTo>
                  <a:lnTo>
                    <a:pt x="1034" y="666"/>
                  </a:lnTo>
                  <a:lnTo>
                    <a:pt x="1038" y="666"/>
                  </a:lnTo>
                  <a:lnTo>
                    <a:pt x="1038" y="672"/>
                  </a:lnTo>
                  <a:lnTo>
                    <a:pt x="1068" y="672"/>
                  </a:lnTo>
                  <a:lnTo>
                    <a:pt x="1068" y="682"/>
                  </a:lnTo>
                  <a:lnTo>
                    <a:pt x="1132" y="682"/>
                  </a:lnTo>
                  <a:lnTo>
                    <a:pt x="1132" y="688"/>
                  </a:lnTo>
                  <a:lnTo>
                    <a:pt x="1198" y="688"/>
                  </a:lnTo>
                  <a:lnTo>
                    <a:pt x="1198" y="692"/>
                  </a:lnTo>
                  <a:lnTo>
                    <a:pt x="1204" y="692"/>
                  </a:lnTo>
                  <a:lnTo>
                    <a:pt x="1204" y="698"/>
                  </a:lnTo>
                  <a:lnTo>
                    <a:pt x="1400" y="698"/>
                  </a:lnTo>
                </a:path>
              </a:pathLst>
            </a:custGeom>
            <a:noFill/>
            <a:ln w="25400" cap="flat">
              <a:solidFill>
                <a:schemeClr val="accent2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s-ES" sz="1600">
                <a:solidFill>
                  <a:srgbClr val="000000"/>
                </a:solidFill>
              </a:endParaRPr>
            </a:p>
          </p:txBody>
        </p:sp>
      </p:grpSp>
      <p:grpSp>
        <p:nvGrpSpPr>
          <p:cNvPr id="75" name="Group 55315"/>
          <p:cNvGrpSpPr>
            <a:grpSpLocks/>
          </p:cNvGrpSpPr>
          <p:nvPr/>
        </p:nvGrpSpPr>
        <p:grpSpPr bwMode="auto">
          <a:xfrm>
            <a:off x="2444045" y="4659745"/>
            <a:ext cx="3407834" cy="1055511"/>
            <a:chOff x="920387" y="4870837"/>
            <a:chExt cx="3407773" cy="1187450"/>
          </a:xfrm>
        </p:grpSpPr>
        <p:sp>
          <p:nvSpPr>
            <p:cNvPr id="76" name="Line 73"/>
            <p:cNvSpPr>
              <a:spLocks noChangeShapeType="1"/>
            </p:cNvSpPr>
            <p:nvPr/>
          </p:nvSpPr>
          <p:spPr bwMode="auto">
            <a:xfrm>
              <a:off x="920387" y="4870837"/>
              <a:ext cx="73025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 sz="1600">
                <a:solidFill>
                  <a:srgbClr val="000000"/>
                </a:solidFill>
              </a:endParaRPr>
            </a:p>
          </p:txBody>
        </p:sp>
        <p:sp>
          <p:nvSpPr>
            <p:cNvPr id="77" name="Line 74"/>
            <p:cNvSpPr>
              <a:spLocks noChangeShapeType="1"/>
            </p:cNvSpPr>
            <p:nvPr/>
          </p:nvSpPr>
          <p:spPr bwMode="auto">
            <a:xfrm>
              <a:off x="920387" y="5096262"/>
              <a:ext cx="73025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 sz="1600">
                <a:solidFill>
                  <a:srgbClr val="000000"/>
                </a:solidFill>
              </a:endParaRPr>
            </a:p>
          </p:txBody>
        </p:sp>
        <p:sp>
          <p:nvSpPr>
            <p:cNvPr id="78" name="Line 75"/>
            <p:cNvSpPr>
              <a:spLocks noChangeShapeType="1"/>
            </p:cNvSpPr>
            <p:nvPr/>
          </p:nvSpPr>
          <p:spPr bwMode="auto">
            <a:xfrm>
              <a:off x="920387" y="5318512"/>
              <a:ext cx="73025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 sz="1600">
                <a:solidFill>
                  <a:srgbClr val="000000"/>
                </a:solidFill>
              </a:endParaRPr>
            </a:p>
          </p:txBody>
        </p:sp>
        <p:sp>
          <p:nvSpPr>
            <p:cNvPr id="79" name="Line 76"/>
            <p:cNvSpPr>
              <a:spLocks noChangeShapeType="1"/>
            </p:cNvSpPr>
            <p:nvPr/>
          </p:nvSpPr>
          <p:spPr bwMode="auto">
            <a:xfrm>
              <a:off x="920387" y="5540762"/>
              <a:ext cx="73025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 sz="1600">
                <a:solidFill>
                  <a:srgbClr val="000000"/>
                </a:solidFill>
              </a:endParaRPr>
            </a:p>
          </p:txBody>
        </p:sp>
        <p:sp>
          <p:nvSpPr>
            <p:cNvPr id="80" name="Line 77"/>
            <p:cNvSpPr>
              <a:spLocks noChangeShapeType="1"/>
            </p:cNvSpPr>
            <p:nvPr/>
          </p:nvSpPr>
          <p:spPr bwMode="auto">
            <a:xfrm>
              <a:off x="920387" y="5763012"/>
              <a:ext cx="73025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 sz="1600">
                <a:solidFill>
                  <a:srgbClr val="000000"/>
                </a:solidFill>
              </a:endParaRPr>
            </a:p>
          </p:txBody>
        </p:sp>
        <p:sp>
          <p:nvSpPr>
            <p:cNvPr id="81" name="Line 78"/>
            <p:cNvSpPr>
              <a:spLocks noChangeShapeType="1"/>
            </p:cNvSpPr>
            <p:nvPr/>
          </p:nvSpPr>
          <p:spPr bwMode="auto">
            <a:xfrm>
              <a:off x="920387" y="5985262"/>
              <a:ext cx="73025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 sz="1600">
                <a:solidFill>
                  <a:srgbClr val="000000"/>
                </a:solidFill>
              </a:endParaRPr>
            </a:p>
          </p:txBody>
        </p:sp>
        <p:sp>
          <p:nvSpPr>
            <p:cNvPr id="82" name="Line 71"/>
            <p:cNvSpPr>
              <a:spLocks noChangeShapeType="1"/>
            </p:cNvSpPr>
            <p:nvPr/>
          </p:nvSpPr>
          <p:spPr bwMode="auto">
            <a:xfrm flipV="1">
              <a:off x="2977136" y="4870837"/>
              <a:ext cx="0" cy="111442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s-ES" sz="1600">
                <a:solidFill>
                  <a:srgbClr val="000000"/>
                </a:solidFill>
              </a:endParaRPr>
            </a:p>
          </p:txBody>
        </p:sp>
        <p:sp>
          <p:nvSpPr>
            <p:cNvPr id="83" name="Freeform 72"/>
            <p:cNvSpPr>
              <a:spLocks/>
            </p:cNvSpPr>
            <p:nvPr/>
          </p:nvSpPr>
          <p:spPr bwMode="auto">
            <a:xfrm>
              <a:off x="993412" y="4870837"/>
              <a:ext cx="3334747" cy="1114425"/>
            </a:xfrm>
            <a:custGeom>
              <a:avLst/>
              <a:gdLst>
                <a:gd name="T0" fmla="*/ 0 w 1402"/>
                <a:gd name="T1" fmla="*/ 0 h 702"/>
                <a:gd name="T2" fmla="*/ 0 w 1402"/>
                <a:gd name="T3" fmla="*/ 2147483647 h 702"/>
                <a:gd name="T4" fmla="*/ 2147483647 w 1402"/>
                <a:gd name="T5" fmla="*/ 2147483647 h 702"/>
                <a:gd name="T6" fmla="*/ 0 60000 65536"/>
                <a:gd name="T7" fmla="*/ 0 60000 65536"/>
                <a:gd name="T8" fmla="*/ 0 60000 65536"/>
                <a:gd name="T9" fmla="*/ 0 w 1402"/>
                <a:gd name="T10" fmla="*/ 0 h 702"/>
                <a:gd name="T11" fmla="*/ 1402 w 1402"/>
                <a:gd name="T12" fmla="*/ 702 h 70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02" h="702">
                  <a:moveTo>
                    <a:pt x="0" y="0"/>
                  </a:moveTo>
                  <a:lnTo>
                    <a:pt x="0" y="702"/>
                  </a:lnTo>
                  <a:lnTo>
                    <a:pt x="1402" y="702"/>
                  </a:lnTo>
                </a:path>
              </a:pathLst>
            </a:custGeom>
            <a:noFill/>
            <a:ln w="25400" cap="sq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s-ES" sz="1600">
                <a:solidFill>
                  <a:srgbClr val="000000"/>
                </a:solidFill>
              </a:endParaRPr>
            </a:p>
          </p:txBody>
        </p:sp>
        <p:sp>
          <p:nvSpPr>
            <p:cNvPr id="84" name="Line 79"/>
            <p:cNvSpPr>
              <a:spLocks noChangeShapeType="1"/>
            </p:cNvSpPr>
            <p:nvPr/>
          </p:nvSpPr>
          <p:spPr bwMode="auto">
            <a:xfrm flipV="1">
              <a:off x="993412" y="5985262"/>
              <a:ext cx="0" cy="7302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 sz="1600">
                <a:solidFill>
                  <a:srgbClr val="000000"/>
                </a:solidFill>
              </a:endParaRPr>
            </a:p>
          </p:txBody>
        </p:sp>
        <p:sp>
          <p:nvSpPr>
            <p:cNvPr id="85" name="Line 80"/>
            <p:cNvSpPr>
              <a:spLocks noChangeShapeType="1"/>
            </p:cNvSpPr>
            <p:nvPr/>
          </p:nvSpPr>
          <p:spPr bwMode="auto">
            <a:xfrm flipV="1">
              <a:off x="1155154" y="5985262"/>
              <a:ext cx="0" cy="7302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 sz="1600">
                <a:solidFill>
                  <a:srgbClr val="000000"/>
                </a:solidFill>
              </a:endParaRPr>
            </a:p>
          </p:txBody>
        </p:sp>
        <p:sp>
          <p:nvSpPr>
            <p:cNvPr id="86" name="Line 81"/>
            <p:cNvSpPr>
              <a:spLocks noChangeShapeType="1"/>
            </p:cNvSpPr>
            <p:nvPr/>
          </p:nvSpPr>
          <p:spPr bwMode="auto">
            <a:xfrm flipV="1">
              <a:off x="1312140" y="5985262"/>
              <a:ext cx="0" cy="7302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 sz="1600">
                <a:solidFill>
                  <a:srgbClr val="000000"/>
                </a:solidFill>
              </a:endParaRPr>
            </a:p>
          </p:txBody>
        </p:sp>
        <p:sp>
          <p:nvSpPr>
            <p:cNvPr id="87" name="Line 82"/>
            <p:cNvSpPr>
              <a:spLocks noChangeShapeType="1"/>
            </p:cNvSpPr>
            <p:nvPr/>
          </p:nvSpPr>
          <p:spPr bwMode="auto">
            <a:xfrm flipV="1">
              <a:off x="1469125" y="5985262"/>
              <a:ext cx="0" cy="7302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 sz="1600">
                <a:solidFill>
                  <a:srgbClr val="000000"/>
                </a:solidFill>
              </a:endParaRPr>
            </a:p>
          </p:txBody>
        </p:sp>
        <p:sp>
          <p:nvSpPr>
            <p:cNvPr id="88" name="Line 83"/>
            <p:cNvSpPr>
              <a:spLocks noChangeShapeType="1"/>
            </p:cNvSpPr>
            <p:nvPr/>
          </p:nvSpPr>
          <p:spPr bwMode="auto">
            <a:xfrm flipV="1">
              <a:off x="1630867" y="5985262"/>
              <a:ext cx="0" cy="7302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 sz="1600">
                <a:solidFill>
                  <a:srgbClr val="000000"/>
                </a:solidFill>
              </a:endParaRPr>
            </a:p>
          </p:txBody>
        </p:sp>
        <p:sp>
          <p:nvSpPr>
            <p:cNvPr id="89" name="Line 84"/>
            <p:cNvSpPr>
              <a:spLocks noChangeShapeType="1"/>
            </p:cNvSpPr>
            <p:nvPr/>
          </p:nvSpPr>
          <p:spPr bwMode="auto">
            <a:xfrm flipV="1">
              <a:off x="1944838" y="5985262"/>
              <a:ext cx="0" cy="7302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 sz="1600">
                <a:solidFill>
                  <a:srgbClr val="000000"/>
                </a:solidFill>
              </a:endParaRPr>
            </a:p>
          </p:txBody>
        </p:sp>
        <p:sp>
          <p:nvSpPr>
            <p:cNvPr id="90" name="Line 85"/>
            <p:cNvSpPr>
              <a:spLocks noChangeShapeType="1"/>
            </p:cNvSpPr>
            <p:nvPr/>
          </p:nvSpPr>
          <p:spPr bwMode="auto">
            <a:xfrm flipV="1">
              <a:off x="2106580" y="5985262"/>
              <a:ext cx="0" cy="7302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 sz="1600">
                <a:solidFill>
                  <a:srgbClr val="000000"/>
                </a:solidFill>
              </a:endParaRPr>
            </a:p>
          </p:txBody>
        </p:sp>
        <p:sp>
          <p:nvSpPr>
            <p:cNvPr id="91" name="Line 86"/>
            <p:cNvSpPr>
              <a:spLocks noChangeShapeType="1"/>
            </p:cNvSpPr>
            <p:nvPr/>
          </p:nvSpPr>
          <p:spPr bwMode="auto">
            <a:xfrm flipV="1">
              <a:off x="1787852" y="5985262"/>
              <a:ext cx="0" cy="7302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 sz="1600">
                <a:solidFill>
                  <a:srgbClr val="000000"/>
                </a:solidFill>
              </a:endParaRPr>
            </a:p>
          </p:txBody>
        </p:sp>
        <p:sp>
          <p:nvSpPr>
            <p:cNvPr id="92" name="Line 87"/>
            <p:cNvSpPr>
              <a:spLocks noChangeShapeType="1"/>
            </p:cNvSpPr>
            <p:nvPr/>
          </p:nvSpPr>
          <p:spPr bwMode="auto">
            <a:xfrm flipV="1">
              <a:off x="2263565" y="5985262"/>
              <a:ext cx="0" cy="7302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 sz="1600">
                <a:solidFill>
                  <a:srgbClr val="000000"/>
                </a:solidFill>
              </a:endParaRPr>
            </a:p>
          </p:txBody>
        </p:sp>
        <p:sp>
          <p:nvSpPr>
            <p:cNvPr id="93" name="Line 88"/>
            <p:cNvSpPr>
              <a:spLocks noChangeShapeType="1"/>
            </p:cNvSpPr>
            <p:nvPr/>
          </p:nvSpPr>
          <p:spPr bwMode="auto">
            <a:xfrm flipV="1">
              <a:off x="2425307" y="5985262"/>
              <a:ext cx="0" cy="7302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 sz="1600">
                <a:solidFill>
                  <a:srgbClr val="000000"/>
                </a:solidFill>
              </a:endParaRPr>
            </a:p>
          </p:txBody>
        </p:sp>
        <p:sp>
          <p:nvSpPr>
            <p:cNvPr id="94" name="Line 89"/>
            <p:cNvSpPr>
              <a:spLocks noChangeShapeType="1"/>
            </p:cNvSpPr>
            <p:nvPr/>
          </p:nvSpPr>
          <p:spPr bwMode="auto">
            <a:xfrm flipV="1">
              <a:off x="2582293" y="5985262"/>
              <a:ext cx="0" cy="7302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 sz="1600">
                <a:solidFill>
                  <a:srgbClr val="000000"/>
                </a:solidFill>
              </a:endParaRPr>
            </a:p>
          </p:txBody>
        </p:sp>
        <p:sp>
          <p:nvSpPr>
            <p:cNvPr id="95" name="Line 90"/>
            <p:cNvSpPr>
              <a:spLocks noChangeShapeType="1"/>
            </p:cNvSpPr>
            <p:nvPr/>
          </p:nvSpPr>
          <p:spPr bwMode="auto">
            <a:xfrm flipV="1">
              <a:off x="3058007" y="5985262"/>
              <a:ext cx="0" cy="7302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 sz="1600">
                <a:solidFill>
                  <a:srgbClr val="000000"/>
                </a:solidFill>
              </a:endParaRPr>
            </a:p>
          </p:txBody>
        </p:sp>
        <p:sp>
          <p:nvSpPr>
            <p:cNvPr id="96" name="Line 91"/>
            <p:cNvSpPr>
              <a:spLocks noChangeShapeType="1"/>
            </p:cNvSpPr>
            <p:nvPr/>
          </p:nvSpPr>
          <p:spPr bwMode="auto">
            <a:xfrm flipV="1">
              <a:off x="2739279" y="5985262"/>
              <a:ext cx="0" cy="7302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 sz="1600">
                <a:solidFill>
                  <a:srgbClr val="000000"/>
                </a:solidFill>
              </a:endParaRPr>
            </a:p>
          </p:txBody>
        </p:sp>
        <p:sp>
          <p:nvSpPr>
            <p:cNvPr id="97" name="Line 92"/>
            <p:cNvSpPr>
              <a:spLocks noChangeShapeType="1"/>
            </p:cNvSpPr>
            <p:nvPr/>
          </p:nvSpPr>
          <p:spPr bwMode="auto">
            <a:xfrm flipV="1">
              <a:off x="2901022" y="5985262"/>
              <a:ext cx="0" cy="7302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 sz="1600">
                <a:solidFill>
                  <a:srgbClr val="000000"/>
                </a:solidFill>
              </a:endParaRPr>
            </a:p>
          </p:txBody>
        </p:sp>
        <p:sp>
          <p:nvSpPr>
            <p:cNvPr id="98" name="Line 93"/>
            <p:cNvSpPr>
              <a:spLocks noChangeShapeType="1"/>
            </p:cNvSpPr>
            <p:nvPr/>
          </p:nvSpPr>
          <p:spPr bwMode="auto">
            <a:xfrm flipV="1">
              <a:off x="3219749" y="5985262"/>
              <a:ext cx="0" cy="7302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 sz="1600">
                <a:solidFill>
                  <a:srgbClr val="000000"/>
                </a:solidFill>
              </a:endParaRPr>
            </a:p>
          </p:txBody>
        </p:sp>
        <p:sp>
          <p:nvSpPr>
            <p:cNvPr id="99" name="Line 94"/>
            <p:cNvSpPr>
              <a:spLocks noChangeShapeType="1"/>
            </p:cNvSpPr>
            <p:nvPr/>
          </p:nvSpPr>
          <p:spPr bwMode="auto">
            <a:xfrm flipV="1">
              <a:off x="3376734" y="5985262"/>
              <a:ext cx="0" cy="7302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 sz="1600">
                <a:solidFill>
                  <a:srgbClr val="000000"/>
                </a:solidFill>
              </a:endParaRPr>
            </a:p>
          </p:txBody>
        </p:sp>
        <p:sp>
          <p:nvSpPr>
            <p:cNvPr id="100" name="Line 95"/>
            <p:cNvSpPr>
              <a:spLocks noChangeShapeType="1"/>
            </p:cNvSpPr>
            <p:nvPr/>
          </p:nvSpPr>
          <p:spPr bwMode="auto">
            <a:xfrm flipV="1">
              <a:off x="3533720" y="5985262"/>
              <a:ext cx="0" cy="7302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 sz="1600">
                <a:solidFill>
                  <a:srgbClr val="000000"/>
                </a:solidFill>
              </a:endParaRPr>
            </a:p>
          </p:txBody>
        </p:sp>
        <p:sp>
          <p:nvSpPr>
            <p:cNvPr id="101" name="Line 96"/>
            <p:cNvSpPr>
              <a:spLocks noChangeShapeType="1"/>
            </p:cNvSpPr>
            <p:nvPr/>
          </p:nvSpPr>
          <p:spPr bwMode="auto">
            <a:xfrm flipV="1">
              <a:off x="3695462" y="5985262"/>
              <a:ext cx="0" cy="7302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 sz="1600">
                <a:solidFill>
                  <a:srgbClr val="000000"/>
                </a:solidFill>
              </a:endParaRPr>
            </a:p>
          </p:txBody>
        </p:sp>
        <p:sp>
          <p:nvSpPr>
            <p:cNvPr id="102" name="Line 97"/>
            <p:cNvSpPr>
              <a:spLocks noChangeShapeType="1"/>
            </p:cNvSpPr>
            <p:nvPr/>
          </p:nvSpPr>
          <p:spPr bwMode="auto">
            <a:xfrm>
              <a:off x="3852447" y="5985262"/>
              <a:ext cx="0" cy="7302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 sz="1600">
                <a:solidFill>
                  <a:srgbClr val="000000"/>
                </a:solidFill>
              </a:endParaRPr>
            </a:p>
          </p:txBody>
        </p:sp>
        <p:sp>
          <p:nvSpPr>
            <p:cNvPr id="103" name="Line 98"/>
            <p:cNvSpPr>
              <a:spLocks noChangeShapeType="1"/>
            </p:cNvSpPr>
            <p:nvPr/>
          </p:nvSpPr>
          <p:spPr bwMode="auto">
            <a:xfrm flipV="1">
              <a:off x="4009432" y="5985262"/>
              <a:ext cx="0" cy="7302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 sz="1600">
                <a:solidFill>
                  <a:srgbClr val="000000"/>
                </a:solidFill>
              </a:endParaRPr>
            </a:p>
          </p:txBody>
        </p:sp>
        <p:sp>
          <p:nvSpPr>
            <p:cNvPr id="104" name="Line 99"/>
            <p:cNvSpPr>
              <a:spLocks noChangeShapeType="1"/>
            </p:cNvSpPr>
            <p:nvPr/>
          </p:nvSpPr>
          <p:spPr bwMode="auto">
            <a:xfrm flipV="1">
              <a:off x="4171175" y="5985262"/>
              <a:ext cx="0" cy="7302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 sz="1600">
                <a:solidFill>
                  <a:srgbClr val="000000"/>
                </a:solidFill>
              </a:endParaRPr>
            </a:p>
          </p:txBody>
        </p:sp>
        <p:sp>
          <p:nvSpPr>
            <p:cNvPr id="105" name="Line 100"/>
            <p:cNvSpPr>
              <a:spLocks noChangeShapeType="1"/>
            </p:cNvSpPr>
            <p:nvPr/>
          </p:nvSpPr>
          <p:spPr bwMode="auto">
            <a:xfrm flipV="1">
              <a:off x="4328160" y="5985262"/>
              <a:ext cx="0" cy="7302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 sz="1600">
                <a:solidFill>
                  <a:srgbClr val="000000"/>
                </a:solidFill>
              </a:endParaRPr>
            </a:p>
          </p:txBody>
        </p:sp>
        <p:sp>
          <p:nvSpPr>
            <p:cNvPr id="106" name="Freeform 101"/>
            <p:cNvSpPr>
              <a:spLocks/>
            </p:cNvSpPr>
            <p:nvPr/>
          </p:nvSpPr>
          <p:spPr bwMode="auto">
            <a:xfrm>
              <a:off x="993412" y="4889887"/>
              <a:ext cx="2863791" cy="1095375"/>
            </a:xfrm>
            <a:custGeom>
              <a:avLst/>
              <a:gdLst>
                <a:gd name="T0" fmla="*/ 0 w 1204"/>
                <a:gd name="T1" fmla="*/ 0 h 690"/>
                <a:gd name="T2" fmla="*/ 2147483647 w 1204"/>
                <a:gd name="T3" fmla="*/ 0 h 690"/>
                <a:gd name="T4" fmla="*/ 2147483647 w 1204"/>
                <a:gd name="T5" fmla="*/ 2147483647 h 690"/>
                <a:gd name="T6" fmla="*/ 2147483647 w 1204"/>
                <a:gd name="T7" fmla="*/ 2147483647 h 690"/>
                <a:gd name="T8" fmla="*/ 2147483647 w 1204"/>
                <a:gd name="T9" fmla="*/ 2147483647 h 690"/>
                <a:gd name="T10" fmla="*/ 2147483647 w 1204"/>
                <a:gd name="T11" fmla="*/ 2147483647 h 690"/>
                <a:gd name="T12" fmla="*/ 2147483647 w 1204"/>
                <a:gd name="T13" fmla="*/ 2147483647 h 690"/>
                <a:gd name="T14" fmla="*/ 2147483647 w 1204"/>
                <a:gd name="T15" fmla="*/ 2147483647 h 690"/>
                <a:gd name="T16" fmla="*/ 2147483647 w 1204"/>
                <a:gd name="T17" fmla="*/ 2147483647 h 690"/>
                <a:gd name="T18" fmla="*/ 2147483647 w 1204"/>
                <a:gd name="T19" fmla="*/ 2147483647 h 690"/>
                <a:gd name="T20" fmla="*/ 2147483647 w 1204"/>
                <a:gd name="T21" fmla="*/ 2147483647 h 690"/>
                <a:gd name="T22" fmla="*/ 2147483647 w 1204"/>
                <a:gd name="T23" fmla="*/ 2147483647 h 690"/>
                <a:gd name="T24" fmla="*/ 2147483647 w 1204"/>
                <a:gd name="T25" fmla="*/ 2147483647 h 690"/>
                <a:gd name="T26" fmla="*/ 2147483647 w 1204"/>
                <a:gd name="T27" fmla="*/ 2147483647 h 690"/>
                <a:gd name="T28" fmla="*/ 2147483647 w 1204"/>
                <a:gd name="T29" fmla="*/ 2147483647 h 690"/>
                <a:gd name="T30" fmla="*/ 2147483647 w 1204"/>
                <a:gd name="T31" fmla="*/ 2147483647 h 690"/>
                <a:gd name="T32" fmla="*/ 2147483647 w 1204"/>
                <a:gd name="T33" fmla="*/ 2147483647 h 690"/>
                <a:gd name="T34" fmla="*/ 2147483647 w 1204"/>
                <a:gd name="T35" fmla="*/ 2147483647 h 690"/>
                <a:gd name="T36" fmla="*/ 2147483647 w 1204"/>
                <a:gd name="T37" fmla="*/ 2147483647 h 690"/>
                <a:gd name="T38" fmla="*/ 2147483647 w 1204"/>
                <a:gd name="T39" fmla="*/ 2147483647 h 690"/>
                <a:gd name="T40" fmla="*/ 2147483647 w 1204"/>
                <a:gd name="T41" fmla="*/ 2147483647 h 690"/>
                <a:gd name="T42" fmla="*/ 2147483647 w 1204"/>
                <a:gd name="T43" fmla="*/ 2147483647 h 690"/>
                <a:gd name="T44" fmla="*/ 2147483647 w 1204"/>
                <a:gd name="T45" fmla="*/ 2147483647 h 690"/>
                <a:gd name="T46" fmla="*/ 2147483647 w 1204"/>
                <a:gd name="T47" fmla="*/ 2147483647 h 690"/>
                <a:gd name="T48" fmla="*/ 2147483647 w 1204"/>
                <a:gd name="T49" fmla="*/ 2147483647 h 690"/>
                <a:gd name="T50" fmla="*/ 2147483647 w 1204"/>
                <a:gd name="T51" fmla="*/ 2147483647 h 690"/>
                <a:gd name="T52" fmla="*/ 2147483647 w 1204"/>
                <a:gd name="T53" fmla="*/ 2147483647 h 690"/>
                <a:gd name="T54" fmla="*/ 2147483647 w 1204"/>
                <a:gd name="T55" fmla="*/ 2147483647 h 690"/>
                <a:gd name="T56" fmla="*/ 2147483647 w 1204"/>
                <a:gd name="T57" fmla="*/ 2147483647 h 690"/>
                <a:gd name="T58" fmla="*/ 2147483647 w 1204"/>
                <a:gd name="T59" fmla="*/ 2147483647 h 690"/>
                <a:gd name="T60" fmla="*/ 2147483647 w 1204"/>
                <a:gd name="T61" fmla="*/ 2147483647 h 690"/>
                <a:gd name="T62" fmla="*/ 2147483647 w 1204"/>
                <a:gd name="T63" fmla="*/ 2147483647 h 690"/>
                <a:gd name="T64" fmla="*/ 2147483647 w 1204"/>
                <a:gd name="T65" fmla="*/ 2147483647 h 690"/>
                <a:gd name="T66" fmla="*/ 2147483647 w 1204"/>
                <a:gd name="T67" fmla="*/ 2147483647 h 690"/>
                <a:gd name="T68" fmla="*/ 2147483647 w 1204"/>
                <a:gd name="T69" fmla="*/ 2147483647 h 690"/>
                <a:gd name="T70" fmla="*/ 2147483647 w 1204"/>
                <a:gd name="T71" fmla="*/ 2147483647 h 690"/>
                <a:gd name="T72" fmla="*/ 2147483647 w 1204"/>
                <a:gd name="T73" fmla="*/ 2147483647 h 690"/>
                <a:gd name="T74" fmla="*/ 2147483647 w 1204"/>
                <a:gd name="T75" fmla="*/ 2147483647 h 690"/>
                <a:gd name="T76" fmla="*/ 2147483647 w 1204"/>
                <a:gd name="T77" fmla="*/ 2147483647 h 690"/>
                <a:gd name="T78" fmla="*/ 2147483647 w 1204"/>
                <a:gd name="T79" fmla="*/ 2147483647 h 690"/>
                <a:gd name="T80" fmla="*/ 2147483647 w 1204"/>
                <a:gd name="T81" fmla="*/ 2147483647 h 690"/>
                <a:gd name="T82" fmla="*/ 2147483647 w 1204"/>
                <a:gd name="T83" fmla="*/ 2147483647 h 690"/>
                <a:gd name="T84" fmla="*/ 2147483647 w 1204"/>
                <a:gd name="T85" fmla="*/ 2147483647 h 690"/>
                <a:gd name="T86" fmla="*/ 2147483647 w 1204"/>
                <a:gd name="T87" fmla="*/ 2147483647 h 690"/>
                <a:gd name="T88" fmla="*/ 2147483647 w 1204"/>
                <a:gd name="T89" fmla="*/ 2147483647 h 690"/>
                <a:gd name="T90" fmla="*/ 2147483647 w 1204"/>
                <a:gd name="T91" fmla="*/ 2147483647 h 690"/>
                <a:gd name="T92" fmla="*/ 2147483647 w 1204"/>
                <a:gd name="T93" fmla="*/ 2147483647 h 690"/>
                <a:gd name="T94" fmla="*/ 2147483647 w 1204"/>
                <a:gd name="T95" fmla="*/ 2147483647 h 690"/>
                <a:gd name="T96" fmla="*/ 2147483647 w 1204"/>
                <a:gd name="T97" fmla="*/ 2147483647 h 690"/>
                <a:gd name="T98" fmla="*/ 2147483647 w 1204"/>
                <a:gd name="T99" fmla="*/ 2147483647 h 690"/>
                <a:gd name="T100" fmla="*/ 2147483647 w 1204"/>
                <a:gd name="T101" fmla="*/ 2147483647 h 690"/>
                <a:gd name="T102" fmla="*/ 2147483647 w 1204"/>
                <a:gd name="T103" fmla="*/ 2147483647 h 690"/>
                <a:gd name="T104" fmla="*/ 2147483647 w 1204"/>
                <a:gd name="T105" fmla="*/ 2147483647 h 690"/>
                <a:gd name="T106" fmla="*/ 2147483647 w 1204"/>
                <a:gd name="T107" fmla="*/ 2147483647 h 690"/>
                <a:gd name="T108" fmla="*/ 2147483647 w 1204"/>
                <a:gd name="T109" fmla="*/ 2147483647 h 690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204"/>
                <a:gd name="T166" fmla="*/ 0 h 690"/>
                <a:gd name="T167" fmla="*/ 1204 w 1204"/>
                <a:gd name="T168" fmla="*/ 690 h 690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204" h="690">
                  <a:moveTo>
                    <a:pt x="0" y="0"/>
                  </a:moveTo>
                  <a:lnTo>
                    <a:pt x="236" y="0"/>
                  </a:lnTo>
                  <a:lnTo>
                    <a:pt x="236" y="4"/>
                  </a:lnTo>
                  <a:lnTo>
                    <a:pt x="302" y="4"/>
                  </a:lnTo>
                  <a:lnTo>
                    <a:pt x="302" y="10"/>
                  </a:lnTo>
                  <a:lnTo>
                    <a:pt x="334" y="10"/>
                  </a:lnTo>
                  <a:lnTo>
                    <a:pt x="334" y="20"/>
                  </a:lnTo>
                  <a:lnTo>
                    <a:pt x="370" y="20"/>
                  </a:lnTo>
                  <a:lnTo>
                    <a:pt x="370" y="30"/>
                  </a:lnTo>
                  <a:lnTo>
                    <a:pt x="400" y="30"/>
                  </a:lnTo>
                  <a:lnTo>
                    <a:pt x="400" y="50"/>
                  </a:lnTo>
                  <a:lnTo>
                    <a:pt x="434" y="50"/>
                  </a:lnTo>
                  <a:lnTo>
                    <a:pt x="434" y="66"/>
                  </a:lnTo>
                  <a:lnTo>
                    <a:pt x="470" y="66"/>
                  </a:lnTo>
                  <a:lnTo>
                    <a:pt x="470" y="92"/>
                  </a:lnTo>
                  <a:lnTo>
                    <a:pt x="500" y="92"/>
                  </a:lnTo>
                  <a:lnTo>
                    <a:pt x="500" y="134"/>
                  </a:lnTo>
                  <a:lnTo>
                    <a:pt x="540" y="134"/>
                  </a:lnTo>
                  <a:lnTo>
                    <a:pt x="540" y="174"/>
                  </a:lnTo>
                  <a:lnTo>
                    <a:pt x="570" y="174"/>
                  </a:lnTo>
                  <a:lnTo>
                    <a:pt x="570" y="212"/>
                  </a:lnTo>
                  <a:lnTo>
                    <a:pt x="604" y="212"/>
                  </a:lnTo>
                  <a:lnTo>
                    <a:pt x="604" y="252"/>
                  </a:lnTo>
                  <a:lnTo>
                    <a:pt x="634" y="252"/>
                  </a:lnTo>
                  <a:lnTo>
                    <a:pt x="634" y="298"/>
                  </a:lnTo>
                  <a:lnTo>
                    <a:pt x="670" y="298"/>
                  </a:lnTo>
                  <a:lnTo>
                    <a:pt x="670" y="350"/>
                  </a:lnTo>
                  <a:lnTo>
                    <a:pt x="698" y="350"/>
                  </a:lnTo>
                  <a:lnTo>
                    <a:pt x="698" y="382"/>
                  </a:lnTo>
                  <a:lnTo>
                    <a:pt x="734" y="382"/>
                  </a:lnTo>
                  <a:lnTo>
                    <a:pt x="734" y="422"/>
                  </a:lnTo>
                  <a:lnTo>
                    <a:pt x="768" y="422"/>
                  </a:lnTo>
                  <a:lnTo>
                    <a:pt x="768" y="444"/>
                  </a:lnTo>
                  <a:lnTo>
                    <a:pt x="804" y="444"/>
                  </a:lnTo>
                  <a:lnTo>
                    <a:pt x="804" y="484"/>
                  </a:lnTo>
                  <a:lnTo>
                    <a:pt x="834" y="484"/>
                  </a:lnTo>
                  <a:lnTo>
                    <a:pt x="834" y="536"/>
                  </a:lnTo>
                  <a:lnTo>
                    <a:pt x="868" y="536"/>
                  </a:lnTo>
                  <a:lnTo>
                    <a:pt x="868" y="582"/>
                  </a:lnTo>
                  <a:lnTo>
                    <a:pt x="904" y="582"/>
                  </a:lnTo>
                  <a:lnTo>
                    <a:pt x="904" y="614"/>
                  </a:lnTo>
                  <a:lnTo>
                    <a:pt x="934" y="614"/>
                  </a:lnTo>
                  <a:lnTo>
                    <a:pt x="934" y="624"/>
                  </a:lnTo>
                  <a:lnTo>
                    <a:pt x="968" y="624"/>
                  </a:lnTo>
                  <a:lnTo>
                    <a:pt x="968" y="644"/>
                  </a:lnTo>
                  <a:lnTo>
                    <a:pt x="1004" y="644"/>
                  </a:lnTo>
                  <a:lnTo>
                    <a:pt x="1004" y="654"/>
                  </a:lnTo>
                  <a:lnTo>
                    <a:pt x="1032" y="654"/>
                  </a:lnTo>
                  <a:lnTo>
                    <a:pt x="1032" y="664"/>
                  </a:lnTo>
                  <a:lnTo>
                    <a:pt x="1068" y="664"/>
                  </a:lnTo>
                  <a:lnTo>
                    <a:pt x="1068" y="670"/>
                  </a:lnTo>
                  <a:lnTo>
                    <a:pt x="1168" y="670"/>
                  </a:lnTo>
                  <a:lnTo>
                    <a:pt x="1168" y="676"/>
                  </a:lnTo>
                  <a:lnTo>
                    <a:pt x="1204" y="676"/>
                  </a:lnTo>
                  <a:lnTo>
                    <a:pt x="1204" y="690"/>
                  </a:lnTo>
                </a:path>
              </a:pathLst>
            </a:custGeom>
            <a:noFill/>
            <a:ln w="25400" cap="flat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s-ES" sz="1600">
                <a:solidFill>
                  <a:srgbClr val="000000"/>
                </a:solidFill>
              </a:endParaRPr>
            </a:p>
          </p:txBody>
        </p:sp>
        <p:sp>
          <p:nvSpPr>
            <p:cNvPr id="107" name="Freeform 102"/>
            <p:cNvSpPr>
              <a:spLocks/>
            </p:cNvSpPr>
            <p:nvPr/>
          </p:nvSpPr>
          <p:spPr bwMode="auto">
            <a:xfrm>
              <a:off x="993412" y="4889887"/>
              <a:ext cx="3168247" cy="1095375"/>
            </a:xfrm>
            <a:custGeom>
              <a:avLst/>
              <a:gdLst>
                <a:gd name="T0" fmla="*/ 0 w 1332"/>
                <a:gd name="T1" fmla="*/ 0 h 690"/>
                <a:gd name="T2" fmla="*/ 2147483647 w 1332"/>
                <a:gd name="T3" fmla="*/ 0 h 690"/>
                <a:gd name="T4" fmla="*/ 2147483647 w 1332"/>
                <a:gd name="T5" fmla="*/ 2147483647 h 690"/>
                <a:gd name="T6" fmla="*/ 2147483647 w 1332"/>
                <a:gd name="T7" fmla="*/ 2147483647 h 690"/>
                <a:gd name="T8" fmla="*/ 2147483647 w 1332"/>
                <a:gd name="T9" fmla="*/ 2147483647 h 690"/>
                <a:gd name="T10" fmla="*/ 2147483647 w 1332"/>
                <a:gd name="T11" fmla="*/ 2147483647 h 690"/>
                <a:gd name="T12" fmla="*/ 2147483647 w 1332"/>
                <a:gd name="T13" fmla="*/ 2147483647 h 690"/>
                <a:gd name="T14" fmla="*/ 2147483647 w 1332"/>
                <a:gd name="T15" fmla="*/ 2147483647 h 690"/>
                <a:gd name="T16" fmla="*/ 2147483647 w 1332"/>
                <a:gd name="T17" fmla="*/ 2147483647 h 690"/>
                <a:gd name="T18" fmla="*/ 2147483647 w 1332"/>
                <a:gd name="T19" fmla="*/ 2147483647 h 690"/>
                <a:gd name="T20" fmla="*/ 2147483647 w 1332"/>
                <a:gd name="T21" fmla="*/ 2147483647 h 690"/>
                <a:gd name="T22" fmla="*/ 2147483647 w 1332"/>
                <a:gd name="T23" fmla="*/ 2147483647 h 690"/>
                <a:gd name="T24" fmla="*/ 2147483647 w 1332"/>
                <a:gd name="T25" fmla="*/ 2147483647 h 690"/>
                <a:gd name="T26" fmla="*/ 2147483647 w 1332"/>
                <a:gd name="T27" fmla="*/ 2147483647 h 690"/>
                <a:gd name="T28" fmla="*/ 2147483647 w 1332"/>
                <a:gd name="T29" fmla="*/ 2147483647 h 690"/>
                <a:gd name="T30" fmla="*/ 2147483647 w 1332"/>
                <a:gd name="T31" fmla="*/ 2147483647 h 690"/>
                <a:gd name="T32" fmla="*/ 2147483647 w 1332"/>
                <a:gd name="T33" fmla="*/ 2147483647 h 690"/>
                <a:gd name="T34" fmla="*/ 2147483647 w 1332"/>
                <a:gd name="T35" fmla="*/ 2147483647 h 690"/>
                <a:gd name="T36" fmla="*/ 2147483647 w 1332"/>
                <a:gd name="T37" fmla="*/ 2147483647 h 690"/>
                <a:gd name="T38" fmla="*/ 2147483647 w 1332"/>
                <a:gd name="T39" fmla="*/ 2147483647 h 690"/>
                <a:gd name="T40" fmla="*/ 2147483647 w 1332"/>
                <a:gd name="T41" fmla="*/ 2147483647 h 690"/>
                <a:gd name="T42" fmla="*/ 2147483647 w 1332"/>
                <a:gd name="T43" fmla="*/ 2147483647 h 690"/>
                <a:gd name="T44" fmla="*/ 2147483647 w 1332"/>
                <a:gd name="T45" fmla="*/ 2147483647 h 690"/>
                <a:gd name="T46" fmla="*/ 2147483647 w 1332"/>
                <a:gd name="T47" fmla="*/ 2147483647 h 690"/>
                <a:gd name="T48" fmla="*/ 2147483647 w 1332"/>
                <a:gd name="T49" fmla="*/ 2147483647 h 690"/>
                <a:gd name="T50" fmla="*/ 2147483647 w 1332"/>
                <a:gd name="T51" fmla="*/ 2147483647 h 690"/>
                <a:gd name="T52" fmla="*/ 2147483647 w 1332"/>
                <a:gd name="T53" fmla="*/ 2147483647 h 690"/>
                <a:gd name="T54" fmla="*/ 2147483647 w 1332"/>
                <a:gd name="T55" fmla="*/ 2147483647 h 690"/>
                <a:gd name="T56" fmla="*/ 2147483647 w 1332"/>
                <a:gd name="T57" fmla="*/ 2147483647 h 690"/>
                <a:gd name="T58" fmla="*/ 2147483647 w 1332"/>
                <a:gd name="T59" fmla="*/ 2147483647 h 690"/>
                <a:gd name="T60" fmla="*/ 2147483647 w 1332"/>
                <a:gd name="T61" fmla="*/ 2147483647 h 690"/>
                <a:gd name="T62" fmla="*/ 2147483647 w 1332"/>
                <a:gd name="T63" fmla="*/ 2147483647 h 690"/>
                <a:gd name="T64" fmla="*/ 2147483647 w 1332"/>
                <a:gd name="T65" fmla="*/ 2147483647 h 690"/>
                <a:gd name="T66" fmla="*/ 2147483647 w 1332"/>
                <a:gd name="T67" fmla="*/ 2147483647 h 690"/>
                <a:gd name="T68" fmla="*/ 2147483647 w 1332"/>
                <a:gd name="T69" fmla="*/ 2147483647 h 690"/>
                <a:gd name="T70" fmla="*/ 2147483647 w 1332"/>
                <a:gd name="T71" fmla="*/ 2147483647 h 690"/>
                <a:gd name="T72" fmla="*/ 2147483647 w 1332"/>
                <a:gd name="T73" fmla="*/ 2147483647 h 690"/>
                <a:gd name="T74" fmla="*/ 2147483647 w 1332"/>
                <a:gd name="T75" fmla="*/ 2147483647 h 690"/>
                <a:gd name="T76" fmla="*/ 2147483647 w 1332"/>
                <a:gd name="T77" fmla="*/ 2147483647 h 690"/>
                <a:gd name="T78" fmla="*/ 2147483647 w 1332"/>
                <a:gd name="T79" fmla="*/ 2147483647 h 690"/>
                <a:gd name="T80" fmla="*/ 2147483647 w 1332"/>
                <a:gd name="T81" fmla="*/ 2147483647 h 690"/>
                <a:gd name="T82" fmla="*/ 2147483647 w 1332"/>
                <a:gd name="T83" fmla="*/ 2147483647 h 690"/>
                <a:gd name="T84" fmla="*/ 2147483647 w 1332"/>
                <a:gd name="T85" fmla="*/ 2147483647 h 690"/>
                <a:gd name="T86" fmla="*/ 2147483647 w 1332"/>
                <a:gd name="T87" fmla="*/ 2147483647 h 690"/>
                <a:gd name="T88" fmla="*/ 2147483647 w 1332"/>
                <a:gd name="T89" fmla="*/ 2147483647 h 690"/>
                <a:gd name="T90" fmla="*/ 2147483647 w 1332"/>
                <a:gd name="T91" fmla="*/ 2147483647 h 690"/>
                <a:gd name="T92" fmla="*/ 2147483647 w 1332"/>
                <a:gd name="T93" fmla="*/ 2147483647 h 690"/>
                <a:gd name="T94" fmla="*/ 2147483647 w 1332"/>
                <a:gd name="T95" fmla="*/ 2147483647 h 690"/>
                <a:gd name="T96" fmla="*/ 2147483647 w 1332"/>
                <a:gd name="T97" fmla="*/ 2147483647 h 690"/>
                <a:gd name="T98" fmla="*/ 2147483647 w 1332"/>
                <a:gd name="T99" fmla="*/ 2147483647 h 690"/>
                <a:gd name="T100" fmla="*/ 2147483647 w 1332"/>
                <a:gd name="T101" fmla="*/ 2147483647 h 690"/>
                <a:gd name="T102" fmla="*/ 2147483647 w 1332"/>
                <a:gd name="T103" fmla="*/ 2147483647 h 690"/>
                <a:gd name="T104" fmla="*/ 2147483647 w 1332"/>
                <a:gd name="T105" fmla="*/ 2147483647 h 690"/>
                <a:gd name="T106" fmla="*/ 2147483647 w 1332"/>
                <a:gd name="T107" fmla="*/ 2147483647 h 690"/>
                <a:gd name="T108" fmla="*/ 2147483647 w 1332"/>
                <a:gd name="T109" fmla="*/ 2147483647 h 690"/>
                <a:gd name="T110" fmla="*/ 2147483647 w 1332"/>
                <a:gd name="T111" fmla="*/ 2147483647 h 690"/>
                <a:gd name="T112" fmla="*/ 2147483647 w 1332"/>
                <a:gd name="T113" fmla="*/ 2147483647 h 690"/>
                <a:gd name="T114" fmla="*/ 2147483647 w 1332"/>
                <a:gd name="T115" fmla="*/ 2147483647 h 690"/>
                <a:gd name="T116" fmla="*/ 2147483647 w 1332"/>
                <a:gd name="T117" fmla="*/ 2147483647 h 690"/>
                <a:gd name="T118" fmla="*/ 2147483647 w 1332"/>
                <a:gd name="T119" fmla="*/ 2147483647 h 690"/>
                <a:gd name="T120" fmla="*/ 2147483647 w 1332"/>
                <a:gd name="T121" fmla="*/ 2147483647 h 690"/>
                <a:gd name="T122" fmla="*/ 2147483647 w 1332"/>
                <a:gd name="T123" fmla="*/ 2147483647 h 690"/>
                <a:gd name="T124" fmla="*/ 2147483647 w 1332"/>
                <a:gd name="T125" fmla="*/ 2147483647 h 690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332"/>
                <a:gd name="T190" fmla="*/ 0 h 690"/>
                <a:gd name="T191" fmla="*/ 1332 w 1332"/>
                <a:gd name="T192" fmla="*/ 690 h 690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332" h="690">
                  <a:moveTo>
                    <a:pt x="0" y="0"/>
                  </a:moveTo>
                  <a:lnTo>
                    <a:pt x="218" y="0"/>
                  </a:lnTo>
                  <a:lnTo>
                    <a:pt x="218" y="4"/>
                  </a:lnTo>
                  <a:lnTo>
                    <a:pt x="282" y="4"/>
                  </a:lnTo>
                  <a:lnTo>
                    <a:pt x="282" y="14"/>
                  </a:lnTo>
                  <a:lnTo>
                    <a:pt x="312" y="14"/>
                  </a:lnTo>
                  <a:lnTo>
                    <a:pt x="312" y="20"/>
                  </a:lnTo>
                  <a:lnTo>
                    <a:pt x="316" y="20"/>
                  </a:lnTo>
                  <a:lnTo>
                    <a:pt x="316" y="30"/>
                  </a:lnTo>
                  <a:lnTo>
                    <a:pt x="350" y="30"/>
                  </a:lnTo>
                  <a:lnTo>
                    <a:pt x="350" y="40"/>
                  </a:lnTo>
                  <a:lnTo>
                    <a:pt x="352" y="40"/>
                  </a:lnTo>
                  <a:lnTo>
                    <a:pt x="352" y="46"/>
                  </a:lnTo>
                  <a:lnTo>
                    <a:pt x="382" y="46"/>
                  </a:lnTo>
                  <a:lnTo>
                    <a:pt x="382" y="78"/>
                  </a:lnTo>
                  <a:lnTo>
                    <a:pt x="388" y="78"/>
                  </a:lnTo>
                  <a:lnTo>
                    <a:pt x="388" y="82"/>
                  </a:lnTo>
                  <a:lnTo>
                    <a:pt x="416" y="82"/>
                  </a:lnTo>
                  <a:lnTo>
                    <a:pt x="416" y="112"/>
                  </a:lnTo>
                  <a:lnTo>
                    <a:pt x="422" y="112"/>
                  </a:lnTo>
                  <a:lnTo>
                    <a:pt x="422" y="118"/>
                  </a:lnTo>
                  <a:lnTo>
                    <a:pt x="452" y="118"/>
                  </a:lnTo>
                  <a:lnTo>
                    <a:pt x="452" y="150"/>
                  </a:lnTo>
                  <a:lnTo>
                    <a:pt x="488" y="150"/>
                  </a:lnTo>
                  <a:lnTo>
                    <a:pt x="488" y="210"/>
                  </a:lnTo>
                  <a:lnTo>
                    <a:pt x="516" y="210"/>
                  </a:lnTo>
                  <a:lnTo>
                    <a:pt x="516" y="268"/>
                  </a:lnTo>
                  <a:lnTo>
                    <a:pt x="546" y="268"/>
                  </a:lnTo>
                  <a:lnTo>
                    <a:pt x="546" y="340"/>
                  </a:lnTo>
                  <a:lnTo>
                    <a:pt x="582" y="340"/>
                  </a:lnTo>
                  <a:lnTo>
                    <a:pt x="582" y="396"/>
                  </a:lnTo>
                  <a:lnTo>
                    <a:pt x="622" y="396"/>
                  </a:lnTo>
                  <a:lnTo>
                    <a:pt x="622" y="438"/>
                  </a:lnTo>
                  <a:lnTo>
                    <a:pt x="646" y="438"/>
                  </a:lnTo>
                  <a:lnTo>
                    <a:pt x="646" y="506"/>
                  </a:lnTo>
                  <a:lnTo>
                    <a:pt x="652" y="506"/>
                  </a:lnTo>
                  <a:lnTo>
                    <a:pt x="652" y="510"/>
                  </a:lnTo>
                  <a:lnTo>
                    <a:pt x="686" y="510"/>
                  </a:lnTo>
                  <a:lnTo>
                    <a:pt x="686" y="556"/>
                  </a:lnTo>
                  <a:lnTo>
                    <a:pt x="716" y="556"/>
                  </a:lnTo>
                  <a:lnTo>
                    <a:pt x="716" y="578"/>
                  </a:lnTo>
                  <a:lnTo>
                    <a:pt x="752" y="578"/>
                  </a:lnTo>
                  <a:lnTo>
                    <a:pt x="752" y="602"/>
                  </a:lnTo>
                  <a:lnTo>
                    <a:pt x="782" y="602"/>
                  </a:lnTo>
                  <a:lnTo>
                    <a:pt x="782" y="608"/>
                  </a:lnTo>
                  <a:lnTo>
                    <a:pt x="786" y="608"/>
                  </a:lnTo>
                  <a:lnTo>
                    <a:pt x="786" y="614"/>
                  </a:lnTo>
                  <a:lnTo>
                    <a:pt x="816" y="614"/>
                  </a:lnTo>
                  <a:lnTo>
                    <a:pt x="816" y="640"/>
                  </a:lnTo>
                  <a:lnTo>
                    <a:pt x="886" y="640"/>
                  </a:lnTo>
                  <a:lnTo>
                    <a:pt x="886" y="650"/>
                  </a:lnTo>
                  <a:lnTo>
                    <a:pt x="914" y="650"/>
                  </a:lnTo>
                  <a:lnTo>
                    <a:pt x="914" y="654"/>
                  </a:lnTo>
                  <a:lnTo>
                    <a:pt x="950" y="654"/>
                  </a:lnTo>
                  <a:lnTo>
                    <a:pt x="950" y="664"/>
                  </a:lnTo>
                  <a:lnTo>
                    <a:pt x="982" y="664"/>
                  </a:lnTo>
                  <a:lnTo>
                    <a:pt x="982" y="676"/>
                  </a:lnTo>
                  <a:lnTo>
                    <a:pt x="1086" y="676"/>
                  </a:lnTo>
                  <a:lnTo>
                    <a:pt x="1086" y="680"/>
                  </a:lnTo>
                  <a:lnTo>
                    <a:pt x="1268" y="680"/>
                  </a:lnTo>
                  <a:lnTo>
                    <a:pt x="1268" y="686"/>
                  </a:lnTo>
                  <a:lnTo>
                    <a:pt x="1332" y="686"/>
                  </a:lnTo>
                  <a:lnTo>
                    <a:pt x="1332" y="690"/>
                  </a:lnTo>
                </a:path>
              </a:pathLst>
            </a:custGeom>
            <a:noFill/>
            <a:ln w="25400" cap="flat">
              <a:solidFill>
                <a:schemeClr val="accent2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s-ES" sz="1600">
                <a:solidFill>
                  <a:srgbClr val="000000"/>
                </a:solidFill>
              </a:endParaRPr>
            </a:p>
          </p:txBody>
        </p:sp>
      </p:grpSp>
      <p:sp>
        <p:nvSpPr>
          <p:cNvPr id="108" name="TextBox 141"/>
          <p:cNvSpPr txBox="1">
            <a:spLocks noChangeArrowheads="1"/>
          </p:cNvSpPr>
          <p:nvPr/>
        </p:nvSpPr>
        <p:spPr bwMode="auto">
          <a:xfrm rot="-5400000">
            <a:off x="1691242" y="1833345"/>
            <a:ext cx="72808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800">
                <a:solidFill>
                  <a:srgbClr val="000000"/>
                </a:solidFill>
                <a:latin typeface="Arial" pitchFamily="34" charset="0"/>
              </a:rPr>
              <a:t>Cumulative </a:t>
            </a:r>
            <a:br>
              <a:rPr lang="en-GB" sz="800">
                <a:solidFill>
                  <a:srgbClr val="000000"/>
                </a:solidFill>
                <a:latin typeface="Arial" pitchFamily="34" charset="0"/>
              </a:rPr>
            </a:br>
            <a:r>
              <a:rPr lang="en-GB" sz="800">
                <a:solidFill>
                  <a:srgbClr val="000000"/>
                </a:solidFill>
                <a:latin typeface="Arial" pitchFamily="34" charset="0"/>
              </a:rPr>
              <a:t>percentage</a:t>
            </a:r>
          </a:p>
        </p:txBody>
      </p:sp>
      <p:sp>
        <p:nvSpPr>
          <p:cNvPr id="109" name="TextBox 142"/>
          <p:cNvSpPr txBox="1">
            <a:spLocks noChangeArrowheads="1"/>
          </p:cNvSpPr>
          <p:nvPr/>
        </p:nvSpPr>
        <p:spPr bwMode="auto">
          <a:xfrm>
            <a:off x="2142699" y="1395845"/>
            <a:ext cx="357791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GB" sz="800" dirty="0">
                <a:solidFill>
                  <a:srgbClr val="000000"/>
                </a:solidFill>
                <a:latin typeface="Arial" pitchFamily="34" charset="0"/>
              </a:rPr>
              <a:t>100</a:t>
            </a:r>
          </a:p>
        </p:txBody>
      </p:sp>
      <p:sp>
        <p:nvSpPr>
          <p:cNvPr id="110" name="TextBox 143"/>
          <p:cNvSpPr txBox="1">
            <a:spLocks noChangeArrowheads="1"/>
          </p:cNvSpPr>
          <p:nvPr/>
        </p:nvSpPr>
        <p:spPr bwMode="auto">
          <a:xfrm>
            <a:off x="2200407" y="1593400"/>
            <a:ext cx="30008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GB" sz="800">
                <a:solidFill>
                  <a:srgbClr val="000000"/>
                </a:solidFill>
                <a:latin typeface="Arial" pitchFamily="34" charset="0"/>
              </a:rPr>
              <a:t>80</a:t>
            </a:r>
          </a:p>
        </p:txBody>
      </p:sp>
      <p:sp>
        <p:nvSpPr>
          <p:cNvPr id="111" name="TextBox 144"/>
          <p:cNvSpPr txBox="1">
            <a:spLocks noChangeArrowheads="1"/>
          </p:cNvSpPr>
          <p:nvPr/>
        </p:nvSpPr>
        <p:spPr bwMode="auto">
          <a:xfrm>
            <a:off x="2200407" y="1792366"/>
            <a:ext cx="30008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GB" sz="800">
                <a:solidFill>
                  <a:srgbClr val="000000"/>
                </a:solidFill>
                <a:latin typeface="Arial" pitchFamily="34" charset="0"/>
              </a:rPr>
              <a:t>60</a:t>
            </a:r>
          </a:p>
        </p:txBody>
      </p:sp>
      <p:sp>
        <p:nvSpPr>
          <p:cNvPr id="112" name="TextBox 145"/>
          <p:cNvSpPr txBox="1">
            <a:spLocks noChangeArrowheads="1"/>
          </p:cNvSpPr>
          <p:nvPr/>
        </p:nvSpPr>
        <p:spPr bwMode="auto">
          <a:xfrm>
            <a:off x="2200407" y="1991333"/>
            <a:ext cx="30008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GB" sz="800">
                <a:solidFill>
                  <a:srgbClr val="000000"/>
                </a:solidFill>
                <a:latin typeface="Arial" pitchFamily="34" charset="0"/>
              </a:rPr>
              <a:t>40</a:t>
            </a:r>
          </a:p>
        </p:txBody>
      </p:sp>
      <p:sp>
        <p:nvSpPr>
          <p:cNvPr id="113" name="TextBox 146"/>
          <p:cNvSpPr txBox="1">
            <a:spLocks noChangeArrowheads="1"/>
          </p:cNvSpPr>
          <p:nvPr/>
        </p:nvSpPr>
        <p:spPr bwMode="auto">
          <a:xfrm>
            <a:off x="2258115" y="2387855"/>
            <a:ext cx="242374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GB" sz="800">
                <a:solidFill>
                  <a:srgbClr val="000000"/>
                </a:solidFill>
                <a:latin typeface="Arial" pitchFamily="34" charset="0"/>
              </a:rPr>
              <a:t>0</a:t>
            </a:r>
          </a:p>
        </p:txBody>
      </p:sp>
      <p:sp>
        <p:nvSpPr>
          <p:cNvPr id="114" name="TextBox 147"/>
          <p:cNvSpPr txBox="1">
            <a:spLocks noChangeArrowheads="1"/>
          </p:cNvSpPr>
          <p:nvPr/>
        </p:nvSpPr>
        <p:spPr bwMode="auto">
          <a:xfrm>
            <a:off x="2200407" y="2190300"/>
            <a:ext cx="30008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GB" sz="800">
                <a:solidFill>
                  <a:srgbClr val="000000"/>
                </a:solidFill>
                <a:latin typeface="Arial" pitchFamily="34" charset="0"/>
              </a:rPr>
              <a:t>20</a:t>
            </a:r>
          </a:p>
        </p:txBody>
      </p:sp>
      <p:sp>
        <p:nvSpPr>
          <p:cNvPr id="115" name="TextBox 155"/>
          <p:cNvSpPr txBox="1">
            <a:spLocks noChangeArrowheads="1"/>
          </p:cNvSpPr>
          <p:nvPr/>
        </p:nvSpPr>
        <p:spPr bwMode="auto">
          <a:xfrm>
            <a:off x="4037189" y="2523324"/>
            <a:ext cx="1996722" cy="160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tabLst>
                <a:tab pos="118535" algn="ctr"/>
                <a:tab pos="259648" algn="ctr"/>
                <a:tab pos="400761" algn="ctr"/>
                <a:tab pos="539051" algn="ctr"/>
                <a:tab pos="684398" algn="ctr"/>
                <a:tab pos="685809" algn="ctr"/>
                <a:tab pos="824099" algn="ctr"/>
                <a:tab pos="962390" algn="ctr"/>
                <a:tab pos="1106325" algn="ctr"/>
                <a:tab pos="1247438" algn="ctr"/>
                <a:tab pos="1391373" algn="ctr"/>
                <a:tab pos="1532486" algn="ctr"/>
              </a:tabLst>
            </a:pPr>
            <a:r>
              <a:rPr lang="en-GB" sz="444">
                <a:solidFill>
                  <a:srgbClr val="000000"/>
                </a:solidFill>
                <a:latin typeface="Arial" pitchFamily="34" charset="0"/>
              </a:rPr>
              <a:t>	38.2	38.4	38.6	38.8	39.0	39.2	39.4	39.6	39.8	40.0	40.2</a:t>
            </a:r>
          </a:p>
        </p:txBody>
      </p:sp>
      <p:sp>
        <p:nvSpPr>
          <p:cNvPr id="116" name="TextBox 156"/>
          <p:cNvSpPr txBox="1">
            <a:spLocks noChangeArrowheads="1"/>
          </p:cNvSpPr>
          <p:nvPr/>
        </p:nvSpPr>
        <p:spPr bwMode="auto">
          <a:xfrm>
            <a:off x="3657187" y="4150333"/>
            <a:ext cx="98296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800">
                <a:solidFill>
                  <a:srgbClr val="000000"/>
                </a:solidFill>
                <a:latin typeface="Arial" pitchFamily="34" charset="0"/>
              </a:rPr>
              <a:t>Temperature (</a:t>
            </a:r>
            <a:r>
              <a:rPr lang="en-GB" sz="800" baseline="30000">
                <a:solidFill>
                  <a:srgbClr val="000000"/>
                </a:solidFill>
                <a:latin typeface="Arial" pitchFamily="34" charset="0"/>
              </a:rPr>
              <a:t>o</a:t>
            </a:r>
            <a:r>
              <a:rPr lang="en-GB" sz="800">
                <a:solidFill>
                  <a:srgbClr val="000000"/>
                </a:solidFill>
                <a:latin typeface="Arial" pitchFamily="34" charset="0"/>
              </a:rPr>
              <a:t>C)</a:t>
            </a:r>
          </a:p>
        </p:txBody>
      </p:sp>
      <p:sp>
        <p:nvSpPr>
          <p:cNvPr id="117" name="TextBox 157"/>
          <p:cNvSpPr txBox="1">
            <a:spLocks noChangeArrowheads="1"/>
          </p:cNvSpPr>
          <p:nvPr/>
        </p:nvSpPr>
        <p:spPr bwMode="auto">
          <a:xfrm>
            <a:off x="2293056" y="4076957"/>
            <a:ext cx="1996722" cy="160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tabLst>
                <a:tab pos="118535" algn="ctr"/>
                <a:tab pos="259648" algn="ctr"/>
                <a:tab pos="400761" algn="ctr"/>
                <a:tab pos="539051" algn="ctr"/>
                <a:tab pos="684398" algn="ctr"/>
                <a:tab pos="685809" algn="ctr"/>
                <a:tab pos="824099" algn="ctr"/>
                <a:tab pos="962390" algn="ctr"/>
                <a:tab pos="1106325" algn="ctr"/>
                <a:tab pos="1247438" algn="ctr"/>
                <a:tab pos="1391373" algn="ctr"/>
                <a:tab pos="1532486" algn="ctr"/>
              </a:tabLst>
            </a:pPr>
            <a:r>
              <a:rPr lang="en-GB" sz="444">
                <a:solidFill>
                  <a:srgbClr val="000000"/>
                </a:solidFill>
                <a:latin typeface="Arial" pitchFamily="34" charset="0"/>
              </a:rPr>
              <a:t>	36.0	36.2	36.4	36.6	36.8	37.0	37.2	37.4	37.6	37.8	38.0</a:t>
            </a:r>
          </a:p>
        </p:txBody>
      </p:sp>
      <p:sp>
        <p:nvSpPr>
          <p:cNvPr id="118" name="TextBox 158"/>
          <p:cNvSpPr txBox="1">
            <a:spLocks noChangeArrowheads="1"/>
          </p:cNvSpPr>
          <p:nvPr/>
        </p:nvSpPr>
        <p:spPr bwMode="auto">
          <a:xfrm rot="-5400000">
            <a:off x="1691242" y="3387684"/>
            <a:ext cx="72808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800">
                <a:solidFill>
                  <a:srgbClr val="000000"/>
                </a:solidFill>
                <a:latin typeface="Arial" pitchFamily="34" charset="0"/>
              </a:rPr>
              <a:t>Cumulative </a:t>
            </a:r>
            <a:br>
              <a:rPr lang="en-GB" sz="800">
                <a:solidFill>
                  <a:srgbClr val="000000"/>
                </a:solidFill>
                <a:latin typeface="Arial" pitchFamily="34" charset="0"/>
              </a:rPr>
            </a:br>
            <a:r>
              <a:rPr lang="en-GB" sz="800">
                <a:solidFill>
                  <a:srgbClr val="000000"/>
                </a:solidFill>
                <a:latin typeface="Arial" pitchFamily="34" charset="0"/>
              </a:rPr>
              <a:t>percentage</a:t>
            </a:r>
          </a:p>
        </p:txBody>
      </p:sp>
      <p:sp>
        <p:nvSpPr>
          <p:cNvPr id="119" name="TextBox 159"/>
          <p:cNvSpPr txBox="1">
            <a:spLocks noChangeArrowheads="1"/>
          </p:cNvSpPr>
          <p:nvPr/>
        </p:nvSpPr>
        <p:spPr bwMode="auto">
          <a:xfrm>
            <a:off x="2142699" y="2949477"/>
            <a:ext cx="357791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GB" sz="800">
                <a:solidFill>
                  <a:srgbClr val="000000"/>
                </a:solidFill>
                <a:latin typeface="Arial" pitchFamily="34" charset="0"/>
              </a:rPr>
              <a:t>100</a:t>
            </a:r>
          </a:p>
        </p:txBody>
      </p:sp>
      <p:sp>
        <p:nvSpPr>
          <p:cNvPr id="120" name="TextBox 160"/>
          <p:cNvSpPr txBox="1">
            <a:spLocks noChangeArrowheads="1"/>
          </p:cNvSpPr>
          <p:nvPr/>
        </p:nvSpPr>
        <p:spPr bwMode="auto">
          <a:xfrm>
            <a:off x="2200407" y="3148445"/>
            <a:ext cx="30008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GB" sz="800">
                <a:solidFill>
                  <a:srgbClr val="000000"/>
                </a:solidFill>
                <a:latin typeface="Arial" pitchFamily="34" charset="0"/>
              </a:rPr>
              <a:t>80</a:t>
            </a:r>
          </a:p>
        </p:txBody>
      </p:sp>
      <p:sp>
        <p:nvSpPr>
          <p:cNvPr id="121" name="TextBox 161"/>
          <p:cNvSpPr txBox="1">
            <a:spLocks noChangeArrowheads="1"/>
          </p:cNvSpPr>
          <p:nvPr/>
        </p:nvSpPr>
        <p:spPr bwMode="auto">
          <a:xfrm>
            <a:off x="2200407" y="3347411"/>
            <a:ext cx="30008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GB" sz="800">
                <a:solidFill>
                  <a:srgbClr val="000000"/>
                </a:solidFill>
                <a:latin typeface="Arial" pitchFamily="34" charset="0"/>
              </a:rPr>
              <a:t>60</a:t>
            </a:r>
          </a:p>
        </p:txBody>
      </p:sp>
      <p:sp>
        <p:nvSpPr>
          <p:cNvPr id="122" name="TextBox 162"/>
          <p:cNvSpPr txBox="1">
            <a:spLocks noChangeArrowheads="1"/>
          </p:cNvSpPr>
          <p:nvPr/>
        </p:nvSpPr>
        <p:spPr bwMode="auto">
          <a:xfrm>
            <a:off x="2200407" y="3544966"/>
            <a:ext cx="30008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GB" sz="800">
                <a:solidFill>
                  <a:srgbClr val="000000"/>
                </a:solidFill>
                <a:latin typeface="Arial" pitchFamily="34" charset="0"/>
              </a:rPr>
              <a:t>40</a:t>
            </a:r>
          </a:p>
        </p:txBody>
      </p:sp>
      <p:sp>
        <p:nvSpPr>
          <p:cNvPr id="123" name="TextBox 163"/>
          <p:cNvSpPr txBox="1">
            <a:spLocks noChangeArrowheads="1"/>
          </p:cNvSpPr>
          <p:nvPr/>
        </p:nvSpPr>
        <p:spPr bwMode="auto">
          <a:xfrm>
            <a:off x="2258115" y="3942900"/>
            <a:ext cx="242374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GB" sz="800">
                <a:solidFill>
                  <a:srgbClr val="000000"/>
                </a:solidFill>
                <a:latin typeface="Arial" pitchFamily="34" charset="0"/>
              </a:rPr>
              <a:t>0</a:t>
            </a:r>
          </a:p>
        </p:txBody>
      </p:sp>
      <p:sp>
        <p:nvSpPr>
          <p:cNvPr id="124" name="TextBox 164"/>
          <p:cNvSpPr txBox="1">
            <a:spLocks noChangeArrowheads="1"/>
          </p:cNvSpPr>
          <p:nvPr/>
        </p:nvSpPr>
        <p:spPr bwMode="auto">
          <a:xfrm>
            <a:off x="2200407" y="3743933"/>
            <a:ext cx="30008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GB" sz="800">
                <a:solidFill>
                  <a:srgbClr val="000000"/>
                </a:solidFill>
                <a:latin typeface="Arial" pitchFamily="34" charset="0"/>
              </a:rPr>
              <a:t>20</a:t>
            </a:r>
          </a:p>
        </p:txBody>
      </p:sp>
      <p:sp>
        <p:nvSpPr>
          <p:cNvPr id="125" name="TextBox 165"/>
          <p:cNvSpPr txBox="1">
            <a:spLocks noChangeArrowheads="1"/>
          </p:cNvSpPr>
          <p:nvPr/>
        </p:nvSpPr>
        <p:spPr bwMode="auto">
          <a:xfrm>
            <a:off x="4037189" y="4076957"/>
            <a:ext cx="1996722" cy="160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tabLst>
                <a:tab pos="118535" algn="ctr"/>
                <a:tab pos="259648" algn="ctr"/>
                <a:tab pos="400761" algn="ctr"/>
                <a:tab pos="539051" algn="ctr"/>
                <a:tab pos="684398" algn="ctr"/>
                <a:tab pos="685809" algn="ctr"/>
                <a:tab pos="824099" algn="ctr"/>
                <a:tab pos="962390" algn="ctr"/>
                <a:tab pos="1106325" algn="ctr"/>
                <a:tab pos="1247438" algn="ctr"/>
                <a:tab pos="1391373" algn="ctr"/>
                <a:tab pos="1532486" algn="ctr"/>
              </a:tabLst>
            </a:pPr>
            <a:r>
              <a:rPr lang="en-GB" sz="444">
                <a:solidFill>
                  <a:srgbClr val="000000"/>
                </a:solidFill>
                <a:latin typeface="Arial" pitchFamily="34" charset="0"/>
              </a:rPr>
              <a:t>	38.2	38.4	38.6	38.8	39.0	39.2	39.4	39.6	39.8	40.0	40.2</a:t>
            </a:r>
          </a:p>
        </p:txBody>
      </p:sp>
      <p:sp>
        <p:nvSpPr>
          <p:cNvPr id="126" name="TextBox 166"/>
          <p:cNvSpPr txBox="1">
            <a:spLocks noChangeArrowheads="1"/>
          </p:cNvSpPr>
          <p:nvPr/>
        </p:nvSpPr>
        <p:spPr bwMode="auto">
          <a:xfrm>
            <a:off x="3657187" y="5725003"/>
            <a:ext cx="98296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800">
                <a:solidFill>
                  <a:srgbClr val="000000"/>
                </a:solidFill>
                <a:latin typeface="Arial" pitchFamily="34" charset="0"/>
              </a:rPr>
              <a:t>Temperature (</a:t>
            </a:r>
            <a:r>
              <a:rPr lang="en-GB" sz="800" baseline="30000">
                <a:solidFill>
                  <a:srgbClr val="000000"/>
                </a:solidFill>
                <a:latin typeface="Arial" pitchFamily="34" charset="0"/>
              </a:rPr>
              <a:t>o</a:t>
            </a:r>
            <a:r>
              <a:rPr lang="en-GB" sz="800">
                <a:solidFill>
                  <a:srgbClr val="000000"/>
                </a:solidFill>
                <a:latin typeface="Arial" pitchFamily="34" charset="0"/>
              </a:rPr>
              <a:t>C)</a:t>
            </a:r>
          </a:p>
        </p:txBody>
      </p:sp>
      <p:sp>
        <p:nvSpPr>
          <p:cNvPr id="127" name="TextBox 167"/>
          <p:cNvSpPr txBox="1">
            <a:spLocks noChangeArrowheads="1"/>
          </p:cNvSpPr>
          <p:nvPr/>
        </p:nvSpPr>
        <p:spPr bwMode="auto">
          <a:xfrm>
            <a:off x="2293056" y="5651625"/>
            <a:ext cx="1996722" cy="160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tabLst>
                <a:tab pos="118535" algn="ctr"/>
                <a:tab pos="259648" algn="ctr"/>
                <a:tab pos="400761" algn="ctr"/>
                <a:tab pos="539051" algn="ctr"/>
                <a:tab pos="684398" algn="ctr"/>
                <a:tab pos="685809" algn="ctr"/>
                <a:tab pos="824099" algn="ctr"/>
                <a:tab pos="962390" algn="ctr"/>
                <a:tab pos="1106325" algn="ctr"/>
                <a:tab pos="1247438" algn="ctr"/>
                <a:tab pos="1391373" algn="ctr"/>
                <a:tab pos="1532486" algn="ctr"/>
              </a:tabLst>
            </a:pPr>
            <a:r>
              <a:rPr lang="en-GB" sz="444">
                <a:solidFill>
                  <a:srgbClr val="000000"/>
                </a:solidFill>
                <a:latin typeface="Arial" pitchFamily="34" charset="0"/>
              </a:rPr>
              <a:t>	36.0	36.2	36.4	36.6	36.8	37.0	37.2	37.4	37.6	37.8	38.0</a:t>
            </a:r>
          </a:p>
        </p:txBody>
      </p:sp>
      <p:sp>
        <p:nvSpPr>
          <p:cNvPr id="128" name="TextBox 168"/>
          <p:cNvSpPr txBox="1">
            <a:spLocks noChangeArrowheads="1"/>
          </p:cNvSpPr>
          <p:nvPr/>
        </p:nvSpPr>
        <p:spPr bwMode="auto">
          <a:xfrm rot="-5400000">
            <a:off x="1691242" y="4995645"/>
            <a:ext cx="72808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800">
                <a:solidFill>
                  <a:srgbClr val="000000"/>
                </a:solidFill>
                <a:latin typeface="Arial" pitchFamily="34" charset="0"/>
              </a:rPr>
              <a:t>Cumulative </a:t>
            </a:r>
            <a:br>
              <a:rPr lang="en-GB" sz="800">
                <a:solidFill>
                  <a:srgbClr val="000000"/>
                </a:solidFill>
                <a:latin typeface="Arial" pitchFamily="34" charset="0"/>
              </a:rPr>
            </a:br>
            <a:r>
              <a:rPr lang="en-GB" sz="800">
                <a:solidFill>
                  <a:srgbClr val="000000"/>
                </a:solidFill>
                <a:latin typeface="Arial" pitchFamily="34" charset="0"/>
              </a:rPr>
              <a:t>percentage</a:t>
            </a:r>
          </a:p>
        </p:txBody>
      </p:sp>
      <p:sp>
        <p:nvSpPr>
          <p:cNvPr id="129" name="TextBox 169"/>
          <p:cNvSpPr txBox="1">
            <a:spLocks noChangeArrowheads="1"/>
          </p:cNvSpPr>
          <p:nvPr/>
        </p:nvSpPr>
        <p:spPr bwMode="auto">
          <a:xfrm>
            <a:off x="2142699" y="4556733"/>
            <a:ext cx="357791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GB" sz="800">
                <a:solidFill>
                  <a:srgbClr val="000000"/>
                </a:solidFill>
                <a:latin typeface="Arial" pitchFamily="34" charset="0"/>
              </a:rPr>
              <a:t>100</a:t>
            </a:r>
          </a:p>
        </p:txBody>
      </p:sp>
      <p:sp>
        <p:nvSpPr>
          <p:cNvPr id="130" name="TextBox 170"/>
          <p:cNvSpPr txBox="1">
            <a:spLocks noChangeArrowheads="1"/>
          </p:cNvSpPr>
          <p:nvPr/>
        </p:nvSpPr>
        <p:spPr bwMode="auto">
          <a:xfrm>
            <a:off x="2200407" y="4755700"/>
            <a:ext cx="30008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GB" sz="800">
                <a:solidFill>
                  <a:srgbClr val="000000"/>
                </a:solidFill>
                <a:latin typeface="Arial" pitchFamily="34" charset="0"/>
              </a:rPr>
              <a:t>80</a:t>
            </a:r>
          </a:p>
        </p:txBody>
      </p:sp>
      <p:sp>
        <p:nvSpPr>
          <p:cNvPr id="131" name="TextBox 171"/>
          <p:cNvSpPr txBox="1">
            <a:spLocks noChangeArrowheads="1"/>
          </p:cNvSpPr>
          <p:nvPr/>
        </p:nvSpPr>
        <p:spPr bwMode="auto">
          <a:xfrm>
            <a:off x="2200407" y="4954667"/>
            <a:ext cx="30008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GB" sz="800">
                <a:solidFill>
                  <a:srgbClr val="000000"/>
                </a:solidFill>
                <a:latin typeface="Arial" pitchFamily="34" charset="0"/>
              </a:rPr>
              <a:t>60</a:t>
            </a:r>
          </a:p>
        </p:txBody>
      </p:sp>
      <p:sp>
        <p:nvSpPr>
          <p:cNvPr id="132" name="TextBox 172"/>
          <p:cNvSpPr txBox="1">
            <a:spLocks noChangeArrowheads="1"/>
          </p:cNvSpPr>
          <p:nvPr/>
        </p:nvSpPr>
        <p:spPr bwMode="auto">
          <a:xfrm>
            <a:off x="2200407" y="5152222"/>
            <a:ext cx="30008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GB" sz="800">
                <a:solidFill>
                  <a:srgbClr val="000000"/>
                </a:solidFill>
                <a:latin typeface="Arial" pitchFamily="34" charset="0"/>
              </a:rPr>
              <a:t>40</a:t>
            </a:r>
          </a:p>
        </p:txBody>
      </p:sp>
      <p:sp>
        <p:nvSpPr>
          <p:cNvPr id="133" name="TextBox 173"/>
          <p:cNvSpPr txBox="1">
            <a:spLocks noChangeArrowheads="1"/>
          </p:cNvSpPr>
          <p:nvPr/>
        </p:nvSpPr>
        <p:spPr bwMode="auto">
          <a:xfrm>
            <a:off x="2258115" y="5517570"/>
            <a:ext cx="242374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GB" sz="800">
                <a:solidFill>
                  <a:srgbClr val="000000"/>
                </a:solidFill>
                <a:latin typeface="Arial" pitchFamily="34" charset="0"/>
              </a:rPr>
              <a:t>0</a:t>
            </a:r>
          </a:p>
        </p:txBody>
      </p:sp>
      <p:sp>
        <p:nvSpPr>
          <p:cNvPr id="134" name="TextBox 174"/>
          <p:cNvSpPr txBox="1">
            <a:spLocks noChangeArrowheads="1"/>
          </p:cNvSpPr>
          <p:nvPr/>
        </p:nvSpPr>
        <p:spPr bwMode="auto">
          <a:xfrm>
            <a:off x="2200407" y="5351189"/>
            <a:ext cx="30008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GB" sz="800">
                <a:solidFill>
                  <a:srgbClr val="000000"/>
                </a:solidFill>
                <a:latin typeface="Arial" pitchFamily="34" charset="0"/>
              </a:rPr>
              <a:t>20</a:t>
            </a:r>
          </a:p>
        </p:txBody>
      </p:sp>
      <p:sp>
        <p:nvSpPr>
          <p:cNvPr id="135" name="TextBox 175"/>
          <p:cNvSpPr txBox="1">
            <a:spLocks noChangeArrowheads="1"/>
          </p:cNvSpPr>
          <p:nvPr/>
        </p:nvSpPr>
        <p:spPr bwMode="auto">
          <a:xfrm>
            <a:off x="4037189" y="5651625"/>
            <a:ext cx="1996722" cy="160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tabLst>
                <a:tab pos="118535" algn="ctr"/>
                <a:tab pos="259648" algn="ctr"/>
                <a:tab pos="400761" algn="ctr"/>
                <a:tab pos="539051" algn="ctr"/>
                <a:tab pos="684398" algn="ctr"/>
                <a:tab pos="685809" algn="ctr"/>
                <a:tab pos="824099" algn="ctr"/>
                <a:tab pos="962390" algn="ctr"/>
                <a:tab pos="1106325" algn="ctr"/>
                <a:tab pos="1247438" algn="ctr"/>
                <a:tab pos="1391373" algn="ctr"/>
                <a:tab pos="1532486" algn="ctr"/>
              </a:tabLst>
            </a:pPr>
            <a:r>
              <a:rPr lang="en-GB" sz="444">
                <a:solidFill>
                  <a:srgbClr val="000000"/>
                </a:solidFill>
                <a:latin typeface="Arial" pitchFamily="34" charset="0"/>
              </a:rPr>
              <a:t>	38.2	38.4	38.6	38.8	39.0	39.2	39.4	39.6	39.8	40.0	40.2</a:t>
            </a:r>
          </a:p>
        </p:txBody>
      </p:sp>
      <p:sp>
        <p:nvSpPr>
          <p:cNvPr id="136" name="Rectangle 55316"/>
          <p:cNvSpPr>
            <a:spLocks noChangeArrowheads="1"/>
          </p:cNvSpPr>
          <p:nvPr/>
        </p:nvSpPr>
        <p:spPr bwMode="auto">
          <a:xfrm>
            <a:off x="4816124" y="1472046"/>
            <a:ext cx="1169811" cy="500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Aft>
                <a:spcPts val="267"/>
              </a:spcAft>
            </a:pPr>
            <a:r>
              <a:rPr lang="en-US" sz="800">
                <a:solidFill>
                  <a:srgbClr val="000000"/>
                </a:solidFill>
                <a:latin typeface="Arial" pitchFamily="34" charset="0"/>
                <a:sym typeface="Symbol" pitchFamily="18" charset="2"/>
              </a:rPr>
              <a:t>4CMenB + routines</a:t>
            </a:r>
          </a:p>
          <a:p>
            <a:pPr>
              <a:spcAft>
                <a:spcPts val="267"/>
              </a:spcAft>
            </a:pPr>
            <a:r>
              <a:rPr lang="en-US" sz="800">
                <a:solidFill>
                  <a:srgbClr val="000000"/>
                </a:solidFill>
                <a:latin typeface="Arial" pitchFamily="34" charset="0"/>
                <a:sym typeface="Symbol" pitchFamily="18" charset="2"/>
              </a:rPr>
              <a:t>4CMenB + routines + paracetamol</a:t>
            </a:r>
            <a:endParaRPr lang="en-US" sz="800">
              <a:solidFill>
                <a:srgbClr val="000000"/>
              </a:solidFill>
              <a:latin typeface="Arial" pitchFamily="34" charset="0"/>
            </a:endParaRPr>
          </a:p>
        </p:txBody>
      </p:sp>
      <p:cxnSp>
        <p:nvCxnSpPr>
          <p:cNvPr id="137" name="Straight Connector 55318"/>
          <p:cNvCxnSpPr>
            <a:cxnSpLocks noChangeShapeType="1"/>
          </p:cNvCxnSpPr>
          <p:nvPr/>
        </p:nvCxnSpPr>
        <p:spPr bwMode="auto">
          <a:xfrm>
            <a:off x="4658079" y="1731689"/>
            <a:ext cx="198966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</p:spPr>
      </p:cxnSp>
      <p:cxnSp>
        <p:nvCxnSpPr>
          <p:cNvPr id="138" name="Straight Connector 179"/>
          <p:cNvCxnSpPr>
            <a:cxnSpLocks noChangeShapeType="1"/>
          </p:cNvCxnSpPr>
          <p:nvPr/>
        </p:nvCxnSpPr>
        <p:spPr bwMode="auto">
          <a:xfrm>
            <a:off x="4658079" y="1570822"/>
            <a:ext cx="198966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</p:cxnSp>
      <p:sp>
        <p:nvSpPr>
          <p:cNvPr id="139" name="Rectangle 180"/>
          <p:cNvSpPr>
            <a:spLocks noChangeArrowheads="1"/>
          </p:cNvSpPr>
          <p:nvPr/>
        </p:nvSpPr>
        <p:spPr bwMode="auto">
          <a:xfrm>
            <a:off x="4816124" y="3038380"/>
            <a:ext cx="1169811" cy="500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Aft>
                <a:spcPts val="267"/>
              </a:spcAft>
            </a:pPr>
            <a:r>
              <a:rPr lang="en-US" sz="800">
                <a:solidFill>
                  <a:srgbClr val="000000"/>
                </a:solidFill>
                <a:latin typeface="Arial" pitchFamily="34" charset="0"/>
                <a:sym typeface="Symbol" pitchFamily="18" charset="2"/>
              </a:rPr>
              <a:t>4CMenB + routines</a:t>
            </a:r>
          </a:p>
          <a:p>
            <a:pPr>
              <a:spcAft>
                <a:spcPts val="267"/>
              </a:spcAft>
            </a:pPr>
            <a:r>
              <a:rPr lang="en-US" sz="800">
                <a:solidFill>
                  <a:srgbClr val="000000"/>
                </a:solidFill>
                <a:latin typeface="Arial" pitchFamily="34" charset="0"/>
                <a:sym typeface="Symbol" pitchFamily="18" charset="2"/>
              </a:rPr>
              <a:t>4CMenB + routines + paracetamol</a:t>
            </a:r>
            <a:endParaRPr lang="en-US" sz="800">
              <a:solidFill>
                <a:srgbClr val="000000"/>
              </a:solidFill>
              <a:latin typeface="Arial" pitchFamily="34" charset="0"/>
            </a:endParaRPr>
          </a:p>
        </p:txBody>
      </p:sp>
      <p:cxnSp>
        <p:nvCxnSpPr>
          <p:cNvPr id="140" name="Straight Connector 181"/>
          <p:cNvCxnSpPr>
            <a:cxnSpLocks noChangeShapeType="1"/>
          </p:cNvCxnSpPr>
          <p:nvPr/>
        </p:nvCxnSpPr>
        <p:spPr bwMode="auto">
          <a:xfrm>
            <a:off x="4658079" y="3298022"/>
            <a:ext cx="198966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</p:spPr>
      </p:cxnSp>
      <p:cxnSp>
        <p:nvCxnSpPr>
          <p:cNvPr id="141" name="Straight Connector 182"/>
          <p:cNvCxnSpPr>
            <a:cxnSpLocks noChangeShapeType="1"/>
          </p:cNvCxnSpPr>
          <p:nvPr/>
        </p:nvCxnSpPr>
        <p:spPr bwMode="auto">
          <a:xfrm>
            <a:off x="4658079" y="3137156"/>
            <a:ext cx="198966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</p:cxnSp>
      <p:sp>
        <p:nvSpPr>
          <p:cNvPr id="142" name="Rectangle 183"/>
          <p:cNvSpPr>
            <a:spLocks noChangeArrowheads="1"/>
          </p:cNvSpPr>
          <p:nvPr/>
        </p:nvSpPr>
        <p:spPr bwMode="auto">
          <a:xfrm>
            <a:off x="4816124" y="4663980"/>
            <a:ext cx="1169811" cy="500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Aft>
                <a:spcPts val="267"/>
              </a:spcAft>
            </a:pPr>
            <a:r>
              <a:rPr lang="en-US" sz="800" dirty="0">
                <a:solidFill>
                  <a:srgbClr val="000000"/>
                </a:solidFill>
                <a:latin typeface="Arial" pitchFamily="34" charset="0"/>
                <a:sym typeface="Symbol" pitchFamily="18" charset="2"/>
              </a:rPr>
              <a:t>4CMenB + routines</a:t>
            </a:r>
          </a:p>
          <a:p>
            <a:pPr>
              <a:spcAft>
                <a:spcPts val="267"/>
              </a:spcAft>
            </a:pPr>
            <a:r>
              <a:rPr lang="en-US" sz="800" dirty="0">
                <a:solidFill>
                  <a:srgbClr val="000000"/>
                </a:solidFill>
                <a:latin typeface="Arial" pitchFamily="34" charset="0"/>
                <a:sym typeface="Symbol" pitchFamily="18" charset="2"/>
              </a:rPr>
              <a:t>4CMenB + routines + </a:t>
            </a:r>
            <a:r>
              <a:rPr lang="en-US" sz="800" dirty="0" err="1">
                <a:solidFill>
                  <a:srgbClr val="000000"/>
                </a:solidFill>
                <a:latin typeface="Arial" pitchFamily="34" charset="0"/>
                <a:sym typeface="Symbol" pitchFamily="18" charset="2"/>
              </a:rPr>
              <a:t>paracetamol</a:t>
            </a:r>
            <a:endParaRPr lang="en-US" sz="800" dirty="0">
              <a:solidFill>
                <a:srgbClr val="000000"/>
              </a:solidFill>
              <a:latin typeface="Arial" pitchFamily="34" charset="0"/>
            </a:endParaRPr>
          </a:p>
        </p:txBody>
      </p:sp>
      <p:cxnSp>
        <p:nvCxnSpPr>
          <p:cNvPr id="143" name="Straight Connector 184"/>
          <p:cNvCxnSpPr>
            <a:cxnSpLocks noChangeShapeType="1"/>
          </p:cNvCxnSpPr>
          <p:nvPr/>
        </p:nvCxnSpPr>
        <p:spPr bwMode="auto">
          <a:xfrm>
            <a:off x="4658079" y="4923622"/>
            <a:ext cx="198966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</p:spPr>
      </p:cxnSp>
      <p:cxnSp>
        <p:nvCxnSpPr>
          <p:cNvPr id="144" name="Straight Connector 185"/>
          <p:cNvCxnSpPr>
            <a:cxnSpLocks noChangeShapeType="1"/>
          </p:cNvCxnSpPr>
          <p:nvPr/>
        </p:nvCxnSpPr>
        <p:spPr bwMode="auto">
          <a:xfrm>
            <a:off x="4658079" y="4762756"/>
            <a:ext cx="198966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</p:cxnSp>
      <p:sp>
        <p:nvSpPr>
          <p:cNvPr id="145" name="Rectangle 11"/>
          <p:cNvSpPr>
            <a:spLocks noChangeArrowheads="1"/>
          </p:cNvSpPr>
          <p:nvPr/>
        </p:nvSpPr>
        <p:spPr bwMode="auto">
          <a:xfrm>
            <a:off x="6096000" y="4719590"/>
            <a:ext cx="4299656" cy="869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1844" tIns="40923" rIns="81844" bIns="40923"/>
          <a:lstStyle/>
          <a:p>
            <a:pPr>
              <a:buClr>
                <a:srgbClr val="66FF33"/>
              </a:buClr>
              <a:buSzPct val="55000"/>
            </a:pPr>
            <a:r>
              <a:rPr lang="es-ES_tradnl" sz="1600" i="1" dirty="0" err="1">
                <a:solidFill>
                  <a:srgbClr val="004584"/>
                </a:solidFill>
              </a:rPr>
              <a:t>Prophylactic</a:t>
            </a:r>
            <a:r>
              <a:rPr lang="es-ES_tradnl" sz="1600" i="1" dirty="0">
                <a:solidFill>
                  <a:srgbClr val="004584"/>
                </a:solidFill>
              </a:rPr>
              <a:t> paracetamol </a:t>
            </a:r>
            <a:r>
              <a:rPr lang="es-ES_tradnl" sz="1600" i="1" dirty="0" err="1">
                <a:solidFill>
                  <a:srgbClr val="004584"/>
                </a:solidFill>
              </a:rPr>
              <a:t>may</a:t>
            </a:r>
            <a:r>
              <a:rPr lang="es-ES_tradnl" sz="1600" i="1" dirty="0">
                <a:solidFill>
                  <a:srgbClr val="004584"/>
                </a:solidFill>
              </a:rPr>
              <a:t> </a:t>
            </a:r>
            <a:r>
              <a:rPr lang="es-ES_tradnl" sz="1600" i="1" dirty="0" err="1">
                <a:solidFill>
                  <a:srgbClr val="004584"/>
                </a:solidFill>
              </a:rPr>
              <a:t>limit</a:t>
            </a:r>
            <a:r>
              <a:rPr lang="es-ES_tradnl" sz="1600" i="1" dirty="0">
                <a:solidFill>
                  <a:srgbClr val="004584"/>
                </a:solidFill>
              </a:rPr>
              <a:t> </a:t>
            </a:r>
            <a:r>
              <a:rPr lang="es-ES_tradnl" sz="1600" i="1" dirty="0" err="1">
                <a:solidFill>
                  <a:srgbClr val="004584"/>
                </a:solidFill>
              </a:rPr>
              <a:t>the</a:t>
            </a:r>
            <a:r>
              <a:rPr lang="es-ES_tradnl" sz="1600" i="1" dirty="0">
                <a:solidFill>
                  <a:srgbClr val="004584"/>
                </a:solidFill>
              </a:rPr>
              <a:t> </a:t>
            </a:r>
            <a:r>
              <a:rPr lang="es-ES_tradnl" sz="1600" i="1" dirty="0" err="1">
                <a:solidFill>
                  <a:srgbClr val="004584"/>
                </a:solidFill>
              </a:rPr>
              <a:t>transient</a:t>
            </a:r>
            <a:r>
              <a:rPr lang="es-ES_tradnl" sz="1600" i="1" dirty="0">
                <a:solidFill>
                  <a:srgbClr val="004584"/>
                </a:solidFill>
              </a:rPr>
              <a:t> </a:t>
            </a:r>
            <a:r>
              <a:rPr lang="es-ES_tradnl" sz="1600" i="1" dirty="0" err="1">
                <a:solidFill>
                  <a:srgbClr val="004584"/>
                </a:solidFill>
              </a:rPr>
              <a:t>increase</a:t>
            </a:r>
            <a:r>
              <a:rPr lang="es-ES_tradnl" sz="1600" i="1" dirty="0">
                <a:solidFill>
                  <a:srgbClr val="004584"/>
                </a:solidFill>
              </a:rPr>
              <a:t> in </a:t>
            </a:r>
            <a:r>
              <a:rPr lang="es-ES_tradnl" sz="1600" i="1" dirty="0" err="1">
                <a:solidFill>
                  <a:srgbClr val="004584"/>
                </a:solidFill>
              </a:rPr>
              <a:t>temperature</a:t>
            </a:r>
            <a:r>
              <a:rPr lang="es-ES_tradnl" sz="1600" i="1" dirty="0">
                <a:solidFill>
                  <a:srgbClr val="004584"/>
                </a:solidFill>
              </a:rPr>
              <a:t> </a:t>
            </a:r>
            <a:r>
              <a:rPr lang="es-ES_tradnl" sz="1600" i="1" dirty="0" err="1">
                <a:solidFill>
                  <a:srgbClr val="004584"/>
                </a:solidFill>
              </a:rPr>
              <a:t>without</a:t>
            </a:r>
            <a:r>
              <a:rPr lang="es-ES_tradnl" sz="1600" i="1" dirty="0">
                <a:solidFill>
                  <a:srgbClr val="004584"/>
                </a:solidFill>
              </a:rPr>
              <a:t> </a:t>
            </a:r>
            <a:r>
              <a:rPr lang="es-ES_tradnl" sz="1600" i="1" dirty="0" err="1">
                <a:solidFill>
                  <a:srgbClr val="004584"/>
                </a:solidFill>
              </a:rPr>
              <a:t>immunogenicity</a:t>
            </a:r>
            <a:r>
              <a:rPr lang="es-ES_tradnl" sz="1600" i="1" dirty="0">
                <a:solidFill>
                  <a:srgbClr val="004584"/>
                </a:solidFill>
              </a:rPr>
              <a:t> </a:t>
            </a:r>
            <a:r>
              <a:rPr lang="es-ES_tradnl" sz="1600" i="1" dirty="0" err="1">
                <a:solidFill>
                  <a:srgbClr val="004584"/>
                </a:solidFill>
              </a:rPr>
              <a:t>interference</a:t>
            </a:r>
            <a:r>
              <a:rPr lang="es-ES_tradnl" sz="1600" i="1" dirty="0">
                <a:solidFill>
                  <a:srgbClr val="004584"/>
                </a:solidFill>
              </a:rPr>
              <a:t>.</a:t>
            </a:r>
            <a:endParaRPr lang="es-ES" sz="1600" i="1" dirty="0">
              <a:solidFill>
                <a:srgbClr val="004584"/>
              </a:solidFill>
            </a:endParaRPr>
          </a:p>
        </p:txBody>
      </p:sp>
      <p:graphicFrame>
        <p:nvGraphicFramePr>
          <p:cNvPr id="146" name="Table 6"/>
          <p:cNvGraphicFramePr>
            <a:graphicFrameLocks noGrp="1"/>
          </p:cNvGraphicFramePr>
          <p:nvPr>
            <p:extLst/>
          </p:nvPr>
        </p:nvGraphicFramePr>
        <p:xfrm>
          <a:off x="6153857" y="2225413"/>
          <a:ext cx="4189588" cy="2482144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37722"/>
                <a:gridCol w="1484990"/>
                <a:gridCol w="883438"/>
                <a:gridCol w="883438"/>
              </a:tblGrid>
              <a:tr h="400909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Visit</a:t>
                      </a:r>
                      <a:endParaRPr lang="en-GB" sz="1400" dirty="0">
                        <a:solidFill>
                          <a:schemeClr val="accent2"/>
                        </a:solidFill>
                      </a:endParaRPr>
                    </a:p>
                  </a:txBody>
                  <a:tcPr marL="0" marR="45711" marT="40654" marB="4065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Group</a:t>
                      </a:r>
                      <a:endParaRPr lang="en-GB" sz="1400" dirty="0">
                        <a:solidFill>
                          <a:schemeClr val="accent2"/>
                        </a:solidFill>
                      </a:endParaRPr>
                    </a:p>
                  </a:txBody>
                  <a:tcPr marL="45711" marR="45711" marT="40654" marB="4065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>
                          <a:sym typeface="Symbol"/>
                        </a:rPr>
                        <a:t>38.5</a:t>
                      </a:r>
                      <a:r>
                        <a:rPr lang="en-GB" sz="1400" baseline="30000" dirty="0" smtClean="0">
                          <a:sym typeface="Symbol"/>
                        </a:rPr>
                        <a:t>o</a:t>
                      </a:r>
                      <a:r>
                        <a:rPr lang="en-GB" sz="1400" dirty="0" smtClean="0">
                          <a:sym typeface="Symbol"/>
                        </a:rPr>
                        <a:t>C</a:t>
                      </a:r>
                      <a:endParaRPr lang="en-GB" sz="1400" dirty="0">
                        <a:solidFill>
                          <a:schemeClr val="accent2"/>
                        </a:solidFill>
                      </a:endParaRPr>
                    </a:p>
                  </a:txBody>
                  <a:tcPr marL="45711" marR="45711" marT="40654" marB="4065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>
                          <a:sym typeface="Symbol"/>
                        </a:rPr>
                        <a:t>39.5</a:t>
                      </a:r>
                      <a:r>
                        <a:rPr lang="en-GB" sz="1400" baseline="30000" dirty="0" smtClean="0">
                          <a:sym typeface="Symbol"/>
                        </a:rPr>
                        <a:t>o</a:t>
                      </a:r>
                      <a:r>
                        <a:rPr lang="en-GB" sz="1400" dirty="0" smtClean="0">
                          <a:sym typeface="Symbol"/>
                        </a:rPr>
                        <a:t>C</a:t>
                      </a:r>
                      <a:endParaRPr lang="en-GB" sz="1400" dirty="0">
                        <a:solidFill>
                          <a:schemeClr val="accent2"/>
                        </a:solidFill>
                      </a:endParaRPr>
                    </a:p>
                  </a:txBody>
                  <a:tcPr marL="45711" marR="45711" marT="40654" marB="40654" anchor="ctr"/>
                </a:tc>
              </a:tr>
              <a:tr h="693745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>
                          <a:solidFill>
                            <a:srgbClr val="004584"/>
                          </a:solidFill>
                        </a:rPr>
                        <a:t>1st dose</a:t>
                      </a:r>
                      <a:endParaRPr lang="en-GB" sz="1400" dirty="0">
                        <a:solidFill>
                          <a:srgbClr val="004584"/>
                        </a:solidFill>
                      </a:endParaRPr>
                    </a:p>
                  </a:txBody>
                  <a:tcPr marL="0" marR="45711" marT="40654" marB="4065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>
                          <a:solidFill>
                            <a:srgbClr val="004584"/>
                          </a:solidFill>
                        </a:rPr>
                        <a:t>4CMenB</a:t>
                      </a:r>
                    </a:p>
                    <a:p>
                      <a:pPr algn="ctr"/>
                      <a:r>
                        <a:rPr lang="en-GB" sz="1400" dirty="0" smtClean="0">
                          <a:solidFill>
                            <a:srgbClr val="004584"/>
                          </a:solidFill>
                        </a:rPr>
                        <a:t>4CMenB+Para</a:t>
                      </a:r>
                      <a:endParaRPr lang="en-GB" sz="1400" dirty="0">
                        <a:solidFill>
                          <a:srgbClr val="004584"/>
                        </a:solidFill>
                      </a:endParaRPr>
                    </a:p>
                  </a:txBody>
                  <a:tcPr marL="45711" marR="45711" marT="40654" marB="4065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>
                          <a:solidFill>
                            <a:srgbClr val="004584"/>
                          </a:solidFill>
                        </a:rPr>
                        <a:t>51%</a:t>
                      </a:r>
                    </a:p>
                    <a:p>
                      <a:pPr algn="ctr"/>
                      <a:r>
                        <a:rPr lang="en-GB" sz="1400" dirty="0" smtClean="0">
                          <a:solidFill>
                            <a:srgbClr val="004584"/>
                          </a:solidFill>
                        </a:rPr>
                        <a:t>25%</a:t>
                      </a:r>
                      <a:endParaRPr lang="en-GB" sz="1400" dirty="0">
                        <a:solidFill>
                          <a:srgbClr val="004584"/>
                        </a:solidFill>
                      </a:endParaRPr>
                    </a:p>
                  </a:txBody>
                  <a:tcPr marL="45711" marR="45711" marT="40654" marB="4065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>
                          <a:solidFill>
                            <a:srgbClr val="004584"/>
                          </a:solidFill>
                        </a:rPr>
                        <a:t>5%</a:t>
                      </a:r>
                    </a:p>
                    <a:p>
                      <a:pPr algn="ctr"/>
                      <a:r>
                        <a:rPr lang="en-GB" sz="1400" dirty="0" smtClean="0">
                          <a:solidFill>
                            <a:srgbClr val="004584"/>
                          </a:solidFill>
                        </a:rPr>
                        <a:t>1%</a:t>
                      </a:r>
                      <a:endParaRPr lang="en-GB" sz="1400" dirty="0">
                        <a:solidFill>
                          <a:srgbClr val="004584"/>
                        </a:solidFill>
                      </a:endParaRPr>
                    </a:p>
                  </a:txBody>
                  <a:tcPr marL="45711" marR="45711" marT="40654" marB="40654" anchor="ctr"/>
                </a:tc>
              </a:tr>
              <a:tr h="693745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>
                          <a:solidFill>
                            <a:srgbClr val="004584"/>
                          </a:solidFill>
                        </a:rPr>
                        <a:t>2nd dose</a:t>
                      </a:r>
                      <a:endParaRPr lang="en-GB" sz="1400" dirty="0">
                        <a:solidFill>
                          <a:srgbClr val="004584"/>
                        </a:solidFill>
                      </a:endParaRPr>
                    </a:p>
                  </a:txBody>
                  <a:tcPr marL="0" marR="45711" marT="40654" marB="4065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>
                          <a:solidFill>
                            <a:srgbClr val="004584"/>
                          </a:solidFill>
                        </a:rPr>
                        <a:t>4CMenB</a:t>
                      </a:r>
                    </a:p>
                    <a:p>
                      <a:pPr algn="ctr"/>
                      <a:r>
                        <a:rPr lang="en-GB" sz="1400" dirty="0" smtClean="0">
                          <a:solidFill>
                            <a:srgbClr val="004584"/>
                          </a:solidFill>
                        </a:rPr>
                        <a:t>4CMenB+Para</a:t>
                      </a:r>
                      <a:endParaRPr lang="en-GB" sz="1400" dirty="0">
                        <a:solidFill>
                          <a:srgbClr val="004584"/>
                        </a:solidFill>
                      </a:endParaRPr>
                    </a:p>
                  </a:txBody>
                  <a:tcPr marL="45711" marR="45711" marT="40654" marB="4065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>
                          <a:solidFill>
                            <a:srgbClr val="004584"/>
                          </a:solidFill>
                        </a:rPr>
                        <a:t>49%</a:t>
                      </a:r>
                    </a:p>
                    <a:p>
                      <a:pPr algn="ctr"/>
                      <a:r>
                        <a:rPr lang="en-GB" sz="1400" dirty="0" smtClean="0">
                          <a:solidFill>
                            <a:srgbClr val="004584"/>
                          </a:solidFill>
                        </a:rPr>
                        <a:t>19%</a:t>
                      </a:r>
                      <a:endParaRPr lang="en-GB" sz="1400" dirty="0">
                        <a:solidFill>
                          <a:srgbClr val="004584"/>
                        </a:solidFill>
                      </a:endParaRPr>
                    </a:p>
                  </a:txBody>
                  <a:tcPr marL="45711" marR="45711" marT="40654" marB="4065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>
                          <a:solidFill>
                            <a:srgbClr val="004584"/>
                          </a:solidFill>
                        </a:rPr>
                        <a:t>4%</a:t>
                      </a:r>
                    </a:p>
                    <a:p>
                      <a:pPr algn="ctr"/>
                      <a:r>
                        <a:rPr lang="en-GB" sz="1400" dirty="0" smtClean="0">
                          <a:solidFill>
                            <a:srgbClr val="004584"/>
                          </a:solidFill>
                        </a:rPr>
                        <a:t>1%</a:t>
                      </a:r>
                      <a:endParaRPr lang="en-GB" sz="1400" dirty="0">
                        <a:solidFill>
                          <a:srgbClr val="004584"/>
                        </a:solidFill>
                      </a:endParaRPr>
                    </a:p>
                  </a:txBody>
                  <a:tcPr marL="45711" marR="45711" marT="40654" marB="40654" anchor="ctr"/>
                </a:tc>
              </a:tr>
              <a:tr h="693745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>
                          <a:solidFill>
                            <a:srgbClr val="004584"/>
                          </a:solidFill>
                        </a:rPr>
                        <a:t>3rd</a:t>
                      </a:r>
                      <a:r>
                        <a:rPr lang="en-GB" sz="1400" baseline="0" dirty="0" smtClean="0">
                          <a:solidFill>
                            <a:srgbClr val="004584"/>
                          </a:solidFill>
                        </a:rPr>
                        <a:t> dose</a:t>
                      </a:r>
                      <a:endParaRPr lang="en-GB" sz="1400" dirty="0">
                        <a:solidFill>
                          <a:srgbClr val="004584"/>
                        </a:solidFill>
                      </a:endParaRPr>
                    </a:p>
                  </a:txBody>
                  <a:tcPr marL="0" marR="45711" marT="40654" marB="4065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>
                          <a:solidFill>
                            <a:srgbClr val="004584"/>
                          </a:solidFill>
                        </a:rPr>
                        <a:t>4CMenB</a:t>
                      </a:r>
                    </a:p>
                    <a:p>
                      <a:pPr algn="ctr"/>
                      <a:r>
                        <a:rPr lang="en-GB" sz="1400" dirty="0" smtClean="0">
                          <a:solidFill>
                            <a:srgbClr val="004584"/>
                          </a:solidFill>
                        </a:rPr>
                        <a:t>4CMenB+Para</a:t>
                      </a:r>
                      <a:endParaRPr lang="en-GB" sz="1400" dirty="0">
                        <a:solidFill>
                          <a:srgbClr val="004584"/>
                        </a:solidFill>
                      </a:endParaRPr>
                    </a:p>
                  </a:txBody>
                  <a:tcPr marL="45711" marR="45711" marT="40654" marB="4065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>
                          <a:solidFill>
                            <a:srgbClr val="004584"/>
                          </a:solidFill>
                        </a:rPr>
                        <a:t>30%</a:t>
                      </a:r>
                    </a:p>
                    <a:p>
                      <a:pPr algn="ctr"/>
                      <a:r>
                        <a:rPr lang="en-GB" sz="1400" dirty="0" smtClean="0">
                          <a:solidFill>
                            <a:srgbClr val="004584"/>
                          </a:solidFill>
                        </a:rPr>
                        <a:t>11%</a:t>
                      </a:r>
                      <a:endParaRPr lang="en-GB" sz="1400" dirty="0">
                        <a:solidFill>
                          <a:srgbClr val="004584"/>
                        </a:solidFill>
                      </a:endParaRPr>
                    </a:p>
                  </a:txBody>
                  <a:tcPr marL="45711" marR="45711" marT="40654" marB="4065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>
                          <a:solidFill>
                            <a:srgbClr val="004584"/>
                          </a:solidFill>
                        </a:rPr>
                        <a:t>3%</a:t>
                      </a:r>
                    </a:p>
                    <a:p>
                      <a:pPr algn="ctr"/>
                      <a:r>
                        <a:rPr lang="en-GB" sz="1400" dirty="0" smtClean="0">
                          <a:solidFill>
                            <a:srgbClr val="004584"/>
                          </a:solidFill>
                        </a:rPr>
                        <a:t>1%</a:t>
                      </a:r>
                      <a:endParaRPr lang="en-GB" sz="1400" dirty="0">
                        <a:solidFill>
                          <a:srgbClr val="004584"/>
                        </a:solidFill>
                      </a:endParaRPr>
                    </a:p>
                  </a:txBody>
                  <a:tcPr marL="45711" marR="45711" marT="40654" marB="40654" anchor="ctr"/>
                </a:tc>
              </a:tr>
            </a:tbl>
          </a:graphicData>
        </a:graphic>
      </p:graphicFrame>
      <p:sp>
        <p:nvSpPr>
          <p:cNvPr id="147" name="Rectangle 11"/>
          <p:cNvSpPr>
            <a:spLocks noChangeArrowheads="1"/>
          </p:cNvSpPr>
          <p:nvPr/>
        </p:nvSpPr>
        <p:spPr bwMode="auto">
          <a:xfrm>
            <a:off x="6167968" y="1602074"/>
            <a:ext cx="4227689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1844" tIns="40923" rIns="81844" bIns="40923"/>
          <a:lstStyle/>
          <a:p>
            <a:pPr>
              <a:buClr>
                <a:srgbClr val="66FF33"/>
              </a:buClr>
              <a:buSzPct val="55000"/>
            </a:pPr>
            <a:r>
              <a:rPr lang="es-ES_tradnl" sz="1600" i="1" dirty="0" err="1" smtClean="0">
                <a:solidFill>
                  <a:srgbClr val="004584"/>
                </a:solidFill>
              </a:rPr>
              <a:t>Rates</a:t>
            </a:r>
            <a:r>
              <a:rPr lang="es-ES_tradnl" sz="1600" i="1" dirty="0" smtClean="0">
                <a:solidFill>
                  <a:srgbClr val="004584"/>
                </a:solidFill>
              </a:rPr>
              <a:t> </a:t>
            </a:r>
            <a:r>
              <a:rPr lang="es-ES_tradnl" sz="1600" i="1" dirty="0">
                <a:solidFill>
                  <a:srgbClr val="004584"/>
                </a:solidFill>
              </a:rPr>
              <a:t>of </a:t>
            </a:r>
            <a:r>
              <a:rPr lang="es-ES_tradnl" sz="1600" i="1" dirty="0" err="1">
                <a:solidFill>
                  <a:srgbClr val="004584"/>
                </a:solidFill>
              </a:rPr>
              <a:t>fever</a:t>
            </a:r>
            <a:r>
              <a:rPr lang="es-ES_tradnl" sz="1600" i="1" dirty="0">
                <a:solidFill>
                  <a:srgbClr val="004584"/>
                </a:solidFill>
              </a:rPr>
              <a:t> and </a:t>
            </a:r>
            <a:r>
              <a:rPr lang="es-ES_tradnl" sz="1600" i="1" dirty="0" err="1">
                <a:solidFill>
                  <a:srgbClr val="004584"/>
                </a:solidFill>
              </a:rPr>
              <a:t>high</a:t>
            </a:r>
            <a:r>
              <a:rPr lang="es-ES_tradnl" sz="1600" i="1" dirty="0">
                <a:solidFill>
                  <a:srgbClr val="004584"/>
                </a:solidFill>
              </a:rPr>
              <a:t> </a:t>
            </a:r>
            <a:r>
              <a:rPr lang="es-ES_tradnl" sz="1600" i="1" dirty="0" err="1">
                <a:solidFill>
                  <a:srgbClr val="004584"/>
                </a:solidFill>
              </a:rPr>
              <a:t>fever</a:t>
            </a:r>
            <a:r>
              <a:rPr lang="es-ES_tradnl" sz="1600" i="1" dirty="0">
                <a:solidFill>
                  <a:srgbClr val="004584"/>
                </a:solidFill>
              </a:rPr>
              <a:t> per </a:t>
            </a:r>
            <a:r>
              <a:rPr lang="es-ES_tradnl" sz="1600" i="1" dirty="0" err="1">
                <a:solidFill>
                  <a:srgbClr val="004584"/>
                </a:solidFill>
              </a:rPr>
              <a:t>group</a:t>
            </a:r>
            <a:r>
              <a:rPr lang="es-ES_tradnl" sz="1600" i="1" dirty="0">
                <a:solidFill>
                  <a:srgbClr val="004584"/>
                </a:solidFill>
              </a:rPr>
              <a:t> and </a:t>
            </a:r>
            <a:r>
              <a:rPr lang="es-ES_tradnl" sz="1600" i="1" dirty="0" err="1">
                <a:solidFill>
                  <a:srgbClr val="004584"/>
                </a:solidFill>
              </a:rPr>
              <a:t>dose</a:t>
            </a:r>
            <a:r>
              <a:rPr lang="es-ES_tradnl" sz="1600" i="1" dirty="0">
                <a:solidFill>
                  <a:srgbClr val="004584"/>
                </a:solidFill>
              </a:rPr>
              <a:t> (rectal </a:t>
            </a:r>
            <a:r>
              <a:rPr lang="es-ES_tradnl" sz="1600" i="1" dirty="0" err="1">
                <a:solidFill>
                  <a:srgbClr val="004584"/>
                </a:solidFill>
              </a:rPr>
              <a:t>temperature</a:t>
            </a:r>
            <a:r>
              <a:rPr lang="es-ES_tradnl" sz="1600" i="1" dirty="0">
                <a:solidFill>
                  <a:srgbClr val="004584"/>
                </a:solidFill>
              </a:rPr>
              <a:t>).</a:t>
            </a:r>
            <a:endParaRPr lang="es-ES" sz="1600" i="1" dirty="0">
              <a:solidFill>
                <a:srgbClr val="00458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5590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26688"/>
            <a:ext cx="10972800" cy="604800"/>
          </a:xfrm>
        </p:spPr>
        <p:txBody>
          <a:bodyPr/>
          <a:lstStyle/>
          <a:p>
            <a:r>
              <a:rPr lang="es-ES" dirty="0"/>
              <a:t>Vacuna de Meningococo B (4CMenB): </a:t>
            </a:r>
            <a:r>
              <a:rPr lang="es-ES" dirty="0" smtClean="0"/>
              <a:t>persistencia </a:t>
            </a:r>
            <a:r>
              <a:rPr lang="es-ES" dirty="0"/>
              <a:t>de </a:t>
            </a:r>
            <a:r>
              <a:rPr lang="es-ES" dirty="0" smtClean="0"/>
              <a:t>títulos </a:t>
            </a:r>
            <a:r>
              <a:rPr lang="es-ES" dirty="0"/>
              <a:t>protectores después de la vacunación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1127468"/>
            <a:ext cx="11582400" cy="4554716"/>
          </a:xfrm>
        </p:spPr>
        <p:txBody>
          <a:bodyPr/>
          <a:lstStyle/>
          <a:p>
            <a:r>
              <a:rPr lang="en-US" dirty="0"/>
              <a:t>Varied antigen-specific protective titer results underline the importance </a:t>
            </a:r>
            <a:r>
              <a:rPr lang="en-US" dirty="0" smtClean="0"/>
              <a:t>of </a:t>
            </a:r>
            <a:r>
              <a:rPr lang="en-US" dirty="0"/>
              <a:t>a multicomponent </a:t>
            </a:r>
            <a:r>
              <a:rPr lang="en-US" dirty="0" smtClean="0"/>
              <a:t>vaccine.</a:t>
            </a:r>
            <a:endParaRPr lang="en-US" dirty="0"/>
          </a:p>
          <a:p>
            <a:r>
              <a:rPr lang="en-US" dirty="0"/>
              <a:t>Demonstrated anamnestic </a:t>
            </a:r>
            <a:r>
              <a:rPr lang="en-US" dirty="0" smtClean="0"/>
              <a:t>response post-booster.</a:t>
            </a:r>
            <a:endParaRPr lang="es-ES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  <a:buClr>
                <a:srgbClr val="000000"/>
              </a:buClr>
            </a:pPr>
            <a:r>
              <a:rPr lang="en-US" altLang="es-ES" sz="1200" dirty="0">
                <a:solidFill>
                  <a:srgbClr val="A6A6A6"/>
                </a:solidFill>
              </a:rPr>
              <a:t>Watson PS et al. Vaccine 2016 in press.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65785" y="2527538"/>
            <a:ext cx="8604448" cy="2952328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5181600" y="5925702"/>
            <a:ext cx="914400" cy="914400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noAutofit/>
          </a:bodyPr>
          <a:lstStyle/>
          <a:p>
            <a:pPr algn="ctr"/>
            <a:endParaRPr lang="es-ES_tradnl" sz="2400" dirty="0">
              <a:solidFill>
                <a:srgbClr val="287AC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8450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Chart 18">
            <a:extLst>
              <a:ext uri="{FF2B5EF4-FFF2-40B4-BE49-F238E27FC236}"/>
            </a:extLst>
          </p:cNvPr>
          <p:cNvGraphicFramePr>
            <a:graphicFrameLocks/>
          </p:cNvGraphicFramePr>
          <p:nvPr/>
        </p:nvGraphicFramePr>
        <p:xfrm>
          <a:off x="5270150" y="1168830"/>
          <a:ext cx="3880201" cy="35603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8131" name="Rectangle 32"/>
          <p:cNvSpPr>
            <a:spLocks noChangeArrowheads="1"/>
          </p:cNvSpPr>
          <p:nvPr/>
        </p:nvSpPr>
        <p:spPr bwMode="auto">
          <a:xfrm>
            <a:off x="1524001" y="-108466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nl-NL" altLang="nl-NL" sz="1800">
              <a:latin typeface="Arial" charset="0"/>
            </a:endParaRPr>
          </a:p>
        </p:txBody>
      </p:sp>
      <p:sp>
        <p:nvSpPr>
          <p:cNvPr id="48133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dirty="0"/>
              <a:t>V</a:t>
            </a:r>
            <a:r>
              <a:rPr lang="en-GB" altLang="en-US" dirty="0">
                <a:solidFill>
                  <a:srgbClr val="004586"/>
                </a:solidFill>
                <a:ea typeface="Arial" charset="0"/>
                <a:cs typeface="Arial" charset="0"/>
              </a:rPr>
              <a:t>4CMenB  - </a:t>
            </a:r>
            <a:r>
              <a:rPr lang="en-GB" altLang="en-US" dirty="0" err="1">
                <a:solidFill>
                  <a:srgbClr val="004586"/>
                </a:solidFill>
                <a:ea typeface="Arial" charset="0"/>
                <a:cs typeface="Arial" charset="0"/>
              </a:rPr>
              <a:t>Persistencia</a:t>
            </a:r>
            <a:r>
              <a:rPr lang="en-GB" altLang="en-US" dirty="0">
                <a:solidFill>
                  <a:srgbClr val="004586"/>
                </a:solidFill>
                <a:ea typeface="Arial" charset="0"/>
                <a:cs typeface="Arial" charset="0"/>
              </a:rPr>
              <a:t> de </a:t>
            </a:r>
            <a:r>
              <a:rPr lang="en-GB" altLang="en-US" dirty="0" err="1">
                <a:solidFill>
                  <a:srgbClr val="004586"/>
                </a:solidFill>
                <a:ea typeface="Arial" charset="0"/>
                <a:cs typeface="Arial" charset="0"/>
              </a:rPr>
              <a:t>respuesta</a:t>
            </a:r>
            <a:r>
              <a:rPr lang="en-GB" altLang="en-US" dirty="0">
                <a:solidFill>
                  <a:srgbClr val="004586"/>
                </a:solidFill>
                <a:ea typeface="Arial" charset="0"/>
                <a:cs typeface="Arial" charset="0"/>
              </a:rPr>
              <a:t> </a:t>
            </a:r>
            <a:r>
              <a:rPr lang="en-GB" altLang="en-US" dirty="0" err="1">
                <a:solidFill>
                  <a:srgbClr val="004586"/>
                </a:solidFill>
                <a:ea typeface="Arial" charset="0"/>
                <a:cs typeface="Arial" charset="0"/>
              </a:rPr>
              <a:t>inmune</a:t>
            </a:r>
            <a:r>
              <a:rPr lang="en-GB" altLang="en-US" dirty="0">
                <a:solidFill>
                  <a:srgbClr val="004586"/>
                </a:solidFill>
                <a:ea typeface="Arial" charset="0"/>
                <a:cs typeface="Arial" charset="0"/>
              </a:rPr>
              <a:t> y </a:t>
            </a:r>
            <a:r>
              <a:rPr lang="en-GB" altLang="en-US" dirty="0" err="1">
                <a:solidFill>
                  <a:srgbClr val="004586"/>
                </a:solidFill>
                <a:ea typeface="Arial" charset="0"/>
                <a:cs typeface="Arial" charset="0"/>
              </a:rPr>
              <a:t>pauta</a:t>
            </a:r>
            <a:r>
              <a:rPr lang="en-GB" altLang="en-US" dirty="0">
                <a:solidFill>
                  <a:srgbClr val="004586"/>
                </a:solidFill>
                <a:ea typeface="Arial" charset="0"/>
                <a:cs typeface="Arial" charset="0"/>
              </a:rPr>
              <a:t> 2+1</a:t>
            </a:r>
            <a:endParaRPr lang="en-GB" altLang="en-US" sz="3200" b="1" dirty="0">
              <a:solidFill>
                <a:srgbClr val="004586"/>
              </a:solidFill>
              <a:latin typeface="Arial" charset="0"/>
              <a:ea typeface="Arial" charset="0"/>
              <a:cs typeface="Arial" charset="0"/>
            </a:endParaRPr>
          </a:p>
        </p:txBody>
      </p:sp>
      <p:graphicFrame>
        <p:nvGraphicFramePr>
          <p:cNvPr id="48134" name="Chart 17"/>
          <p:cNvGraphicFramePr>
            <a:graphicFrameLocks/>
          </p:cNvGraphicFramePr>
          <p:nvPr/>
        </p:nvGraphicFramePr>
        <p:xfrm>
          <a:off x="1473200" y="1117601"/>
          <a:ext cx="3987800" cy="3711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7761" name="Chart" r:id="rId5" imgW="3993226" imgH="3718882" progId="Excel.Chart.8">
                  <p:embed/>
                </p:oleObj>
              </mc:Choice>
              <mc:Fallback>
                <p:oleObj name="Chart" r:id="rId5" imgW="3993226" imgH="3718882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73200" y="1117601"/>
                        <a:ext cx="3987800" cy="3711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8135" name="Rectangle 5"/>
          <p:cNvSpPr>
            <a:spLocks noChangeArrowheads="1"/>
          </p:cNvSpPr>
          <p:nvPr/>
        </p:nvSpPr>
        <p:spPr bwMode="auto">
          <a:xfrm>
            <a:off x="2056837" y="744276"/>
            <a:ext cx="86106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  <a:buClr>
                <a:srgbClr val="C00000"/>
              </a:buClr>
              <a:buSzPct val="120000"/>
              <a:buFont typeface="Wingdings" panose="05000000000000000000" pitchFamily="2" charset="2"/>
              <a:buChar char="v"/>
            </a:pPr>
            <a:r>
              <a:rPr lang="en-GB" altLang="en-US" sz="1800" dirty="0">
                <a:solidFill>
                  <a:srgbClr val="004586"/>
                </a:solidFill>
                <a:latin typeface="+mn-lt"/>
                <a:ea typeface="Arial" charset="0"/>
                <a:cs typeface="Arial" charset="0"/>
              </a:rPr>
              <a:t>Booster response against all indicator strains was comparable between participants who had received a reduced 2+1 or licensed 3+1 schedule of 4CMenB.</a:t>
            </a:r>
          </a:p>
          <a:p>
            <a:pPr>
              <a:spcBef>
                <a:spcPct val="0"/>
              </a:spcBef>
              <a:spcAft>
                <a:spcPts val="600"/>
              </a:spcAft>
              <a:buClr>
                <a:srgbClr val="C00000"/>
              </a:buClr>
              <a:buSzPct val="120000"/>
              <a:buFont typeface="Wingdings" panose="05000000000000000000" pitchFamily="2" charset="2"/>
              <a:buChar char="v"/>
            </a:pPr>
            <a:r>
              <a:rPr lang="en-US" altLang="en-US" sz="1800" dirty="0">
                <a:solidFill>
                  <a:srgbClr val="004586"/>
                </a:solidFill>
                <a:latin typeface="+mn-lt"/>
                <a:ea typeface="Arial" charset="0"/>
                <a:cs typeface="Arial" charset="0"/>
              </a:rPr>
              <a:t>GMT titers also showed a similar trend as percentage of responders</a:t>
            </a:r>
            <a:r>
              <a:rPr lang="en-US" altLang="en-US" sz="1800" dirty="0">
                <a:solidFill>
                  <a:srgbClr val="635A54"/>
                </a:solidFill>
                <a:latin typeface="+mn-lt"/>
                <a:ea typeface="Arial" charset="0"/>
                <a:cs typeface="Arial" charset="0"/>
              </a:rPr>
              <a:t>.</a:t>
            </a:r>
            <a:endParaRPr lang="en-GB" altLang="en-US" sz="1800" dirty="0">
              <a:solidFill>
                <a:srgbClr val="635A54"/>
              </a:solidFill>
              <a:latin typeface="+mn-lt"/>
              <a:ea typeface="Arial" charset="0"/>
              <a:cs typeface="Arial" charset="0"/>
            </a:endParaRPr>
          </a:p>
          <a:p>
            <a:pPr>
              <a:spcBef>
                <a:spcPct val="0"/>
              </a:spcBef>
              <a:spcAft>
                <a:spcPts val="600"/>
              </a:spcAft>
              <a:buSzPct val="120000"/>
            </a:pPr>
            <a:endParaRPr lang="en-GB" altLang="en-US" sz="1600" dirty="0">
              <a:solidFill>
                <a:srgbClr val="635A54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8136" name="TextBox 21"/>
          <p:cNvSpPr txBox="1">
            <a:spLocks noChangeArrowheads="1"/>
          </p:cNvSpPr>
          <p:nvPr/>
        </p:nvSpPr>
        <p:spPr bwMode="auto">
          <a:xfrm>
            <a:off x="1790700" y="1700808"/>
            <a:ext cx="6858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1" dirty="0" err="1">
                <a:solidFill>
                  <a:srgbClr val="FF0000"/>
                </a:solidFill>
                <a:latin typeface="Arial" charset="0"/>
              </a:rPr>
              <a:t>fHbp</a:t>
            </a:r>
            <a:endParaRPr lang="en-US" altLang="en-US" sz="1400" b="1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2" name="Rounded Rectangle 21"/>
          <p:cNvSpPr/>
          <p:nvPr/>
        </p:nvSpPr>
        <p:spPr bwMode="auto">
          <a:xfrm>
            <a:off x="9159875" y="2267544"/>
            <a:ext cx="1449388" cy="611188"/>
          </a:xfrm>
          <a:prstGeom prst="roundRect">
            <a:avLst/>
          </a:prstGeom>
          <a:solidFill>
            <a:srgbClr val="00B050"/>
          </a:solidFill>
          <a:ln w="28575" cap="flat" cmpd="sng" algn="ctr">
            <a:solidFill>
              <a:srgbClr val="00B050"/>
            </a:solidFill>
            <a:prstDash val="solid"/>
          </a:ln>
          <a:effectLst/>
        </p:spPr>
        <p:txBody>
          <a:bodyPr lIns="3600" tIns="3600" rIns="3600" bIns="3600"/>
          <a:lstStyle/>
          <a:p>
            <a:pPr algn="ctr" defTabSz="626822">
              <a:defRPr/>
            </a:pPr>
            <a:r>
              <a:rPr lang="fr-BE" sz="1150" b="1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Group A (N=96)</a:t>
            </a:r>
          </a:p>
          <a:p>
            <a:pPr algn="ctr" defTabSz="626822">
              <a:defRPr/>
            </a:pPr>
            <a:r>
              <a:rPr lang="fr-BE" sz="1150" b="1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3+1 </a:t>
            </a:r>
            <a:r>
              <a:rPr lang="fr-BE" sz="1150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(2.5,3.5, 5+11M)</a:t>
            </a:r>
            <a:r>
              <a:rPr lang="fr-BE" sz="1150" b="1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sz="1150" b="1" kern="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toddlers</a:t>
            </a:r>
            <a:r>
              <a:rPr lang="fr-BE" sz="1150" b="1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35</a:t>
            </a:r>
            <a:r>
              <a:rPr lang="en-GB" sz="1150" b="1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fr-BE" sz="1150" b="1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47M</a:t>
            </a:r>
          </a:p>
        </p:txBody>
      </p:sp>
      <p:sp>
        <p:nvSpPr>
          <p:cNvPr id="23" name="Rounded Rectangle 22"/>
          <p:cNvSpPr/>
          <p:nvPr/>
        </p:nvSpPr>
        <p:spPr bwMode="auto">
          <a:xfrm>
            <a:off x="9155113" y="2993033"/>
            <a:ext cx="1454150" cy="612775"/>
          </a:xfrm>
          <a:prstGeom prst="roundRect">
            <a:avLst/>
          </a:prstGeom>
          <a:solidFill>
            <a:srgbClr val="FF6600"/>
          </a:solidFill>
          <a:ln w="25400" cap="flat" cmpd="sng" algn="ctr">
            <a:solidFill>
              <a:srgbClr val="FF6600"/>
            </a:solidFill>
            <a:prstDash val="solid"/>
          </a:ln>
          <a:effectLst/>
        </p:spPr>
        <p:txBody>
          <a:bodyPr lIns="3600" tIns="3600" rIns="3600" bIns="3600"/>
          <a:lstStyle/>
          <a:p>
            <a:pPr algn="ctr" defTabSz="626822">
              <a:defRPr/>
            </a:pPr>
            <a:r>
              <a:rPr lang="fr-BE" sz="1150" b="1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Group C (N=87)</a:t>
            </a:r>
          </a:p>
          <a:p>
            <a:pPr algn="ctr" defTabSz="626822">
              <a:defRPr/>
            </a:pPr>
            <a:r>
              <a:rPr lang="fr-BE" sz="1150" b="1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2+1 </a:t>
            </a:r>
            <a:r>
              <a:rPr lang="fr-BE" sz="1150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(3.5,5+11M) </a:t>
            </a:r>
            <a:r>
              <a:rPr lang="fr-BE" sz="1150" b="1" kern="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toddlers</a:t>
            </a:r>
            <a:r>
              <a:rPr lang="fr-BE" sz="1150" b="1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35</a:t>
            </a:r>
            <a:r>
              <a:rPr lang="en-GB" sz="1150" b="1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fr-BE" sz="1150" b="1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47M</a:t>
            </a:r>
          </a:p>
        </p:txBody>
      </p:sp>
      <p:sp>
        <p:nvSpPr>
          <p:cNvPr id="48139" name="Rounded Rectangle 23"/>
          <p:cNvSpPr>
            <a:spLocks noChangeArrowheads="1"/>
          </p:cNvSpPr>
          <p:nvPr/>
        </p:nvSpPr>
        <p:spPr bwMode="auto">
          <a:xfrm>
            <a:off x="9144000" y="3720108"/>
            <a:ext cx="1454150" cy="612775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600" tIns="3600" rIns="3600" bIns="3600"/>
          <a:lstStyle>
            <a:lvl1pPr defTabSz="6254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defTabSz="6254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defTabSz="6254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defTabSz="6254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defTabSz="6254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defTabSz="6254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defTabSz="6254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defTabSz="6254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defTabSz="6254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BE" altLang="x-none" sz="1100" b="1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Group E (N=76)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BE" altLang="x-none" sz="1100" b="1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2+1 </a:t>
            </a:r>
            <a:r>
              <a:rPr lang="fr-BE" altLang="x-none" sz="110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(6,8+11M) </a:t>
            </a:r>
            <a:r>
              <a:rPr lang="fr-BE" altLang="x-none" sz="1100" b="1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toddlers 35</a:t>
            </a:r>
            <a:r>
              <a:rPr lang="en-GB" altLang="x-none" sz="1100" b="1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–</a:t>
            </a:r>
            <a:r>
              <a:rPr lang="fr-BE" altLang="x-none" sz="1100" b="1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47M</a:t>
            </a:r>
            <a:br>
              <a:rPr lang="fr-BE" altLang="x-none" sz="1100" b="1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</a:br>
            <a:endParaRPr lang="fr-BE" altLang="x-none" sz="1100" b="1">
              <a:solidFill>
                <a:srgbClr val="FFFFFF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8140" name="Rounded Rectangle 27"/>
          <p:cNvSpPr>
            <a:spLocks noChangeArrowheads="1"/>
          </p:cNvSpPr>
          <p:nvPr/>
        </p:nvSpPr>
        <p:spPr bwMode="auto">
          <a:xfrm>
            <a:off x="9155113" y="4447183"/>
            <a:ext cx="1454150" cy="612775"/>
          </a:xfrm>
          <a:prstGeom prst="roundRect">
            <a:avLst>
              <a:gd name="adj" fmla="val 16667"/>
            </a:avLst>
          </a:prstGeom>
          <a:solidFill>
            <a:srgbClr val="E49B13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600" tIns="3600" rIns="3600" bIns="3600"/>
          <a:lstStyle>
            <a:lvl1pPr defTabSz="6254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defTabSz="6254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defTabSz="6254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defTabSz="6254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defTabSz="6254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defTabSz="6254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defTabSz="6254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defTabSz="6254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defTabSz="6254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BE" altLang="x-none" sz="1100" b="1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Group G (N=32)</a:t>
            </a:r>
            <a:endParaRPr lang="en-US" altLang="x-none" sz="1100" b="1">
              <a:solidFill>
                <a:srgbClr val="FFFFFF"/>
              </a:solidFill>
              <a:latin typeface="Arial" charset="0"/>
              <a:ea typeface="Arial" charset="0"/>
              <a:cs typeface="Arial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x-none" sz="1100" b="1">
                <a:solidFill>
                  <a:srgbClr val="FFFFFF"/>
                </a:solidFill>
                <a:latin typeface="Arial" charset="0"/>
              </a:rPr>
              <a:t>2+0</a:t>
            </a:r>
            <a:r>
              <a:rPr lang="fr-BE" altLang="x-none" sz="1100" b="1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BE" altLang="x-none" sz="1100" b="1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children 4</a:t>
            </a:r>
            <a:r>
              <a:rPr lang="en-GB" altLang="x-none" sz="1100" b="1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–</a:t>
            </a:r>
            <a:r>
              <a:rPr lang="fr-BE" altLang="x-none" sz="1100" b="1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7Y</a:t>
            </a:r>
            <a:endParaRPr lang="en-US" altLang="x-none" sz="1100" b="1">
              <a:solidFill>
                <a:srgbClr val="FFFFFF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8141" name="Rounded Rectangle 27"/>
          <p:cNvSpPr>
            <a:spLocks noChangeArrowheads="1"/>
          </p:cNvSpPr>
          <p:nvPr/>
        </p:nvSpPr>
        <p:spPr bwMode="auto">
          <a:xfrm>
            <a:off x="9144000" y="5174258"/>
            <a:ext cx="1454150" cy="612775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600" tIns="3600" rIns="3600" bIns="3600"/>
          <a:lstStyle>
            <a:lvl1pPr defTabSz="6254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defTabSz="6254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defTabSz="6254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defTabSz="6254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defTabSz="6254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defTabSz="6254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defTabSz="6254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defTabSz="6254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defTabSz="6254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BE" altLang="x-none" sz="1100" b="1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Group I (N=91)</a:t>
            </a:r>
            <a:endParaRPr lang="en-US" altLang="x-none" sz="1100" b="1">
              <a:solidFill>
                <a:srgbClr val="FFFFFF"/>
              </a:solidFill>
              <a:latin typeface="Arial" charset="0"/>
              <a:ea typeface="Arial" charset="0"/>
              <a:cs typeface="Arial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x-none" sz="1100" b="1">
                <a:solidFill>
                  <a:srgbClr val="FFFFFF"/>
                </a:solidFill>
                <a:latin typeface="Arial" charset="0"/>
              </a:rPr>
              <a:t>2+0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BE" altLang="x-none" sz="1100" b="1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 children 8</a:t>
            </a:r>
            <a:r>
              <a:rPr lang="en-GB" altLang="x-none" sz="1100" b="1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–</a:t>
            </a:r>
            <a:r>
              <a:rPr lang="fr-BE" altLang="x-none" sz="1100" b="1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12Y</a:t>
            </a:r>
            <a:endParaRPr lang="en-US" altLang="x-none" sz="1100" b="1">
              <a:solidFill>
                <a:srgbClr val="FFFFFF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8142" name="Rectangle 2"/>
          <p:cNvSpPr>
            <a:spLocks noChangeArrowheads="1"/>
          </p:cNvSpPr>
          <p:nvPr/>
        </p:nvSpPr>
        <p:spPr bwMode="auto">
          <a:xfrm>
            <a:off x="5568950" y="1700808"/>
            <a:ext cx="6540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NadA</a:t>
            </a:r>
          </a:p>
        </p:txBody>
      </p:sp>
      <p:graphicFrame>
        <p:nvGraphicFramePr>
          <p:cNvPr id="28" name="Chart 27">
            <a:extLst/>
          </p:cNvPr>
          <p:cNvGraphicFramePr>
            <a:graphicFrameLocks/>
          </p:cNvGraphicFramePr>
          <p:nvPr/>
        </p:nvGraphicFramePr>
        <p:xfrm>
          <a:off x="1600200" y="4151312"/>
          <a:ext cx="4343400" cy="31638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29" name="TextBox 6"/>
          <p:cNvSpPr txBox="1">
            <a:spLocks noChangeArrowheads="1"/>
          </p:cNvSpPr>
          <p:nvPr/>
        </p:nvSpPr>
        <p:spPr bwMode="auto">
          <a:xfrm>
            <a:off x="10663239" y="5023771"/>
            <a:ext cx="1411921" cy="1177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defRPr/>
            </a:pPr>
            <a:r>
              <a:rPr lang="en-GB" altLang="en-US" sz="1000" i="1" dirty="0" smtClean="0">
                <a:solidFill>
                  <a:srgbClr val="635A54"/>
                </a:solidFill>
                <a:latin typeface="+mn-lt"/>
              </a:rPr>
              <a:t>Martinon-Torres F et al. </a:t>
            </a:r>
            <a:r>
              <a:rPr lang="it-IT" sz="1000" i="1" dirty="0">
                <a:solidFill>
                  <a:srgbClr val="635A54"/>
                </a:solidFill>
                <a:latin typeface="+mn-lt"/>
              </a:rPr>
              <a:t>Vaccine. 2017 </a:t>
            </a:r>
            <a:r>
              <a:rPr lang="it-IT" sz="1000" i="1" dirty="0" err="1">
                <a:solidFill>
                  <a:srgbClr val="635A54"/>
                </a:solidFill>
                <a:latin typeface="+mn-lt"/>
              </a:rPr>
              <a:t>Jun</a:t>
            </a:r>
            <a:r>
              <a:rPr lang="it-IT" sz="1000" i="1" dirty="0">
                <a:solidFill>
                  <a:srgbClr val="635A54"/>
                </a:solidFill>
                <a:latin typeface="+mn-lt"/>
              </a:rPr>
              <a:t> 16;35(28):3548-3557. </a:t>
            </a:r>
            <a:r>
              <a:rPr lang="it-IT" sz="1000" i="1" dirty="0" err="1">
                <a:solidFill>
                  <a:srgbClr val="635A54"/>
                </a:solidFill>
                <a:latin typeface="+mn-lt"/>
              </a:rPr>
              <a:t>doi</a:t>
            </a:r>
            <a:r>
              <a:rPr lang="it-IT" sz="1000" i="1" dirty="0">
                <a:solidFill>
                  <a:srgbClr val="635A54"/>
                </a:solidFill>
                <a:latin typeface="+mn-lt"/>
              </a:rPr>
              <a:t>: 10.1016/j.vaccine.2017.05.023. </a:t>
            </a:r>
            <a:r>
              <a:rPr lang="it-IT" sz="1000" i="1" dirty="0" err="1">
                <a:solidFill>
                  <a:srgbClr val="635A54"/>
                </a:solidFill>
                <a:latin typeface="+mn-lt"/>
              </a:rPr>
              <a:t>Epub</a:t>
            </a:r>
            <a:r>
              <a:rPr lang="it-IT" sz="1000" i="1" dirty="0">
                <a:solidFill>
                  <a:srgbClr val="635A54"/>
                </a:solidFill>
                <a:latin typeface="+mn-lt"/>
              </a:rPr>
              <a:t> 2017 </a:t>
            </a:r>
            <a:r>
              <a:rPr lang="it-IT" sz="1000" i="1" dirty="0" err="1">
                <a:solidFill>
                  <a:srgbClr val="635A54"/>
                </a:solidFill>
                <a:latin typeface="+mn-lt"/>
              </a:rPr>
              <a:t>May</a:t>
            </a:r>
            <a:r>
              <a:rPr lang="it-IT" sz="1000" i="1" dirty="0">
                <a:solidFill>
                  <a:srgbClr val="635A54"/>
                </a:solidFill>
                <a:latin typeface="+mn-lt"/>
              </a:rPr>
              <a:t> 19</a:t>
            </a:r>
            <a:r>
              <a:rPr lang="it-IT" sz="1050" i="1" dirty="0">
                <a:solidFill>
                  <a:srgbClr val="635A54"/>
                </a:solidFill>
              </a:rPr>
              <a:t>.</a:t>
            </a:r>
            <a:endParaRPr lang="en-US" altLang="en-US" sz="1050" i="1" dirty="0">
              <a:solidFill>
                <a:srgbClr val="635A54"/>
              </a:solidFill>
            </a:endParaRPr>
          </a:p>
        </p:txBody>
      </p:sp>
      <p:cxnSp>
        <p:nvCxnSpPr>
          <p:cNvPr id="48145" name="Straight Connector 2"/>
          <p:cNvCxnSpPr>
            <a:cxnSpLocks noChangeShapeType="1"/>
          </p:cNvCxnSpPr>
          <p:nvPr/>
        </p:nvCxnSpPr>
        <p:spPr bwMode="auto">
          <a:xfrm>
            <a:off x="1519238" y="6326782"/>
            <a:ext cx="9144001" cy="0"/>
          </a:xfrm>
          <a:prstGeom prst="line">
            <a:avLst/>
          </a:prstGeom>
          <a:noFill/>
          <a:ln w="9525">
            <a:solidFill>
              <a:srgbClr val="FF820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8146" name="Rectangle 30"/>
          <p:cNvSpPr>
            <a:spLocks noChangeArrowheads="1"/>
          </p:cNvSpPr>
          <p:nvPr/>
        </p:nvSpPr>
        <p:spPr bwMode="auto">
          <a:xfrm>
            <a:off x="1762126" y="3883619"/>
            <a:ext cx="614363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400" b="1" dirty="0" err="1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PorA</a:t>
            </a:r>
            <a:endParaRPr lang="en-US" altLang="en-US" sz="1400" b="1" dirty="0">
              <a:solidFill>
                <a:srgbClr val="FF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graphicFrame>
        <p:nvGraphicFramePr>
          <p:cNvPr id="48147" name="Chart 1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71173221"/>
              </p:ext>
            </p:extLst>
          </p:nvPr>
        </p:nvGraphicFramePr>
        <p:xfrm>
          <a:off x="5359400" y="3734395"/>
          <a:ext cx="4070350" cy="3095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7762" name="Chart" r:id="rId8" imgW="4072481" imgH="3103133" progId="Excel.Chart.8">
                  <p:embed/>
                </p:oleObj>
              </mc:Choice>
              <mc:Fallback>
                <p:oleObj name="Chart" r:id="rId8" imgW="4072481" imgH="3103133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59400" y="3734395"/>
                        <a:ext cx="4070350" cy="3095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TextBox 25"/>
          <p:cNvSpPr txBox="1"/>
          <p:nvPr/>
        </p:nvSpPr>
        <p:spPr bwMode="auto">
          <a:xfrm>
            <a:off x="2511426" y="3739158"/>
            <a:ext cx="836613" cy="261937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Baseline</a:t>
            </a:r>
          </a:p>
        </p:txBody>
      </p:sp>
      <p:sp>
        <p:nvSpPr>
          <p:cNvPr id="27" name="TextBox 27"/>
          <p:cNvSpPr txBox="1"/>
          <p:nvPr/>
        </p:nvSpPr>
        <p:spPr bwMode="auto">
          <a:xfrm>
            <a:off x="3732213" y="3739158"/>
            <a:ext cx="1435100" cy="261937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1M post-booster</a:t>
            </a:r>
          </a:p>
        </p:txBody>
      </p:sp>
      <p:sp>
        <p:nvSpPr>
          <p:cNvPr id="30" name="TextBox 25"/>
          <p:cNvSpPr txBox="1"/>
          <p:nvPr/>
        </p:nvSpPr>
        <p:spPr bwMode="auto">
          <a:xfrm>
            <a:off x="6305551" y="3737569"/>
            <a:ext cx="836613" cy="261938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Baseline</a:t>
            </a:r>
          </a:p>
        </p:txBody>
      </p:sp>
      <p:sp>
        <p:nvSpPr>
          <p:cNvPr id="31" name="TextBox 27"/>
          <p:cNvSpPr txBox="1"/>
          <p:nvPr/>
        </p:nvSpPr>
        <p:spPr bwMode="auto">
          <a:xfrm>
            <a:off x="7542213" y="3737569"/>
            <a:ext cx="1435100" cy="261938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1M post-booster</a:t>
            </a:r>
          </a:p>
        </p:txBody>
      </p:sp>
      <p:sp>
        <p:nvSpPr>
          <p:cNvPr id="32" name="TextBox 25"/>
          <p:cNvSpPr txBox="1"/>
          <p:nvPr/>
        </p:nvSpPr>
        <p:spPr bwMode="auto">
          <a:xfrm>
            <a:off x="2495551" y="5944194"/>
            <a:ext cx="836613" cy="261938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Baseline</a:t>
            </a:r>
          </a:p>
        </p:txBody>
      </p:sp>
      <p:sp>
        <p:nvSpPr>
          <p:cNvPr id="33" name="TextBox 27"/>
          <p:cNvSpPr txBox="1"/>
          <p:nvPr/>
        </p:nvSpPr>
        <p:spPr bwMode="auto">
          <a:xfrm>
            <a:off x="3716338" y="5944194"/>
            <a:ext cx="1435100" cy="261938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1M post-booster</a:t>
            </a:r>
          </a:p>
        </p:txBody>
      </p:sp>
      <p:sp>
        <p:nvSpPr>
          <p:cNvPr id="34" name="TextBox 25"/>
          <p:cNvSpPr txBox="1"/>
          <p:nvPr/>
        </p:nvSpPr>
        <p:spPr bwMode="auto">
          <a:xfrm>
            <a:off x="6364288" y="5941019"/>
            <a:ext cx="836612" cy="261938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Baseline</a:t>
            </a:r>
          </a:p>
        </p:txBody>
      </p:sp>
      <p:sp>
        <p:nvSpPr>
          <p:cNvPr id="35" name="TextBox 27"/>
          <p:cNvSpPr txBox="1"/>
          <p:nvPr/>
        </p:nvSpPr>
        <p:spPr bwMode="auto">
          <a:xfrm>
            <a:off x="7539038" y="5941019"/>
            <a:ext cx="1435100" cy="261938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1M post-booster</a:t>
            </a:r>
          </a:p>
        </p:txBody>
      </p:sp>
    </p:spTree>
    <p:extLst>
      <p:ext uri="{BB962C8B-B14F-4D97-AF65-F5344CB8AC3E}">
        <p14:creationId xmlns:p14="http://schemas.microsoft.com/office/powerpoint/2010/main" val="1763954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89010"/>
            <a:ext cx="9144000" cy="251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0180" name="19 Conector recto"/>
          <p:cNvCxnSpPr>
            <a:cxnSpLocks noChangeShapeType="1"/>
          </p:cNvCxnSpPr>
          <p:nvPr/>
        </p:nvCxnSpPr>
        <p:spPr bwMode="auto">
          <a:xfrm>
            <a:off x="1084262" y="2708920"/>
            <a:ext cx="10498138" cy="0"/>
          </a:xfrm>
          <a:prstGeom prst="line">
            <a:avLst/>
          </a:prstGeom>
          <a:noFill/>
          <a:ln w="412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5018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9100" y="514350"/>
            <a:ext cx="6877050" cy="33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6530" y="2836276"/>
            <a:ext cx="3970338" cy="326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769" y="2760768"/>
            <a:ext cx="4827587" cy="326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80610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noFill/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s-ES" dirty="0"/>
              <a:t>¿Funciona la vacuna frente a meningococo B </a:t>
            </a:r>
            <a:r>
              <a:rPr lang="es-ES"/>
              <a:t>4CMenB?</a:t>
            </a:r>
            <a:endParaRPr lang="es-ES_tradnl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r>
              <a:rPr lang="es-ES" sz="1200" dirty="0" err="1">
                <a:solidFill>
                  <a:srgbClr val="A6A6A6"/>
                </a:solidFill>
              </a:rPr>
              <a:t>Parickh</a:t>
            </a:r>
            <a:r>
              <a:rPr lang="es-ES" sz="1200" dirty="0">
                <a:solidFill>
                  <a:srgbClr val="A6A6A6"/>
                </a:solidFill>
              </a:rPr>
              <a:t> SR et al. </a:t>
            </a:r>
            <a:r>
              <a:rPr lang="es-ES" sz="1200" dirty="0" err="1">
                <a:solidFill>
                  <a:srgbClr val="A6A6A6"/>
                </a:solidFill>
              </a:rPr>
              <a:t>Lancet</a:t>
            </a:r>
            <a:r>
              <a:rPr lang="es-ES" sz="1200" dirty="0">
                <a:solidFill>
                  <a:srgbClr val="A6A6A6"/>
                </a:solidFill>
              </a:rPr>
              <a:t> 2016 </a:t>
            </a:r>
            <a:r>
              <a:rPr lang="es-ES" sz="1200" dirty="0" err="1">
                <a:solidFill>
                  <a:srgbClr val="A6A6A6"/>
                </a:solidFill>
              </a:rPr>
              <a:t>epub</a:t>
            </a:r>
            <a:r>
              <a:rPr lang="es-ES" sz="1200" dirty="0">
                <a:solidFill>
                  <a:srgbClr val="A6A6A6"/>
                </a:solidFill>
              </a:rPr>
              <a:t> </a:t>
            </a:r>
            <a:r>
              <a:rPr lang="es-ES" sz="1200" dirty="0" err="1">
                <a:solidFill>
                  <a:srgbClr val="A6A6A6"/>
                </a:solidFill>
              </a:rPr>
              <a:t>ahead</a:t>
            </a:r>
            <a:r>
              <a:rPr lang="es-ES" sz="1200" dirty="0">
                <a:solidFill>
                  <a:srgbClr val="A6A6A6"/>
                </a:solidFill>
              </a:rPr>
              <a:t> of </a:t>
            </a:r>
            <a:r>
              <a:rPr lang="es-ES" sz="1200" dirty="0" err="1">
                <a:solidFill>
                  <a:srgbClr val="A6A6A6"/>
                </a:solidFill>
              </a:rPr>
              <a:t>print</a:t>
            </a:r>
            <a:r>
              <a:rPr lang="es-ES" sz="1200" dirty="0">
                <a:solidFill>
                  <a:srgbClr val="A6A6A6"/>
                </a:solidFill>
              </a:rPr>
              <a:t> 27 octubre.</a:t>
            </a:r>
          </a:p>
          <a:p>
            <a:endParaRPr lang="es-ES_tradnl" sz="1600" dirty="0"/>
          </a:p>
        </p:txBody>
      </p:sp>
      <p:sp>
        <p:nvSpPr>
          <p:cNvPr id="12" name="1 CuadroTexto"/>
          <p:cNvSpPr txBox="1">
            <a:spLocks noChangeArrowheads="1"/>
          </p:cNvSpPr>
          <p:nvPr/>
        </p:nvSpPr>
        <p:spPr bwMode="auto">
          <a:xfrm>
            <a:off x="1767628" y="5096545"/>
            <a:ext cx="8576844" cy="420564"/>
          </a:xfrm>
          <a:prstGeom prst="rect">
            <a:avLst/>
          </a:prstGeom>
          <a:ln/>
          <a:ex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Yanone Kaffeesatz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Yanone Kaffeesatz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Yanone Kaffeesatz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Yanone Kaffeesatz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Yanone Kaffeesatz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Yanone Kaffeesatz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Yanone Kaffeesatz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Yanone Kaffeesatz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Yanone Kaffeesatz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GB" sz="2133" dirty="0" err="1">
                <a:solidFill>
                  <a:schemeClr val="bg1"/>
                </a:solidFill>
                <a:latin typeface="+mn-lt"/>
                <a:cs typeface="MS PGothic" charset="0"/>
              </a:rPr>
              <a:t>Reducción</a:t>
            </a:r>
            <a:r>
              <a:rPr lang="en-GB" sz="2133" dirty="0">
                <a:solidFill>
                  <a:schemeClr val="bg1"/>
                </a:solidFill>
                <a:latin typeface="+mn-lt"/>
                <a:cs typeface="MS PGothic" charset="0"/>
              </a:rPr>
              <a:t> en un 50% del </a:t>
            </a:r>
            <a:r>
              <a:rPr lang="en-GB" sz="2133" dirty="0" err="1">
                <a:solidFill>
                  <a:schemeClr val="bg1"/>
                </a:solidFill>
                <a:latin typeface="+mn-lt"/>
                <a:cs typeface="MS PGothic" charset="0"/>
              </a:rPr>
              <a:t>número</a:t>
            </a:r>
            <a:r>
              <a:rPr lang="en-GB" sz="2133" dirty="0">
                <a:solidFill>
                  <a:schemeClr val="bg1"/>
                </a:solidFill>
                <a:latin typeface="+mn-lt"/>
                <a:cs typeface="MS PGothic" charset="0"/>
              </a:rPr>
              <a:t> de </a:t>
            </a:r>
            <a:r>
              <a:rPr lang="en-GB" sz="2133" dirty="0" err="1">
                <a:solidFill>
                  <a:schemeClr val="bg1"/>
                </a:solidFill>
                <a:latin typeface="+mn-lt"/>
                <a:cs typeface="MS PGothic" charset="0"/>
              </a:rPr>
              <a:t>casos</a:t>
            </a:r>
            <a:r>
              <a:rPr lang="en-GB" sz="2133" dirty="0">
                <a:solidFill>
                  <a:schemeClr val="bg1"/>
                </a:solidFill>
                <a:latin typeface="+mn-lt"/>
                <a:cs typeface="MS PGothic" charset="0"/>
              </a:rPr>
              <a:t> en la </a:t>
            </a:r>
            <a:r>
              <a:rPr lang="en-GB" sz="2133" dirty="0" err="1">
                <a:solidFill>
                  <a:schemeClr val="bg1"/>
                </a:solidFill>
                <a:latin typeface="+mn-lt"/>
                <a:cs typeface="MS PGothic" charset="0"/>
              </a:rPr>
              <a:t>cohorte</a:t>
            </a:r>
            <a:r>
              <a:rPr lang="en-GB" sz="2133" dirty="0">
                <a:solidFill>
                  <a:schemeClr val="bg1"/>
                </a:solidFill>
                <a:latin typeface="+mn-lt"/>
                <a:cs typeface="MS PGothic" charset="0"/>
              </a:rPr>
              <a:t> </a:t>
            </a:r>
            <a:r>
              <a:rPr lang="en-GB" sz="2133" dirty="0" err="1">
                <a:solidFill>
                  <a:schemeClr val="bg1"/>
                </a:solidFill>
                <a:latin typeface="+mn-lt"/>
                <a:cs typeface="MS PGothic" charset="0"/>
              </a:rPr>
              <a:t>vacunada</a:t>
            </a:r>
            <a:r>
              <a:rPr lang="en-GB" sz="2133" dirty="0">
                <a:solidFill>
                  <a:schemeClr val="bg1"/>
                </a:solidFill>
                <a:latin typeface="+mn-lt"/>
                <a:cs typeface="MS PGothic" charset="0"/>
              </a:rPr>
              <a:t>.</a:t>
            </a:r>
            <a:endParaRPr lang="es-ES_tradnl" sz="2133" dirty="0">
              <a:solidFill>
                <a:schemeClr val="bg1"/>
              </a:solidFill>
              <a:latin typeface="+mn-lt"/>
              <a:cs typeface="MS PGothic" charset="0"/>
            </a:endParaRPr>
          </a:p>
        </p:txBody>
      </p:sp>
      <p:graphicFrame>
        <p:nvGraphicFramePr>
          <p:cNvPr id="16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59485485"/>
              </p:ext>
            </p:extLst>
          </p:nvPr>
        </p:nvGraphicFramePr>
        <p:xfrm>
          <a:off x="1690920" y="924884"/>
          <a:ext cx="8653552" cy="43308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CuadroTexto 6"/>
          <p:cNvSpPr txBox="1"/>
          <p:nvPr/>
        </p:nvSpPr>
        <p:spPr>
          <a:xfrm>
            <a:off x="5181600" y="5925702"/>
            <a:ext cx="914400" cy="914400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noAutofit/>
          </a:bodyPr>
          <a:lstStyle/>
          <a:p>
            <a:pPr algn="ctr"/>
            <a:endParaRPr lang="es-ES_tradnl" sz="2400" dirty="0">
              <a:solidFill>
                <a:srgbClr val="287AC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7398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/>
          <p:cNvSpPr>
            <a:spLocks noGrp="1"/>
          </p:cNvSpPr>
          <p:nvPr>
            <p:ph type="body" sz="quarter" idx="13"/>
          </p:nvPr>
        </p:nvSpPr>
        <p:spPr>
          <a:xfrm>
            <a:off x="407368" y="5661248"/>
            <a:ext cx="11582443" cy="295162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GB" sz="1200" dirty="0" smtClean="0">
                <a:solidFill>
                  <a:srgbClr val="A6A6A6"/>
                </a:solidFill>
                <a:ea typeface="ヒラギノ角ゴ Pro W3" pitchFamily="84" charset="-128"/>
                <a:cs typeface="ヒラギノ角ゴ Pro W3" pitchFamily="84" charset="-128"/>
              </a:rPr>
              <a:t>Date </a:t>
            </a:r>
            <a:r>
              <a:rPr lang="en-GB" sz="1200" dirty="0">
                <a:solidFill>
                  <a:srgbClr val="A6A6A6"/>
                </a:solidFill>
                <a:ea typeface="ヒラギノ角ゴ Pro W3" pitchFamily="84" charset="-128"/>
                <a:cs typeface="ヒラギノ角ゴ Pro W3" pitchFamily="84" charset="-128"/>
              </a:rPr>
              <a:t>source: PHE Meningococcal Reference Unit. Surveillance by PHE Immunisation Department – Last Update August 2015</a:t>
            </a:r>
          </a:p>
          <a:p>
            <a:pPr>
              <a:defRPr/>
            </a:pPr>
            <a:r>
              <a:rPr lang="en-GB" sz="1200" dirty="0">
                <a:solidFill>
                  <a:srgbClr val="A6A6A6"/>
                </a:solidFill>
                <a:ea typeface="ヒラギノ角ゴ Pro W3" pitchFamily="84" charset="-128"/>
                <a:cs typeface="ヒラギノ角ゴ Pro W3" pitchFamily="84" charset="-128"/>
              </a:rPr>
              <a:t>Please see link for more information and data </a:t>
            </a:r>
            <a:r>
              <a:rPr lang="en-US" sz="1200" dirty="0">
                <a:solidFill>
                  <a:srgbClr val="A6A6A6"/>
                </a:solidFill>
                <a:ea typeface="ヒラギノ角ゴ Pro W3" pitchFamily="84" charset="-128"/>
                <a:cs typeface="ヒラギノ角ゴ Pro W3" pitchFamily="84" charset="-128"/>
                <a:hlinkClick r:id="rId3"/>
              </a:rPr>
              <a:t>https://www.gov.uk/government/collections/meningococcal-disease-guidance-data-and-analysis</a:t>
            </a:r>
            <a:r>
              <a:rPr lang="en-US" sz="1200" dirty="0">
                <a:solidFill>
                  <a:srgbClr val="A6A6A6"/>
                </a:solidFill>
                <a:ea typeface="ヒラギノ角ゴ Pro W3" pitchFamily="84" charset="-128"/>
                <a:cs typeface="ヒラギノ角ゴ Pro W3" pitchFamily="84" charset="-128"/>
              </a:rPr>
              <a:t>   </a:t>
            </a:r>
          </a:p>
          <a:p>
            <a:endParaRPr lang="es-ES" dirty="0">
              <a:solidFill>
                <a:srgbClr val="A6A6A6"/>
              </a:solidFill>
            </a:endParaRPr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 bwMode="auto">
          <a:xfrm>
            <a:off x="609600" y="375928"/>
            <a:ext cx="10972800" cy="604800"/>
          </a:xfrm>
        </p:spPr>
        <p:txBody>
          <a:bodyPr wrap="square" numCol="1" compatLnSpc="1">
            <a:prstTxWarp prst="textNoShape">
              <a:avLst/>
            </a:prstTxWarp>
            <a:noAutofit/>
          </a:bodyPr>
          <a:lstStyle/>
          <a:p>
            <a:pPr>
              <a:defRPr/>
            </a:pPr>
            <a:r>
              <a:rPr lang="en-GB" sz="2800" dirty="0" err="1">
                <a:solidFill>
                  <a:srgbClr val="004584"/>
                </a:solidFill>
              </a:rPr>
              <a:t>Casos</a:t>
            </a:r>
            <a:r>
              <a:rPr lang="en-GB" sz="2800" dirty="0">
                <a:solidFill>
                  <a:srgbClr val="004584"/>
                </a:solidFill>
              </a:rPr>
              <a:t> </a:t>
            </a:r>
            <a:r>
              <a:rPr lang="en-GB" sz="2800" dirty="0" err="1">
                <a:solidFill>
                  <a:srgbClr val="004584"/>
                </a:solidFill>
              </a:rPr>
              <a:t>confirmados</a:t>
            </a:r>
            <a:r>
              <a:rPr lang="en-GB" sz="2800" dirty="0">
                <a:solidFill>
                  <a:srgbClr val="004584"/>
                </a:solidFill>
              </a:rPr>
              <a:t> </a:t>
            </a:r>
            <a:r>
              <a:rPr lang="en-GB" sz="2800" dirty="0" err="1">
                <a:solidFill>
                  <a:srgbClr val="004584"/>
                </a:solidFill>
              </a:rPr>
              <a:t>en</a:t>
            </a:r>
            <a:r>
              <a:rPr lang="en-GB" sz="2800" dirty="0">
                <a:solidFill>
                  <a:srgbClr val="004584"/>
                </a:solidFill>
              </a:rPr>
              <a:t> </a:t>
            </a:r>
            <a:r>
              <a:rPr lang="en-GB" sz="2800" dirty="0" err="1">
                <a:solidFill>
                  <a:srgbClr val="004584"/>
                </a:solidFill>
              </a:rPr>
              <a:t>laboratorio</a:t>
            </a:r>
            <a:r>
              <a:rPr lang="en-GB" sz="2800" dirty="0">
                <a:solidFill>
                  <a:srgbClr val="004584"/>
                </a:solidFill>
              </a:rPr>
              <a:t> de </a:t>
            </a:r>
            <a:r>
              <a:rPr lang="en-GB" sz="2800" dirty="0" err="1">
                <a:solidFill>
                  <a:srgbClr val="004584"/>
                </a:solidFill>
              </a:rPr>
              <a:t>enfermedad</a:t>
            </a:r>
            <a:r>
              <a:rPr lang="en-GB" sz="2800" dirty="0">
                <a:solidFill>
                  <a:srgbClr val="004584"/>
                </a:solidFill>
              </a:rPr>
              <a:t> </a:t>
            </a:r>
            <a:r>
              <a:rPr lang="en-GB" sz="2800" dirty="0" err="1">
                <a:solidFill>
                  <a:srgbClr val="004584"/>
                </a:solidFill>
              </a:rPr>
              <a:t>meningocócica</a:t>
            </a:r>
            <a:r>
              <a:rPr lang="en-GB" sz="2800" dirty="0">
                <a:solidFill>
                  <a:srgbClr val="004584"/>
                </a:solidFill>
              </a:rPr>
              <a:t> </a:t>
            </a:r>
            <a:r>
              <a:rPr lang="en-GB" sz="2800" dirty="0" err="1">
                <a:solidFill>
                  <a:srgbClr val="004584"/>
                </a:solidFill>
              </a:rPr>
              <a:t>por</a:t>
            </a:r>
            <a:r>
              <a:rPr lang="en-GB" sz="2800" dirty="0">
                <a:solidFill>
                  <a:srgbClr val="004584"/>
                </a:solidFill>
              </a:rPr>
              <a:t> </a:t>
            </a:r>
            <a:r>
              <a:rPr lang="en-GB" sz="2800" dirty="0" err="1">
                <a:solidFill>
                  <a:srgbClr val="004584"/>
                </a:solidFill>
              </a:rPr>
              <a:t>serogrupo</a:t>
            </a:r>
            <a:r>
              <a:rPr lang="en-GB" sz="2800" dirty="0">
                <a:solidFill>
                  <a:srgbClr val="004584"/>
                </a:solidFill>
              </a:rPr>
              <a:t> W (Men W) </a:t>
            </a:r>
            <a:r>
              <a:rPr lang="en-GB" sz="2800" dirty="0" err="1">
                <a:solidFill>
                  <a:srgbClr val="004584"/>
                </a:solidFill>
              </a:rPr>
              <a:t>en</a:t>
            </a:r>
            <a:r>
              <a:rPr lang="en-GB" sz="2800" dirty="0">
                <a:solidFill>
                  <a:srgbClr val="004584"/>
                </a:solidFill>
              </a:rPr>
              <a:t> </a:t>
            </a:r>
            <a:r>
              <a:rPr lang="en-GB" sz="2800" dirty="0" err="1">
                <a:solidFill>
                  <a:srgbClr val="004584"/>
                </a:solidFill>
              </a:rPr>
              <a:t>Inglaterra</a:t>
            </a:r>
            <a:r>
              <a:rPr lang="en-GB" sz="2800" dirty="0">
                <a:solidFill>
                  <a:srgbClr val="004584"/>
                </a:solidFill>
              </a:rPr>
              <a:t> </a:t>
            </a:r>
            <a:r>
              <a:rPr lang="en-GB" sz="2800" dirty="0" err="1">
                <a:solidFill>
                  <a:srgbClr val="004584"/>
                </a:solidFill>
              </a:rPr>
              <a:t>por</a:t>
            </a:r>
            <a:r>
              <a:rPr lang="en-GB" sz="2800" dirty="0">
                <a:solidFill>
                  <a:srgbClr val="004584"/>
                </a:solidFill>
              </a:rPr>
              <a:t> </a:t>
            </a:r>
            <a:r>
              <a:rPr lang="en-GB" sz="2800" dirty="0" err="1">
                <a:solidFill>
                  <a:srgbClr val="004584"/>
                </a:solidFill>
              </a:rPr>
              <a:t>grupo</a:t>
            </a:r>
            <a:r>
              <a:rPr lang="en-GB" sz="2800" dirty="0">
                <a:solidFill>
                  <a:srgbClr val="004584"/>
                </a:solidFill>
              </a:rPr>
              <a:t> de </a:t>
            </a:r>
            <a:r>
              <a:rPr lang="en-GB" sz="2800" dirty="0" err="1">
                <a:solidFill>
                  <a:srgbClr val="004584"/>
                </a:solidFill>
              </a:rPr>
              <a:t>edad</a:t>
            </a:r>
            <a:r>
              <a:rPr lang="en-GB" sz="2800" dirty="0">
                <a:solidFill>
                  <a:srgbClr val="004584"/>
                </a:solidFill>
              </a:rPr>
              <a:t> y </a:t>
            </a:r>
            <a:r>
              <a:rPr lang="en-GB" sz="2800" dirty="0" err="1">
                <a:solidFill>
                  <a:srgbClr val="004584"/>
                </a:solidFill>
              </a:rPr>
              <a:t>años</a:t>
            </a:r>
            <a:r>
              <a:rPr lang="en-GB" sz="2800" dirty="0">
                <a:solidFill>
                  <a:srgbClr val="004584"/>
                </a:solidFill>
              </a:rPr>
              <a:t> </a:t>
            </a:r>
            <a:r>
              <a:rPr lang="en-GB" sz="2800" dirty="0" err="1">
                <a:solidFill>
                  <a:srgbClr val="004584"/>
                </a:solidFill>
              </a:rPr>
              <a:t>epidemiologicos</a:t>
            </a:r>
            <a:r>
              <a:rPr lang="en-GB" sz="2800" dirty="0">
                <a:solidFill>
                  <a:srgbClr val="004584"/>
                </a:solidFill>
              </a:rPr>
              <a:t> 2005/2006 -2014/15*</a:t>
            </a:r>
            <a:endParaRPr lang="en-US" sz="2800" dirty="0">
              <a:solidFill>
                <a:srgbClr val="004584"/>
              </a:solidFill>
            </a:endParaRPr>
          </a:p>
        </p:txBody>
      </p:sp>
      <p:pic>
        <p:nvPicPr>
          <p:cNvPr id="14341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6811" y="1556792"/>
            <a:ext cx="9062091" cy="403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" name="CuadroTexto 4"/>
          <p:cNvSpPr txBox="1"/>
          <p:nvPr/>
        </p:nvSpPr>
        <p:spPr>
          <a:xfrm>
            <a:off x="5181600" y="5925702"/>
            <a:ext cx="914400" cy="914400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noAutofit/>
          </a:bodyPr>
          <a:lstStyle/>
          <a:p>
            <a:pPr algn="ctr"/>
            <a:endParaRPr lang="es-ES_tradnl" sz="2400" dirty="0">
              <a:solidFill>
                <a:srgbClr val="287AC8"/>
              </a:solidFill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335360" y="5445224"/>
            <a:ext cx="28343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dirty="0">
                <a:solidFill>
                  <a:srgbClr val="004584"/>
                </a:solidFill>
                <a:ea typeface="ヒラギノ角ゴ Pro W3" pitchFamily="84" charset="-128"/>
                <a:cs typeface="ヒラギノ角ゴ Pro W3" pitchFamily="84" charset="-128"/>
              </a:rPr>
              <a:t>*2014/15 data is provisional</a:t>
            </a:r>
          </a:p>
        </p:txBody>
      </p:sp>
    </p:spTree>
    <p:extLst>
      <p:ext uri="{BB962C8B-B14F-4D97-AF65-F5344CB8AC3E}">
        <p14:creationId xmlns:p14="http://schemas.microsoft.com/office/powerpoint/2010/main" val="764760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0610" name="Picture 2" descr="http://www.eldebat.cat/cast/img2/2011/04/the-telegraph-salou-68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4300" y="1412776"/>
            <a:ext cx="7524328" cy="4308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5205" name="Rectangle 3"/>
          <p:cNvSpPr>
            <a:spLocks noGrp="1"/>
          </p:cNvSpPr>
          <p:nvPr>
            <p:ph type="title"/>
          </p:nvPr>
        </p:nvSpPr>
        <p:spPr>
          <a:xfrm>
            <a:off x="609600" y="159904"/>
            <a:ext cx="10972800" cy="634020"/>
          </a:xfrm>
        </p:spPr>
        <p:txBody>
          <a:bodyPr wrap="square" anchor="t">
            <a:spAutoFit/>
          </a:bodyPr>
          <a:lstStyle/>
          <a:p>
            <a:pPr eaLnBrk="1" hangingPunct="1">
              <a:lnSpc>
                <a:spcPct val="110000"/>
              </a:lnSpc>
            </a:pPr>
            <a:r>
              <a:rPr lang="es-ES" dirty="0">
                <a:solidFill>
                  <a:srgbClr val="004584"/>
                </a:solidFill>
                <a:latin typeface="Calibri" pitchFamily="34" charset="0"/>
              </a:rPr>
              <a:t>¿Deberían las autoridades españolas preocuparse por el “W”?</a:t>
            </a:r>
            <a:endParaRPr lang="en-GB" dirty="0">
              <a:solidFill>
                <a:srgbClr val="004584"/>
              </a:solidFill>
              <a:latin typeface="Calibri" pitchFamily="34" charset="0"/>
            </a:endParaRPr>
          </a:p>
        </p:txBody>
      </p:sp>
      <p:sp>
        <p:nvSpPr>
          <p:cNvPr id="4" name="Marcador de texto 3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endParaRPr lang="es-ES_tradnl"/>
          </a:p>
        </p:txBody>
      </p:sp>
      <p:pic>
        <p:nvPicPr>
          <p:cNvPr id="9" name="Picture 4" descr="Web de I Love Tours, del grupo TUI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320" y="1268760"/>
            <a:ext cx="3432185" cy="2316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adroTexto 5"/>
          <p:cNvSpPr txBox="1"/>
          <p:nvPr/>
        </p:nvSpPr>
        <p:spPr>
          <a:xfrm>
            <a:off x="5181600" y="5925702"/>
            <a:ext cx="914400" cy="914400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noAutofit/>
          </a:bodyPr>
          <a:lstStyle/>
          <a:p>
            <a:pPr algn="ctr"/>
            <a:endParaRPr lang="es-ES_tradnl" sz="2400" dirty="0">
              <a:solidFill>
                <a:srgbClr val="287AC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375210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80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Gráfico 9"/>
          <p:cNvGraphicFramePr/>
          <p:nvPr>
            <p:extLst/>
          </p:nvPr>
        </p:nvGraphicFramePr>
        <p:xfrm>
          <a:off x="1999546" y="1538071"/>
          <a:ext cx="8256917" cy="40957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CuadroTexto 10"/>
          <p:cNvSpPr txBox="1"/>
          <p:nvPr/>
        </p:nvSpPr>
        <p:spPr>
          <a:xfrm>
            <a:off x="6068848" y="5627909"/>
            <a:ext cx="3465116" cy="30008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ES" sz="1350" dirty="0">
                <a:solidFill>
                  <a:srgbClr val="004584"/>
                </a:solidFill>
                <a:latin typeface="Calibri" panose="020F0502020204030204"/>
                <a:ea typeface=""/>
              </a:rPr>
              <a:t>* </a:t>
            </a:r>
            <a:r>
              <a:rPr lang="es-ES" sz="1350" dirty="0" err="1">
                <a:solidFill>
                  <a:srgbClr val="004584"/>
                </a:solidFill>
                <a:latin typeface="Calibri" panose="020F0502020204030204"/>
                <a:ea typeface=""/>
              </a:rPr>
              <a:t>Only</a:t>
            </a:r>
            <a:r>
              <a:rPr lang="es-ES" sz="1350" dirty="0">
                <a:solidFill>
                  <a:srgbClr val="004584"/>
                </a:solidFill>
                <a:latin typeface="Calibri" panose="020F0502020204030204"/>
                <a:ea typeface=""/>
              </a:rPr>
              <a:t> </a:t>
            </a:r>
            <a:r>
              <a:rPr lang="es-ES" sz="1350" dirty="0" err="1">
                <a:solidFill>
                  <a:srgbClr val="004584"/>
                </a:solidFill>
                <a:latin typeface="Calibri" panose="020F0502020204030204"/>
                <a:ea typeface=""/>
              </a:rPr>
              <a:t>the</a:t>
            </a:r>
            <a:r>
              <a:rPr lang="es-ES" sz="1350" dirty="0">
                <a:solidFill>
                  <a:srgbClr val="004584"/>
                </a:solidFill>
                <a:latin typeface="Calibri" panose="020F0502020204030204"/>
                <a:ea typeface=""/>
              </a:rPr>
              <a:t> </a:t>
            </a:r>
            <a:r>
              <a:rPr lang="es-ES" sz="1350" dirty="0" err="1">
                <a:solidFill>
                  <a:srgbClr val="004584"/>
                </a:solidFill>
                <a:latin typeface="Calibri" panose="020F0502020204030204"/>
                <a:ea typeface=""/>
              </a:rPr>
              <a:t>first</a:t>
            </a:r>
            <a:r>
              <a:rPr lang="es-ES" sz="1350" dirty="0">
                <a:solidFill>
                  <a:srgbClr val="004584"/>
                </a:solidFill>
                <a:latin typeface="Calibri" panose="020F0502020204030204"/>
                <a:ea typeface=""/>
              </a:rPr>
              <a:t> 5 </a:t>
            </a:r>
            <a:r>
              <a:rPr lang="es-ES" sz="1350" dirty="0" err="1">
                <a:solidFill>
                  <a:srgbClr val="004584"/>
                </a:solidFill>
                <a:latin typeface="Calibri" panose="020F0502020204030204"/>
                <a:ea typeface=""/>
              </a:rPr>
              <a:t>months</a:t>
            </a:r>
            <a:r>
              <a:rPr lang="es-ES" sz="1350" dirty="0">
                <a:solidFill>
                  <a:srgbClr val="004584"/>
                </a:solidFill>
                <a:latin typeface="Calibri" panose="020F0502020204030204"/>
                <a:ea typeface=""/>
              </a:rPr>
              <a:t> are </a:t>
            </a:r>
            <a:r>
              <a:rPr lang="es-ES" sz="1350" dirty="0" err="1">
                <a:solidFill>
                  <a:srgbClr val="004584"/>
                </a:solidFill>
                <a:latin typeface="Calibri" panose="020F0502020204030204"/>
                <a:ea typeface=""/>
              </a:rPr>
              <a:t>included</a:t>
            </a:r>
            <a:r>
              <a:rPr lang="es-ES" sz="1350" dirty="0">
                <a:solidFill>
                  <a:srgbClr val="004584"/>
                </a:solidFill>
                <a:latin typeface="Calibri" panose="020F0502020204030204"/>
                <a:ea typeface=""/>
              </a:rPr>
              <a:t> </a:t>
            </a:r>
            <a:r>
              <a:rPr lang="es-ES" sz="1350" dirty="0" err="1">
                <a:solidFill>
                  <a:srgbClr val="004584"/>
                </a:solidFill>
                <a:latin typeface="Calibri" panose="020F0502020204030204"/>
                <a:ea typeface=""/>
              </a:rPr>
              <a:t>for</a:t>
            </a:r>
            <a:r>
              <a:rPr lang="es-ES" sz="1350" dirty="0">
                <a:solidFill>
                  <a:srgbClr val="004584"/>
                </a:solidFill>
                <a:latin typeface="Calibri" panose="020F0502020204030204"/>
                <a:ea typeface=""/>
              </a:rPr>
              <a:t> 2016</a:t>
            </a:r>
          </a:p>
        </p:txBody>
      </p:sp>
      <p:sp>
        <p:nvSpPr>
          <p:cNvPr id="7" name="Rectangle 3"/>
          <p:cNvSpPr>
            <a:spLocks noGrp="1"/>
          </p:cNvSpPr>
          <p:nvPr>
            <p:ph type="title"/>
          </p:nvPr>
        </p:nvSpPr>
        <p:spPr>
          <a:xfrm>
            <a:off x="609600" y="301295"/>
            <a:ext cx="10972800" cy="634020"/>
          </a:xfrm>
        </p:spPr>
        <p:txBody>
          <a:bodyPr wrap="square" anchor="t">
            <a:spAutoFit/>
          </a:bodyPr>
          <a:lstStyle/>
          <a:p>
            <a:pPr eaLnBrk="1" hangingPunct="1">
              <a:lnSpc>
                <a:spcPct val="110000"/>
              </a:lnSpc>
            </a:pPr>
            <a:r>
              <a:rPr lang="es-ES" dirty="0">
                <a:solidFill>
                  <a:srgbClr val="004584"/>
                </a:solidFill>
                <a:latin typeface="Calibri" pitchFamily="34" charset="0"/>
              </a:rPr>
              <a:t>¿Deberían las autoridades españolas preocuparse por el “W”?</a:t>
            </a:r>
            <a:endParaRPr lang="en-GB" dirty="0">
              <a:solidFill>
                <a:srgbClr val="004584"/>
              </a:solidFill>
              <a:latin typeface="Calibri" pitchFamily="34" charset="0"/>
            </a:endParaRPr>
          </a:p>
        </p:txBody>
      </p:sp>
      <p:sp>
        <p:nvSpPr>
          <p:cNvPr id="4" name="Marcador de texto 3"/>
          <p:cNvSpPr>
            <a:spLocks noGrp="1"/>
          </p:cNvSpPr>
          <p:nvPr>
            <p:ph type="body" sz="quarter" idx="10"/>
          </p:nvPr>
        </p:nvSpPr>
        <p:spPr>
          <a:xfrm>
            <a:off x="-43" y="5885269"/>
            <a:ext cx="11582443" cy="295162"/>
          </a:xfrm>
        </p:spPr>
        <p:txBody>
          <a:bodyPr>
            <a:normAutofit/>
          </a:bodyPr>
          <a:lstStyle/>
          <a:p>
            <a:r>
              <a:rPr lang="es-ES_tradnl" sz="1200" dirty="0">
                <a:solidFill>
                  <a:srgbClr val="A6A6A6"/>
                </a:solidFill>
                <a:ea typeface="ＭＳ Ｐゴシック"/>
              </a:rPr>
              <a:t>Cortesía de Julio </a:t>
            </a:r>
            <a:r>
              <a:rPr lang="es-ES_tradnl" sz="1200" dirty="0" err="1">
                <a:solidFill>
                  <a:srgbClr val="A6A6A6"/>
                </a:solidFill>
                <a:ea typeface="ＭＳ Ｐゴシック"/>
              </a:rPr>
              <a:t>Vazquez</a:t>
            </a:r>
            <a:r>
              <a:rPr lang="es-ES_tradnl" sz="1200" dirty="0">
                <a:solidFill>
                  <a:srgbClr val="A6A6A6"/>
                </a:solidFill>
                <a:ea typeface="ＭＳ Ｐゴシック"/>
              </a:rPr>
              <a:t> ISCIII</a:t>
            </a:r>
          </a:p>
          <a:p>
            <a:endParaRPr lang="es-ES" dirty="0"/>
          </a:p>
        </p:txBody>
      </p:sp>
      <p:sp>
        <p:nvSpPr>
          <p:cNvPr id="6" name="CuadroTexto 5"/>
          <p:cNvSpPr txBox="1"/>
          <p:nvPr/>
        </p:nvSpPr>
        <p:spPr>
          <a:xfrm>
            <a:off x="5181600" y="5925702"/>
            <a:ext cx="914400" cy="914400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noAutofit/>
          </a:bodyPr>
          <a:lstStyle/>
          <a:p>
            <a:pPr algn="ctr"/>
            <a:endParaRPr lang="es-ES_tradnl" sz="2400" dirty="0">
              <a:solidFill>
                <a:srgbClr val="287AC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10945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5 CuadroTexto"/>
          <p:cNvSpPr txBox="1">
            <a:spLocks noChangeArrowheads="1"/>
          </p:cNvSpPr>
          <p:nvPr/>
        </p:nvSpPr>
        <p:spPr bwMode="auto">
          <a:xfrm>
            <a:off x="1524000" y="-280722"/>
            <a:ext cx="1741182" cy="281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300">
                <a:solidFill>
                  <a:schemeClr val="tx1"/>
                </a:solidFill>
                <a:latin typeface="Tahoma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3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3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3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3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r>
              <a:rPr lang="es-ES" sz="17689" b="1" dirty="0" smtClean="0">
                <a:solidFill>
                  <a:srgbClr val="FFFFFF"/>
                </a:solidFill>
              </a:rPr>
              <a:t>B</a:t>
            </a:r>
            <a:endParaRPr lang="es-ES" sz="17689" b="1" dirty="0">
              <a:solidFill>
                <a:srgbClr val="FFFFFF"/>
              </a:solidFill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5181600" y="5925702"/>
            <a:ext cx="914400" cy="914400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noAutofit/>
          </a:bodyPr>
          <a:lstStyle/>
          <a:p>
            <a:pPr algn="ctr"/>
            <a:endParaRPr lang="es-ES_tradnl" sz="2400" dirty="0">
              <a:solidFill>
                <a:srgbClr val="287AC8"/>
              </a:solidFill>
            </a:endParaRPr>
          </a:p>
        </p:txBody>
      </p:sp>
      <p:sp>
        <p:nvSpPr>
          <p:cNvPr id="6" name="Marcador de texto 5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endParaRPr lang="es-ES_tradnl"/>
          </a:p>
        </p:txBody>
      </p:sp>
      <p:pic>
        <p:nvPicPr>
          <p:cNvPr id="14" name="Picture 7" descr="europe-map-of-europe-nightlights-satellite-woodleywonderwork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2651" y="296416"/>
            <a:ext cx="8753830" cy="5824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17 CuadroTexto"/>
          <p:cNvSpPr txBox="1">
            <a:spLocks noChangeArrowheads="1"/>
          </p:cNvSpPr>
          <p:nvPr/>
        </p:nvSpPr>
        <p:spPr bwMode="auto">
          <a:xfrm>
            <a:off x="2995648" y="2671425"/>
            <a:ext cx="3376244" cy="2554545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/>
          <a:p>
            <a:pPr algn="ctr"/>
            <a:r>
              <a:rPr lang="es-ES" sz="3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Pfizer</a:t>
            </a:r>
            <a:endParaRPr lang="es-ES" sz="3200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/>
            <a:endParaRPr lang="es-ES" sz="3200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  <a:p>
            <a:pPr algn="ctr"/>
            <a:r>
              <a:rPr lang="es-ES" sz="3200" b="1" dirty="0" err="1" smtClean="0">
                <a:solidFill>
                  <a:srgbClr val="FFFF00"/>
                </a:solidFill>
              </a:rPr>
              <a:t>Nimenrix</a:t>
            </a:r>
            <a:r>
              <a:rPr lang="es-ES" sz="3200" b="1" dirty="0" smtClean="0">
                <a:solidFill>
                  <a:srgbClr val="FFFF00"/>
                </a:solidFill>
              </a:rPr>
              <a:t>®</a:t>
            </a:r>
          </a:p>
          <a:p>
            <a:pPr algn="ctr"/>
            <a:r>
              <a:rPr lang="es-ES" sz="3200" b="1" dirty="0" smtClean="0">
                <a:solidFill>
                  <a:srgbClr val="FFFF00"/>
                </a:solidFill>
              </a:rPr>
              <a:t>A partir 6 semanas</a:t>
            </a:r>
          </a:p>
          <a:p>
            <a:pPr algn="ctr"/>
            <a:endParaRPr lang="es-ES" sz="3200" b="1" dirty="0">
              <a:solidFill>
                <a:srgbClr val="FFFF00"/>
              </a:solidFill>
            </a:endParaRPr>
          </a:p>
        </p:txBody>
      </p:sp>
      <p:sp>
        <p:nvSpPr>
          <p:cNvPr id="16" name="18 CuadroTexto"/>
          <p:cNvSpPr txBox="1">
            <a:spLocks noChangeArrowheads="1"/>
          </p:cNvSpPr>
          <p:nvPr/>
        </p:nvSpPr>
        <p:spPr bwMode="auto">
          <a:xfrm>
            <a:off x="6812264" y="2658644"/>
            <a:ext cx="3159839" cy="2062103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/>
          <a:p>
            <a:pPr algn="ctr"/>
            <a:r>
              <a:rPr lang="es-ES" sz="3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GSK</a:t>
            </a:r>
            <a:endParaRPr lang="es-ES" sz="3200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/>
            <a:endParaRPr lang="es-ES" sz="3200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/>
            <a:r>
              <a:rPr lang="es-ES" sz="32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Menveo</a:t>
            </a:r>
            <a:r>
              <a:rPr lang="es-E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®</a:t>
            </a:r>
          </a:p>
          <a:p>
            <a:pPr algn="ctr"/>
            <a:r>
              <a:rPr lang="es-E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 partir 24 meses</a:t>
            </a:r>
            <a:endParaRPr lang="es-ES" sz="3200" b="1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7" name="5 CuadroTexto"/>
          <p:cNvSpPr txBox="1">
            <a:spLocks noChangeArrowheads="1"/>
          </p:cNvSpPr>
          <p:nvPr/>
        </p:nvSpPr>
        <p:spPr bwMode="auto">
          <a:xfrm>
            <a:off x="1676400" y="-128322"/>
            <a:ext cx="5662127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300">
                <a:solidFill>
                  <a:schemeClr val="tx1"/>
                </a:solidFill>
                <a:latin typeface="Tahoma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3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3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3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3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r>
              <a:rPr lang="es-ES" sz="14000" b="1" dirty="0" smtClean="0">
                <a:solidFill>
                  <a:srgbClr val="FFFFFF"/>
                </a:solidFill>
              </a:rPr>
              <a:t>ACWY</a:t>
            </a:r>
            <a:endParaRPr lang="es-ES" sz="140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1682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6" name="Rectangle 5"/>
          <p:cNvSpPr>
            <a:spLocks noChangeArrowheads="1"/>
          </p:cNvSpPr>
          <p:nvPr/>
        </p:nvSpPr>
        <p:spPr bwMode="auto">
          <a:xfrm>
            <a:off x="1813506" y="2857872"/>
            <a:ext cx="8511822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763" indent="-4763" eaLnBrk="0" hangingPunct="0">
              <a:defRPr sz="2300">
                <a:solidFill>
                  <a:schemeClr val="tx1"/>
                </a:solidFill>
                <a:latin typeface="Tahoma" charset="0"/>
                <a:ea typeface="MS PGothic" charset="-128"/>
              </a:defRPr>
            </a:lvl1pPr>
            <a:lvl2pPr marL="742950" indent="-285750" eaLnBrk="0" hangingPunct="0">
              <a:defRPr sz="2300">
                <a:solidFill>
                  <a:schemeClr val="tx1"/>
                </a:solidFill>
                <a:latin typeface="Tahoma" charset="0"/>
                <a:ea typeface="MS PGothic" charset="-128"/>
              </a:defRPr>
            </a:lvl2pPr>
            <a:lvl3pPr marL="1143000" indent="-228600" eaLnBrk="0" hangingPunct="0">
              <a:defRPr sz="2300">
                <a:solidFill>
                  <a:schemeClr val="tx1"/>
                </a:solidFill>
                <a:latin typeface="Tahoma" charset="0"/>
                <a:ea typeface="MS PGothic" charset="-128"/>
              </a:defRPr>
            </a:lvl3pPr>
            <a:lvl4pPr marL="1600200" indent="-228600" eaLnBrk="0" hangingPunct="0">
              <a:defRPr sz="2300">
                <a:solidFill>
                  <a:schemeClr val="tx1"/>
                </a:solidFill>
                <a:latin typeface="Tahoma" charset="0"/>
                <a:ea typeface="MS PGothic" charset="-128"/>
              </a:defRPr>
            </a:lvl4pPr>
            <a:lvl5pPr marL="2057400" indent="-228600" eaLnBrk="0" hangingPunct="0">
              <a:defRPr sz="2300">
                <a:solidFill>
                  <a:schemeClr val="tx1"/>
                </a:solidFill>
                <a:latin typeface="Tahoma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ahoma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ahoma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ahoma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ahoma" charset="0"/>
                <a:ea typeface="MS PGothic" charset="-128"/>
              </a:defRPr>
            </a:lvl9pPr>
          </a:lstStyle>
          <a:p>
            <a:pPr>
              <a:spcBef>
                <a:spcPct val="20000"/>
              </a:spcBef>
            </a:pPr>
            <a:endParaRPr lang="es-ES" altLang="es-ES_tradnl" sz="1800" dirty="0">
              <a:solidFill>
                <a:srgbClr val="004584"/>
              </a:solidFill>
              <a:latin typeface="Calibri"/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Declaración de potenciales conflictos de intereses</a:t>
            </a:r>
          </a:p>
        </p:txBody>
      </p:sp>
      <p:sp>
        <p:nvSpPr>
          <p:cNvPr id="7" name="Marcador de contenido 6"/>
          <p:cNvSpPr>
            <a:spLocks noGrp="1"/>
          </p:cNvSpPr>
          <p:nvPr>
            <p:ph idx="1"/>
          </p:nvPr>
        </p:nvSpPr>
        <p:spPr>
          <a:xfrm>
            <a:off x="0" y="1268760"/>
            <a:ext cx="11582400" cy="4285533"/>
          </a:xfrm>
        </p:spPr>
        <p:txBody>
          <a:bodyPr>
            <a:normAutofit lnSpcReduction="10000"/>
          </a:bodyPr>
          <a:lstStyle/>
          <a:p>
            <a:r>
              <a:rPr lang="es-ES" altLang="es-ES_tradnl" dirty="0">
                <a:solidFill>
                  <a:srgbClr val="004584"/>
                </a:solidFill>
              </a:rPr>
              <a:t>Relativas a esta presentación existen las siguientes relaciones que podrían ser percibidas como potenciales conflictos de intereses:</a:t>
            </a:r>
          </a:p>
          <a:p>
            <a:pPr lvl="1"/>
            <a:r>
              <a:rPr lang="es-ES" altLang="es-ES_tradnl" sz="2400" dirty="0">
                <a:solidFill>
                  <a:srgbClr val="004584"/>
                </a:solidFill>
              </a:rPr>
              <a:t>Ha recibido honorarios por conferencias de </a:t>
            </a:r>
            <a:r>
              <a:rPr lang="es-ES" altLang="es-ES_tradnl" sz="2400" dirty="0" err="1">
                <a:solidFill>
                  <a:srgbClr val="004584"/>
                </a:solidFill>
              </a:rPr>
              <a:t>Abbot</a:t>
            </a:r>
            <a:r>
              <a:rPr lang="es-ES" altLang="es-ES_tradnl" sz="2400" dirty="0">
                <a:solidFill>
                  <a:srgbClr val="004584"/>
                </a:solidFill>
              </a:rPr>
              <a:t>, GSK, Sanofi Pasteur MSD, </a:t>
            </a:r>
            <a:r>
              <a:rPr lang="es-ES" altLang="es-ES_tradnl" sz="2400" dirty="0" err="1">
                <a:solidFill>
                  <a:srgbClr val="004584"/>
                </a:solidFill>
              </a:rPr>
              <a:t>Wyeth</a:t>
            </a:r>
            <a:r>
              <a:rPr lang="es-ES" altLang="es-ES_tradnl" sz="2400" dirty="0">
                <a:solidFill>
                  <a:srgbClr val="004584"/>
                </a:solidFill>
              </a:rPr>
              <a:t>/Pfizer, y </a:t>
            </a:r>
            <a:r>
              <a:rPr lang="es-ES" altLang="es-ES_tradnl" sz="2400" dirty="0" err="1">
                <a:solidFill>
                  <a:srgbClr val="004584"/>
                </a:solidFill>
              </a:rPr>
              <a:t>Novartis</a:t>
            </a:r>
            <a:r>
              <a:rPr lang="es-ES" altLang="es-ES_tradnl" sz="2400" dirty="0">
                <a:solidFill>
                  <a:srgbClr val="004584"/>
                </a:solidFill>
              </a:rPr>
              <a:t>.</a:t>
            </a:r>
          </a:p>
          <a:p>
            <a:pPr lvl="1"/>
            <a:r>
              <a:rPr lang="es-ES" altLang="es-ES_tradnl" sz="2400" dirty="0">
                <a:solidFill>
                  <a:srgbClr val="004584"/>
                </a:solidFill>
              </a:rPr>
              <a:t>Ha recibido becas/ayudas de investigación de Sanofi Pasteur MSD, </a:t>
            </a:r>
            <a:r>
              <a:rPr lang="es-ES" altLang="es-ES_tradnl" sz="2400" dirty="0" err="1">
                <a:solidFill>
                  <a:srgbClr val="004584"/>
                </a:solidFill>
              </a:rPr>
              <a:t>Wyeth</a:t>
            </a:r>
            <a:r>
              <a:rPr lang="es-ES" altLang="es-ES_tradnl" sz="2400" dirty="0">
                <a:solidFill>
                  <a:srgbClr val="004584"/>
                </a:solidFill>
              </a:rPr>
              <a:t>/Pfizer, </a:t>
            </a:r>
            <a:r>
              <a:rPr lang="es-ES" altLang="es-ES_tradnl" sz="2400" dirty="0" err="1">
                <a:solidFill>
                  <a:srgbClr val="004584"/>
                </a:solidFill>
              </a:rPr>
              <a:t>Astra-Zeneca</a:t>
            </a:r>
            <a:r>
              <a:rPr lang="es-ES" altLang="es-ES_tradnl" sz="2400" dirty="0">
                <a:solidFill>
                  <a:srgbClr val="004584"/>
                </a:solidFill>
              </a:rPr>
              <a:t> y </a:t>
            </a:r>
            <a:r>
              <a:rPr lang="es-ES" altLang="es-ES_tradnl" sz="2400" dirty="0" err="1">
                <a:solidFill>
                  <a:srgbClr val="004584"/>
                </a:solidFill>
              </a:rPr>
              <a:t>Novartis</a:t>
            </a:r>
            <a:r>
              <a:rPr lang="es-ES" altLang="es-ES_tradnl" sz="2400" dirty="0">
                <a:solidFill>
                  <a:srgbClr val="004584"/>
                </a:solidFill>
              </a:rPr>
              <a:t>.</a:t>
            </a:r>
          </a:p>
          <a:p>
            <a:pPr lvl="1">
              <a:spcBef>
                <a:spcPct val="20000"/>
              </a:spcBef>
            </a:pPr>
            <a:r>
              <a:rPr lang="es-ES" altLang="es-ES_tradnl" sz="2400" dirty="0">
                <a:solidFill>
                  <a:srgbClr val="004584"/>
                </a:solidFill>
              </a:rPr>
              <a:t>Ha recibido honorarios por consultorías para </a:t>
            </a:r>
            <a:r>
              <a:rPr lang="es-ES" altLang="es-ES_tradnl" sz="2400" dirty="0" err="1">
                <a:solidFill>
                  <a:srgbClr val="004584"/>
                </a:solidFill>
              </a:rPr>
              <a:t>Astra-Zeneca</a:t>
            </a:r>
            <a:r>
              <a:rPr lang="es-ES" altLang="es-ES_tradnl" sz="2400" dirty="0">
                <a:solidFill>
                  <a:srgbClr val="004584"/>
                </a:solidFill>
              </a:rPr>
              <a:t>, </a:t>
            </a:r>
            <a:r>
              <a:rPr lang="es-ES" altLang="es-ES_tradnl" sz="2400" dirty="0" err="1">
                <a:solidFill>
                  <a:srgbClr val="004584"/>
                </a:solidFill>
              </a:rPr>
              <a:t>Wyeth</a:t>
            </a:r>
            <a:r>
              <a:rPr lang="es-ES" altLang="es-ES_tradnl" sz="2400" dirty="0">
                <a:solidFill>
                  <a:srgbClr val="004584"/>
                </a:solidFill>
              </a:rPr>
              <a:t>/Pfizer, </a:t>
            </a:r>
            <a:r>
              <a:rPr lang="es-ES" altLang="es-ES_tradnl" sz="2400" dirty="0" err="1">
                <a:solidFill>
                  <a:srgbClr val="004584"/>
                </a:solidFill>
              </a:rPr>
              <a:t>Novartis</a:t>
            </a:r>
            <a:r>
              <a:rPr lang="es-ES" altLang="es-ES_tradnl" sz="2400" dirty="0">
                <a:solidFill>
                  <a:srgbClr val="004584"/>
                </a:solidFill>
              </a:rPr>
              <a:t>, </a:t>
            </a:r>
            <a:r>
              <a:rPr lang="es-ES" altLang="es-ES_tradnl" sz="2400" dirty="0" err="1">
                <a:solidFill>
                  <a:srgbClr val="004584"/>
                </a:solidFill>
              </a:rPr>
              <a:t>Medimmune</a:t>
            </a:r>
            <a:r>
              <a:rPr lang="es-ES" altLang="es-ES_tradnl" sz="2400" dirty="0">
                <a:solidFill>
                  <a:srgbClr val="004584"/>
                </a:solidFill>
              </a:rPr>
              <a:t> y Sanofi Pasteur MSD.</a:t>
            </a:r>
          </a:p>
          <a:p>
            <a:pPr lvl="1"/>
            <a:r>
              <a:rPr lang="es-ES" altLang="es-ES_tradnl" sz="2400" dirty="0">
                <a:solidFill>
                  <a:srgbClr val="004584"/>
                </a:solidFill>
              </a:rPr>
              <a:t>Coordina/lidera ensayos clínicos de vacunas de Sanofi, Sanofi Pasteur MSD, </a:t>
            </a:r>
            <a:r>
              <a:rPr lang="es-ES" altLang="es-ES_tradnl" sz="2400" dirty="0" err="1">
                <a:solidFill>
                  <a:srgbClr val="004584"/>
                </a:solidFill>
              </a:rPr>
              <a:t>Wyeth</a:t>
            </a:r>
            <a:r>
              <a:rPr lang="es-ES" altLang="es-ES_tradnl" sz="2400" dirty="0">
                <a:solidFill>
                  <a:srgbClr val="004584"/>
                </a:solidFill>
              </a:rPr>
              <a:t>, Merck, Pfizer, </a:t>
            </a:r>
            <a:r>
              <a:rPr lang="es-ES" altLang="es-ES_tradnl" sz="2400" dirty="0" err="1">
                <a:solidFill>
                  <a:srgbClr val="004584"/>
                </a:solidFill>
              </a:rPr>
              <a:t>Ablynx</a:t>
            </a:r>
            <a:r>
              <a:rPr lang="es-ES" altLang="es-ES_tradnl" sz="2400" dirty="0">
                <a:solidFill>
                  <a:srgbClr val="004584"/>
                </a:solidFill>
              </a:rPr>
              <a:t>, </a:t>
            </a:r>
            <a:r>
              <a:rPr lang="es-ES" altLang="es-ES_tradnl" sz="2400" dirty="0" err="1">
                <a:solidFill>
                  <a:srgbClr val="004584"/>
                </a:solidFill>
              </a:rPr>
              <a:t>Regeneron</a:t>
            </a:r>
            <a:r>
              <a:rPr lang="es-ES" altLang="es-ES_tradnl" sz="2400" dirty="0">
                <a:solidFill>
                  <a:srgbClr val="004584"/>
                </a:solidFill>
              </a:rPr>
              <a:t>, </a:t>
            </a:r>
            <a:r>
              <a:rPr lang="es-ES" altLang="es-ES_tradnl" sz="2400" dirty="0" err="1">
                <a:solidFill>
                  <a:srgbClr val="004584"/>
                </a:solidFill>
              </a:rPr>
              <a:t>Janssen</a:t>
            </a:r>
            <a:r>
              <a:rPr lang="es-ES" altLang="es-ES_tradnl" sz="2400" dirty="0">
                <a:solidFill>
                  <a:srgbClr val="004584"/>
                </a:solidFill>
              </a:rPr>
              <a:t>, </a:t>
            </a:r>
            <a:r>
              <a:rPr lang="es-ES" altLang="es-ES_tradnl" sz="2400" dirty="0" err="1">
                <a:solidFill>
                  <a:srgbClr val="004584"/>
                </a:solidFill>
              </a:rPr>
              <a:t>Medimmune</a:t>
            </a:r>
            <a:r>
              <a:rPr lang="es-ES" altLang="es-ES_tradnl" sz="2400" dirty="0">
                <a:solidFill>
                  <a:srgbClr val="004584"/>
                </a:solidFill>
              </a:rPr>
              <a:t>, </a:t>
            </a:r>
            <a:r>
              <a:rPr lang="es-ES" altLang="es-ES_tradnl" sz="2400" dirty="0" err="1">
                <a:solidFill>
                  <a:srgbClr val="004584"/>
                </a:solidFill>
              </a:rPr>
              <a:t>Novavax</a:t>
            </a:r>
            <a:r>
              <a:rPr lang="es-ES" altLang="es-ES_tradnl" sz="2400" dirty="0">
                <a:solidFill>
                  <a:srgbClr val="004584"/>
                </a:solidFill>
              </a:rPr>
              <a:t>, Roche, </a:t>
            </a:r>
            <a:r>
              <a:rPr lang="es-ES" altLang="es-ES_tradnl" sz="2400" dirty="0" err="1">
                <a:solidFill>
                  <a:srgbClr val="004584"/>
                </a:solidFill>
              </a:rPr>
              <a:t>Medimmune</a:t>
            </a:r>
            <a:r>
              <a:rPr lang="es-ES" altLang="es-ES_tradnl" sz="2400" dirty="0">
                <a:solidFill>
                  <a:srgbClr val="004584"/>
                </a:solidFill>
              </a:rPr>
              <a:t>, </a:t>
            </a:r>
            <a:r>
              <a:rPr lang="es-ES" altLang="es-ES_tradnl" sz="2400" dirty="0" err="1">
                <a:solidFill>
                  <a:srgbClr val="004584"/>
                </a:solidFill>
              </a:rPr>
              <a:t>Novartis</a:t>
            </a:r>
            <a:r>
              <a:rPr lang="es-ES" altLang="es-ES_tradnl" sz="2400" dirty="0">
                <a:solidFill>
                  <a:srgbClr val="004584"/>
                </a:solidFill>
              </a:rPr>
              <a:t>, and GSK.</a:t>
            </a:r>
          </a:p>
          <a:p>
            <a:endParaRPr lang="es-ES" dirty="0"/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3267" y="5407125"/>
            <a:ext cx="764822" cy="722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 descr="REGALIP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2823" y="5548236"/>
            <a:ext cx="1985434" cy="592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 descr="logo chus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800" y="5407124"/>
            <a:ext cx="769056" cy="767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5894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/>
          <p:cNvSpPr txBox="1"/>
          <p:nvPr/>
        </p:nvSpPr>
        <p:spPr>
          <a:xfrm>
            <a:off x="5181600" y="5925702"/>
            <a:ext cx="914400" cy="914400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noAutofit/>
          </a:bodyPr>
          <a:lstStyle/>
          <a:p>
            <a:pPr algn="ctr"/>
            <a:endParaRPr lang="es-ES_tradnl" sz="2400" dirty="0">
              <a:solidFill>
                <a:srgbClr val="287AC8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1308" y="623530"/>
            <a:ext cx="6410811" cy="5439776"/>
          </a:xfrm>
          <a:prstGeom prst="rect">
            <a:avLst/>
          </a:prstGeom>
        </p:spPr>
      </p:pic>
      <p:sp>
        <p:nvSpPr>
          <p:cNvPr id="12" name="5 CuadroTexto"/>
          <p:cNvSpPr txBox="1">
            <a:spLocks noChangeArrowheads="1"/>
          </p:cNvSpPr>
          <p:nvPr/>
        </p:nvSpPr>
        <p:spPr bwMode="auto">
          <a:xfrm>
            <a:off x="1037093" y="2588412"/>
            <a:ext cx="3063274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300">
                <a:solidFill>
                  <a:schemeClr val="tx1"/>
                </a:solidFill>
                <a:latin typeface="Tahoma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3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3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3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3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r>
              <a:rPr lang="es-ES" sz="8800" b="1" dirty="0" smtClean="0">
                <a:solidFill>
                  <a:srgbClr val="002060"/>
                </a:solidFill>
                <a:latin typeface="+mn-lt"/>
              </a:rPr>
              <a:t>ACWY</a:t>
            </a:r>
            <a:endParaRPr lang="es-ES" sz="8800" b="1" dirty="0">
              <a:solidFill>
                <a:srgbClr val="00206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82889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Todos.</a:t>
            </a:r>
            <a:endParaRPr lang="es-ES" dirty="0"/>
          </a:p>
          <a:p>
            <a:r>
              <a:rPr lang="es-ES" dirty="0"/>
              <a:t>Prioritariamente los </a:t>
            </a:r>
            <a:r>
              <a:rPr lang="es-ES" dirty="0" smtClean="0"/>
              <a:t>lactantes.</a:t>
            </a:r>
            <a:endParaRPr lang="es-ES" dirty="0"/>
          </a:p>
          <a:p>
            <a:r>
              <a:rPr lang="es-ES" dirty="0"/>
              <a:t>Hasta los 14 </a:t>
            </a:r>
            <a:r>
              <a:rPr lang="es-ES" dirty="0" smtClean="0"/>
              <a:t>años.</a:t>
            </a:r>
            <a:endParaRPr lang="es-ES" dirty="0"/>
          </a:p>
          <a:p>
            <a:r>
              <a:rPr lang="es-ES" dirty="0"/>
              <a:t>Solo los grupos de riesgo </a:t>
            </a:r>
            <a:r>
              <a:rPr lang="es-ES" dirty="0" smtClean="0"/>
              <a:t>financiados.</a:t>
            </a:r>
            <a:endParaRPr lang="es-ES" dirty="0"/>
          </a:p>
          <a:p>
            <a:endParaRPr lang="es-ES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es-ES_tradnl" dirty="0"/>
              <a:t>¿Qué niños deberían de vacunarse frente a meningococo </a:t>
            </a:r>
            <a:r>
              <a:rPr lang="es-ES_tradnl" dirty="0" smtClean="0"/>
              <a:t>B y W?</a:t>
            </a:r>
            <a:endParaRPr lang="es-ES_tradnl" dirty="0"/>
          </a:p>
        </p:txBody>
      </p:sp>
      <p:sp>
        <p:nvSpPr>
          <p:cNvPr id="10" name="Marcador de texto 9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endParaRPr lang="es-ES_tradnl"/>
          </a:p>
        </p:txBody>
      </p:sp>
      <p:sp>
        <p:nvSpPr>
          <p:cNvPr id="5" name="Títu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Pregunta 2</a:t>
            </a:r>
            <a:endParaRPr lang="es-ES" dirty="0"/>
          </a:p>
        </p:txBody>
      </p:sp>
      <p:sp>
        <p:nvSpPr>
          <p:cNvPr id="6" name="CuadroTexto 5"/>
          <p:cNvSpPr txBox="1"/>
          <p:nvPr/>
        </p:nvSpPr>
        <p:spPr>
          <a:xfrm>
            <a:off x="5181600" y="5925702"/>
            <a:ext cx="914400" cy="914400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noAutofit/>
          </a:bodyPr>
          <a:lstStyle/>
          <a:p>
            <a:pPr algn="ctr"/>
            <a:endParaRPr lang="es-ES_tradnl" sz="2400" dirty="0">
              <a:solidFill>
                <a:srgbClr val="287AC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417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Indicaciones financiadas en España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s-ES" sz="1200" dirty="0" err="1" smtClean="0"/>
              <a:t>Extraido</a:t>
            </a:r>
            <a:r>
              <a:rPr lang="es-ES" sz="1200" dirty="0" smtClean="0"/>
              <a:t> de ficha </a:t>
            </a:r>
            <a:r>
              <a:rPr lang="es-ES" sz="1200" dirty="0" err="1" smtClean="0"/>
              <a:t>tecnica</a:t>
            </a:r>
            <a:r>
              <a:rPr lang="es-ES" sz="1200" dirty="0" smtClean="0"/>
              <a:t> de </a:t>
            </a:r>
            <a:r>
              <a:rPr lang="es-ES" sz="1200" dirty="0" err="1" smtClean="0"/>
              <a:t>Bexsero</a:t>
            </a:r>
            <a:r>
              <a:rPr lang="es-ES" sz="1200" dirty="0" smtClean="0"/>
              <a:t> </a:t>
            </a:r>
            <a:r>
              <a:rPr lang="mr-IN" sz="1200" dirty="0" smtClean="0"/>
              <a:t>–</a:t>
            </a:r>
            <a:r>
              <a:rPr lang="es-ES" sz="1200" dirty="0" err="1" smtClean="0"/>
              <a:t>Spmsc</a:t>
            </a:r>
            <a:r>
              <a:rPr lang="es-ES" sz="1200" dirty="0" smtClean="0"/>
              <a:t> </a:t>
            </a:r>
            <a:r>
              <a:rPr lang="mr-IN" sz="1200" dirty="0" smtClean="0"/>
              <a:t>–</a:t>
            </a:r>
            <a:r>
              <a:rPr lang="es-ES" sz="1200" dirty="0" smtClean="0"/>
              <a:t>EMA 2016</a:t>
            </a:r>
            <a:endParaRPr lang="es-ES" sz="1200" dirty="0"/>
          </a:p>
        </p:txBody>
      </p:sp>
      <p:pic>
        <p:nvPicPr>
          <p:cNvPr id="5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03512" y="1052736"/>
            <a:ext cx="8712968" cy="4161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uadroTexto 5"/>
          <p:cNvSpPr txBox="1"/>
          <p:nvPr/>
        </p:nvSpPr>
        <p:spPr>
          <a:xfrm>
            <a:off x="5181600" y="5925702"/>
            <a:ext cx="914400" cy="914400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noAutofit/>
          </a:bodyPr>
          <a:lstStyle/>
          <a:p>
            <a:pPr algn="ctr"/>
            <a:endParaRPr lang="es-ES_tradnl" sz="2400" dirty="0">
              <a:solidFill>
                <a:srgbClr val="287AC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8543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Dinámica de la infección </a:t>
            </a:r>
            <a:r>
              <a:rPr lang="es-ES" dirty="0" err="1"/>
              <a:t>meningocócica</a:t>
            </a:r>
            <a:endParaRPr lang="es-ES" dirty="0"/>
          </a:p>
        </p:txBody>
      </p:sp>
      <p:sp>
        <p:nvSpPr>
          <p:cNvPr id="2" name="Marcador de texto 1"/>
          <p:cNvSpPr>
            <a:spLocks noGrp="1"/>
          </p:cNvSpPr>
          <p:nvPr>
            <p:ph type="body" sz="quarter" idx="10"/>
          </p:nvPr>
        </p:nvSpPr>
        <p:spPr>
          <a:xfrm>
            <a:off x="376787" y="5885088"/>
            <a:ext cx="11582443" cy="295162"/>
          </a:xfrm>
        </p:spPr>
        <p:txBody>
          <a:bodyPr>
            <a:normAutofit/>
          </a:bodyPr>
          <a:lstStyle/>
          <a:p>
            <a:r>
              <a:rPr lang="es-ES" sz="1200" dirty="0" err="1"/>
              <a:t>Vetter</a:t>
            </a:r>
            <a:r>
              <a:rPr lang="es-ES" sz="1200" dirty="0"/>
              <a:t> et a. </a:t>
            </a:r>
            <a:r>
              <a:rPr lang="es-ES" sz="1200" dirty="0" err="1"/>
              <a:t>Exp</a:t>
            </a:r>
            <a:r>
              <a:rPr lang="es-ES" sz="1200" dirty="0"/>
              <a:t> </a:t>
            </a:r>
            <a:r>
              <a:rPr lang="es-ES" sz="1200" dirty="0" err="1"/>
              <a:t>Rev</a:t>
            </a:r>
            <a:r>
              <a:rPr lang="es-ES" sz="1200" dirty="0"/>
              <a:t> </a:t>
            </a:r>
            <a:r>
              <a:rPr lang="es-ES" sz="1200" dirty="0" err="1"/>
              <a:t>Vaccines</a:t>
            </a:r>
            <a:r>
              <a:rPr lang="es-ES" sz="1200" dirty="0"/>
              <a:t> 2016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03512" y="1033025"/>
            <a:ext cx="8752122" cy="4713402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5181600" y="5925702"/>
            <a:ext cx="914400" cy="914400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noAutofit/>
          </a:bodyPr>
          <a:lstStyle/>
          <a:p>
            <a:pPr algn="ctr"/>
            <a:endParaRPr lang="es-ES_tradnl" sz="2400" dirty="0">
              <a:solidFill>
                <a:srgbClr val="287AC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8290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2" cstate="print"/>
          <a:srcRect b="50556"/>
          <a:stretch/>
        </p:blipFill>
        <p:spPr>
          <a:xfrm>
            <a:off x="1631834" y="967677"/>
            <a:ext cx="8956654" cy="4128581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303920"/>
            <a:ext cx="10972800" cy="604800"/>
          </a:xfrm>
        </p:spPr>
        <p:txBody>
          <a:bodyPr/>
          <a:lstStyle/>
          <a:p>
            <a:pPr>
              <a:lnSpc>
                <a:spcPts val="3440"/>
              </a:lnSpc>
            </a:pPr>
            <a:r>
              <a:rPr lang="es-ES" dirty="0" smtClean="0">
                <a:solidFill>
                  <a:srgbClr val="004584"/>
                </a:solidFill>
                <a:latin typeface="Calibri" pitchFamily="34" charset="0"/>
              </a:rPr>
              <a:t>¿Quién tiene el máximo riesgo de enfermedad </a:t>
            </a:r>
            <a:r>
              <a:rPr lang="es-ES" dirty="0" err="1" smtClean="0">
                <a:solidFill>
                  <a:srgbClr val="004584"/>
                </a:solidFill>
                <a:latin typeface="Calibri" pitchFamily="34" charset="0"/>
              </a:rPr>
              <a:t>meningocócica</a:t>
            </a:r>
            <a:r>
              <a:rPr lang="es-ES" dirty="0" smtClean="0">
                <a:solidFill>
                  <a:srgbClr val="004584"/>
                </a:solidFill>
                <a:latin typeface="Calibri" pitchFamily="34" charset="0"/>
              </a:rPr>
              <a:t> en España?</a:t>
            </a:r>
            <a:endParaRPr lang="es-ES_tradnl" dirty="0">
              <a:solidFill>
                <a:srgbClr val="004584"/>
              </a:solidFill>
            </a:endParaRPr>
          </a:p>
        </p:txBody>
      </p:sp>
      <p:sp>
        <p:nvSpPr>
          <p:cNvPr id="4" name="Marcador de texto 3"/>
          <p:cNvSpPr>
            <a:spLocks noGrp="1"/>
          </p:cNvSpPr>
          <p:nvPr>
            <p:ph type="body" sz="quarter" idx="10"/>
          </p:nvPr>
        </p:nvSpPr>
        <p:spPr>
          <a:xfrm>
            <a:off x="346205" y="5951225"/>
            <a:ext cx="11582443" cy="295162"/>
          </a:xfrm>
        </p:spPr>
        <p:txBody>
          <a:bodyPr>
            <a:normAutofit/>
          </a:bodyPr>
          <a:lstStyle/>
          <a:p>
            <a:r>
              <a:rPr lang="es-ES" sz="1200" dirty="0" err="1">
                <a:solidFill>
                  <a:srgbClr val="A6A6A6"/>
                </a:solidFill>
              </a:rPr>
              <a:t>Martinón</a:t>
            </a:r>
            <a:r>
              <a:rPr lang="es-ES" sz="1200" dirty="0">
                <a:solidFill>
                  <a:srgbClr val="A6A6A6"/>
                </a:solidFill>
              </a:rPr>
              <a:t>-Torres F. Estudio MENDICOS - Datos no publicados </a:t>
            </a:r>
            <a:r>
              <a:rPr lang="mr-IN" sz="1200" dirty="0">
                <a:solidFill>
                  <a:srgbClr val="A6A6A6"/>
                </a:solidFill>
              </a:rPr>
              <a:t>–</a:t>
            </a:r>
            <a:r>
              <a:rPr lang="es-ES" sz="1200" dirty="0">
                <a:solidFill>
                  <a:srgbClr val="A6A6A6"/>
                </a:solidFill>
              </a:rPr>
              <a:t> presentación en ESPID 2016</a:t>
            </a:r>
          </a:p>
          <a:p>
            <a:endParaRPr lang="es-ES_tradnl" dirty="0"/>
          </a:p>
        </p:txBody>
      </p:sp>
      <p:sp>
        <p:nvSpPr>
          <p:cNvPr id="12" name="1 CuadroTexto"/>
          <p:cNvSpPr txBox="1">
            <a:spLocks noChangeArrowheads="1"/>
          </p:cNvSpPr>
          <p:nvPr/>
        </p:nvSpPr>
        <p:spPr bwMode="auto">
          <a:xfrm>
            <a:off x="277513" y="5096258"/>
            <a:ext cx="11665296" cy="830997"/>
          </a:xfrm>
          <a:prstGeom prst="rect">
            <a:avLst/>
          </a:prstGeom>
          <a:solidFill>
            <a:srgbClr val="004586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Yanone Kaffeesatz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Yanone Kaffeesatz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Yanone Kaffeesatz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Yanone Kaffeesatz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Yanone Kaffeesatz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Yanone Kaffeesatz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Yanone Kaffeesatz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Yanone Kaffeesatz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Yanone Kaffeesatz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GB" dirty="0">
                <a:solidFill>
                  <a:schemeClr val="bg1"/>
                </a:solidFill>
                <a:latin typeface="+mn-lt"/>
                <a:cs typeface="MS PGothic" charset="0"/>
              </a:rPr>
              <a:t>El</a:t>
            </a:r>
            <a:r>
              <a:rPr lang="en-GB" dirty="0">
                <a:solidFill>
                  <a:srgbClr val="C00000"/>
                </a:solidFill>
                <a:latin typeface="+mn-lt"/>
                <a:cs typeface="MS PGothic" charset="0"/>
              </a:rPr>
              <a:t> </a:t>
            </a:r>
            <a:r>
              <a:rPr lang="en-GB" dirty="0">
                <a:solidFill>
                  <a:srgbClr val="FF0000"/>
                </a:solidFill>
                <a:latin typeface="+mn-lt"/>
                <a:cs typeface="MS PGothic" charset="0"/>
              </a:rPr>
              <a:t>m</a:t>
            </a:r>
            <a:r>
              <a:rPr lang="es-ES" dirty="0" err="1">
                <a:solidFill>
                  <a:srgbClr val="FF0000"/>
                </a:solidFill>
                <a:latin typeface="+mn-lt"/>
                <a:cs typeface="MS PGothic" charset="0"/>
              </a:rPr>
              <a:t>áximo</a:t>
            </a:r>
            <a:r>
              <a:rPr lang="es-ES" dirty="0">
                <a:solidFill>
                  <a:srgbClr val="FF0000"/>
                </a:solidFill>
                <a:latin typeface="+mn-lt"/>
                <a:cs typeface="MS PGothic" charset="0"/>
              </a:rPr>
              <a:t> riesgo es en los menores de 1 año</a:t>
            </a:r>
            <a:r>
              <a:rPr lang="es-ES" dirty="0">
                <a:solidFill>
                  <a:schemeClr val="bg1"/>
                </a:solidFill>
                <a:latin typeface="+mn-lt"/>
                <a:cs typeface="MS PGothic" charset="0"/>
              </a:rPr>
              <a:t>. A los 2 años el riesgo es un 54% menor</a:t>
            </a:r>
            <a:r>
              <a:rPr lang="en-GB" dirty="0">
                <a:solidFill>
                  <a:schemeClr val="bg1"/>
                </a:solidFill>
                <a:latin typeface="+mn-lt"/>
                <a:cs typeface="MS PGothic" charset="0"/>
              </a:rPr>
              <a:t> (OR </a:t>
            </a:r>
            <a:r>
              <a:rPr lang="en-GB" dirty="0" smtClean="0">
                <a:solidFill>
                  <a:schemeClr val="bg1"/>
                </a:solidFill>
                <a:latin typeface="+mn-lt"/>
                <a:cs typeface="MS PGothic" charset="0"/>
              </a:rPr>
              <a:t>0,46 CI 95</a:t>
            </a:r>
            <a:r>
              <a:rPr lang="en-GB" dirty="0">
                <a:solidFill>
                  <a:schemeClr val="bg1"/>
                </a:solidFill>
                <a:latin typeface="+mn-lt"/>
                <a:cs typeface="MS PGothic" charset="0"/>
              </a:rPr>
              <a:t>%=</a:t>
            </a:r>
            <a:r>
              <a:rPr lang="en-GB" dirty="0" smtClean="0">
                <a:solidFill>
                  <a:schemeClr val="bg1"/>
                </a:solidFill>
                <a:latin typeface="+mn-lt"/>
                <a:cs typeface="MS PGothic" charset="0"/>
              </a:rPr>
              <a:t>0,38-0,57</a:t>
            </a:r>
            <a:r>
              <a:rPr lang="en-GB" dirty="0">
                <a:solidFill>
                  <a:schemeClr val="bg1"/>
                </a:solidFill>
                <a:latin typeface="+mn-lt"/>
                <a:cs typeface="MS PGothic" charset="0"/>
              </a:rPr>
              <a:t>)</a:t>
            </a:r>
            <a:r>
              <a:rPr lang="es-ES" dirty="0">
                <a:solidFill>
                  <a:schemeClr val="bg1"/>
                </a:solidFill>
                <a:latin typeface="+mn-lt"/>
                <a:cs typeface="MS PGothic" charset="0"/>
              </a:rPr>
              <a:t> y a los 14 años es un </a:t>
            </a:r>
            <a:r>
              <a:rPr lang="es-ES" dirty="0">
                <a:solidFill>
                  <a:srgbClr val="FF0000"/>
                </a:solidFill>
                <a:latin typeface="+mn-lt"/>
                <a:cs typeface="MS PGothic" charset="0"/>
              </a:rPr>
              <a:t>86% </a:t>
            </a:r>
            <a:r>
              <a:rPr lang="es-ES" dirty="0">
                <a:solidFill>
                  <a:schemeClr val="bg1"/>
                </a:solidFill>
                <a:latin typeface="+mn-lt"/>
                <a:cs typeface="MS PGothic" charset="0"/>
              </a:rPr>
              <a:t>menor </a:t>
            </a:r>
            <a:r>
              <a:rPr lang="es-ES" dirty="0" smtClean="0">
                <a:solidFill>
                  <a:schemeClr val="bg1"/>
                </a:solidFill>
                <a:latin typeface="+mn-lt"/>
                <a:cs typeface="MS PGothic" charset="0"/>
              </a:rPr>
              <a:t>(</a:t>
            </a:r>
            <a:r>
              <a:rPr lang="en-GB" dirty="0">
                <a:solidFill>
                  <a:schemeClr val="bg1"/>
                </a:solidFill>
                <a:latin typeface="+mn-lt"/>
                <a:cs typeface="MS PGothic" charset="0"/>
              </a:rPr>
              <a:t>OR </a:t>
            </a:r>
            <a:r>
              <a:rPr lang="en-GB" dirty="0" smtClean="0">
                <a:solidFill>
                  <a:schemeClr val="bg1"/>
                </a:solidFill>
                <a:latin typeface="+mn-lt"/>
                <a:cs typeface="MS PGothic" charset="0"/>
              </a:rPr>
              <a:t>0,14 CI 95</a:t>
            </a:r>
            <a:r>
              <a:rPr lang="en-GB" dirty="0">
                <a:solidFill>
                  <a:schemeClr val="bg1"/>
                </a:solidFill>
                <a:latin typeface="+mn-lt"/>
                <a:cs typeface="MS PGothic" charset="0"/>
              </a:rPr>
              <a:t>%=</a:t>
            </a:r>
            <a:r>
              <a:rPr lang="en-GB" dirty="0" smtClean="0">
                <a:solidFill>
                  <a:schemeClr val="bg1"/>
                </a:solidFill>
                <a:latin typeface="+mn-lt"/>
                <a:cs typeface="MS PGothic" charset="0"/>
              </a:rPr>
              <a:t>0,12-0,18</a:t>
            </a:r>
            <a:r>
              <a:rPr lang="en-GB" dirty="0" smtClean="0">
                <a:solidFill>
                  <a:schemeClr val="bg1"/>
                </a:solidFill>
                <a:latin typeface="+mn-lt"/>
                <a:cs typeface="MS PGothic" charset="0"/>
              </a:rPr>
              <a:t>).</a:t>
            </a:r>
            <a:endParaRPr lang="es-ES_tradnl" dirty="0">
              <a:solidFill>
                <a:schemeClr val="bg1"/>
              </a:solidFill>
              <a:latin typeface="+mn-lt"/>
              <a:cs typeface="MS PGothic" charset="0"/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4483643" y="1969029"/>
            <a:ext cx="8370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600" dirty="0">
                <a:solidFill>
                  <a:srgbClr val="000000"/>
                </a:solidFill>
              </a:rPr>
              <a:t>N=1038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5181600" y="5925702"/>
            <a:ext cx="914400" cy="914400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noAutofit/>
          </a:bodyPr>
          <a:lstStyle/>
          <a:p>
            <a:pPr algn="ctr"/>
            <a:endParaRPr lang="es-ES_tradnl" sz="2400" dirty="0">
              <a:solidFill>
                <a:srgbClr val="287AC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356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texto 6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endParaRPr lang="es-ES"/>
          </a:p>
        </p:txBody>
      </p:sp>
      <p:sp>
        <p:nvSpPr>
          <p:cNvPr id="260102" name="Rectangle 3"/>
          <p:cNvSpPr>
            <a:spLocks noGrp="1"/>
          </p:cNvSpPr>
          <p:nvPr>
            <p:ph type="title"/>
          </p:nvPr>
        </p:nvSpPr>
        <p:spPr>
          <a:xfrm>
            <a:off x="609600" y="159904"/>
            <a:ext cx="10972800" cy="606961"/>
          </a:xfrm>
        </p:spPr>
        <p:txBody>
          <a:bodyPr anchor="t">
            <a:spAutoFit/>
          </a:bodyPr>
          <a:lstStyle/>
          <a:p>
            <a:pPr eaLnBrk="1" hangingPunct="1">
              <a:lnSpc>
                <a:spcPct val="110000"/>
              </a:lnSpc>
            </a:pPr>
            <a:r>
              <a:rPr lang="es-ES" b="1" dirty="0">
                <a:solidFill>
                  <a:srgbClr val="004584"/>
                </a:solidFill>
                <a:latin typeface="Calibri" pitchFamily="34" charset="0"/>
              </a:rPr>
              <a:t>Calendario </a:t>
            </a:r>
            <a:r>
              <a:rPr lang="es-ES" b="1" dirty="0" err="1">
                <a:solidFill>
                  <a:srgbClr val="004584"/>
                </a:solidFill>
                <a:latin typeface="Calibri" pitchFamily="34" charset="0"/>
              </a:rPr>
              <a:t>antimeningocócico</a:t>
            </a:r>
            <a:r>
              <a:rPr lang="es-ES" b="1" dirty="0">
                <a:solidFill>
                  <a:srgbClr val="004584"/>
                </a:solidFill>
                <a:latin typeface="Calibri" pitchFamily="34" charset="0"/>
              </a:rPr>
              <a:t> ideal según FMT*</a:t>
            </a:r>
            <a:endParaRPr lang="en-GB" b="1" dirty="0">
              <a:solidFill>
                <a:srgbClr val="004584"/>
              </a:solidFill>
              <a:latin typeface="Calibri" pitchFamily="34" charset="0"/>
            </a:endParaRPr>
          </a:p>
        </p:txBody>
      </p:sp>
      <p:graphicFrame>
        <p:nvGraphicFramePr>
          <p:cNvPr id="699434" name="Group 42"/>
          <p:cNvGraphicFramePr>
            <a:graphicFrameLocks noGrp="1"/>
          </p:cNvGraphicFramePr>
          <p:nvPr>
            <p:extLst/>
          </p:nvPr>
        </p:nvGraphicFramePr>
        <p:xfrm>
          <a:off x="2227675" y="1028890"/>
          <a:ext cx="7623763" cy="3483594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202894"/>
                <a:gridCol w="1939180"/>
                <a:gridCol w="1539052"/>
                <a:gridCol w="1338361"/>
                <a:gridCol w="1604276"/>
              </a:tblGrid>
              <a:tr h="59991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j-lt"/>
                        <a:ea typeface="MS PGothic" pitchFamily="34" charset="-128"/>
                      </a:endParaRPr>
                    </a:p>
                  </a:txBody>
                  <a:tcPr marL="72249" marR="72249" marT="36124" marB="36124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Infant</a:t>
                      </a:r>
                      <a:endParaRPr kumimoji="0" lang="es-ES" sz="1600" u="none" strike="noStrike" cap="none" normalizeH="0" baseline="0" dirty="0" smtClean="0">
                        <a:ln>
                          <a:noFill/>
                        </a:ln>
                        <a:effectLst/>
                        <a:latin typeface="+mj-lt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0 - 6 </a:t>
                      </a:r>
                      <a:r>
                        <a:rPr kumimoji="0" lang="es-ES" sz="160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months</a:t>
                      </a:r>
                      <a:endParaRPr kumimoji="0" lang="es-E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MS PGothic" pitchFamily="34" charset="-128"/>
                      </a:endParaRPr>
                    </a:p>
                  </a:txBody>
                  <a:tcPr marL="72249" marR="72249" marT="36124" marB="36124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u="none" strike="noStrike" cap="none" normalizeH="0" baseline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Infant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u="none" strike="noStrike" cap="none" normalizeH="0" baseline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12 - 24 months</a:t>
                      </a:r>
                      <a:endParaRPr kumimoji="0" lang="es-E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MS PGothic" pitchFamily="34" charset="-128"/>
                      </a:endParaRPr>
                    </a:p>
                  </a:txBody>
                  <a:tcPr marL="72249" marR="72249" marT="36124" marB="36124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u="none" strike="noStrike" cap="none" normalizeH="0" baseline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Child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u="none" strike="noStrike" cap="none" normalizeH="0" baseline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2 – 11 years</a:t>
                      </a:r>
                      <a:endParaRPr kumimoji="0" lang="es-E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MS PGothic" pitchFamily="34" charset="-128"/>
                      </a:endParaRPr>
                    </a:p>
                  </a:txBody>
                  <a:tcPr marL="72249" marR="72249" marT="36124" marB="36124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Adolescents</a:t>
                      </a:r>
                      <a:endParaRPr kumimoji="0" lang="es-ES" sz="1600" u="none" strike="noStrike" cap="none" normalizeH="0" baseline="0" dirty="0" smtClean="0">
                        <a:ln>
                          <a:noFill/>
                        </a:ln>
                        <a:effectLst/>
                        <a:latin typeface="+mj-lt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11 - 18 </a:t>
                      </a:r>
                      <a:r>
                        <a:rPr kumimoji="0" lang="es-ES" sz="160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years</a:t>
                      </a:r>
                      <a:endParaRPr kumimoji="0" lang="es-E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MS PGothic" pitchFamily="34" charset="-128"/>
                      </a:endParaRPr>
                    </a:p>
                  </a:txBody>
                  <a:tcPr marL="72249" marR="72249" marT="36124" marB="36124" horzOverflow="overflow"/>
                </a:tc>
              </a:tr>
              <a:tr h="288368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2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C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2200" u="none" strike="noStrike" cap="none" normalizeH="0" baseline="0" smtClean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2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ACYW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2200" u="none" strike="noStrike" cap="none" normalizeH="0" baseline="0" smtClean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2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B</a:t>
                      </a:r>
                      <a:endParaRPr kumimoji="0" lang="es-ES" sz="2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MS PGothic" pitchFamily="34" charset="-128"/>
                      </a:endParaRPr>
                    </a:p>
                  </a:txBody>
                  <a:tcPr marL="72249" marR="72249" marT="36124" marB="36124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MS PGothic" pitchFamily="34" charset="-128"/>
                      </a:endParaRPr>
                    </a:p>
                  </a:txBody>
                  <a:tcPr marL="72249" marR="72249" marT="36124" marB="36124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MS PGothic" pitchFamily="34" charset="-128"/>
                      </a:endParaRPr>
                    </a:p>
                  </a:txBody>
                  <a:tcPr marL="72249" marR="72249" marT="36124" marB="36124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MS PGothic" pitchFamily="34" charset="-128"/>
                      </a:endParaRPr>
                    </a:p>
                  </a:txBody>
                  <a:tcPr marL="72249" marR="72249" marT="36124" marB="36124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MS PGothic" pitchFamily="34" charset="-128"/>
                      </a:endParaRPr>
                    </a:p>
                  </a:txBody>
                  <a:tcPr marL="72249" marR="72249" marT="36124" marB="36124" horzOverflow="overflow"/>
                </a:tc>
              </a:tr>
            </a:tbl>
          </a:graphicData>
        </a:graphic>
      </p:graphicFrame>
      <p:pic>
        <p:nvPicPr>
          <p:cNvPr id="2486274" name="Picture 2" descr="C:\Documents and Settings\fmartor\Configuración local\Archivos temporales de Internet\Content.IE5\TLCL71YK\MC900293392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33424" y="1868032"/>
            <a:ext cx="344938" cy="4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0125" name="Picture 3" descr="C:\Documents and Settings\fmartor\Configuración local\Archivos temporales de Internet\Content.IE5\KBL72IF1\MC900290942[1].w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35933" y="3859895"/>
            <a:ext cx="357481" cy="464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" descr="C:\Documents and Settings\fmartor\Configuración local\Archivos temporales de Internet\Content.IE5\TLCL71YK\MC900293392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98126" y="1868032"/>
            <a:ext cx="346193" cy="4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0127" name="Picture 3" descr="C:\Documents and Settings\fmartor\Configuración local\Archivos temporales de Internet\Content.IE5\KBL72IF1\MC900290942[1].w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01976" y="3859895"/>
            <a:ext cx="357482" cy="464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0128" name="Picture 3" descr="C:\Documents and Settings\fmartor\Configuración local\Archivos temporales de Internet\Content.IE5\KBL72IF1\MC900290942[1].w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25414" y="3859895"/>
            <a:ext cx="357482" cy="464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9280" name="Picture 2" descr="C:\Documents and Settings\fmartor\Configuración local\Archivos temporales de Internet\Content.IE5\TLCL71YK\MC900293392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25413" y="1886847"/>
            <a:ext cx="343684" cy="4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4" descr="C:\Documents and Settings\fmartor\Configuración local\Archivos temporales de Internet\Content.IE5\9SCZ5L0X\MC900396216[1].wm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85483" y="2850165"/>
            <a:ext cx="440267" cy="455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23 CuadroTexto"/>
          <p:cNvSpPr txBox="1">
            <a:spLocks noChangeArrowheads="1"/>
          </p:cNvSpPr>
          <p:nvPr/>
        </p:nvSpPr>
        <p:spPr bwMode="auto">
          <a:xfrm>
            <a:off x="4835408" y="1711242"/>
            <a:ext cx="486030" cy="748988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es-ES" sz="4267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X</a:t>
            </a:r>
          </a:p>
        </p:txBody>
      </p:sp>
      <p:pic>
        <p:nvPicPr>
          <p:cNvPr id="18" name="Picture 4" descr="C:\Documents and Settings\fmartor\Configuración local\Archivos temporales de Internet\Content.IE5\9SCZ5L0X\MC900396216[1].wm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25414" y="2850165"/>
            <a:ext cx="440267" cy="455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18 CuadroTexto"/>
          <p:cNvSpPr txBox="1">
            <a:spLocks noChangeArrowheads="1"/>
          </p:cNvSpPr>
          <p:nvPr/>
        </p:nvSpPr>
        <p:spPr bwMode="auto">
          <a:xfrm>
            <a:off x="3478233" y="1711242"/>
            <a:ext cx="486030" cy="748988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es-ES" sz="4267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X</a:t>
            </a:r>
          </a:p>
        </p:txBody>
      </p:sp>
      <p:sp>
        <p:nvSpPr>
          <p:cNvPr id="20" name="19 CuadroTexto"/>
          <p:cNvSpPr txBox="1">
            <a:spLocks noChangeArrowheads="1"/>
          </p:cNvSpPr>
          <p:nvPr/>
        </p:nvSpPr>
        <p:spPr bwMode="auto">
          <a:xfrm>
            <a:off x="5868968" y="1711242"/>
            <a:ext cx="486030" cy="748988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es-ES" sz="4267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X</a:t>
            </a:r>
          </a:p>
        </p:txBody>
      </p:sp>
      <p:sp>
        <p:nvSpPr>
          <p:cNvPr id="25" name="46 CuadroTexto"/>
          <p:cNvSpPr txBox="1">
            <a:spLocks noChangeArrowheads="1"/>
          </p:cNvSpPr>
          <p:nvPr/>
        </p:nvSpPr>
        <p:spPr bwMode="auto">
          <a:xfrm>
            <a:off x="1869998" y="4697390"/>
            <a:ext cx="8258450" cy="675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" sz="1896" b="1" dirty="0">
                <a:solidFill>
                  <a:srgbClr val="C00000"/>
                </a:solidFill>
              </a:rPr>
              <a:t>En un mundo globalizado no deberíamos preocuparnos SOLO de los meningococos circulantes en nuestro </a:t>
            </a:r>
            <a:r>
              <a:rPr lang="es-ES" sz="1896" b="1" dirty="0" smtClean="0">
                <a:solidFill>
                  <a:srgbClr val="C00000"/>
                </a:solidFill>
              </a:rPr>
              <a:t>pueblo.</a:t>
            </a:r>
            <a:endParaRPr lang="es-ES" sz="1896" b="1" dirty="0">
              <a:solidFill>
                <a:srgbClr val="C00000"/>
              </a:solidFill>
            </a:endParaRPr>
          </a:p>
        </p:txBody>
      </p:sp>
      <p:sp>
        <p:nvSpPr>
          <p:cNvPr id="28" name="Rectángulo 27"/>
          <p:cNvSpPr/>
          <p:nvPr/>
        </p:nvSpPr>
        <p:spPr>
          <a:xfrm>
            <a:off x="1343473" y="5415607"/>
            <a:ext cx="97210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400" b="1" i="1" dirty="0">
                <a:solidFill>
                  <a:srgbClr val="004584"/>
                </a:solidFill>
                <a:latin typeface="Calibri" pitchFamily="34" charset="0"/>
              </a:rPr>
              <a:t>*Es una opinión personal, y no es el calendario de vacunación individual ideal, sino el ideal desde la perspectiva de salud pública con la epidemiología y los conocimientos </a:t>
            </a:r>
            <a:r>
              <a:rPr lang="es-ES" sz="1400" b="1" i="1" dirty="0" smtClean="0">
                <a:solidFill>
                  <a:srgbClr val="004584"/>
                </a:solidFill>
                <a:latin typeface="Calibri" pitchFamily="34" charset="0"/>
              </a:rPr>
              <a:t>actuales.</a:t>
            </a:r>
            <a:endParaRPr lang="es-ES_tradnl" sz="1400" i="1" dirty="0">
              <a:solidFill>
                <a:srgbClr val="00458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829319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0826E-7 1.90751E-6 L 0.63749 0.0043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4862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900" y="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3" dur="500"/>
                                        <p:tgtEl>
                                          <p:spTgt spid="24862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86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4" dur="500"/>
                                        <p:tgtEl>
                                          <p:spTgt spid="3092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9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4" grpId="1"/>
      <p:bldP spid="19" grpId="0"/>
      <p:bldP spid="19" grpId="1"/>
      <p:bldP spid="20" grpId="0"/>
      <p:bldP spid="20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dirty="0"/>
              <a:t>Debería formar parte del calendario </a:t>
            </a:r>
            <a:r>
              <a:rPr lang="es-ES_tradnl" dirty="0" err="1" smtClean="0"/>
              <a:t>vacunal</a:t>
            </a:r>
            <a:r>
              <a:rPr lang="es-ES" dirty="0" smtClean="0"/>
              <a:t>.</a:t>
            </a:r>
            <a:endParaRPr lang="es-ES" dirty="0"/>
          </a:p>
          <a:p>
            <a:r>
              <a:rPr lang="es-ES" dirty="0" smtClean="0"/>
              <a:t>E</a:t>
            </a:r>
            <a:r>
              <a:rPr lang="es-ES_tradnl" dirty="0" smtClean="0"/>
              <a:t>l ECDC recomienda su inclusión en los calendarios </a:t>
            </a:r>
            <a:r>
              <a:rPr lang="es-ES_tradnl" dirty="0" err="1" smtClean="0"/>
              <a:t>vacunales</a:t>
            </a:r>
            <a:r>
              <a:rPr lang="es-ES_tradnl" dirty="0" smtClean="0"/>
              <a:t> europeos.</a:t>
            </a:r>
            <a:endParaRPr lang="es-ES" dirty="0"/>
          </a:p>
          <a:p>
            <a:r>
              <a:rPr lang="es-ES_tradnl" dirty="0"/>
              <a:t>Incrementa el riesgo de invaginación </a:t>
            </a:r>
            <a:r>
              <a:rPr lang="es-ES_tradnl" dirty="0" smtClean="0"/>
              <a:t>intestinal</a:t>
            </a:r>
            <a:r>
              <a:rPr lang="es-ES" dirty="0" smtClean="0"/>
              <a:t>.</a:t>
            </a:r>
          </a:p>
          <a:p>
            <a:r>
              <a:rPr lang="es-ES_tradnl" dirty="0" smtClean="0"/>
              <a:t>Reduce </a:t>
            </a:r>
            <a:r>
              <a:rPr lang="es-ES_tradnl" dirty="0"/>
              <a:t>la incidencia de convulsiones en los </a:t>
            </a:r>
            <a:r>
              <a:rPr lang="es-ES_tradnl" dirty="0" smtClean="0"/>
              <a:t>vacunados.</a:t>
            </a:r>
            <a:endParaRPr lang="es-ES_tradnl" dirty="0"/>
          </a:p>
          <a:p>
            <a:endParaRPr lang="es-ES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0"/>
          </p:nvPr>
        </p:nvSpPr>
        <p:spPr/>
        <p:txBody>
          <a:bodyPr>
            <a:normAutofit/>
          </a:bodyPr>
          <a:lstStyle/>
          <a:p>
            <a:pPr marL="542925"/>
            <a:r>
              <a:rPr lang="es-ES_tradnl" dirty="0"/>
              <a:t>¿Cuál de las siguientes aseveraciones es incorrecta sobre la vacuna frente a rotavirus?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endParaRPr lang="es-ES_tradnl"/>
          </a:p>
        </p:txBody>
      </p:sp>
      <p:sp>
        <p:nvSpPr>
          <p:cNvPr id="5" name="Títu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Pregunta </a:t>
            </a:r>
            <a:r>
              <a:rPr lang="es-ES" dirty="0"/>
              <a:t>3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5181600" y="5925702"/>
            <a:ext cx="914400" cy="914400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noAutofit/>
          </a:bodyPr>
          <a:lstStyle/>
          <a:p>
            <a:pPr algn="ctr"/>
            <a:endParaRPr lang="es-ES_tradnl" sz="2400" dirty="0">
              <a:solidFill>
                <a:srgbClr val="287AC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951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texto 5"/>
          <p:cNvSpPr>
            <a:spLocks noGrp="1"/>
          </p:cNvSpPr>
          <p:nvPr>
            <p:ph type="body" sz="quarter" idx="13"/>
          </p:nvPr>
        </p:nvSpPr>
        <p:spPr>
          <a:xfrm>
            <a:off x="130181" y="5798134"/>
            <a:ext cx="11582443" cy="295162"/>
          </a:xfrm>
        </p:spPr>
        <p:txBody>
          <a:bodyPr>
            <a:normAutofit/>
          </a:bodyPr>
          <a:lstStyle/>
          <a:p>
            <a:r>
              <a:rPr lang="es-ES_tradnl" altLang="es-ES_tradnl" sz="1200" dirty="0">
                <a:solidFill>
                  <a:srgbClr val="A6A6A6"/>
                </a:solidFill>
              </a:rPr>
              <a:t>(1) </a:t>
            </a:r>
            <a:r>
              <a:rPr lang="es-ES_tradnl" altLang="es-ES_tradnl" sz="1200" dirty="0" err="1">
                <a:solidFill>
                  <a:srgbClr val="A6A6A6"/>
                </a:solidFill>
              </a:rPr>
              <a:t>Rotarix</a:t>
            </a:r>
            <a:r>
              <a:rPr lang="es-ES_tradnl" altLang="es-ES_tradnl" sz="1200" dirty="0">
                <a:solidFill>
                  <a:srgbClr val="A6A6A6"/>
                </a:solidFill>
              </a:rPr>
              <a:t>. Ficha técnica. (2) </a:t>
            </a:r>
            <a:r>
              <a:rPr lang="es-ES_tradnl" altLang="es-ES_tradnl" sz="1200" dirty="0" err="1">
                <a:solidFill>
                  <a:srgbClr val="A6A6A6"/>
                </a:solidFill>
              </a:rPr>
              <a:t>Rotateq</a:t>
            </a:r>
            <a:r>
              <a:rPr lang="es-ES_tradnl" altLang="es-ES_tradnl" sz="1200" dirty="0">
                <a:solidFill>
                  <a:srgbClr val="A6A6A6"/>
                </a:solidFill>
              </a:rPr>
              <a:t>. Ficha técnica</a:t>
            </a:r>
          </a:p>
          <a:p>
            <a:endParaRPr lang="es-ES" dirty="0"/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altLang="es-ES_tradnl" dirty="0"/>
              <a:t>Vacunas </a:t>
            </a:r>
            <a:r>
              <a:rPr lang="es-ES" altLang="es-ES_tradnl" dirty="0" err="1"/>
              <a:t>antirrotavirus</a:t>
            </a:r>
            <a:endParaRPr lang="es-ES" dirty="0"/>
          </a:p>
        </p:txBody>
      </p:sp>
      <p:graphicFrame>
        <p:nvGraphicFramePr>
          <p:cNvPr id="7" name="Tabla 6"/>
          <p:cNvGraphicFramePr>
            <a:graphicFrameLocks noGrp="1"/>
          </p:cNvGraphicFramePr>
          <p:nvPr>
            <p:extLst/>
          </p:nvPr>
        </p:nvGraphicFramePr>
        <p:xfrm>
          <a:off x="1055440" y="1124744"/>
          <a:ext cx="10225137" cy="3888432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984487"/>
                <a:gridCol w="3718172"/>
                <a:gridCol w="3522478"/>
              </a:tblGrid>
              <a:tr h="80273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6793EB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s-ES" altLang="es-ES_tradnl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Fabricante/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6793EB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s-ES" altLang="es-ES_tradnl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Nombre comercial</a:t>
                      </a:r>
                      <a:endParaRPr kumimoji="0" lang="es-ES" altLang="es-ES_tradnl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Dosis</a:t>
                      </a:r>
                      <a:endParaRPr kumimoji="0" lang="es-E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MS PGothic" pitchFamily="34" charset="-128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Origen</a:t>
                      </a:r>
                      <a:endParaRPr kumimoji="0" lang="es-E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MS PGothic" pitchFamily="34" charset="-128"/>
                      </a:endParaRPr>
                    </a:p>
                  </a:txBody>
                  <a:tcPr marL="68580" marR="68580" marT="34290" marB="34290" anchor="ctr"/>
                </a:tc>
              </a:tr>
              <a:tr h="1542851">
                <a:tc>
                  <a:txBody>
                    <a:bodyPr/>
                    <a:lstStyle/>
                    <a:p>
                      <a:pPr algn="ctr"/>
                      <a:endParaRPr lang="es-ES" sz="1600" dirty="0" smtClean="0">
                        <a:solidFill>
                          <a:srgbClr val="004584"/>
                        </a:solidFill>
                        <a:latin typeface="+mn-lt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6793EB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lang="es-ES" sz="1600" baseline="0" dirty="0" smtClean="0">
                          <a:solidFill>
                            <a:srgbClr val="004584"/>
                          </a:solidFill>
                          <a:latin typeface="+mn-lt"/>
                        </a:rPr>
                        <a:t>   </a:t>
                      </a:r>
                      <a:r>
                        <a:rPr kumimoji="0" lang="es-ES" altLang="es-ES_tradnl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4584"/>
                          </a:solidFill>
                          <a:effectLst/>
                          <a:latin typeface="+mn-lt"/>
                        </a:rPr>
                        <a:t>GlaxoSmithKline</a:t>
                      </a:r>
                      <a:endParaRPr kumimoji="0" lang="es-ES" altLang="es-ES_tradnl" sz="16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4584"/>
                        </a:solidFill>
                        <a:effectLst/>
                        <a:latin typeface="+mn-lt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6793EB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s-ES" altLang="es-ES_tradnl" sz="16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4584"/>
                          </a:solidFill>
                          <a:effectLst/>
                          <a:latin typeface="+mn-lt"/>
                        </a:rPr>
                        <a:t>Rotarix</a:t>
                      </a:r>
                      <a:r>
                        <a:rPr kumimoji="0" lang="en-US" altLang="es-ES_tradnl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4584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®</a:t>
                      </a:r>
                      <a:endParaRPr kumimoji="0" lang="en-US" altLang="es-ES_tradnl" sz="1600" b="1" i="1" u="none" strike="noStrike" cap="none" normalizeH="0" baseline="30000" dirty="0" smtClean="0">
                        <a:ln>
                          <a:noFill/>
                        </a:ln>
                        <a:solidFill>
                          <a:srgbClr val="004584"/>
                        </a:solidFill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6793EB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s-ES" altLang="es-ES_tradnl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4584"/>
                          </a:solidFill>
                          <a:effectLst/>
                          <a:latin typeface="+mn-lt"/>
                        </a:rPr>
                        <a:t> </a:t>
                      </a:r>
                    </a:p>
                    <a:p>
                      <a:pPr algn="ctr"/>
                      <a:endParaRPr lang="es-ES" sz="1600" dirty="0">
                        <a:solidFill>
                          <a:srgbClr val="004584"/>
                        </a:solidFill>
                        <a:latin typeface="+mn-lt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 typeface="Wingdings" panose="05000000000000000000" pitchFamily="2" charset="2"/>
                        <a:buChar char="v"/>
                        <a:tabLst/>
                      </a:pPr>
                      <a:r>
                        <a:rPr kumimoji="0" lang="es-ES" altLang="es-ES_tradnl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2</a:t>
                      </a:r>
                      <a:r>
                        <a:rPr kumimoji="0" lang="es-ES" altLang="es-ES_tradnl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4584"/>
                          </a:solidFill>
                          <a:effectLst/>
                          <a:latin typeface="+mn-lt"/>
                        </a:rPr>
                        <a:t> dosis orales.</a:t>
                      </a: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 typeface="Wingdings" panose="05000000000000000000" pitchFamily="2" charset="2"/>
                        <a:buChar char="v"/>
                        <a:tabLst/>
                      </a:pPr>
                      <a:r>
                        <a:rPr kumimoji="0" lang="es-ES" altLang="es-ES_tradnl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4584"/>
                          </a:solidFill>
                          <a:effectLst/>
                          <a:latin typeface="+mn-lt"/>
                        </a:rPr>
                        <a:t>1ª dosis: desde las 6 semanas.</a:t>
                      </a: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 typeface="Wingdings" panose="05000000000000000000" pitchFamily="2" charset="2"/>
                        <a:buChar char="v"/>
                        <a:tabLst/>
                      </a:pPr>
                      <a:r>
                        <a:rPr kumimoji="0" lang="es-ES" altLang="es-ES_tradnl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4584"/>
                          </a:solidFill>
                          <a:effectLst/>
                          <a:latin typeface="+mn-lt"/>
                        </a:rPr>
                        <a:t>2ª dosis: desde las 10-24 semanas.</a:t>
                      </a: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 typeface="Wingdings" panose="05000000000000000000" pitchFamily="2" charset="2"/>
                        <a:buChar char="v"/>
                        <a:tabLst/>
                      </a:pPr>
                      <a:r>
                        <a:rPr kumimoji="0" lang="es-ES" altLang="es-ES_tradnl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4584"/>
                          </a:solidFill>
                          <a:effectLst/>
                          <a:latin typeface="+mn-lt"/>
                        </a:rPr>
                        <a:t>Mín. 4 semanas entre dosis.</a:t>
                      </a:r>
                      <a:r>
                        <a:rPr kumimoji="0" lang="es-ES" altLang="es-ES_tradnl" sz="16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4584"/>
                          </a:solidFill>
                          <a:effectLst/>
                          <a:latin typeface="+mn-lt"/>
                        </a:rPr>
                        <a:t>(1)</a:t>
                      </a:r>
                    </a:p>
                    <a:p>
                      <a:endParaRPr lang="es-ES" sz="1600" dirty="0">
                        <a:solidFill>
                          <a:srgbClr val="004584"/>
                        </a:solidFill>
                        <a:latin typeface="+mn-lt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285750" marR="0" lvl="0" indent="-28575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 typeface="Wingdings" panose="05000000000000000000" pitchFamily="2" charset="2"/>
                        <a:buChar char="v"/>
                        <a:tabLst/>
                        <a:defRPr/>
                      </a:pPr>
                      <a:r>
                        <a:rPr kumimoji="0" lang="es-ES" altLang="es-ES_tradnl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4584"/>
                          </a:solidFill>
                          <a:effectLst/>
                          <a:latin typeface="+mn-lt"/>
                        </a:rPr>
                        <a:t>Humana atenuada, cepa G1[P8].</a:t>
                      </a:r>
                    </a:p>
                    <a:p>
                      <a:pPr algn="ctr"/>
                      <a:endParaRPr lang="es-ES" sz="1600" dirty="0">
                        <a:solidFill>
                          <a:srgbClr val="004584"/>
                        </a:solidFill>
                        <a:latin typeface="+mn-lt"/>
                      </a:endParaRPr>
                    </a:p>
                  </a:txBody>
                  <a:tcPr marL="68580" marR="68580" marT="34290" marB="34290" anchor="ctr"/>
                </a:tc>
              </a:tr>
              <a:tr h="154285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6793EB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s-ES" altLang="es-ES_tradnl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4584"/>
                          </a:solidFill>
                          <a:effectLst/>
                          <a:latin typeface="+mn-lt"/>
                        </a:rPr>
                        <a:t>Merck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6793EB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s-ES" altLang="es-ES_tradnl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4584"/>
                          </a:solidFill>
                          <a:effectLst/>
                          <a:latin typeface="+mn-lt"/>
                        </a:rPr>
                        <a:t>  </a:t>
                      </a:r>
                      <a:r>
                        <a:rPr kumimoji="0" lang="es-ES" altLang="es-ES_tradnl" sz="16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4584"/>
                          </a:solidFill>
                          <a:effectLst/>
                          <a:latin typeface="+mn-lt"/>
                        </a:rPr>
                        <a:t>Rotateq</a:t>
                      </a:r>
                      <a:r>
                        <a:rPr kumimoji="0" lang="en-US" altLang="es-ES_tradnl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4584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®</a:t>
                      </a:r>
                      <a:endParaRPr kumimoji="0" lang="es-ES" altLang="es-ES_tradnl" sz="1600" b="1" i="0" u="none" strike="noStrike" cap="none" normalizeH="0" baseline="30000" dirty="0">
                        <a:ln>
                          <a:noFill/>
                        </a:ln>
                        <a:solidFill>
                          <a:srgbClr val="004584"/>
                        </a:solidFill>
                        <a:effectLst/>
                        <a:latin typeface="+mn-lt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 typeface="Wingdings" panose="05000000000000000000" pitchFamily="2" charset="2"/>
                        <a:buChar char="v"/>
                        <a:tabLst/>
                      </a:pPr>
                      <a:r>
                        <a:rPr kumimoji="0" lang="es-ES" altLang="es-ES_tradnl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3</a:t>
                      </a:r>
                      <a:r>
                        <a:rPr kumimoji="0" lang="es-ES" altLang="es-ES_tradnl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4584"/>
                          </a:solidFill>
                          <a:effectLst/>
                          <a:latin typeface="+mn-lt"/>
                        </a:rPr>
                        <a:t> dosis orales.</a:t>
                      </a: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 typeface="Wingdings" panose="05000000000000000000" pitchFamily="2" charset="2"/>
                        <a:buChar char="v"/>
                        <a:tabLst/>
                      </a:pPr>
                      <a:r>
                        <a:rPr kumimoji="0" lang="es-ES" altLang="es-ES_tradnl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4584"/>
                          </a:solidFill>
                          <a:effectLst/>
                          <a:latin typeface="+mn-lt"/>
                        </a:rPr>
                        <a:t>1ª dosis: 6-12 semanas.</a:t>
                      </a: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 typeface="Wingdings" panose="05000000000000000000" pitchFamily="2" charset="2"/>
                        <a:buChar char="v"/>
                        <a:tabLst/>
                      </a:pPr>
                      <a:r>
                        <a:rPr kumimoji="0" lang="es-ES" altLang="es-ES_tradnl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4584"/>
                          </a:solidFill>
                          <a:effectLst/>
                          <a:latin typeface="+mn-lt"/>
                        </a:rPr>
                        <a:t>2ª dosis: al menos 4 semanas después.</a:t>
                      </a: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 typeface="Wingdings" panose="05000000000000000000" pitchFamily="2" charset="2"/>
                        <a:buChar char="v"/>
                        <a:tabLst/>
                      </a:pPr>
                      <a:r>
                        <a:rPr kumimoji="0" lang="es-ES" altLang="es-ES_tradnl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4584"/>
                          </a:solidFill>
                          <a:effectLst/>
                          <a:latin typeface="+mn-lt"/>
                        </a:rPr>
                        <a:t>3ª dosis: hasta la semana 26. </a:t>
                      </a:r>
                      <a:r>
                        <a:rPr kumimoji="0" lang="es-ES" altLang="es-ES_tradnl" sz="16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4584"/>
                          </a:solidFill>
                          <a:effectLst/>
                          <a:latin typeface="+mn-lt"/>
                        </a:rPr>
                        <a:t>(2)</a:t>
                      </a:r>
                    </a:p>
                    <a:p>
                      <a:endParaRPr lang="es-ES" sz="1600" dirty="0">
                        <a:solidFill>
                          <a:srgbClr val="004584"/>
                        </a:solidFill>
                        <a:latin typeface="+mn-lt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 typeface="Wingdings" panose="05000000000000000000" pitchFamily="2" charset="2"/>
                        <a:buChar char="v"/>
                        <a:tabLst/>
                        <a:defRPr/>
                      </a:pPr>
                      <a:r>
                        <a:rPr kumimoji="0" lang="es-ES" altLang="es-ES_tradnl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4584"/>
                          </a:solidFill>
                          <a:effectLst/>
                          <a:latin typeface="+mn-lt"/>
                        </a:rPr>
                        <a:t>Bovina/humana recombinante pentavalente G1,G2,G3,G4, &amp; P[8].</a:t>
                      </a:r>
                    </a:p>
                    <a:p>
                      <a:pPr algn="ctr"/>
                      <a:endParaRPr lang="es-ES" sz="1600" dirty="0">
                        <a:solidFill>
                          <a:srgbClr val="004584"/>
                        </a:solidFill>
                        <a:latin typeface="+mn-lt"/>
                      </a:endParaRPr>
                    </a:p>
                  </a:txBody>
                  <a:tcPr marL="68580" marR="68580" marT="34290" marB="34290" anchor="ctr"/>
                </a:tc>
              </a:tr>
            </a:tbl>
          </a:graphicData>
        </a:graphic>
      </p:graphicFrame>
      <p:sp>
        <p:nvSpPr>
          <p:cNvPr id="5" name="CuadroTexto 4"/>
          <p:cNvSpPr txBox="1"/>
          <p:nvPr/>
        </p:nvSpPr>
        <p:spPr>
          <a:xfrm>
            <a:off x="5181600" y="5925702"/>
            <a:ext cx="914400" cy="914400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noAutofit/>
          </a:bodyPr>
          <a:lstStyle/>
          <a:p>
            <a:pPr algn="ctr"/>
            <a:endParaRPr lang="es-ES_tradnl" sz="2400" dirty="0">
              <a:solidFill>
                <a:srgbClr val="287AC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186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66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2" t="42784" r="4529" b="-1254"/>
          <a:stretch>
            <a:fillRect/>
          </a:stretch>
        </p:blipFill>
        <p:spPr bwMode="auto">
          <a:xfrm>
            <a:off x="1546796" y="2821815"/>
            <a:ext cx="5696656" cy="2122311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1666" name="Group 5"/>
          <p:cNvGrpSpPr>
            <a:grpSpLocks/>
          </p:cNvGrpSpPr>
          <p:nvPr/>
        </p:nvGrpSpPr>
        <p:grpSpPr bwMode="auto">
          <a:xfrm>
            <a:off x="1546796" y="260649"/>
            <a:ext cx="5696656" cy="2499077"/>
            <a:chOff x="19" y="935"/>
            <a:chExt cx="4037" cy="1771"/>
          </a:xfrm>
        </p:grpSpPr>
        <p:pic>
          <p:nvPicPr>
            <p:cNvPr id="241677" name="Picture 6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31" t="26756" r="11646" b="3331"/>
            <a:stretch>
              <a:fillRect/>
            </a:stretch>
          </p:blipFill>
          <p:spPr bwMode="auto">
            <a:xfrm>
              <a:off x="19" y="935"/>
              <a:ext cx="4037" cy="1679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1678" name="Picture 7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7" y="2568"/>
              <a:ext cx="1218" cy="13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41667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3036" y="4811481"/>
            <a:ext cx="1659467" cy="18626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1668" name="Picture 10" descr="4047-3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8552" y="452560"/>
            <a:ext cx="3255434" cy="2140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1669" name="Picture 1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6775" y="2899426"/>
            <a:ext cx="3217333" cy="1906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41670" name="Object 12"/>
          <p:cNvGraphicFramePr>
            <a:graphicFrameLocks noChangeAspect="1"/>
          </p:cNvGraphicFramePr>
          <p:nvPr>
            <p:extLst/>
          </p:nvPr>
        </p:nvGraphicFramePr>
        <p:xfrm>
          <a:off x="7555257" y="4059360"/>
          <a:ext cx="1391356" cy="8748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328" name="Photo Editor Photo" r:id="rId9" imgW="3877216" imgH="2438095" progId="">
                  <p:embed/>
                </p:oleObj>
              </mc:Choice>
              <mc:Fallback>
                <p:oleObj name="Photo Editor Photo" r:id="rId9" imgW="3877216" imgH="2438095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55257" y="4059360"/>
                        <a:ext cx="1391356" cy="87488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0669" name="Rectangle 13"/>
          <p:cNvSpPr>
            <a:spLocks noChangeArrowheads="1"/>
          </p:cNvSpPr>
          <p:nvPr/>
        </p:nvSpPr>
        <p:spPr bwMode="auto">
          <a:xfrm>
            <a:off x="7638345" y="44624"/>
            <a:ext cx="3038122" cy="8805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 defTabSz="406405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s-ES_tradnl" sz="3111" b="1" dirty="0" err="1">
                <a:solidFill>
                  <a:srgbClr val="004584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ＭＳ Ｐゴシック" charset="0"/>
              </a:rPr>
              <a:t>Pentavalent</a:t>
            </a:r>
            <a:endParaRPr kumimoji="1" lang="es-ES_tradnl" sz="3111" b="1" dirty="0">
              <a:solidFill>
                <a:srgbClr val="004584"/>
              </a:solidFill>
              <a:effectLst>
                <a:outerShdw blurRad="38100" dist="38100" dir="2700000" algn="tl">
                  <a:srgbClr val="DDDDDD"/>
                </a:outerShdw>
              </a:effectLst>
              <a:ea typeface="ＭＳ Ｐゴシック" charset="0"/>
            </a:endParaRPr>
          </a:p>
        </p:txBody>
      </p:sp>
      <p:sp>
        <p:nvSpPr>
          <p:cNvPr id="70670" name="Rectangle 14"/>
          <p:cNvSpPr>
            <a:spLocks noChangeArrowheads="1"/>
          </p:cNvSpPr>
          <p:nvPr/>
        </p:nvSpPr>
        <p:spPr bwMode="auto">
          <a:xfrm>
            <a:off x="7529857" y="2276873"/>
            <a:ext cx="3038122" cy="880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 defTabSz="406405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s-ES_tradnl" sz="3111" b="1" dirty="0" err="1">
                <a:solidFill>
                  <a:srgbClr val="004584"/>
                </a:solidFill>
                <a:ea typeface="ＭＳ Ｐゴシック" charset="0"/>
              </a:rPr>
              <a:t>Monovalent</a:t>
            </a:r>
            <a:endParaRPr kumimoji="1" lang="es-ES_tradnl" sz="3111" b="1" dirty="0">
              <a:solidFill>
                <a:srgbClr val="004584"/>
              </a:solidFill>
              <a:ea typeface="ＭＳ Ｐゴシック" charset="0"/>
            </a:endParaRPr>
          </a:p>
        </p:txBody>
      </p:sp>
      <p:sp>
        <p:nvSpPr>
          <p:cNvPr id="70671" name="Text Box 15"/>
          <p:cNvSpPr txBox="1">
            <a:spLocks noChangeArrowheads="1"/>
          </p:cNvSpPr>
          <p:nvPr/>
        </p:nvSpPr>
        <p:spPr bwMode="auto">
          <a:xfrm>
            <a:off x="1583486" y="921049"/>
            <a:ext cx="5659967" cy="830997"/>
          </a:xfrm>
          <a:prstGeom prst="rect">
            <a:avLst/>
          </a:prstGeom>
          <a:solidFill>
            <a:srgbClr val="000000">
              <a:alpha val="16000"/>
            </a:srgbClr>
          </a:solidFill>
          <a:ln w="1270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Yanone Kaffeesatz" charset="0"/>
                <a:ea typeface="ＭＳ Ｐゴシック" charset="0"/>
                <a:cs typeface="MS PGothic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Yanone Kaffeesatz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Yanone Kaffeesatz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Yanone Kaffeesatz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Yanone Kaffeesatz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Yanone Kaffeesatz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Yanone Kaffeesatz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Yanone Kaffeesatz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Yanone Kaffeesatz" charset="0"/>
                <a:ea typeface="MS PGothic" charset="0"/>
                <a:cs typeface="MS PGothic" charset="0"/>
              </a:defRPr>
            </a:lvl9pPr>
          </a:lstStyle>
          <a:p>
            <a:pPr algn="ctr" defTabSz="406405"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es-ES" sz="4800" b="1" dirty="0">
                <a:solidFill>
                  <a:srgbClr val="C00000"/>
                </a:solidFill>
                <a:latin typeface="+mj-lt"/>
                <a:cs typeface="Arial" charset="0"/>
              </a:rPr>
              <a:t>95.8% [90 – 98.2%]</a:t>
            </a:r>
            <a:endParaRPr lang="es-ES_tradnl" sz="4800" b="1" dirty="0">
              <a:solidFill>
                <a:srgbClr val="C00000"/>
              </a:solidFill>
              <a:latin typeface="+mj-lt"/>
              <a:cs typeface="Arial" charset="0"/>
            </a:endParaRPr>
          </a:p>
        </p:txBody>
      </p:sp>
      <p:sp>
        <p:nvSpPr>
          <p:cNvPr id="70672" name="Text Box 16"/>
          <p:cNvSpPr txBox="1">
            <a:spLocks noChangeArrowheads="1"/>
          </p:cNvSpPr>
          <p:nvPr/>
        </p:nvSpPr>
        <p:spPr bwMode="auto">
          <a:xfrm>
            <a:off x="2639616" y="5445224"/>
            <a:ext cx="7288380" cy="475387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Yanone Kaffeesatz" charset="0"/>
                <a:ea typeface="ＭＳ Ｐゴシック" charset="0"/>
                <a:cs typeface="MS PGothic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Yanone Kaffeesatz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Yanone Kaffeesatz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Yanone Kaffeesatz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Yanone Kaffeesatz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Yanone Kaffeesatz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Yanone Kaffeesatz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Yanone Kaffeesatz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Yanone Kaffeesatz" charset="0"/>
                <a:ea typeface="MS PGothic" charset="0"/>
                <a:cs typeface="MS PGothic" charset="0"/>
              </a:defRPr>
            </a:lvl9pPr>
          </a:lstStyle>
          <a:p>
            <a:pPr algn="ctr" defTabSz="406405"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es-ES" sz="2489" dirty="0">
                <a:solidFill>
                  <a:srgbClr val="C00000"/>
                </a:solidFill>
                <a:latin typeface="+mn-lt"/>
                <a:cs typeface="Arial" charset="0"/>
              </a:rPr>
              <a:t>Reducción de hospitalización por GEA por rotavirus</a:t>
            </a:r>
            <a:endParaRPr lang="es-ES_tradnl" sz="2489" dirty="0">
              <a:solidFill>
                <a:srgbClr val="C00000"/>
              </a:solidFill>
              <a:latin typeface="+mn-lt"/>
              <a:cs typeface="Arial" charset="0"/>
            </a:endParaRPr>
          </a:p>
        </p:txBody>
      </p:sp>
      <p:sp>
        <p:nvSpPr>
          <p:cNvPr id="70673" name="Text Box 17"/>
          <p:cNvSpPr txBox="1">
            <a:spLocks noChangeArrowheads="1"/>
          </p:cNvSpPr>
          <p:nvPr/>
        </p:nvSpPr>
        <p:spPr bwMode="auto">
          <a:xfrm>
            <a:off x="1546797" y="3417304"/>
            <a:ext cx="5723467" cy="830997"/>
          </a:xfrm>
          <a:prstGeom prst="rect">
            <a:avLst/>
          </a:prstGeom>
          <a:solidFill>
            <a:srgbClr val="000000">
              <a:alpha val="16000"/>
            </a:srgbClr>
          </a:solidFill>
          <a:ln w="1270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Yanone Kaffeesatz" charset="0"/>
                <a:ea typeface="ＭＳ Ｐゴシック" charset="0"/>
                <a:cs typeface="MS PGothic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Yanone Kaffeesatz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Yanone Kaffeesatz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Yanone Kaffeesatz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Yanone Kaffeesatz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Yanone Kaffeesatz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Yanone Kaffeesatz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Yanone Kaffeesatz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Yanone Kaffeesatz" charset="0"/>
                <a:ea typeface="MS PGothic" charset="0"/>
                <a:cs typeface="MS PGothic" charset="0"/>
              </a:defRPr>
            </a:lvl9pPr>
          </a:lstStyle>
          <a:p>
            <a:pPr algn="ctr" defTabSz="406405"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es-ES" sz="4800" b="1" dirty="0">
                <a:solidFill>
                  <a:srgbClr val="C00000"/>
                </a:solidFill>
                <a:latin typeface="+mj-lt"/>
                <a:cs typeface="Arial" charset="0"/>
              </a:rPr>
              <a:t>85% [70 – 93.5%]</a:t>
            </a:r>
            <a:endParaRPr lang="es-ES_tradnl" sz="4800" b="1" dirty="0">
              <a:solidFill>
                <a:srgbClr val="C00000"/>
              </a:solidFill>
              <a:latin typeface="+mj-lt"/>
              <a:cs typeface="Arial" charset="0"/>
            </a:endParaRPr>
          </a:p>
        </p:txBody>
      </p:sp>
      <p:sp>
        <p:nvSpPr>
          <p:cNvPr id="15" name="CuadroTexto 14"/>
          <p:cNvSpPr txBox="1"/>
          <p:nvPr/>
        </p:nvSpPr>
        <p:spPr>
          <a:xfrm>
            <a:off x="5181600" y="5925702"/>
            <a:ext cx="914400" cy="914400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noAutofit/>
          </a:bodyPr>
          <a:lstStyle/>
          <a:p>
            <a:pPr algn="ctr"/>
            <a:endParaRPr lang="es-ES_tradnl" sz="2400" dirty="0">
              <a:solidFill>
                <a:srgbClr val="287AC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221129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exto 3"/>
          <p:cNvSpPr>
            <a:spLocks noGrp="1"/>
          </p:cNvSpPr>
          <p:nvPr>
            <p:ph type="body" sz="quarter" idx="10"/>
          </p:nvPr>
        </p:nvSpPr>
        <p:spPr>
          <a:xfrm>
            <a:off x="274197" y="5870142"/>
            <a:ext cx="11582443" cy="295162"/>
          </a:xfrm>
        </p:spPr>
        <p:txBody>
          <a:bodyPr>
            <a:normAutofit/>
          </a:bodyPr>
          <a:lstStyle/>
          <a:p>
            <a:pPr defTabSz="342900" fontAlgn="base">
              <a:spcBef>
                <a:spcPct val="0"/>
              </a:spcBef>
              <a:spcAft>
                <a:spcPct val="0"/>
              </a:spcAft>
            </a:pPr>
            <a:r>
              <a:rPr lang="es-ES" sz="1200" dirty="0" smtClean="0">
                <a:solidFill>
                  <a:srgbClr val="A6A6A6"/>
                </a:solidFill>
                <a:ea typeface="ＭＳ Ｐゴシック" charset="0"/>
                <a:cs typeface="ＭＳ Ｐゴシック" charset="0"/>
              </a:rPr>
              <a:t>Rotavirus </a:t>
            </a:r>
            <a:r>
              <a:rPr lang="mr-IN" sz="1200" dirty="0" smtClean="0">
                <a:solidFill>
                  <a:srgbClr val="A6A6A6"/>
                </a:solidFill>
                <a:ea typeface="ＭＳ Ｐゴシック" charset="0"/>
                <a:cs typeface="ＭＳ Ｐゴシック" charset="0"/>
              </a:rPr>
              <a:t>–</a:t>
            </a:r>
            <a:r>
              <a:rPr lang="es-ES" sz="1200" dirty="0" smtClean="0">
                <a:solidFill>
                  <a:srgbClr val="A6A6A6"/>
                </a:solidFill>
                <a:ea typeface="ＭＳ Ｐゴシック" charset="0"/>
                <a:cs typeface="ＭＳ Ｐゴシック" charset="0"/>
              </a:rPr>
              <a:t> ECDC </a:t>
            </a:r>
            <a:r>
              <a:rPr lang="es-ES" sz="1200" dirty="0" err="1" smtClean="0">
                <a:solidFill>
                  <a:srgbClr val="A6A6A6"/>
                </a:solidFill>
                <a:ea typeface="ＭＳ Ｐゴシック" charset="0"/>
                <a:cs typeface="ＭＳ Ｐゴシック" charset="0"/>
              </a:rPr>
              <a:t>report</a:t>
            </a:r>
            <a:r>
              <a:rPr lang="es-ES" sz="1200" dirty="0" smtClean="0">
                <a:solidFill>
                  <a:srgbClr val="A6A6A6"/>
                </a:solidFill>
                <a:ea typeface="ＭＳ Ｐゴシック" charset="0"/>
                <a:cs typeface="ＭＳ Ｐゴシック" charset="0"/>
              </a:rPr>
              <a:t> </a:t>
            </a:r>
            <a:r>
              <a:rPr lang="mr-IN" sz="1200" dirty="0" smtClean="0">
                <a:solidFill>
                  <a:srgbClr val="A6A6A6"/>
                </a:solidFill>
                <a:ea typeface="ＭＳ Ｐゴシック" charset="0"/>
                <a:cs typeface="ＭＳ Ｐゴシック" charset="0"/>
              </a:rPr>
              <a:t>–</a:t>
            </a:r>
            <a:r>
              <a:rPr lang="es-ES" sz="1200" dirty="0" smtClean="0">
                <a:solidFill>
                  <a:srgbClr val="A6A6A6"/>
                </a:solidFill>
                <a:ea typeface="ＭＳ Ｐゴシック" charset="0"/>
                <a:cs typeface="ＭＳ Ｐゴシック" charset="0"/>
              </a:rPr>
              <a:t> </a:t>
            </a:r>
            <a:r>
              <a:rPr lang="es-ES" sz="1200" dirty="0" err="1" smtClean="0">
                <a:solidFill>
                  <a:srgbClr val="A6A6A6"/>
                </a:solidFill>
                <a:ea typeface="ＭＳ Ｐゴシック" charset="0"/>
                <a:cs typeface="ＭＳ Ｐゴシック" charset="0"/>
              </a:rPr>
              <a:t>september</a:t>
            </a:r>
            <a:r>
              <a:rPr lang="es-ES" sz="1200" dirty="0" smtClean="0">
                <a:solidFill>
                  <a:srgbClr val="A6A6A6"/>
                </a:solidFill>
                <a:ea typeface="ＭＳ Ｐゴシック" charset="0"/>
                <a:cs typeface="ＭＳ Ｐゴシック" charset="0"/>
              </a:rPr>
              <a:t> 2017</a:t>
            </a:r>
            <a:endParaRPr lang="es-ES" dirty="0"/>
          </a:p>
        </p:txBody>
      </p:sp>
      <p:sp>
        <p:nvSpPr>
          <p:cNvPr id="18" name="Título 1"/>
          <p:cNvSpPr txBox="1">
            <a:spLocks/>
          </p:cNvSpPr>
          <p:nvPr/>
        </p:nvSpPr>
        <p:spPr>
          <a:xfrm>
            <a:off x="407368" y="312304"/>
            <a:ext cx="11305256" cy="6048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b="1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342900" eaLnBrk="0" fontAlgn="base" hangingPunct="0">
              <a:lnSpc>
                <a:spcPct val="80000"/>
              </a:lnSpc>
              <a:spcAft>
                <a:spcPct val="0"/>
              </a:spcAft>
              <a:defRPr/>
            </a:pPr>
            <a:r>
              <a:rPr lang="es-ES" dirty="0">
                <a:solidFill>
                  <a:srgbClr val="004584"/>
                </a:solidFill>
                <a:latin typeface="Calibri" charset="0"/>
                <a:ea typeface="MS PGothic" charset="0"/>
                <a:cs typeface="MS PGothic" charset="0"/>
              </a:rPr>
              <a:t>Efectividad espectacular de la vacunación frente a rotavirus allí donde se utiliza</a:t>
            </a:r>
            <a:endParaRPr lang="es-ES" sz="2800" i="1" dirty="0">
              <a:solidFill>
                <a:srgbClr val="004584"/>
              </a:solidFill>
              <a:latin typeface="Calibri" charset="0"/>
              <a:ea typeface="MS PGothic" charset="0"/>
              <a:cs typeface="MS PGothic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5181600" y="5925702"/>
            <a:ext cx="914400" cy="914400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noAutofit/>
          </a:bodyPr>
          <a:lstStyle/>
          <a:p>
            <a:pPr algn="ctr"/>
            <a:endParaRPr lang="es-ES_tradnl" sz="2400" dirty="0">
              <a:solidFill>
                <a:srgbClr val="287AC8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9376" y="1268760"/>
            <a:ext cx="11208568" cy="4877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857974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Aún </a:t>
            </a:r>
            <a:r>
              <a:rPr lang="es-ES" dirty="0"/>
              <a:t>no hay datos de </a:t>
            </a:r>
            <a:r>
              <a:rPr lang="es-ES" dirty="0" smtClean="0"/>
              <a:t>efectividad.</a:t>
            </a:r>
            <a:endParaRPr lang="es-ES" dirty="0"/>
          </a:p>
          <a:p>
            <a:r>
              <a:rPr lang="es-ES" dirty="0" smtClean="0"/>
              <a:t>Está </a:t>
            </a:r>
            <a:r>
              <a:rPr lang="es-ES" dirty="0"/>
              <a:t>financiada </a:t>
            </a:r>
            <a:r>
              <a:rPr lang="es-ES" dirty="0" smtClean="0"/>
              <a:t>exclusivamente en </a:t>
            </a:r>
            <a:r>
              <a:rPr lang="es-ES" dirty="0"/>
              <a:t>brotes </a:t>
            </a:r>
            <a:r>
              <a:rPr lang="es-ES" dirty="0" smtClean="0"/>
              <a:t>epidémicos.</a:t>
            </a:r>
            <a:endParaRPr lang="es-ES" dirty="0"/>
          </a:p>
          <a:p>
            <a:r>
              <a:rPr lang="es-ES" dirty="0" smtClean="0"/>
              <a:t>No es </a:t>
            </a:r>
            <a:r>
              <a:rPr lang="es-ES" dirty="0"/>
              <a:t>necesario administrarla con paracetamol </a:t>
            </a:r>
            <a:r>
              <a:rPr lang="es-ES" dirty="0" smtClean="0"/>
              <a:t>profiláctico.</a:t>
            </a:r>
            <a:endParaRPr lang="es-ES" dirty="0"/>
          </a:p>
          <a:p>
            <a:r>
              <a:rPr lang="es-ES" dirty="0" smtClean="0"/>
              <a:t>Ya conocemos la </a:t>
            </a:r>
            <a:r>
              <a:rPr lang="es-ES" dirty="0"/>
              <a:t>duración total de la </a:t>
            </a:r>
            <a:r>
              <a:rPr lang="es-ES" dirty="0" smtClean="0"/>
              <a:t>protección.</a:t>
            </a:r>
            <a:endParaRPr lang="es-ES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0"/>
          </p:nvPr>
        </p:nvSpPr>
        <p:spPr/>
        <p:txBody>
          <a:bodyPr>
            <a:normAutofit/>
          </a:bodyPr>
          <a:lstStyle/>
          <a:p>
            <a:r>
              <a:rPr lang="es-ES_tradnl" dirty="0"/>
              <a:t>¿Cuál de las siguientes aseveraciones es correcta sobre la vacuna frente a meningococo B disponible en España</a:t>
            </a:r>
            <a:r>
              <a:rPr lang="es-ES_tradnl" dirty="0" smtClean="0"/>
              <a:t>?</a:t>
            </a:r>
            <a:endParaRPr lang="es-ES_tradnl" dirty="0"/>
          </a:p>
        </p:txBody>
      </p:sp>
      <p:sp>
        <p:nvSpPr>
          <p:cNvPr id="6" name="Marcador de texto 5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endParaRPr lang="es-ES"/>
          </a:p>
        </p:txBody>
      </p:sp>
      <p:sp>
        <p:nvSpPr>
          <p:cNvPr id="5" name="Títu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Pregunta 1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446191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9"/>
          <p:cNvSpPr>
            <a:spLocks noGrp="1"/>
          </p:cNvSpPr>
          <p:nvPr>
            <p:ph type="title"/>
          </p:nvPr>
        </p:nvSpPr>
        <p:spPr>
          <a:xfrm>
            <a:off x="609600" y="231912"/>
            <a:ext cx="10972800" cy="604800"/>
          </a:xfrm>
        </p:spPr>
        <p:txBody>
          <a:bodyPr/>
          <a:lstStyle/>
          <a:p>
            <a:r>
              <a:rPr lang="en-US" i="1" dirty="0">
                <a:solidFill>
                  <a:srgbClr val="004584"/>
                </a:solidFill>
                <a:latin typeface="Calibri" pitchFamily="34" charset="0"/>
                <a:ea typeface="MS PGothic" pitchFamily="34" charset="-128"/>
                <a:cs typeface="Arial" pitchFamily="34" charset="0"/>
              </a:rPr>
              <a:t>Rotavirus season duration and peak activity 2000-2014 in US (2000-06 pre/ 2007- post</a:t>
            </a:r>
            <a:r>
              <a:rPr lang="en-US" i="1" dirty="0" smtClean="0">
                <a:solidFill>
                  <a:srgbClr val="004584"/>
                </a:solidFill>
                <a:latin typeface="Calibri" pitchFamily="34" charset="0"/>
                <a:ea typeface="MS PGothic" pitchFamily="34" charset="-128"/>
                <a:cs typeface="Arial" pitchFamily="34" charset="0"/>
              </a:rPr>
              <a:t>)</a:t>
            </a:r>
            <a:endParaRPr lang="es-ES_tradnl" i="1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quarter" idx="10"/>
          </p:nvPr>
        </p:nvSpPr>
        <p:spPr>
          <a:xfrm>
            <a:off x="130181" y="5942150"/>
            <a:ext cx="11582443" cy="295162"/>
          </a:xfrm>
        </p:spPr>
        <p:txBody>
          <a:bodyPr>
            <a:normAutofit/>
          </a:bodyPr>
          <a:lstStyle/>
          <a:p>
            <a:pPr defTabSz="406405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s-ES" sz="1200" dirty="0">
                <a:solidFill>
                  <a:srgbClr val="A6A6A6"/>
                </a:solidFill>
                <a:cs typeface="Arial" charset="0"/>
              </a:rPr>
              <a:t>MMWR / </a:t>
            </a:r>
            <a:r>
              <a:rPr lang="es-ES" sz="1200" dirty="0" err="1">
                <a:solidFill>
                  <a:srgbClr val="A6A6A6"/>
                </a:solidFill>
                <a:cs typeface="Arial" charset="0"/>
              </a:rPr>
              <a:t>April</a:t>
            </a:r>
            <a:r>
              <a:rPr lang="es-ES" sz="1200" dirty="0">
                <a:solidFill>
                  <a:srgbClr val="A6A6A6"/>
                </a:solidFill>
                <a:cs typeface="Arial" charset="0"/>
              </a:rPr>
              <a:t> 2015, </a:t>
            </a:r>
            <a:r>
              <a:rPr lang="es-ES" sz="1200" dirty="0" err="1">
                <a:solidFill>
                  <a:srgbClr val="A6A6A6"/>
                </a:solidFill>
                <a:cs typeface="Arial" charset="0"/>
              </a:rPr>
              <a:t>vol</a:t>
            </a:r>
            <a:r>
              <a:rPr lang="es-ES" sz="1200" dirty="0">
                <a:solidFill>
                  <a:srgbClr val="A6A6A6"/>
                </a:solidFill>
                <a:cs typeface="Arial" charset="0"/>
              </a:rPr>
              <a:t> 64, nº 13</a:t>
            </a:r>
            <a:endParaRPr lang="es-ES_tradnl" sz="1200" dirty="0">
              <a:solidFill>
                <a:srgbClr val="A6A6A6"/>
              </a:solidFill>
              <a:cs typeface="Arial" charset="0"/>
            </a:endParaRPr>
          </a:p>
          <a:p>
            <a:endParaRPr lang="es-ES" dirty="0"/>
          </a:p>
        </p:txBody>
      </p:sp>
      <p:pic>
        <p:nvPicPr>
          <p:cNvPr id="6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04"/>
          <a:stretch>
            <a:fillRect/>
          </a:stretch>
        </p:blipFill>
        <p:spPr bwMode="auto">
          <a:xfrm>
            <a:off x="1703512" y="1124658"/>
            <a:ext cx="8712968" cy="4752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uadroTexto 4"/>
          <p:cNvSpPr txBox="1"/>
          <p:nvPr/>
        </p:nvSpPr>
        <p:spPr>
          <a:xfrm>
            <a:off x="5181600" y="5925702"/>
            <a:ext cx="914400" cy="914400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noAutofit/>
          </a:bodyPr>
          <a:lstStyle/>
          <a:p>
            <a:pPr algn="ctr"/>
            <a:endParaRPr lang="es-ES_tradnl" sz="2400" dirty="0">
              <a:solidFill>
                <a:srgbClr val="287AC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0480232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9"/>
          <p:cNvSpPr>
            <a:spLocks noGrp="1"/>
          </p:cNvSpPr>
          <p:nvPr>
            <p:ph type="title"/>
          </p:nvPr>
        </p:nvSpPr>
        <p:spPr>
          <a:xfrm>
            <a:off x="609600" y="260648"/>
            <a:ext cx="10972800" cy="604800"/>
          </a:xfrm>
        </p:spPr>
        <p:txBody>
          <a:bodyPr/>
          <a:lstStyle/>
          <a:p>
            <a:r>
              <a:rPr lang="es-ES" dirty="0">
                <a:solidFill>
                  <a:srgbClr val="004584"/>
                </a:solidFill>
                <a:latin typeface="Calibri" charset="0"/>
                <a:ea typeface="MS PGothic" charset="0"/>
                <a:cs typeface="MS PGothic" charset="0"/>
              </a:rPr>
              <a:t>Efectividad espectacular de la vacunación frente a rotavirus allí donde se </a:t>
            </a:r>
            <a:r>
              <a:rPr lang="es-ES" dirty="0" smtClean="0">
                <a:solidFill>
                  <a:srgbClr val="004584"/>
                </a:solidFill>
                <a:latin typeface="Calibri" charset="0"/>
                <a:ea typeface="MS PGothic" charset="0"/>
                <a:cs typeface="MS PGothic" charset="0"/>
              </a:rPr>
              <a:t>utiliza</a:t>
            </a:r>
            <a:endParaRPr lang="es-ES_tradnl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quarter" idx="10"/>
          </p:nvPr>
        </p:nvSpPr>
        <p:spPr>
          <a:xfrm>
            <a:off x="130181" y="5870142"/>
            <a:ext cx="11582443" cy="295162"/>
          </a:xfrm>
        </p:spPr>
        <p:txBody>
          <a:bodyPr>
            <a:normAutofit/>
          </a:bodyPr>
          <a:lstStyle/>
          <a:p>
            <a:pPr defTabSz="342900" fontAlgn="base">
              <a:spcBef>
                <a:spcPct val="0"/>
              </a:spcBef>
              <a:spcAft>
                <a:spcPct val="0"/>
              </a:spcAft>
            </a:pPr>
            <a:r>
              <a:rPr lang="es-ES" sz="1200" dirty="0" err="1">
                <a:solidFill>
                  <a:srgbClr val="A6A6A6"/>
                </a:solidFill>
                <a:ea typeface="ＭＳ Ｐゴシック" charset="0"/>
                <a:cs typeface="ＭＳ Ｐゴシック" charset="0"/>
              </a:rPr>
              <a:t>From</a:t>
            </a:r>
            <a:r>
              <a:rPr lang="es-ES" sz="1200" dirty="0">
                <a:solidFill>
                  <a:srgbClr val="A6A6A6"/>
                </a:solidFill>
                <a:ea typeface="ＭＳ Ｐゴシック" charset="0"/>
                <a:cs typeface="ＭＳ Ｐゴシック" charset="0"/>
              </a:rPr>
              <a:t> </a:t>
            </a:r>
            <a:r>
              <a:rPr lang="es-ES" sz="1200" dirty="0">
                <a:solidFill>
                  <a:srgbClr val="A6A6A6"/>
                </a:solidFill>
                <a:ea typeface="ＭＳ Ｐゴシック" charset="0"/>
                <a:cs typeface="ＭＳ Ｐゴシック" charset="0"/>
                <a:hlinkClick r:id="rId2"/>
              </a:rPr>
              <a:t>https://www.gov.uk</a:t>
            </a:r>
            <a:r>
              <a:rPr lang="es-ES" sz="1200" dirty="0">
                <a:solidFill>
                  <a:srgbClr val="A6A6A6"/>
                </a:solidFill>
                <a:ea typeface="ＭＳ Ｐゴシック" charset="0"/>
                <a:cs typeface="ＭＳ Ｐゴシック" charset="0"/>
              </a:rPr>
              <a:t> (</a:t>
            </a:r>
            <a:r>
              <a:rPr lang="es-ES" sz="1200" dirty="0" err="1">
                <a:solidFill>
                  <a:srgbClr val="A6A6A6"/>
                </a:solidFill>
                <a:ea typeface="ＭＳ Ｐゴシック" charset="0"/>
                <a:cs typeface="ＭＳ Ｐゴシック" charset="0"/>
              </a:rPr>
              <a:t>accessed</a:t>
            </a:r>
            <a:r>
              <a:rPr lang="es-ES" sz="1200" dirty="0">
                <a:solidFill>
                  <a:srgbClr val="A6A6A6"/>
                </a:solidFill>
                <a:ea typeface="ＭＳ Ｐゴシック" charset="0"/>
                <a:cs typeface="ＭＳ Ｐゴシック" charset="0"/>
              </a:rPr>
              <a:t> 7-april 2016)</a:t>
            </a:r>
            <a:endParaRPr lang="de-DE" sz="1200" dirty="0">
              <a:solidFill>
                <a:srgbClr val="A6A6A6"/>
              </a:solidFill>
              <a:ea typeface="ＭＳ Ｐゴシック" charset="0"/>
              <a:cs typeface="ＭＳ Ｐゴシック" charset="0"/>
            </a:endParaRPr>
          </a:p>
          <a:p>
            <a:endParaRPr lang="es-ES" dirty="0"/>
          </a:p>
        </p:txBody>
      </p:sp>
      <p:sp>
        <p:nvSpPr>
          <p:cNvPr id="6" name="CuadroTexto 5"/>
          <p:cNvSpPr txBox="1"/>
          <p:nvPr/>
        </p:nvSpPr>
        <p:spPr>
          <a:xfrm>
            <a:off x="5181600" y="5925702"/>
            <a:ext cx="914400" cy="914400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noAutofit/>
          </a:bodyPr>
          <a:lstStyle/>
          <a:p>
            <a:pPr algn="ctr"/>
            <a:endParaRPr lang="es-ES_tradnl" sz="2400" dirty="0">
              <a:solidFill>
                <a:srgbClr val="287AC8"/>
              </a:solidFill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3" cstate="print"/>
          <a:srcRect t="7619"/>
          <a:stretch/>
        </p:blipFill>
        <p:spPr>
          <a:xfrm>
            <a:off x="2020513" y="1344041"/>
            <a:ext cx="8152601" cy="4385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701937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exto 3"/>
          <p:cNvSpPr>
            <a:spLocks noGrp="1"/>
          </p:cNvSpPr>
          <p:nvPr>
            <p:ph type="body" sz="quarter" idx="10"/>
          </p:nvPr>
        </p:nvSpPr>
        <p:spPr>
          <a:xfrm>
            <a:off x="-43" y="5722315"/>
            <a:ext cx="11582443" cy="295162"/>
          </a:xfrm>
        </p:spPr>
        <p:txBody>
          <a:bodyPr>
            <a:noAutofit/>
          </a:bodyPr>
          <a:lstStyle/>
          <a:p>
            <a:pPr defTabSz="3429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s-ES" altLang="es-ES_tradnl" sz="1200" dirty="0" err="1">
                <a:solidFill>
                  <a:srgbClr val="A6A6A6"/>
                </a:solidFill>
              </a:rPr>
              <a:t>Martinón</a:t>
            </a:r>
            <a:r>
              <a:rPr lang="es-ES" altLang="es-ES_tradnl" sz="1200" dirty="0">
                <a:solidFill>
                  <a:srgbClr val="A6A6A6"/>
                </a:solidFill>
              </a:rPr>
              <a:t>-Torres F, et al. Human </a:t>
            </a:r>
            <a:r>
              <a:rPr lang="es-ES" altLang="es-ES_tradnl" sz="1200" dirty="0" err="1">
                <a:solidFill>
                  <a:srgbClr val="A6A6A6"/>
                </a:solidFill>
              </a:rPr>
              <a:t>Vaccine</a:t>
            </a:r>
            <a:r>
              <a:rPr lang="es-ES" altLang="es-ES_tradnl" sz="1200" dirty="0">
                <a:solidFill>
                  <a:srgbClr val="A6A6A6"/>
                </a:solidFill>
              </a:rPr>
              <a:t> &amp; </a:t>
            </a:r>
            <a:r>
              <a:rPr lang="es-ES" altLang="es-ES_tradnl" sz="1200" dirty="0" err="1">
                <a:solidFill>
                  <a:srgbClr val="A6A6A6"/>
                </a:solidFill>
              </a:rPr>
              <a:t>Immuno</a:t>
            </a:r>
            <a:r>
              <a:rPr lang="es-ES" altLang="es-ES_tradnl" sz="1200" dirty="0">
                <a:solidFill>
                  <a:srgbClr val="A6A6A6"/>
                </a:solidFill>
              </a:rPr>
              <a:t>, </a:t>
            </a:r>
            <a:r>
              <a:rPr lang="es-ES" altLang="es-ES_tradnl" sz="1200" dirty="0" err="1">
                <a:solidFill>
                  <a:srgbClr val="A6A6A6"/>
                </a:solidFill>
              </a:rPr>
              <a:t>vol</a:t>
            </a:r>
            <a:r>
              <a:rPr lang="es-ES" altLang="es-ES_tradnl" sz="1200" dirty="0">
                <a:solidFill>
                  <a:srgbClr val="A6A6A6"/>
                </a:solidFill>
              </a:rPr>
              <a:t> 8, </a:t>
            </a:r>
            <a:r>
              <a:rPr lang="es-ES" altLang="es-ES_tradnl" sz="1200" dirty="0" err="1">
                <a:solidFill>
                  <a:srgbClr val="A6A6A6"/>
                </a:solidFill>
              </a:rPr>
              <a:t>issue</a:t>
            </a:r>
            <a:r>
              <a:rPr lang="es-ES" altLang="es-ES_tradnl" sz="1200" dirty="0">
                <a:solidFill>
                  <a:srgbClr val="A6A6A6"/>
                </a:solidFill>
              </a:rPr>
              <a:t> 7, </a:t>
            </a:r>
          </a:p>
          <a:p>
            <a:pPr defTabSz="3429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s-ES" altLang="es-ES_tradnl" sz="1200" dirty="0" err="1">
                <a:solidFill>
                  <a:srgbClr val="A6A6A6"/>
                </a:solidFill>
              </a:rPr>
              <a:t>July</a:t>
            </a:r>
            <a:r>
              <a:rPr lang="es-ES" altLang="es-ES_tradnl" sz="1200" dirty="0">
                <a:solidFill>
                  <a:srgbClr val="A6A6A6"/>
                </a:solidFill>
              </a:rPr>
              <a:t> 2012, </a:t>
            </a:r>
            <a:r>
              <a:rPr lang="es-ES" altLang="es-ES_tradnl" sz="1200" dirty="0" err="1">
                <a:solidFill>
                  <a:srgbClr val="A6A6A6"/>
                </a:solidFill>
              </a:rPr>
              <a:t>epub</a:t>
            </a:r>
            <a:r>
              <a:rPr lang="es-ES" altLang="es-ES_tradnl" sz="1200" dirty="0">
                <a:solidFill>
                  <a:srgbClr val="A6A6A6"/>
                </a:solidFill>
              </a:rPr>
              <a:t> </a:t>
            </a:r>
            <a:r>
              <a:rPr lang="es-ES" altLang="es-ES_tradnl" sz="1200" dirty="0" err="1">
                <a:solidFill>
                  <a:srgbClr val="A6A6A6"/>
                </a:solidFill>
              </a:rPr>
              <a:t>ahead</a:t>
            </a:r>
            <a:r>
              <a:rPr lang="es-ES" altLang="es-ES_tradnl" sz="1200" dirty="0">
                <a:solidFill>
                  <a:srgbClr val="A6A6A6"/>
                </a:solidFill>
              </a:rPr>
              <a:t> of </a:t>
            </a:r>
            <a:r>
              <a:rPr lang="es-ES" altLang="es-ES_tradnl" sz="1200" dirty="0" err="1">
                <a:solidFill>
                  <a:srgbClr val="A6A6A6"/>
                </a:solidFill>
              </a:rPr>
              <a:t>print</a:t>
            </a:r>
            <a:endParaRPr lang="es-ES" altLang="es-ES_tradnl" sz="1200" dirty="0">
              <a:solidFill>
                <a:srgbClr val="A6A6A6"/>
              </a:solidFill>
            </a:endParaRPr>
          </a:p>
          <a:p>
            <a:endParaRPr lang="es-ES" sz="12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0004" y="799305"/>
            <a:ext cx="9000492" cy="4923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uadroTexto 5"/>
          <p:cNvSpPr txBox="1"/>
          <p:nvPr/>
        </p:nvSpPr>
        <p:spPr>
          <a:xfrm>
            <a:off x="5181600" y="5925702"/>
            <a:ext cx="914400" cy="914400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noAutofit/>
          </a:bodyPr>
          <a:lstStyle/>
          <a:p>
            <a:pPr algn="ctr"/>
            <a:endParaRPr lang="es-ES_tradnl" sz="2400" dirty="0">
              <a:solidFill>
                <a:srgbClr val="287AC8"/>
              </a:solidFill>
            </a:endParaRPr>
          </a:p>
        </p:txBody>
      </p:sp>
      <p:sp>
        <p:nvSpPr>
          <p:cNvPr id="12" name="Título 1"/>
          <p:cNvSpPr txBox="1">
            <a:spLocks/>
          </p:cNvSpPr>
          <p:nvPr/>
        </p:nvSpPr>
        <p:spPr>
          <a:xfrm>
            <a:off x="1439963" y="109178"/>
            <a:ext cx="9456092" cy="6048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b="1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342900" fontAlgn="base">
              <a:lnSpc>
                <a:spcPct val="80000"/>
              </a:lnSpc>
              <a:spcAft>
                <a:spcPct val="0"/>
              </a:spcAft>
            </a:pPr>
            <a:r>
              <a:rPr lang="es-ES" altLang="es-ES_tradnl" dirty="0">
                <a:solidFill>
                  <a:srgbClr val="004584"/>
                </a:solidFill>
                <a:latin typeface="Calibri" charset="0"/>
              </a:rPr>
              <a:t>Impacto de la vacunación frente a rotavirus en Galicia</a:t>
            </a:r>
            <a:endParaRPr lang="es-ES" altLang="es-ES_tradnl" sz="2800" i="1" dirty="0">
              <a:solidFill>
                <a:srgbClr val="004584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9515817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exto 3"/>
          <p:cNvSpPr>
            <a:spLocks noGrp="1"/>
          </p:cNvSpPr>
          <p:nvPr>
            <p:ph type="body" sz="quarter" idx="10"/>
          </p:nvPr>
        </p:nvSpPr>
        <p:spPr>
          <a:xfrm>
            <a:off x="10330681" y="5445224"/>
            <a:ext cx="1453952" cy="295162"/>
          </a:xfrm>
        </p:spPr>
        <p:txBody>
          <a:bodyPr>
            <a:noAutofit/>
          </a:bodyPr>
          <a:lstStyle/>
          <a:p>
            <a:pPr defTabSz="3429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s-ES" altLang="es-ES_tradnl" sz="1200" dirty="0" smtClean="0">
                <a:solidFill>
                  <a:srgbClr val="A6A6A6"/>
                </a:solidFill>
              </a:rPr>
              <a:t>Datos propios del autor, aun no publicados</a:t>
            </a:r>
            <a:endParaRPr lang="es-ES" sz="1200" dirty="0"/>
          </a:p>
        </p:txBody>
      </p:sp>
      <p:sp>
        <p:nvSpPr>
          <p:cNvPr id="6" name="CuadroTexto 5"/>
          <p:cNvSpPr txBox="1"/>
          <p:nvPr/>
        </p:nvSpPr>
        <p:spPr>
          <a:xfrm>
            <a:off x="5181600" y="5925702"/>
            <a:ext cx="914400" cy="914400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noAutofit/>
          </a:bodyPr>
          <a:lstStyle/>
          <a:p>
            <a:pPr algn="ctr"/>
            <a:endParaRPr lang="es-ES_tradnl" sz="2400" dirty="0">
              <a:solidFill>
                <a:srgbClr val="287AC8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7569" y="754917"/>
            <a:ext cx="7560839" cy="5317632"/>
          </a:xfrm>
          <a:prstGeom prst="rect">
            <a:avLst/>
          </a:prstGeom>
        </p:spPr>
      </p:pic>
      <p:sp>
        <p:nvSpPr>
          <p:cNvPr id="12" name="Título 1"/>
          <p:cNvSpPr txBox="1">
            <a:spLocks/>
          </p:cNvSpPr>
          <p:nvPr/>
        </p:nvSpPr>
        <p:spPr>
          <a:xfrm>
            <a:off x="191344" y="145373"/>
            <a:ext cx="11809312" cy="6048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b="1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342900" fontAlgn="base">
              <a:lnSpc>
                <a:spcPct val="80000"/>
              </a:lnSpc>
              <a:spcAft>
                <a:spcPct val="0"/>
              </a:spcAft>
            </a:pPr>
            <a:r>
              <a:rPr lang="es-ES" altLang="es-ES_tradnl" dirty="0">
                <a:solidFill>
                  <a:srgbClr val="004584"/>
                </a:solidFill>
                <a:latin typeface="Calibri" charset="0"/>
              </a:rPr>
              <a:t>Impacto de la vacunación frente a rotavirus en </a:t>
            </a:r>
            <a:r>
              <a:rPr lang="es-ES" altLang="es-ES_tradnl" dirty="0" smtClean="0">
                <a:solidFill>
                  <a:srgbClr val="004584"/>
                </a:solidFill>
                <a:latin typeface="Calibri" charset="0"/>
              </a:rPr>
              <a:t>Galicia (</a:t>
            </a:r>
            <a:r>
              <a:rPr lang="es-ES" altLang="es-ES_tradnl" dirty="0" err="1" smtClean="0">
                <a:solidFill>
                  <a:srgbClr val="004584"/>
                </a:solidFill>
                <a:latin typeface="Calibri" charset="0"/>
              </a:rPr>
              <a:t>update</a:t>
            </a:r>
            <a:r>
              <a:rPr lang="es-ES" altLang="es-ES_tradnl" dirty="0" smtClean="0">
                <a:solidFill>
                  <a:srgbClr val="004584"/>
                </a:solidFill>
                <a:latin typeface="Calibri" charset="0"/>
              </a:rPr>
              <a:t> 2017)</a:t>
            </a:r>
            <a:endParaRPr lang="es-ES" altLang="es-ES_tradnl" sz="2800" i="1" dirty="0">
              <a:solidFill>
                <a:srgbClr val="004584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1941043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exto 3"/>
          <p:cNvSpPr>
            <a:spLocks noGrp="1"/>
          </p:cNvSpPr>
          <p:nvPr>
            <p:ph type="body" sz="quarter" idx="10"/>
          </p:nvPr>
        </p:nvSpPr>
        <p:spPr>
          <a:xfrm>
            <a:off x="0" y="5749910"/>
            <a:ext cx="11582443" cy="295162"/>
          </a:xfrm>
        </p:spPr>
        <p:txBody>
          <a:bodyPr>
            <a:norm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ES" sz="1200" dirty="0" err="1">
                <a:solidFill>
                  <a:srgbClr val="A6A6A6"/>
                </a:solidFill>
              </a:rPr>
              <a:t>Payne</a:t>
            </a:r>
            <a:r>
              <a:rPr lang="es-ES" sz="1200" dirty="0">
                <a:solidFill>
                  <a:srgbClr val="A6A6A6"/>
                </a:solidFill>
              </a:rPr>
              <a:t> D et al. </a:t>
            </a:r>
            <a:r>
              <a:rPr lang="es-ES" sz="1200" dirty="0" err="1">
                <a:solidFill>
                  <a:srgbClr val="A6A6A6"/>
                </a:solidFill>
              </a:rPr>
              <a:t>Clin</a:t>
            </a:r>
            <a:r>
              <a:rPr lang="es-ES" sz="1200" dirty="0">
                <a:solidFill>
                  <a:srgbClr val="A6A6A6"/>
                </a:solidFill>
              </a:rPr>
              <a:t> </a:t>
            </a:r>
            <a:r>
              <a:rPr lang="es-ES" sz="1200" dirty="0" err="1">
                <a:solidFill>
                  <a:srgbClr val="A6A6A6"/>
                </a:solidFill>
              </a:rPr>
              <a:t>Infect</a:t>
            </a:r>
            <a:r>
              <a:rPr lang="es-ES" sz="1200" dirty="0">
                <a:solidFill>
                  <a:srgbClr val="A6A6A6"/>
                </a:solidFill>
              </a:rPr>
              <a:t> </a:t>
            </a:r>
            <a:r>
              <a:rPr lang="es-ES" sz="1200" dirty="0" err="1">
                <a:solidFill>
                  <a:srgbClr val="A6A6A6"/>
                </a:solidFill>
              </a:rPr>
              <a:t>Dis</a:t>
            </a:r>
            <a:r>
              <a:rPr lang="es-ES" sz="1200" dirty="0">
                <a:solidFill>
                  <a:srgbClr val="A6A6A6"/>
                </a:solidFill>
              </a:rPr>
              <a:t>. 2014 Jan;58(2):173-7. </a:t>
            </a:r>
            <a:r>
              <a:rPr lang="es-ES" sz="1200" dirty="0" err="1">
                <a:solidFill>
                  <a:srgbClr val="A6A6A6"/>
                </a:solidFill>
              </a:rPr>
              <a:t>doi</a:t>
            </a:r>
            <a:r>
              <a:rPr lang="es-ES" sz="1200" dirty="0">
                <a:solidFill>
                  <a:srgbClr val="A6A6A6"/>
                </a:solidFill>
              </a:rPr>
              <a:t>: 10.1093/cid/cit671</a:t>
            </a:r>
          </a:p>
          <a:p>
            <a:endParaRPr lang="es-ES" dirty="0"/>
          </a:p>
        </p:txBody>
      </p:sp>
      <p:sp>
        <p:nvSpPr>
          <p:cNvPr id="18" name="Título 1"/>
          <p:cNvSpPr txBox="1">
            <a:spLocks/>
          </p:cNvSpPr>
          <p:nvPr/>
        </p:nvSpPr>
        <p:spPr>
          <a:xfrm>
            <a:off x="2133600" y="260648"/>
            <a:ext cx="8229600" cy="6048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b="1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406405" eaLnBrk="0" fontAlgn="base" hangingPunct="0">
              <a:lnSpc>
                <a:spcPct val="80000"/>
              </a:lnSpc>
              <a:spcAft>
                <a:spcPct val="0"/>
              </a:spcAft>
              <a:defRPr/>
            </a:pPr>
            <a:r>
              <a:rPr lang="es-ES" i="1" dirty="0">
                <a:solidFill>
                  <a:srgbClr val="004584"/>
                </a:solidFill>
                <a:latin typeface="Calibri" charset="0"/>
                <a:ea typeface="MS PGothic" charset="0"/>
                <a:cs typeface="MS PGothic" charset="0"/>
              </a:rPr>
              <a:t>Rotavirus </a:t>
            </a:r>
            <a:r>
              <a:rPr lang="es-ES" i="1" dirty="0" err="1">
                <a:solidFill>
                  <a:srgbClr val="004584"/>
                </a:solidFill>
                <a:latin typeface="Calibri" charset="0"/>
                <a:ea typeface="MS PGothic" charset="0"/>
                <a:cs typeface="MS PGothic" charset="0"/>
              </a:rPr>
              <a:t>vaccination</a:t>
            </a:r>
            <a:r>
              <a:rPr lang="es-ES" i="1" dirty="0">
                <a:solidFill>
                  <a:srgbClr val="004584"/>
                </a:solidFill>
                <a:latin typeface="Calibri" charset="0"/>
                <a:ea typeface="MS PGothic" charset="0"/>
                <a:cs typeface="MS PGothic" charset="0"/>
              </a:rPr>
              <a:t> and </a:t>
            </a:r>
            <a:r>
              <a:rPr lang="es-ES" i="1" dirty="0" err="1">
                <a:solidFill>
                  <a:srgbClr val="004584"/>
                </a:solidFill>
                <a:latin typeface="Calibri" charset="0"/>
                <a:ea typeface="MS PGothic" charset="0"/>
                <a:cs typeface="MS PGothic" charset="0"/>
              </a:rPr>
              <a:t>seizure</a:t>
            </a:r>
            <a:r>
              <a:rPr lang="es-ES" i="1" dirty="0">
                <a:solidFill>
                  <a:srgbClr val="004584"/>
                </a:solidFill>
                <a:latin typeface="Calibri" charset="0"/>
                <a:ea typeface="MS PGothic" charset="0"/>
                <a:cs typeface="MS PGothic" charset="0"/>
              </a:rPr>
              <a:t> </a:t>
            </a:r>
            <a:r>
              <a:rPr lang="es-ES" i="1" dirty="0" err="1">
                <a:solidFill>
                  <a:srgbClr val="004584"/>
                </a:solidFill>
                <a:latin typeface="Calibri" charset="0"/>
                <a:ea typeface="MS PGothic" charset="0"/>
                <a:cs typeface="MS PGothic" charset="0"/>
              </a:rPr>
              <a:t>reduction</a:t>
            </a:r>
            <a:endParaRPr lang="es-ES" sz="2800" i="1" dirty="0">
              <a:solidFill>
                <a:srgbClr val="004584"/>
              </a:solidFill>
              <a:latin typeface="Calibri" charset="0"/>
              <a:ea typeface="MS PGothic" charset="0"/>
              <a:cs typeface="MS PGothic" charset="0"/>
            </a:endParaRPr>
          </a:p>
        </p:txBody>
      </p:sp>
      <p:sp>
        <p:nvSpPr>
          <p:cNvPr id="7" name="2 CuadroTexto"/>
          <p:cNvSpPr txBox="1">
            <a:spLocks noChangeArrowheads="1"/>
          </p:cNvSpPr>
          <p:nvPr/>
        </p:nvSpPr>
        <p:spPr bwMode="auto">
          <a:xfrm>
            <a:off x="1550988" y="5013177"/>
            <a:ext cx="910872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Yanone Kaffeesatz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Yanone Kaffeesatz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Yanone Kaffeesatz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Yanone Kaffeesatz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Yanone Kaffeesatz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Yanone Kaffeesatz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Yanone Kaffeesatz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Yanone Kaffeesatz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Yanone Kaffeesatz" charset="0"/>
                <a:ea typeface="ＭＳ Ｐゴシック" charset="0"/>
              </a:defRPr>
            </a:lvl9pPr>
          </a:lstStyle>
          <a:p>
            <a:pPr defTabSz="406405" fontAlgn="base">
              <a:spcBef>
                <a:spcPct val="0"/>
              </a:spcBef>
              <a:spcAft>
                <a:spcPct val="0"/>
              </a:spcAft>
            </a:pPr>
            <a:r>
              <a:rPr lang="en-US" sz="1600" i="1" dirty="0">
                <a:solidFill>
                  <a:srgbClr val="004584"/>
                </a:solidFill>
                <a:latin typeface="+mn-lt"/>
              </a:rPr>
              <a:t>A statistically was observed between a full course of rotavirus vaccination </a:t>
            </a:r>
            <a:r>
              <a:rPr lang="en-US" sz="1600" i="1" dirty="0" err="1">
                <a:solidFill>
                  <a:srgbClr val="004584"/>
                </a:solidFill>
                <a:latin typeface="+mn-lt"/>
              </a:rPr>
              <a:t>vs</a:t>
            </a:r>
            <a:r>
              <a:rPr lang="en-US" sz="1600" i="1" dirty="0">
                <a:solidFill>
                  <a:srgbClr val="004584"/>
                </a:solidFill>
                <a:latin typeface="+mn-lt"/>
              </a:rPr>
              <a:t> no vaccination for both first-ever seizure </a:t>
            </a:r>
            <a:r>
              <a:rPr lang="en-US" sz="1600" b="1" i="1" dirty="0">
                <a:solidFill>
                  <a:srgbClr val="C00000"/>
                </a:solidFill>
                <a:latin typeface="+mn-lt"/>
              </a:rPr>
              <a:t>significant protective association </a:t>
            </a:r>
            <a:r>
              <a:rPr lang="en-US" sz="1600" i="1" dirty="0">
                <a:solidFill>
                  <a:srgbClr val="004584"/>
                </a:solidFill>
                <a:latin typeface="+mn-lt"/>
              </a:rPr>
              <a:t>s (risk ratio [RR] = 0.82; 95% confidence interval [CI], .73-.91) and all seizures (RR = 0.79; 95% CI, .71-.88).</a:t>
            </a:r>
            <a:endParaRPr lang="es-ES" sz="1600" i="1" dirty="0">
              <a:solidFill>
                <a:srgbClr val="004584"/>
              </a:solidFill>
              <a:latin typeface="+mn-lt"/>
            </a:endParaRPr>
          </a:p>
        </p:txBody>
      </p:sp>
      <p:pic>
        <p:nvPicPr>
          <p:cNvPr id="6" name="Picture 4" descr="http://i1.createsend1.com/ei/r/C8/E71/53A/csimport/Seizuregraphic.10184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897" y="1268761"/>
            <a:ext cx="9007123" cy="3588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uadroTexto 7"/>
          <p:cNvSpPr txBox="1"/>
          <p:nvPr/>
        </p:nvSpPr>
        <p:spPr>
          <a:xfrm>
            <a:off x="5181600" y="5925702"/>
            <a:ext cx="914400" cy="914400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noAutofit/>
          </a:bodyPr>
          <a:lstStyle/>
          <a:p>
            <a:pPr algn="ctr"/>
            <a:endParaRPr lang="es-ES_tradnl" sz="2400" dirty="0">
              <a:solidFill>
                <a:srgbClr val="287AC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9224417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exto 3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ES" sz="1200" dirty="0">
                <a:solidFill>
                  <a:srgbClr val="A6A6A6"/>
                </a:solidFill>
              </a:rPr>
              <a:t>Pardo Seco J et al. PIDJ 2015 </a:t>
            </a:r>
            <a:r>
              <a:rPr lang="es-ES" sz="1200" dirty="0" err="1">
                <a:solidFill>
                  <a:srgbClr val="A6A6A6"/>
                </a:solidFill>
              </a:rPr>
              <a:t>july</a:t>
            </a:r>
            <a:endParaRPr lang="es-ES" sz="1200" dirty="0">
              <a:solidFill>
                <a:srgbClr val="A6A6A6"/>
              </a:solidFill>
            </a:endParaRPr>
          </a:p>
          <a:p>
            <a:endParaRPr lang="es-ES" dirty="0"/>
          </a:p>
        </p:txBody>
      </p:sp>
      <p:sp>
        <p:nvSpPr>
          <p:cNvPr id="18" name="Título 1"/>
          <p:cNvSpPr txBox="1">
            <a:spLocks/>
          </p:cNvSpPr>
          <p:nvPr/>
        </p:nvSpPr>
        <p:spPr>
          <a:xfrm>
            <a:off x="2133600" y="303920"/>
            <a:ext cx="8229600" cy="6048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b="1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406405" eaLnBrk="0" fontAlgn="base" hangingPunct="0">
              <a:lnSpc>
                <a:spcPct val="80000"/>
              </a:lnSpc>
              <a:spcAft>
                <a:spcPct val="0"/>
              </a:spcAft>
              <a:defRPr/>
            </a:pPr>
            <a:r>
              <a:rPr lang="es-ES" dirty="0">
                <a:solidFill>
                  <a:srgbClr val="004584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ea typeface="MS PGothic" charset="0"/>
                <a:cs typeface="MS PGothic" charset="0"/>
              </a:rPr>
              <a:t>Rotavirus </a:t>
            </a:r>
            <a:r>
              <a:rPr lang="es-ES" dirty="0" err="1">
                <a:solidFill>
                  <a:srgbClr val="004584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ea typeface="MS PGothic" charset="0"/>
                <a:cs typeface="MS PGothic" charset="0"/>
              </a:rPr>
              <a:t>vaccination</a:t>
            </a:r>
            <a:r>
              <a:rPr lang="es-ES" dirty="0">
                <a:solidFill>
                  <a:srgbClr val="004584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ea typeface="MS PGothic" charset="0"/>
                <a:cs typeface="MS PGothic" charset="0"/>
              </a:rPr>
              <a:t> and </a:t>
            </a:r>
            <a:r>
              <a:rPr lang="es-ES" dirty="0" err="1">
                <a:solidFill>
                  <a:srgbClr val="004584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ea typeface="MS PGothic" charset="0"/>
                <a:cs typeface="MS PGothic" charset="0"/>
              </a:rPr>
              <a:t>seizure</a:t>
            </a:r>
            <a:r>
              <a:rPr lang="es-ES" dirty="0">
                <a:solidFill>
                  <a:srgbClr val="004584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ea typeface="MS PGothic" charset="0"/>
                <a:cs typeface="MS PGothic" charset="0"/>
              </a:rPr>
              <a:t> </a:t>
            </a:r>
            <a:r>
              <a:rPr lang="es-ES" dirty="0" err="1">
                <a:solidFill>
                  <a:srgbClr val="004584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ea typeface="MS PGothic" charset="0"/>
                <a:cs typeface="MS PGothic" charset="0"/>
              </a:rPr>
              <a:t>reduction</a:t>
            </a:r>
            <a:r>
              <a:rPr lang="es-ES" dirty="0">
                <a:solidFill>
                  <a:srgbClr val="004584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ea typeface="MS PGothic" charset="0"/>
                <a:cs typeface="MS PGothic" charset="0"/>
              </a:rPr>
              <a:t>: Galicia-</a:t>
            </a:r>
            <a:r>
              <a:rPr lang="es-ES" dirty="0" err="1">
                <a:solidFill>
                  <a:srgbClr val="004584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ea typeface="MS PGothic" charset="0"/>
                <a:cs typeface="MS PGothic" charset="0"/>
              </a:rPr>
              <a:t>Spain</a:t>
            </a:r>
            <a:endParaRPr lang="es-ES" sz="2800" i="1" dirty="0">
              <a:solidFill>
                <a:srgbClr val="004584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alibri" charset="0"/>
              <a:ea typeface="MS PGothic" charset="0"/>
              <a:cs typeface="MS PGothic" charset="0"/>
            </a:endParaRPr>
          </a:p>
        </p:txBody>
      </p:sp>
      <p:pic>
        <p:nvPicPr>
          <p:cNvPr id="8" name="Picture 2" descr="E:\Dropbox\2011 ROTAVIRUS\2014 ROTASEIZURES\jped submission\Figure 1 ROTASEIZURES.tif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96" t="8379"/>
          <a:stretch>
            <a:fillRect/>
          </a:stretch>
        </p:blipFill>
        <p:spPr bwMode="auto">
          <a:xfrm>
            <a:off x="1717406" y="1524389"/>
            <a:ext cx="4666627" cy="4352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14 Rectángulo"/>
          <p:cNvSpPr>
            <a:spLocks noChangeArrowheads="1"/>
          </p:cNvSpPr>
          <p:nvPr/>
        </p:nvSpPr>
        <p:spPr bwMode="auto">
          <a:xfrm>
            <a:off x="6863646" y="1447741"/>
            <a:ext cx="3520723" cy="124143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defTabSz="406405" fontAlgn="base">
              <a:spcBef>
                <a:spcPct val="0"/>
              </a:spcBef>
              <a:spcAft>
                <a:spcPct val="0"/>
              </a:spcAft>
            </a:pPr>
            <a:r>
              <a:rPr lang="en-US" sz="4267" b="1" dirty="0">
                <a:solidFill>
                  <a:srgbClr val="004586"/>
                </a:solidFill>
                <a:ea typeface="ＭＳ Ｐゴシック" charset="0"/>
                <a:cs typeface="ＭＳ Ｐゴシック" charset="0"/>
              </a:rPr>
              <a:t>Convulsions</a:t>
            </a:r>
          </a:p>
          <a:p>
            <a:pPr algn="ctr" defTabSz="406405" fontAlgn="base">
              <a:spcBef>
                <a:spcPct val="0"/>
              </a:spcBef>
              <a:spcAft>
                <a:spcPct val="0"/>
              </a:spcAft>
            </a:pPr>
            <a:r>
              <a:rPr lang="es-ES" sz="1600" b="1" dirty="0">
                <a:solidFill>
                  <a:srgbClr val="004586"/>
                </a:solidFill>
                <a:ea typeface="ＭＳ Ｐゴシック" charset="0"/>
                <a:cs typeface="ＭＳ Ｐゴシック" charset="0"/>
              </a:rPr>
              <a:t>780.3*</a:t>
            </a:r>
          </a:p>
          <a:p>
            <a:pPr algn="ctr" defTabSz="406405" fontAlgn="base">
              <a:spcBef>
                <a:spcPct val="0"/>
              </a:spcBef>
              <a:spcAft>
                <a:spcPct val="0"/>
              </a:spcAft>
            </a:pPr>
            <a:r>
              <a:rPr lang="es-ES" sz="1600" b="1" dirty="0">
                <a:solidFill>
                  <a:srgbClr val="004586"/>
                </a:solidFill>
                <a:ea typeface="ＭＳ Ｐゴシック" charset="0"/>
                <a:cs typeface="ＭＳ Ｐゴシック" charset="0"/>
              </a:rPr>
              <a:t>ICD-9-CM </a:t>
            </a:r>
            <a:r>
              <a:rPr lang="es-ES" sz="1600" b="1" dirty="0" err="1">
                <a:solidFill>
                  <a:srgbClr val="004586"/>
                </a:solidFill>
                <a:ea typeface="ＭＳ Ｐゴシック" charset="0"/>
                <a:cs typeface="ＭＳ Ｐゴシック" charset="0"/>
              </a:rPr>
              <a:t>codes</a:t>
            </a:r>
            <a:endParaRPr lang="es-ES" sz="1600" b="1" dirty="0">
              <a:solidFill>
                <a:srgbClr val="004586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0" name="16 CuadroTexto"/>
          <p:cNvSpPr txBox="1">
            <a:spLocks noChangeArrowheads="1"/>
          </p:cNvSpPr>
          <p:nvPr/>
        </p:nvSpPr>
        <p:spPr bwMode="auto">
          <a:xfrm>
            <a:off x="6863646" y="3495263"/>
            <a:ext cx="3520723" cy="1733936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556" b="1" dirty="0">
                <a:solidFill>
                  <a:srgbClr val="004586"/>
                </a:solidFill>
                <a:latin typeface="+mj-lt"/>
              </a:rPr>
              <a:t>18.7% </a:t>
            </a:r>
            <a:r>
              <a:rPr lang="en-US" sz="3556" dirty="0">
                <a:solidFill>
                  <a:srgbClr val="004586"/>
                </a:solidFill>
                <a:latin typeface="+mj-lt"/>
              </a:rPr>
              <a:t>to </a:t>
            </a:r>
            <a:r>
              <a:rPr lang="en-US" sz="3556" b="1" dirty="0">
                <a:solidFill>
                  <a:srgbClr val="004586"/>
                </a:solidFill>
                <a:latin typeface="+mj-lt"/>
              </a:rPr>
              <a:t>45.0% </a:t>
            </a:r>
            <a:r>
              <a:rPr lang="en-US" sz="3556" dirty="0">
                <a:solidFill>
                  <a:srgbClr val="004586"/>
                </a:solidFill>
                <a:latin typeface="+mj-lt"/>
              </a:rPr>
              <a:t>decrease after RV introduction</a:t>
            </a:r>
            <a:endParaRPr lang="es-ES" sz="3556" dirty="0">
              <a:solidFill>
                <a:srgbClr val="004586"/>
              </a:solidFill>
              <a:latin typeface="+mj-lt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5181600" y="5925702"/>
            <a:ext cx="914400" cy="914400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noAutofit/>
          </a:bodyPr>
          <a:lstStyle/>
          <a:p>
            <a:pPr algn="ctr"/>
            <a:endParaRPr lang="es-ES_tradnl" sz="2400" dirty="0">
              <a:solidFill>
                <a:srgbClr val="287AC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9023157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55848" y="519944"/>
            <a:ext cx="10972800" cy="604800"/>
          </a:xfrm>
        </p:spPr>
        <p:txBody>
          <a:bodyPr/>
          <a:lstStyle/>
          <a:p>
            <a:r>
              <a:rPr lang="es-ES" dirty="0">
                <a:solidFill>
                  <a:srgbClr val="C00000"/>
                </a:solidFill>
                <a:latin typeface="Calibri" charset="0"/>
                <a:ea typeface="MS PGothic" charset="0"/>
                <a:cs typeface="MS PGothic" charset="0"/>
              </a:rPr>
              <a:t>ROTAVOLUTION</a:t>
            </a:r>
            <a:r>
              <a:rPr lang="es-ES" dirty="0">
                <a:solidFill>
                  <a:srgbClr val="004584"/>
                </a:solidFill>
                <a:latin typeface="Calibri" charset="0"/>
                <a:ea typeface="MS PGothic" charset="0"/>
                <a:cs typeface="MS PGothic" charset="0"/>
              </a:rPr>
              <a:t>: </a:t>
            </a:r>
            <a:r>
              <a:rPr lang="es-ES" dirty="0" smtClean="0">
                <a:solidFill>
                  <a:srgbClr val="004584"/>
                </a:solidFill>
                <a:latin typeface="Calibri" charset="0"/>
                <a:ea typeface="MS PGothic" charset="0"/>
                <a:cs typeface="MS PGothic" charset="0"/>
              </a:rPr>
              <a:t>nuevo </a:t>
            </a:r>
            <a:r>
              <a:rPr lang="es-ES" dirty="0">
                <a:solidFill>
                  <a:srgbClr val="004584"/>
                </a:solidFill>
                <a:latin typeface="Calibri" charset="0"/>
                <a:ea typeface="MS PGothic" charset="0"/>
                <a:cs typeface="MS PGothic" charset="0"/>
              </a:rPr>
              <a:t>espectro clínico de la infección por rotavirus e impacto conocido de las vacunas disponibles</a:t>
            </a:r>
            <a:r>
              <a:rPr lang="es-ES" i="1" dirty="0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ea typeface="MS PGothic" charset="0"/>
                <a:cs typeface="MS PGothic" charset="0"/>
              </a:rPr>
              <a:t/>
            </a:r>
            <a:br>
              <a:rPr lang="es-ES" i="1" dirty="0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  <a:ea typeface="MS PGothic" charset="0"/>
                <a:cs typeface="MS PGothic" charset="0"/>
              </a:rPr>
            </a:br>
            <a:endParaRPr lang="es-ES" dirty="0"/>
          </a:p>
        </p:txBody>
      </p:sp>
      <p:sp>
        <p:nvSpPr>
          <p:cNvPr id="22" name="Marcador de texto 21"/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r>
              <a:rPr lang="es-ES" sz="1200" dirty="0">
                <a:solidFill>
                  <a:srgbClr val="A6A6A6"/>
                </a:solidFill>
                <a:ea typeface="ＭＳ Ｐゴシック" charset="0"/>
                <a:cs typeface="ＭＳ Ｐゴシック" charset="0"/>
              </a:rPr>
              <a:t> Rivero I, Rial J, </a:t>
            </a:r>
            <a:r>
              <a:rPr lang="es-ES" sz="1200" dirty="0" err="1">
                <a:solidFill>
                  <a:srgbClr val="A6A6A6"/>
                </a:solidFill>
                <a:ea typeface="ＭＳ Ｐゴシック" charset="0"/>
                <a:cs typeface="ＭＳ Ｐゴシック" charset="0"/>
              </a:rPr>
              <a:t>Martinón</a:t>
            </a:r>
            <a:r>
              <a:rPr lang="es-ES" sz="1200" dirty="0">
                <a:solidFill>
                  <a:srgbClr val="A6A6A6"/>
                </a:solidFill>
                <a:ea typeface="ＭＳ Ｐゴシック" charset="0"/>
                <a:cs typeface="ＭＳ Ｐゴシック" charset="0"/>
              </a:rPr>
              <a:t>-Torres F. J </a:t>
            </a:r>
            <a:r>
              <a:rPr lang="es-ES" sz="1200" dirty="0" err="1">
                <a:solidFill>
                  <a:srgbClr val="A6A6A6"/>
                </a:solidFill>
                <a:ea typeface="ＭＳ Ｐゴシック" charset="0"/>
                <a:cs typeface="ＭＳ Ｐゴシック" charset="0"/>
              </a:rPr>
              <a:t>Inf</a:t>
            </a:r>
            <a:r>
              <a:rPr lang="es-ES" sz="1200" dirty="0">
                <a:solidFill>
                  <a:srgbClr val="A6A6A6"/>
                </a:solidFill>
                <a:ea typeface="ＭＳ Ｐゴシック" charset="0"/>
                <a:cs typeface="ＭＳ Ｐゴシック" charset="0"/>
              </a:rPr>
              <a:t> </a:t>
            </a:r>
            <a:r>
              <a:rPr lang="es-ES" sz="1200" dirty="0" err="1">
                <a:solidFill>
                  <a:srgbClr val="A6A6A6"/>
                </a:solidFill>
                <a:ea typeface="ＭＳ Ｐゴシック" charset="0"/>
                <a:cs typeface="ＭＳ Ｐゴシック" charset="0"/>
              </a:rPr>
              <a:t>Dis</a:t>
            </a:r>
            <a:r>
              <a:rPr lang="es-ES" sz="1200" dirty="0">
                <a:solidFill>
                  <a:srgbClr val="A6A6A6"/>
                </a:solidFill>
                <a:ea typeface="ＭＳ Ｐゴシック" charset="0"/>
                <a:cs typeface="ＭＳ Ｐゴシック" charset="0"/>
              </a:rPr>
              <a:t> 2016</a:t>
            </a:r>
          </a:p>
          <a:p>
            <a:endParaRPr lang="es-ES" sz="1800" dirty="0"/>
          </a:p>
        </p:txBody>
      </p:sp>
      <p:sp>
        <p:nvSpPr>
          <p:cNvPr id="12" name="CuadroTexto 8"/>
          <p:cNvSpPr txBox="1">
            <a:spLocks noChangeArrowheads="1"/>
          </p:cNvSpPr>
          <p:nvPr/>
        </p:nvSpPr>
        <p:spPr bwMode="auto">
          <a:xfrm>
            <a:off x="4751212" y="2916768"/>
            <a:ext cx="4477136" cy="2628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342900" indent="-342900" defTabSz="812869" eaLnBrk="1" fontAlgn="base" hangingPunct="1"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es-ES" sz="2490" b="1" dirty="0">
                <a:solidFill>
                  <a:srgbClr val="004584"/>
                </a:solidFill>
                <a:latin typeface="+mn-lt"/>
                <a:cs typeface="Arial" charset="0"/>
              </a:rPr>
              <a:t>Enfermedad sistémico y/o </a:t>
            </a:r>
            <a:r>
              <a:rPr lang="es-ES" sz="2490" b="1" dirty="0" err="1">
                <a:solidFill>
                  <a:srgbClr val="004584"/>
                </a:solidFill>
                <a:latin typeface="+mn-lt"/>
                <a:cs typeface="Arial" charset="0"/>
              </a:rPr>
              <a:t>extraintestinal</a:t>
            </a:r>
            <a:r>
              <a:rPr lang="es-ES" sz="2490" b="1" dirty="0">
                <a:solidFill>
                  <a:srgbClr val="004584"/>
                </a:solidFill>
                <a:latin typeface="+mn-lt"/>
                <a:cs typeface="Arial" charset="0"/>
              </a:rPr>
              <a:t>:</a:t>
            </a:r>
          </a:p>
          <a:p>
            <a:pPr marL="812800" indent="88900" defTabSz="812869" eaLnBrk="1" fontAlgn="base" hangingPunct="1">
              <a:lnSpc>
                <a:spcPts val="4563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es-ES" sz="2490" b="1" dirty="0">
                <a:solidFill>
                  <a:srgbClr val="004584"/>
                </a:solidFill>
                <a:cs typeface="Arial" charset="0"/>
              </a:rPr>
              <a:t> Infecciosas.</a:t>
            </a:r>
          </a:p>
          <a:p>
            <a:pPr marL="812800" indent="88900" defTabSz="812869" eaLnBrk="1" fontAlgn="base" hangingPunct="1">
              <a:lnSpc>
                <a:spcPts val="4563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es-ES" sz="2490" b="1" dirty="0">
                <a:solidFill>
                  <a:srgbClr val="004584"/>
                </a:solidFill>
                <a:cs typeface="Arial" charset="0"/>
              </a:rPr>
              <a:t> Autoinmune.</a:t>
            </a:r>
          </a:p>
          <a:p>
            <a:pPr marL="812800" indent="88900" defTabSz="812869" eaLnBrk="1" fontAlgn="base" hangingPunct="1">
              <a:lnSpc>
                <a:spcPts val="4563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endParaRPr lang="es-ES" sz="2490" b="1" dirty="0">
              <a:solidFill>
                <a:srgbClr val="004584"/>
              </a:solidFill>
              <a:cs typeface="Arial" charset="0"/>
            </a:endParaRPr>
          </a:p>
        </p:txBody>
      </p:sp>
      <p:sp>
        <p:nvSpPr>
          <p:cNvPr id="13" name="CuadroTexto 12"/>
          <p:cNvSpPr txBox="1">
            <a:spLocks noChangeArrowheads="1"/>
          </p:cNvSpPr>
          <p:nvPr/>
        </p:nvSpPr>
        <p:spPr bwMode="auto">
          <a:xfrm>
            <a:off x="8331200" y="2232380"/>
            <a:ext cx="2191626" cy="694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ES" sz="3911" b="1" dirty="0">
                <a:solidFill>
                  <a:srgbClr val="004584"/>
                </a:solidFill>
                <a:latin typeface="+mn-lt"/>
                <a:cs typeface="Zapf Dingbats" charset="0"/>
                <a:sym typeface="Zapf Dingbats" charset="0"/>
              </a:rPr>
              <a:t>✔✔✔✔</a:t>
            </a:r>
            <a:endParaRPr lang="es-ES" sz="3911" b="1" dirty="0">
              <a:solidFill>
                <a:srgbClr val="004584"/>
              </a:solidFill>
              <a:latin typeface="+mn-lt"/>
            </a:endParaRPr>
          </a:p>
        </p:txBody>
      </p:sp>
      <p:sp>
        <p:nvSpPr>
          <p:cNvPr id="14" name="CuadroTexto 13"/>
          <p:cNvSpPr txBox="1">
            <a:spLocks noChangeArrowheads="1"/>
          </p:cNvSpPr>
          <p:nvPr/>
        </p:nvSpPr>
        <p:spPr bwMode="auto">
          <a:xfrm>
            <a:off x="8375832" y="3628132"/>
            <a:ext cx="1917513" cy="694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ES" sz="3911" b="1" dirty="0">
                <a:solidFill>
                  <a:srgbClr val="004584"/>
                </a:solidFill>
                <a:latin typeface="Zapf Dingbats" charset="0"/>
                <a:cs typeface="Zapf Dingbats" charset="0"/>
                <a:sym typeface="Zapf Dingbats" charset="0"/>
              </a:rPr>
              <a:t>✔ </a:t>
            </a:r>
            <a:r>
              <a:rPr lang="es-ES" sz="3556" b="1" dirty="0">
                <a:solidFill>
                  <a:srgbClr val="004584"/>
                </a:solidFill>
                <a:latin typeface="Yanone Kaffeesatz" charset="0"/>
              </a:rPr>
              <a:t>/ ???</a:t>
            </a:r>
            <a:endParaRPr lang="es-ES" b="1" dirty="0">
              <a:solidFill>
                <a:srgbClr val="004584"/>
              </a:solidFill>
              <a:latin typeface="Yanone Kaffeesatz" charset="0"/>
            </a:endParaRPr>
          </a:p>
        </p:txBody>
      </p:sp>
      <p:sp>
        <p:nvSpPr>
          <p:cNvPr id="15" name="CuadroTexto 14"/>
          <p:cNvSpPr txBox="1">
            <a:spLocks noChangeArrowheads="1"/>
          </p:cNvSpPr>
          <p:nvPr/>
        </p:nvSpPr>
        <p:spPr bwMode="auto">
          <a:xfrm>
            <a:off x="8472265" y="4267820"/>
            <a:ext cx="1021433" cy="639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ES" sz="3556" b="1" dirty="0">
                <a:solidFill>
                  <a:srgbClr val="004584"/>
                </a:solidFill>
                <a:latin typeface="Yanone Kaffeesatz" charset="0"/>
              </a:rPr>
              <a:t>???</a:t>
            </a:r>
            <a:endParaRPr lang="es-ES" b="1" dirty="0">
              <a:solidFill>
                <a:srgbClr val="004584"/>
              </a:solidFill>
              <a:latin typeface="Yanone Kaffeesatz" charset="0"/>
            </a:endParaRPr>
          </a:p>
        </p:txBody>
      </p:sp>
      <p:pic>
        <p:nvPicPr>
          <p:cNvPr id="16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36"/>
          <a:stretch>
            <a:fillRect/>
          </a:stretch>
        </p:blipFill>
        <p:spPr bwMode="auto">
          <a:xfrm>
            <a:off x="1642644" y="1468562"/>
            <a:ext cx="3105856" cy="4319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CuadroTexto 7"/>
          <p:cNvSpPr txBox="1">
            <a:spLocks noChangeArrowheads="1"/>
          </p:cNvSpPr>
          <p:nvPr/>
        </p:nvSpPr>
        <p:spPr bwMode="auto">
          <a:xfrm>
            <a:off x="4727849" y="1705516"/>
            <a:ext cx="5792265" cy="9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>
            <a:lvl1pPr defTabSz="4572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ES" sz="1777" b="1" dirty="0">
                <a:solidFill>
                  <a:srgbClr val="004584"/>
                </a:solidFill>
                <a:latin typeface="Yanone Kaffeesatz" charset="0"/>
              </a:rPr>
              <a:t> Cuadro clínico		 	              Vacuna impacto         </a:t>
            </a:r>
            <a:r>
              <a:rPr lang="es-ES" sz="1777" b="1" dirty="0">
                <a:solidFill>
                  <a:srgbClr val="00CCFF"/>
                </a:solidFill>
                <a:latin typeface="Yanone Kaffeesatz" charset="0"/>
              </a:rPr>
              <a:t>	</a:t>
            </a:r>
          </a:p>
        </p:txBody>
      </p:sp>
      <p:sp>
        <p:nvSpPr>
          <p:cNvPr id="20" name="CuadroTexto 17"/>
          <p:cNvSpPr txBox="1">
            <a:spLocks noChangeArrowheads="1"/>
          </p:cNvSpPr>
          <p:nvPr/>
        </p:nvSpPr>
        <p:spPr bwMode="auto">
          <a:xfrm>
            <a:off x="4727849" y="2257838"/>
            <a:ext cx="1509965" cy="667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342900" indent="-342900" defTabSz="812869"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es-ES" sz="2490" b="1" dirty="0">
                <a:solidFill>
                  <a:srgbClr val="004584"/>
                </a:solidFill>
                <a:latin typeface="+mn-lt"/>
                <a:cs typeface="Arial" charset="0"/>
              </a:rPr>
              <a:t>Diarrea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5181600" y="5925702"/>
            <a:ext cx="914400" cy="914400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noAutofit/>
          </a:bodyPr>
          <a:lstStyle/>
          <a:p>
            <a:pPr algn="ctr"/>
            <a:endParaRPr lang="es-ES_tradnl" sz="2400" dirty="0">
              <a:solidFill>
                <a:srgbClr val="287AC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62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ES_tradnl" sz="2800" dirty="0"/>
              <a:t>Sólo funciona en </a:t>
            </a:r>
            <a:r>
              <a:rPr lang="es-ES_tradnl" sz="2800" dirty="0" smtClean="0"/>
              <a:t>vírgenes</a:t>
            </a:r>
            <a:r>
              <a:rPr lang="es-ES" sz="2800" dirty="0" smtClean="0"/>
              <a:t>.</a:t>
            </a:r>
            <a:endParaRPr lang="es-ES" sz="2800" dirty="0"/>
          </a:p>
          <a:p>
            <a:r>
              <a:rPr lang="es-ES_tradnl" sz="2800" dirty="0"/>
              <a:t>Previene las recurrencias y las </a:t>
            </a:r>
            <a:r>
              <a:rPr lang="es-ES_tradnl" sz="2800" dirty="0" smtClean="0"/>
              <a:t>reinfecciones</a:t>
            </a:r>
            <a:r>
              <a:rPr lang="es-ES" sz="2800" dirty="0" smtClean="0"/>
              <a:t>.</a:t>
            </a:r>
            <a:endParaRPr lang="es-ES" sz="2800" dirty="0"/>
          </a:p>
          <a:p>
            <a:r>
              <a:rPr lang="es-ES_tradnl" sz="2800" dirty="0"/>
              <a:t>No está indicada en el </a:t>
            </a:r>
            <a:r>
              <a:rPr lang="es-ES_tradnl" sz="2800" dirty="0" smtClean="0"/>
              <a:t>varón</a:t>
            </a:r>
            <a:r>
              <a:rPr lang="es-ES" sz="2800" dirty="0" smtClean="0"/>
              <a:t>.</a:t>
            </a:r>
            <a:endParaRPr lang="es-ES" sz="2800" dirty="0"/>
          </a:p>
          <a:p>
            <a:r>
              <a:rPr lang="es-ES_tradnl" sz="2800" dirty="0"/>
              <a:t>Tiene efectos secundarios </a:t>
            </a:r>
            <a:r>
              <a:rPr lang="es-ES_tradnl" sz="2800" dirty="0" smtClean="0"/>
              <a:t>importantes</a:t>
            </a:r>
            <a:r>
              <a:rPr lang="es-ES" sz="2800" dirty="0" smtClean="0"/>
              <a:t>.</a:t>
            </a:r>
            <a:endParaRPr lang="es-ES" sz="2800" dirty="0"/>
          </a:p>
          <a:p>
            <a:endParaRPr lang="es-ES" sz="2800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0"/>
          </p:nvPr>
        </p:nvSpPr>
        <p:spPr>
          <a:xfrm>
            <a:off x="335360" y="908720"/>
            <a:ext cx="10918916" cy="1035465"/>
          </a:xfrm>
        </p:spPr>
        <p:txBody>
          <a:bodyPr>
            <a:normAutofit/>
          </a:bodyPr>
          <a:lstStyle/>
          <a:p>
            <a:pPr marL="542925"/>
            <a:r>
              <a:rPr lang="es-ES_tradnl" dirty="0"/>
              <a:t>En relación a la vacuna frente al virus papiloma humano, ¿cuál de las siguientes aseveraciones es correcta?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endParaRPr lang="es-ES_tradnl"/>
          </a:p>
        </p:txBody>
      </p:sp>
      <p:sp>
        <p:nvSpPr>
          <p:cNvPr id="5" name="Títu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Pregunta 4</a:t>
            </a:r>
            <a:endParaRPr lang="es-ES" dirty="0"/>
          </a:p>
        </p:txBody>
      </p:sp>
      <p:sp>
        <p:nvSpPr>
          <p:cNvPr id="6" name="CuadroTexto 5"/>
          <p:cNvSpPr txBox="1"/>
          <p:nvPr/>
        </p:nvSpPr>
        <p:spPr>
          <a:xfrm>
            <a:off x="5181600" y="5925702"/>
            <a:ext cx="914400" cy="914400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noAutofit/>
          </a:bodyPr>
          <a:lstStyle/>
          <a:p>
            <a:pPr algn="ctr"/>
            <a:endParaRPr lang="es-ES_tradnl" sz="2400" dirty="0">
              <a:solidFill>
                <a:srgbClr val="287AC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7734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exto 3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endParaRPr lang="es-ES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19536" y="1671817"/>
            <a:ext cx="8404836" cy="3125335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3" cstate="print"/>
          <a:srcRect l="503" t="11108" r="67588" b="82405"/>
          <a:stretch/>
        </p:blipFill>
        <p:spPr>
          <a:xfrm>
            <a:off x="5283472" y="849303"/>
            <a:ext cx="1532608" cy="553024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5181600" y="5925702"/>
            <a:ext cx="914400" cy="914400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noAutofit/>
          </a:bodyPr>
          <a:lstStyle/>
          <a:p>
            <a:pPr algn="ctr"/>
            <a:endParaRPr lang="es-ES_tradnl" sz="2400" dirty="0">
              <a:solidFill>
                <a:srgbClr val="287AC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9938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749005" y="638150"/>
            <a:ext cx="6084390" cy="4591050"/>
          </a:xfrm>
        </p:spPr>
      </p:pic>
      <p:sp>
        <p:nvSpPr>
          <p:cNvPr id="9" name="Marcador de texto 8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endParaRPr lang="es-ES_tradnl"/>
          </a:p>
        </p:txBody>
      </p:sp>
      <p:sp>
        <p:nvSpPr>
          <p:cNvPr id="5" name="CuadroTexto 4"/>
          <p:cNvSpPr txBox="1"/>
          <p:nvPr/>
        </p:nvSpPr>
        <p:spPr>
          <a:xfrm>
            <a:off x="5181600" y="5925702"/>
            <a:ext cx="914400" cy="914400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noAutofit/>
          </a:bodyPr>
          <a:lstStyle/>
          <a:p>
            <a:pPr algn="ctr"/>
            <a:endParaRPr lang="es-ES_tradnl" sz="2400" dirty="0">
              <a:solidFill>
                <a:srgbClr val="287AC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9034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Epidemiología reciente de EM en </a:t>
            </a:r>
            <a:r>
              <a:rPr lang="es-ES" dirty="0" smtClean="0"/>
              <a:t>España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r>
              <a:rPr lang="es-ES" sz="1200" dirty="0"/>
              <a:t>Rivero I, </a:t>
            </a:r>
            <a:r>
              <a:rPr lang="es-ES" sz="1200" dirty="0" err="1"/>
              <a:t>Rodriguez</a:t>
            </a:r>
            <a:r>
              <a:rPr lang="es-ES" sz="1200" dirty="0"/>
              <a:t> C, </a:t>
            </a:r>
            <a:r>
              <a:rPr lang="es-ES" sz="1200" dirty="0" err="1"/>
              <a:t>Martinón</a:t>
            </a:r>
            <a:r>
              <a:rPr lang="es-ES" sz="1200" dirty="0"/>
              <a:t>-Torres F. </a:t>
            </a:r>
            <a:r>
              <a:rPr lang="es-ES" sz="1200" dirty="0" err="1"/>
              <a:t>Enferm</a:t>
            </a:r>
            <a:r>
              <a:rPr lang="es-ES" sz="1200" dirty="0"/>
              <a:t> </a:t>
            </a:r>
            <a:r>
              <a:rPr lang="es-ES" sz="1200" dirty="0" err="1"/>
              <a:t>Infecc</a:t>
            </a:r>
            <a:r>
              <a:rPr lang="es-ES" sz="1200" dirty="0"/>
              <a:t> </a:t>
            </a:r>
            <a:r>
              <a:rPr lang="es-ES" sz="1200" dirty="0" err="1"/>
              <a:t>Microbiol</a:t>
            </a:r>
            <a:r>
              <a:rPr lang="es-ES" sz="1200" dirty="0"/>
              <a:t> </a:t>
            </a:r>
            <a:r>
              <a:rPr lang="es-ES" sz="1200" dirty="0" err="1"/>
              <a:t>Clin</a:t>
            </a:r>
            <a:r>
              <a:rPr lang="es-ES" sz="1200" dirty="0"/>
              <a:t> 2015</a:t>
            </a:r>
          </a:p>
          <a:p>
            <a:r>
              <a:rPr lang="es-ES" sz="1200" dirty="0"/>
              <a:t>Informe CNE – </a:t>
            </a:r>
            <a:r>
              <a:rPr lang="es-ES" sz="1200" dirty="0" smtClean="0"/>
              <a:t>abril 2017 - ISCIII</a:t>
            </a:r>
          </a:p>
        </p:txBody>
      </p:sp>
      <p:sp>
        <p:nvSpPr>
          <p:cNvPr id="7" name="1 CuadroTexto"/>
          <p:cNvSpPr txBox="1">
            <a:spLocks noChangeArrowheads="1"/>
          </p:cNvSpPr>
          <p:nvPr/>
        </p:nvSpPr>
        <p:spPr bwMode="auto">
          <a:xfrm>
            <a:off x="7031382" y="1341314"/>
            <a:ext cx="4680520" cy="3785652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es-ES" sz="2400" dirty="0">
                <a:solidFill>
                  <a:schemeClr val="bg1"/>
                </a:solidFill>
                <a:ea typeface="MS PGothic" pitchFamily="34" charset="-128"/>
                <a:cs typeface="Shonar Bangla" panose="020B0502040204020203" pitchFamily="34" charset="0"/>
              </a:rPr>
              <a:t>Incidencia más baja de EM de las últimas </a:t>
            </a:r>
            <a:r>
              <a:rPr lang="es-ES" sz="2400" dirty="0" smtClean="0">
                <a:solidFill>
                  <a:schemeClr val="bg1"/>
                </a:solidFill>
                <a:ea typeface="MS PGothic" pitchFamily="34" charset="-128"/>
                <a:cs typeface="Shonar Bangla" panose="020B0502040204020203" pitchFamily="34" charset="0"/>
              </a:rPr>
              <a:t>décadas (0.35/100.000), </a:t>
            </a:r>
            <a:r>
              <a:rPr lang="es-ES" sz="2400" u="sng" dirty="0">
                <a:solidFill>
                  <a:schemeClr val="bg1"/>
                </a:solidFill>
                <a:ea typeface="MS PGothic" pitchFamily="34" charset="-128"/>
                <a:cs typeface="Shonar Bangla" panose="020B0502040204020203" pitchFamily="34" charset="0"/>
              </a:rPr>
              <a:t>sin que exista una razón para </a:t>
            </a:r>
            <a:r>
              <a:rPr lang="es-ES" sz="2400" u="sng" dirty="0" err="1">
                <a:solidFill>
                  <a:schemeClr val="bg1"/>
                </a:solidFill>
                <a:ea typeface="MS PGothic" pitchFamily="34" charset="-128"/>
                <a:cs typeface="Shonar Bangla" panose="020B0502040204020203" pitchFamily="34" charset="0"/>
              </a:rPr>
              <a:t>SgB</a:t>
            </a:r>
            <a:r>
              <a:rPr lang="es-ES" sz="2400" u="sng" dirty="0" smtClean="0">
                <a:solidFill>
                  <a:schemeClr val="bg1"/>
                </a:solidFill>
                <a:ea typeface="MS PGothic" pitchFamily="34" charset="-128"/>
                <a:cs typeface="Shonar Bangla" panose="020B0502040204020203" pitchFamily="34" charset="0"/>
              </a:rPr>
              <a:t>.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endParaRPr lang="es-ES" sz="2400" u="sng" dirty="0">
              <a:solidFill>
                <a:schemeClr val="bg1"/>
              </a:solidFill>
              <a:ea typeface="MS PGothic" pitchFamily="34" charset="-128"/>
              <a:cs typeface="Shonar Bangla" panose="020B0502040204020203" pitchFamily="34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es-ES" sz="2400" u="sng" dirty="0" smtClean="0">
                <a:solidFill>
                  <a:schemeClr val="bg1"/>
                </a:solidFill>
                <a:ea typeface="MS PGothic" pitchFamily="34" charset="-128"/>
                <a:cs typeface="Shonar Bangla" panose="020B0502040204020203" pitchFamily="34" charset="0"/>
              </a:rPr>
              <a:t>Predominio mayoritario del </a:t>
            </a:r>
            <a:r>
              <a:rPr lang="es-ES" sz="2400" u="sng" dirty="0" err="1" smtClean="0">
                <a:solidFill>
                  <a:schemeClr val="bg1"/>
                </a:solidFill>
                <a:ea typeface="MS PGothic" pitchFamily="34" charset="-128"/>
                <a:cs typeface="Shonar Bangla" panose="020B0502040204020203" pitchFamily="34" charset="0"/>
              </a:rPr>
              <a:t>SgB</a:t>
            </a:r>
            <a:r>
              <a:rPr lang="es-ES" sz="2400" u="sng" dirty="0" smtClean="0">
                <a:solidFill>
                  <a:schemeClr val="bg1"/>
                </a:solidFill>
                <a:ea typeface="MS PGothic" pitchFamily="34" charset="-128"/>
                <a:cs typeface="Shonar Bangla" panose="020B0502040204020203" pitchFamily="34" charset="0"/>
              </a:rPr>
              <a:t>.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endParaRPr lang="es-ES" sz="2400" u="sng" dirty="0" smtClean="0">
              <a:solidFill>
                <a:schemeClr val="bg1"/>
              </a:solidFill>
              <a:ea typeface="MS PGothic" pitchFamily="34" charset="-128"/>
              <a:cs typeface="Shonar Bangla" panose="020B0502040204020203" pitchFamily="34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es-ES" sz="2400" u="sng" dirty="0" smtClean="0">
                <a:solidFill>
                  <a:schemeClr val="bg1"/>
                </a:solidFill>
                <a:ea typeface="MS PGothic" pitchFamily="34" charset="-128"/>
                <a:cs typeface="Shonar Bangla" panose="020B0502040204020203" pitchFamily="34" charset="0"/>
              </a:rPr>
              <a:t>Máxima incidencia en lactantes.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endParaRPr lang="es-ES" sz="2400" u="sng" dirty="0" smtClean="0">
              <a:solidFill>
                <a:schemeClr val="bg1"/>
              </a:solidFill>
              <a:ea typeface="MS PGothic" pitchFamily="34" charset="-128"/>
              <a:cs typeface="Shonar Bangla" panose="020B0502040204020203" pitchFamily="34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es-ES" sz="2400" u="sng" dirty="0" smtClean="0">
                <a:solidFill>
                  <a:schemeClr val="bg1"/>
                </a:solidFill>
                <a:ea typeface="MS PGothic" pitchFamily="34" charset="-128"/>
                <a:cs typeface="Shonar Bangla" panose="020B0502040204020203" pitchFamily="34" charset="0"/>
              </a:rPr>
              <a:t>Letalidad estable </a:t>
            </a:r>
            <a:r>
              <a:rPr lang="es-ES" sz="2400" u="sng" smtClean="0">
                <a:solidFill>
                  <a:schemeClr val="bg1"/>
                </a:solidFill>
                <a:ea typeface="MS PGothic" pitchFamily="34" charset="-128"/>
                <a:cs typeface="Shonar Bangla" panose="020B0502040204020203" pitchFamily="34" charset="0"/>
              </a:rPr>
              <a:t>10.4%.</a:t>
            </a:r>
            <a:endParaRPr lang="es-ES" sz="2400" u="sng" dirty="0">
              <a:solidFill>
                <a:schemeClr val="bg1"/>
              </a:solidFill>
              <a:ea typeface="MS PGothic" pitchFamily="34" charset="-128"/>
              <a:cs typeface="Shonar Bangla" panose="020B0502040204020203" pitchFamily="34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5181600" y="5925702"/>
            <a:ext cx="914400" cy="914400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noAutofit/>
          </a:bodyPr>
          <a:lstStyle/>
          <a:p>
            <a:pPr algn="ctr"/>
            <a:endParaRPr lang="es-ES_tradnl" sz="2400" dirty="0">
              <a:solidFill>
                <a:srgbClr val="287AC8"/>
              </a:solidFill>
            </a:endParaRP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683" y="764704"/>
            <a:ext cx="6362193" cy="52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546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90000"/>
              </a:lnSpc>
              <a:defRPr/>
            </a:pPr>
            <a:r>
              <a:rPr lang="es-ES" altLang="es-ES" dirty="0">
                <a:cs typeface="ＭＳ Ｐゴシック" charset="0"/>
              </a:rPr>
              <a:t>Cáncer por VPH 16 y </a:t>
            </a:r>
            <a:r>
              <a:rPr lang="es-ES" altLang="es-ES" dirty="0" smtClean="0">
                <a:cs typeface="ＭＳ Ｐゴシック" charset="0"/>
              </a:rPr>
              <a:t>18</a:t>
            </a:r>
            <a:endParaRPr lang="es-ES_tradnl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>
              <a:spcBef>
                <a:spcPct val="50000"/>
              </a:spcBef>
              <a:defRPr/>
            </a:pPr>
            <a:r>
              <a:rPr lang="fr-FR" sz="1200" dirty="0" err="1">
                <a:solidFill>
                  <a:srgbClr val="A6A6A6"/>
                </a:solidFill>
              </a:rPr>
              <a:t>Hartwig</a:t>
            </a:r>
            <a:r>
              <a:rPr lang="fr-FR" sz="1200" dirty="0">
                <a:solidFill>
                  <a:srgbClr val="A6A6A6"/>
                </a:solidFill>
              </a:rPr>
              <a:t> S et al. </a:t>
            </a:r>
            <a:r>
              <a:rPr lang="fr-FR" sz="1200" dirty="0" err="1">
                <a:solidFill>
                  <a:srgbClr val="A6A6A6"/>
                </a:solidFill>
              </a:rPr>
              <a:t>BioMed</a:t>
            </a:r>
            <a:r>
              <a:rPr lang="fr-FR" sz="1200" dirty="0">
                <a:solidFill>
                  <a:srgbClr val="A6A6A6"/>
                </a:solidFill>
              </a:rPr>
              <a:t> Central Cancer 2012</a:t>
            </a:r>
          </a:p>
          <a:p>
            <a:endParaRPr lang="es-ES" dirty="0"/>
          </a:p>
        </p:txBody>
      </p:sp>
      <p:sp>
        <p:nvSpPr>
          <p:cNvPr id="6" name="Text Box 14"/>
          <p:cNvSpPr txBox="1">
            <a:spLocks noChangeArrowheads="1"/>
          </p:cNvSpPr>
          <p:nvPr/>
        </p:nvSpPr>
        <p:spPr bwMode="auto">
          <a:xfrm>
            <a:off x="1677397" y="2037705"/>
            <a:ext cx="3524250" cy="338554"/>
          </a:xfrm>
          <a:prstGeom prst="rect">
            <a:avLst/>
          </a:prstGeom>
          <a:solidFill>
            <a:srgbClr val="F665FF">
              <a:alpha val="50195"/>
            </a:srgbClr>
          </a:solidFill>
          <a:ln>
            <a:noFill/>
          </a:ln>
          <a:extLst/>
        </p:spPr>
        <p:txBody>
          <a:bodyPr wrap="square">
            <a:spAutoFit/>
          </a:bodyPr>
          <a:lstStyle>
            <a:defPPr>
              <a:defRPr lang="es-ES"/>
            </a:defPPr>
            <a:lvl1pPr algn="ctr" defTabSz="457200" eaLnBrk="0" fontAlgn="auto" hangingPunct="0">
              <a:spcBef>
                <a:spcPts val="0"/>
              </a:spcBef>
              <a:spcAft>
                <a:spcPts val="0"/>
              </a:spcAft>
              <a:defRPr sz="1600" b="1">
                <a:solidFill>
                  <a:prstClr val="black"/>
                </a:solidFill>
                <a:latin typeface="Calibri" pitchFamily="34" charset="0"/>
                <a:ea typeface="MS PGothic" pitchFamily="34" charset="-128"/>
                <a:cs typeface="Times New Roman" pitchFamily="18" charset="0"/>
              </a:defRPr>
            </a:lvl1pPr>
            <a:lvl2pPr marL="742950" indent="-285750" defTabSz="457200" eaLnBrk="0" hangingPunct="0">
              <a:defRPr>
                <a:latin typeface="Arial" pitchFamily="34" charset="0"/>
              </a:defRPr>
            </a:lvl2pPr>
            <a:lvl3pPr marL="1143000" indent="-228600" defTabSz="457200" eaLnBrk="0" hangingPunct="0">
              <a:defRPr>
                <a:latin typeface="Arial" pitchFamily="34" charset="0"/>
              </a:defRPr>
            </a:lvl3pPr>
            <a:lvl4pPr marL="1600200" indent="-228600" defTabSz="457200" eaLnBrk="0" hangingPunct="0">
              <a:defRPr>
                <a:latin typeface="Arial" pitchFamily="34" charset="0"/>
              </a:defRPr>
            </a:lvl4pPr>
            <a:lvl5pPr marL="2057400" indent="-228600" defTabSz="457200" eaLnBrk="0" hangingPunct="0">
              <a:defRPr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9pPr>
          </a:lstStyle>
          <a:p>
            <a:r>
              <a:rPr lang="es-ES" altLang="es-ES" dirty="0">
                <a:solidFill>
                  <a:srgbClr val="004584"/>
                </a:solidFill>
              </a:rPr>
              <a:t>32.562 nuevos casos en Europa al año</a:t>
            </a:r>
          </a:p>
        </p:txBody>
      </p:sp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6444547" y="2037705"/>
            <a:ext cx="4187957" cy="338554"/>
          </a:xfrm>
          <a:prstGeom prst="rect">
            <a:avLst/>
          </a:prstGeom>
          <a:solidFill>
            <a:srgbClr val="0099FF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s-ES" altLang="es-ES" sz="1600" b="1" dirty="0">
                <a:solidFill>
                  <a:srgbClr val="004584"/>
                </a:solidFill>
                <a:latin typeface="Calibri" pitchFamily="34" charset="0"/>
                <a:ea typeface="MS PGothic" pitchFamily="34" charset="-128"/>
                <a:cs typeface="Times New Roman" pitchFamily="18" charset="0"/>
              </a:rPr>
              <a:t>15.497 </a:t>
            </a:r>
            <a:r>
              <a:rPr lang="es-ES" altLang="es-ES" sz="1600" b="1" dirty="0" smtClean="0">
                <a:solidFill>
                  <a:srgbClr val="004584"/>
                </a:solidFill>
                <a:latin typeface="Calibri" pitchFamily="34" charset="0"/>
                <a:ea typeface="MS PGothic" pitchFamily="34" charset="-128"/>
                <a:cs typeface="Times New Roman" pitchFamily="18" charset="0"/>
              </a:rPr>
              <a:t>nuevos </a:t>
            </a:r>
            <a:r>
              <a:rPr lang="es-ES" altLang="es-ES" sz="1600" b="1" dirty="0">
                <a:solidFill>
                  <a:srgbClr val="004584"/>
                </a:solidFill>
                <a:latin typeface="Calibri" pitchFamily="34" charset="0"/>
                <a:ea typeface="MS PGothic" pitchFamily="34" charset="-128"/>
                <a:cs typeface="Times New Roman" pitchFamily="18" charset="0"/>
              </a:rPr>
              <a:t>casos en Europa al año</a:t>
            </a:r>
          </a:p>
        </p:txBody>
      </p:sp>
      <p:sp>
        <p:nvSpPr>
          <p:cNvPr id="10" name="TextBox 20"/>
          <p:cNvSpPr txBox="1">
            <a:spLocks noChangeArrowheads="1"/>
          </p:cNvSpPr>
          <p:nvPr/>
        </p:nvSpPr>
        <p:spPr bwMode="auto">
          <a:xfrm>
            <a:off x="5596451" y="1916832"/>
            <a:ext cx="549275" cy="475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it-IT" altLang="es-ES" sz="2489" b="1" dirty="0">
                <a:solidFill>
                  <a:srgbClr val="004584"/>
                </a:solidFill>
                <a:latin typeface="Calibri" pitchFamily="34" charset="0"/>
                <a:ea typeface="MS PGothic" pitchFamily="34" charset="-128"/>
                <a:cs typeface="Times New Roman" pitchFamily="18" charset="0"/>
              </a:rPr>
              <a:t>vs</a:t>
            </a:r>
          </a:p>
        </p:txBody>
      </p:sp>
      <p:pic>
        <p:nvPicPr>
          <p:cNvPr id="11" name="Picture 13" descr="wc mensen.jpg"/>
          <p:cNvPicPr>
            <a:picLocks noChangeAspect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26"/>
          <a:stretch>
            <a:fillRect/>
          </a:stretch>
        </p:blipFill>
        <p:spPr bwMode="auto">
          <a:xfrm>
            <a:off x="8255386" y="2675575"/>
            <a:ext cx="998537" cy="1903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2" descr="wc mensen.jpg"/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844"/>
          <a:stretch>
            <a:fillRect/>
          </a:stretch>
        </p:blipFill>
        <p:spPr bwMode="auto">
          <a:xfrm>
            <a:off x="3134107" y="2637475"/>
            <a:ext cx="1150937" cy="1923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4727848" y="2636912"/>
            <a:ext cx="2852738" cy="2007088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s-ES" sz="2133" dirty="0">
                <a:solidFill>
                  <a:srgbClr val="004584"/>
                </a:solidFill>
                <a:latin typeface="Calibri" pitchFamily="34" charset="0"/>
              </a:rPr>
              <a:t>Por cada 2 casos de cáncer por 16 y 18 en mujeres, hay un caso en hombres </a:t>
            </a:r>
          </a:p>
          <a:p>
            <a:pPr algn="ctr" eaLnBrk="1" hangingPunct="1">
              <a:defRPr/>
            </a:pPr>
            <a:r>
              <a:rPr lang="es-ES" sz="3911" b="1" dirty="0">
                <a:solidFill>
                  <a:srgbClr val="CC3399"/>
                </a:solidFill>
                <a:latin typeface="Calibri" pitchFamily="34" charset="0"/>
              </a:rPr>
              <a:t>2</a:t>
            </a:r>
            <a:r>
              <a:rPr lang="es-ES" sz="3911" dirty="0">
                <a:solidFill>
                  <a:prstClr val="black"/>
                </a:solidFill>
                <a:latin typeface="Calibri" pitchFamily="34" charset="0"/>
              </a:rPr>
              <a:t>:</a:t>
            </a:r>
            <a:r>
              <a:rPr lang="es-ES" sz="3911" b="1" dirty="0">
                <a:solidFill>
                  <a:srgbClr val="0066FF"/>
                </a:solidFill>
                <a:latin typeface="Calibri" pitchFamily="34" charset="0"/>
              </a:rPr>
              <a:t>1</a:t>
            </a:r>
          </a:p>
        </p:txBody>
      </p:sp>
      <p:pic>
        <p:nvPicPr>
          <p:cNvPr id="14" name="Picture 12" descr="wc mensen.jpg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844"/>
          <a:stretch>
            <a:fillRect/>
          </a:stretch>
        </p:blipFill>
        <p:spPr bwMode="auto">
          <a:xfrm>
            <a:off x="1725993" y="2610681"/>
            <a:ext cx="1174750" cy="1962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ruta 1"/>
          <p:cNvSpPr txBox="1"/>
          <p:nvPr/>
        </p:nvSpPr>
        <p:spPr>
          <a:xfrm>
            <a:off x="335360" y="1044026"/>
            <a:ext cx="1152128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" sz="2200" b="1" dirty="0">
                <a:solidFill>
                  <a:srgbClr val="004584"/>
                </a:solidFill>
                <a:latin typeface="Calibri"/>
              </a:rPr>
              <a:t>Número estimado de nuevos casos de cánceres por VPH 16 y 18 en Europa en hombres y mujeres.</a:t>
            </a:r>
          </a:p>
        </p:txBody>
      </p:sp>
      <p:sp>
        <p:nvSpPr>
          <p:cNvPr id="16" name="CuadroTexto 15"/>
          <p:cNvSpPr txBox="1"/>
          <p:nvPr/>
        </p:nvSpPr>
        <p:spPr>
          <a:xfrm>
            <a:off x="5181600" y="5925702"/>
            <a:ext cx="914400" cy="914400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noAutofit/>
          </a:bodyPr>
          <a:lstStyle/>
          <a:p>
            <a:pPr algn="ctr"/>
            <a:endParaRPr lang="es-ES_tradnl" sz="2400" dirty="0">
              <a:solidFill>
                <a:srgbClr val="287AC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1735088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79509" y="260648"/>
            <a:ext cx="4315972" cy="58464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0612" y="2506980"/>
            <a:ext cx="2496277" cy="249627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</p:pic>
      <p:sp>
        <p:nvSpPr>
          <p:cNvPr id="11" name="1 Rectángulo"/>
          <p:cNvSpPr/>
          <p:nvPr/>
        </p:nvSpPr>
        <p:spPr bwMode="auto">
          <a:xfrm>
            <a:off x="2703624" y="4843372"/>
            <a:ext cx="2496277" cy="48005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1280" tIns="40640" rIns="81280" bIns="40640" numCol="1" rtlCol="0" anchor="b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133" b="1" i="1" dirty="0">
                <a:solidFill>
                  <a:srgbClr val="004584"/>
                </a:solidFill>
                <a:cs typeface="Arial"/>
              </a:rPr>
              <a:t>Douglas M </a:t>
            </a:r>
            <a:r>
              <a:rPr lang="en-US" sz="2133" b="1" i="1" u="sng" dirty="0">
                <a:solidFill>
                  <a:srgbClr val="004584"/>
                </a:solidFill>
                <a:cs typeface="Arial"/>
              </a:rPr>
              <a:t>et al</a:t>
            </a:r>
            <a:r>
              <a:rPr lang="en-US" sz="2844" b="1" i="1" u="sng" dirty="0">
                <a:solidFill>
                  <a:srgbClr val="004584"/>
                </a:solidFill>
                <a:cs typeface="Arial"/>
              </a:rPr>
              <a:t>.</a:t>
            </a:r>
          </a:p>
        </p:txBody>
      </p:sp>
      <p:sp>
        <p:nvSpPr>
          <p:cNvPr id="5" name="Marcador de contenido 4"/>
          <p:cNvSpPr>
            <a:spLocks noGrp="1"/>
          </p:cNvSpPr>
          <p:nvPr>
            <p:ph idx="1"/>
          </p:nvPr>
        </p:nvSpPr>
        <p:spPr>
          <a:xfrm>
            <a:off x="5807968" y="1015675"/>
            <a:ext cx="6120680" cy="4592024"/>
          </a:xfrm>
        </p:spPr>
        <p:txBody>
          <a:bodyPr>
            <a:normAutofit fontScale="92500"/>
          </a:bodyPr>
          <a:lstStyle/>
          <a:p>
            <a:pPr marL="808038" lvl="1">
              <a:lnSpc>
                <a:spcPct val="150000"/>
              </a:lnSpc>
              <a:buClrTx/>
              <a:buSzTx/>
              <a:buBlip>
                <a:blip r:embed="rId5"/>
              </a:buBlip>
            </a:pPr>
            <a:r>
              <a:rPr lang="en-GB" sz="2600" dirty="0">
                <a:solidFill>
                  <a:srgbClr val="004584"/>
                </a:solidFill>
                <a:latin typeface="Calibri" panose="020F0502020204030204" pitchFamily="34" charset="0"/>
                <a:cs typeface="Arial" charset="0"/>
              </a:rPr>
              <a:t>“La </a:t>
            </a:r>
            <a:r>
              <a:rPr lang="en-GB" sz="2600" dirty="0" err="1">
                <a:solidFill>
                  <a:srgbClr val="C00000"/>
                </a:solidFill>
                <a:latin typeface="Calibri" panose="020F0502020204030204" pitchFamily="34" charset="0"/>
                <a:cs typeface="Arial" charset="0"/>
              </a:rPr>
              <a:t>carga</a:t>
            </a:r>
            <a:r>
              <a:rPr lang="en-GB" sz="2600" dirty="0">
                <a:solidFill>
                  <a:srgbClr val="004584"/>
                </a:solidFill>
                <a:latin typeface="Calibri" panose="020F0502020204030204" pitchFamily="34" charset="0"/>
                <a:cs typeface="Arial" charset="0"/>
              </a:rPr>
              <a:t> de </a:t>
            </a:r>
            <a:r>
              <a:rPr lang="en-GB" sz="2600" dirty="0" err="1">
                <a:solidFill>
                  <a:srgbClr val="004584"/>
                </a:solidFill>
                <a:latin typeface="Calibri" panose="020F0502020204030204" pitchFamily="34" charset="0"/>
                <a:cs typeface="Arial" charset="0"/>
              </a:rPr>
              <a:t>enfermedad</a:t>
            </a:r>
            <a:r>
              <a:rPr lang="en-GB" sz="2600" dirty="0">
                <a:solidFill>
                  <a:srgbClr val="004584"/>
                </a:solidFill>
                <a:latin typeface="Calibri" panose="020F0502020204030204" pitchFamily="34" charset="0"/>
                <a:cs typeface="Arial" charset="0"/>
              </a:rPr>
              <a:t> </a:t>
            </a:r>
            <a:r>
              <a:rPr lang="en-GB" sz="2600" dirty="0" err="1">
                <a:solidFill>
                  <a:srgbClr val="004584"/>
                </a:solidFill>
                <a:latin typeface="Calibri" panose="020F0502020204030204" pitchFamily="34" charset="0"/>
                <a:cs typeface="Arial" charset="0"/>
              </a:rPr>
              <a:t>por</a:t>
            </a:r>
            <a:r>
              <a:rPr lang="en-GB" sz="2600" dirty="0">
                <a:solidFill>
                  <a:srgbClr val="004584"/>
                </a:solidFill>
                <a:latin typeface="Calibri" panose="020F0502020204030204" pitchFamily="34" charset="0"/>
                <a:cs typeface="Arial" charset="0"/>
              </a:rPr>
              <a:t> VPH </a:t>
            </a:r>
            <a:r>
              <a:rPr lang="en-GB" sz="2600" dirty="0" err="1">
                <a:solidFill>
                  <a:srgbClr val="004584"/>
                </a:solidFill>
                <a:latin typeface="Calibri" panose="020F0502020204030204" pitchFamily="34" charset="0"/>
                <a:cs typeface="Arial" charset="0"/>
              </a:rPr>
              <a:t>es</a:t>
            </a:r>
            <a:r>
              <a:rPr lang="en-GB" sz="2600" dirty="0">
                <a:solidFill>
                  <a:srgbClr val="004584"/>
                </a:solidFill>
                <a:latin typeface="Calibri" panose="020F0502020204030204" pitchFamily="34" charset="0"/>
                <a:cs typeface="Arial" charset="0"/>
              </a:rPr>
              <a:t> </a:t>
            </a:r>
            <a:r>
              <a:rPr lang="en-GB" sz="2600" dirty="0" err="1">
                <a:solidFill>
                  <a:srgbClr val="C00000"/>
                </a:solidFill>
                <a:latin typeface="Calibri" panose="020F0502020204030204" pitchFamily="34" charset="0"/>
                <a:cs typeface="Arial" charset="0"/>
              </a:rPr>
              <a:t>equiparable</a:t>
            </a:r>
            <a:r>
              <a:rPr lang="en-GB" sz="2600" dirty="0">
                <a:solidFill>
                  <a:srgbClr val="C00000"/>
                </a:solidFill>
                <a:latin typeface="Calibri" panose="020F0502020204030204" pitchFamily="34" charset="0"/>
                <a:cs typeface="Arial" charset="0"/>
              </a:rPr>
              <a:t> en </a:t>
            </a:r>
            <a:r>
              <a:rPr lang="en-GB" sz="2600" dirty="0" err="1">
                <a:solidFill>
                  <a:srgbClr val="C00000"/>
                </a:solidFill>
                <a:latin typeface="Calibri" panose="020F0502020204030204" pitchFamily="34" charset="0"/>
                <a:cs typeface="Arial" charset="0"/>
              </a:rPr>
              <a:t>mujer</a:t>
            </a:r>
            <a:r>
              <a:rPr lang="en-GB" sz="2600" dirty="0">
                <a:solidFill>
                  <a:srgbClr val="C00000"/>
                </a:solidFill>
                <a:latin typeface="Calibri" panose="020F0502020204030204" pitchFamily="34" charset="0"/>
                <a:cs typeface="Arial" charset="0"/>
              </a:rPr>
              <a:t> y </a:t>
            </a:r>
            <a:r>
              <a:rPr lang="en-GB" sz="2600" dirty="0" err="1">
                <a:solidFill>
                  <a:srgbClr val="C00000"/>
                </a:solidFill>
                <a:latin typeface="Calibri" panose="020F0502020204030204" pitchFamily="34" charset="0"/>
                <a:cs typeface="Arial" charset="0"/>
              </a:rPr>
              <a:t>varón</a:t>
            </a:r>
            <a:r>
              <a:rPr lang="en-GB" sz="2600" dirty="0">
                <a:solidFill>
                  <a:srgbClr val="C00000"/>
                </a:solidFill>
                <a:latin typeface="Calibri" panose="020F0502020204030204" pitchFamily="34" charset="0"/>
                <a:cs typeface="Arial" charset="0"/>
              </a:rPr>
              <a:t> </a:t>
            </a:r>
            <a:r>
              <a:rPr lang="en-GB" sz="2600" dirty="0">
                <a:solidFill>
                  <a:srgbClr val="004584"/>
                </a:solidFill>
                <a:latin typeface="Calibri" panose="020F0502020204030204" pitchFamily="34" charset="0"/>
                <a:cs typeface="Arial" charset="0"/>
              </a:rPr>
              <a:t>en Europa occidental…</a:t>
            </a:r>
            <a:r>
              <a:rPr lang="en-GB" sz="2600" dirty="0" err="1">
                <a:solidFill>
                  <a:srgbClr val="004584"/>
                </a:solidFill>
                <a:latin typeface="Calibri" panose="020F0502020204030204" pitchFamily="34" charset="0"/>
                <a:cs typeface="Arial" charset="0"/>
              </a:rPr>
              <a:t>pero</a:t>
            </a:r>
            <a:r>
              <a:rPr lang="en-GB" sz="2600" dirty="0">
                <a:solidFill>
                  <a:srgbClr val="004584"/>
                </a:solidFill>
                <a:latin typeface="Calibri" panose="020F0502020204030204" pitchFamily="34" charset="0"/>
                <a:cs typeface="Arial" charset="0"/>
              </a:rPr>
              <a:t> en hombre NO hay </a:t>
            </a:r>
            <a:r>
              <a:rPr lang="en-GB" sz="2600" dirty="0" err="1">
                <a:solidFill>
                  <a:srgbClr val="004584"/>
                </a:solidFill>
                <a:latin typeface="Calibri" panose="020F0502020204030204" pitchFamily="34" charset="0"/>
                <a:cs typeface="Arial" charset="0"/>
              </a:rPr>
              <a:t>opción</a:t>
            </a:r>
            <a:r>
              <a:rPr lang="en-GB" sz="2600" dirty="0">
                <a:solidFill>
                  <a:srgbClr val="004584"/>
                </a:solidFill>
                <a:latin typeface="Calibri" panose="020F0502020204030204" pitchFamily="34" charset="0"/>
                <a:cs typeface="Arial" charset="0"/>
              </a:rPr>
              <a:t> screening para CCC </a:t>
            </a:r>
            <a:r>
              <a:rPr lang="en-GB" sz="2600" dirty="0" err="1">
                <a:solidFill>
                  <a:srgbClr val="004584"/>
                </a:solidFill>
                <a:latin typeface="Calibri" panose="020F0502020204030204" pitchFamily="34" charset="0"/>
                <a:cs typeface="Arial" charset="0"/>
              </a:rPr>
              <a:t>ni</a:t>
            </a:r>
            <a:r>
              <a:rPr lang="en-GB" sz="2600" dirty="0">
                <a:solidFill>
                  <a:srgbClr val="004584"/>
                </a:solidFill>
                <a:latin typeface="Calibri" panose="020F0502020204030204" pitchFamily="34" charset="0"/>
                <a:cs typeface="Arial" charset="0"/>
              </a:rPr>
              <a:t> CA”.</a:t>
            </a:r>
          </a:p>
          <a:p>
            <a:pPr marL="808038" lvl="1">
              <a:lnSpc>
                <a:spcPct val="150000"/>
              </a:lnSpc>
              <a:buClrTx/>
              <a:buSzTx/>
              <a:buBlip>
                <a:blip r:embed="rId5"/>
              </a:buBlip>
            </a:pPr>
            <a:r>
              <a:rPr lang="en-GB" sz="2600" dirty="0">
                <a:solidFill>
                  <a:srgbClr val="004584"/>
                </a:solidFill>
                <a:latin typeface="Calibri" panose="020F0502020204030204" pitchFamily="34" charset="0"/>
                <a:cs typeface="Arial" charset="0"/>
              </a:rPr>
              <a:t>“NO </a:t>
            </a:r>
            <a:r>
              <a:rPr lang="en-GB" sz="2600" dirty="0" err="1">
                <a:solidFill>
                  <a:srgbClr val="004584"/>
                </a:solidFill>
                <a:latin typeface="Calibri" panose="020F0502020204030204" pitchFamily="34" charset="0"/>
                <a:cs typeface="Arial" charset="0"/>
              </a:rPr>
              <a:t>vacunar</a:t>
            </a:r>
            <a:r>
              <a:rPr lang="en-GB" sz="2600" dirty="0">
                <a:solidFill>
                  <a:srgbClr val="004584"/>
                </a:solidFill>
                <a:latin typeface="Calibri" panose="020F0502020204030204" pitchFamily="34" charset="0"/>
                <a:cs typeface="Arial" charset="0"/>
              </a:rPr>
              <a:t> al hombre </a:t>
            </a:r>
            <a:r>
              <a:rPr lang="en-GB" sz="2600" dirty="0" err="1">
                <a:solidFill>
                  <a:srgbClr val="004584"/>
                </a:solidFill>
                <a:latin typeface="Calibri" panose="020F0502020204030204" pitchFamily="34" charset="0"/>
                <a:cs typeface="Arial" charset="0"/>
              </a:rPr>
              <a:t>es</a:t>
            </a:r>
            <a:r>
              <a:rPr lang="en-GB" sz="2600" dirty="0">
                <a:solidFill>
                  <a:srgbClr val="004584"/>
                </a:solidFill>
                <a:latin typeface="Calibri" panose="020F0502020204030204" pitchFamily="34" charset="0"/>
                <a:cs typeface="Arial" charset="0"/>
              </a:rPr>
              <a:t> </a:t>
            </a:r>
            <a:r>
              <a:rPr lang="en-GB" sz="2600" dirty="0" err="1">
                <a:solidFill>
                  <a:srgbClr val="004584"/>
                </a:solidFill>
                <a:latin typeface="Calibri" panose="020F0502020204030204" pitchFamily="34" charset="0"/>
                <a:cs typeface="Arial" charset="0"/>
              </a:rPr>
              <a:t>una</a:t>
            </a:r>
            <a:r>
              <a:rPr lang="en-GB" sz="2600" dirty="0">
                <a:solidFill>
                  <a:srgbClr val="004584"/>
                </a:solidFill>
                <a:latin typeface="Calibri" panose="020F0502020204030204" pitchFamily="34" charset="0"/>
                <a:cs typeface="Arial" charset="0"/>
              </a:rPr>
              <a:t> </a:t>
            </a:r>
            <a:r>
              <a:rPr lang="en-GB" sz="2600" dirty="0" err="1">
                <a:solidFill>
                  <a:srgbClr val="C00000"/>
                </a:solidFill>
                <a:latin typeface="Calibri" panose="020F0502020204030204" pitchFamily="34" charset="0"/>
                <a:cs typeface="Arial" charset="0"/>
              </a:rPr>
              <a:t>oportunidad</a:t>
            </a:r>
            <a:r>
              <a:rPr lang="en-GB" sz="2600" dirty="0">
                <a:solidFill>
                  <a:srgbClr val="C00000"/>
                </a:solidFill>
                <a:latin typeface="Calibri" panose="020F0502020204030204" pitchFamily="34" charset="0"/>
                <a:cs typeface="Arial" charset="0"/>
              </a:rPr>
              <a:t> </a:t>
            </a:r>
            <a:r>
              <a:rPr lang="en-GB" sz="2600" dirty="0" err="1">
                <a:solidFill>
                  <a:srgbClr val="C00000"/>
                </a:solidFill>
                <a:latin typeface="Calibri" panose="020F0502020204030204" pitchFamily="34" charset="0"/>
                <a:cs typeface="Arial" charset="0"/>
              </a:rPr>
              <a:t>perdida</a:t>
            </a:r>
            <a:r>
              <a:rPr lang="en-GB" sz="2600" dirty="0">
                <a:solidFill>
                  <a:srgbClr val="C00000"/>
                </a:solidFill>
                <a:latin typeface="Calibri" panose="020F0502020204030204" pitchFamily="34" charset="0"/>
                <a:cs typeface="Arial" charset="0"/>
              </a:rPr>
              <a:t> </a:t>
            </a:r>
            <a:r>
              <a:rPr lang="en-GB" sz="2600" dirty="0">
                <a:solidFill>
                  <a:srgbClr val="004584"/>
                </a:solidFill>
                <a:latin typeface="Calibri" panose="020F0502020204030204" pitchFamily="34" charset="0"/>
                <a:cs typeface="Arial" charset="0"/>
              </a:rPr>
              <a:t>de la </a:t>
            </a:r>
            <a:r>
              <a:rPr lang="en-GB" sz="2600" dirty="0" err="1">
                <a:solidFill>
                  <a:srgbClr val="004584"/>
                </a:solidFill>
                <a:latin typeface="Calibri" panose="020F0502020204030204" pitchFamily="34" charset="0"/>
                <a:cs typeface="Arial" charset="0"/>
              </a:rPr>
              <a:t>Salud</a:t>
            </a:r>
            <a:r>
              <a:rPr lang="en-GB" sz="2600" dirty="0">
                <a:solidFill>
                  <a:srgbClr val="004584"/>
                </a:solidFill>
                <a:latin typeface="Calibri" panose="020F0502020204030204" pitchFamily="34" charset="0"/>
                <a:cs typeface="Arial" charset="0"/>
              </a:rPr>
              <a:t> </a:t>
            </a:r>
            <a:r>
              <a:rPr lang="en-GB" sz="2600" dirty="0" err="1">
                <a:solidFill>
                  <a:srgbClr val="004584"/>
                </a:solidFill>
                <a:latin typeface="Calibri" panose="020F0502020204030204" pitchFamily="34" charset="0"/>
                <a:cs typeface="Arial" charset="0"/>
              </a:rPr>
              <a:t>Pública</a:t>
            </a:r>
            <a:r>
              <a:rPr lang="en-GB" sz="2600" dirty="0">
                <a:solidFill>
                  <a:srgbClr val="004584"/>
                </a:solidFill>
                <a:latin typeface="Calibri" panose="020F0502020204030204" pitchFamily="34" charset="0"/>
                <a:cs typeface="Arial" charset="0"/>
              </a:rPr>
              <a:t>”.</a:t>
            </a:r>
            <a:endParaRPr lang="fr-FR" sz="2600" dirty="0">
              <a:solidFill>
                <a:srgbClr val="004584"/>
              </a:solidFill>
              <a:latin typeface="Calibri" panose="020F0502020204030204" pitchFamily="34" charset="0"/>
              <a:cs typeface="Arial" charset="0"/>
            </a:endParaRPr>
          </a:p>
          <a:p>
            <a:pPr>
              <a:lnSpc>
                <a:spcPct val="150000"/>
              </a:lnSpc>
            </a:pPr>
            <a:endParaRPr lang="es-ES" sz="2800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endParaRPr lang="es-ES_tradnl" sz="1800" dirty="0"/>
          </a:p>
        </p:txBody>
      </p:sp>
      <p:sp>
        <p:nvSpPr>
          <p:cNvPr id="7" name="CuadroTexto 6"/>
          <p:cNvSpPr txBox="1"/>
          <p:nvPr/>
        </p:nvSpPr>
        <p:spPr>
          <a:xfrm>
            <a:off x="5181600" y="5925702"/>
            <a:ext cx="914400" cy="914400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noAutofit/>
          </a:bodyPr>
          <a:lstStyle/>
          <a:p>
            <a:pPr algn="ctr"/>
            <a:endParaRPr lang="es-ES_tradnl" sz="2400" dirty="0">
              <a:solidFill>
                <a:srgbClr val="287AC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817610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Corolario sobre vacunación VPH</a:t>
            </a:r>
            <a:endParaRPr lang="es-ES_tradnl" dirty="0"/>
          </a:p>
        </p:txBody>
      </p:sp>
      <p:sp>
        <p:nvSpPr>
          <p:cNvPr id="6" name="Marcador de texto 5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endParaRPr lang="es-ES"/>
          </a:p>
        </p:txBody>
      </p:sp>
      <p:sp>
        <p:nvSpPr>
          <p:cNvPr id="94211" name="Rectangle 3"/>
          <p:cNvSpPr>
            <a:spLocks noChangeArrowheads="1"/>
          </p:cNvSpPr>
          <p:nvPr/>
        </p:nvSpPr>
        <p:spPr bwMode="auto">
          <a:xfrm>
            <a:off x="8356331" y="5787202"/>
            <a:ext cx="3222742" cy="276999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ES" sz="1200" i="1" dirty="0">
                <a:solidFill>
                  <a:srgbClr val="A6A6A6"/>
                </a:solidFill>
              </a:rPr>
              <a:t>Cortés J, </a:t>
            </a:r>
            <a:r>
              <a:rPr lang="es-ES" sz="1200" i="1" dirty="0" err="1">
                <a:solidFill>
                  <a:srgbClr val="A6A6A6"/>
                </a:solidFill>
              </a:rPr>
              <a:t>Martinon</a:t>
            </a:r>
            <a:r>
              <a:rPr lang="es-ES" sz="1200" i="1" dirty="0">
                <a:solidFill>
                  <a:srgbClr val="A6A6A6"/>
                </a:solidFill>
              </a:rPr>
              <a:t>-Torres F. Human </a:t>
            </a:r>
            <a:r>
              <a:rPr lang="es-ES" sz="1200" i="1" dirty="0" err="1">
                <a:solidFill>
                  <a:srgbClr val="A6A6A6"/>
                </a:solidFill>
              </a:rPr>
              <a:t>Vaccine</a:t>
            </a:r>
            <a:r>
              <a:rPr lang="es-ES" sz="1200" i="1" dirty="0">
                <a:solidFill>
                  <a:srgbClr val="A6A6A6"/>
                </a:solidFill>
              </a:rPr>
              <a:t> 2010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6023993" y="5301208"/>
            <a:ext cx="8513233" cy="3704166"/>
          </a:xfrm>
          <a:prstGeom prst="rect">
            <a:avLst/>
          </a:prstGeom>
        </p:spPr>
        <p:txBody>
          <a:bodyPr vert="horz" wrap="square" lIns="81844" tIns="40923" rIns="81844" bIns="40923" numCol="1" rtlCol="0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buNone/>
              <a:tabLst>
                <a:tab pos="406405" algn="l"/>
                <a:tab pos="1032946" algn="l"/>
              </a:tabLst>
            </a:pPr>
            <a:r>
              <a:rPr lang="es-ES" sz="2756" dirty="0"/>
              <a:t>	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5181600" y="5925702"/>
            <a:ext cx="914400" cy="914400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noAutofit/>
          </a:bodyPr>
          <a:lstStyle/>
          <a:p>
            <a:pPr algn="ctr"/>
            <a:endParaRPr lang="es-ES_tradnl" sz="2400" dirty="0">
              <a:solidFill>
                <a:srgbClr val="287AC8"/>
              </a:solidFill>
            </a:endParaRPr>
          </a:p>
        </p:txBody>
      </p:sp>
      <p:sp>
        <p:nvSpPr>
          <p:cNvPr id="10" name="Marcador de contenido 9"/>
          <p:cNvSpPr>
            <a:spLocks noGrp="1"/>
          </p:cNvSpPr>
          <p:nvPr>
            <p:ph idx="1"/>
          </p:nvPr>
        </p:nvSpPr>
        <p:spPr>
          <a:xfrm>
            <a:off x="0" y="1015675"/>
            <a:ext cx="11784632" cy="4592024"/>
          </a:xfrm>
        </p:spPr>
        <p:txBody>
          <a:bodyPr/>
          <a:lstStyle/>
          <a:p>
            <a:r>
              <a:rPr lang="es-ES" dirty="0"/>
              <a:t>La infección por VPH es de distribución </a:t>
            </a:r>
            <a:r>
              <a:rPr lang="es-ES" i="1" dirty="0"/>
              <a:t>universal </a:t>
            </a:r>
            <a:r>
              <a:rPr lang="es-ES" dirty="0"/>
              <a:t>y el </a:t>
            </a:r>
            <a:r>
              <a:rPr lang="es-ES" i="1" dirty="0"/>
              <a:t>riesgo de adquisición</a:t>
            </a:r>
            <a:r>
              <a:rPr lang="es-ES" dirty="0"/>
              <a:t> de la enfermedad </a:t>
            </a:r>
            <a:r>
              <a:rPr lang="es-ES" i="1" dirty="0"/>
              <a:t>persiste toda la vida</a:t>
            </a:r>
            <a:r>
              <a:rPr lang="es-ES" dirty="0"/>
              <a:t>, por lo que </a:t>
            </a:r>
            <a:r>
              <a:rPr lang="es-ES" dirty="0">
                <a:solidFill>
                  <a:srgbClr val="C00000"/>
                </a:solidFill>
              </a:rPr>
              <a:t>cualquier sujeto sexualmente activo </a:t>
            </a:r>
            <a:r>
              <a:rPr lang="es-ES" dirty="0"/>
              <a:t>-mujer o varón- incluido en los grupos avalados por los ensayos clínicos, </a:t>
            </a:r>
            <a:r>
              <a:rPr lang="es-ES" dirty="0">
                <a:solidFill>
                  <a:srgbClr val="C00000"/>
                </a:solidFill>
              </a:rPr>
              <a:t>puede beneficiarse individualmente en mayor o menor medida de la vacunación </a:t>
            </a:r>
            <a:r>
              <a:rPr lang="es-ES" dirty="0"/>
              <a:t>frente a VPH. </a:t>
            </a:r>
            <a:r>
              <a:rPr lang="es-ES" dirty="0" smtClean="0"/>
              <a:t>En </a:t>
            </a:r>
            <a:r>
              <a:rPr lang="es-ES" dirty="0"/>
              <a:t>todo caso, existe el acuerdo unánime de que las</a:t>
            </a:r>
            <a:r>
              <a:rPr lang="es-ES" b="1" dirty="0"/>
              <a:t> </a:t>
            </a:r>
            <a:r>
              <a:rPr lang="es-ES" dirty="0">
                <a:solidFill>
                  <a:srgbClr val="C00000"/>
                </a:solidFill>
              </a:rPr>
              <a:t>mujeres sin exposición previa al VPH </a:t>
            </a:r>
            <a:r>
              <a:rPr lang="es-ES" dirty="0"/>
              <a:t>son el grupo que</a:t>
            </a:r>
            <a:r>
              <a:rPr lang="es-ES" b="1" dirty="0"/>
              <a:t> </a:t>
            </a:r>
            <a:r>
              <a:rPr lang="es-ES" dirty="0">
                <a:solidFill>
                  <a:srgbClr val="C00000"/>
                </a:solidFill>
              </a:rPr>
              <a:t>más beneficio de la vacunación puede obtener. 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1170470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519936" y="2752192"/>
            <a:ext cx="6107370" cy="604800"/>
          </a:xfrm>
        </p:spPr>
        <p:txBody>
          <a:bodyPr/>
          <a:lstStyle/>
          <a:p>
            <a:r>
              <a:rPr lang="es-ES_tradnl" sz="4400" dirty="0" smtClean="0"/>
              <a:t>Pauta de vacunación con VPH 9v en ya vacunados o parcialmente vacunados</a:t>
            </a:r>
            <a:endParaRPr lang="es-ES_tradnl" sz="4400" dirty="0"/>
          </a:p>
        </p:txBody>
      </p:sp>
      <p:sp>
        <p:nvSpPr>
          <p:cNvPr id="9" name="Marcador de texto 8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endParaRPr lang="es-ES_tradnl"/>
          </a:p>
        </p:txBody>
      </p:sp>
      <p:sp>
        <p:nvSpPr>
          <p:cNvPr id="94211" name="Rectangle 3"/>
          <p:cNvSpPr>
            <a:spLocks noChangeArrowheads="1"/>
          </p:cNvSpPr>
          <p:nvPr/>
        </p:nvSpPr>
        <p:spPr bwMode="auto">
          <a:xfrm>
            <a:off x="9305053" y="5967689"/>
            <a:ext cx="2266261" cy="276999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ES" sz="1200" i="1" dirty="0" smtClean="0">
                <a:solidFill>
                  <a:srgbClr val="A6A6A6"/>
                </a:solidFill>
              </a:rPr>
              <a:t>Van </a:t>
            </a:r>
            <a:r>
              <a:rPr lang="es-ES" sz="1200" i="1" dirty="0" err="1" smtClean="0">
                <a:solidFill>
                  <a:srgbClr val="A6A6A6"/>
                </a:solidFill>
              </a:rPr>
              <a:t>Damme</a:t>
            </a:r>
            <a:r>
              <a:rPr lang="es-ES" sz="1200" i="1" dirty="0" smtClean="0">
                <a:solidFill>
                  <a:srgbClr val="A6A6A6"/>
                </a:solidFill>
              </a:rPr>
              <a:t> P et al. </a:t>
            </a:r>
            <a:r>
              <a:rPr lang="es-ES" sz="1200" i="1" dirty="0" err="1" smtClean="0">
                <a:solidFill>
                  <a:srgbClr val="A6A6A6"/>
                </a:solidFill>
              </a:rPr>
              <a:t>Vaccine</a:t>
            </a:r>
            <a:r>
              <a:rPr lang="es-ES" sz="1200" i="1" dirty="0" smtClean="0">
                <a:solidFill>
                  <a:srgbClr val="A6A6A6"/>
                </a:solidFill>
              </a:rPr>
              <a:t> 2016</a:t>
            </a:r>
            <a:endParaRPr lang="es-ES" sz="1200" i="1" dirty="0">
              <a:solidFill>
                <a:srgbClr val="A6A6A6"/>
              </a:solidFill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6023993" y="5301208"/>
            <a:ext cx="8513233" cy="3704166"/>
          </a:xfrm>
          <a:prstGeom prst="rect">
            <a:avLst/>
          </a:prstGeom>
        </p:spPr>
        <p:txBody>
          <a:bodyPr vert="horz" wrap="square" lIns="81844" tIns="40923" rIns="81844" bIns="40923" numCol="1" rtlCol="0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buNone/>
              <a:tabLst>
                <a:tab pos="406405" algn="l"/>
                <a:tab pos="1032946" algn="l"/>
              </a:tabLst>
            </a:pPr>
            <a:r>
              <a:rPr lang="es-ES" sz="2756" dirty="0"/>
              <a:t>	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5181600" y="5925702"/>
            <a:ext cx="914400" cy="914400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noAutofit/>
          </a:bodyPr>
          <a:lstStyle/>
          <a:p>
            <a:pPr algn="ctr"/>
            <a:endParaRPr lang="es-ES_tradnl" sz="2400" dirty="0">
              <a:solidFill>
                <a:srgbClr val="287AC8"/>
              </a:solidFill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360" y="404664"/>
            <a:ext cx="5256584" cy="5637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5591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6812" y="188641"/>
            <a:ext cx="5283684" cy="5812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1 Marcador de número de diapositiva"/>
          <p:cNvSpPr txBox="1">
            <a:spLocks/>
          </p:cNvSpPr>
          <p:nvPr/>
        </p:nvSpPr>
        <p:spPr>
          <a:xfrm>
            <a:off x="8077200" y="6031110"/>
            <a:ext cx="2133600" cy="324556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769F51FB-2E06-4158-97C5-C5EF18C8652D}" type="slidenum">
              <a:rPr lang="fr-FR" sz="1600">
                <a:solidFill>
                  <a:prstClr val="white"/>
                </a:solidFill>
              </a:rPr>
              <a:pPr>
                <a:defRPr/>
              </a:pPr>
              <a:t>44</a:t>
            </a:fld>
            <a:endParaRPr lang="fr-FR" sz="1600" dirty="0">
              <a:solidFill>
                <a:prstClr val="white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46"/>
          <a:stretch/>
        </p:blipFill>
        <p:spPr bwMode="auto">
          <a:xfrm>
            <a:off x="1720002" y="4248262"/>
            <a:ext cx="3355191" cy="13442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6690" y="548701"/>
            <a:ext cx="2755476" cy="3456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Marcador de texto 1"/>
          <p:cNvSpPr>
            <a:spLocks noGrp="1"/>
          </p:cNvSpPr>
          <p:nvPr>
            <p:ph type="body" sz="quarter" idx="10"/>
          </p:nvPr>
        </p:nvSpPr>
        <p:spPr>
          <a:xfrm>
            <a:off x="-1371643" y="6144868"/>
            <a:ext cx="11582443" cy="295162"/>
          </a:xfrm>
        </p:spPr>
        <p:txBody>
          <a:bodyPr>
            <a:normAutofit/>
          </a:bodyPr>
          <a:lstStyle/>
          <a:p>
            <a:r>
              <a:rPr lang="es-ES" sz="1200" dirty="0">
                <a:solidFill>
                  <a:srgbClr val="A6A6A6"/>
                </a:solidFill>
                <a:ea typeface="ＭＳ Ｐゴシック" charset="0"/>
                <a:cs typeface="ＭＳ Ｐゴシック" charset="0"/>
              </a:rPr>
              <a:t>http://www.aepcc.org/conizacion-cervical</a:t>
            </a:r>
          </a:p>
          <a:p>
            <a:endParaRPr lang="es-ES" dirty="0"/>
          </a:p>
        </p:txBody>
      </p:sp>
      <p:sp>
        <p:nvSpPr>
          <p:cNvPr id="7" name="CuadroTexto 6"/>
          <p:cNvSpPr txBox="1"/>
          <p:nvPr/>
        </p:nvSpPr>
        <p:spPr>
          <a:xfrm>
            <a:off x="5181600" y="5925702"/>
            <a:ext cx="914400" cy="914400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noAutofit/>
          </a:bodyPr>
          <a:lstStyle/>
          <a:p>
            <a:pPr algn="ctr"/>
            <a:endParaRPr lang="es-ES_tradnl" sz="2400" dirty="0">
              <a:solidFill>
                <a:srgbClr val="287AC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49061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/>
              <a:t>Grupos de </a:t>
            </a:r>
            <a:r>
              <a:rPr lang="es-ES" dirty="0" smtClean="0">
                <a:solidFill>
                  <a:srgbClr val="C00000"/>
                </a:solidFill>
              </a:rPr>
              <a:t>mujeres </a:t>
            </a:r>
            <a:r>
              <a:rPr lang="es-ES" dirty="0" smtClean="0"/>
              <a:t>de grupos de AR con vacunación financiada en diferentes regiones de España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1933320"/>
            <a:ext cx="11582400" cy="4592024"/>
          </a:xfrm>
        </p:spPr>
        <p:txBody>
          <a:bodyPr>
            <a:normAutofit/>
          </a:bodyPr>
          <a:lstStyle/>
          <a:p>
            <a:r>
              <a:rPr lang="es-ES" sz="3200" dirty="0" err="1" smtClean="0"/>
              <a:t>Conizadas</a:t>
            </a:r>
            <a:r>
              <a:rPr lang="es-ES" sz="3200" dirty="0" smtClean="0"/>
              <a:t>.</a:t>
            </a:r>
            <a:endParaRPr lang="es-ES" sz="3200" dirty="0"/>
          </a:p>
          <a:p>
            <a:r>
              <a:rPr lang="es-ES" sz="3200" dirty="0" smtClean="0"/>
              <a:t>VIH.</a:t>
            </a:r>
            <a:endParaRPr lang="es-ES" sz="3200" dirty="0"/>
          </a:p>
          <a:p>
            <a:r>
              <a:rPr lang="es-ES" sz="3200" dirty="0" smtClean="0"/>
              <a:t>EII.</a:t>
            </a:r>
            <a:endParaRPr lang="es-ES" sz="3200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endParaRPr lang="es-ES_tradnl"/>
          </a:p>
        </p:txBody>
      </p:sp>
      <p:graphicFrame>
        <p:nvGraphicFramePr>
          <p:cNvPr id="7" name="Tabla 6"/>
          <p:cNvGraphicFramePr>
            <a:graphicFrameLocks noGrp="1"/>
          </p:cNvGraphicFramePr>
          <p:nvPr>
            <p:extLst/>
          </p:nvPr>
        </p:nvGraphicFramePr>
        <p:xfrm>
          <a:off x="4223792" y="1001936"/>
          <a:ext cx="5616624" cy="5057482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500911"/>
                <a:gridCol w="3115713"/>
              </a:tblGrid>
              <a:tr h="416553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CCAA</a:t>
                      </a:r>
                      <a:endParaRPr lang="es-ES" sz="12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¿A quién incluyen? </a:t>
                      </a:r>
                      <a:br>
                        <a:rPr lang="es-ES" sz="1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</a:br>
                      <a:r>
                        <a:rPr lang="es-ES" sz="1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(si tienen programa)</a:t>
                      </a:r>
                      <a:endParaRPr lang="es-ES" sz="12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68580" marR="68580" marT="34290" marB="34290" anchor="ctr"/>
                </a:tc>
              </a:tr>
              <a:tr h="47501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6793EB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lang="es-ES" sz="1200" baseline="0" dirty="0" smtClean="0">
                          <a:solidFill>
                            <a:srgbClr val="004584"/>
                          </a:solidFill>
                          <a:latin typeface="+mn-lt"/>
                        </a:rPr>
                        <a:t>          </a:t>
                      </a:r>
                      <a:r>
                        <a:rPr kumimoji="0" lang="es-ES" altLang="es-ES_tradn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4584"/>
                          </a:solidFill>
                          <a:effectLst/>
                          <a:latin typeface="+mn-lt"/>
                        </a:rPr>
                        <a:t> </a:t>
                      </a:r>
                    </a:p>
                    <a:p>
                      <a:pPr algn="ctr"/>
                      <a:r>
                        <a:rPr lang="es-ES" sz="1200" dirty="0" smtClean="0">
                          <a:solidFill>
                            <a:srgbClr val="004584"/>
                          </a:solidFill>
                          <a:latin typeface="+mn-lt"/>
                        </a:rPr>
                        <a:t>Asturias</a:t>
                      </a:r>
                      <a:endParaRPr lang="es-ES" sz="1200" dirty="0">
                        <a:solidFill>
                          <a:srgbClr val="004584"/>
                        </a:solidFill>
                        <a:latin typeface="+mn-lt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b="0" i="0" u="none" strike="noStrike" baseline="0" dirty="0" smtClean="0">
                          <a:solidFill>
                            <a:srgbClr val="004584"/>
                          </a:solidFill>
                          <a:effectLst/>
                          <a:latin typeface="+mn-lt"/>
                        </a:rPr>
                        <a:t>Inmunocomprometidas hasta 25 años</a:t>
                      </a:r>
                    </a:p>
                    <a:p>
                      <a:pPr algn="ctr"/>
                      <a:endParaRPr lang="es-ES" sz="1200" baseline="0" dirty="0">
                        <a:solidFill>
                          <a:srgbClr val="004584"/>
                        </a:solidFill>
                      </a:endParaRPr>
                    </a:p>
                  </a:txBody>
                  <a:tcPr marL="68580" marR="68580" marT="34290" marB="34290" anchor="ctr"/>
                </a:tc>
              </a:tr>
              <a:tr h="59194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6793EB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s-ES_tradn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4584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Canarias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0" i="0" u="none" strike="noStrike" baseline="0" dirty="0" err="1" smtClean="0">
                          <a:solidFill>
                            <a:srgbClr val="004584"/>
                          </a:solidFill>
                          <a:effectLst/>
                          <a:latin typeface="+mn-lt"/>
                        </a:rPr>
                        <a:t>Conizadas</a:t>
                      </a:r>
                      <a:endParaRPr lang="es-ES" sz="1200" b="0" i="0" u="none" strike="noStrike" baseline="0" dirty="0" smtClean="0">
                        <a:solidFill>
                          <a:srgbClr val="004584"/>
                        </a:solidFill>
                        <a:effectLst/>
                        <a:latin typeface="+mn-lt"/>
                      </a:endParaRPr>
                    </a:p>
                    <a:p>
                      <a:pPr algn="ctr" fontAlgn="ctr"/>
                      <a:r>
                        <a:rPr lang="es-ES" sz="1200" b="0" i="0" u="none" strike="noStrike" baseline="0" dirty="0" smtClean="0">
                          <a:solidFill>
                            <a:srgbClr val="004584"/>
                          </a:solidFill>
                          <a:effectLst/>
                          <a:latin typeface="+mn-lt"/>
                        </a:rPr>
                        <a:t>EII</a:t>
                      </a:r>
                    </a:p>
                    <a:p>
                      <a:pPr algn="ctr"/>
                      <a:endParaRPr lang="es-ES" sz="1200" baseline="0" dirty="0">
                        <a:solidFill>
                          <a:srgbClr val="004584"/>
                        </a:solidFill>
                      </a:endParaRPr>
                    </a:p>
                  </a:txBody>
                  <a:tcPr marL="68580" marR="68580" marT="34290" marB="34290" anchor="ctr"/>
                </a:tc>
              </a:tr>
              <a:tr h="44480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6793EB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s-ES_tradn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4584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Madrid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b="0" i="0" u="none" strike="noStrike" baseline="0" dirty="0" err="1" smtClean="0">
                          <a:solidFill>
                            <a:srgbClr val="004584"/>
                          </a:solidFill>
                          <a:effectLst/>
                          <a:latin typeface="+mn-lt"/>
                        </a:rPr>
                        <a:t>Conizadas</a:t>
                      </a:r>
                      <a:r>
                        <a:rPr lang="es-ES" sz="1200" b="0" i="0" u="none" strike="noStrike" baseline="0" dirty="0" smtClean="0">
                          <a:solidFill>
                            <a:srgbClr val="004584"/>
                          </a:solidFill>
                          <a:effectLst/>
                          <a:latin typeface="+mn-lt"/>
                        </a:rPr>
                        <a:t> en </a:t>
                      </a:r>
                      <a:r>
                        <a:rPr lang="es-ES" sz="1200" b="0" i="0" u="none" strike="noStrike" baseline="0" dirty="0" err="1" smtClean="0">
                          <a:solidFill>
                            <a:srgbClr val="004584"/>
                          </a:solidFill>
                          <a:effectLst/>
                          <a:latin typeface="+mn-lt"/>
                        </a:rPr>
                        <a:t>Hosp</a:t>
                      </a:r>
                      <a:r>
                        <a:rPr lang="es-ES" sz="1200" b="0" i="0" u="none" strike="noStrike" baseline="0" dirty="0" smtClean="0">
                          <a:solidFill>
                            <a:srgbClr val="004584"/>
                          </a:solidFill>
                          <a:effectLst/>
                          <a:latin typeface="+mn-lt"/>
                        </a:rPr>
                        <a:t>. 12 de Octubre</a:t>
                      </a:r>
                    </a:p>
                    <a:p>
                      <a:pPr algn="ctr"/>
                      <a:endParaRPr lang="es-ES" sz="1200" baseline="0" dirty="0">
                        <a:solidFill>
                          <a:srgbClr val="004584"/>
                        </a:solidFill>
                      </a:endParaRPr>
                    </a:p>
                  </a:txBody>
                  <a:tcPr marL="68580" marR="68580" marT="34290" marB="34290" anchor="ctr"/>
                </a:tc>
              </a:tr>
              <a:tr h="24116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6793EB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s-ES_tradn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4584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Murcia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b="0" i="0" u="none" strike="noStrike" baseline="0" dirty="0" err="1" smtClean="0">
                          <a:solidFill>
                            <a:srgbClr val="004584"/>
                          </a:solidFill>
                          <a:effectLst/>
                          <a:latin typeface="+mn-lt"/>
                        </a:rPr>
                        <a:t>Conizadas</a:t>
                      </a:r>
                      <a:endParaRPr lang="es-ES" sz="1200" baseline="0" dirty="0">
                        <a:solidFill>
                          <a:srgbClr val="004584"/>
                        </a:solidFill>
                      </a:endParaRPr>
                    </a:p>
                  </a:txBody>
                  <a:tcPr marL="68580" marR="68580" marT="34290" marB="34290" anchor="ctr"/>
                </a:tc>
              </a:tr>
              <a:tr h="76733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6793EB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s-ES_tradn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4584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Navarra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b="0" i="0" u="none" strike="noStrike" baseline="0" dirty="0" smtClean="0">
                          <a:solidFill>
                            <a:srgbClr val="004584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s-ES" sz="1200" b="0" i="0" u="none" strike="noStrike" baseline="0" dirty="0" err="1" smtClean="0">
                          <a:solidFill>
                            <a:srgbClr val="004584"/>
                          </a:solidFill>
                          <a:effectLst/>
                          <a:latin typeface="+mn-lt"/>
                        </a:rPr>
                        <a:t>Conizadas</a:t>
                      </a:r>
                      <a:r>
                        <a:rPr lang="es-ES" sz="1200" b="0" i="0" u="none" strike="noStrike" baseline="0" dirty="0" smtClean="0">
                          <a:solidFill>
                            <a:srgbClr val="004584"/>
                          </a:solidFill>
                          <a:effectLst/>
                          <a:latin typeface="+mn-lt"/>
                        </a:rPr>
                        <a:t/>
                      </a:r>
                      <a:br>
                        <a:rPr lang="es-ES" sz="1200" b="0" i="0" u="none" strike="noStrike" baseline="0" dirty="0" smtClean="0">
                          <a:solidFill>
                            <a:srgbClr val="004584"/>
                          </a:solidFill>
                          <a:effectLst/>
                          <a:latin typeface="+mn-lt"/>
                        </a:rPr>
                      </a:br>
                      <a:r>
                        <a:rPr lang="es-ES" sz="1200" b="0" i="0" u="none" strike="noStrike" baseline="0" dirty="0" smtClean="0">
                          <a:solidFill>
                            <a:srgbClr val="004584"/>
                          </a:solidFill>
                          <a:effectLst/>
                          <a:latin typeface="+mn-lt"/>
                        </a:rPr>
                        <a:t> Inmunocomprometidas</a:t>
                      </a:r>
                      <a:br>
                        <a:rPr lang="es-ES" sz="1200" b="0" i="0" u="none" strike="noStrike" baseline="0" dirty="0" smtClean="0">
                          <a:solidFill>
                            <a:srgbClr val="004584"/>
                          </a:solidFill>
                          <a:effectLst/>
                          <a:latin typeface="+mn-lt"/>
                        </a:rPr>
                      </a:br>
                      <a:r>
                        <a:rPr lang="es-ES" sz="1200" b="0" i="0" u="none" strike="noStrike" baseline="0" dirty="0" smtClean="0">
                          <a:solidFill>
                            <a:srgbClr val="004584"/>
                          </a:solidFill>
                          <a:effectLst/>
                          <a:latin typeface="+mn-lt"/>
                        </a:rPr>
                        <a:t> VIH</a:t>
                      </a:r>
                    </a:p>
                    <a:p>
                      <a:pPr algn="ctr"/>
                      <a:endParaRPr lang="es-ES" sz="1200" baseline="0" dirty="0">
                        <a:solidFill>
                          <a:srgbClr val="004584"/>
                        </a:solidFill>
                      </a:endParaRPr>
                    </a:p>
                  </a:txBody>
                  <a:tcPr marL="68580" marR="68580" marT="34290" marB="34290" anchor="ctr"/>
                </a:tc>
              </a:tr>
              <a:tr h="76733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6793EB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s-ES_tradn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4584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País Vasco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b="0" i="0" u="none" strike="noStrike" baseline="0" dirty="0" smtClean="0">
                          <a:solidFill>
                            <a:srgbClr val="004584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s-ES" sz="1200" b="0" i="0" u="none" strike="noStrike" baseline="0" dirty="0" err="1" smtClean="0">
                          <a:solidFill>
                            <a:srgbClr val="004584"/>
                          </a:solidFill>
                          <a:effectLst/>
                          <a:latin typeface="+mn-lt"/>
                        </a:rPr>
                        <a:t>Conizadas</a:t>
                      </a:r>
                      <a:r>
                        <a:rPr lang="es-ES" sz="1200" b="0" i="0" u="none" strike="noStrike" baseline="0" dirty="0" smtClean="0">
                          <a:solidFill>
                            <a:srgbClr val="004584"/>
                          </a:solidFill>
                          <a:effectLst/>
                          <a:latin typeface="+mn-lt"/>
                        </a:rPr>
                        <a:t/>
                      </a:r>
                      <a:br>
                        <a:rPr lang="es-ES" sz="1200" b="0" i="0" u="none" strike="noStrike" baseline="0" dirty="0" smtClean="0">
                          <a:solidFill>
                            <a:srgbClr val="004584"/>
                          </a:solidFill>
                          <a:effectLst/>
                          <a:latin typeface="+mn-lt"/>
                        </a:rPr>
                      </a:br>
                      <a:r>
                        <a:rPr lang="es-ES" sz="1200" b="0" i="0" u="none" strike="noStrike" baseline="0" dirty="0" smtClean="0">
                          <a:solidFill>
                            <a:srgbClr val="004584"/>
                          </a:solidFill>
                          <a:effectLst/>
                          <a:latin typeface="+mn-lt"/>
                        </a:rPr>
                        <a:t> Inmunocomprometidas</a:t>
                      </a:r>
                      <a:br>
                        <a:rPr lang="es-ES" sz="1200" b="0" i="0" u="none" strike="noStrike" baseline="0" dirty="0" smtClean="0">
                          <a:solidFill>
                            <a:srgbClr val="004584"/>
                          </a:solidFill>
                          <a:effectLst/>
                          <a:latin typeface="+mn-lt"/>
                        </a:rPr>
                      </a:br>
                      <a:r>
                        <a:rPr lang="es-ES" sz="1200" b="0" i="0" u="none" strike="noStrike" baseline="0" dirty="0" smtClean="0">
                          <a:solidFill>
                            <a:srgbClr val="004584"/>
                          </a:solidFill>
                          <a:effectLst/>
                          <a:latin typeface="+mn-lt"/>
                        </a:rPr>
                        <a:t> VIH</a:t>
                      </a:r>
                    </a:p>
                    <a:p>
                      <a:pPr algn="ctr"/>
                      <a:endParaRPr lang="es-ES" sz="1200" baseline="0" dirty="0">
                        <a:solidFill>
                          <a:srgbClr val="004584"/>
                        </a:solidFill>
                      </a:endParaRPr>
                    </a:p>
                  </a:txBody>
                  <a:tcPr marL="68580" marR="68580" marT="34290" marB="34290" anchor="ctr"/>
                </a:tc>
              </a:tr>
              <a:tr h="76733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6793EB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s-ES_tradn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4584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La Rioja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b="0" i="0" u="none" strike="noStrike" baseline="0" dirty="0" err="1" smtClean="0">
                          <a:solidFill>
                            <a:srgbClr val="004584"/>
                          </a:solidFill>
                          <a:effectLst/>
                          <a:latin typeface="+mn-lt"/>
                        </a:rPr>
                        <a:t>Conizadas</a:t>
                      </a:r>
                      <a:r>
                        <a:rPr lang="es-ES" sz="1200" b="0" i="0" u="none" strike="noStrike" baseline="0" dirty="0" smtClean="0">
                          <a:solidFill>
                            <a:srgbClr val="004584"/>
                          </a:solidFill>
                          <a:effectLst/>
                          <a:latin typeface="+mn-lt"/>
                        </a:rPr>
                        <a:t/>
                      </a:r>
                      <a:br>
                        <a:rPr lang="es-ES" sz="1200" b="0" i="0" u="none" strike="noStrike" baseline="0" dirty="0" smtClean="0">
                          <a:solidFill>
                            <a:srgbClr val="004584"/>
                          </a:solidFill>
                          <a:effectLst/>
                          <a:latin typeface="+mn-lt"/>
                        </a:rPr>
                      </a:br>
                      <a:r>
                        <a:rPr lang="es-ES" sz="1200" b="0" i="0" u="none" strike="noStrike" baseline="0" dirty="0" smtClean="0">
                          <a:solidFill>
                            <a:srgbClr val="004584"/>
                          </a:solidFill>
                          <a:effectLst/>
                          <a:latin typeface="+mn-lt"/>
                        </a:rPr>
                        <a:t> Inmunocomprometidas</a:t>
                      </a:r>
                      <a:br>
                        <a:rPr lang="es-ES" sz="1200" b="0" i="0" u="none" strike="noStrike" baseline="0" dirty="0" smtClean="0">
                          <a:solidFill>
                            <a:srgbClr val="004584"/>
                          </a:solidFill>
                          <a:effectLst/>
                          <a:latin typeface="+mn-lt"/>
                        </a:rPr>
                      </a:br>
                      <a:r>
                        <a:rPr lang="es-ES" sz="1200" b="0" i="0" u="none" strike="noStrike" baseline="0" dirty="0" smtClean="0">
                          <a:solidFill>
                            <a:srgbClr val="004584"/>
                          </a:solidFill>
                          <a:effectLst/>
                          <a:latin typeface="+mn-lt"/>
                        </a:rPr>
                        <a:t> VIH</a:t>
                      </a:r>
                    </a:p>
                    <a:p>
                      <a:pPr algn="ctr"/>
                      <a:endParaRPr lang="es-ES" sz="1200" baseline="0" dirty="0">
                        <a:solidFill>
                          <a:srgbClr val="004584"/>
                        </a:solidFill>
                      </a:endParaRPr>
                    </a:p>
                  </a:txBody>
                  <a:tcPr marL="68580" marR="68580" marT="34290" marB="34290" anchor="ctr"/>
                </a:tc>
              </a:tr>
              <a:tr h="41655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6793EB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s-ES_tradn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4584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Cataluña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b="0" i="0" u="none" strike="noStrike" baseline="0" dirty="0" smtClean="0">
                          <a:solidFill>
                            <a:srgbClr val="004584"/>
                          </a:solidFill>
                          <a:effectLst/>
                          <a:latin typeface="+mn-lt"/>
                        </a:rPr>
                        <a:t>Mujeres VIH &lt; 26 AÑOS</a:t>
                      </a:r>
                    </a:p>
                    <a:p>
                      <a:pPr algn="ctr"/>
                      <a:endParaRPr lang="es-ES" sz="1200" baseline="0" dirty="0">
                        <a:solidFill>
                          <a:srgbClr val="004584"/>
                        </a:solidFill>
                      </a:endParaRPr>
                    </a:p>
                  </a:txBody>
                  <a:tcPr marL="68580" marR="68580" marT="34290" marB="34290" anchor="ctr"/>
                </a:tc>
              </a:tr>
            </a:tbl>
          </a:graphicData>
        </a:graphic>
      </p:graphicFrame>
      <p:sp>
        <p:nvSpPr>
          <p:cNvPr id="5" name="CuadroTexto 4"/>
          <p:cNvSpPr txBox="1"/>
          <p:nvPr/>
        </p:nvSpPr>
        <p:spPr>
          <a:xfrm>
            <a:off x="5181600" y="5925702"/>
            <a:ext cx="914400" cy="914400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noAutofit/>
          </a:bodyPr>
          <a:lstStyle/>
          <a:p>
            <a:pPr algn="ctr"/>
            <a:endParaRPr lang="es-ES_tradnl" sz="2400" dirty="0">
              <a:solidFill>
                <a:srgbClr val="287AC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5208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48269" y="1189552"/>
            <a:ext cx="8804039" cy="4831736"/>
          </a:xfrm>
          <a:prstGeom prst="rect">
            <a:avLst/>
          </a:prstGeom>
        </p:spPr>
      </p:pic>
      <p:sp>
        <p:nvSpPr>
          <p:cNvPr id="4" name="Marcador de texto 3"/>
          <p:cNvSpPr>
            <a:spLocks noGrp="1"/>
          </p:cNvSpPr>
          <p:nvPr>
            <p:ph type="body" sz="quarter" idx="13"/>
          </p:nvPr>
        </p:nvSpPr>
        <p:spPr>
          <a:xfrm>
            <a:off x="-43" y="5942150"/>
            <a:ext cx="11582443" cy="295162"/>
          </a:xfrm>
        </p:spPr>
        <p:txBody>
          <a:bodyPr>
            <a:normAutofit/>
          </a:bodyPr>
          <a:lstStyle/>
          <a:p>
            <a:r>
              <a:rPr lang="en-GB" sz="1200" dirty="0">
                <a:solidFill>
                  <a:srgbClr val="A6A6A6"/>
                </a:solidFill>
                <a:latin typeface="Calibri" pitchFamily="34" charset="0"/>
                <a:cs typeface="Calibri" pitchFamily="34" charset="0"/>
              </a:rPr>
              <a:t>Bosch FX et al. Nat Rev </a:t>
            </a:r>
            <a:r>
              <a:rPr lang="en-GB" sz="1200" dirty="0" err="1">
                <a:solidFill>
                  <a:srgbClr val="A6A6A6"/>
                </a:solidFill>
                <a:latin typeface="Calibri" pitchFamily="34" charset="0"/>
                <a:cs typeface="Calibri" pitchFamily="34" charset="0"/>
              </a:rPr>
              <a:t>Clin</a:t>
            </a:r>
            <a:r>
              <a:rPr lang="en-GB" sz="1200" dirty="0">
                <a:solidFill>
                  <a:srgbClr val="A6A6A6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GB" sz="1200" dirty="0" err="1">
                <a:solidFill>
                  <a:srgbClr val="A6A6A6"/>
                </a:solidFill>
                <a:latin typeface="Calibri" pitchFamily="34" charset="0"/>
                <a:cs typeface="Calibri" pitchFamily="34" charset="0"/>
              </a:rPr>
              <a:t>Oncol</a:t>
            </a:r>
            <a:r>
              <a:rPr lang="en-GB" sz="1200" dirty="0">
                <a:solidFill>
                  <a:srgbClr val="A6A6A6"/>
                </a:solidFill>
                <a:latin typeface="Calibri" pitchFamily="34" charset="0"/>
                <a:cs typeface="Calibri" pitchFamily="34" charset="0"/>
              </a:rPr>
              <a:t> 2015</a:t>
            </a:r>
          </a:p>
          <a:p>
            <a:endParaRPr lang="es-ES" dirty="0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407368" y="231912"/>
            <a:ext cx="11377264" cy="532792"/>
          </a:xfrm>
        </p:spPr>
        <p:txBody>
          <a:bodyPr/>
          <a:lstStyle/>
          <a:p>
            <a:r>
              <a:rPr lang="es-ES" i="1" dirty="0" smtClean="0"/>
              <a:t>HPV </a:t>
            </a:r>
            <a:r>
              <a:rPr lang="es-ES" i="1" dirty="0" err="1" smtClean="0"/>
              <a:t>faster</a:t>
            </a:r>
            <a:r>
              <a:rPr lang="es-ES" i="1" dirty="0" smtClean="0"/>
              <a:t>: </a:t>
            </a:r>
            <a:r>
              <a:rPr lang="es-ES" i="1" dirty="0" err="1" smtClean="0"/>
              <a:t>accelerating</a:t>
            </a:r>
            <a:r>
              <a:rPr lang="es-ES" i="1" dirty="0" smtClean="0"/>
              <a:t> </a:t>
            </a:r>
            <a:r>
              <a:rPr lang="es-ES" i="1" dirty="0" err="1" smtClean="0"/>
              <a:t>the</a:t>
            </a:r>
            <a:r>
              <a:rPr lang="es-ES" i="1" dirty="0" smtClean="0"/>
              <a:t> </a:t>
            </a:r>
            <a:r>
              <a:rPr lang="es-ES" i="1" dirty="0" err="1" smtClean="0"/>
              <a:t>publich</a:t>
            </a:r>
            <a:r>
              <a:rPr lang="es-ES" i="1" dirty="0" smtClean="0"/>
              <a:t> </a:t>
            </a:r>
            <a:r>
              <a:rPr lang="es-ES" i="1" dirty="0" err="1" smtClean="0"/>
              <a:t>health</a:t>
            </a:r>
            <a:r>
              <a:rPr lang="es-ES" i="1" dirty="0" smtClean="0"/>
              <a:t> </a:t>
            </a:r>
            <a:r>
              <a:rPr lang="es-ES" i="1" dirty="0" err="1" smtClean="0"/>
              <a:t>benefits</a:t>
            </a:r>
            <a:r>
              <a:rPr lang="es-ES" i="1" dirty="0" smtClean="0"/>
              <a:t> of HPV </a:t>
            </a:r>
            <a:r>
              <a:rPr lang="es-ES" i="1" dirty="0" err="1" smtClean="0"/>
              <a:t>vaccination</a:t>
            </a:r>
            <a:endParaRPr lang="es-ES" i="1" dirty="0"/>
          </a:p>
        </p:txBody>
      </p:sp>
      <p:sp>
        <p:nvSpPr>
          <p:cNvPr id="5" name="CuadroTexto 4"/>
          <p:cNvSpPr txBox="1"/>
          <p:nvPr/>
        </p:nvSpPr>
        <p:spPr>
          <a:xfrm>
            <a:off x="5181600" y="5925702"/>
            <a:ext cx="914400" cy="914400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noAutofit/>
          </a:bodyPr>
          <a:lstStyle/>
          <a:p>
            <a:pPr algn="ctr"/>
            <a:endParaRPr lang="es-ES_tradnl" sz="2400" dirty="0">
              <a:solidFill>
                <a:srgbClr val="287AC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6877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437376"/>
            <a:ext cx="11582400" cy="4592024"/>
          </a:xfrm>
        </p:spPr>
        <p:txBody>
          <a:bodyPr>
            <a:normAutofit/>
          </a:bodyPr>
          <a:lstStyle/>
          <a:p>
            <a:pPr marL="992188" indent="-449263"/>
            <a:r>
              <a:rPr lang="es-ES" sz="2800" dirty="0"/>
              <a:t>Es esencial tratar de </a:t>
            </a:r>
            <a:r>
              <a:rPr lang="es-ES" sz="2800" dirty="0" err="1">
                <a:solidFill>
                  <a:srgbClr val="C00000"/>
                </a:solidFill>
              </a:rPr>
              <a:t>recaptar</a:t>
            </a:r>
            <a:r>
              <a:rPr lang="es-ES" sz="2800" dirty="0">
                <a:solidFill>
                  <a:srgbClr val="C00000"/>
                </a:solidFill>
              </a:rPr>
              <a:t> activamente las mujeres jóvenes </a:t>
            </a:r>
            <a:r>
              <a:rPr lang="es-ES" sz="2800" dirty="0"/>
              <a:t>que han quedado </a:t>
            </a:r>
            <a:r>
              <a:rPr lang="es-ES" sz="2800" dirty="0">
                <a:solidFill>
                  <a:srgbClr val="C00000"/>
                </a:solidFill>
              </a:rPr>
              <a:t>sin vacunar </a:t>
            </a:r>
            <a:r>
              <a:rPr lang="es-ES" sz="2800" dirty="0"/>
              <a:t>para acelerar el impacto de salud pública de las vacunas VPH.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quarter" idx="10"/>
          </p:nvPr>
        </p:nvSpPr>
        <p:spPr>
          <a:xfrm>
            <a:off x="304778" y="5764702"/>
            <a:ext cx="11582443" cy="295162"/>
          </a:xfrm>
        </p:spPr>
        <p:txBody>
          <a:bodyPr>
            <a:no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1200" dirty="0">
                <a:solidFill>
                  <a:srgbClr val="A6A6A6"/>
                </a:solidFill>
              </a:rPr>
              <a:t>X. Bosch, </a:t>
            </a:r>
            <a:r>
              <a:rPr lang="es-ES" sz="1200" dirty="0" err="1">
                <a:solidFill>
                  <a:srgbClr val="A6A6A6"/>
                </a:solidFill>
              </a:rPr>
              <a:t>Eurogin</a:t>
            </a:r>
            <a:r>
              <a:rPr lang="es-ES" sz="1200" dirty="0">
                <a:solidFill>
                  <a:srgbClr val="A6A6A6"/>
                </a:solidFill>
              </a:rPr>
              <a:t> 2015 ;Bosch, F. X. et al. </a:t>
            </a:r>
            <a:r>
              <a:rPr lang="es-ES" sz="1200" dirty="0" err="1">
                <a:solidFill>
                  <a:srgbClr val="A6A6A6"/>
                </a:solidFill>
              </a:rPr>
              <a:t>Nat</a:t>
            </a:r>
            <a:r>
              <a:rPr lang="es-ES" sz="1200" dirty="0">
                <a:solidFill>
                  <a:srgbClr val="A6A6A6"/>
                </a:solidFill>
              </a:rPr>
              <a:t>. Rev. </a:t>
            </a:r>
            <a:r>
              <a:rPr lang="es-ES" sz="1200" dirty="0" err="1">
                <a:solidFill>
                  <a:srgbClr val="A6A6A6"/>
                </a:solidFill>
              </a:rPr>
              <a:t>Clin</a:t>
            </a:r>
            <a:r>
              <a:rPr lang="es-ES" sz="1200" dirty="0">
                <a:solidFill>
                  <a:srgbClr val="A6A6A6"/>
                </a:solidFill>
              </a:rPr>
              <a:t>. </a:t>
            </a:r>
            <a:r>
              <a:rPr lang="es-ES" sz="1200" dirty="0" err="1">
                <a:solidFill>
                  <a:srgbClr val="A6A6A6"/>
                </a:solidFill>
              </a:rPr>
              <a:t>Oncol</a:t>
            </a:r>
            <a:r>
              <a:rPr lang="es-ES" sz="1200" dirty="0">
                <a:solidFill>
                  <a:srgbClr val="A6A6A6"/>
                </a:solidFill>
              </a:rPr>
              <a:t>. In </a:t>
            </a:r>
            <a:r>
              <a:rPr lang="es-ES" sz="1200" dirty="0" err="1">
                <a:solidFill>
                  <a:srgbClr val="A6A6A6"/>
                </a:solidFill>
              </a:rPr>
              <a:t>press</a:t>
            </a:r>
            <a:endParaRPr lang="es-ES" sz="1200" dirty="0">
              <a:solidFill>
                <a:srgbClr val="A6A6A6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sz="1200" dirty="0">
              <a:solidFill>
                <a:srgbClr val="A6A6A6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sz="1200" dirty="0">
              <a:solidFill>
                <a:srgbClr val="A6A6A6"/>
              </a:solidFill>
            </a:endParaRPr>
          </a:p>
          <a:p>
            <a:endParaRPr lang="es-ES" sz="1200" dirty="0"/>
          </a:p>
        </p:txBody>
      </p:sp>
      <p:sp>
        <p:nvSpPr>
          <p:cNvPr id="5" name="CuadroTexto 4"/>
          <p:cNvSpPr txBox="1"/>
          <p:nvPr/>
        </p:nvSpPr>
        <p:spPr>
          <a:xfrm>
            <a:off x="5181600" y="5925702"/>
            <a:ext cx="914400" cy="914400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noAutofit/>
          </a:bodyPr>
          <a:lstStyle/>
          <a:p>
            <a:pPr algn="ctr"/>
            <a:endParaRPr lang="es-ES_tradnl" sz="2400" dirty="0">
              <a:solidFill>
                <a:srgbClr val="287AC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1710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Marcador de contenido 11"/>
          <p:cNvSpPr>
            <a:spLocks noGrp="1"/>
          </p:cNvSpPr>
          <p:nvPr>
            <p:ph idx="10"/>
          </p:nvPr>
        </p:nvSpPr>
        <p:spPr>
          <a:xfrm>
            <a:off x="1271464" y="1499266"/>
            <a:ext cx="5999989" cy="4645574"/>
          </a:xfrm>
        </p:spPr>
        <p:txBody>
          <a:bodyPr/>
          <a:lstStyle/>
          <a:p>
            <a:r>
              <a:rPr lang="es-ES" dirty="0" smtClean="0"/>
              <a:t>Sólo mujeres		</a:t>
            </a:r>
            <a:r>
              <a:rPr lang="en-GB" b="1" dirty="0">
                <a:solidFill>
                  <a:srgbClr val="C00000"/>
                </a:solidFill>
                <a:ea typeface="ＭＳ Ｐゴシック" charset="0"/>
              </a:rPr>
              <a:t> A</a:t>
            </a:r>
            <a:endParaRPr lang="es-ES" dirty="0" smtClean="0"/>
          </a:p>
          <a:p>
            <a:r>
              <a:rPr lang="es-ES" dirty="0" smtClean="0"/>
              <a:t>Edad prepuberal	</a:t>
            </a:r>
            <a:r>
              <a:rPr lang="en-GB" b="1" dirty="0">
                <a:solidFill>
                  <a:srgbClr val="C00000"/>
                </a:solidFill>
                <a:ea typeface="ＭＳ Ｐゴシック" charset="0"/>
              </a:rPr>
              <a:t> A</a:t>
            </a:r>
            <a:endParaRPr lang="es-ES" dirty="0" smtClean="0"/>
          </a:p>
          <a:p>
            <a:r>
              <a:rPr lang="es-ES" dirty="0" smtClean="0"/>
              <a:t>3 dosis			</a:t>
            </a:r>
            <a:r>
              <a:rPr lang="en-GB" b="1" dirty="0">
                <a:solidFill>
                  <a:srgbClr val="C00000"/>
                </a:solidFill>
                <a:ea typeface="ＭＳ Ｐゴシック" charset="0"/>
              </a:rPr>
              <a:t> A</a:t>
            </a:r>
            <a:endParaRPr lang="es-ES" dirty="0" smtClean="0"/>
          </a:p>
          <a:p>
            <a:r>
              <a:rPr lang="es-ES" dirty="0" smtClean="0"/>
              <a:t>140$ dosis		</a:t>
            </a:r>
            <a:r>
              <a:rPr lang="en-GB" b="1" dirty="0">
                <a:solidFill>
                  <a:srgbClr val="C00000"/>
                </a:solidFill>
                <a:ea typeface="ＭＳ Ｐゴシック" charset="0"/>
              </a:rPr>
              <a:t> A</a:t>
            </a:r>
            <a:endParaRPr lang="es-ES" dirty="0" smtClean="0"/>
          </a:p>
          <a:p>
            <a:r>
              <a:rPr lang="es-ES" dirty="0" smtClean="0"/>
              <a:t>Beneficios directos	</a:t>
            </a:r>
            <a:r>
              <a:rPr lang="en-GB" b="1" dirty="0">
                <a:solidFill>
                  <a:srgbClr val="C00000"/>
                </a:solidFill>
                <a:ea typeface="ＭＳ Ｐゴシック" charset="0"/>
              </a:rPr>
              <a:t> A</a:t>
            </a:r>
            <a:endParaRPr lang="es-ES" dirty="0" smtClean="0"/>
          </a:p>
          <a:p>
            <a:r>
              <a:rPr lang="es-ES" dirty="0" smtClean="0"/>
              <a:t>1ª generación (2v/4v)	</a:t>
            </a:r>
            <a:r>
              <a:rPr lang="en-GB" b="1" dirty="0">
                <a:solidFill>
                  <a:srgbClr val="C00000"/>
                </a:solidFill>
                <a:ea typeface="ＭＳ Ｐゴシック" charset="0"/>
              </a:rPr>
              <a:t> A</a:t>
            </a:r>
            <a:endParaRPr lang="es-ES" dirty="0" smtClean="0"/>
          </a:p>
          <a:p>
            <a:r>
              <a:rPr lang="es-ES" b="1" dirty="0" smtClean="0"/>
              <a:t>Prevención CCU</a:t>
            </a:r>
            <a:r>
              <a:rPr lang="es-ES" dirty="0" smtClean="0"/>
              <a:t>	</a:t>
            </a:r>
            <a:r>
              <a:rPr lang="en-GB" b="1" dirty="0">
                <a:solidFill>
                  <a:srgbClr val="C00000"/>
                </a:solidFill>
                <a:ea typeface="ＭＳ Ｐゴシック" charset="0"/>
              </a:rPr>
              <a:t> A</a:t>
            </a:r>
            <a:endParaRPr lang="es-ES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sz="quarter" idx="12"/>
          </p:nvPr>
        </p:nvSpPr>
        <p:spPr>
          <a:xfrm>
            <a:off x="47328" y="5661248"/>
            <a:ext cx="11582443" cy="295162"/>
          </a:xfrm>
        </p:spPr>
        <p:txBody>
          <a:bodyPr>
            <a:normAutofit/>
          </a:bodyPr>
          <a:lstStyle/>
          <a:p>
            <a:r>
              <a:rPr lang="es-ES_tradnl" sz="1200" dirty="0" err="1">
                <a:solidFill>
                  <a:srgbClr val="A6A6A6"/>
                </a:solidFill>
              </a:rPr>
              <a:t>Martinón</a:t>
            </a:r>
            <a:r>
              <a:rPr lang="es-ES_tradnl" sz="1200" dirty="0">
                <a:solidFill>
                  <a:srgbClr val="A6A6A6"/>
                </a:solidFill>
              </a:rPr>
              <a:t>-Torres, COPEDIA 2016</a:t>
            </a:r>
            <a:endParaRPr lang="es-ES" sz="1200" dirty="0">
              <a:solidFill>
                <a:srgbClr val="A6A6A6"/>
              </a:solidFill>
            </a:endParaRPr>
          </a:p>
          <a:p>
            <a:endParaRPr lang="es-ES" dirty="0"/>
          </a:p>
        </p:txBody>
      </p:sp>
      <p:sp>
        <p:nvSpPr>
          <p:cNvPr id="13" name="Marcador de contenido 12"/>
          <p:cNvSpPr>
            <a:spLocks noGrp="1"/>
          </p:cNvSpPr>
          <p:nvPr>
            <p:ph idx="13"/>
          </p:nvPr>
        </p:nvSpPr>
        <p:spPr>
          <a:xfrm>
            <a:off x="6197600" y="1499266"/>
            <a:ext cx="5384800" cy="4645574"/>
          </a:xfrm>
        </p:spPr>
        <p:txBody>
          <a:bodyPr/>
          <a:lstStyle/>
          <a:p>
            <a:r>
              <a:rPr lang="es-ES" dirty="0" smtClean="0"/>
              <a:t>Mujeres y Hombres</a:t>
            </a:r>
          </a:p>
          <a:p>
            <a:r>
              <a:rPr lang="es-ES" dirty="0" smtClean="0"/>
              <a:t>Al margen de la edad</a:t>
            </a:r>
          </a:p>
          <a:p>
            <a:r>
              <a:rPr lang="es-ES" dirty="0" smtClean="0"/>
              <a:t>2 dosis</a:t>
            </a:r>
          </a:p>
          <a:p>
            <a:r>
              <a:rPr lang="es-ES" dirty="0" smtClean="0"/>
              <a:t>Menos de 1/3</a:t>
            </a:r>
          </a:p>
          <a:p>
            <a:r>
              <a:rPr lang="es-ES" dirty="0" smtClean="0"/>
              <a:t>Expandidos + Indirectos</a:t>
            </a:r>
          </a:p>
          <a:p>
            <a:r>
              <a:rPr lang="es-ES" dirty="0" smtClean="0"/>
              <a:t>Nueva vacuna VPH9v</a:t>
            </a:r>
          </a:p>
          <a:p>
            <a:r>
              <a:rPr lang="es-ES" b="1" dirty="0" smtClean="0"/>
              <a:t>Control/erradicación VPH</a:t>
            </a:r>
            <a:endParaRPr lang="es-ES" b="1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Escenario vacunación VPH de </a:t>
            </a:r>
            <a:r>
              <a:rPr lang="es-ES" dirty="0" smtClean="0">
                <a:solidFill>
                  <a:srgbClr val="C00000"/>
                </a:solidFill>
              </a:rPr>
              <a:t>2006</a:t>
            </a:r>
            <a:r>
              <a:rPr lang="es-ES" dirty="0" smtClean="0"/>
              <a:t> a </a:t>
            </a:r>
            <a:r>
              <a:rPr lang="es-ES" dirty="0" smtClean="0">
                <a:solidFill>
                  <a:srgbClr val="C00000"/>
                </a:solidFill>
              </a:rPr>
              <a:t>2017</a:t>
            </a:r>
            <a:endParaRPr lang="es-ES" dirty="0">
              <a:solidFill>
                <a:srgbClr val="C00000"/>
              </a:solidFill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5181600" y="5925702"/>
            <a:ext cx="914400" cy="914400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noAutofit/>
          </a:bodyPr>
          <a:lstStyle/>
          <a:p>
            <a:pPr algn="ctr"/>
            <a:endParaRPr lang="es-ES_tradnl" sz="2400" dirty="0">
              <a:solidFill>
                <a:srgbClr val="287AC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0248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pPr marL="1000125" indent="-457200">
              <a:buFont typeface="+mj-lt"/>
              <a:buAutoNum type="arabicPeriod"/>
            </a:pPr>
            <a:r>
              <a:rPr lang="es-ES_tradnl" dirty="0" smtClean="0"/>
              <a:t>La </a:t>
            </a:r>
            <a:r>
              <a:rPr lang="es-ES_tradnl" dirty="0"/>
              <a:t>vacuna frente a VRS es muy </a:t>
            </a:r>
            <a:r>
              <a:rPr lang="es-ES_tradnl" dirty="0" smtClean="0"/>
              <a:t>segura.</a:t>
            </a:r>
            <a:endParaRPr lang="es-ES_tradnl" dirty="0"/>
          </a:p>
          <a:p>
            <a:pPr marL="1000125" indent="-457200">
              <a:buFont typeface="+mj-lt"/>
              <a:buAutoNum type="arabicPeriod"/>
            </a:pPr>
            <a:r>
              <a:rPr lang="es-ES_tradnl" dirty="0"/>
              <a:t>Pronto habrá vacuna </a:t>
            </a:r>
            <a:r>
              <a:rPr lang="es-ES_tradnl" dirty="0" smtClean="0"/>
              <a:t>disponible.</a:t>
            </a:r>
            <a:endParaRPr lang="es-ES_tradnl" dirty="0"/>
          </a:p>
          <a:p>
            <a:pPr marL="1000125" indent="-457200">
              <a:buFont typeface="+mj-lt"/>
              <a:buAutoNum type="arabicPeriod"/>
            </a:pPr>
            <a:r>
              <a:rPr lang="es-ES_tradnl" dirty="0"/>
              <a:t>El VRS es banal, no precisa </a:t>
            </a:r>
            <a:r>
              <a:rPr lang="es-ES_tradnl" dirty="0" smtClean="0"/>
              <a:t>vacuna.</a:t>
            </a:r>
            <a:endParaRPr lang="es-ES_tradnl" dirty="0"/>
          </a:p>
          <a:p>
            <a:pPr marL="1000125" indent="-457200">
              <a:buFont typeface="+mj-lt"/>
              <a:buAutoNum type="arabicPeriod"/>
            </a:pPr>
            <a:r>
              <a:rPr lang="es-ES_tradnl" dirty="0"/>
              <a:t>El problema es que el VRS se asocia a otros virus y </a:t>
            </a:r>
            <a:r>
              <a:rPr lang="es-ES_tradnl" dirty="0" smtClean="0"/>
              <a:t>bacterias.</a:t>
            </a:r>
            <a:endParaRPr lang="es-ES_tradnl" dirty="0"/>
          </a:p>
        </p:txBody>
      </p:sp>
      <p:sp>
        <p:nvSpPr>
          <p:cNvPr id="6" name="Marcador de texto 5"/>
          <p:cNvSpPr>
            <a:spLocks noGrp="1"/>
          </p:cNvSpPr>
          <p:nvPr>
            <p:ph type="body" idx="10"/>
          </p:nvPr>
        </p:nvSpPr>
        <p:spPr>
          <a:xfrm>
            <a:off x="839416" y="1412776"/>
            <a:ext cx="10363200" cy="1035465"/>
          </a:xfrm>
        </p:spPr>
        <p:txBody>
          <a:bodyPr/>
          <a:lstStyle/>
          <a:p>
            <a:r>
              <a:rPr lang="es-ES_tradnl" dirty="0"/>
              <a:t>En relación a la vacuna frente a virus respiratorio </a:t>
            </a:r>
            <a:r>
              <a:rPr lang="es-ES_tradnl" dirty="0" err="1"/>
              <a:t>sincitial</a:t>
            </a:r>
            <a:r>
              <a:rPr lang="es-ES_tradnl" dirty="0"/>
              <a:t>, ¿cuál de las siguientes aseveraciones es correcta?</a:t>
            </a:r>
          </a:p>
          <a:p>
            <a:endParaRPr lang="es-ES_tradnl" dirty="0"/>
          </a:p>
        </p:txBody>
      </p:sp>
      <p:sp>
        <p:nvSpPr>
          <p:cNvPr id="7" name="Marcador de texto 6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endParaRPr lang="es-ES_tradnl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Pregunta 5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656918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Epidemiología reciente de EM en </a:t>
            </a:r>
            <a:r>
              <a:rPr lang="es-ES" dirty="0" smtClean="0"/>
              <a:t>España</a:t>
            </a:r>
            <a:endParaRPr lang="es-ES" dirty="0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19536" y="659264"/>
            <a:ext cx="8352928" cy="5172737"/>
          </a:xfrm>
          <a:prstGeom prst="rect">
            <a:avLst/>
          </a:prstGeom>
        </p:spPr>
      </p:pic>
      <p:sp>
        <p:nvSpPr>
          <p:cNvPr id="4" name="Marcador de texto 3"/>
          <p:cNvSpPr>
            <a:spLocks noGrp="1"/>
          </p:cNvSpPr>
          <p:nvPr>
            <p:ph type="body" sz="quarter" idx="10"/>
          </p:nvPr>
        </p:nvSpPr>
        <p:spPr>
          <a:xfrm>
            <a:off x="6096000" y="5763104"/>
            <a:ext cx="5882334" cy="619798"/>
          </a:xfrm>
        </p:spPr>
        <p:txBody>
          <a:bodyPr>
            <a:noAutofit/>
          </a:bodyPr>
          <a:lstStyle/>
          <a:p>
            <a:r>
              <a:rPr lang="es-ES" sz="1200" dirty="0"/>
              <a:t>Rivero I, </a:t>
            </a:r>
            <a:r>
              <a:rPr lang="es-ES" sz="1200" dirty="0" err="1"/>
              <a:t>Rodriguez</a:t>
            </a:r>
            <a:r>
              <a:rPr lang="es-ES" sz="1200" dirty="0"/>
              <a:t> C, </a:t>
            </a:r>
            <a:r>
              <a:rPr lang="es-ES" sz="1200" dirty="0" err="1"/>
              <a:t>Martinón</a:t>
            </a:r>
            <a:r>
              <a:rPr lang="es-ES" sz="1200" dirty="0"/>
              <a:t>-Torres F. </a:t>
            </a:r>
            <a:r>
              <a:rPr lang="es-ES" sz="1200" dirty="0" err="1"/>
              <a:t>Enferm</a:t>
            </a:r>
            <a:r>
              <a:rPr lang="es-ES" sz="1200" dirty="0"/>
              <a:t> </a:t>
            </a:r>
            <a:r>
              <a:rPr lang="es-ES" sz="1200" dirty="0" err="1"/>
              <a:t>Infecc</a:t>
            </a:r>
            <a:r>
              <a:rPr lang="es-ES" sz="1200" dirty="0"/>
              <a:t> </a:t>
            </a:r>
            <a:r>
              <a:rPr lang="es-ES" sz="1200" dirty="0" err="1"/>
              <a:t>Microbiol</a:t>
            </a:r>
            <a:r>
              <a:rPr lang="es-ES" sz="1200" dirty="0"/>
              <a:t> </a:t>
            </a:r>
            <a:r>
              <a:rPr lang="es-ES" sz="1200" dirty="0" err="1"/>
              <a:t>Clin</a:t>
            </a:r>
            <a:r>
              <a:rPr lang="es-ES" sz="1200" dirty="0"/>
              <a:t> 2015</a:t>
            </a:r>
          </a:p>
          <a:p>
            <a:r>
              <a:rPr lang="es-ES" sz="1200" dirty="0"/>
              <a:t>Informe CNE – </a:t>
            </a:r>
            <a:r>
              <a:rPr lang="es-ES" sz="1200" dirty="0" smtClean="0"/>
              <a:t>abril 2017 - ISCIII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5181600" y="5925702"/>
            <a:ext cx="914400" cy="914400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noAutofit/>
          </a:bodyPr>
          <a:lstStyle/>
          <a:p>
            <a:pPr algn="ctr"/>
            <a:endParaRPr lang="es-ES_tradnl" sz="2400" dirty="0">
              <a:solidFill>
                <a:srgbClr val="287AC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4430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exto 3"/>
          <p:cNvSpPr>
            <a:spLocks noGrp="1"/>
          </p:cNvSpPr>
          <p:nvPr>
            <p:ph type="body" sz="quarter" idx="10"/>
          </p:nvPr>
        </p:nvSpPr>
        <p:spPr>
          <a:xfrm>
            <a:off x="0" y="5867119"/>
            <a:ext cx="11582443" cy="295162"/>
          </a:xfrm>
        </p:spPr>
        <p:txBody>
          <a:bodyPr>
            <a:normAutofit/>
          </a:bodyPr>
          <a:lstStyle/>
          <a:p>
            <a:pPr marL="200383" indent="-200383" defTabSz="403588">
              <a:defRPr/>
            </a:pPr>
            <a:r>
              <a:rPr lang="da-DK" sz="1200" dirty="0">
                <a:solidFill>
                  <a:srgbClr val="A6A6A6"/>
                </a:solidFill>
                <a:ea typeface="ＭＳ Ｐゴシック" charset="0"/>
              </a:rPr>
              <a:t>Martinez B, Martinón-Torres F. An Pediatr (Barc) 2016</a:t>
            </a:r>
          </a:p>
          <a:p>
            <a:endParaRPr lang="es-ES" dirty="0"/>
          </a:p>
        </p:txBody>
      </p:sp>
      <p:sp>
        <p:nvSpPr>
          <p:cNvPr id="18" name="Título 1"/>
          <p:cNvSpPr txBox="1">
            <a:spLocks/>
          </p:cNvSpPr>
          <p:nvPr/>
        </p:nvSpPr>
        <p:spPr>
          <a:xfrm>
            <a:off x="1968500" y="248804"/>
            <a:ext cx="8229600" cy="6048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b="1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342900" fontAlgn="base">
              <a:lnSpc>
                <a:spcPct val="80000"/>
              </a:lnSpc>
              <a:spcAft>
                <a:spcPct val="0"/>
              </a:spcAft>
            </a:pPr>
            <a:r>
              <a:rPr lang="es-ES" altLang="es-ES_tradnl" dirty="0">
                <a:solidFill>
                  <a:srgbClr val="004584"/>
                </a:solidFill>
                <a:latin typeface="Calibri" charset="0"/>
              </a:rPr>
              <a:t>Tratamiento bronquiolitis aguda </a:t>
            </a:r>
            <a:r>
              <a:rPr lang="es-ES" altLang="es-ES_tradnl" dirty="0" smtClean="0">
                <a:solidFill>
                  <a:srgbClr val="004584"/>
                </a:solidFill>
                <a:latin typeface="Calibri" charset="0"/>
              </a:rPr>
              <a:t>2017</a:t>
            </a:r>
            <a:endParaRPr lang="es-ES" altLang="es-ES_tradnl" sz="2800" i="1" dirty="0">
              <a:solidFill>
                <a:srgbClr val="004584"/>
              </a:solidFill>
              <a:latin typeface="Calibri" charset="0"/>
            </a:endParaRPr>
          </a:p>
        </p:txBody>
      </p:sp>
      <p:pic>
        <p:nvPicPr>
          <p:cNvPr id="6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0400" y="836712"/>
            <a:ext cx="5439834" cy="4923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7120467" y="1134116"/>
            <a:ext cx="3857978" cy="4023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 defTabSz="487686" eaLnBrk="1" fontAlgn="auto" hangingPunct="1">
              <a:lnSpc>
                <a:spcPct val="170000"/>
              </a:lnSpc>
              <a:spcAft>
                <a:spcPts val="0"/>
              </a:spcAft>
              <a:buNone/>
              <a:defRPr/>
            </a:pPr>
            <a:r>
              <a:rPr lang="es-ES" b="1" kern="0" dirty="0">
                <a:solidFill>
                  <a:srgbClr val="004584"/>
                </a:solidFill>
                <a:latin typeface="Calibri"/>
                <a:ea typeface=""/>
                <a:cs typeface=""/>
              </a:rPr>
              <a:t>Oxígeno</a:t>
            </a:r>
          </a:p>
          <a:p>
            <a:pPr marL="0" indent="0" algn="ctr" defTabSz="487686" eaLnBrk="1" fontAlgn="auto" hangingPunct="1">
              <a:lnSpc>
                <a:spcPct val="170000"/>
              </a:lnSpc>
              <a:spcAft>
                <a:spcPts val="0"/>
              </a:spcAft>
              <a:buNone/>
              <a:defRPr/>
            </a:pPr>
            <a:r>
              <a:rPr lang="es-ES" b="1" kern="0" dirty="0">
                <a:solidFill>
                  <a:srgbClr val="004584"/>
                </a:solidFill>
                <a:latin typeface="Calibri"/>
                <a:ea typeface=""/>
                <a:cs typeface=""/>
              </a:rPr>
              <a:t>Hidratación</a:t>
            </a:r>
          </a:p>
          <a:p>
            <a:pPr marL="0" indent="0" algn="ctr" defTabSz="487686" eaLnBrk="1" fontAlgn="auto" hangingPunct="1">
              <a:spcAft>
                <a:spcPts val="0"/>
              </a:spcAft>
              <a:buNone/>
              <a:defRPr/>
            </a:pPr>
            <a:r>
              <a:rPr lang="es-ES" b="1" kern="0" dirty="0">
                <a:solidFill>
                  <a:srgbClr val="004584"/>
                </a:solidFill>
                <a:latin typeface="Calibri"/>
                <a:ea typeface=""/>
                <a:cs typeface=""/>
              </a:rPr>
              <a:t>Aspiración secreciones</a:t>
            </a:r>
          </a:p>
          <a:p>
            <a:pPr marL="0" indent="0" algn="ctr" defTabSz="487686" eaLnBrk="1" fontAlgn="auto" hangingPunct="1">
              <a:lnSpc>
                <a:spcPct val="170000"/>
              </a:lnSpc>
              <a:spcAft>
                <a:spcPts val="0"/>
              </a:spcAft>
              <a:buNone/>
              <a:defRPr/>
            </a:pPr>
            <a:r>
              <a:rPr lang="es-ES" b="1" i="1" kern="0" dirty="0" err="1">
                <a:solidFill>
                  <a:srgbClr val="004584"/>
                </a:solidFill>
                <a:latin typeface="Calibri"/>
                <a:ea typeface=""/>
                <a:cs typeface=""/>
              </a:rPr>
              <a:t>Heliox</a:t>
            </a:r>
            <a:endParaRPr lang="es-ES" b="1" i="1" kern="0" dirty="0">
              <a:solidFill>
                <a:srgbClr val="004584"/>
              </a:solidFill>
              <a:latin typeface="Calibri"/>
              <a:ea typeface=""/>
              <a:cs typeface="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5181600" y="5925702"/>
            <a:ext cx="914400" cy="914400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noAutofit/>
          </a:bodyPr>
          <a:lstStyle/>
          <a:p>
            <a:pPr algn="ctr"/>
            <a:endParaRPr lang="es-ES_tradnl" sz="2400" dirty="0">
              <a:solidFill>
                <a:srgbClr val="287AC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5255466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exto 3"/>
          <p:cNvSpPr>
            <a:spLocks noGrp="1"/>
          </p:cNvSpPr>
          <p:nvPr>
            <p:ph type="body" sz="quarter" idx="10"/>
          </p:nvPr>
        </p:nvSpPr>
        <p:spPr>
          <a:xfrm>
            <a:off x="14522" y="5814908"/>
            <a:ext cx="11582443" cy="295162"/>
          </a:xfrm>
        </p:spPr>
        <p:txBody>
          <a:bodyPr>
            <a:normAutofit/>
          </a:bodyPr>
          <a:lstStyle/>
          <a:p>
            <a:pPr marL="200383" indent="-200383" defTabSz="403588">
              <a:defRPr/>
            </a:pPr>
            <a:r>
              <a:rPr lang="da-DK" sz="1200" dirty="0">
                <a:solidFill>
                  <a:srgbClr val="A6A6A6"/>
                </a:solidFill>
                <a:ea typeface="ＭＳ Ｐゴシック" charset="0"/>
              </a:rPr>
              <a:t>Mazur NI, Martinón-Torres F, et al. Lancet Resp Med 2015</a:t>
            </a:r>
          </a:p>
          <a:p>
            <a:endParaRPr lang="es-ES" dirty="0"/>
          </a:p>
        </p:txBody>
      </p:sp>
      <p:sp>
        <p:nvSpPr>
          <p:cNvPr id="18" name="Título 1"/>
          <p:cNvSpPr txBox="1">
            <a:spLocks/>
          </p:cNvSpPr>
          <p:nvPr/>
        </p:nvSpPr>
        <p:spPr>
          <a:xfrm>
            <a:off x="1968500" y="248804"/>
            <a:ext cx="8229600" cy="6048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b="1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  <a:defRPr/>
            </a:pPr>
            <a:r>
              <a:rPr lang="es-ES" altLang="es-ES_tradnl" dirty="0">
                <a:solidFill>
                  <a:srgbClr val="004584"/>
                </a:solidFill>
                <a:latin typeface="Calibri" charset="0"/>
              </a:rPr>
              <a:t>Vacunas VRS – Estado del arte</a:t>
            </a:r>
          </a:p>
        </p:txBody>
      </p:sp>
      <p:pic>
        <p:nvPicPr>
          <p:cNvPr id="8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0191" y="1116190"/>
            <a:ext cx="6984201" cy="452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uadroTexto 4"/>
          <p:cNvSpPr txBox="1"/>
          <p:nvPr/>
        </p:nvSpPr>
        <p:spPr>
          <a:xfrm>
            <a:off x="5181600" y="5925702"/>
            <a:ext cx="914400" cy="914400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noAutofit/>
          </a:bodyPr>
          <a:lstStyle/>
          <a:p>
            <a:pPr algn="ctr"/>
            <a:endParaRPr lang="es-ES_tradnl" sz="2400" dirty="0">
              <a:solidFill>
                <a:srgbClr val="287AC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1515603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exto 3"/>
          <p:cNvSpPr>
            <a:spLocks noGrp="1"/>
          </p:cNvSpPr>
          <p:nvPr>
            <p:ph type="body" sz="quarter" idx="10"/>
          </p:nvPr>
        </p:nvSpPr>
        <p:spPr>
          <a:xfrm>
            <a:off x="-3900" y="5896442"/>
            <a:ext cx="11582443" cy="295162"/>
          </a:xfrm>
        </p:spPr>
        <p:txBody>
          <a:bodyPr>
            <a:normAutofit/>
          </a:bodyPr>
          <a:lstStyle/>
          <a:p>
            <a:pPr marL="200383" indent="-200383" defTabSz="403588">
              <a:defRPr/>
            </a:pPr>
            <a:r>
              <a:rPr lang="da-DK" sz="1200" dirty="0">
                <a:solidFill>
                  <a:srgbClr val="A6A6A6"/>
                </a:solidFill>
                <a:ea typeface="ＭＳ Ｐゴシック" charset="0"/>
              </a:rPr>
              <a:t>Mazur NI, Martinón-Torres F, et al. Lancet Resp Med 2015</a:t>
            </a:r>
          </a:p>
          <a:p>
            <a:endParaRPr lang="es-ES" dirty="0"/>
          </a:p>
        </p:txBody>
      </p:sp>
      <p:sp>
        <p:nvSpPr>
          <p:cNvPr id="18" name="Título 1"/>
          <p:cNvSpPr txBox="1">
            <a:spLocks/>
          </p:cNvSpPr>
          <p:nvPr/>
        </p:nvSpPr>
        <p:spPr>
          <a:xfrm>
            <a:off x="1968500" y="248804"/>
            <a:ext cx="8229600" cy="6048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b="1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  <a:defRPr/>
            </a:pPr>
            <a:r>
              <a:rPr lang="es-ES" altLang="es-ES_tradnl" dirty="0">
                <a:solidFill>
                  <a:srgbClr val="004584"/>
                </a:solidFill>
                <a:latin typeface="Calibri" charset="0"/>
              </a:rPr>
              <a:t>Vacunas VRS – Estado del arte</a:t>
            </a:r>
          </a:p>
        </p:txBody>
      </p:sp>
      <p:pic>
        <p:nvPicPr>
          <p:cNvPr id="5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6930" y="908721"/>
            <a:ext cx="9144000" cy="570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54" y="1451999"/>
            <a:ext cx="9094747" cy="4351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uadroTexto 6"/>
          <p:cNvSpPr txBox="1"/>
          <p:nvPr/>
        </p:nvSpPr>
        <p:spPr>
          <a:xfrm>
            <a:off x="5181600" y="5925702"/>
            <a:ext cx="914400" cy="914400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noAutofit/>
          </a:bodyPr>
          <a:lstStyle/>
          <a:p>
            <a:pPr algn="ctr"/>
            <a:endParaRPr lang="es-ES_tradnl" sz="2400" dirty="0">
              <a:solidFill>
                <a:srgbClr val="287AC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5472946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exto 3"/>
          <p:cNvSpPr>
            <a:spLocks noGrp="1"/>
          </p:cNvSpPr>
          <p:nvPr>
            <p:ph type="body" sz="quarter" idx="10"/>
          </p:nvPr>
        </p:nvSpPr>
        <p:spPr>
          <a:xfrm>
            <a:off x="-3900" y="5839188"/>
            <a:ext cx="11582443" cy="295162"/>
          </a:xfrm>
        </p:spPr>
        <p:txBody>
          <a:bodyPr>
            <a:normAutofit/>
          </a:bodyPr>
          <a:lstStyle/>
          <a:p>
            <a:pPr marL="200383" indent="-200383" defTabSz="403588">
              <a:defRPr/>
            </a:pPr>
            <a:r>
              <a:rPr lang="da-DK" sz="1200" dirty="0">
                <a:solidFill>
                  <a:srgbClr val="A6A6A6"/>
                </a:solidFill>
                <a:ea typeface="ＭＳ Ｐゴシック" charset="0"/>
              </a:rPr>
              <a:t>PLOS ONE| DOI:10.1371/journal.pone.0136526 September 2,2015</a:t>
            </a:r>
          </a:p>
          <a:p>
            <a:endParaRPr lang="es-ES" dirty="0"/>
          </a:p>
        </p:txBody>
      </p:sp>
      <p:sp>
        <p:nvSpPr>
          <p:cNvPr id="18" name="Título 1"/>
          <p:cNvSpPr txBox="1">
            <a:spLocks/>
          </p:cNvSpPr>
          <p:nvPr/>
        </p:nvSpPr>
        <p:spPr>
          <a:xfrm>
            <a:off x="1983556" y="239440"/>
            <a:ext cx="8229600" cy="6048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b="1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  <a:defRPr/>
            </a:pPr>
            <a:r>
              <a:rPr lang="en-US" dirty="0">
                <a:solidFill>
                  <a:srgbClr val="004584"/>
                </a:solidFill>
                <a:ea typeface="ＭＳ Ｐゴシック" charset="0"/>
              </a:rPr>
              <a:t>Co-</a:t>
            </a:r>
            <a:r>
              <a:rPr lang="en-US" dirty="0" err="1">
                <a:solidFill>
                  <a:srgbClr val="004584"/>
                </a:solidFill>
                <a:ea typeface="ＭＳ Ｐゴシック" charset="0"/>
              </a:rPr>
              <a:t>infección</a:t>
            </a:r>
            <a:r>
              <a:rPr lang="en-US" dirty="0">
                <a:solidFill>
                  <a:srgbClr val="004584"/>
                </a:solidFill>
                <a:ea typeface="ＭＳ Ｐゴシック" charset="0"/>
              </a:rPr>
              <a:t> viral en </a:t>
            </a:r>
            <a:r>
              <a:rPr lang="en-US" dirty="0" err="1">
                <a:solidFill>
                  <a:srgbClr val="004584"/>
                </a:solidFill>
                <a:ea typeface="ＭＳ Ｐゴシック" charset="0"/>
              </a:rPr>
              <a:t>bronquiolitis</a:t>
            </a:r>
            <a:r>
              <a:rPr lang="en-US" dirty="0">
                <a:solidFill>
                  <a:srgbClr val="004584"/>
                </a:solidFill>
                <a:ea typeface="ＭＳ Ｐゴシック" charset="0"/>
              </a:rPr>
              <a:t> </a:t>
            </a:r>
            <a:r>
              <a:rPr lang="en-US" dirty="0" err="1">
                <a:solidFill>
                  <a:srgbClr val="004584"/>
                </a:solidFill>
                <a:ea typeface="ＭＳ Ｐゴシック" charset="0"/>
              </a:rPr>
              <a:t>aguda</a:t>
            </a:r>
            <a:r>
              <a:rPr lang="en-US" dirty="0">
                <a:solidFill>
                  <a:srgbClr val="004584"/>
                </a:solidFill>
                <a:ea typeface="ＭＳ Ｐゴシック" charset="0"/>
              </a:rPr>
              <a:t> (</a:t>
            </a:r>
            <a:r>
              <a:rPr lang="en-US" dirty="0" err="1">
                <a:solidFill>
                  <a:srgbClr val="004584"/>
                </a:solidFill>
                <a:ea typeface="ＭＳ Ｐゴシック" charset="0"/>
              </a:rPr>
              <a:t>Estudio</a:t>
            </a:r>
            <a:r>
              <a:rPr lang="en-US" dirty="0">
                <a:solidFill>
                  <a:srgbClr val="004584"/>
                </a:solidFill>
                <a:ea typeface="ＭＳ Ｐゴシック" charset="0"/>
              </a:rPr>
              <a:t>  GENDRES </a:t>
            </a:r>
            <a:r>
              <a:rPr lang="mr-IN" dirty="0">
                <a:solidFill>
                  <a:srgbClr val="004584"/>
                </a:solidFill>
                <a:ea typeface="ＭＳ Ｐゴシック" charset="0"/>
              </a:rPr>
              <a:t>–</a:t>
            </a:r>
            <a:r>
              <a:rPr lang="en-US" dirty="0">
                <a:solidFill>
                  <a:srgbClr val="004584"/>
                </a:solidFill>
                <a:ea typeface="ＭＳ Ｐゴシック" charset="0"/>
              </a:rPr>
              <a:t> www.gendres.org)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560" y="1340768"/>
            <a:ext cx="7762523" cy="4272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uadroTexto 7"/>
          <p:cNvSpPr txBox="1"/>
          <p:nvPr/>
        </p:nvSpPr>
        <p:spPr>
          <a:xfrm>
            <a:off x="6159501" y="3237089"/>
            <a:ext cx="3901196" cy="63953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3556" b="1" dirty="0" err="1">
                <a:solidFill>
                  <a:srgbClr val="00458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0"/>
              </a:rPr>
              <a:t>Coinfeccion</a:t>
            </a:r>
            <a:r>
              <a:rPr lang="es-ES" sz="3556" b="1" dirty="0">
                <a:solidFill>
                  <a:srgbClr val="00458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0"/>
              </a:rPr>
              <a:t> = 45%!!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5181600" y="5925702"/>
            <a:ext cx="914400" cy="914400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noAutofit/>
          </a:bodyPr>
          <a:lstStyle/>
          <a:p>
            <a:pPr algn="ctr"/>
            <a:endParaRPr lang="es-ES_tradnl" sz="2400" dirty="0">
              <a:solidFill>
                <a:srgbClr val="287AC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946623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>
                <a:solidFill>
                  <a:srgbClr val="004586"/>
                </a:solidFill>
              </a:rPr>
              <a:t>Mensajes para </a:t>
            </a:r>
            <a:r>
              <a:rPr lang="es-ES_tradnl" dirty="0" smtClean="0">
                <a:solidFill>
                  <a:srgbClr val="004586"/>
                </a:solidFill>
              </a:rPr>
              <a:t>casa</a:t>
            </a:r>
            <a:endParaRPr lang="es-ES" dirty="0">
              <a:solidFill>
                <a:srgbClr val="004586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839190"/>
            <a:ext cx="11582400" cy="4768509"/>
          </a:xfrm>
        </p:spPr>
        <p:txBody>
          <a:bodyPr>
            <a:noAutofit/>
          </a:bodyPr>
          <a:lstStyle/>
          <a:p>
            <a:r>
              <a:rPr lang="es-ES" dirty="0">
                <a:solidFill>
                  <a:srgbClr val="004584"/>
                </a:solidFill>
                <a:cs typeface="Arial"/>
              </a:rPr>
              <a:t>Riesgo de meningococo B es máximo en lactantes, luego es bajo, pero nunca </a:t>
            </a:r>
            <a:r>
              <a:rPr lang="es-ES" dirty="0" smtClean="0">
                <a:solidFill>
                  <a:srgbClr val="004584"/>
                </a:solidFill>
                <a:cs typeface="Arial"/>
              </a:rPr>
              <a:t>CERO.</a:t>
            </a:r>
            <a:endParaRPr lang="es-ES" dirty="0">
              <a:solidFill>
                <a:srgbClr val="004584"/>
              </a:solidFill>
              <a:cs typeface="Arial"/>
            </a:endParaRPr>
          </a:p>
          <a:p>
            <a:r>
              <a:rPr lang="es-ES" dirty="0">
                <a:solidFill>
                  <a:srgbClr val="004584"/>
                </a:solidFill>
                <a:cs typeface="Arial"/>
              </a:rPr>
              <a:t>A mayor edad, priorizaría ACWY sobre </a:t>
            </a:r>
            <a:r>
              <a:rPr lang="es-ES" dirty="0" smtClean="0">
                <a:solidFill>
                  <a:srgbClr val="004584"/>
                </a:solidFill>
                <a:cs typeface="Arial"/>
              </a:rPr>
              <a:t>B.</a:t>
            </a:r>
          </a:p>
          <a:p>
            <a:r>
              <a:rPr lang="es-ES" dirty="0">
                <a:solidFill>
                  <a:srgbClr val="004584"/>
                </a:solidFill>
                <a:cs typeface="Arial"/>
              </a:rPr>
              <a:t>Calendario </a:t>
            </a:r>
            <a:r>
              <a:rPr lang="es-ES" dirty="0" err="1">
                <a:solidFill>
                  <a:srgbClr val="004584"/>
                </a:solidFill>
                <a:cs typeface="Arial"/>
              </a:rPr>
              <a:t>vacunal</a:t>
            </a:r>
            <a:r>
              <a:rPr lang="es-ES" dirty="0">
                <a:solidFill>
                  <a:srgbClr val="004584"/>
                </a:solidFill>
                <a:cs typeface="Arial"/>
              </a:rPr>
              <a:t> meningococo debería ser global no regional o </a:t>
            </a:r>
            <a:r>
              <a:rPr lang="es-ES" dirty="0" smtClean="0">
                <a:solidFill>
                  <a:srgbClr val="004584"/>
                </a:solidFill>
                <a:cs typeface="Arial"/>
              </a:rPr>
              <a:t>nacional.</a:t>
            </a:r>
            <a:endParaRPr lang="es-ES" dirty="0">
              <a:solidFill>
                <a:srgbClr val="004584"/>
              </a:solidFill>
              <a:cs typeface="Arial"/>
            </a:endParaRPr>
          </a:p>
          <a:p>
            <a:r>
              <a:rPr lang="es-ES" dirty="0">
                <a:solidFill>
                  <a:srgbClr val="004584"/>
                </a:solidFill>
                <a:cs typeface="Arial"/>
              </a:rPr>
              <a:t>Es incomprensible que la vacuna de rotavirus no este en </a:t>
            </a:r>
            <a:r>
              <a:rPr lang="es-ES" dirty="0" smtClean="0">
                <a:solidFill>
                  <a:srgbClr val="004584"/>
                </a:solidFill>
                <a:cs typeface="Arial"/>
              </a:rPr>
              <a:t>calendario.</a:t>
            </a:r>
            <a:endParaRPr lang="es-ES" dirty="0">
              <a:solidFill>
                <a:srgbClr val="004584"/>
              </a:solidFill>
              <a:cs typeface="Arial"/>
            </a:endParaRPr>
          </a:p>
          <a:p>
            <a:r>
              <a:rPr lang="es-ES" dirty="0">
                <a:solidFill>
                  <a:srgbClr val="004584"/>
                </a:solidFill>
                <a:cs typeface="Arial"/>
              </a:rPr>
              <a:t>La vacuna frente a rotavirus no solo previene diarrea sino que tiene </a:t>
            </a:r>
            <a:r>
              <a:rPr lang="es-ES" dirty="0" smtClean="0">
                <a:solidFill>
                  <a:srgbClr val="004584"/>
                </a:solidFill>
                <a:cs typeface="Arial"/>
              </a:rPr>
              <a:t>beneficios extendidos.</a:t>
            </a:r>
          </a:p>
          <a:p>
            <a:r>
              <a:rPr lang="es-ES" dirty="0">
                <a:solidFill>
                  <a:srgbClr val="004584"/>
                </a:solidFill>
                <a:cs typeface="Arial"/>
              </a:rPr>
              <a:t>Debemos </a:t>
            </a:r>
            <a:r>
              <a:rPr lang="es-ES" dirty="0" err="1">
                <a:solidFill>
                  <a:srgbClr val="004584"/>
                </a:solidFill>
                <a:cs typeface="Arial"/>
              </a:rPr>
              <a:t>recaptar</a:t>
            </a:r>
            <a:r>
              <a:rPr lang="es-ES" dirty="0">
                <a:solidFill>
                  <a:srgbClr val="004584"/>
                </a:solidFill>
                <a:cs typeface="Arial"/>
              </a:rPr>
              <a:t> activamente a las niñas que han dejado de vacunarse frente a VPH.</a:t>
            </a:r>
          </a:p>
          <a:p>
            <a:r>
              <a:rPr lang="es-ES" dirty="0">
                <a:solidFill>
                  <a:srgbClr val="004584"/>
                </a:solidFill>
                <a:cs typeface="Arial"/>
              </a:rPr>
              <a:t>Cualquier persona sexualmente activa puede beneficiarse de la vacunación frente a VPH.</a:t>
            </a:r>
          </a:p>
          <a:p>
            <a:r>
              <a:rPr lang="es-ES" dirty="0">
                <a:solidFill>
                  <a:srgbClr val="004584"/>
                </a:solidFill>
                <a:cs typeface="Arial"/>
              </a:rPr>
              <a:t>Avanzamos rápido en el desarrollo de vacunas frente a VRS.</a:t>
            </a:r>
          </a:p>
          <a:p>
            <a:endParaRPr lang="es-ES" dirty="0">
              <a:solidFill>
                <a:srgbClr val="004584"/>
              </a:solidFill>
              <a:cs typeface="Arial"/>
            </a:endParaRPr>
          </a:p>
          <a:p>
            <a:pPr marL="542925" indent="0">
              <a:buNone/>
            </a:pPr>
            <a:endParaRPr lang="es-ES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/>
            </a:endParaRPr>
          </a:p>
          <a:p>
            <a:endParaRPr lang="es-ES" dirty="0"/>
          </a:p>
        </p:txBody>
      </p:sp>
      <p:sp>
        <p:nvSpPr>
          <p:cNvPr id="9" name="Marcador de texto 8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endParaRPr lang="es-ES_tradnl"/>
          </a:p>
        </p:txBody>
      </p:sp>
      <p:sp>
        <p:nvSpPr>
          <p:cNvPr id="5" name="CuadroTexto 4"/>
          <p:cNvSpPr txBox="1"/>
          <p:nvPr/>
        </p:nvSpPr>
        <p:spPr>
          <a:xfrm>
            <a:off x="5181600" y="5925702"/>
            <a:ext cx="914400" cy="914400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noAutofit/>
          </a:bodyPr>
          <a:lstStyle/>
          <a:p>
            <a:pPr algn="ctr"/>
            <a:endParaRPr lang="es-ES_tradnl" sz="2400" dirty="0">
              <a:solidFill>
                <a:srgbClr val="287AC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14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233" b="5260"/>
          <a:stretch>
            <a:fillRect/>
          </a:stretch>
        </p:blipFill>
        <p:spPr bwMode="auto">
          <a:xfrm>
            <a:off x="1546225" y="260648"/>
            <a:ext cx="9144000" cy="351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1438163" y="3936559"/>
            <a:ext cx="9360126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s-ES_tradnl" sz="2400" b="1" dirty="0" err="1">
                <a:solidFill>
                  <a:srgbClr val="004586"/>
                </a:solidFill>
                <a:latin typeface="+mj-lt"/>
                <a:ea typeface="MS PGothic" pitchFamily="34" charset="-128"/>
                <a:cs typeface="Arial"/>
              </a:rPr>
              <a:t>Translational</a:t>
            </a:r>
            <a:r>
              <a:rPr lang="es-ES_tradnl" sz="2400" b="1" dirty="0">
                <a:solidFill>
                  <a:srgbClr val="004586"/>
                </a:solidFill>
                <a:latin typeface="+mj-lt"/>
                <a:ea typeface="MS PGothic" pitchFamily="34" charset="-128"/>
                <a:cs typeface="Arial"/>
              </a:rPr>
              <a:t> </a:t>
            </a:r>
            <a:r>
              <a:rPr lang="es-ES_tradnl" sz="2400" b="1" dirty="0" err="1">
                <a:solidFill>
                  <a:srgbClr val="004586"/>
                </a:solidFill>
                <a:latin typeface="+mj-lt"/>
                <a:ea typeface="MS PGothic" pitchFamily="34" charset="-128"/>
                <a:cs typeface="Arial"/>
              </a:rPr>
              <a:t>Pediatrics</a:t>
            </a:r>
            <a:r>
              <a:rPr lang="es-ES_tradnl" sz="2400" b="1" dirty="0">
                <a:solidFill>
                  <a:srgbClr val="004586"/>
                </a:solidFill>
                <a:latin typeface="+mj-lt"/>
                <a:ea typeface="MS PGothic" pitchFamily="34" charset="-128"/>
                <a:cs typeface="Arial"/>
              </a:rPr>
              <a:t> and </a:t>
            </a:r>
            <a:r>
              <a:rPr lang="es-ES_tradnl" sz="2400" b="1" dirty="0" err="1">
                <a:solidFill>
                  <a:srgbClr val="004586"/>
                </a:solidFill>
                <a:latin typeface="+mj-lt"/>
                <a:ea typeface="MS PGothic" pitchFamily="34" charset="-128"/>
                <a:cs typeface="Arial"/>
              </a:rPr>
              <a:t>Infectious</a:t>
            </a:r>
            <a:r>
              <a:rPr lang="es-ES_tradnl" sz="2400" b="1" dirty="0">
                <a:solidFill>
                  <a:srgbClr val="004586"/>
                </a:solidFill>
                <a:latin typeface="+mj-lt"/>
                <a:ea typeface="MS PGothic" pitchFamily="34" charset="-128"/>
                <a:cs typeface="Arial"/>
              </a:rPr>
              <a:t> </a:t>
            </a:r>
            <a:r>
              <a:rPr lang="es-ES_tradnl" sz="2400" b="1" dirty="0" err="1">
                <a:solidFill>
                  <a:srgbClr val="004586"/>
                </a:solidFill>
                <a:latin typeface="+mj-lt"/>
                <a:ea typeface="MS PGothic" pitchFamily="34" charset="-128"/>
                <a:cs typeface="Arial"/>
              </a:rPr>
              <a:t>Diseases</a:t>
            </a:r>
            <a:endParaRPr lang="es-ES_tradnl" sz="2400" b="1" dirty="0">
              <a:solidFill>
                <a:srgbClr val="004586"/>
              </a:solidFill>
              <a:latin typeface="+mj-lt"/>
              <a:ea typeface="MS PGothic" pitchFamily="34" charset="-128"/>
              <a:cs typeface="Arial"/>
            </a:endParaRPr>
          </a:p>
          <a:p>
            <a:pPr algn="ctr" eaLnBrk="1" hangingPunct="1">
              <a:defRPr/>
            </a:pPr>
            <a:r>
              <a:rPr lang="es-ES_tradnl" sz="2400" b="1" dirty="0" err="1">
                <a:solidFill>
                  <a:srgbClr val="004586"/>
                </a:solidFill>
                <a:latin typeface="+mj-lt"/>
                <a:ea typeface="MS PGothic" pitchFamily="34" charset="-128"/>
                <a:cs typeface="Arial"/>
              </a:rPr>
              <a:t>Genetics</a:t>
            </a:r>
            <a:r>
              <a:rPr lang="es-ES_tradnl" sz="2400" b="1" dirty="0">
                <a:solidFill>
                  <a:srgbClr val="004586"/>
                </a:solidFill>
                <a:latin typeface="+mj-lt"/>
                <a:ea typeface="MS PGothic" pitchFamily="34" charset="-128"/>
                <a:cs typeface="Arial"/>
              </a:rPr>
              <a:t>, </a:t>
            </a:r>
            <a:r>
              <a:rPr lang="es-ES_tradnl" sz="2400" b="1" dirty="0" err="1">
                <a:solidFill>
                  <a:srgbClr val="004586"/>
                </a:solidFill>
                <a:latin typeface="+mj-lt"/>
                <a:ea typeface="MS PGothic" pitchFamily="34" charset="-128"/>
                <a:cs typeface="Arial"/>
              </a:rPr>
              <a:t>Vaccines</a:t>
            </a:r>
            <a:r>
              <a:rPr lang="es-ES_tradnl" sz="2400" b="1" dirty="0">
                <a:solidFill>
                  <a:srgbClr val="004586"/>
                </a:solidFill>
                <a:latin typeface="+mj-lt"/>
                <a:ea typeface="MS PGothic" pitchFamily="34" charset="-128"/>
                <a:cs typeface="Arial"/>
              </a:rPr>
              <a:t> and </a:t>
            </a:r>
            <a:r>
              <a:rPr lang="es-ES_tradnl" sz="2400" b="1" dirty="0" err="1">
                <a:solidFill>
                  <a:srgbClr val="004586"/>
                </a:solidFill>
                <a:latin typeface="+mj-lt"/>
                <a:ea typeface="MS PGothic" pitchFamily="34" charset="-128"/>
                <a:cs typeface="Arial"/>
              </a:rPr>
              <a:t>Infections</a:t>
            </a:r>
            <a:r>
              <a:rPr lang="es-ES_tradnl" sz="2400" b="1" dirty="0">
                <a:solidFill>
                  <a:srgbClr val="004586"/>
                </a:solidFill>
                <a:latin typeface="+mj-lt"/>
                <a:ea typeface="MS PGothic" pitchFamily="34" charset="-128"/>
                <a:cs typeface="Arial"/>
              </a:rPr>
              <a:t> in </a:t>
            </a:r>
            <a:r>
              <a:rPr lang="es-ES_tradnl" sz="2400" b="1" dirty="0" err="1">
                <a:solidFill>
                  <a:srgbClr val="004586"/>
                </a:solidFill>
                <a:latin typeface="+mj-lt"/>
                <a:ea typeface="MS PGothic" pitchFamily="34" charset="-128"/>
                <a:cs typeface="Arial"/>
              </a:rPr>
              <a:t>Pediatrics</a:t>
            </a:r>
            <a:r>
              <a:rPr lang="es-ES_tradnl" sz="2400" b="1" dirty="0">
                <a:solidFill>
                  <a:srgbClr val="004586"/>
                </a:solidFill>
                <a:latin typeface="+mj-lt"/>
                <a:ea typeface="MS PGothic" pitchFamily="34" charset="-128"/>
                <a:cs typeface="Arial"/>
              </a:rPr>
              <a:t> Research </a:t>
            </a:r>
            <a:r>
              <a:rPr lang="es-ES_tradnl" sz="2400" b="1" dirty="0" err="1">
                <a:solidFill>
                  <a:srgbClr val="004586"/>
                </a:solidFill>
                <a:latin typeface="+mj-lt"/>
                <a:ea typeface="MS PGothic" pitchFamily="34" charset="-128"/>
                <a:cs typeface="Arial"/>
              </a:rPr>
              <a:t>Group</a:t>
            </a:r>
            <a:r>
              <a:rPr lang="es-ES_tradnl" sz="2400" b="1" dirty="0">
                <a:solidFill>
                  <a:srgbClr val="004586"/>
                </a:solidFill>
                <a:latin typeface="+mj-lt"/>
                <a:ea typeface="MS PGothic" pitchFamily="34" charset="-128"/>
                <a:cs typeface="Arial"/>
              </a:rPr>
              <a:t> (GENVIP)</a:t>
            </a:r>
          </a:p>
          <a:p>
            <a:pPr algn="ctr" eaLnBrk="1" hangingPunct="1">
              <a:defRPr/>
            </a:pPr>
            <a:r>
              <a:rPr lang="es-ES_tradnl" sz="2400" b="1" dirty="0" err="1">
                <a:solidFill>
                  <a:srgbClr val="004586"/>
                </a:solidFill>
                <a:latin typeface="+mj-lt"/>
                <a:ea typeface="MS PGothic" pitchFamily="34" charset="-128"/>
                <a:cs typeface="Arial"/>
              </a:rPr>
              <a:t>Healthcare</a:t>
            </a:r>
            <a:r>
              <a:rPr lang="es-ES_tradnl" sz="2400" b="1" dirty="0">
                <a:solidFill>
                  <a:srgbClr val="004586"/>
                </a:solidFill>
                <a:latin typeface="+mj-lt"/>
                <a:ea typeface="MS PGothic" pitchFamily="34" charset="-128"/>
                <a:cs typeface="Arial"/>
              </a:rPr>
              <a:t> </a:t>
            </a:r>
            <a:r>
              <a:rPr lang="es-ES_tradnl" sz="2400" b="1" dirty="0" err="1">
                <a:solidFill>
                  <a:srgbClr val="004586"/>
                </a:solidFill>
                <a:latin typeface="+mj-lt"/>
                <a:ea typeface="MS PGothic" pitchFamily="34" charset="-128"/>
                <a:cs typeface="Arial"/>
              </a:rPr>
              <a:t>Research</a:t>
            </a:r>
            <a:r>
              <a:rPr lang="es-ES_tradnl" sz="2400" b="1" dirty="0">
                <a:solidFill>
                  <a:srgbClr val="004586"/>
                </a:solidFill>
                <a:latin typeface="+mj-lt"/>
                <a:ea typeface="MS PGothic" pitchFamily="34" charset="-128"/>
                <a:cs typeface="Arial"/>
              </a:rPr>
              <a:t> </a:t>
            </a:r>
            <a:r>
              <a:rPr lang="es-ES_tradnl" sz="2400" b="1" dirty="0" err="1">
                <a:solidFill>
                  <a:srgbClr val="004586"/>
                </a:solidFill>
                <a:latin typeface="+mj-lt"/>
                <a:ea typeface="MS PGothic" pitchFamily="34" charset="-128"/>
                <a:cs typeface="Arial"/>
              </a:rPr>
              <a:t>Institute</a:t>
            </a:r>
            <a:r>
              <a:rPr lang="es-ES_tradnl" sz="2400" b="1" dirty="0">
                <a:solidFill>
                  <a:srgbClr val="004586"/>
                </a:solidFill>
                <a:latin typeface="+mj-lt"/>
                <a:ea typeface="MS PGothic" pitchFamily="34" charset="-128"/>
                <a:cs typeface="Arial"/>
              </a:rPr>
              <a:t> of Santiago (IDIS</a:t>
            </a:r>
            <a:r>
              <a:rPr lang="es-ES_tradnl" sz="2400" b="1" dirty="0" smtClean="0">
                <a:solidFill>
                  <a:srgbClr val="004586"/>
                </a:solidFill>
                <a:latin typeface="+mj-lt"/>
                <a:ea typeface="MS PGothic" pitchFamily="34" charset="-128"/>
                <a:cs typeface="Arial"/>
              </a:rPr>
              <a:t>)</a:t>
            </a:r>
            <a:endParaRPr lang="es-ES_tradnl" sz="2400" b="1" dirty="0">
              <a:solidFill>
                <a:srgbClr val="004586"/>
              </a:solidFill>
              <a:latin typeface="+mj-lt"/>
              <a:ea typeface="MS PGothic" pitchFamily="34" charset="-128"/>
              <a:cs typeface="Arial"/>
            </a:endParaRPr>
          </a:p>
        </p:txBody>
      </p:sp>
      <p:pic>
        <p:nvPicPr>
          <p:cNvPr id="59395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8186" y="5373216"/>
            <a:ext cx="1112150" cy="721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6" name="Picture 10" descr="Universidade de Santiago de Compostela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835" y="5640099"/>
            <a:ext cx="1114425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7" name="Picture 27" descr="LogoSERGA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62" b="16960"/>
          <a:stretch>
            <a:fillRect/>
          </a:stretch>
        </p:blipFill>
        <p:spPr bwMode="auto">
          <a:xfrm>
            <a:off x="3134964" y="5517232"/>
            <a:ext cx="1050925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8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6828" y="5492057"/>
            <a:ext cx="653308" cy="617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155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texto 7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s-ES" sz="1200" dirty="0" smtClean="0"/>
              <a:t>Montero-Martín, </a:t>
            </a:r>
            <a:r>
              <a:rPr lang="es-ES" sz="1200" dirty="0" err="1" smtClean="0"/>
              <a:t>Inwald</a:t>
            </a:r>
            <a:r>
              <a:rPr lang="es-ES" sz="1200" dirty="0" smtClean="0"/>
              <a:t>, </a:t>
            </a:r>
            <a:r>
              <a:rPr lang="es-ES" sz="1200" dirty="0" err="1" smtClean="0"/>
              <a:t>Carrol</a:t>
            </a:r>
            <a:r>
              <a:rPr lang="es-ES" sz="1200" dirty="0" smtClean="0"/>
              <a:t> &amp; </a:t>
            </a:r>
            <a:r>
              <a:rPr lang="es-ES" sz="1200" dirty="0" err="1" smtClean="0"/>
              <a:t>Martinón</a:t>
            </a:r>
            <a:r>
              <a:rPr lang="es-ES" sz="1200" dirty="0" smtClean="0"/>
              <a:t>-Torres. </a:t>
            </a:r>
            <a:r>
              <a:rPr lang="es-ES" sz="1200" dirty="0" err="1" smtClean="0"/>
              <a:t>Expert</a:t>
            </a:r>
            <a:r>
              <a:rPr lang="es-ES" sz="1200" dirty="0" smtClean="0"/>
              <a:t> Rev. Anti </a:t>
            </a:r>
            <a:r>
              <a:rPr lang="es-ES" sz="1200" dirty="0" err="1" smtClean="0"/>
              <a:t>Infect</a:t>
            </a:r>
            <a:r>
              <a:rPr lang="es-ES" sz="1200" dirty="0" smtClean="0"/>
              <a:t>. </a:t>
            </a:r>
            <a:r>
              <a:rPr lang="es-ES" sz="1200" dirty="0" err="1" smtClean="0"/>
              <a:t>Ther</a:t>
            </a:r>
            <a:r>
              <a:rPr lang="es-ES" sz="1200" dirty="0" smtClean="0"/>
              <a:t>. 12(11), 1357-1369 (2014)</a:t>
            </a:r>
          </a:p>
          <a:p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1456" y="1349974"/>
            <a:ext cx="7835900" cy="3735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3983568" y="548681"/>
            <a:ext cx="4992752" cy="521373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152402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tabLst>
                <a:tab pos="548930" algn="l"/>
              </a:tabLst>
            </a:pPr>
            <a:r>
              <a:rPr lang="es-ES" sz="25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MS PGothic" pitchFamily="34" charset="-128"/>
              </a:rPr>
              <a:t>NO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5181600" y="5925702"/>
            <a:ext cx="914400" cy="914400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noAutofit/>
          </a:bodyPr>
          <a:lstStyle/>
          <a:p>
            <a:pPr algn="ctr"/>
            <a:endParaRPr lang="es-ES_tradnl" sz="2400" dirty="0">
              <a:solidFill>
                <a:srgbClr val="287AC8"/>
              </a:solidFill>
            </a:endParaRPr>
          </a:p>
        </p:txBody>
      </p:sp>
      <p:sp>
        <p:nvSpPr>
          <p:cNvPr id="13" name="Título 2"/>
          <p:cNvSpPr>
            <a:spLocks noGrp="1"/>
          </p:cNvSpPr>
          <p:nvPr>
            <p:ph type="title"/>
          </p:nvPr>
        </p:nvSpPr>
        <p:spPr>
          <a:xfrm>
            <a:off x="9534" y="188640"/>
            <a:ext cx="12039128" cy="604800"/>
          </a:xfrm>
        </p:spPr>
        <p:txBody>
          <a:bodyPr/>
          <a:lstStyle/>
          <a:p>
            <a:r>
              <a:rPr lang="es-ES" dirty="0" smtClean="0"/>
              <a:t>  ¿</a:t>
            </a:r>
            <a:r>
              <a:rPr lang="es-ES" dirty="0"/>
              <a:t>Podemos predecir la evolución de la enfermedad </a:t>
            </a:r>
            <a:r>
              <a:rPr lang="es-ES" dirty="0" err="1"/>
              <a:t>meningocócica</a:t>
            </a:r>
            <a:r>
              <a:rPr lang="es-ES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709398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¿Podemos predecir la EM?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10"/>
          </p:nvPr>
        </p:nvSpPr>
        <p:spPr>
          <a:xfrm>
            <a:off x="304778" y="5880174"/>
            <a:ext cx="11582443" cy="295162"/>
          </a:xfrm>
        </p:spPr>
        <p:txBody>
          <a:bodyPr>
            <a:normAutofit lnSpcReduction="10000"/>
          </a:bodyPr>
          <a:lstStyle/>
          <a:p>
            <a:r>
              <a:rPr lang="es-ES_tradnl" dirty="0" smtClean="0"/>
              <a:t>Martinon-Torres F. </a:t>
            </a:r>
            <a:r>
              <a:rPr lang="es-ES_tradnl" dirty="0" err="1" smtClean="0"/>
              <a:t>Sci</a:t>
            </a:r>
            <a:r>
              <a:rPr lang="es-ES_tradnl" dirty="0" smtClean="0"/>
              <a:t> </a:t>
            </a:r>
            <a:r>
              <a:rPr lang="es-ES_tradnl" dirty="0" err="1" smtClean="0"/>
              <a:t>Rep</a:t>
            </a:r>
            <a:r>
              <a:rPr lang="es-ES_tradnl" dirty="0" smtClean="0"/>
              <a:t> 2016</a:t>
            </a:r>
            <a:endParaRPr lang="es-ES_tradnl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10172" y="764704"/>
            <a:ext cx="8315674" cy="5060285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5181600" y="5925702"/>
            <a:ext cx="914400" cy="914400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noAutofit/>
          </a:bodyPr>
          <a:lstStyle/>
          <a:p>
            <a:pPr algn="ctr"/>
            <a:endParaRPr lang="es-ES_tradnl" sz="2400" dirty="0">
              <a:solidFill>
                <a:srgbClr val="287AC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47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europe-map-of-europe-nightlights-satellite-woodleywonderwork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6511" y="260648"/>
            <a:ext cx="8325228" cy="5539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Marcador de texto 1"/>
          <p:cNvSpPr>
            <a:spLocks noGrp="1"/>
          </p:cNvSpPr>
          <p:nvPr>
            <p:ph type="body" sz="quarter" idx="13"/>
          </p:nvPr>
        </p:nvSpPr>
        <p:spPr>
          <a:xfrm>
            <a:off x="202189" y="5870142"/>
            <a:ext cx="11582443" cy="295162"/>
          </a:xfrm>
        </p:spPr>
        <p:txBody>
          <a:bodyPr>
            <a:normAutofit/>
          </a:bodyPr>
          <a:lstStyle/>
          <a:p>
            <a:r>
              <a:rPr lang="es-ES_tradnl" sz="1200" dirty="0" err="1">
                <a:solidFill>
                  <a:schemeClr val="bg1">
                    <a:lumMod val="65000"/>
                  </a:schemeClr>
                </a:solidFill>
              </a:rPr>
              <a:t>Martinón</a:t>
            </a:r>
            <a:r>
              <a:rPr lang="es-ES_tradnl" sz="1200" dirty="0">
                <a:solidFill>
                  <a:schemeClr val="bg1">
                    <a:lumMod val="65000"/>
                  </a:schemeClr>
                </a:solidFill>
              </a:rPr>
              <a:t>-Torres, GENVIP 2016</a:t>
            </a:r>
            <a:endParaRPr lang="es-ES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" name="5 CuadroTexto"/>
          <p:cNvSpPr txBox="1">
            <a:spLocks noChangeArrowheads="1"/>
          </p:cNvSpPr>
          <p:nvPr/>
        </p:nvSpPr>
        <p:spPr bwMode="auto">
          <a:xfrm>
            <a:off x="1762530" y="-105568"/>
            <a:ext cx="1741182" cy="281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300">
                <a:solidFill>
                  <a:schemeClr val="tx1"/>
                </a:solidFill>
                <a:latin typeface="Tahoma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3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3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3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3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r>
              <a:rPr lang="es-ES" sz="17689" b="1" dirty="0">
                <a:solidFill>
                  <a:srgbClr val="FFFFFF"/>
                </a:solidFill>
              </a:rPr>
              <a:t>B</a:t>
            </a:r>
          </a:p>
        </p:txBody>
      </p:sp>
      <p:sp>
        <p:nvSpPr>
          <p:cNvPr id="8" name="17 CuadroTexto"/>
          <p:cNvSpPr txBox="1">
            <a:spLocks noChangeArrowheads="1"/>
          </p:cNvSpPr>
          <p:nvPr/>
        </p:nvSpPr>
        <p:spPr bwMode="auto">
          <a:xfrm>
            <a:off x="3512662" y="2899970"/>
            <a:ext cx="2199961" cy="2185214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/>
          <a:p>
            <a:pPr algn="ctr"/>
            <a:r>
              <a:rPr lang="es-ES" sz="2400" dirty="0">
                <a:solidFill>
                  <a:srgbClr val="FFFFFF"/>
                </a:solidFill>
              </a:rPr>
              <a:t>rLP2086 </a:t>
            </a:r>
            <a:r>
              <a:rPr lang="es-ES" sz="2400" dirty="0" err="1">
                <a:solidFill>
                  <a:srgbClr val="FFFFFF"/>
                </a:solidFill>
              </a:rPr>
              <a:t>vaccine</a:t>
            </a:r>
            <a:endParaRPr lang="es-ES" sz="2400" dirty="0">
              <a:solidFill>
                <a:srgbClr val="FFFFFF"/>
              </a:solidFill>
            </a:endParaRPr>
          </a:p>
          <a:p>
            <a:pPr algn="ctr"/>
            <a:r>
              <a:rPr lang="es-ES" sz="2400" dirty="0">
                <a:solidFill>
                  <a:srgbClr val="FFFFFF"/>
                </a:solidFill>
              </a:rPr>
              <a:t>Pfizer</a:t>
            </a:r>
          </a:p>
          <a:p>
            <a:pPr algn="ctr"/>
            <a:endParaRPr lang="es-ES" sz="3200" dirty="0" smtClean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  <a:p>
            <a:pPr algn="ctr"/>
            <a:endParaRPr lang="es-ES" sz="3200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  <a:p>
            <a:pPr algn="ctr"/>
            <a:endParaRPr lang="es-ES" sz="2400" b="1" dirty="0">
              <a:solidFill>
                <a:srgbClr val="FFFF00"/>
              </a:solidFill>
            </a:endParaRPr>
          </a:p>
        </p:txBody>
      </p:sp>
      <p:sp>
        <p:nvSpPr>
          <p:cNvPr id="9" name="18 CuadroTexto"/>
          <p:cNvSpPr txBox="1">
            <a:spLocks noChangeArrowheads="1"/>
          </p:cNvSpPr>
          <p:nvPr/>
        </p:nvSpPr>
        <p:spPr bwMode="auto">
          <a:xfrm>
            <a:off x="6032181" y="2420888"/>
            <a:ext cx="3952252" cy="1692771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/>
          <a:p>
            <a:pPr algn="ctr"/>
            <a:endParaRPr lang="es-ES" sz="2400" dirty="0" smtClean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/>
            <a:r>
              <a:rPr lang="es-ES" sz="2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4cMen </a:t>
            </a:r>
            <a:r>
              <a:rPr lang="es-E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 </a:t>
            </a:r>
            <a:r>
              <a:rPr lang="es-ES" sz="2400" dirty="0" err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vaccine</a:t>
            </a:r>
            <a:endParaRPr lang="es-ES" sz="2400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/>
            <a:r>
              <a:rPr lang="es-E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GSK</a:t>
            </a:r>
          </a:p>
          <a:p>
            <a:pPr algn="ctr"/>
            <a:endParaRPr lang="es-ES" sz="3200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5181600" y="5925702"/>
            <a:ext cx="914400" cy="914400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noAutofit/>
          </a:bodyPr>
          <a:lstStyle/>
          <a:p>
            <a:pPr algn="ctr"/>
            <a:endParaRPr lang="es-ES_tradnl" sz="2400" dirty="0">
              <a:solidFill>
                <a:srgbClr val="287AC8"/>
              </a:solidFill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4007768" y="3789040"/>
            <a:ext cx="12724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b="1" dirty="0" err="1" smtClean="0">
                <a:solidFill>
                  <a:srgbClr val="FFFF00"/>
                </a:solidFill>
              </a:rPr>
              <a:t>Trumenba</a:t>
            </a:r>
            <a:r>
              <a:rPr lang="es-ES" b="1" dirty="0" smtClean="0">
                <a:solidFill>
                  <a:srgbClr val="FFFF00"/>
                </a:solidFill>
              </a:rPr>
              <a:t>®</a:t>
            </a:r>
            <a:endParaRPr lang="es-ES" b="1" dirty="0">
              <a:solidFill>
                <a:srgbClr val="FFFF00"/>
              </a:solidFill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7608168" y="3717032"/>
            <a:ext cx="10566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Bexsero</a:t>
            </a:r>
            <a:r>
              <a:rPr lang="es-ES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®</a:t>
            </a:r>
          </a:p>
        </p:txBody>
      </p:sp>
    </p:spTree>
    <p:extLst>
      <p:ext uri="{BB962C8B-B14F-4D97-AF65-F5344CB8AC3E}">
        <p14:creationId xmlns:p14="http://schemas.microsoft.com/office/powerpoint/2010/main" val="3485734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/>
          <p:cNvSpPr>
            <a:spLocks noGrp="1"/>
          </p:cNvSpPr>
          <p:nvPr>
            <p:ph type="body" sz="quarter" idx="13"/>
          </p:nvPr>
        </p:nvSpPr>
        <p:spPr>
          <a:xfrm>
            <a:off x="202189" y="5877272"/>
            <a:ext cx="11582443" cy="295162"/>
          </a:xfrm>
        </p:spPr>
        <p:txBody>
          <a:bodyPr>
            <a:normAutofit/>
          </a:bodyPr>
          <a:lstStyle/>
          <a:p>
            <a:r>
              <a:rPr lang="es-ES" sz="1200" dirty="0"/>
              <a:t> </a:t>
            </a:r>
            <a:r>
              <a:rPr lang="es-ES" sz="1200" dirty="0" smtClean="0"/>
              <a:t>Ficha técnica de la vacuna – EMA 2016</a:t>
            </a:r>
            <a:endParaRPr lang="es-ES" sz="1200" dirty="0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 smtClean="0"/>
              <a:t>Posología </a:t>
            </a:r>
            <a:r>
              <a:rPr lang="es-ES" dirty="0" err="1" smtClean="0"/>
              <a:t>vacunal</a:t>
            </a:r>
            <a:r>
              <a:rPr lang="es-ES" dirty="0" smtClean="0"/>
              <a:t> 4CmenB</a:t>
            </a:r>
            <a:endParaRPr lang="es-ES" dirty="0"/>
          </a:p>
        </p:txBody>
      </p:sp>
      <p:pic>
        <p:nvPicPr>
          <p:cNvPr id="4" name="Picture 10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134" r="100000">
                        <a14:foregroundMark x1="3286" y1="1485" x2="3286" y2="1485"/>
                        <a14:foregroundMark x1="27364" y1="2178" x2="27364" y2="2178"/>
                        <a14:foregroundMark x1="55600" y1="4455" x2="55600" y2="4455"/>
                        <a14:foregroundMark x1="85848" y1="5050" x2="85848" y2="5050"/>
                        <a14:foregroundMark x1="34943" y1="3762" x2="34943" y2="3762"/>
                        <a14:foregroundMark x1="34071" y1="3465" x2="34071" y2="3465"/>
                        <a14:foregroundMark x1="40443" y1="3465" x2="40443" y2="3465"/>
                        <a14:foregroundMark x1="42656" y1="3960" x2="42656" y2="3960"/>
                        <a14:foregroundMark x1="43192" y1="5050" x2="43192" y2="5050"/>
                        <a14:foregroundMark x1="45070" y1="5545" x2="45070" y2="5545"/>
                        <a14:foregroundMark x1="74648" y1="3267" x2="74648" y2="3267"/>
                        <a14:foregroundMark x1="74313" y1="4455" x2="74313" y2="4455"/>
                        <a14:foregroundMark x1="5835" y1="5248" x2="5835" y2="5248"/>
                        <a14:foregroundMark x1="19316" y1="7030" x2="19316" y2="7030"/>
                        <a14:foregroundMark x1="21865" y1="3465" x2="21865" y2="3465"/>
                        <a14:foregroundMark x1="14152" y1="2970" x2="14152" y2="2970"/>
                        <a14:foregroundMark x1="67069" y1="4455" x2="67069" y2="4455"/>
                        <a14:backgroundMark x1="537" y1="9109" x2="537" y2="9109"/>
                        <a14:backgroundMark x1="1207" y1="89604" x2="1207" y2="89604"/>
                        <a14:backgroundMark x1="95976" y1="7327" x2="95976" y2="7327"/>
                        <a14:backgroundMark x1="96714" y1="58119" x2="96714" y2="58119"/>
                        <a14:backgroundMark x1="95506" y1="32970" x2="95506" y2="32970"/>
                        <a14:backgroundMark x1="96848" y1="71287" x2="96848" y2="71287"/>
                        <a14:backgroundMark x1="89269" y1="95941" x2="89269" y2="95941"/>
                        <a14:backgroundMark x1="78806" y1="95446" x2="78806" y2="95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79" t="306" r="8029" b="12971"/>
          <a:stretch/>
        </p:blipFill>
        <p:spPr bwMode="auto">
          <a:xfrm>
            <a:off x="2884877" y="980668"/>
            <a:ext cx="6345382" cy="4114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7" name="CuadroTexto 6"/>
          <p:cNvSpPr txBox="1"/>
          <p:nvPr/>
        </p:nvSpPr>
        <p:spPr>
          <a:xfrm>
            <a:off x="5181600" y="5925702"/>
            <a:ext cx="914400" cy="914400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noAutofit/>
          </a:bodyPr>
          <a:lstStyle/>
          <a:p>
            <a:pPr algn="ctr"/>
            <a:endParaRPr lang="es-ES_tradnl" sz="2400" dirty="0">
              <a:solidFill>
                <a:srgbClr val="287AC8"/>
              </a:solidFill>
            </a:endParaRPr>
          </a:p>
        </p:txBody>
      </p:sp>
      <p:sp>
        <p:nvSpPr>
          <p:cNvPr id="8" name="Marcador de texto 7"/>
          <p:cNvSpPr txBox="1">
            <a:spLocks/>
          </p:cNvSpPr>
          <p:nvPr/>
        </p:nvSpPr>
        <p:spPr>
          <a:xfrm>
            <a:off x="625312" y="5229200"/>
            <a:ext cx="11582443" cy="9361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i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ES" sz="1600" baseline="30000" dirty="0" smtClean="0">
                <a:solidFill>
                  <a:srgbClr val="004584"/>
                </a:solidFill>
              </a:rPr>
              <a:t>a</a:t>
            </a:r>
            <a:r>
              <a:rPr lang="es-ES" sz="1600" dirty="0" smtClean="0">
                <a:solidFill>
                  <a:srgbClr val="004584"/>
                </a:solidFill>
              </a:rPr>
              <a:t> La primera dosis debe administrarse a los 2 meses de edad. La seguridad y eficacia de la vacuna de meningococo B (4CMenB) en         lactantes de menos de 8 semanas no se ha establecido. No se dispone de datos.</a:t>
            </a:r>
          </a:p>
          <a:p>
            <a:pPr algn="l"/>
            <a:r>
              <a:rPr lang="es-ES" sz="1600" baseline="30000" dirty="0" smtClean="0">
                <a:solidFill>
                  <a:srgbClr val="004584"/>
                </a:solidFill>
              </a:rPr>
              <a:t>b</a:t>
            </a:r>
            <a:r>
              <a:rPr lang="es-ES" sz="1600" dirty="0" smtClean="0">
                <a:solidFill>
                  <a:srgbClr val="004584"/>
                </a:solidFill>
              </a:rPr>
              <a:t> La necesidad y el plazo de otras dosis de recuerdo no han sido determinados. </a:t>
            </a:r>
          </a:p>
          <a:p>
            <a:endParaRPr lang="es-ES" sz="1200" dirty="0"/>
          </a:p>
        </p:txBody>
      </p:sp>
    </p:spTree>
    <p:extLst>
      <p:ext uri="{BB962C8B-B14F-4D97-AF65-F5344CB8AC3E}">
        <p14:creationId xmlns:p14="http://schemas.microsoft.com/office/powerpoint/2010/main" val="1095071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MerckCorporateV1">
  <a:themeElements>
    <a:clrScheme name="">
      <a:dk1>
        <a:srgbClr val="000000"/>
      </a:dk1>
      <a:lt1>
        <a:srgbClr val="FFFFFF"/>
      </a:lt1>
      <a:dk2>
        <a:srgbClr val="FFFFFF"/>
      </a:dk2>
      <a:lt2>
        <a:srgbClr val="988B7C"/>
      </a:lt2>
      <a:accent1>
        <a:srgbClr val="008980"/>
      </a:accent1>
      <a:accent2>
        <a:srgbClr val="4475C2"/>
      </a:accent2>
      <a:accent3>
        <a:srgbClr val="FFFFFF"/>
      </a:accent3>
      <a:accent4>
        <a:srgbClr val="000000"/>
      </a:accent4>
      <a:accent5>
        <a:srgbClr val="AAC4C0"/>
      </a:accent5>
      <a:accent6>
        <a:srgbClr val="3D69B0"/>
      </a:accent6>
      <a:hlink>
        <a:srgbClr val="FD7F14"/>
      </a:hlink>
      <a:folHlink>
        <a:srgbClr val="00A7E0"/>
      </a:folHlink>
    </a:clrScheme>
    <a:fontScheme name="MerckCorporateV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CC99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_tradnl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CC99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_tradnl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MerckCorporateV1 1">
        <a:dk1>
          <a:srgbClr val="000000"/>
        </a:dk1>
        <a:lt1>
          <a:srgbClr val="FFFFFF"/>
        </a:lt1>
        <a:dk2>
          <a:srgbClr val="2E3F68"/>
        </a:dk2>
        <a:lt2>
          <a:srgbClr val="988B7C"/>
        </a:lt2>
        <a:accent1>
          <a:srgbClr val="FE7F14"/>
        </a:accent1>
        <a:accent2>
          <a:srgbClr val="4475C3"/>
        </a:accent2>
        <a:accent3>
          <a:srgbClr val="FFFFFF"/>
        </a:accent3>
        <a:accent4>
          <a:srgbClr val="000000"/>
        </a:accent4>
        <a:accent5>
          <a:srgbClr val="FEC0AA"/>
        </a:accent5>
        <a:accent6>
          <a:srgbClr val="3D69B0"/>
        </a:accent6>
        <a:hlink>
          <a:srgbClr val="0A9088"/>
        </a:hlink>
        <a:folHlink>
          <a:srgbClr val="0FA8A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Custom Design">
  <a:themeElements>
    <a:clrScheme name="Custom 16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1F497D"/>
      </a:accent5>
      <a:accent6>
        <a:srgbClr val="F79646"/>
      </a:accent6>
      <a:hlink>
        <a:srgbClr val="4F81BD"/>
      </a:hlink>
      <a:folHlink>
        <a:srgbClr val="595959"/>
      </a:folHlink>
    </a:clrScheme>
    <a:fontScheme name="Custom 4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>
          <a:solidFill>
            <a:schemeClr val="tx1">
              <a:lumMod val="65000"/>
              <a:lumOff val="35000"/>
            </a:schemeClr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Tema de Office">
  <a:themeElements>
    <a:clrScheme name="LiveMed">
      <a:dk1>
        <a:srgbClr val="287AC8"/>
      </a:dk1>
      <a:lt1>
        <a:sysClr val="window" lastClr="FFFFFF"/>
      </a:lt1>
      <a:dk2>
        <a:srgbClr val="C5000B"/>
      </a:dk2>
      <a:lt2>
        <a:srgbClr val="EEECE1"/>
      </a:lt2>
      <a:accent1>
        <a:srgbClr val="004586"/>
      </a:accent1>
      <a:accent2>
        <a:srgbClr val="808080"/>
      </a:accent2>
      <a:accent3>
        <a:srgbClr val="585858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vert="horz" lIns="91440" tIns="45720" rIns="91440" bIns="45720" rtlCol="0" anchor="ctr">
        <a:noAutofit/>
      </a:bodyPr>
      <a:lstStyle>
        <a:defPPr algn="ctr">
          <a:defRPr sz="24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lantillaAPAP2017.potx" id="{5633FDE9-4F06-406E-99EC-5F6C65629F9C}" vid="{C7C8D985-93C7-48F3-B94F-15CCC1960284}"/>
    </a:ext>
  </a:extLst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PresentaciónAPAP</Template>
  <TotalTime>5928</TotalTime>
  <Words>3111</Words>
  <Application>Microsoft Office PowerPoint</Application>
  <PresentationFormat>Panorámica</PresentationFormat>
  <Paragraphs>416</Paragraphs>
  <Slides>55</Slides>
  <Notes>13</Notes>
  <HiddenSlides>0</HiddenSlides>
  <MMClips>0</MMClips>
  <ScaleCrop>false</ScaleCrop>
  <HeadingPairs>
    <vt:vector size="8" baseType="variant">
      <vt:variant>
        <vt:lpstr>Fuentes usadas</vt:lpstr>
      </vt:variant>
      <vt:variant>
        <vt:i4>17</vt:i4>
      </vt:variant>
      <vt:variant>
        <vt:lpstr>Tema</vt:lpstr>
      </vt:variant>
      <vt:variant>
        <vt:i4>3</vt:i4>
      </vt:variant>
      <vt:variant>
        <vt:lpstr>Servidores OLE incrustados</vt:lpstr>
      </vt:variant>
      <vt:variant>
        <vt:i4>2</vt:i4>
      </vt:variant>
      <vt:variant>
        <vt:lpstr>Títulos de diapositiva</vt:lpstr>
      </vt:variant>
      <vt:variant>
        <vt:i4>55</vt:i4>
      </vt:variant>
    </vt:vector>
  </HeadingPairs>
  <TitlesOfParts>
    <vt:vector size="77" baseType="lpstr">
      <vt:lpstr>ＭＳ Ｐゴシック</vt:lpstr>
      <vt:lpstr>ＭＳ Ｐゴシック</vt:lpstr>
      <vt:lpstr>Arial</vt:lpstr>
      <vt:lpstr>Arial Narrow</vt:lpstr>
      <vt:lpstr>Calibri</vt:lpstr>
      <vt:lpstr>Lucida Sans Unicode</vt:lpstr>
      <vt:lpstr>Mangal</vt:lpstr>
      <vt:lpstr>Monotype Sorts</vt:lpstr>
      <vt:lpstr>Shonar Bangla</vt:lpstr>
      <vt:lpstr>Symbol</vt:lpstr>
      <vt:lpstr>Tahoma</vt:lpstr>
      <vt:lpstr>Times</vt:lpstr>
      <vt:lpstr>Times New Roman</vt:lpstr>
      <vt:lpstr>Wingdings</vt:lpstr>
      <vt:lpstr>Yanone Kaffeesatz</vt:lpstr>
      <vt:lpstr>Zapf Dingbats</vt:lpstr>
      <vt:lpstr>ヒラギノ角ゴ Pro W3</vt:lpstr>
      <vt:lpstr>1_MerckCorporateV1</vt:lpstr>
      <vt:lpstr>1_Custom Design</vt:lpstr>
      <vt:lpstr>1_Tema de Office</vt:lpstr>
      <vt:lpstr>Chart</vt:lpstr>
      <vt:lpstr>Photo Editor Photo</vt:lpstr>
      <vt:lpstr>Novedades en vacunas que debemos de conocer</vt:lpstr>
      <vt:lpstr>Declaración de potenciales conflictos de intereses</vt:lpstr>
      <vt:lpstr>Pregunta 1</vt:lpstr>
      <vt:lpstr>Epidemiología reciente de EM en España</vt:lpstr>
      <vt:lpstr>Epidemiología reciente de EM en España</vt:lpstr>
      <vt:lpstr>  ¿Podemos predecir la evolución de la enfermedad meningocócica?</vt:lpstr>
      <vt:lpstr>¿Podemos predecir la EM?</vt:lpstr>
      <vt:lpstr>Presentación de PowerPoint</vt:lpstr>
      <vt:lpstr>Posología vacunal 4CmenB</vt:lpstr>
      <vt:lpstr>Posología vacunal rLP2086</vt:lpstr>
      <vt:lpstr>Paracetamol profiláctico (1 hora antes y dos dosis después): funciona sin problema</vt:lpstr>
      <vt:lpstr>Vacuna de Meningococo B (4CMenB): persistencia de títulos protectores después de la vacunación</vt:lpstr>
      <vt:lpstr>V4CMenB  - Persistencia de respuesta inmune y pauta 2+1</vt:lpstr>
      <vt:lpstr>Presentación de PowerPoint</vt:lpstr>
      <vt:lpstr>¿Funciona la vacuna frente a meningococo B 4CMenB?</vt:lpstr>
      <vt:lpstr>Casos confirmados en laboratorio de enfermedad meningocócica por serogrupo W (Men W) en Inglaterra por grupo de edad y años epidemiologicos 2005/2006 -2014/15*</vt:lpstr>
      <vt:lpstr>¿Deberían las autoridades españolas preocuparse por el “W”?</vt:lpstr>
      <vt:lpstr>¿Deberían las autoridades españolas preocuparse por el “W”?</vt:lpstr>
      <vt:lpstr>Presentación de PowerPoint</vt:lpstr>
      <vt:lpstr>Presentación de PowerPoint</vt:lpstr>
      <vt:lpstr>Pregunta 2</vt:lpstr>
      <vt:lpstr>Indicaciones financiadas en España</vt:lpstr>
      <vt:lpstr>Dinámica de la infección meningocócica</vt:lpstr>
      <vt:lpstr>¿Quién tiene el máximo riesgo de enfermedad meningocócica en España?</vt:lpstr>
      <vt:lpstr>Calendario antimeningocócico ideal según FMT*</vt:lpstr>
      <vt:lpstr>Pregunta 3</vt:lpstr>
      <vt:lpstr>Vacunas antirrotavirus</vt:lpstr>
      <vt:lpstr>Presentación de PowerPoint</vt:lpstr>
      <vt:lpstr>Presentación de PowerPoint</vt:lpstr>
      <vt:lpstr>Rotavirus season duration and peak activity 2000-2014 in US (2000-06 pre/ 2007- post)</vt:lpstr>
      <vt:lpstr>Efectividad espectacular de la vacunación frente a rotavirus allí donde se utiliza</vt:lpstr>
      <vt:lpstr>Presentación de PowerPoint</vt:lpstr>
      <vt:lpstr>Presentación de PowerPoint</vt:lpstr>
      <vt:lpstr>Presentación de PowerPoint</vt:lpstr>
      <vt:lpstr>Presentación de PowerPoint</vt:lpstr>
      <vt:lpstr>ROTAVOLUTION: nuevo espectro clínico de la infección por rotavirus e impacto conocido de las vacunas disponibles </vt:lpstr>
      <vt:lpstr>Pregunta 4</vt:lpstr>
      <vt:lpstr>Presentación de PowerPoint</vt:lpstr>
      <vt:lpstr>Presentación de PowerPoint</vt:lpstr>
      <vt:lpstr>Cáncer por VPH 16 y 18</vt:lpstr>
      <vt:lpstr>Presentación de PowerPoint</vt:lpstr>
      <vt:lpstr>Corolario sobre vacunación VPH</vt:lpstr>
      <vt:lpstr>Pauta de vacunación con VPH 9v en ya vacunados o parcialmente vacunados</vt:lpstr>
      <vt:lpstr>Presentación de PowerPoint</vt:lpstr>
      <vt:lpstr>Grupos de mujeres de grupos de AR con vacunación financiada en diferentes regiones de España</vt:lpstr>
      <vt:lpstr>HPV faster: accelerating the publich health benefits of HPV vaccination</vt:lpstr>
      <vt:lpstr>Presentación de PowerPoint</vt:lpstr>
      <vt:lpstr>Escenario vacunación VPH de 2006 a 2017</vt:lpstr>
      <vt:lpstr>Pregunta 5</vt:lpstr>
      <vt:lpstr>Presentación de PowerPoint</vt:lpstr>
      <vt:lpstr>Presentación de PowerPoint</vt:lpstr>
      <vt:lpstr>Presentación de PowerPoint</vt:lpstr>
      <vt:lpstr>Presentación de PowerPoint</vt:lpstr>
      <vt:lpstr>Mensajes para casa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Novedades en vacunas que hay que conocer</dc:title>
  <dc:creator>federico martinon</dc:creator>
  <cp:lastModifiedBy>Live Med</cp:lastModifiedBy>
  <cp:revision>207</cp:revision>
  <dcterms:created xsi:type="dcterms:W3CDTF">2016-11-07T21:19:17Z</dcterms:created>
  <dcterms:modified xsi:type="dcterms:W3CDTF">2017-12-13T09:57:54Z</dcterms:modified>
</cp:coreProperties>
</file>