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sldIdLst>
    <p:sldId id="256" r:id="rId2"/>
    <p:sldId id="259" r:id="rId3"/>
    <p:sldId id="260" r:id="rId4"/>
    <p:sldId id="271" r:id="rId5"/>
    <p:sldId id="279" r:id="rId6"/>
    <p:sldId id="278" r:id="rId7"/>
    <p:sldId id="273" r:id="rId8"/>
    <p:sldId id="276" r:id="rId9"/>
    <p:sldId id="275" r:id="rId10"/>
    <p:sldId id="277" r:id="rId1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20000" autoAdjust="0"/>
    <p:restoredTop sz="94660"/>
  </p:normalViewPr>
  <p:slideViewPr>
    <p:cSldViewPr>
      <p:cViewPr varScale="1">
        <p:scale>
          <a:sx n="62" d="100"/>
          <a:sy n="62" d="100"/>
        </p:scale>
        <p:origin x="48" y="3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portad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3789040"/>
            <a:ext cx="10534651" cy="1285884"/>
          </a:xfrm>
          <a:solidFill>
            <a:srgbClr val="FFFFFF">
              <a:alpha val="50196"/>
            </a:srgbClr>
          </a:solidFill>
        </p:spPr>
        <p:txBody>
          <a:bodyPr>
            <a:noAutofit/>
          </a:bodyPr>
          <a:lstStyle>
            <a:lvl1pPr algn="l">
              <a:defRPr sz="4000" b="1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95350" y="5146330"/>
            <a:ext cx="10553701" cy="914420"/>
          </a:xfrm>
          <a:solidFill>
            <a:srgbClr val="FFFFFF">
              <a:alpha val="50196"/>
            </a:srgbClr>
          </a:solidFill>
        </p:spPr>
        <p:txBody>
          <a:bodyPr>
            <a:normAutofit/>
          </a:bodyPr>
          <a:lstStyle>
            <a:lvl1pPr marL="0" indent="0" algn="l">
              <a:buNone/>
              <a:defRPr sz="2800" b="1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 dirty="0"/>
          </a:p>
        </p:txBody>
      </p:sp>
      <p:cxnSp>
        <p:nvCxnSpPr>
          <p:cNvPr id="12" name="11 Conector recto"/>
          <p:cNvCxnSpPr/>
          <p:nvPr userDrawn="1"/>
        </p:nvCxnSpPr>
        <p:spPr>
          <a:xfrm rot="5400000">
            <a:off x="298684" y="4417949"/>
            <a:ext cx="1116000" cy="1059"/>
          </a:xfrm>
          <a:prstGeom prst="line">
            <a:avLst/>
          </a:prstGeom>
          <a:ln w="123825" cap="rnd" cmpd="thickThin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 userDrawn="1"/>
        </p:nvCxnSpPr>
        <p:spPr>
          <a:xfrm rot="5400000">
            <a:off x="497780" y="5585923"/>
            <a:ext cx="720000" cy="1059"/>
          </a:xfrm>
          <a:prstGeom prst="line">
            <a:avLst/>
          </a:prstGeom>
          <a:ln w="123825" cap="rnd" cmpd="thickThin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n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7568" y="6132300"/>
            <a:ext cx="2088232" cy="609068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400" y="115200"/>
            <a:ext cx="7706398" cy="9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66968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a APAP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diapositiva: es obligatorio</a:t>
            </a:r>
            <a:endParaRPr lang="es-ES" dirty="0"/>
          </a:p>
        </p:txBody>
      </p:sp>
      <p:pic>
        <p:nvPicPr>
          <p:cNvPr id="8" name="11 Imagen" descr="Heartbeat.png"/>
          <p:cNvPicPr>
            <a:picLocks noChangeAspect="1"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-32" y="6072206"/>
            <a:ext cx="3214710" cy="428628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6227876"/>
            <a:ext cx="1760538" cy="513491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6476628"/>
            <a:ext cx="3174272" cy="291600"/>
          </a:xfrm>
          <a:prstGeom prst="rect">
            <a:avLst/>
          </a:prstGeom>
        </p:spPr>
      </p:pic>
      <p:graphicFrame>
        <p:nvGraphicFramePr>
          <p:cNvPr id="9" name="4 Tabla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92120685"/>
              </p:ext>
            </p:extLst>
          </p:nvPr>
        </p:nvGraphicFramePr>
        <p:xfrm>
          <a:off x="1775520" y="908720"/>
          <a:ext cx="8724031" cy="4705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6760"/>
                <a:gridCol w="4877271"/>
              </a:tblGrid>
              <a:tr h="3657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Clase</a:t>
                      </a: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Principio activo</a:t>
                      </a: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chemeClr val="tx1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 ( muy alta)</a:t>
                      </a: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Propionato</a:t>
                      </a: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clobetasol</a:t>
                      </a: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0,05%</a:t>
                      </a: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II (potencia alta)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Prednicarbato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0,25%  </a:t>
                      </a: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Mometasona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0,1%</a:t>
                      </a: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Metilprednisolona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0,1%</a:t>
                      </a: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Betametasona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Beclometasona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Propionato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fluticasona</a:t>
                      </a:r>
                      <a:endParaRPr kumimoji="0" lang="es-E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III (potencia intermedia)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Clobetasona</a:t>
                      </a: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0,05%</a:t>
                      </a: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Hidrocortisona </a:t>
                      </a: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aceponato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Hidrocortisona butirato</a:t>
                      </a: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Ac </a:t>
                      </a: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fluocinolona</a:t>
                      </a:r>
                      <a:endParaRPr kumimoji="0" lang="es-E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IV (potencia baja)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Hidrocortisona acetato</a:t>
                      </a: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8173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los y subnivel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 baseline="0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diapositiva: es obligatorio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015675"/>
            <a:ext cx="11582400" cy="4592024"/>
          </a:xfrm>
        </p:spPr>
        <p:txBody>
          <a:bodyPr>
            <a:normAutofit/>
          </a:bodyPr>
          <a:lstStyle>
            <a:lvl1pPr marL="808038" indent="-265113">
              <a:spcBef>
                <a:spcPts val="600"/>
              </a:spcBef>
              <a:buFontTx/>
              <a:buBlip>
                <a:blip r:embed="rId3"/>
              </a:buBlip>
              <a:defRPr sz="2400">
                <a:solidFill>
                  <a:schemeClr val="accent1"/>
                </a:solidFill>
              </a:defRPr>
            </a:lvl1pPr>
            <a:lvl2pPr marL="1524000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200">
                <a:solidFill>
                  <a:schemeClr val="accent1"/>
                </a:solidFill>
              </a:defRPr>
            </a:lvl2pPr>
            <a:lvl3pPr marL="2239963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2000">
                <a:solidFill>
                  <a:schemeClr val="accent1"/>
                </a:solidFill>
              </a:defRPr>
            </a:lvl3pPr>
            <a:lvl4pPr marL="2874963" indent="-184150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4pPr>
            <a:lvl5pPr marL="3590925" indent="-185738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10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pic>
        <p:nvPicPr>
          <p:cNvPr id="8" name="11 Imagen" descr="Heartbeat.png"/>
          <p:cNvPicPr>
            <a:picLocks noChangeAspect="1"/>
          </p:cNvPicPr>
          <p:nvPr userDrawn="1"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-32" y="6072206"/>
            <a:ext cx="3214710" cy="428628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6227876"/>
            <a:ext cx="1760538" cy="513491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6476628"/>
            <a:ext cx="3174272" cy="29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259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egunta interactiv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 hasCustomPrompt="1"/>
          </p:nvPr>
        </p:nvSpPr>
        <p:spPr>
          <a:xfrm>
            <a:off x="963084" y="2276872"/>
            <a:ext cx="10363200" cy="3330826"/>
          </a:xfrm>
        </p:spPr>
        <p:txBody>
          <a:bodyPr anchor="t"/>
          <a:lstStyle>
            <a:lvl1pPr marL="457200" indent="-457200">
              <a:spcBef>
                <a:spcPts val="600"/>
              </a:spcBef>
              <a:buClr>
                <a:schemeClr val="tx2"/>
              </a:buClr>
              <a:buFont typeface="+mj-lt"/>
              <a:buAutoNum type="arabicPeriod"/>
              <a:defRPr sz="2400" b="1" baseline="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smtClean="0"/>
              <a:t>Respuesta 1</a:t>
            </a:r>
          </a:p>
          <a:p>
            <a:pPr lvl="0"/>
            <a:r>
              <a:rPr lang="es-ES" dirty="0" smtClean="0"/>
              <a:t>Respuesta 2</a:t>
            </a:r>
          </a:p>
          <a:p>
            <a:pPr lvl="0"/>
            <a:r>
              <a:rPr lang="es-ES" dirty="0" smtClean="0"/>
              <a:t>Respuesta 3</a:t>
            </a:r>
          </a:p>
          <a:p>
            <a:pPr lvl="0"/>
            <a:r>
              <a:rPr lang="es-ES" dirty="0" smtClean="0"/>
              <a:t>Respuesta 4</a:t>
            </a:r>
          </a:p>
        </p:txBody>
      </p:sp>
      <p:sp>
        <p:nvSpPr>
          <p:cNvPr id="13" name="2 Marcador de texto"/>
          <p:cNvSpPr>
            <a:spLocks noGrp="1"/>
          </p:cNvSpPr>
          <p:nvPr>
            <p:ph type="body" idx="10" hasCustomPrompt="1"/>
          </p:nvPr>
        </p:nvSpPr>
        <p:spPr>
          <a:xfrm>
            <a:off x="963084" y="908721"/>
            <a:ext cx="10363200" cy="1035465"/>
          </a:xfrm>
        </p:spPr>
        <p:txBody>
          <a:bodyPr anchor="b">
            <a:normAutofit/>
          </a:bodyPr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smtClean="0"/>
              <a:t>Enunciado de la pregunta X</a:t>
            </a:r>
          </a:p>
        </p:txBody>
      </p:sp>
      <p:sp>
        <p:nvSpPr>
          <p:cNvPr id="14" name="Marcador de texto 5"/>
          <p:cNvSpPr>
            <a:spLocks noGrp="1"/>
          </p:cNvSpPr>
          <p:nvPr>
            <p:ph type="body" sz="quarter" idx="11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sp>
        <p:nvSpPr>
          <p:cNvPr id="18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Pregunta X</a:t>
            </a:r>
            <a:endParaRPr lang="es-ES" dirty="0"/>
          </a:p>
        </p:txBody>
      </p:sp>
      <p:pic>
        <p:nvPicPr>
          <p:cNvPr id="9" name="11 Imagen" descr="Heartbeat.png"/>
          <p:cNvPicPr>
            <a:picLocks noChangeAspect="1"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-32" y="6072206"/>
            <a:ext cx="3214710" cy="428628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6227876"/>
            <a:ext cx="1760538" cy="513491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6476628"/>
            <a:ext cx="3174272" cy="29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977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área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2 Marcador de contenido"/>
          <p:cNvSpPr>
            <a:spLocks noGrp="1"/>
          </p:cNvSpPr>
          <p:nvPr>
            <p:ph idx="10"/>
          </p:nvPr>
        </p:nvSpPr>
        <p:spPr>
          <a:xfrm>
            <a:off x="0" y="1015674"/>
            <a:ext cx="5999989" cy="4645574"/>
          </a:xfrm>
        </p:spPr>
        <p:txBody>
          <a:bodyPr/>
          <a:lstStyle>
            <a:lvl1pPr marL="808038" indent="-265113">
              <a:spcBef>
                <a:spcPts val="600"/>
              </a:spcBef>
              <a:buFontTx/>
              <a:buBlip>
                <a:blip r:embed="rId3"/>
              </a:buBlip>
              <a:defRPr sz="2400">
                <a:solidFill>
                  <a:schemeClr val="accent1"/>
                </a:solidFill>
              </a:defRPr>
            </a:lvl1pPr>
            <a:lvl2pPr marL="1524000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200">
                <a:solidFill>
                  <a:schemeClr val="accent1"/>
                </a:solidFill>
              </a:defRPr>
            </a:lvl2pPr>
            <a:lvl3pPr marL="2239963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2000">
                <a:solidFill>
                  <a:schemeClr val="accent1"/>
                </a:solidFill>
              </a:defRPr>
            </a:lvl3pPr>
            <a:lvl4pPr marL="2874963" indent="-184150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4pPr>
            <a:lvl5pPr marL="3590925" indent="-185738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14" name="Marcador de texto 5"/>
          <p:cNvSpPr>
            <a:spLocks noGrp="1"/>
          </p:cNvSpPr>
          <p:nvPr>
            <p:ph type="body" sz="quarter" idx="12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sp>
        <p:nvSpPr>
          <p:cNvPr id="15" name="2 Marcador de contenido"/>
          <p:cNvSpPr>
            <a:spLocks noGrp="1"/>
          </p:cNvSpPr>
          <p:nvPr>
            <p:ph idx="13"/>
          </p:nvPr>
        </p:nvSpPr>
        <p:spPr>
          <a:xfrm>
            <a:off x="6183808" y="1015674"/>
            <a:ext cx="5384800" cy="4645574"/>
          </a:xfrm>
        </p:spPr>
        <p:txBody>
          <a:bodyPr/>
          <a:lstStyle>
            <a:lvl1pPr marL="265113" indent="-265113">
              <a:spcBef>
                <a:spcPts val="600"/>
              </a:spcBef>
              <a:buFontTx/>
              <a:buBlip>
                <a:blip r:embed="rId3"/>
              </a:buBlip>
              <a:defRPr sz="2400">
                <a:solidFill>
                  <a:schemeClr val="accent1"/>
                </a:solidFill>
              </a:defRPr>
            </a:lvl1pPr>
            <a:lvl2pPr marL="981075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200">
                <a:solidFill>
                  <a:schemeClr val="accent1"/>
                </a:solidFill>
              </a:defRPr>
            </a:lvl2pPr>
            <a:lvl3pPr marL="1709738" indent="-279400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2000">
                <a:solidFill>
                  <a:schemeClr val="accent1"/>
                </a:solidFill>
              </a:defRPr>
            </a:lvl3pPr>
            <a:lvl4pPr marL="2332038" indent="-184150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4pPr>
            <a:lvl5pPr marL="3048000" indent="-173038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18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diapositiva: es obligatorio</a:t>
            </a:r>
            <a:endParaRPr lang="es-ES" dirty="0"/>
          </a:p>
        </p:txBody>
      </p:sp>
      <p:pic>
        <p:nvPicPr>
          <p:cNvPr id="13" name="11 Imagen" descr="Heartbeat.png"/>
          <p:cNvPicPr>
            <a:picLocks noChangeAspect="1"/>
          </p:cNvPicPr>
          <p:nvPr userDrawn="1"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-32" y="6072206"/>
            <a:ext cx="3214710" cy="428628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6227876"/>
            <a:ext cx="1760538" cy="513491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6476628"/>
            <a:ext cx="3174272" cy="29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631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áreas con cabecer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908721"/>
            <a:ext cx="5386917" cy="906115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7" name="2 Marcador de texto"/>
          <p:cNvSpPr>
            <a:spLocks noGrp="1"/>
          </p:cNvSpPr>
          <p:nvPr>
            <p:ph type="body" idx="10"/>
          </p:nvPr>
        </p:nvSpPr>
        <p:spPr>
          <a:xfrm>
            <a:off x="6192011" y="908722"/>
            <a:ext cx="5386917" cy="906115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8" name="2 Marcador de contenido"/>
          <p:cNvSpPr>
            <a:spLocks noGrp="1"/>
          </p:cNvSpPr>
          <p:nvPr>
            <p:ph idx="11"/>
          </p:nvPr>
        </p:nvSpPr>
        <p:spPr>
          <a:xfrm>
            <a:off x="-43" y="1886844"/>
            <a:ext cx="6000032" cy="3774405"/>
          </a:xfrm>
        </p:spPr>
        <p:txBody>
          <a:bodyPr/>
          <a:lstStyle>
            <a:lvl1pPr marL="808038" indent="-265113">
              <a:spcBef>
                <a:spcPts val="600"/>
              </a:spcBef>
              <a:buFontTx/>
              <a:buBlip>
                <a:blip r:embed="rId3"/>
              </a:buBlip>
              <a:defRPr sz="2200">
                <a:solidFill>
                  <a:schemeClr val="accent1"/>
                </a:solidFill>
              </a:defRPr>
            </a:lvl1pPr>
            <a:lvl2pPr marL="1524000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000">
                <a:solidFill>
                  <a:schemeClr val="accent1"/>
                </a:solidFill>
              </a:defRPr>
            </a:lvl2pPr>
            <a:lvl3pPr marL="2239963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1800">
                <a:solidFill>
                  <a:schemeClr val="accent1"/>
                </a:solidFill>
              </a:defRPr>
            </a:lvl3pPr>
            <a:lvl4pPr marL="2874963" indent="-184150">
              <a:spcBef>
                <a:spcPts val="600"/>
              </a:spcBef>
              <a:buClr>
                <a:schemeClr val="tx2"/>
              </a:buClr>
              <a:defRPr sz="1800">
                <a:solidFill>
                  <a:schemeClr val="accent1"/>
                </a:solidFill>
              </a:defRPr>
            </a:lvl4pPr>
            <a:lvl5pPr marL="3590925" indent="-185738">
              <a:spcBef>
                <a:spcPts val="600"/>
              </a:spcBef>
              <a:buClr>
                <a:schemeClr val="tx2"/>
              </a:buClr>
              <a:defRPr sz="18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16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sp>
        <p:nvSpPr>
          <p:cNvPr id="21" name="2 Marcador de contenido"/>
          <p:cNvSpPr>
            <a:spLocks noGrp="1"/>
          </p:cNvSpPr>
          <p:nvPr>
            <p:ph idx="14"/>
          </p:nvPr>
        </p:nvSpPr>
        <p:spPr>
          <a:xfrm>
            <a:off x="6192011" y="1886844"/>
            <a:ext cx="5384800" cy="3774405"/>
          </a:xfrm>
        </p:spPr>
        <p:txBody>
          <a:bodyPr/>
          <a:lstStyle>
            <a:lvl1pPr marL="265113" indent="-265113">
              <a:spcBef>
                <a:spcPts val="600"/>
              </a:spcBef>
              <a:buFontTx/>
              <a:buBlip>
                <a:blip r:embed="rId3"/>
              </a:buBlip>
              <a:defRPr sz="2200">
                <a:solidFill>
                  <a:schemeClr val="accent1"/>
                </a:solidFill>
              </a:defRPr>
            </a:lvl1pPr>
            <a:lvl2pPr marL="981075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000">
                <a:solidFill>
                  <a:schemeClr val="accent1"/>
                </a:solidFill>
              </a:defRPr>
            </a:lvl2pPr>
            <a:lvl3pPr marL="1709738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1800">
                <a:solidFill>
                  <a:schemeClr val="accent1"/>
                </a:solidFill>
              </a:defRPr>
            </a:lvl3pPr>
            <a:lvl4pPr marL="2332038" indent="-184150">
              <a:spcBef>
                <a:spcPts val="600"/>
              </a:spcBef>
              <a:buClr>
                <a:schemeClr val="tx2"/>
              </a:buClr>
              <a:defRPr sz="1800">
                <a:solidFill>
                  <a:schemeClr val="accent1"/>
                </a:solidFill>
              </a:defRPr>
            </a:lvl4pPr>
            <a:lvl5pPr marL="3048000" indent="-173038">
              <a:spcBef>
                <a:spcPts val="600"/>
              </a:spcBef>
              <a:buClr>
                <a:schemeClr val="tx2"/>
              </a:buClr>
              <a:defRPr sz="18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22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diapositiva: es obligatorio</a:t>
            </a:r>
            <a:endParaRPr lang="es-ES" dirty="0"/>
          </a:p>
        </p:txBody>
      </p:sp>
      <p:pic>
        <p:nvPicPr>
          <p:cNvPr id="11" name="11 Imagen" descr="Heartbeat.png"/>
          <p:cNvPicPr>
            <a:picLocks noChangeAspect="1"/>
          </p:cNvPicPr>
          <p:nvPr userDrawn="1"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-32" y="6072206"/>
            <a:ext cx="3214710" cy="428628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6227876"/>
            <a:ext cx="1760538" cy="513491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6476628"/>
            <a:ext cx="3174272" cy="29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764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ierto sin estructur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sp>
        <p:nvSpPr>
          <p:cNvPr id="15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diapositiva: es obligatorio</a:t>
            </a:r>
            <a:endParaRPr lang="es-ES" dirty="0"/>
          </a:p>
        </p:txBody>
      </p:sp>
      <p:pic>
        <p:nvPicPr>
          <p:cNvPr id="7" name="11 Imagen" descr="Heartbeat.png"/>
          <p:cNvPicPr>
            <a:picLocks noChangeAspect="1"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-32" y="6072206"/>
            <a:ext cx="3214710" cy="428628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6227876"/>
            <a:ext cx="1760538" cy="513491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6476628"/>
            <a:ext cx="3174272" cy="29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932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enzo en blanc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pic>
        <p:nvPicPr>
          <p:cNvPr id="6" name="11 Imagen" descr="Heartbeat.png"/>
          <p:cNvPicPr>
            <a:picLocks noChangeAspect="1"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-32" y="6072206"/>
            <a:ext cx="3214710" cy="428628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6227876"/>
            <a:ext cx="1760538" cy="513491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6476628"/>
            <a:ext cx="3174272" cy="29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4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áreas asimétrica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2 Marcador de texto"/>
          <p:cNvSpPr>
            <a:spLocks noGrp="1"/>
          </p:cNvSpPr>
          <p:nvPr>
            <p:ph type="body" idx="10"/>
          </p:nvPr>
        </p:nvSpPr>
        <p:spPr>
          <a:xfrm>
            <a:off x="609600" y="1484784"/>
            <a:ext cx="4085547" cy="69009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2 Marcador de contenido"/>
          <p:cNvSpPr>
            <a:spLocks noGrp="1"/>
          </p:cNvSpPr>
          <p:nvPr>
            <p:ph idx="11"/>
          </p:nvPr>
        </p:nvSpPr>
        <p:spPr>
          <a:xfrm>
            <a:off x="1" y="2174876"/>
            <a:ext cx="4659993" cy="3486706"/>
          </a:xfrm>
        </p:spPr>
        <p:txBody>
          <a:bodyPr>
            <a:normAutofit/>
          </a:bodyPr>
          <a:lstStyle>
            <a:lvl1pPr marL="715963" indent="-185738">
              <a:spcBef>
                <a:spcPts val="600"/>
              </a:spcBef>
              <a:buFontTx/>
              <a:buBlip>
                <a:blip r:embed="rId3"/>
              </a:buBlip>
              <a:defRPr sz="1800">
                <a:solidFill>
                  <a:schemeClr val="accent1"/>
                </a:solidFill>
              </a:defRPr>
            </a:lvl1pPr>
            <a:lvl2pPr marL="1073150" indent="-173038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1600">
                <a:solidFill>
                  <a:schemeClr val="accent1"/>
                </a:solidFill>
              </a:defRPr>
            </a:lvl2pPr>
            <a:lvl3pPr marL="1431925" indent="-173038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1400">
                <a:solidFill>
                  <a:schemeClr val="accent1"/>
                </a:solidFill>
              </a:defRPr>
            </a:lvl3pPr>
            <a:lvl4pPr marL="1789113" indent="-173038">
              <a:spcBef>
                <a:spcPts val="600"/>
              </a:spcBef>
              <a:buClr>
                <a:schemeClr val="tx2"/>
              </a:buClr>
              <a:defRPr sz="1400">
                <a:solidFill>
                  <a:schemeClr val="accent1"/>
                </a:solidFill>
              </a:defRPr>
            </a:lvl4pPr>
            <a:lvl5pPr marL="2146300" indent="-173038">
              <a:spcBef>
                <a:spcPts val="600"/>
              </a:spcBef>
              <a:buClr>
                <a:schemeClr val="tx2"/>
              </a:buClr>
              <a:defRPr sz="1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17" name="2 Marcador de contenido"/>
          <p:cNvSpPr>
            <a:spLocks noGrp="1"/>
          </p:cNvSpPr>
          <p:nvPr>
            <p:ph idx="1"/>
          </p:nvPr>
        </p:nvSpPr>
        <p:spPr>
          <a:xfrm>
            <a:off x="4695147" y="274640"/>
            <a:ext cx="6887253" cy="5386608"/>
          </a:xfrm>
        </p:spPr>
        <p:txBody>
          <a:bodyPr/>
          <a:lstStyle>
            <a:lvl1pPr marL="450850" indent="-266700">
              <a:spcBef>
                <a:spcPts val="600"/>
              </a:spcBef>
              <a:buFontTx/>
              <a:buBlip>
                <a:blip r:embed="rId3"/>
              </a:buBlip>
              <a:defRPr sz="2400">
                <a:solidFill>
                  <a:schemeClr val="accent1"/>
                </a:solidFill>
              </a:defRPr>
            </a:lvl1pPr>
            <a:lvl2pPr marL="1166813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200">
                <a:solidFill>
                  <a:schemeClr val="accent1"/>
                </a:solidFill>
              </a:defRPr>
            </a:lvl2pPr>
            <a:lvl3pPr marL="1881188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2000">
                <a:solidFill>
                  <a:schemeClr val="accent1"/>
                </a:solidFill>
              </a:defRPr>
            </a:lvl3pPr>
            <a:lvl4pPr marL="2517775" indent="-173038">
              <a:spcBef>
                <a:spcPts val="600"/>
              </a:spcBef>
              <a:buClr>
                <a:schemeClr val="tx2"/>
              </a:buClr>
              <a:defRPr>
                <a:solidFill>
                  <a:schemeClr val="accent1"/>
                </a:solidFill>
              </a:defRPr>
            </a:lvl4pPr>
            <a:lvl5pPr marL="3233738" indent="-185738">
              <a:spcBef>
                <a:spcPts val="600"/>
              </a:spcBef>
              <a:buClr>
                <a:schemeClr val="tx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3" name="Título 2"/>
          <p:cNvSpPr>
            <a:spLocks noGrp="1"/>
          </p:cNvSpPr>
          <p:nvPr>
            <p:ph type="title" hasCustomPrompt="1"/>
          </p:nvPr>
        </p:nvSpPr>
        <p:spPr>
          <a:xfrm>
            <a:off x="609601" y="274639"/>
            <a:ext cx="4050393" cy="1210145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diapositiva: es obligatorio</a:t>
            </a:r>
            <a:endParaRPr lang="es-ES" dirty="0"/>
          </a:p>
        </p:txBody>
      </p:sp>
      <p:sp>
        <p:nvSpPr>
          <p:cNvPr id="18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pic>
        <p:nvPicPr>
          <p:cNvPr id="10" name="11 Imagen" descr="Heartbeat.png"/>
          <p:cNvPicPr>
            <a:picLocks noChangeAspect="1"/>
          </p:cNvPicPr>
          <p:nvPr userDrawn="1"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-32" y="6072206"/>
            <a:ext cx="3214710" cy="428628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6227876"/>
            <a:ext cx="1760538" cy="513491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6476628"/>
            <a:ext cx="3174272" cy="29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259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 y explicació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503712" y="908720"/>
            <a:ext cx="5183221" cy="216457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" dirty="0"/>
          </a:p>
        </p:txBody>
      </p:sp>
      <p:sp>
        <p:nvSpPr>
          <p:cNvPr id="14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sp>
        <p:nvSpPr>
          <p:cNvPr id="16" name="2 Marcador de texto"/>
          <p:cNvSpPr>
            <a:spLocks noGrp="1"/>
          </p:cNvSpPr>
          <p:nvPr>
            <p:ph type="body" idx="10"/>
          </p:nvPr>
        </p:nvSpPr>
        <p:spPr>
          <a:xfrm>
            <a:off x="911424" y="3140968"/>
            <a:ext cx="10271787" cy="41705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8" name="2 Marcador de contenido"/>
          <p:cNvSpPr>
            <a:spLocks noGrp="1"/>
          </p:cNvSpPr>
          <p:nvPr>
            <p:ph idx="11"/>
          </p:nvPr>
        </p:nvSpPr>
        <p:spPr>
          <a:xfrm>
            <a:off x="0" y="3573016"/>
            <a:ext cx="11183211" cy="2088232"/>
          </a:xfrm>
        </p:spPr>
        <p:txBody>
          <a:bodyPr>
            <a:noAutofit/>
          </a:bodyPr>
          <a:lstStyle>
            <a:lvl1pPr marL="808038" indent="-265113">
              <a:spcBef>
                <a:spcPts val="600"/>
              </a:spcBef>
              <a:buFontTx/>
              <a:buBlip>
                <a:blip r:embed="rId3"/>
              </a:buBlip>
              <a:defRPr sz="2400">
                <a:solidFill>
                  <a:schemeClr val="accent1"/>
                </a:solidFill>
              </a:defRPr>
            </a:lvl1pPr>
            <a:lvl2pPr marL="1524000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000">
                <a:solidFill>
                  <a:schemeClr val="accent1"/>
                </a:solidFill>
              </a:defRPr>
            </a:lvl2pPr>
            <a:lvl3pPr marL="2239963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1600">
                <a:solidFill>
                  <a:schemeClr val="accent1"/>
                </a:solidFill>
              </a:defRPr>
            </a:lvl3pPr>
            <a:lvl4pPr marL="2874963" indent="-184150">
              <a:spcBef>
                <a:spcPts val="600"/>
              </a:spcBef>
              <a:buClr>
                <a:schemeClr val="tx2"/>
              </a:buClr>
              <a:defRPr sz="1600">
                <a:solidFill>
                  <a:schemeClr val="accent1"/>
                </a:solidFill>
              </a:defRPr>
            </a:lvl4pPr>
            <a:lvl5pPr marL="3590925" indent="-185738">
              <a:spcBef>
                <a:spcPts val="600"/>
              </a:spcBef>
              <a:buClr>
                <a:schemeClr val="tx2"/>
              </a:buClr>
              <a:defRPr sz="16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19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diapositiva: es obligatorio</a:t>
            </a:r>
            <a:endParaRPr lang="es-ES" dirty="0"/>
          </a:p>
        </p:txBody>
      </p:sp>
      <p:pic>
        <p:nvPicPr>
          <p:cNvPr id="10" name="11 Imagen" descr="Heartbeat.png"/>
          <p:cNvPicPr>
            <a:picLocks noChangeAspect="1"/>
          </p:cNvPicPr>
          <p:nvPr userDrawn="1"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-32" y="6072206"/>
            <a:ext cx="3214710" cy="428628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6227876"/>
            <a:ext cx="1760538" cy="513491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6476628"/>
            <a:ext cx="3174272" cy="29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56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4764A-3372-4F92-A04B-C6D954743B17}" type="datetimeFigureOut">
              <a:rPr lang="es-ES" smtClean="0"/>
              <a:pPr/>
              <a:t>12/01/2017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386E7-29ED-41AB-9506-B1B1EB43D00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4160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13" r:id="rId9"/>
    <p:sldLayoutId id="2147483710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Abordaje del varón con STUI secundarios a HBP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Dr. Francisco Brotons Muntó. Hospital de </a:t>
            </a:r>
            <a:r>
              <a:rPr lang="pt-BR" dirty="0" err="1"/>
              <a:t>la</a:t>
            </a:r>
            <a:r>
              <a:rPr lang="pt-BR" dirty="0"/>
              <a:t> Plana. Castellón</a:t>
            </a:r>
          </a:p>
          <a:p>
            <a:r>
              <a:rPr lang="pt-BR" dirty="0"/>
              <a:t>Dr. José </a:t>
            </a:r>
            <a:r>
              <a:rPr lang="pt-BR" dirty="0" err="1"/>
              <a:t>María</a:t>
            </a:r>
            <a:r>
              <a:rPr lang="pt-BR" dirty="0"/>
              <a:t> </a:t>
            </a:r>
            <a:r>
              <a:rPr lang="pt-BR" dirty="0" err="1"/>
              <a:t>Molero</a:t>
            </a:r>
            <a:r>
              <a:rPr lang="pt-BR" dirty="0"/>
              <a:t> García. C.S. San Andrés. Madrid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1"/>
          </p:nvPr>
        </p:nvSpPr>
        <p:spPr/>
        <p:txBody>
          <a:bodyPr>
            <a:noAutofit/>
          </a:bodyPr>
          <a:lstStyle/>
          <a:p>
            <a:r>
              <a:rPr lang="es-ES" sz="2400" dirty="0"/>
              <a:t>Solicitar analítica:</a:t>
            </a:r>
          </a:p>
          <a:p>
            <a:pPr lvl="1"/>
            <a:r>
              <a:rPr lang="es-ES" sz="2400" dirty="0"/>
              <a:t>Hemograma.</a:t>
            </a:r>
          </a:p>
          <a:p>
            <a:pPr marL="1165225" lvl="1" indent="-265113"/>
            <a:r>
              <a:rPr lang="es-ES" sz="2400" dirty="0"/>
              <a:t>Bioquímica: </a:t>
            </a:r>
            <a:r>
              <a:rPr lang="es-ES" sz="2400" dirty="0" err="1"/>
              <a:t>Creat</a:t>
            </a:r>
            <a:r>
              <a:rPr lang="es-ES" sz="2400" dirty="0"/>
              <a:t>, urea, GOT, GPT, GGT, </a:t>
            </a:r>
            <a:r>
              <a:rPr lang="es-ES" sz="2400" dirty="0" err="1"/>
              <a:t>Tg</a:t>
            </a:r>
            <a:r>
              <a:rPr lang="es-ES" sz="2400" dirty="0"/>
              <a:t> y colesterol, y prueba del embarazo.</a:t>
            </a:r>
          </a:p>
          <a:p>
            <a:r>
              <a:rPr lang="es-ES" sz="2400" dirty="0"/>
              <a:t>Derivar al dermatólogo para valorar tratamiento con </a:t>
            </a:r>
            <a:r>
              <a:rPr lang="es-ES" sz="2400" dirty="0" err="1"/>
              <a:t>isotretionina</a:t>
            </a:r>
            <a:r>
              <a:rPr lang="es-ES" sz="2400" dirty="0"/>
              <a:t>.</a:t>
            </a:r>
          </a:p>
          <a:p>
            <a:pPr marL="530225" indent="0">
              <a:buNone/>
            </a:pPr>
            <a:endParaRPr lang="es-ES" dirty="0"/>
          </a:p>
        </p:txBody>
      </p:sp>
      <p:pic>
        <p:nvPicPr>
          <p:cNvPr id="7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5825" y="1755406"/>
            <a:ext cx="6886575" cy="2424850"/>
          </a:xfrm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b="1" dirty="0"/>
              <a:t>Acné nódulo quístico</a:t>
            </a:r>
          </a:p>
        </p:txBody>
      </p:sp>
    </p:spTree>
    <p:extLst>
      <p:ext uri="{BB962C8B-B14F-4D97-AF65-F5344CB8AC3E}">
        <p14:creationId xmlns:p14="http://schemas.microsoft.com/office/powerpoint/2010/main" val="368818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Caso clínico 1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dirty="0"/>
              <a:t>Preguntado por </a:t>
            </a:r>
            <a:r>
              <a:rPr lang="es-ES" dirty="0">
                <a:solidFill>
                  <a:srgbClr val="C00000"/>
                </a:solidFill>
              </a:rPr>
              <a:t>otros síntomas </a:t>
            </a:r>
            <a:r>
              <a:rPr lang="es-ES" dirty="0" smtClean="0">
                <a:solidFill>
                  <a:srgbClr val="C00000"/>
                </a:solidFill>
              </a:rPr>
              <a:t>urinarios:</a:t>
            </a:r>
            <a:endParaRPr lang="es-ES" dirty="0"/>
          </a:p>
          <a:p>
            <a:pPr marL="1616075" lvl="1" indent="-357188"/>
            <a:r>
              <a:rPr lang="es-ES" sz="2400" dirty="0"/>
              <a:t>En el último años ha notado cierta </a:t>
            </a:r>
            <a:r>
              <a:rPr lang="es-ES" sz="2400" dirty="0">
                <a:solidFill>
                  <a:srgbClr val="C00000"/>
                </a:solidFill>
              </a:rPr>
              <a:t>dificultad para iniciar la micción, con cierta disminución de la fuerza del chorro miccional</a:t>
            </a:r>
            <a:r>
              <a:rPr lang="es-ES" sz="2400" dirty="0"/>
              <a:t>.</a:t>
            </a:r>
          </a:p>
          <a:p>
            <a:pPr marL="1616075" lvl="1" indent="-357188"/>
            <a:r>
              <a:rPr lang="es-ES" sz="2400" dirty="0">
                <a:solidFill>
                  <a:srgbClr val="004586"/>
                </a:solidFill>
              </a:rPr>
              <a:t>También lleva varios meses que ha notando un </a:t>
            </a:r>
            <a:r>
              <a:rPr lang="es-ES" sz="2400" dirty="0">
                <a:solidFill>
                  <a:srgbClr val="C00000"/>
                </a:solidFill>
              </a:rPr>
              <a:t>goteo lento y prolongado al final de la micción </a:t>
            </a:r>
            <a:r>
              <a:rPr lang="es-ES" sz="2400" dirty="0"/>
              <a:t>que le impide terminar rápido.</a:t>
            </a:r>
          </a:p>
          <a:p>
            <a:pPr marL="1616075" lvl="1" indent="-357188"/>
            <a:r>
              <a:rPr lang="es-ES" sz="2400" dirty="0"/>
              <a:t>Orina con más frecuencia que antes. Ahora </a:t>
            </a:r>
            <a:r>
              <a:rPr lang="es-ES" sz="2400" dirty="0">
                <a:solidFill>
                  <a:srgbClr val="C00000"/>
                </a:solidFill>
              </a:rPr>
              <a:t>necesita orinar cada 1-1,5 horas </a:t>
            </a:r>
            <a:r>
              <a:rPr lang="es-ES" sz="2400" dirty="0"/>
              <a:t>durante el día, </a:t>
            </a:r>
            <a:r>
              <a:rPr lang="es-ES" sz="2400" dirty="0">
                <a:solidFill>
                  <a:srgbClr val="C00000"/>
                </a:solidFill>
              </a:rPr>
              <a:t>a veces con urgencia</a:t>
            </a:r>
            <a:r>
              <a:rPr lang="es-ES" sz="2400" dirty="0"/>
              <a:t>, pero no se le ha escapado en ninguna ocasión.</a:t>
            </a:r>
          </a:p>
          <a:p>
            <a:pPr marL="1616075" lvl="1" indent="-357188"/>
            <a:r>
              <a:rPr lang="es-ES" sz="2400" dirty="0"/>
              <a:t>Está contento con su vida sexual “aunque es consciente que ya no es como antes”.</a:t>
            </a:r>
          </a:p>
          <a:p>
            <a:pPr lvl="2"/>
            <a:r>
              <a:rPr lang="es-ES" sz="2400" dirty="0"/>
              <a:t>Aunque no ha perdido el deseo sexual, la frecuencia es menor que 10 años antes</a:t>
            </a:r>
            <a:r>
              <a:rPr lang="es-ES" sz="2400" dirty="0" smtClean="0"/>
              <a:t>.</a:t>
            </a:r>
            <a:endParaRPr lang="es-ES" sz="2400" dirty="0"/>
          </a:p>
          <a:p>
            <a:pPr marL="1974850" lvl="2" indent="0">
              <a:buNone/>
            </a:pPr>
            <a:r>
              <a:rPr lang="es-ES" sz="2400" dirty="0" smtClean="0"/>
              <a:t> </a:t>
            </a:r>
            <a:endParaRPr lang="es-ES" sz="2400" dirty="0"/>
          </a:p>
          <a:p>
            <a:pPr marL="542925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77655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Los síntomas están presentes en la mayoría de los varones con HBP (2/3).</a:t>
            </a:r>
          </a:p>
          <a:p>
            <a:r>
              <a:rPr lang="es-ES" dirty="0"/>
              <a:t>La presencia de los síntomas y su gravedad se relaciona significativamente con el tamaño de la próstata.</a:t>
            </a:r>
          </a:p>
          <a:p>
            <a:r>
              <a:rPr lang="es-ES" dirty="0"/>
              <a:t>La presencia de los síntomas y su gravedad se relaciona estrechamente con el grado de obstrucción.</a:t>
            </a:r>
          </a:p>
          <a:p>
            <a:r>
              <a:rPr lang="es-ES" dirty="0"/>
              <a:t>En la HBP es un concepto histológico de la glándula prostática que no hace referencia a los síntomas.</a:t>
            </a:r>
          </a:p>
          <a:p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0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s-ES" sz="2400" dirty="0"/>
              <a:t>En relación con los síntomas del tracto urinario en varones con </a:t>
            </a:r>
            <a:r>
              <a:rPr lang="es-ES" sz="2400" dirty="0" smtClean="0"/>
              <a:t>HBP:</a:t>
            </a:r>
            <a:endParaRPr lang="es-ES" sz="2400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Pregunta 1</a:t>
            </a:r>
          </a:p>
        </p:txBody>
      </p:sp>
    </p:spTree>
    <p:extLst>
      <p:ext uri="{BB962C8B-B14F-4D97-AF65-F5344CB8AC3E}">
        <p14:creationId xmlns:p14="http://schemas.microsoft.com/office/powerpoint/2010/main" val="3591407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Rectángulo redondeado"/>
          <p:cNvSpPr>
            <a:spLocks/>
          </p:cNvSpPr>
          <p:nvPr/>
        </p:nvSpPr>
        <p:spPr>
          <a:xfrm>
            <a:off x="3760308" y="861428"/>
            <a:ext cx="2592288" cy="442694"/>
          </a:xfrm>
          <a:prstGeom prst="roundRect">
            <a:avLst/>
          </a:prstGeom>
          <a:solidFill>
            <a:srgbClr val="287AC8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solidFill>
                  <a:schemeClr val="bg1"/>
                </a:solidFill>
              </a:rPr>
              <a:t>Determinación PSA varón STUI</a:t>
            </a:r>
          </a:p>
          <a:p>
            <a:pPr algn="ctr"/>
            <a:r>
              <a:rPr lang="es-ES" sz="1400" dirty="0">
                <a:solidFill>
                  <a:schemeClr val="bg1"/>
                </a:solidFill>
              </a:rPr>
              <a:t>(</a:t>
            </a:r>
            <a:r>
              <a:rPr lang="es-ES" sz="1400" b="1" dirty="0">
                <a:solidFill>
                  <a:schemeClr val="bg1"/>
                </a:solidFill>
              </a:rPr>
              <a:t>Tacto rectal no sospechoso</a:t>
            </a:r>
            <a:r>
              <a:rPr lang="es-ES" sz="1400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5" name="6 Rombo"/>
          <p:cNvSpPr>
            <a:spLocks/>
          </p:cNvSpPr>
          <p:nvPr/>
        </p:nvSpPr>
        <p:spPr>
          <a:xfrm>
            <a:off x="4120349" y="1739336"/>
            <a:ext cx="1893185" cy="572898"/>
          </a:xfrm>
          <a:prstGeom prst="diamond">
            <a:avLst/>
          </a:prstGeom>
          <a:solidFill>
            <a:srgbClr val="CDD7EB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s-ES" sz="1400" dirty="0">
                <a:solidFill>
                  <a:srgbClr val="004586"/>
                </a:solidFill>
              </a:rPr>
              <a:t>¿≤ 4 ng/dl?</a:t>
            </a:r>
          </a:p>
        </p:txBody>
      </p:sp>
      <p:sp>
        <p:nvSpPr>
          <p:cNvPr id="6" name="7 Elipse"/>
          <p:cNvSpPr>
            <a:spLocks/>
          </p:cNvSpPr>
          <p:nvPr/>
        </p:nvSpPr>
        <p:spPr>
          <a:xfrm>
            <a:off x="1744084" y="4832515"/>
            <a:ext cx="2290944" cy="677061"/>
          </a:xfrm>
          <a:prstGeom prst="ellipse">
            <a:avLst/>
          </a:prstGeom>
          <a:solidFill>
            <a:srgbClr val="CDD7EB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rgbClr val="004586"/>
                </a:solidFill>
              </a:rPr>
              <a:t>No requiere ampliar estudio diagnóstico</a:t>
            </a:r>
          </a:p>
        </p:txBody>
      </p:sp>
      <p:sp>
        <p:nvSpPr>
          <p:cNvPr id="7" name="8 Rectángulo"/>
          <p:cNvSpPr>
            <a:spLocks/>
          </p:cNvSpPr>
          <p:nvPr/>
        </p:nvSpPr>
        <p:spPr>
          <a:xfrm>
            <a:off x="6352597" y="2295474"/>
            <a:ext cx="2484276" cy="520816"/>
          </a:xfrm>
          <a:prstGeom prst="rect">
            <a:avLst/>
          </a:prstGeom>
          <a:solidFill>
            <a:srgbClr val="E8ECF5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rgbClr val="004586"/>
                </a:solidFill>
              </a:rPr>
              <a:t>Confirmar valor PSA &gt; 4 </a:t>
            </a:r>
            <a:r>
              <a:rPr lang="es-ES" sz="1400" dirty="0" err="1">
                <a:solidFill>
                  <a:srgbClr val="004586"/>
                </a:solidFill>
              </a:rPr>
              <a:t>ng</a:t>
            </a:r>
            <a:r>
              <a:rPr lang="es-ES" sz="1400" dirty="0">
                <a:solidFill>
                  <a:srgbClr val="004586"/>
                </a:solidFill>
              </a:rPr>
              <a:t>/dl </a:t>
            </a:r>
          </a:p>
          <a:p>
            <a:pPr algn="ctr"/>
            <a:r>
              <a:rPr lang="es-ES" sz="1400" dirty="0">
                <a:solidFill>
                  <a:srgbClr val="004586"/>
                </a:solidFill>
              </a:rPr>
              <a:t>(</a:t>
            </a:r>
            <a:r>
              <a:rPr lang="es-ES" sz="1400" dirty="0">
                <a:solidFill>
                  <a:srgbClr val="C00000"/>
                </a:solidFill>
              </a:rPr>
              <a:t>4-6 semanas</a:t>
            </a:r>
            <a:r>
              <a:rPr lang="es-ES" sz="1400" dirty="0">
                <a:solidFill>
                  <a:srgbClr val="004586"/>
                </a:solidFill>
              </a:rPr>
              <a:t>)</a:t>
            </a:r>
          </a:p>
        </p:txBody>
      </p:sp>
      <p:sp>
        <p:nvSpPr>
          <p:cNvPr id="8" name="9 Rectángulo"/>
          <p:cNvSpPr>
            <a:spLocks/>
          </p:cNvSpPr>
          <p:nvPr/>
        </p:nvSpPr>
        <p:spPr>
          <a:xfrm>
            <a:off x="8152797" y="2999462"/>
            <a:ext cx="1368152" cy="392892"/>
          </a:xfrm>
          <a:prstGeom prst="rect">
            <a:avLst/>
          </a:prstGeom>
          <a:solidFill>
            <a:srgbClr val="E8ECF5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rgbClr val="004586"/>
                </a:solidFill>
              </a:rPr>
              <a:t>&gt; 10 </a:t>
            </a:r>
            <a:r>
              <a:rPr lang="es-ES" sz="1400" dirty="0" err="1">
                <a:solidFill>
                  <a:srgbClr val="004586"/>
                </a:solidFill>
              </a:rPr>
              <a:t>ng</a:t>
            </a:r>
            <a:r>
              <a:rPr lang="es-ES" sz="1400" dirty="0">
                <a:solidFill>
                  <a:srgbClr val="004586"/>
                </a:solidFill>
              </a:rPr>
              <a:t>/dl</a:t>
            </a:r>
          </a:p>
        </p:txBody>
      </p:sp>
      <p:sp>
        <p:nvSpPr>
          <p:cNvPr id="9" name="10 Rectángulo"/>
          <p:cNvSpPr>
            <a:spLocks/>
          </p:cNvSpPr>
          <p:nvPr/>
        </p:nvSpPr>
        <p:spPr>
          <a:xfrm>
            <a:off x="5532154" y="2999462"/>
            <a:ext cx="1368152" cy="392892"/>
          </a:xfrm>
          <a:prstGeom prst="rect">
            <a:avLst/>
          </a:prstGeom>
          <a:solidFill>
            <a:srgbClr val="E8ECF5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rgbClr val="004586"/>
                </a:solidFill>
              </a:rPr>
              <a:t>4-10 </a:t>
            </a:r>
            <a:r>
              <a:rPr lang="es-ES" sz="1400" dirty="0" err="1">
                <a:solidFill>
                  <a:srgbClr val="004586"/>
                </a:solidFill>
              </a:rPr>
              <a:t>ng</a:t>
            </a:r>
            <a:r>
              <a:rPr lang="es-ES" sz="1400" dirty="0">
                <a:solidFill>
                  <a:srgbClr val="004586"/>
                </a:solidFill>
              </a:rPr>
              <a:t>/dl</a:t>
            </a:r>
          </a:p>
        </p:txBody>
      </p:sp>
      <p:sp>
        <p:nvSpPr>
          <p:cNvPr id="10" name="12 Elipse"/>
          <p:cNvSpPr>
            <a:spLocks/>
          </p:cNvSpPr>
          <p:nvPr/>
        </p:nvSpPr>
        <p:spPr>
          <a:xfrm>
            <a:off x="7693488" y="4869161"/>
            <a:ext cx="2290944" cy="677061"/>
          </a:xfrm>
          <a:prstGeom prst="ellipse">
            <a:avLst/>
          </a:prstGeom>
          <a:solidFill>
            <a:srgbClr val="CDD7EB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accent1"/>
                </a:solidFill>
              </a:rPr>
              <a:t>Sugestivo de Cáncer de próstata:</a:t>
            </a:r>
          </a:p>
          <a:p>
            <a:pPr algn="ctr"/>
            <a:r>
              <a:rPr lang="es-ES" sz="1400" b="1" dirty="0">
                <a:solidFill>
                  <a:srgbClr val="C00000"/>
                </a:solidFill>
              </a:rPr>
              <a:t>biopsia prostática</a:t>
            </a:r>
          </a:p>
        </p:txBody>
      </p:sp>
      <p:sp>
        <p:nvSpPr>
          <p:cNvPr id="11" name="13 Rectángulo"/>
          <p:cNvSpPr>
            <a:spLocks/>
          </p:cNvSpPr>
          <p:nvPr/>
        </p:nvSpPr>
        <p:spPr>
          <a:xfrm>
            <a:off x="5532154" y="3608378"/>
            <a:ext cx="1368152" cy="504056"/>
          </a:xfrm>
          <a:prstGeom prst="rect">
            <a:avLst/>
          </a:prstGeom>
          <a:solidFill>
            <a:srgbClr val="E8ECF5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rgbClr val="C00000"/>
                </a:solidFill>
              </a:rPr>
              <a:t>Determinar PSA libre / PSA total</a:t>
            </a:r>
          </a:p>
        </p:txBody>
      </p:sp>
      <p:sp>
        <p:nvSpPr>
          <p:cNvPr id="12" name="14 Rectángulo"/>
          <p:cNvSpPr>
            <a:spLocks/>
          </p:cNvSpPr>
          <p:nvPr/>
        </p:nvSpPr>
        <p:spPr>
          <a:xfrm>
            <a:off x="4624406" y="4256450"/>
            <a:ext cx="890922" cy="468052"/>
          </a:xfrm>
          <a:prstGeom prst="rect">
            <a:avLst/>
          </a:prstGeom>
          <a:solidFill>
            <a:srgbClr val="E8ECF5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rgbClr val="004586"/>
                </a:solidFill>
              </a:rPr>
              <a:t>≥ 0,2</a:t>
            </a:r>
          </a:p>
          <a:p>
            <a:pPr algn="ctr"/>
            <a:r>
              <a:rPr lang="es-ES" sz="1400" dirty="0">
                <a:solidFill>
                  <a:srgbClr val="004586"/>
                </a:solidFill>
              </a:rPr>
              <a:t>(≥ 20%) </a:t>
            </a:r>
          </a:p>
        </p:txBody>
      </p:sp>
      <p:sp>
        <p:nvSpPr>
          <p:cNvPr id="13" name="15 Rectángulo"/>
          <p:cNvSpPr>
            <a:spLocks/>
          </p:cNvSpPr>
          <p:nvPr/>
        </p:nvSpPr>
        <p:spPr>
          <a:xfrm>
            <a:off x="6928662" y="4256450"/>
            <a:ext cx="890922" cy="468052"/>
          </a:xfrm>
          <a:prstGeom prst="rect">
            <a:avLst/>
          </a:prstGeom>
          <a:solidFill>
            <a:srgbClr val="E8ECF5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rgbClr val="004586"/>
                </a:solidFill>
              </a:rPr>
              <a:t>&lt; 0,2</a:t>
            </a:r>
          </a:p>
          <a:p>
            <a:pPr algn="ctr"/>
            <a:r>
              <a:rPr lang="es-ES" sz="1400" dirty="0">
                <a:solidFill>
                  <a:srgbClr val="004586"/>
                </a:solidFill>
              </a:rPr>
              <a:t>(&lt; 20%)</a:t>
            </a:r>
          </a:p>
        </p:txBody>
      </p:sp>
      <p:cxnSp>
        <p:nvCxnSpPr>
          <p:cNvPr id="14" name="16 Conector recto de flecha"/>
          <p:cNvCxnSpPr>
            <a:cxnSpLocks/>
            <a:stCxn id="4" idx="2"/>
            <a:endCxn id="5" idx="0"/>
          </p:cNvCxnSpPr>
          <p:nvPr/>
        </p:nvCxnSpPr>
        <p:spPr>
          <a:xfrm>
            <a:off x="5056453" y="1304122"/>
            <a:ext cx="10489" cy="435214"/>
          </a:xfrm>
          <a:prstGeom prst="straightConnector1">
            <a:avLst/>
          </a:prstGeom>
          <a:ln w="28575">
            <a:solidFill>
              <a:srgbClr val="287AC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8 Conector angular"/>
          <p:cNvCxnSpPr>
            <a:cxnSpLocks/>
            <a:stCxn id="5" idx="1"/>
          </p:cNvCxnSpPr>
          <p:nvPr/>
        </p:nvCxnSpPr>
        <p:spPr>
          <a:xfrm rot="10800000" flipV="1">
            <a:off x="2889556" y="2025785"/>
            <a:ext cx="1230792" cy="2806728"/>
          </a:xfrm>
          <a:prstGeom prst="bentConnector2">
            <a:avLst/>
          </a:prstGeom>
          <a:ln w="28575">
            <a:solidFill>
              <a:srgbClr val="287AC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20 Conector angular"/>
          <p:cNvCxnSpPr>
            <a:cxnSpLocks/>
            <a:stCxn id="5" idx="3"/>
            <a:endCxn id="7" idx="0"/>
          </p:cNvCxnSpPr>
          <p:nvPr/>
        </p:nvCxnSpPr>
        <p:spPr>
          <a:xfrm>
            <a:off x="6013533" y="2025786"/>
            <a:ext cx="1581202" cy="269689"/>
          </a:xfrm>
          <a:prstGeom prst="bentConnector2">
            <a:avLst/>
          </a:prstGeom>
          <a:ln w="28575">
            <a:solidFill>
              <a:srgbClr val="287AC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22 Conector angular"/>
          <p:cNvCxnSpPr>
            <a:cxnSpLocks/>
            <a:stCxn id="7" idx="2"/>
            <a:endCxn id="9" idx="3"/>
          </p:cNvCxnSpPr>
          <p:nvPr/>
        </p:nvCxnSpPr>
        <p:spPr>
          <a:xfrm rot="5400000">
            <a:off x="7057712" y="2658886"/>
            <a:ext cx="379618" cy="694429"/>
          </a:xfrm>
          <a:prstGeom prst="bentConnector2">
            <a:avLst/>
          </a:prstGeom>
          <a:ln w="28575">
            <a:solidFill>
              <a:srgbClr val="287AC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24 Conector angular"/>
          <p:cNvCxnSpPr>
            <a:cxnSpLocks/>
            <a:stCxn id="7" idx="2"/>
            <a:endCxn id="8" idx="1"/>
          </p:cNvCxnSpPr>
          <p:nvPr/>
        </p:nvCxnSpPr>
        <p:spPr>
          <a:xfrm rot="16200000" flipH="1">
            <a:off x="7683957" y="2727068"/>
            <a:ext cx="379618" cy="558062"/>
          </a:xfrm>
          <a:prstGeom prst="bentConnector2">
            <a:avLst/>
          </a:prstGeom>
          <a:ln w="28575">
            <a:solidFill>
              <a:srgbClr val="287AC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26 Conector recto de flecha"/>
          <p:cNvCxnSpPr>
            <a:cxnSpLocks/>
            <a:stCxn id="9" idx="2"/>
            <a:endCxn id="11" idx="0"/>
          </p:cNvCxnSpPr>
          <p:nvPr/>
        </p:nvCxnSpPr>
        <p:spPr>
          <a:xfrm>
            <a:off x="6216230" y="3392354"/>
            <a:ext cx="0" cy="216024"/>
          </a:xfrm>
          <a:prstGeom prst="straightConnector1">
            <a:avLst/>
          </a:prstGeom>
          <a:ln w="28575">
            <a:solidFill>
              <a:srgbClr val="287AC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29 Conector angular"/>
          <p:cNvCxnSpPr>
            <a:cxnSpLocks/>
            <a:stCxn id="11" idx="2"/>
            <a:endCxn id="13" idx="1"/>
          </p:cNvCxnSpPr>
          <p:nvPr/>
        </p:nvCxnSpPr>
        <p:spPr>
          <a:xfrm rot="16200000" flipH="1">
            <a:off x="6383425" y="3945239"/>
            <a:ext cx="378042" cy="712432"/>
          </a:xfrm>
          <a:prstGeom prst="bentConnector2">
            <a:avLst/>
          </a:prstGeom>
          <a:ln w="28575">
            <a:solidFill>
              <a:srgbClr val="287AC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31 Conector angular"/>
          <p:cNvCxnSpPr>
            <a:cxnSpLocks/>
            <a:stCxn id="11" idx="2"/>
            <a:endCxn id="12" idx="3"/>
          </p:cNvCxnSpPr>
          <p:nvPr/>
        </p:nvCxnSpPr>
        <p:spPr>
          <a:xfrm rot="5400000">
            <a:off x="5676758" y="3951004"/>
            <a:ext cx="378042" cy="700902"/>
          </a:xfrm>
          <a:prstGeom prst="bentConnector2">
            <a:avLst/>
          </a:prstGeom>
          <a:ln w="28575">
            <a:solidFill>
              <a:srgbClr val="287AC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37 Conector recto de flecha"/>
          <p:cNvCxnSpPr>
            <a:cxnSpLocks/>
            <a:stCxn id="8" idx="2"/>
            <a:endCxn id="10" idx="0"/>
          </p:cNvCxnSpPr>
          <p:nvPr/>
        </p:nvCxnSpPr>
        <p:spPr>
          <a:xfrm>
            <a:off x="8836874" y="3392354"/>
            <a:ext cx="2087" cy="1476806"/>
          </a:xfrm>
          <a:prstGeom prst="straightConnector1">
            <a:avLst/>
          </a:prstGeom>
          <a:ln w="28575">
            <a:solidFill>
              <a:srgbClr val="287AC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39 Conector angular"/>
          <p:cNvCxnSpPr>
            <a:cxnSpLocks/>
            <a:stCxn id="13" idx="2"/>
            <a:endCxn id="10" idx="2"/>
          </p:cNvCxnSpPr>
          <p:nvPr/>
        </p:nvCxnSpPr>
        <p:spPr>
          <a:xfrm rot="16200000" flipH="1">
            <a:off x="7292212" y="4806414"/>
            <a:ext cx="483189" cy="319365"/>
          </a:xfrm>
          <a:prstGeom prst="bentConnector2">
            <a:avLst/>
          </a:prstGeom>
          <a:ln w="28575">
            <a:solidFill>
              <a:srgbClr val="287AC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41 Conector angular"/>
          <p:cNvCxnSpPr>
            <a:cxnSpLocks/>
            <a:stCxn id="12" idx="2"/>
          </p:cNvCxnSpPr>
          <p:nvPr/>
        </p:nvCxnSpPr>
        <p:spPr>
          <a:xfrm rot="5400000">
            <a:off x="4329178" y="4430355"/>
            <a:ext cx="446543" cy="1034839"/>
          </a:xfrm>
          <a:prstGeom prst="bentConnector2">
            <a:avLst/>
          </a:prstGeom>
          <a:ln w="28575">
            <a:solidFill>
              <a:srgbClr val="287AC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1 Elipse"/>
          <p:cNvSpPr>
            <a:spLocks/>
          </p:cNvSpPr>
          <p:nvPr/>
        </p:nvSpPr>
        <p:spPr>
          <a:xfrm>
            <a:off x="3863752" y="1844825"/>
            <a:ext cx="445412" cy="364531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s-ES" sz="1400" dirty="0">
                <a:solidFill>
                  <a:schemeClr val="bg1"/>
                </a:solidFill>
              </a:rPr>
              <a:t>SI</a:t>
            </a:r>
          </a:p>
        </p:txBody>
      </p:sp>
      <p:sp>
        <p:nvSpPr>
          <p:cNvPr id="26" name="25 Elipse"/>
          <p:cNvSpPr>
            <a:spLocks/>
          </p:cNvSpPr>
          <p:nvPr/>
        </p:nvSpPr>
        <p:spPr>
          <a:xfrm>
            <a:off x="5794604" y="1844825"/>
            <a:ext cx="445412" cy="364531"/>
          </a:xfrm>
          <a:prstGeom prst="ellipse">
            <a:avLst/>
          </a:prstGeom>
          <a:solidFill>
            <a:srgbClr val="287A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s-ES" sz="1400" dirty="0">
                <a:solidFill>
                  <a:schemeClr val="bg1"/>
                </a:solidFill>
              </a:rPr>
              <a:t>NO</a:t>
            </a:r>
          </a:p>
        </p:txBody>
      </p:sp>
      <p:sp>
        <p:nvSpPr>
          <p:cNvPr id="27" name="3 Título"/>
          <p:cNvSpPr txBox="1">
            <a:spLocks/>
          </p:cNvSpPr>
          <p:nvPr/>
        </p:nvSpPr>
        <p:spPr>
          <a:xfrm>
            <a:off x="1981200" y="159904"/>
            <a:ext cx="8229600" cy="46078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/>
              <a:t>Actitud según valores de PSA en varón con STUI</a:t>
            </a:r>
          </a:p>
        </p:txBody>
      </p:sp>
      <p:sp>
        <p:nvSpPr>
          <p:cNvPr id="28" name="4 Marcador de texto"/>
          <p:cNvSpPr txBox="1">
            <a:spLocks/>
          </p:cNvSpPr>
          <p:nvPr/>
        </p:nvSpPr>
        <p:spPr>
          <a:xfrm>
            <a:off x="2954769" y="5661249"/>
            <a:ext cx="8703831" cy="43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i="1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200" dirty="0"/>
              <a:t>Brenes FJ, Brotons F, </a:t>
            </a:r>
            <a:r>
              <a:rPr lang="es-ES" sz="1200" dirty="0" err="1"/>
              <a:t>Castiñeiras</a:t>
            </a:r>
            <a:r>
              <a:rPr lang="es-ES" sz="1200" dirty="0"/>
              <a:t> J, </a:t>
            </a:r>
            <a:r>
              <a:rPr lang="es-ES" sz="1200" dirty="0" err="1"/>
              <a:t>Cozar</a:t>
            </a:r>
            <a:r>
              <a:rPr lang="es-ES" sz="1200" dirty="0"/>
              <a:t> JM, Fernández-Pro A, Martín JA, Martínez-Berganza ML, </a:t>
            </a:r>
            <a:r>
              <a:rPr lang="es-ES" sz="1200" dirty="0" err="1"/>
              <a:t>Miñana</a:t>
            </a:r>
            <a:r>
              <a:rPr lang="es-ES" sz="1200" dirty="0"/>
              <a:t> B, Molero JM. Criterios de derivación en HBP para AP. 3ª ed. Madrid: </a:t>
            </a:r>
            <a:r>
              <a:rPr lang="es-ES" sz="1200" dirty="0" err="1"/>
              <a:t>Undergraf</a:t>
            </a:r>
            <a:r>
              <a:rPr lang="es-ES" sz="1200" dirty="0"/>
              <a:t>, S.L.; 2015</a:t>
            </a:r>
          </a:p>
          <a:p>
            <a:endParaRPr lang="es-ES" sz="800" dirty="0">
              <a:solidFill>
                <a:srgbClr val="004586"/>
              </a:solidFill>
            </a:endParaRPr>
          </a:p>
        </p:txBody>
      </p:sp>
      <p:pic>
        <p:nvPicPr>
          <p:cNvPr id="29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87"/>
          <a:stretch/>
        </p:blipFill>
        <p:spPr bwMode="auto">
          <a:xfrm>
            <a:off x="8962185" y="791914"/>
            <a:ext cx="1373150" cy="1368152"/>
          </a:xfrm>
          <a:prstGeom prst="rect">
            <a:avLst/>
          </a:prstGeom>
          <a:noFill/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6000000">
              <a:rot lat="0" lon="12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6587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5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Indicaciones</a:t>
            </a:r>
            <a:endParaRPr lang="es-ES" dirty="0"/>
          </a:p>
        </p:txBody>
      </p:sp>
      <p:sp>
        <p:nvSpPr>
          <p:cNvPr id="8" name="Marcador de contenido 1"/>
          <p:cNvSpPr txBox="1">
            <a:spLocks/>
          </p:cNvSpPr>
          <p:nvPr/>
        </p:nvSpPr>
        <p:spPr>
          <a:xfrm>
            <a:off x="0" y="1069426"/>
            <a:ext cx="5999989" cy="46455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808038" indent="-265113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1524000" indent="-265113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2239963" indent="-265113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2874963" indent="-184150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Font typeface="Arial" pitchFamily="34" charset="0"/>
              <a:buChar char="–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3590925" indent="-185738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Font typeface="Arial" pitchFamily="34" charset="0"/>
              <a:buChar char="»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Sintomatología severa.</a:t>
            </a:r>
          </a:p>
          <a:p>
            <a:r>
              <a:rPr lang="es-ES" dirty="0" smtClean="0"/>
              <a:t>Microhematuria o </a:t>
            </a:r>
            <a:r>
              <a:rPr lang="es-ES" dirty="0" err="1" smtClean="0"/>
              <a:t>macrohematuria</a:t>
            </a:r>
            <a:r>
              <a:rPr lang="es-ES" dirty="0" smtClean="0"/>
              <a:t>.</a:t>
            </a:r>
          </a:p>
          <a:p>
            <a:r>
              <a:rPr lang="es-ES" dirty="0" smtClean="0"/>
              <a:t>Sospecha de obstrucción o presencia de globo vesical.</a:t>
            </a:r>
          </a:p>
          <a:p>
            <a:pPr lvl="1"/>
            <a:r>
              <a:rPr lang="es-ES" dirty="0" smtClean="0"/>
              <a:t>Con o sin dolor.</a:t>
            </a:r>
          </a:p>
          <a:p>
            <a:r>
              <a:rPr lang="es-ES" dirty="0" smtClean="0"/>
              <a:t>Antecedentes de urolitiasis.</a:t>
            </a:r>
          </a:p>
          <a:p>
            <a:r>
              <a:rPr lang="es-ES" dirty="0" smtClean="0"/>
              <a:t>Creatinina elevada.</a:t>
            </a:r>
          </a:p>
          <a:p>
            <a:r>
              <a:rPr lang="es-ES" dirty="0" smtClean="0"/>
              <a:t>Sospecha de vejiga neurógena: antecedentes de traumatismo espinal, neuropatía u otras alteraciones neurológicas asociadas.</a:t>
            </a:r>
            <a:endParaRPr lang="es-ES" dirty="0"/>
          </a:p>
        </p:txBody>
      </p:sp>
      <p:sp>
        <p:nvSpPr>
          <p:cNvPr id="9" name="Marcador de contenido 3"/>
          <p:cNvSpPr txBox="1">
            <a:spLocks/>
          </p:cNvSpPr>
          <p:nvPr/>
        </p:nvSpPr>
        <p:spPr>
          <a:xfrm>
            <a:off x="6183808" y="1069426"/>
            <a:ext cx="5384800" cy="46455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65113" indent="-265113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981075" indent="-265113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1709738" indent="-279400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2332038" indent="-184150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Font typeface="Arial" pitchFamily="34" charset="0"/>
              <a:buChar char="–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3048000" indent="-173038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Font typeface="Arial" pitchFamily="34" charset="0"/>
              <a:buChar char="»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Sintomatología severa.</a:t>
            </a:r>
          </a:p>
          <a:p>
            <a:r>
              <a:rPr lang="es-ES" dirty="0" smtClean="0"/>
              <a:t>Sospecha de obstrucción infravesical.</a:t>
            </a:r>
          </a:p>
          <a:p>
            <a:r>
              <a:rPr lang="es-ES" dirty="0" smtClean="0"/>
              <a:t>Previa cirugía por HBP antecedentes de urolitiasis.</a:t>
            </a:r>
          </a:p>
          <a:p>
            <a:r>
              <a:rPr lang="es-ES" dirty="0" smtClean="0"/>
              <a:t>Requiere un volumen miccional entre 150 ml y 500 ml.</a:t>
            </a:r>
          </a:p>
          <a:p>
            <a:r>
              <a:rPr lang="es-ES" dirty="0" err="1" smtClean="0"/>
              <a:t>Qmax</a:t>
            </a:r>
            <a:r>
              <a:rPr lang="es-ES" dirty="0" smtClean="0"/>
              <a:t> &lt; 10 ml/s: indica obstrucción.</a:t>
            </a:r>
          </a:p>
          <a:p>
            <a:r>
              <a:rPr lang="es-ES" dirty="0" err="1" smtClean="0"/>
              <a:t>Qmax</a:t>
            </a:r>
            <a:r>
              <a:rPr lang="es-ES" dirty="0" smtClean="0"/>
              <a:t> 10-15 ml/s en &lt; 70 años: sospecha de obstrucción.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53146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Clase y principio activo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76037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  <p:sp>
        <p:nvSpPr>
          <p:cNvPr id="17" name="3 Rectángulo redondeado"/>
          <p:cNvSpPr/>
          <p:nvPr/>
        </p:nvSpPr>
        <p:spPr>
          <a:xfrm>
            <a:off x="3544076" y="108001"/>
            <a:ext cx="3992085" cy="287759"/>
          </a:xfrm>
          <a:prstGeom prst="roundRect">
            <a:avLst/>
          </a:prstGeom>
          <a:solidFill>
            <a:srgbClr val="287AC8"/>
          </a:solidFill>
          <a:ln>
            <a:noFill/>
            <a:tailEnd w="lg" len="lg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400" b="1" dirty="0">
                <a:solidFill>
                  <a:schemeClr val="bg1"/>
                </a:solidFill>
                <a:cs typeface="Arial" pitchFamily="34" charset="0"/>
              </a:rPr>
              <a:t>Varón con Síntomas Tracto Urinario Inferior (STUI)</a:t>
            </a:r>
          </a:p>
        </p:txBody>
      </p:sp>
      <p:cxnSp>
        <p:nvCxnSpPr>
          <p:cNvPr id="18" name="29 Conector recto de flecha"/>
          <p:cNvCxnSpPr>
            <a:stCxn id="17" idx="2"/>
            <a:endCxn id="31" idx="0"/>
          </p:cNvCxnSpPr>
          <p:nvPr/>
        </p:nvCxnSpPr>
        <p:spPr>
          <a:xfrm flipH="1">
            <a:off x="5520260" y="395760"/>
            <a:ext cx="19859" cy="143937"/>
          </a:xfrm>
          <a:prstGeom prst="straightConnector1">
            <a:avLst/>
          </a:prstGeom>
          <a:ln w="19050">
            <a:solidFill>
              <a:srgbClr val="287AC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45 Conector recto de flecha"/>
          <p:cNvCxnSpPr>
            <a:stCxn id="39" idx="2"/>
            <a:endCxn id="22" idx="0"/>
          </p:cNvCxnSpPr>
          <p:nvPr/>
        </p:nvCxnSpPr>
        <p:spPr>
          <a:xfrm flipH="1">
            <a:off x="5519937" y="2276872"/>
            <a:ext cx="323" cy="216024"/>
          </a:xfrm>
          <a:prstGeom prst="straightConnector1">
            <a:avLst/>
          </a:prstGeom>
          <a:ln w="19050">
            <a:solidFill>
              <a:srgbClr val="287AC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52 Rectángulo redondeado"/>
          <p:cNvSpPr/>
          <p:nvPr/>
        </p:nvSpPr>
        <p:spPr>
          <a:xfrm>
            <a:off x="8220000" y="5572912"/>
            <a:ext cx="2011648" cy="30436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400" b="1" dirty="0">
                <a:solidFill>
                  <a:schemeClr val="bg1"/>
                </a:solidFill>
                <a:cs typeface="Arial" pitchFamily="34" charset="0"/>
              </a:rPr>
              <a:t>REMITIR A UROLOGÍA</a:t>
            </a:r>
          </a:p>
        </p:txBody>
      </p:sp>
      <p:sp>
        <p:nvSpPr>
          <p:cNvPr id="21" name="60 Rectángulo redondeado"/>
          <p:cNvSpPr/>
          <p:nvPr/>
        </p:nvSpPr>
        <p:spPr>
          <a:xfrm>
            <a:off x="3863753" y="5589240"/>
            <a:ext cx="2376265" cy="288032"/>
          </a:xfrm>
          <a:prstGeom prst="roundRect">
            <a:avLst/>
          </a:prstGeom>
          <a:solidFill>
            <a:srgbClr val="287AC8"/>
          </a:solidFill>
          <a:ln w="19050"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es-ES" sz="1400" b="1" dirty="0">
                <a:solidFill>
                  <a:schemeClr val="bg1"/>
                </a:solidFill>
                <a:cs typeface="Arial" pitchFamily="34" charset="0"/>
              </a:rPr>
              <a:t>MANEJO TERAPÉUTICO EN AP</a:t>
            </a:r>
          </a:p>
        </p:txBody>
      </p:sp>
      <p:sp>
        <p:nvSpPr>
          <p:cNvPr id="22" name="64 Rombo"/>
          <p:cNvSpPr/>
          <p:nvPr/>
        </p:nvSpPr>
        <p:spPr>
          <a:xfrm>
            <a:off x="4511824" y="2492896"/>
            <a:ext cx="2016224" cy="936104"/>
          </a:xfrm>
          <a:prstGeom prst="diamond">
            <a:avLst/>
          </a:prstGeom>
          <a:solidFill>
            <a:srgbClr val="CDD7EB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es-ES" sz="1000" dirty="0">
                <a:solidFill>
                  <a:srgbClr val="002060"/>
                </a:solidFill>
              </a:rPr>
              <a:t>¿Sospecha</a:t>
            </a:r>
          </a:p>
          <a:p>
            <a:pPr algn="ctr">
              <a:defRPr/>
            </a:pPr>
            <a:r>
              <a:rPr lang="es-ES" sz="1000" dirty="0">
                <a:solidFill>
                  <a:srgbClr val="002060"/>
                </a:solidFill>
              </a:rPr>
              <a:t> de </a:t>
            </a:r>
            <a:r>
              <a:rPr lang="es-ES" sz="1000" b="1" dirty="0">
                <a:solidFill>
                  <a:srgbClr val="004586"/>
                </a:solidFill>
              </a:rPr>
              <a:t>otras</a:t>
            </a:r>
            <a:r>
              <a:rPr lang="es-ES" sz="1000" b="1" dirty="0">
                <a:solidFill>
                  <a:srgbClr val="002060"/>
                </a:solidFill>
              </a:rPr>
              <a:t> causas de STUI distintas de HBP</a:t>
            </a:r>
            <a:r>
              <a:rPr lang="es-ES" sz="1000" dirty="0">
                <a:solidFill>
                  <a:srgbClr val="002060"/>
                </a:solidFill>
              </a:rPr>
              <a:t>?   </a:t>
            </a:r>
          </a:p>
        </p:txBody>
      </p:sp>
      <p:sp>
        <p:nvSpPr>
          <p:cNvPr id="23" name="88 Rombo"/>
          <p:cNvSpPr/>
          <p:nvPr/>
        </p:nvSpPr>
        <p:spPr>
          <a:xfrm>
            <a:off x="5159897" y="3573016"/>
            <a:ext cx="1871637" cy="1120700"/>
          </a:xfrm>
          <a:prstGeom prst="diamond">
            <a:avLst/>
          </a:prstGeom>
          <a:solidFill>
            <a:srgbClr val="CDD7EB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36000" rIns="36000" bIns="36000" anchor="ctr" anchorCtr="1"/>
          <a:lstStyle/>
          <a:p>
            <a:pPr algn="ctr">
              <a:defRPr/>
            </a:pPr>
            <a:r>
              <a:rPr lang="es-ES" sz="1000" dirty="0">
                <a:solidFill>
                  <a:srgbClr val="002060"/>
                </a:solidFill>
              </a:rPr>
              <a:t>¿Sospecha de</a:t>
            </a:r>
          </a:p>
          <a:p>
            <a:pPr algn="ctr">
              <a:defRPr/>
            </a:pPr>
            <a:r>
              <a:rPr lang="es-ES" sz="1000" b="1" dirty="0">
                <a:solidFill>
                  <a:srgbClr val="002060"/>
                </a:solidFill>
              </a:rPr>
              <a:t>cáncer de próstata y/o complicaciones </a:t>
            </a:r>
            <a:r>
              <a:rPr lang="es-ES" sz="1000" dirty="0">
                <a:solidFill>
                  <a:srgbClr val="002060"/>
                </a:solidFill>
              </a:rPr>
              <a:t>por HBP?  </a:t>
            </a:r>
          </a:p>
        </p:txBody>
      </p:sp>
      <p:cxnSp>
        <p:nvCxnSpPr>
          <p:cNvPr id="24" name="93 Conector recto de flecha"/>
          <p:cNvCxnSpPr>
            <a:stCxn id="32" idx="2"/>
            <a:endCxn id="20" idx="0"/>
          </p:cNvCxnSpPr>
          <p:nvPr/>
        </p:nvCxnSpPr>
        <p:spPr>
          <a:xfrm flipH="1">
            <a:off x="9225824" y="5229200"/>
            <a:ext cx="7100" cy="343712"/>
          </a:xfrm>
          <a:prstGeom prst="straightConnector1">
            <a:avLst/>
          </a:prstGeom>
          <a:ln w="19050"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62 Rectángulo redondeado"/>
          <p:cNvSpPr/>
          <p:nvPr/>
        </p:nvSpPr>
        <p:spPr>
          <a:xfrm>
            <a:off x="1830001" y="5572912"/>
            <a:ext cx="1764853" cy="304360"/>
          </a:xfrm>
          <a:prstGeom prst="roundRect">
            <a:avLst/>
          </a:prstGeom>
          <a:solidFill>
            <a:srgbClr val="287A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400" b="1" dirty="0">
                <a:solidFill>
                  <a:schemeClr val="bg1"/>
                </a:solidFill>
                <a:cs typeface="Arial" pitchFamily="34" charset="0"/>
              </a:rPr>
              <a:t>MANEJO ESPECÍFICO</a:t>
            </a:r>
          </a:p>
        </p:txBody>
      </p:sp>
      <p:cxnSp>
        <p:nvCxnSpPr>
          <p:cNvPr id="26" name="50 Conector angular"/>
          <p:cNvCxnSpPr>
            <a:stCxn id="22" idx="1"/>
            <a:endCxn id="33" idx="3"/>
          </p:cNvCxnSpPr>
          <p:nvPr/>
        </p:nvCxnSpPr>
        <p:spPr>
          <a:xfrm rot="10800000" flipV="1">
            <a:off x="3719736" y="2960948"/>
            <a:ext cx="792088" cy="810214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92 Elipse"/>
          <p:cNvSpPr/>
          <p:nvPr/>
        </p:nvSpPr>
        <p:spPr>
          <a:xfrm>
            <a:off x="4152032" y="2781176"/>
            <a:ext cx="431800" cy="431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anchor="ctr"/>
          <a:lstStyle/>
          <a:p>
            <a:pPr algn="ctr">
              <a:defRPr/>
            </a:pPr>
            <a:r>
              <a:rPr lang="es-E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</a:t>
            </a:r>
          </a:p>
        </p:txBody>
      </p:sp>
      <p:cxnSp>
        <p:nvCxnSpPr>
          <p:cNvPr id="28" name="122 Conector recto de flecha"/>
          <p:cNvCxnSpPr>
            <a:stCxn id="33" idx="2"/>
            <a:endCxn id="25" idx="0"/>
          </p:cNvCxnSpPr>
          <p:nvPr/>
        </p:nvCxnSpPr>
        <p:spPr>
          <a:xfrm>
            <a:off x="2711625" y="5049428"/>
            <a:ext cx="803" cy="523484"/>
          </a:xfrm>
          <a:prstGeom prst="straightConnector1">
            <a:avLst/>
          </a:prstGeom>
          <a:ln w="19050"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139 Conector angular"/>
          <p:cNvCxnSpPr>
            <a:stCxn id="23" idx="3"/>
            <a:endCxn id="32" idx="1"/>
          </p:cNvCxnSpPr>
          <p:nvPr/>
        </p:nvCxnSpPr>
        <p:spPr>
          <a:xfrm flipV="1">
            <a:off x="7031534" y="3449290"/>
            <a:ext cx="869243" cy="684076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143 Elipse"/>
          <p:cNvSpPr/>
          <p:nvPr/>
        </p:nvSpPr>
        <p:spPr>
          <a:xfrm>
            <a:off x="6960096" y="3933304"/>
            <a:ext cx="431800" cy="431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anchor="ctr"/>
          <a:lstStyle/>
          <a:p>
            <a:pPr algn="ctr">
              <a:defRPr/>
            </a:pPr>
            <a:r>
              <a:rPr lang="es-E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</a:t>
            </a:r>
          </a:p>
        </p:txBody>
      </p:sp>
      <p:sp>
        <p:nvSpPr>
          <p:cNvPr id="31" name="5 Rectángulo"/>
          <p:cNvSpPr/>
          <p:nvPr/>
        </p:nvSpPr>
        <p:spPr>
          <a:xfrm>
            <a:off x="3288334" y="539696"/>
            <a:ext cx="4463850" cy="764768"/>
          </a:xfrm>
          <a:prstGeom prst="rect">
            <a:avLst/>
          </a:prstGeom>
          <a:solidFill>
            <a:srgbClr val="CDD7EB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defRPr/>
            </a:pPr>
            <a:r>
              <a:rPr lang="es-ES" sz="1200" b="1" dirty="0">
                <a:solidFill>
                  <a:schemeClr val="accent1"/>
                </a:solidFill>
                <a:cs typeface="Arial" pitchFamily="34" charset="0"/>
              </a:rPr>
              <a:t>ESTUDIO DIAGNÓSTICO INICIAL BÁSICO</a:t>
            </a:r>
            <a:r>
              <a:rPr lang="es-ES" sz="1200" b="1" dirty="0">
                <a:solidFill>
                  <a:srgbClr val="004586"/>
                </a:solidFill>
                <a:cs typeface="Arial" pitchFamily="34" charset="0"/>
              </a:rPr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s-ES" sz="1200" dirty="0">
                <a:solidFill>
                  <a:schemeClr val="tx2"/>
                </a:solidFill>
                <a:cs typeface="Arial" pitchFamily="34" charset="0"/>
              </a:rPr>
              <a:t>Anamnesis general y urológica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s-ES" sz="1200" dirty="0">
                <a:solidFill>
                  <a:schemeClr val="tx2"/>
                </a:solidFill>
                <a:cs typeface="Arial" pitchFamily="34" charset="0"/>
              </a:rPr>
              <a:t>Exploración general, </a:t>
            </a:r>
            <a:r>
              <a:rPr lang="es-ES" sz="1200" dirty="0" err="1">
                <a:solidFill>
                  <a:schemeClr val="tx2"/>
                </a:solidFill>
                <a:cs typeface="Arial" pitchFamily="34" charset="0"/>
              </a:rPr>
              <a:t>abdomino</a:t>
            </a:r>
            <a:r>
              <a:rPr lang="es-ES" sz="1200" dirty="0">
                <a:solidFill>
                  <a:schemeClr val="tx2"/>
                </a:solidFill>
                <a:cs typeface="Arial" pitchFamily="34" charset="0"/>
              </a:rPr>
              <a:t>-pélvica y TR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s-ES" sz="1200" dirty="0">
                <a:solidFill>
                  <a:schemeClr val="tx2"/>
                </a:solidFill>
                <a:cs typeface="Arial" pitchFamily="34" charset="0"/>
              </a:rPr>
              <a:t>Análisis de orina</a:t>
            </a:r>
          </a:p>
        </p:txBody>
      </p:sp>
      <p:sp>
        <p:nvSpPr>
          <p:cNvPr id="32" name="8 Rectángulo"/>
          <p:cNvSpPr/>
          <p:nvPr/>
        </p:nvSpPr>
        <p:spPr>
          <a:xfrm>
            <a:off x="7900776" y="1669380"/>
            <a:ext cx="2664296" cy="3559820"/>
          </a:xfrm>
          <a:prstGeom prst="rect">
            <a:avLst/>
          </a:prstGeom>
          <a:solidFill>
            <a:srgbClr val="E8ECF5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1100" b="1" dirty="0">
                <a:solidFill>
                  <a:srgbClr val="C00000"/>
                </a:solidFill>
              </a:rPr>
              <a:t>Sospecha de cáncer de próstata: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dirty="0">
                <a:solidFill>
                  <a:srgbClr val="C00000"/>
                </a:solidFill>
              </a:rPr>
              <a:t>Tacto rectal patológico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dirty="0">
                <a:solidFill>
                  <a:srgbClr val="C00000"/>
                </a:solidFill>
              </a:rPr>
              <a:t>PSA &gt; 10 </a:t>
            </a:r>
            <a:r>
              <a:rPr lang="es-ES" sz="1100" dirty="0" err="1">
                <a:solidFill>
                  <a:srgbClr val="C00000"/>
                </a:solidFill>
              </a:rPr>
              <a:t>ng</a:t>
            </a:r>
            <a:r>
              <a:rPr lang="es-ES" sz="1100" dirty="0">
                <a:solidFill>
                  <a:srgbClr val="C00000"/>
                </a:solidFill>
              </a:rPr>
              <a:t>/ml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dirty="0">
                <a:solidFill>
                  <a:srgbClr val="C00000"/>
                </a:solidFill>
              </a:rPr>
              <a:t>PSA &gt; 4 </a:t>
            </a:r>
            <a:r>
              <a:rPr lang="es-ES" sz="1100" dirty="0" err="1">
                <a:solidFill>
                  <a:srgbClr val="C00000"/>
                </a:solidFill>
              </a:rPr>
              <a:t>ng</a:t>
            </a:r>
            <a:r>
              <a:rPr lang="es-ES" sz="1100" dirty="0">
                <a:solidFill>
                  <a:srgbClr val="C00000"/>
                </a:solidFill>
              </a:rPr>
              <a:t>/ml y PSA Libre &lt; 20%</a:t>
            </a:r>
          </a:p>
          <a:p>
            <a:r>
              <a:rPr lang="es-ES" sz="1100" b="1" dirty="0">
                <a:solidFill>
                  <a:schemeClr val="accent1"/>
                </a:solidFill>
              </a:rPr>
              <a:t>Sospecha de HPB complicada: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dirty="0">
                <a:solidFill>
                  <a:schemeClr val="accent1"/>
                </a:solidFill>
              </a:rPr>
              <a:t>Gran afectación de calidad de vida y limitaciones por los STUI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dirty="0">
                <a:solidFill>
                  <a:schemeClr val="accent1"/>
                </a:solidFill>
              </a:rPr>
              <a:t>Litiasis vesical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dirty="0">
                <a:solidFill>
                  <a:schemeClr val="accent1"/>
                </a:solidFill>
              </a:rPr>
              <a:t>Divertículos vesicales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dirty="0">
                <a:solidFill>
                  <a:schemeClr val="accent1"/>
                </a:solidFill>
              </a:rPr>
              <a:t>Uropatía obstructiva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dirty="0">
                <a:solidFill>
                  <a:schemeClr val="accent1"/>
                </a:solidFill>
              </a:rPr>
              <a:t>Micro-</a:t>
            </a:r>
            <a:r>
              <a:rPr lang="es-ES" sz="1100" dirty="0" err="1">
                <a:solidFill>
                  <a:schemeClr val="accent1"/>
                </a:solidFill>
              </a:rPr>
              <a:t>macrohematuria</a:t>
            </a:r>
            <a:r>
              <a:rPr lang="es-ES" sz="1100" dirty="0">
                <a:solidFill>
                  <a:schemeClr val="accent1"/>
                </a:solidFill>
              </a:rPr>
              <a:t> persistente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dirty="0">
                <a:solidFill>
                  <a:schemeClr val="accent1"/>
                </a:solidFill>
              </a:rPr>
              <a:t>Retención aguda de orina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dirty="0">
                <a:solidFill>
                  <a:schemeClr val="accent1"/>
                </a:solidFill>
              </a:rPr>
              <a:t>Residuo </a:t>
            </a:r>
            <a:r>
              <a:rPr lang="es-ES" sz="1100" dirty="0" err="1">
                <a:solidFill>
                  <a:schemeClr val="accent1"/>
                </a:solidFill>
              </a:rPr>
              <a:t>postmicional</a:t>
            </a:r>
            <a:r>
              <a:rPr lang="es-ES" sz="1100" dirty="0">
                <a:solidFill>
                  <a:schemeClr val="accent1"/>
                </a:solidFill>
              </a:rPr>
              <a:t> &gt; 150 ml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dirty="0" err="1">
                <a:solidFill>
                  <a:schemeClr val="accent1"/>
                </a:solidFill>
              </a:rPr>
              <a:t>Creatinina</a:t>
            </a:r>
            <a:r>
              <a:rPr lang="es-ES" sz="1100" dirty="0">
                <a:solidFill>
                  <a:schemeClr val="accent1"/>
                </a:solidFill>
              </a:rPr>
              <a:t> &gt; 1,5 mg/dl y sospecha de uropatía obstructiva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dirty="0">
                <a:solidFill>
                  <a:schemeClr val="accent1"/>
                </a:solidFill>
              </a:rPr>
              <a:t>Antecedentes de cirugía radical y/o irradiación, traumatismo/fractura pélvicos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dirty="0">
                <a:solidFill>
                  <a:schemeClr val="accent1"/>
                </a:solidFill>
              </a:rPr>
              <a:t>Sospecha de HBP en varones &lt; 50 años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dirty="0">
                <a:solidFill>
                  <a:schemeClr val="accent1"/>
                </a:solidFill>
              </a:rPr>
              <a:t>STUI y dolor pélvico</a:t>
            </a:r>
            <a:endParaRPr lang="es-ES" sz="1100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3" name="33 Rectángulo"/>
          <p:cNvSpPr/>
          <p:nvPr/>
        </p:nvSpPr>
        <p:spPr>
          <a:xfrm>
            <a:off x="1703512" y="2492896"/>
            <a:ext cx="2016224" cy="2556532"/>
          </a:xfrm>
          <a:prstGeom prst="rect">
            <a:avLst/>
          </a:prstGeom>
          <a:solidFill>
            <a:srgbClr val="E8ECF5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s-ES" sz="1100" dirty="0">
                <a:solidFill>
                  <a:srgbClr val="004586"/>
                </a:solidFill>
                <a:cs typeface="Arial" pitchFamily="34" charset="0"/>
              </a:rPr>
              <a:t>Vejiga hiperactiva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s-ES" sz="1100" dirty="0">
                <a:solidFill>
                  <a:srgbClr val="004586"/>
                </a:solidFill>
                <a:cs typeface="Arial" pitchFamily="34" charset="0"/>
              </a:rPr>
              <a:t>Poliuria nocturna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s-ES" sz="1100" dirty="0">
                <a:solidFill>
                  <a:srgbClr val="004586"/>
                </a:solidFill>
                <a:cs typeface="Arial" pitchFamily="34" charset="0"/>
              </a:rPr>
              <a:t>Infecciones tracto urinario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s-ES" sz="1100" dirty="0">
                <a:solidFill>
                  <a:srgbClr val="004586"/>
                </a:solidFill>
                <a:cs typeface="Arial" pitchFamily="34" charset="0"/>
              </a:rPr>
              <a:t>Prostatitis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s-ES" sz="1100" dirty="0">
                <a:solidFill>
                  <a:srgbClr val="004586"/>
                </a:solidFill>
                <a:cs typeface="Arial" pitchFamily="34" charset="0"/>
              </a:rPr>
              <a:t>Detrusor </a:t>
            </a:r>
            <a:r>
              <a:rPr lang="es-ES" sz="1100" dirty="0" err="1">
                <a:solidFill>
                  <a:srgbClr val="004586"/>
                </a:solidFill>
                <a:cs typeface="Arial" pitchFamily="34" charset="0"/>
              </a:rPr>
              <a:t>hipoactivo</a:t>
            </a:r>
            <a:endParaRPr lang="es-ES" sz="1100" dirty="0">
              <a:solidFill>
                <a:srgbClr val="004586"/>
              </a:solidFill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s-ES" sz="1100" dirty="0">
                <a:solidFill>
                  <a:srgbClr val="004586"/>
                </a:solidFill>
                <a:cs typeface="Arial" pitchFamily="34" charset="0"/>
              </a:rPr>
              <a:t>Tumor vesical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s-ES" sz="1100" dirty="0">
                <a:solidFill>
                  <a:srgbClr val="004586"/>
                </a:solidFill>
                <a:cs typeface="Arial" pitchFamily="34" charset="0"/>
              </a:rPr>
              <a:t>Litiasis ureteral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s-ES" sz="1100" dirty="0">
                <a:solidFill>
                  <a:srgbClr val="004586"/>
                </a:solidFill>
                <a:cs typeface="Arial" pitchFamily="34" charset="0"/>
              </a:rPr>
              <a:t>Estenosis uretral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s-ES" sz="1100" dirty="0">
                <a:solidFill>
                  <a:srgbClr val="004586"/>
                </a:solidFill>
                <a:cs typeface="Arial" pitchFamily="34" charset="0"/>
              </a:rPr>
              <a:t>Disfunción neurógena vesical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s-ES" sz="1100" dirty="0">
                <a:solidFill>
                  <a:srgbClr val="004586"/>
                </a:solidFill>
                <a:cs typeface="Arial" pitchFamily="34" charset="0"/>
              </a:rPr>
              <a:t>Cuerpo extraño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s-ES" sz="1100" dirty="0">
                <a:solidFill>
                  <a:srgbClr val="004586"/>
                </a:solidFill>
              </a:rPr>
              <a:t>Sospecha de secuelas uretrales por ITS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s-ES" sz="1100" dirty="0">
                <a:solidFill>
                  <a:srgbClr val="004586"/>
                </a:solidFill>
                <a:cs typeface="Arial" pitchFamily="34" charset="0"/>
              </a:rPr>
              <a:t>Consumo de tóxicos (alcohol, tabaco), café, fármacos (diuréticos, etc.)</a:t>
            </a:r>
            <a:endParaRPr lang="es-ES" sz="1200" dirty="0">
              <a:solidFill>
                <a:srgbClr val="004586"/>
              </a:solidFill>
              <a:cs typeface="Arial" pitchFamily="34" charset="0"/>
            </a:endParaRPr>
          </a:p>
        </p:txBody>
      </p:sp>
      <p:pic>
        <p:nvPicPr>
          <p:cNvPr id="3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87"/>
          <a:stretch/>
        </p:blipFill>
        <p:spPr bwMode="auto">
          <a:xfrm>
            <a:off x="8544273" y="116632"/>
            <a:ext cx="1415857" cy="1410704"/>
          </a:xfrm>
          <a:prstGeom prst="rect">
            <a:avLst/>
          </a:prstGeom>
          <a:noFill/>
          <a:ln>
            <a:noFill/>
          </a:ln>
          <a:effectLst/>
          <a:scene3d>
            <a:camera prst="perspectiveFront" fov="6000000">
              <a:rot lat="0" lon="12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5" name="38 Conector angular"/>
          <p:cNvCxnSpPr>
            <a:stCxn id="22" idx="3"/>
            <a:endCxn id="23" idx="0"/>
          </p:cNvCxnSpPr>
          <p:nvPr/>
        </p:nvCxnSpPr>
        <p:spPr>
          <a:xfrm flipH="1">
            <a:off x="6095716" y="2960948"/>
            <a:ext cx="432333" cy="612068"/>
          </a:xfrm>
          <a:prstGeom prst="bentConnector4">
            <a:avLst>
              <a:gd name="adj1" fmla="val -52876"/>
              <a:gd name="adj2" fmla="val 61002"/>
            </a:avLst>
          </a:prstGeom>
          <a:ln w="19050"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42 Elipse"/>
          <p:cNvSpPr/>
          <p:nvPr/>
        </p:nvSpPr>
        <p:spPr>
          <a:xfrm>
            <a:off x="6456040" y="2781176"/>
            <a:ext cx="431800" cy="431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anchor="ctr"/>
          <a:lstStyle/>
          <a:p>
            <a:pPr algn="ctr">
              <a:defRPr/>
            </a:pPr>
            <a:r>
              <a:rPr lang="es-E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</a:t>
            </a:r>
          </a:p>
        </p:txBody>
      </p:sp>
      <p:cxnSp>
        <p:nvCxnSpPr>
          <p:cNvPr id="37" name="48 Conector angular"/>
          <p:cNvCxnSpPr>
            <a:stCxn id="23" idx="1"/>
            <a:endCxn id="40" idx="0"/>
          </p:cNvCxnSpPr>
          <p:nvPr/>
        </p:nvCxnSpPr>
        <p:spPr>
          <a:xfrm rot="10800000" flipV="1">
            <a:off x="5055176" y="4133366"/>
            <a:ext cx="104720" cy="663786"/>
          </a:xfrm>
          <a:prstGeom prst="bentConnector2">
            <a:avLst/>
          </a:prstGeom>
          <a:ln w="19050"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53 Elipse"/>
          <p:cNvSpPr/>
          <p:nvPr/>
        </p:nvSpPr>
        <p:spPr>
          <a:xfrm>
            <a:off x="4872112" y="3933304"/>
            <a:ext cx="431800" cy="431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anchor="ctr"/>
          <a:lstStyle/>
          <a:p>
            <a:pPr algn="ctr">
              <a:defRPr/>
            </a:pPr>
            <a:r>
              <a:rPr lang="es-E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</a:t>
            </a:r>
          </a:p>
        </p:txBody>
      </p:sp>
      <p:sp>
        <p:nvSpPr>
          <p:cNvPr id="39" name="54 Rectángulo"/>
          <p:cNvSpPr/>
          <p:nvPr/>
        </p:nvSpPr>
        <p:spPr>
          <a:xfrm>
            <a:off x="3288334" y="1304464"/>
            <a:ext cx="4463850" cy="972408"/>
          </a:xfrm>
          <a:prstGeom prst="rect">
            <a:avLst/>
          </a:prstGeom>
          <a:solidFill>
            <a:srgbClr val="CDD7EB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s-ES" sz="1200" dirty="0">
                <a:solidFill>
                  <a:schemeClr val="accent1"/>
                </a:solidFill>
                <a:cs typeface="Arial" pitchFamily="34" charset="0"/>
              </a:rPr>
              <a:t>IPSS y calidad de vida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s-ES" sz="1200" dirty="0">
                <a:solidFill>
                  <a:schemeClr val="accent1"/>
                </a:solidFill>
                <a:cs typeface="Arial" pitchFamily="34" charset="0"/>
              </a:rPr>
              <a:t>PSA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s-ES" sz="1200" dirty="0">
                <a:solidFill>
                  <a:schemeClr val="accent1"/>
                </a:solidFill>
                <a:cs typeface="Arial" pitchFamily="34" charset="0"/>
              </a:rPr>
              <a:t>Función renal (creatinina)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s-ES" sz="1200" dirty="0">
                <a:solidFill>
                  <a:schemeClr val="accent1"/>
                </a:solidFill>
                <a:cs typeface="Arial" pitchFamily="34" charset="0"/>
              </a:rPr>
              <a:t>Residuo postmiccional (ecografía abdominal): IPSS moderada a grave, micro-</a:t>
            </a:r>
            <a:r>
              <a:rPr lang="es-ES" sz="1200" dirty="0" err="1">
                <a:solidFill>
                  <a:schemeClr val="accent1"/>
                </a:solidFill>
                <a:cs typeface="Arial" pitchFamily="34" charset="0"/>
              </a:rPr>
              <a:t>macrohematuria</a:t>
            </a:r>
            <a:r>
              <a:rPr lang="es-ES" sz="1200" dirty="0">
                <a:solidFill>
                  <a:schemeClr val="accent1"/>
                </a:solidFill>
                <a:cs typeface="Arial" pitchFamily="34" charset="0"/>
              </a:rPr>
              <a:t>, sospecha de proceso obstructivo</a:t>
            </a:r>
            <a:endParaRPr lang="es-ES" sz="1100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40" name="65 Rectángulo"/>
          <p:cNvSpPr/>
          <p:nvPr/>
        </p:nvSpPr>
        <p:spPr>
          <a:xfrm>
            <a:off x="3942344" y="4797152"/>
            <a:ext cx="2225664" cy="472628"/>
          </a:xfrm>
          <a:prstGeom prst="rect">
            <a:avLst/>
          </a:prstGeom>
          <a:solidFill>
            <a:srgbClr val="CDD7EB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ES" sz="1200" b="1" dirty="0">
                <a:solidFill>
                  <a:srgbClr val="C00000"/>
                </a:solidFill>
                <a:cs typeface="Arial" pitchFamily="34" charset="0"/>
              </a:rPr>
              <a:t>DIAGNÓSTICO DE STUI/HBP no complicada</a:t>
            </a:r>
            <a:endParaRPr lang="es-ES" sz="1200" dirty="0">
              <a:solidFill>
                <a:srgbClr val="C00000"/>
              </a:solidFill>
              <a:cs typeface="Arial" pitchFamily="34" charset="0"/>
            </a:endParaRPr>
          </a:p>
        </p:txBody>
      </p:sp>
      <p:sp>
        <p:nvSpPr>
          <p:cNvPr id="41" name="57 Flecha abajo"/>
          <p:cNvSpPr/>
          <p:nvPr/>
        </p:nvSpPr>
        <p:spPr>
          <a:xfrm>
            <a:off x="5055176" y="5285386"/>
            <a:ext cx="104721" cy="287526"/>
          </a:xfrm>
          <a:prstGeom prst="down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593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  <p:sp>
        <p:nvSpPr>
          <p:cNvPr id="8" name="Marcador de texto 7"/>
          <p:cNvSpPr>
            <a:spLocks noGrp="1"/>
          </p:cNvSpPr>
          <p:nvPr>
            <p:ph type="body" idx="10"/>
          </p:nvPr>
        </p:nvSpPr>
        <p:spPr>
          <a:xfrm>
            <a:off x="911424" y="3423320"/>
            <a:ext cx="10271787" cy="417054"/>
          </a:xfrm>
        </p:spPr>
        <p:txBody>
          <a:bodyPr/>
          <a:lstStyle/>
          <a:p>
            <a:r>
              <a:rPr lang="es-ES" dirty="0"/>
              <a:t>¿Cada cuánto debe hacerse la revisión en asma</a:t>
            </a:r>
            <a:r>
              <a:rPr lang="es-ES" dirty="0" smtClean="0"/>
              <a:t>?</a:t>
            </a:r>
            <a:endParaRPr lang="es-ES" dirty="0"/>
          </a:p>
        </p:txBody>
      </p:sp>
      <p:sp>
        <p:nvSpPr>
          <p:cNvPr id="5" name="Marcador de contenido 4"/>
          <p:cNvSpPr>
            <a:spLocks noGrp="1"/>
          </p:cNvSpPr>
          <p:nvPr>
            <p:ph idx="11"/>
          </p:nvPr>
        </p:nvSpPr>
        <p:spPr>
          <a:xfrm>
            <a:off x="0" y="3855368"/>
            <a:ext cx="11183211" cy="2088232"/>
          </a:xfrm>
        </p:spPr>
        <p:txBody>
          <a:bodyPr>
            <a:normAutofit/>
          </a:bodyPr>
          <a:lstStyle/>
          <a:p>
            <a:r>
              <a:rPr lang="es-ES" dirty="0"/>
              <a:t>1 - 3 meses al inicio del tratamiento; luego cada 3 - 12 meses.</a:t>
            </a:r>
          </a:p>
          <a:p>
            <a:r>
              <a:rPr lang="es-ES" dirty="0"/>
              <a:t>Durante el embarazo, cada 4 - 6 semanas.</a:t>
            </a:r>
          </a:p>
          <a:p>
            <a:r>
              <a:rPr lang="es-ES" dirty="0"/>
              <a:t>Después de una exacerbación, dentro de la primera semana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Revisión de la respuesta y ajuste del tratamiento</a:t>
            </a:r>
          </a:p>
        </p:txBody>
      </p:sp>
      <p:pic>
        <p:nvPicPr>
          <p:cNvPr id="7" name="Marcador de posición de 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914400"/>
            <a:ext cx="6437706" cy="22667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334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Marcador de texto 14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7" name="Marcador de texto 16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  <p:sp>
        <p:nvSpPr>
          <p:cNvPr id="18" name="Marcador de contenido 17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1524000" y="188640"/>
            <a:ext cx="4499992" cy="576064"/>
          </a:xfrm>
          <a:prstGeom prst="rect">
            <a:avLst/>
          </a:prstGeom>
        </p:spPr>
        <p:txBody>
          <a:bodyPr/>
          <a:lstStyle>
            <a:lvl1pPr marL="808038" indent="-265113">
              <a:spcBef>
                <a:spcPts val="600"/>
              </a:spcBef>
              <a:buFontTx/>
              <a:buBlip>
                <a:blip r:embed="rId2"/>
              </a:buBlip>
              <a:defRPr sz="2400">
                <a:solidFill>
                  <a:schemeClr val="accent1"/>
                </a:solidFill>
              </a:defRPr>
            </a:lvl1pPr>
            <a:lvl2pPr marL="1524000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200">
                <a:solidFill>
                  <a:schemeClr val="accent1"/>
                </a:solidFill>
              </a:defRPr>
            </a:lvl2pPr>
            <a:lvl3pPr marL="2239963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2000">
                <a:solidFill>
                  <a:schemeClr val="accent1"/>
                </a:solidFill>
              </a:defRPr>
            </a:lvl3pPr>
            <a:lvl4pPr marL="2874963" indent="-184150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4pPr>
            <a:lvl5pPr marL="3590925" indent="-185738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5pPr>
          </a:lstStyle>
          <a:p>
            <a:r>
              <a:rPr lang="es-ES_tradnl" altLang="es-ES" sz="1800" b="1" dirty="0">
                <a:solidFill>
                  <a:srgbClr val="C00000"/>
                </a:solidFill>
                <a:ea typeface="MS PGothic" pitchFamily="34" charset="-128"/>
              </a:rPr>
              <a:t>MTOPS</a:t>
            </a:r>
            <a:r>
              <a:rPr lang="es-ES_tradnl" altLang="es-ES" sz="1800" b="1" dirty="0">
                <a:solidFill>
                  <a:srgbClr val="004586"/>
                </a:solidFill>
                <a:ea typeface="MS PGothic" pitchFamily="34" charset="-128"/>
              </a:rPr>
              <a:t>: </a:t>
            </a:r>
            <a:r>
              <a:rPr lang="es-ES_tradnl" altLang="es-ES" sz="1800" dirty="0" err="1">
                <a:ea typeface="MS PGothic" pitchFamily="34" charset="-128"/>
              </a:rPr>
              <a:t>d</a:t>
            </a:r>
            <a:r>
              <a:rPr lang="es-ES_tradnl" sz="1800" dirty="0" err="1">
                <a:ea typeface="MS PGothic" pitchFamily="34" charset="-128"/>
              </a:rPr>
              <a:t>oxazosina</a:t>
            </a:r>
            <a:r>
              <a:rPr lang="es-ES_tradnl" sz="1800" dirty="0">
                <a:ea typeface="MS PGothic" pitchFamily="34" charset="-128"/>
              </a:rPr>
              <a:t> + </a:t>
            </a:r>
            <a:r>
              <a:rPr lang="es-ES_tradnl" sz="1800" dirty="0" err="1">
                <a:ea typeface="MS PGothic" pitchFamily="34" charset="-128"/>
              </a:rPr>
              <a:t>finasteride</a:t>
            </a:r>
            <a:r>
              <a:rPr lang="es-ES_tradnl" sz="1800" dirty="0">
                <a:ea typeface="MS PGothic" pitchFamily="34" charset="-128"/>
              </a:rPr>
              <a:t/>
            </a:r>
            <a:br>
              <a:rPr lang="es-ES_tradnl" sz="1800" dirty="0">
                <a:ea typeface="MS PGothic" pitchFamily="34" charset="-128"/>
              </a:rPr>
            </a:br>
            <a:r>
              <a:rPr lang="es-ES_tradnl" sz="1800" dirty="0">
                <a:ea typeface="MS PGothic" pitchFamily="34" charset="-128"/>
              </a:rPr>
              <a:t>(0,4 mg/5 mg) [Placebo]</a:t>
            </a:r>
            <a:endParaRPr lang="es-ES" sz="1800" dirty="0"/>
          </a:p>
        </p:txBody>
      </p:sp>
      <p:sp>
        <p:nvSpPr>
          <p:cNvPr id="7" name="Marcador de texto 5"/>
          <p:cNvSpPr txBox="1">
            <a:spLocks/>
          </p:cNvSpPr>
          <p:nvPr/>
        </p:nvSpPr>
        <p:spPr>
          <a:xfrm>
            <a:off x="5341150" y="5633028"/>
            <a:ext cx="5112568" cy="439178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r>
              <a:rPr lang="es-ES" sz="1200" dirty="0" err="1"/>
              <a:t>McConnell</a:t>
            </a:r>
            <a:r>
              <a:rPr lang="es-ES" sz="1200" dirty="0"/>
              <a:t> et al. New </a:t>
            </a:r>
            <a:r>
              <a:rPr lang="es-ES" sz="1200" dirty="0" err="1"/>
              <a:t>Engl</a:t>
            </a:r>
            <a:r>
              <a:rPr lang="es-ES" sz="1200" dirty="0"/>
              <a:t> J </a:t>
            </a:r>
            <a:r>
              <a:rPr lang="es-ES" sz="1200" dirty="0" err="1"/>
              <a:t>Med</a:t>
            </a:r>
            <a:r>
              <a:rPr lang="es-ES" sz="1200" dirty="0"/>
              <a:t> 2003;349: 2387-984. </a:t>
            </a:r>
            <a:r>
              <a:rPr lang="es-ES" sz="1200" dirty="0" err="1"/>
              <a:t>Roehborn</a:t>
            </a:r>
            <a:r>
              <a:rPr lang="es-ES" sz="1200" dirty="0"/>
              <a:t> C y cols. </a:t>
            </a:r>
            <a:r>
              <a:rPr lang="es-ES" sz="1200" dirty="0" err="1"/>
              <a:t>Eur</a:t>
            </a:r>
            <a:r>
              <a:rPr lang="es-ES" sz="1200" dirty="0"/>
              <a:t> </a:t>
            </a:r>
            <a:r>
              <a:rPr lang="es-ES" sz="1200" dirty="0" err="1"/>
              <a:t>Urol</a:t>
            </a:r>
            <a:r>
              <a:rPr lang="es-ES" sz="1200" dirty="0"/>
              <a:t> 2010; 57: 123-131.Roehrborn CG, et al BJU </a:t>
            </a:r>
            <a:r>
              <a:rPr lang="es-ES" sz="1200" dirty="0" err="1"/>
              <a:t>Int</a:t>
            </a:r>
            <a:r>
              <a:rPr lang="es-ES" sz="1200" dirty="0"/>
              <a:t>. 2015 ;116(3):450-9</a:t>
            </a: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6161856" y="188640"/>
            <a:ext cx="40386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65113" indent="-265113">
              <a:spcBef>
                <a:spcPts val="600"/>
              </a:spcBef>
              <a:buFontTx/>
              <a:buBlip>
                <a:blip r:embed="rId2"/>
              </a:buBlip>
              <a:defRPr sz="2400">
                <a:solidFill>
                  <a:schemeClr val="accent1"/>
                </a:solidFill>
              </a:defRPr>
            </a:lvl1pPr>
            <a:lvl2pPr marL="981075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200">
                <a:solidFill>
                  <a:schemeClr val="accent1"/>
                </a:solidFill>
              </a:defRPr>
            </a:lvl2pPr>
            <a:lvl3pPr marL="1709738" indent="-279400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2000">
                <a:solidFill>
                  <a:schemeClr val="accent1"/>
                </a:solidFill>
              </a:defRPr>
            </a:lvl3pPr>
            <a:lvl4pPr marL="2332038" indent="-184150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4pPr>
            <a:lvl5pPr marL="3048000" indent="-173038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5pPr>
          </a:lstStyle>
          <a:p>
            <a:r>
              <a:rPr lang="es-ES_tradnl" altLang="es-ES" sz="1800" b="1" dirty="0" err="1">
                <a:solidFill>
                  <a:srgbClr val="C00000"/>
                </a:solidFill>
                <a:ea typeface="MS PGothic" pitchFamily="34" charset="-128"/>
              </a:rPr>
              <a:t>CombAT</a:t>
            </a:r>
            <a:r>
              <a:rPr lang="es-ES_tradnl" altLang="es-ES" sz="1800" b="1" dirty="0">
                <a:solidFill>
                  <a:srgbClr val="004586"/>
                </a:solidFill>
                <a:ea typeface="MS PGothic" pitchFamily="34" charset="-128"/>
              </a:rPr>
              <a:t> </a:t>
            </a:r>
            <a:r>
              <a:rPr lang="es-ES_tradnl" altLang="es-ES" sz="1800" dirty="0">
                <a:solidFill>
                  <a:srgbClr val="004586"/>
                </a:solidFill>
                <a:ea typeface="MS PGothic" pitchFamily="34" charset="-128"/>
              </a:rPr>
              <a:t>: </a:t>
            </a:r>
            <a:r>
              <a:rPr lang="es-ES_tradnl" altLang="es-ES" sz="1800" dirty="0" err="1">
                <a:solidFill>
                  <a:srgbClr val="004586"/>
                </a:solidFill>
                <a:ea typeface="MS PGothic" pitchFamily="34" charset="-128"/>
              </a:rPr>
              <a:t>d</a:t>
            </a:r>
            <a:r>
              <a:rPr lang="es-ES_tradnl" sz="1800" dirty="0" err="1">
                <a:solidFill>
                  <a:srgbClr val="004586"/>
                </a:solidFill>
                <a:ea typeface="MS PGothic" pitchFamily="34" charset="-128"/>
              </a:rPr>
              <a:t>utasterire</a:t>
            </a:r>
            <a:r>
              <a:rPr lang="es-ES_tradnl" sz="1800" dirty="0">
                <a:solidFill>
                  <a:srgbClr val="004586"/>
                </a:solidFill>
                <a:ea typeface="MS PGothic" pitchFamily="34" charset="-128"/>
              </a:rPr>
              <a:t> + </a:t>
            </a:r>
            <a:r>
              <a:rPr lang="es-ES_tradnl" sz="1800" dirty="0" err="1">
                <a:solidFill>
                  <a:srgbClr val="004586"/>
                </a:solidFill>
                <a:ea typeface="MS PGothic" pitchFamily="34" charset="-128"/>
              </a:rPr>
              <a:t>tamsulosisna</a:t>
            </a:r>
            <a:r>
              <a:rPr lang="es-ES_tradnl" sz="1800" dirty="0">
                <a:solidFill>
                  <a:srgbClr val="004586"/>
                </a:solidFill>
                <a:ea typeface="MS PGothic" pitchFamily="34" charset="-128"/>
              </a:rPr>
              <a:t> (0,5 mg/0,4 mg)</a:t>
            </a:r>
            <a:endParaRPr lang="es-ES" sz="1600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472" y="836713"/>
            <a:ext cx="3096344" cy="5268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51" t="2534" r="13043" b="2995"/>
          <a:stretch/>
        </p:blipFill>
        <p:spPr bwMode="auto">
          <a:xfrm>
            <a:off x="5519936" y="1124745"/>
            <a:ext cx="4860032" cy="3786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020341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LiveMed">
      <a:dk1>
        <a:srgbClr val="287AC8"/>
      </a:dk1>
      <a:lt1>
        <a:sysClr val="window" lastClr="FFFFFF"/>
      </a:lt1>
      <a:dk2>
        <a:srgbClr val="C5000B"/>
      </a:dk2>
      <a:lt2>
        <a:srgbClr val="EEECE1"/>
      </a:lt2>
      <a:accent1>
        <a:srgbClr val="004586"/>
      </a:accent1>
      <a:accent2>
        <a:srgbClr val="808080"/>
      </a:accent2>
      <a:accent3>
        <a:srgbClr val="585858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vert="horz" lIns="91440" tIns="45720" rIns="91440" bIns="45720" rtlCol="0" anchor="ctr">
        <a:noAutofit/>
      </a:bodyPr>
      <a:lstStyle>
        <a:defPPr algn="ctr">
          <a:defRPr sz="24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lantillaAPAP2017.potx" id="{5633FDE9-4F06-406E-99EC-5F6C65629F9C}" vid="{C7C8D985-93C7-48F3-B94F-15CCC196028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PresentaciónAPAP</Template>
  <TotalTime>84</TotalTime>
  <Words>816</Words>
  <Application>Microsoft Office PowerPoint</Application>
  <PresentationFormat>Panorámica</PresentationFormat>
  <Paragraphs>113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MS PGothic</vt:lpstr>
      <vt:lpstr>Arial</vt:lpstr>
      <vt:lpstr>Calibri</vt:lpstr>
      <vt:lpstr>Times New Roman</vt:lpstr>
      <vt:lpstr>Wingdings</vt:lpstr>
      <vt:lpstr>1_Tema de Office</vt:lpstr>
      <vt:lpstr>Abordaje del varón con STUI secundarios a HBP</vt:lpstr>
      <vt:lpstr>Caso clínico 1 </vt:lpstr>
      <vt:lpstr>Pregunta 1</vt:lpstr>
      <vt:lpstr>Presentación de PowerPoint</vt:lpstr>
      <vt:lpstr>Indicaciones</vt:lpstr>
      <vt:lpstr>Clase y principio activo</vt:lpstr>
      <vt:lpstr>Presentación de PowerPoint</vt:lpstr>
      <vt:lpstr>Revisión de la respuesta y ajuste del tratamiento</vt:lpstr>
      <vt:lpstr>Presentación de PowerPoint</vt:lpstr>
      <vt:lpstr>Acné nódulo quístico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Live Med</dc:creator>
  <cp:lastModifiedBy>Live Med</cp:lastModifiedBy>
  <cp:revision>14</cp:revision>
  <dcterms:created xsi:type="dcterms:W3CDTF">2016-09-19T12:35:27Z</dcterms:created>
  <dcterms:modified xsi:type="dcterms:W3CDTF">2017-01-12T11:14:44Z</dcterms:modified>
</cp:coreProperties>
</file>