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1" r:id="rId2"/>
  </p:sldMasterIdLst>
  <p:notesMasterIdLst>
    <p:notesMasterId r:id="rId38"/>
  </p:notesMasterIdLst>
  <p:sldIdLst>
    <p:sldId id="256" r:id="rId3"/>
    <p:sldId id="258" r:id="rId4"/>
    <p:sldId id="259" r:id="rId5"/>
    <p:sldId id="378" r:id="rId6"/>
    <p:sldId id="377" r:id="rId7"/>
    <p:sldId id="294" r:id="rId8"/>
    <p:sldId id="373" r:id="rId9"/>
    <p:sldId id="376" r:id="rId10"/>
    <p:sldId id="379" r:id="rId11"/>
    <p:sldId id="374" r:id="rId12"/>
    <p:sldId id="380" r:id="rId13"/>
    <p:sldId id="382" r:id="rId14"/>
    <p:sldId id="385" r:id="rId15"/>
    <p:sldId id="383" r:id="rId16"/>
    <p:sldId id="384" r:id="rId17"/>
    <p:sldId id="381" r:id="rId18"/>
    <p:sldId id="388" r:id="rId19"/>
    <p:sldId id="386" r:id="rId20"/>
    <p:sldId id="396" r:id="rId21"/>
    <p:sldId id="397" r:id="rId22"/>
    <p:sldId id="398" r:id="rId23"/>
    <p:sldId id="402" r:id="rId24"/>
    <p:sldId id="403" r:id="rId25"/>
    <p:sldId id="279" r:id="rId26"/>
    <p:sldId id="280" r:id="rId27"/>
    <p:sldId id="281" r:id="rId28"/>
    <p:sldId id="387" r:id="rId29"/>
    <p:sldId id="389" r:id="rId30"/>
    <p:sldId id="390" r:id="rId31"/>
    <p:sldId id="394" r:id="rId32"/>
    <p:sldId id="393" r:id="rId33"/>
    <p:sldId id="395" r:id="rId34"/>
    <p:sldId id="399" r:id="rId35"/>
    <p:sldId id="401" r:id="rId36"/>
    <p:sldId id="400"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ilal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8" autoAdjust="0"/>
    <p:restoredTop sz="94660"/>
  </p:normalViewPr>
  <p:slideViewPr>
    <p:cSldViewPr snapToGrid="0">
      <p:cViewPr>
        <p:scale>
          <a:sx n="85" d="100"/>
          <a:sy n="85" d="100"/>
        </p:scale>
        <p:origin x="-408" y="-5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AFE3C-88E9-B143-BB77-7EB510BC3DF9}" type="datetimeFigureOut">
              <a:rPr lang="es-ES" smtClean="0"/>
              <a:t>20/4/18</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8EA1B-64ED-8845-BC24-940152B7B809}" type="slidenum">
              <a:rPr lang="es-ES" smtClean="0"/>
              <a:t>‹Nr.›</a:t>
            </a:fld>
            <a:endParaRPr lang="es-ES"/>
          </a:p>
        </p:txBody>
      </p:sp>
    </p:spTree>
    <p:extLst>
      <p:ext uri="{BB962C8B-B14F-4D97-AF65-F5344CB8AC3E}">
        <p14:creationId xmlns:p14="http://schemas.microsoft.com/office/powerpoint/2010/main" val="2025355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ESTABLE: </a:t>
            </a:r>
            <a:r>
              <a:rPr lang="es-ES" dirty="0" smtClean="0"/>
              <a:t>concepto que incluye a aquellos</a:t>
            </a:r>
            <a:r>
              <a:rPr lang="es-ES" baseline="0" dirty="0" smtClean="0"/>
              <a:t> </a:t>
            </a:r>
            <a:r>
              <a:rPr lang="es-ES" dirty="0" smtClean="0"/>
              <a:t>pacientes con un bajo potencial de inestabilidad cardiorrespiratoria, fiebre de bajo grado, enfermedad menor, lesión menor aislada, herida no complicada</a:t>
            </a:r>
            <a:r>
              <a:rPr lang="es-ES" baseline="0" dirty="0" smtClean="0"/>
              <a:t> </a:t>
            </a:r>
            <a:r>
              <a:rPr lang="es-ES" dirty="0" smtClean="0"/>
              <a:t>en una extremidad. Su manejo debe incluir</a:t>
            </a:r>
            <a:r>
              <a:rPr lang="es-ES" baseline="0" dirty="0" smtClean="0"/>
              <a:t> la observación continuada.</a:t>
            </a:r>
          </a:p>
          <a:p>
            <a:r>
              <a:rPr lang="es-ES" b="1" baseline="0" dirty="0" smtClean="0"/>
              <a:t>POTENCIALMENTE INESTABLE: </a:t>
            </a:r>
            <a:r>
              <a:rPr lang="es-ES" baseline="0" dirty="0" smtClean="0"/>
              <a:t>concepto que incluye la inestabilidad cardiorrespiratoria, un mecanismo de lesión indicativa de lesión oculta o lesión aislada mayor , enfermedad médica general o un parto no complicado. Su manejo exige una monitorización cuidadosa del paciente. El paciente pediátrico clasificado como tal, se considera todavía un paciente de prioridad alta a diferencia del adulto.</a:t>
            </a:r>
          </a:p>
          <a:p>
            <a:r>
              <a:rPr lang="es-ES" b="1" baseline="0" dirty="0" smtClean="0"/>
              <a:t>INESTABLE: </a:t>
            </a:r>
            <a:r>
              <a:rPr lang="es-ES" b="0" baseline="0" dirty="0" smtClean="0"/>
              <a:t>concepto que </a:t>
            </a:r>
            <a:r>
              <a:rPr lang="es-ES" baseline="0" dirty="0" smtClean="0"/>
              <a:t>incluye inestabilidad cardiorrespiratoria, dificultad respiratoria, shock compensado o </a:t>
            </a:r>
            <a:r>
              <a:rPr lang="es-ES" baseline="0" dirty="0" err="1" smtClean="0"/>
              <a:t>hipoperfusión</a:t>
            </a:r>
            <a:r>
              <a:rPr lang="es-ES" baseline="0" dirty="0" smtClean="0"/>
              <a:t>, &gt; o más 2 fracturas de huesos largos, trauma asociado con quemaduras, amputación proximal de muñeca o tobillo, herida penetrante en la cabeza, cuello, pecho, abdomen o pelvis, hemorragia externa incontrolable, dolor torácico con PAS &gt; 100 </a:t>
            </a:r>
            <a:r>
              <a:rPr lang="es-ES" baseline="0" dirty="0" err="1" smtClean="0"/>
              <a:t>mmHg</a:t>
            </a:r>
            <a:r>
              <a:rPr lang="es-ES" baseline="0" dirty="0" smtClean="0"/>
              <a:t>, dolor severo, mala impresión general, pacientes que no responden, o responden pero no obedecen órdenes. Su manejo debe incluir la administración de oxígeno.</a:t>
            </a:r>
          </a:p>
          <a:p>
            <a:r>
              <a:rPr lang="es-ES" b="1" baseline="0" dirty="0" smtClean="0"/>
              <a:t>CRÍTICO: </a:t>
            </a:r>
            <a:r>
              <a:rPr lang="es-ES" b="0" baseline="0" dirty="0" smtClean="0"/>
              <a:t>concepto que </a:t>
            </a:r>
            <a:r>
              <a:rPr lang="es-ES" baseline="0" dirty="0" smtClean="0"/>
              <a:t>incluye parada cardiorrespiratoria o parada cardiorrespiratoria inminente, fallo respiratorio, shock descompensado, o </a:t>
            </a:r>
            <a:r>
              <a:rPr lang="es-ES" baseline="0" dirty="0" err="1" smtClean="0"/>
              <a:t>hipoperfusión</a:t>
            </a:r>
            <a:r>
              <a:rPr lang="es-ES" baseline="0" dirty="0" smtClean="0"/>
              <a:t>, hipertensión intracraneal, y dificultad severa de vías aéreas altas. Básicamente cualquier paciente que requiera ventilación con bolsa </a:t>
            </a:r>
            <a:r>
              <a:rPr lang="es-ES" baseline="0" dirty="0" err="1" smtClean="0"/>
              <a:t>autoinflable</a:t>
            </a:r>
            <a:r>
              <a:rPr lang="es-ES" baseline="0" dirty="0" smtClean="0"/>
              <a:t>, se considera crítico. El manejo incluiría asistencia circulatoria y respiratoria, reanimación cardiopulmonar ( si precisa), ventilación con bolsa y mascarilla, administración de oxígeno y resucitación con volumen.  Aquel que presenta inestabilidad de al menos un sistema fisiológico mayor y cuya patología sea potencialmente reversible. </a:t>
            </a:r>
            <a:endParaRPr lang="es-ES" dirty="0"/>
          </a:p>
        </p:txBody>
      </p:sp>
      <p:sp>
        <p:nvSpPr>
          <p:cNvPr id="4" name="Marcador de número de diapositiva 3"/>
          <p:cNvSpPr>
            <a:spLocks noGrp="1"/>
          </p:cNvSpPr>
          <p:nvPr>
            <p:ph type="sldNum" sz="quarter" idx="10"/>
          </p:nvPr>
        </p:nvSpPr>
        <p:spPr/>
        <p:txBody>
          <a:bodyPr/>
          <a:lstStyle/>
          <a:p>
            <a:fld id="{87DEAB9F-9F8E-974D-960F-AFDE6CA1F3B9}" type="slidenum">
              <a:rPr lang="es-ES_tradnl" smtClean="0">
                <a:solidFill>
                  <a:prstClr val="black"/>
                </a:solidFill>
                <a:latin typeface="Calibri"/>
              </a:rPr>
              <a:pPr/>
              <a:t>3</a:t>
            </a:fld>
            <a:endParaRPr lang="es-ES_tradnl">
              <a:solidFill>
                <a:prstClr val="black"/>
              </a:solidFill>
              <a:latin typeface="Calibri"/>
            </a:endParaRPr>
          </a:p>
        </p:txBody>
      </p:sp>
    </p:spTree>
    <p:extLst>
      <p:ext uri="{BB962C8B-B14F-4D97-AF65-F5344CB8AC3E}">
        <p14:creationId xmlns:p14="http://schemas.microsoft.com/office/powerpoint/2010/main" val="326505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7FFE44B7-6129-4FB1-9794-F24381B87D1D}" type="slidenum">
              <a:rPr lang="es-ES" smtClean="0"/>
              <a:pPr>
                <a:defRPr/>
              </a:pPr>
              <a:t>6</a:t>
            </a:fld>
            <a:endParaRPr lang="es-ES" dirty="0"/>
          </a:p>
        </p:txBody>
      </p:sp>
    </p:spTree>
    <p:extLst>
      <p:ext uri="{BB962C8B-B14F-4D97-AF65-F5344CB8AC3E}">
        <p14:creationId xmlns:p14="http://schemas.microsoft.com/office/powerpoint/2010/main" val="17146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ESTABLE: </a:t>
            </a:r>
            <a:r>
              <a:rPr lang="es-ES" dirty="0" smtClean="0"/>
              <a:t>concepto que incluye a aquellos</a:t>
            </a:r>
            <a:r>
              <a:rPr lang="es-ES" baseline="0" dirty="0" smtClean="0"/>
              <a:t> </a:t>
            </a:r>
            <a:r>
              <a:rPr lang="es-ES" dirty="0" smtClean="0"/>
              <a:t>pacientes con un bajo potencial de inestabilidad cardiorrespiratoria, fiebre de bajo grado, enfermedad menor, lesión menor aislada, herida no complicada</a:t>
            </a:r>
            <a:r>
              <a:rPr lang="es-ES" baseline="0" dirty="0" smtClean="0"/>
              <a:t> </a:t>
            </a:r>
            <a:r>
              <a:rPr lang="es-ES" dirty="0" smtClean="0"/>
              <a:t>en una extremidad. Su manejo debe incluir</a:t>
            </a:r>
            <a:r>
              <a:rPr lang="es-ES" baseline="0" dirty="0" smtClean="0"/>
              <a:t> la observación continuada.</a:t>
            </a:r>
          </a:p>
          <a:p>
            <a:r>
              <a:rPr lang="es-ES" b="1" baseline="0" dirty="0" smtClean="0"/>
              <a:t>POTENCIALMENTE INESTABLE: </a:t>
            </a:r>
            <a:r>
              <a:rPr lang="es-ES" baseline="0" dirty="0" smtClean="0"/>
              <a:t>concepto que incluye la inestabilidad cardiorrespiratoria, un mecanismo de lesión indicativa de lesión oculta o lesión aislada mayor , enfermedad médica general o un parto no complicado. Su manejo exige una monitorización cuidadosa del paciente. El paciente pediátrico clasificado como tal, se considera todavía un paciente de prioridad alta a diferencia del adulto.</a:t>
            </a:r>
          </a:p>
          <a:p>
            <a:r>
              <a:rPr lang="es-ES" b="1" baseline="0" dirty="0" smtClean="0"/>
              <a:t>INESTABLE: </a:t>
            </a:r>
            <a:r>
              <a:rPr lang="es-ES" b="0" baseline="0" dirty="0" smtClean="0"/>
              <a:t>concepto que </a:t>
            </a:r>
            <a:r>
              <a:rPr lang="es-ES" baseline="0" dirty="0" smtClean="0"/>
              <a:t>incluye inestabilidad cardiorrespiratoria, dificultad respiratoria, shock compensado o </a:t>
            </a:r>
            <a:r>
              <a:rPr lang="es-ES" baseline="0" dirty="0" err="1" smtClean="0"/>
              <a:t>hipoperfusión</a:t>
            </a:r>
            <a:r>
              <a:rPr lang="es-ES" baseline="0" dirty="0" smtClean="0"/>
              <a:t>, &gt; o más 2 fracturas de huesos largos, trauma asociado con quemaduras, amputación proximal de muñeca o tobillo, herida penetrante en la cabeza, cuello, pecho, abdomen o pelvis, hemorragia externa incontrolable, dolor torácico con PAS &gt; 100 </a:t>
            </a:r>
            <a:r>
              <a:rPr lang="es-ES" baseline="0" dirty="0" err="1" smtClean="0"/>
              <a:t>mmHg</a:t>
            </a:r>
            <a:r>
              <a:rPr lang="es-ES" baseline="0" dirty="0" smtClean="0"/>
              <a:t>, dolor severo, mala impresión general, pacientes que no responden, o responden pero no obedecen órdenes. Su manejo debe incluir la administración de oxígeno.</a:t>
            </a:r>
          </a:p>
          <a:p>
            <a:r>
              <a:rPr lang="es-ES" b="1" baseline="0" dirty="0" smtClean="0"/>
              <a:t>CRÍTICO: </a:t>
            </a:r>
            <a:r>
              <a:rPr lang="es-ES" b="0" baseline="0" dirty="0" smtClean="0"/>
              <a:t>concepto que </a:t>
            </a:r>
            <a:r>
              <a:rPr lang="es-ES" baseline="0" dirty="0" smtClean="0"/>
              <a:t>incluye parada cardiorrespiratoria o parada cardiorrespiratoria inminente, fallo respiratorio, shock descompensado, o </a:t>
            </a:r>
            <a:r>
              <a:rPr lang="es-ES" baseline="0" dirty="0" err="1" smtClean="0"/>
              <a:t>hipoperfusión</a:t>
            </a:r>
            <a:r>
              <a:rPr lang="es-ES" baseline="0" dirty="0" smtClean="0"/>
              <a:t>, hipertensión intracraneal, y dificultad severa de vías aéreas altas. Básicamente cualquier paciente que requiera ventilación con bolsa </a:t>
            </a:r>
            <a:r>
              <a:rPr lang="es-ES" baseline="0" dirty="0" err="1" smtClean="0"/>
              <a:t>autoinflable</a:t>
            </a:r>
            <a:r>
              <a:rPr lang="es-ES" baseline="0" dirty="0" smtClean="0"/>
              <a:t>, se considera crítico. El manejo incluiría asistencia circulatoria y respiratoria, reanimación cardiopulmonar ( si precisa), ventilación con bolsa y mascarilla, administración de oxígeno y resucitación con volumen.  Aquel que presenta inestabilidad de al menos un sistema fisiológico mayor y cuya patología sea potencialmente reversible. </a:t>
            </a:r>
            <a:endParaRPr lang="es-ES" dirty="0"/>
          </a:p>
        </p:txBody>
      </p:sp>
      <p:sp>
        <p:nvSpPr>
          <p:cNvPr id="4" name="Marcador de número de diapositiva 3"/>
          <p:cNvSpPr>
            <a:spLocks noGrp="1"/>
          </p:cNvSpPr>
          <p:nvPr>
            <p:ph type="sldNum" sz="quarter" idx="10"/>
          </p:nvPr>
        </p:nvSpPr>
        <p:spPr/>
        <p:txBody>
          <a:bodyPr/>
          <a:lstStyle/>
          <a:p>
            <a:fld id="{87DEAB9F-9F8E-974D-960F-AFDE6CA1F3B9}" type="slidenum">
              <a:rPr lang="es-ES_tradnl" smtClean="0">
                <a:solidFill>
                  <a:prstClr val="black"/>
                </a:solidFill>
                <a:latin typeface="Calibri"/>
              </a:rPr>
              <a:pPr/>
              <a:t>8</a:t>
            </a:fld>
            <a:endParaRPr lang="es-ES_tradnl">
              <a:solidFill>
                <a:prstClr val="black"/>
              </a:solidFill>
              <a:latin typeface="Calibri"/>
            </a:endParaRPr>
          </a:p>
        </p:txBody>
      </p:sp>
    </p:spTree>
    <p:extLst>
      <p:ext uri="{BB962C8B-B14F-4D97-AF65-F5344CB8AC3E}">
        <p14:creationId xmlns:p14="http://schemas.microsoft.com/office/powerpoint/2010/main" val="326505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7FFE44B7-6129-4FB1-9794-F24381B87D1D}" type="slidenum">
              <a:rPr lang="es-ES" smtClean="0"/>
              <a:pPr>
                <a:defRPr/>
              </a:pPr>
              <a:t>16</a:t>
            </a:fld>
            <a:endParaRPr lang="es-ES" dirty="0"/>
          </a:p>
        </p:txBody>
      </p:sp>
    </p:spTree>
    <p:extLst>
      <p:ext uri="{BB962C8B-B14F-4D97-AF65-F5344CB8AC3E}">
        <p14:creationId xmlns:p14="http://schemas.microsoft.com/office/powerpoint/2010/main" val="27872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7FFE44B7-6129-4FB1-9794-F24381B87D1D}" type="slidenum">
              <a:rPr lang="es-ES" smtClean="0"/>
              <a:pPr>
                <a:defRPr/>
              </a:pPr>
              <a:t>17</a:t>
            </a:fld>
            <a:endParaRPr lang="es-ES" dirty="0"/>
          </a:p>
        </p:txBody>
      </p:sp>
    </p:spTree>
    <p:extLst>
      <p:ext uri="{BB962C8B-B14F-4D97-AF65-F5344CB8AC3E}">
        <p14:creationId xmlns:p14="http://schemas.microsoft.com/office/powerpoint/2010/main" val="110151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7DEAB9F-9F8E-974D-960F-AFDE6CA1F3B9}" type="slidenum">
              <a:rPr lang="es-ES_tradnl" smtClean="0">
                <a:solidFill>
                  <a:prstClr val="black"/>
                </a:solidFill>
                <a:latin typeface="Calibri"/>
              </a:rPr>
              <a:pPr/>
              <a:t>26</a:t>
            </a:fld>
            <a:endParaRPr lang="es-ES_tradnl">
              <a:solidFill>
                <a:prstClr val="black"/>
              </a:solidFill>
              <a:latin typeface="Calibri"/>
            </a:endParaRPr>
          </a:p>
        </p:txBody>
      </p:sp>
    </p:spTree>
    <p:extLst>
      <p:ext uri="{BB962C8B-B14F-4D97-AF65-F5344CB8AC3E}">
        <p14:creationId xmlns:p14="http://schemas.microsoft.com/office/powerpoint/2010/main" val="109310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7DEAB9F-9F8E-974D-960F-AFDE6CA1F3B9}" type="slidenum">
              <a:rPr lang="es-ES_tradnl" smtClean="0">
                <a:solidFill>
                  <a:prstClr val="black"/>
                </a:solidFill>
                <a:latin typeface="Calibri"/>
              </a:rPr>
              <a:pPr/>
              <a:t>29</a:t>
            </a:fld>
            <a:endParaRPr lang="es-ES_tradnl">
              <a:solidFill>
                <a:prstClr val="black"/>
              </a:solidFill>
              <a:latin typeface="Calibri"/>
            </a:endParaRPr>
          </a:p>
        </p:txBody>
      </p:sp>
    </p:spTree>
    <p:extLst>
      <p:ext uri="{BB962C8B-B14F-4D97-AF65-F5344CB8AC3E}">
        <p14:creationId xmlns:p14="http://schemas.microsoft.com/office/powerpoint/2010/main" val="1093108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0" y="115200"/>
            <a:ext cx="7667715" cy="936000"/>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1344" y="5977834"/>
            <a:ext cx="3077800" cy="866914"/>
          </a:xfrm>
          <a:prstGeom prst="rect">
            <a:avLst/>
          </a:prstGeom>
        </p:spPr>
      </p:pic>
    </p:spTree>
    <p:extLst>
      <p:ext uri="{BB962C8B-B14F-4D97-AF65-F5344CB8AC3E}">
        <p14:creationId xmlns:p14="http://schemas.microsoft.com/office/powerpoint/2010/main" val="232454684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P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8"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1542384195"/>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232548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1"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50"/>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4"/>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1" y="115200"/>
            <a:ext cx="7706399" cy="936000"/>
          </a:xfrm>
          <a:prstGeom prst="rect">
            <a:avLst/>
          </a:prstGeom>
        </p:spPr>
      </p:pic>
    </p:spTree>
    <p:extLst>
      <p:ext uri="{BB962C8B-B14F-4D97-AF65-F5344CB8AC3E}">
        <p14:creationId xmlns:p14="http://schemas.microsoft.com/office/powerpoint/2010/main" val="422191273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8"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4" name="Imagen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78111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3"/>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9"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12" name="Imagen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92681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3"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10" name="Imagen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371022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áreas con cabece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3"/>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2" y="908724"/>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6"/>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6"/>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1"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13" name="Imagen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378725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ierto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7"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9" name="Imagen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64777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6"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74141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1"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2"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8"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2"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13" name="Imagen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3922434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5"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1"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13" name="Imagen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282862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8"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5" name="Imagen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368412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a AP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8"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1"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8"/>
            <a:ext cx="1760539" cy="513491"/>
          </a:xfrm>
          <a:prstGeom prst="rect">
            <a:avLst/>
          </a:prstGeom>
        </p:spPr>
      </p:pic>
      <p:pic>
        <p:nvPicPr>
          <p:cNvPr id="12" name="Imagen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3255469277"/>
              </p:ext>
            </p:extLst>
          </p:nvPr>
        </p:nvGraphicFramePr>
        <p:xfrm>
          <a:off x="1775522"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3340731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pic>
        <p:nvPicPr>
          <p:cNvPr id="14" name="Imagen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8" name="Imagen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90200"/>
            <a:ext cx="3174272" cy="291600"/>
          </a:xfrm>
          <a:prstGeom prst="rect">
            <a:avLst/>
          </a:prstGeom>
        </p:spPr>
      </p:pic>
    </p:spTree>
    <p:extLst>
      <p:ext uri="{BB962C8B-B14F-4D97-AF65-F5344CB8AC3E}">
        <p14:creationId xmlns:p14="http://schemas.microsoft.com/office/powerpoint/2010/main" val="3719157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pic>
        <p:nvPicPr>
          <p:cNvPr id="11" name="10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9" name="Imagen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126506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234068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9"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65380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3"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70883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1"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4" name="Imagen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221286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7"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229966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6"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58447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42536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54626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20/4/18</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‹Nr.›</a:t>
            </a:fld>
            <a:endParaRPr lang="es-ES"/>
          </a:p>
        </p:txBody>
      </p:sp>
    </p:spTree>
    <p:extLst>
      <p:ext uri="{BB962C8B-B14F-4D97-AF65-F5344CB8AC3E}">
        <p14:creationId xmlns:p14="http://schemas.microsoft.com/office/powerpoint/2010/main" val="1742217848"/>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solidFill>
                  <a:srgbClr val="287AC8">
                    <a:tint val="75000"/>
                  </a:srgbClr>
                </a:solidFill>
                <a:latin typeface="Calibri"/>
              </a:rPr>
              <a:pPr/>
              <a:t>20/4/18</a:t>
            </a:fld>
            <a:endParaRPr lang="es-ES">
              <a:solidFill>
                <a:srgbClr val="287AC8">
                  <a:tint val="75000"/>
                </a:srgbClr>
              </a:solidFill>
              <a:latin typeface="Calibri"/>
            </a:endParaRPr>
          </a:p>
        </p:txBody>
      </p:sp>
      <p:sp>
        <p:nvSpPr>
          <p:cNvPr id="5" name="4 Marcador de pie de página"/>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srgbClr val="287AC8">
                  <a:tint val="75000"/>
                </a:srgbClr>
              </a:solidFill>
              <a:latin typeface="Calibri"/>
            </a:endParaRPr>
          </a:p>
        </p:txBody>
      </p:sp>
      <p:sp>
        <p:nvSpPr>
          <p:cNvPr id="6" name="5 Marcador de número de diapositiva"/>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solidFill>
                  <a:srgbClr val="287AC8">
                    <a:tint val="75000"/>
                  </a:srgbClr>
                </a:solidFill>
                <a:latin typeface="Calibri"/>
              </a:rPr>
              <a:pPr/>
              <a:t>‹Nr.›</a:t>
            </a:fld>
            <a:endParaRPr lang="es-ES">
              <a:solidFill>
                <a:srgbClr val="287AC8">
                  <a:tint val="75000"/>
                </a:srgbClr>
              </a:solidFill>
              <a:latin typeface="Calibri"/>
            </a:endParaRPr>
          </a:p>
        </p:txBody>
      </p:sp>
    </p:spTree>
    <p:extLst>
      <p:ext uri="{BB962C8B-B14F-4D97-AF65-F5344CB8AC3E}">
        <p14:creationId xmlns:p14="http://schemas.microsoft.com/office/powerpoint/2010/main" val="32677845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miliaysalud.es/sintomas-y-enfermedades/infecciones/fiebre/decalogo-de-la-fiebr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ubmed/?term=Chard%20J%5BAuthor%5D&amp;cauthor=true&amp;cauthor_uid=23697671" TargetMode="External"/><Relationship Id="rId4" Type="http://schemas.openxmlformats.org/officeDocument/2006/relationships/hyperlink" Target="https://www.ncbi.nlm.nih.gov/pubmed/?term=Murphy%20MS%5BAuthor%5D&amp;cauthor=true&amp;cauthor_uid=23697671" TargetMode="External"/><Relationship Id="rId5" Type="http://schemas.openxmlformats.org/officeDocument/2006/relationships/hyperlink" Target="https://www.ncbi.nlm.nih.gov/pubmed/?term=Richardson%20M%5BAuthor%5D&amp;cauthor=true&amp;cauthor_uid=23697671" TargetMode="External"/><Relationship Id="rId6" Type="http://schemas.openxmlformats.org/officeDocument/2006/relationships/hyperlink" Target="https://www.ncbi.nlm.nih.gov/pubmed/?term=Guideline%20Development%20Group%20and%20Technical%20Team%5BCorporate%20Author%5D" TargetMode="External"/><Relationship Id="rId7" Type="http://schemas.openxmlformats.org/officeDocument/2006/relationships/hyperlink" Target="https://www.ncbi.nlm.nih.gov/pubmed/23697671" TargetMode="External"/><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www.ncbi.nlm.nih.gov/pubmed/?term=Fields%20E%5BAuthor%5D&amp;cauthor=true&amp;cauthor_uid=2369767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term=Chard%20J%5BAuthor%5D&amp;cauthor=true&amp;cauthor_uid=23697671" TargetMode="External"/><Relationship Id="rId4" Type="http://schemas.openxmlformats.org/officeDocument/2006/relationships/hyperlink" Target="https://www.ncbi.nlm.nih.gov/pubmed/?term=Murphy%20MS%5BAuthor%5D&amp;cauthor=true&amp;cauthor_uid=23697671" TargetMode="External"/><Relationship Id="rId5" Type="http://schemas.openxmlformats.org/officeDocument/2006/relationships/hyperlink" Target="https://www.ncbi.nlm.nih.gov/pubmed/?term=Richardson%20M%5BAuthor%5D&amp;cauthor=true&amp;cauthor_uid=23697671" TargetMode="External"/><Relationship Id="rId6" Type="http://schemas.openxmlformats.org/officeDocument/2006/relationships/hyperlink" Target="https://www.ncbi.nlm.nih.gov/pubmed/?term=Guideline%20Development%20Group%20and%20Technical%20Team%5BCorporate%20Author%5D" TargetMode="External"/><Relationship Id="rId7" Type="http://schemas.openxmlformats.org/officeDocument/2006/relationships/hyperlink" Target="https://www.ncbi.nlm.nih.gov/pubmed/23697671" TargetMode="External"/><Relationship Id="rId1" Type="http://schemas.openxmlformats.org/officeDocument/2006/relationships/slideLayout" Target="../slideLayouts/slideLayout2.xml"/><Relationship Id="rId2" Type="http://schemas.openxmlformats.org/officeDocument/2006/relationships/hyperlink" Target="https://www.ncbi.nlm.nih.gov/pubmed/?term=Fields%20E%5BAuthor%5D&amp;cauthor=true&amp;cauthor_uid=2369767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5" Type="http://schemas.openxmlformats.org/officeDocument/2006/relationships/hyperlink" Target="http://centromedicopamplona.com/fiebre-en-ninos-y-su-tratamiento-curso-de-primeros-auxilios-en-pamplona-navarra/" TargetMode="External"/><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ubmed/?term=Chard%20J%5BAuthor%5D&amp;cauthor=true&amp;cauthor_uid=23697671" TargetMode="External"/><Relationship Id="rId4" Type="http://schemas.openxmlformats.org/officeDocument/2006/relationships/hyperlink" Target="https://www.ncbi.nlm.nih.gov/pubmed/?term=Murphy%20MS%5BAuthor%5D&amp;cauthor=true&amp;cauthor_uid=23697671" TargetMode="External"/><Relationship Id="rId5" Type="http://schemas.openxmlformats.org/officeDocument/2006/relationships/hyperlink" Target="https://www.ncbi.nlm.nih.gov/pubmed/?term=Richardson%20M%5BAuthor%5D&amp;cauthor=true&amp;cauthor_uid=23697671" TargetMode="External"/><Relationship Id="rId6" Type="http://schemas.openxmlformats.org/officeDocument/2006/relationships/hyperlink" Target="https://www.ncbi.nlm.nih.gov/pubmed/?term=Guideline%20Development%20Group%20and%20Technical%20Team%5BCorporate%20Author%5D" TargetMode="External"/><Relationship Id="rId7" Type="http://schemas.openxmlformats.org/officeDocument/2006/relationships/hyperlink" Target="https://www.ncbi.nlm.nih.gov/pubmed/23697671" TargetMode="External"/><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hyperlink" Target="https://www.ncbi.nlm.nih.gov/pubmed/?term=Fields%20E%5BAuthor%5D&amp;cauthor=true&amp;cauthor_uid=2369767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guiasalud.es/egpc/ITU/herramientas/preg-reco.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5" Type="http://schemas.openxmlformats.org/officeDocument/2006/relationships/image" Target="../media/image20.png"/><Relationship Id="rId1" Type="http://schemas.microsoft.com/office/2007/relationships/media" Target="../media/media1.AVI"/><Relationship Id="rId2" Type="http://schemas.openxmlformats.org/officeDocument/2006/relationships/video" Target="../media/media1.AVI"/></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diatrics.aappublications.org/cgi/reprint/112/4/793.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xml"/><Relationship Id="rId5" Type="http://schemas.openxmlformats.org/officeDocument/2006/relationships/hyperlink" Target="http://kidshealth.org/es/parents/fever-esp.html?WT.ac=pairedLink" TargetMode="External"/><Relationship Id="rId6" Type="http://schemas.openxmlformats.org/officeDocument/2006/relationships/hyperlink" Target="http://www.aepap.org/pdf/infopadres/fiebre.pdf" TargetMode="External"/><Relationship Id="rId1" Type="http://schemas.openxmlformats.org/officeDocument/2006/relationships/tags" Target="../tags/tag1.xml"/><Relationship Id="rId2"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www.quironsalud.es/es/comunicacion/notas-prensa/fiebre-motivo-frecuente-urgencias-pediatricas-nocturnas-se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emf"/><Relationship Id="rId3"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xml"/><Relationship Id="rId1" Type="http://schemas.openxmlformats.org/officeDocument/2006/relationships/tags" Target="../tags/tag3.xml"/><Relationship Id="rId2"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Fiebre: Entre el síntoma y la enfermedad</a:t>
            </a:r>
            <a:endParaRPr lang="es-ES" dirty="0"/>
          </a:p>
        </p:txBody>
      </p:sp>
      <p:sp>
        <p:nvSpPr>
          <p:cNvPr id="3" name="Subtítulo 2"/>
          <p:cNvSpPr>
            <a:spLocks noGrp="1"/>
          </p:cNvSpPr>
          <p:nvPr>
            <p:ph type="subTitle" idx="1"/>
          </p:nvPr>
        </p:nvSpPr>
        <p:spPr/>
        <p:txBody>
          <a:bodyPr/>
          <a:lstStyle/>
          <a:p>
            <a:endParaRPr lang="es-E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5977834"/>
            <a:ext cx="3077800" cy="866914"/>
          </a:xfrm>
          <a:prstGeom prst="rect">
            <a:avLst/>
          </a:prstGeom>
        </p:spPr>
      </p:pic>
    </p:spTree>
    <p:extLst>
      <p:ext uri="{BB962C8B-B14F-4D97-AF65-F5344CB8AC3E}">
        <p14:creationId xmlns:p14="http://schemas.microsoft.com/office/powerpoint/2010/main" val="57768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Caso 2: La fiebre como “</a:t>
            </a:r>
            <a:r>
              <a:rPr lang="es-ES" dirty="0" err="1" smtClean="0"/>
              <a:t>tag</a:t>
            </a:r>
            <a:r>
              <a:rPr lang="es-ES" dirty="0" smtClean="0"/>
              <a:t>” de gravedad</a:t>
            </a:r>
            <a:endParaRPr lang="es-ES" dirty="0"/>
          </a:p>
        </p:txBody>
      </p:sp>
      <p:sp>
        <p:nvSpPr>
          <p:cNvPr id="3" name="Marcador de contenido 2"/>
          <p:cNvSpPr>
            <a:spLocks noGrp="1"/>
          </p:cNvSpPr>
          <p:nvPr>
            <p:ph idx="1"/>
          </p:nvPr>
        </p:nvSpPr>
        <p:spPr/>
        <p:txBody>
          <a:bodyPr/>
          <a:lstStyle/>
          <a:p>
            <a:r>
              <a:rPr lang="es-ES" dirty="0" smtClean="0"/>
              <a:t>Lactante de 2 meses y medio que consulta por fiebre, lo han notado “caliente”. No rechaza tomas, está contento. En la consulta tras comprobar con el termómetro digital comprobamos que su temperatura es de 38,7ºC.</a:t>
            </a:r>
          </a:p>
          <a:p>
            <a:r>
              <a:rPr lang="es-ES" dirty="0" smtClean="0"/>
              <a:t>Lactante de 9 meses, antecedentes de infección urinaria (diagnosticada por </a:t>
            </a:r>
            <a:r>
              <a:rPr lang="es-ES" dirty="0" err="1" smtClean="0"/>
              <a:t>urocultivo</a:t>
            </a:r>
            <a:r>
              <a:rPr lang="es-ES" dirty="0" smtClean="0"/>
              <a:t> tras punción </a:t>
            </a:r>
            <a:r>
              <a:rPr lang="es-ES" dirty="0" err="1" smtClean="0"/>
              <a:t>suprapúbica</a:t>
            </a:r>
            <a:r>
              <a:rPr lang="es-ES" dirty="0" smtClean="0"/>
              <a:t>) sin anomalías estructurales ni funcionales conocidas, consulta por malestar general, fiebre, diarrea y rechazo de tomas. Temperatura rectal 38,5ºC.</a:t>
            </a:r>
          </a:p>
          <a:p>
            <a:r>
              <a:rPr lang="es-ES" dirty="0" smtClean="0"/>
              <a:t>Niño de 6 años de edad, diagnosticado previamente de </a:t>
            </a:r>
            <a:r>
              <a:rPr lang="es-ES" dirty="0" err="1" smtClean="0"/>
              <a:t>virasis</a:t>
            </a:r>
            <a:r>
              <a:rPr lang="es-ES" dirty="0" smtClean="0"/>
              <a:t>, tercera consulta en 48 horas (centro de salud, PAC y nuevamente centro de salud). Evolución de la temperatura en dientes de sierra. Temperatura axilar 38,8ºC, contento, sin cambios.</a:t>
            </a:r>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7583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Derivo por edad/ derivo por edad/ no encuentro causa para derivar, mantener tratamiento.</a:t>
            </a:r>
          </a:p>
          <a:p>
            <a:r>
              <a:rPr lang="es-ES" u="sng" dirty="0"/>
              <a:t>Derivo por edad/ derivo por antecedentes y clínica/no encuentro causa para derivar, mantener tratamiento.</a:t>
            </a:r>
          </a:p>
          <a:p>
            <a:r>
              <a:rPr lang="es-ES" dirty="0" smtClean="0"/>
              <a:t>Derivo por edad/ derivo por antecedentes y clínica, bolsa de orina/ no encuentro causa para derivar, mantener tratamiento.</a:t>
            </a:r>
          </a:p>
          <a:p>
            <a:r>
              <a:rPr lang="es-ES" dirty="0" smtClean="0"/>
              <a:t>Derivo por edad/ no derivo, bolsa de orina, punción </a:t>
            </a:r>
            <a:r>
              <a:rPr lang="es-ES" dirty="0" err="1" smtClean="0"/>
              <a:t>suprapúbica</a:t>
            </a:r>
            <a:r>
              <a:rPr lang="es-ES" dirty="0" smtClean="0"/>
              <a:t>) y actuar según </a:t>
            </a:r>
            <a:r>
              <a:rPr lang="es-ES" dirty="0" err="1" smtClean="0"/>
              <a:t>multistix</a:t>
            </a:r>
            <a:r>
              <a:rPr lang="es-ES" dirty="0" smtClean="0"/>
              <a:t>/</a:t>
            </a:r>
            <a:r>
              <a:rPr lang="es-ES" dirty="0"/>
              <a:t>no encuentro causa para derivar, mantener tratamiento.</a:t>
            </a:r>
          </a:p>
          <a:p>
            <a:endParaRPr lang="es-ES" dirty="0"/>
          </a:p>
        </p:txBody>
      </p:sp>
      <p:sp>
        <p:nvSpPr>
          <p:cNvPr id="3" name="Marcador de texto 2"/>
          <p:cNvSpPr>
            <a:spLocks noGrp="1"/>
          </p:cNvSpPr>
          <p:nvPr>
            <p:ph type="body" idx="10"/>
          </p:nvPr>
        </p:nvSpPr>
        <p:spPr/>
        <p:txBody>
          <a:bodyPr/>
          <a:lstStyle/>
          <a:p>
            <a:r>
              <a:rPr lang="es-ES" dirty="0" smtClean="0"/>
              <a:t>¿Que harías y por qué en cada uno de los casos?</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endParaRPr lang="es-ES"/>
          </a:p>
        </p:txBody>
      </p:sp>
    </p:spTree>
    <p:extLst>
      <p:ext uri="{BB962C8B-B14F-4D97-AF65-F5344CB8AC3E}">
        <p14:creationId xmlns:p14="http://schemas.microsoft.com/office/powerpoint/2010/main" val="4657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fiebre y la gravedad</a:t>
            </a:r>
            <a:endParaRPr lang="es-ES" dirty="0"/>
          </a:p>
        </p:txBody>
      </p:sp>
      <p:sp>
        <p:nvSpPr>
          <p:cNvPr id="3" name="Marcador de contenido 2"/>
          <p:cNvSpPr>
            <a:spLocks noGrp="1"/>
          </p:cNvSpPr>
          <p:nvPr>
            <p:ph idx="1"/>
          </p:nvPr>
        </p:nvSpPr>
        <p:spPr/>
        <p:txBody>
          <a:bodyPr>
            <a:normAutofit lnSpcReduction="10000"/>
          </a:bodyPr>
          <a:lstStyle/>
          <a:p>
            <a:r>
              <a:rPr lang="es-ES" dirty="0" smtClean="0"/>
              <a:t>La temperatura corporal como predictor de IBG</a:t>
            </a:r>
          </a:p>
          <a:p>
            <a:pPr lvl="1"/>
            <a:r>
              <a:rPr lang="es-ES_tradnl" dirty="0" smtClean="0"/>
              <a:t>La </a:t>
            </a:r>
            <a:r>
              <a:rPr lang="es-ES_tradnl" dirty="0"/>
              <a:t>temperatura no ayuda a diagnosticar correctamente a los pacientes con IBG. La fiebre &gt; 40° aumenta la probabilidad </a:t>
            </a:r>
            <a:r>
              <a:rPr lang="es-ES_tradnl" dirty="0" err="1"/>
              <a:t>posprueba</a:t>
            </a:r>
            <a:r>
              <a:rPr lang="es-ES_tradnl" dirty="0"/>
              <a:t> al 17%, pero tiene una sensibilidad muy baja para diagnosticar la IBG (8%). </a:t>
            </a:r>
            <a:endParaRPr lang="es-ES_tradnl" sz="4200" dirty="0"/>
          </a:p>
          <a:p>
            <a:pPr lvl="1"/>
            <a:r>
              <a:rPr lang="es-ES_tradnl" dirty="0" smtClean="0"/>
              <a:t>En </a:t>
            </a:r>
            <a:r>
              <a:rPr lang="es-ES_tradnl" dirty="0"/>
              <a:t>una revisión sistemática de 2012 sobre estudios de reglas de predicción clínica para el diagnóstico de IBG en niños febriles</a:t>
            </a:r>
            <a:r>
              <a:rPr lang="es-ES_tradnl" sz="800" dirty="0"/>
              <a:t>2 </a:t>
            </a:r>
            <a:r>
              <a:rPr lang="es-ES_tradnl" dirty="0"/>
              <a:t>tampoco la fiebre demostró capacidad discriminativa. </a:t>
            </a:r>
            <a:endParaRPr lang="es-ES_tradnl" dirty="0" smtClean="0"/>
          </a:p>
          <a:p>
            <a:r>
              <a:rPr lang="es-ES_tradnl" dirty="0" smtClean="0"/>
              <a:t>La respuesta a la fiebre como predictor de IBG: </a:t>
            </a:r>
            <a:r>
              <a:rPr lang="es-ES_tradnl" dirty="0"/>
              <a:t>el descenso de </a:t>
            </a:r>
            <a:r>
              <a:rPr lang="es-ES_tradnl" dirty="0" smtClean="0"/>
              <a:t>la fiebre </a:t>
            </a:r>
            <a:r>
              <a:rPr lang="es-ES_tradnl" dirty="0"/>
              <a:t>tras administrar ibuprofeno o paracetamol </a:t>
            </a:r>
            <a:r>
              <a:rPr lang="es-ES_tradnl" dirty="0" smtClean="0"/>
              <a:t>no sirve </a:t>
            </a:r>
            <a:r>
              <a:rPr lang="es-ES_tradnl" dirty="0"/>
              <a:t>para orientar sobre la gravedad de la </a:t>
            </a:r>
            <a:r>
              <a:rPr lang="es-ES_tradnl" dirty="0" smtClean="0"/>
              <a:t>infección.</a:t>
            </a:r>
          </a:p>
          <a:p>
            <a:r>
              <a:rPr lang="es-ES_tradnl" dirty="0" smtClean="0"/>
              <a:t>En general las tablas predictivas de gravedad, tienen un VPN adecuado, pero un VPP limitado, son por tanto muy sensibles, podrían ser adecuadas para utilizar en AP.</a:t>
            </a:r>
            <a:endParaRPr lang="es-ES_tradnl" dirty="0"/>
          </a:p>
          <a:p>
            <a:endParaRPr lang="es-ES_tradnl" dirty="0" smtClean="0"/>
          </a:p>
          <a:p>
            <a:pPr lvl="1"/>
            <a:endParaRPr lang="es-ES_tradnl" dirty="0"/>
          </a:p>
          <a:p>
            <a:endParaRPr lang="es-ES_tradnl" sz="4600" dirty="0"/>
          </a:p>
          <a:p>
            <a:pPr lvl="1"/>
            <a:endParaRPr lang="mr-IN" dirty="0"/>
          </a:p>
        </p:txBody>
      </p:sp>
      <p:sp>
        <p:nvSpPr>
          <p:cNvPr id="4" name="Marcador de texto 3"/>
          <p:cNvSpPr>
            <a:spLocks noGrp="1"/>
          </p:cNvSpPr>
          <p:nvPr>
            <p:ph type="body" sz="quarter" idx="10"/>
          </p:nvPr>
        </p:nvSpPr>
        <p:spPr/>
        <p:txBody>
          <a:bodyPr>
            <a:noAutofit/>
          </a:bodyPr>
          <a:lstStyle/>
          <a:p>
            <a:r>
              <a:rPr lang="es-ES" sz="900" i="0" dirty="0" err="1"/>
              <a:t>Aizpurua</a:t>
            </a:r>
            <a:r>
              <a:rPr lang="es-ES" sz="900" i="0" dirty="0"/>
              <a:t> </a:t>
            </a:r>
            <a:r>
              <a:rPr lang="es-ES" sz="900" i="0" dirty="0" err="1"/>
              <a:t>Galdeano</a:t>
            </a:r>
            <a:r>
              <a:rPr lang="es-ES" sz="900" i="0" dirty="0"/>
              <a:t> P, et al</a:t>
            </a:r>
            <a:r>
              <a:rPr lang="es-ES" sz="900" i="0" dirty="0" smtClean="0"/>
              <a:t>. </a:t>
            </a:r>
            <a:r>
              <a:rPr lang="es-ES" sz="900" dirty="0"/>
              <a:t>En niños con fiebre, la temperatura corporal es un mal predictor de </a:t>
            </a:r>
            <a:r>
              <a:rPr lang="es-ES" sz="900" dirty="0" err="1"/>
              <a:t>infeccion</a:t>
            </a:r>
            <a:r>
              <a:rPr lang="es-ES" sz="900" dirty="0"/>
              <a:t> bacteriana </a:t>
            </a:r>
            <a:r>
              <a:rPr lang="es-ES" sz="900" dirty="0" smtClean="0"/>
              <a:t>grave.</a:t>
            </a:r>
            <a:r>
              <a:rPr lang="es-ES" sz="900" i="0" dirty="0"/>
              <a:t> </a:t>
            </a:r>
            <a:r>
              <a:rPr lang="pt-BR" sz="900" i="0" dirty="0" err="1" smtClean="0"/>
              <a:t>Evid</a:t>
            </a:r>
            <a:r>
              <a:rPr lang="pt-BR" sz="900" i="0" dirty="0" smtClean="0"/>
              <a:t> </a:t>
            </a:r>
            <a:r>
              <a:rPr lang="pt-BR" sz="900" i="0" dirty="0" err="1"/>
              <a:t>Pediatr</a:t>
            </a:r>
            <a:r>
              <a:rPr lang="pt-BR" sz="900" i="0" dirty="0"/>
              <a:t>. 2016;12:10</a:t>
            </a:r>
            <a:r>
              <a:rPr lang="pt-BR" sz="900" i="0" dirty="0" smtClean="0"/>
              <a:t>.</a:t>
            </a:r>
          </a:p>
          <a:p>
            <a:r>
              <a:rPr lang="pt-BR" sz="900" i="0" dirty="0" err="1" smtClean="0"/>
              <a:t>Asociación</a:t>
            </a:r>
            <a:r>
              <a:rPr lang="pt-BR" sz="900" i="0" dirty="0" smtClean="0"/>
              <a:t> </a:t>
            </a:r>
            <a:r>
              <a:rPr lang="pt-BR" sz="900" i="0" dirty="0" err="1" smtClean="0"/>
              <a:t>Española</a:t>
            </a:r>
            <a:r>
              <a:rPr lang="pt-BR" sz="900" i="0" dirty="0" smtClean="0"/>
              <a:t> de </a:t>
            </a:r>
            <a:r>
              <a:rPr lang="pt-BR" sz="900" i="0" dirty="0" err="1" smtClean="0"/>
              <a:t>Pediatría</a:t>
            </a:r>
            <a:r>
              <a:rPr lang="pt-BR" sz="900" i="0" dirty="0" smtClean="0"/>
              <a:t> de </a:t>
            </a:r>
            <a:r>
              <a:rPr lang="pt-BR" sz="900" i="0" dirty="0" err="1" smtClean="0"/>
              <a:t>Atención</a:t>
            </a:r>
            <a:r>
              <a:rPr lang="pt-BR" sz="900" i="0" dirty="0" smtClean="0"/>
              <a:t> Primaria. Decálogo de </a:t>
            </a:r>
            <a:r>
              <a:rPr lang="pt-BR" sz="900" i="0" dirty="0" err="1" smtClean="0"/>
              <a:t>la</a:t>
            </a:r>
            <a:r>
              <a:rPr lang="pt-BR" sz="900" i="0" dirty="0" smtClean="0"/>
              <a:t> </a:t>
            </a:r>
            <a:r>
              <a:rPr lang="pt-BR" sz="900" i="0" dirty="0" err="1" smtClean="0"/>
              <a:t>fiebre</a:t>
            </a:r>
            <a:r>
              <a:rPr lang="pt-BR" sz="900" i="0" dirty="0" smtClean="0"/>
              <a:t>. </a:t>
            </a:r>
            <a:r>
              <a:rPr lang="pt-BR" sz="900" i="0" dirty="0" err="1" smtClean="0"/>
              <a:t>Disponible</a:t>
            </a:r>
            <a:r>
              <a:rPr lang="pt-BR" sz="900" i="0" dirty="0" smtClean="0"/>
              <a:t> </a:t>
            </a:r>
            <a:r>
              <a:rPr lang="pt-BR" sz="900" i="0" dirty="0" err="1" smtClean="0"/>
              <a:t>en</a:t>
            </a:r>
            <a:r>
              <a:rPr lang="pt-BR" sz="900" i="0" dirty="0"/>
              <a:t>: </a:t>
            </a:r>
            <a:r>
              <a:rPr lang="pt-BR" sz="900" i="0" dirty="0">
                <a:hlinkClick r:id="rId2"/>
              </a:rPr>
              <a:t>http://www.familiaysalud.es/sintomas-y-enfermedades/infecciones/fiebre/decalogo-de-la-</a:t>
            </a:r>
            <a:r>
              <a:rPr lang="pt-BR" sz="900" i="0" dirty="0" smtClean="0">
                <a:hlinkClick r:id="rId2"/>
              </a:rPr>
              <a:t>fiebre</a:t>
            </a:r>
            <a:r>
              <a:rPr lang="pt-BR" sz="900" i="0" dirty="0" smtClean="0"/>
              <a:t>. </a:t>
            </a:r>
            <a:r>
              <a:rPr lang="pt-BR" sz="900" i="0" dirty="0" err="1" smtClean="0"/>
              <a:t>Acceso</a:t>
            </a:r>
            <a:r>
              <a:rPr lang="pt-BR" sz="900" i="0" dirty="0" smtClean="0"/>
              <a:t> 29 de abril de 2018 </a:t>
            </a:r>
            <a:endParaRPr lang="es-ES" sz="900" dirty="0"/>
          </a:p>
        </p:txBody>
      </p:sp>
    </p:spTree>
    <p:extLst>
      <p:ext uri="{BB962C8B-B14F-4D97-AF65-F5344CB8AC3E}">
        <p14:creationId xmlns:p14="http://schemas.microsoft.com/office/powerpoint/2010/main" val="167208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Escalas predictivas de gravedad. Rochester 0-89 días vida.</a:t>
            </a:r>
            <a:endParaRPr lang="es-ES" dirty="0"/>
          </a:p>
        </p:txBody>
      </p:sp>
      <p:sp>
        <p:nvSpPr>
          <p:cNvPr id="3" name="Marcador de contenido 2"/>
          <p:cNvSpPr>
            <a:spLocks noGrp="1"/>
          </p:cNvSpPr>
          <p:nvPr>
            <p:ph idx="1"/>
          </p:nvPr>
        </p:nvSpPr>
        <p:spPr>
          <a:xfrm>
            <a:off x="0" y="1015675"/>
            <a:ext cx="5760089" cy="4592024"/>
          </a:xfrm>
        </p:spPr>
        <p:txBody>
          <a:bodyPr>
            <a:normAutofit fontScale="70000" lnSpcReduction="20000"/>
          </a:bodyPr>
          <a:lstStyle/>
          <a:p>
            <a:r>
              <a:rPr lang="es-ES" dirty="0" smtClean="0"/>
              <a:t>Buen </a:t>
            </a:r>
            <a:r>
              <a:rPr lang="es-ES" dirty="0"/>
              <a:t>estado </a:t>
            </a:r>
            <a:r>
              <a:rPr lang="es-ES" dirty="0" smtClean="0"/>
              <a:t>general</a:t>
            </a:r>
            <a:endParaRPr lang="es-ES" dirty="0"/>
          </a:p>
          <a:p>
            <a:r>
              <a:rPr lang="es-ES" dirty="0"/>
              <a:t>A</a:t>
            </a:r>
            <a:r>
              <a:rPr lang="es-ES" dirty="0" smtClean="0"/>
              <a:t>usencia </a:t>
            </a:r>
            <a:r>
              <a:rPr lang="es-ES" dirty="0"/>
              <a:t>de enfermedad previa (edad gestacional mayor </a:t>
            </a:r>
            <a:r>
              <a:rPr lang="es-ES" dirty="0" smtClean="0"/>
              <a:t>de </a:t>
            </a:r>
            <a:r>
              <a:rPr lang="es-ES" dirty="0"/>
              <a:t>37 semanas, no </a:t>
            </a:r>
            <a:r>
              <a:rPr lang="es-ES" dirty="0" err="1"/>
              <a:t>recibio</a:t>
            </a:r>
            <a:r>
              <a:rPr lang="es-ES" dirty="0"/>
              <a:t>́ </a:t>
            </a:r>
            <a:r>
              <a:rPr lang="es-ES" dirty="0" err="1"/>
              <a:t>antibióticos</a:t>
            </a:r>
            <a:r>
              <a:rPr lang="es-ES" dirty="0"/>
              <a:t> perinatalmente, no fue tratado por </a:t>
            </a:r>
            <a:r>
              <a:rPr lang="es-ES" dirty="0" err="1"/>
              <a:t>hiperbilirrubinemia</a:t>
            </a:r>
            <a:r>
              <a:rPr lang="es-ES" dirty="0"/>
              <a:t> de causa desconocida, no está recibiendo actualmente </a:t>
            </a:r>
            <a:r>
              <a:rPr lang="es-ES" dirty="0" err="1"/>
              <a:t>antibióticos</a:t>
            </a:r>
            <a:r>
              <a:rPr lang="es-ES" dirty="0"/>
              <a:t>, no ha sido hospitalizado, previamente, no padece una enfermedad </a:t>
            </a:r>
            <a:r>
              <a:rPr lang="es-ES" dirty="0" err="1"/>
              <a:t>crónica</a:t>
            </a:r>
            <a:r>
              <a:rPr lang="es-ES" dirty="0"/>
              <a:t> y no </a:t>
            </a:r>
            <a:r>
              <a:rPr lang="es-ES" dirty="0" err="1"/>
              <a:t>permanecio</a:t>
            </a:r>
            <a:r>
              <a:rPr lang="es-ES" dirty="0"/>
              <a:t>́ hospitalizado tras el nacimiento </a:t>
            </a:r>
            <a:r>
              <a:rPr lang="es-ES" dirty="0" err="1"/>
              <a:t>más</a:t>
            </a:r>
            <a:r>
              <a:rPr lang="es-ES" dirty="0"/>
              <a:t> tiempo que su madre) </a:t>
            </a:r>
          </a:p>
          <a:p>
            <a:r>
              <a:rPr lang="es-ES" dirty="0" smtClean="0"/>
              <a:t>No </a:t>
            </a:r>
            <a:r>
              <a:rPr lang="es-ES" dirty="0"/>
              <a:t>evidencia de </a:t>
            </a:r>
            <a:r>
              <a:rPr lang="es-ES" dirty="0" err="1"/>
              <a:t>infección</a:t>
            </a:r>
            <a:r>
              <a:rPr lang="es-ES" dirty="0"/>
              <a:t> focal (piel, tejido </a:t>
            </a:r>
            <a:r>
              <a:rPr lang="es-ES" dirty="0" err="1"/>
              <a:t>subcutáneo</a:t>
            </a:r>
            <a:r>
              <a:rPr lang="es-ES" dirty="0"/>
              <a:t>, hueso, articulaciones u </a:t>
            </a:r>
            <a:r>
              <a:rPr lang="es-ES" dirty="0" err="1"/>
              <a:t>oídos</a:t>
            </a:r>
            <a:r>
              <a:rPr lang="es-ES" dirty="0"/>
              <a:t>) </a:t>
            </a:r>
          </a:p>
          <a:p>
            <a:r>
              <a:rPr lang="es-ES" dirty="0" smtClean="0"/>
              <a:t>Valores </a:t>
            </a:r>
            <a:r>
              <a:rPr lang="es-ES" dirty="0"/>
              <a:t>de laboratorio: </a:t>
            </a:r>
          </a:p>
          <a:p>
            <a:pPr lvl="1"/>
            <a:r>
              <a:rPr lang="es-ES" dirty="0"/>
              <a:t>Leucocitos en sangre </a:t>
            </a:r>
            <a:r>
              <a:rPr lang="es-ES" dirty="0" err="1"/>
              <a:t>periférica</a:t>
            </a:r>
            <a:r>
              <a:rPr lang="es-ES" dirty="0"/>
              <a:t>: 5000-15 000/mm</a:t>
            </a:r>
            <a:r>
              <a:rPr lang="es-ES" sz="600" dirty="0"/>
              <a:t>3 </a:t>
            </a:r>
            <a:endParaRPr lang="es-ES" dirty="0"/>
          </a:p>
          <a:p>
            <a:pPr lvl="1"/>
            <a:r>
              <a:rPr lang="es-ES" dirty="0"/>
              <a:t>Cayados en sangre </a:t>
            </a:r>
            <a:r>
              <a:rPr lang="es-ES" dirty="0" err="1"/>
              <a:t>periférica</a:t>
            </a:r>
            <a:r>
              <a:rPr lang="es-ES" dirty="0"/>
              <a:t>: &lt; 1500/mm</a:t>
            </a:r>
            <a:r>
              <a:rPr lang="es-ES" sz="600" dirty="0"/>
              <a:t>3 </a:t>
            </a:r>
            <a:endParaRPr lang="es-ES" dirty="0"/>
          </a:p>
          <a:p>
            <a:pPr lvl="1"/>
            <a:r>
              <a:rPr lang="es-ES" dirty="0"/>
              <a:t>Sedimento urinario: menos de 10 leucocitos por </a:t>
            </a:r>
            <a:r>
              <a:rPr lang="es-ES" dirty="0" smtClean="0"/>
              <a:t>campo </a:t>
            </a:r>
            <a:endParaRPr lang="es-ES" dirty="0"/>
          </a:p>
          <a:p>
            <a:pPr lvl="1"/>
            <a:r>
              <a:rPr lang="es-ES" dirty="0" err="1"/>
              <a:t>Razón</a:t>
            </a:r>
            <a:r>
              <a:rPr lang="es-ES" dirty="0"/>
              <a:t> cayados/neutró los totales &lt; 0,2* </a:t>
            </a:r>
          </a:p>
          <a:p>
            <a:pPr lvl="1"/>
            <a:endParaRPr lang="es-ES" dirty="0"/>
          </a:p>
        </p:txBody>
      </p:sp>
      <p:sp>
        <p:nvSpPr>
          <p:cNvPr id="4" name="Marcador de texto 3"/>
          <p:cNvSpPr>
            <a:spLocks noGrp="1"/>
          </p:cNvSpPr>
          <p:nvPr>
            <p:ph type="body" sz="quarter" idx="10"/>
          </p:nvPr>
        </p:nvSpPr>
        <p:spPr/>
        <p:txBody>
          <a:bodyPr>
            <a:noAutofit/>
          </a:bodyPr>
          <a:lstStyle/>
          <a:p>
            <a:r>
              <a:rPr lang="es-ES" sz="1100" dirty="0" err="1"/>
              <a:t>Jaskiewicz</a:t>
            </a:r>
            <a:r>
              <a:rPr lang="es-ES" sz="1100" dirty="0"/>
              <a:t> JA, McCarthy CA, Richardson AC, White KC, </a:t>
            </a:r>
            <a:r>
              <a:rPr lang="es-ES" sz="1100" dirty="0" err="1"/>
              <a:t>Fishert</a:t>
            </a:r>
            <a:r>
              <a:rPr lang="es-ES" sz="1100" dirty="0"/>
              <a:t> DJ, </a:t>
            </a:r>
            <a:r>
              <a:rPr lang="es-ES" sz="1100" dirty="0" err="1"/>
              <a:t>Dagan</a:t>
            </a:r>
            <a:r>
              <a:rPr lang="es-ES" sz="1100" dirty="0"/>
              <a:t> R, et al. </a:t>
            </a:r>
            <a:r>
              <a:rPr lang="es-ES" sz="1100" dirty="0" err="1"/>
              <a:t>Febrile</a:t>
            </a:r>
            <a:r>
              <a:rPr lang="es-ES" sz="1100" dirty="0"/>
              <a:t> </a:t>
            </a:r>
            <a:r>
              <a:rPr lang="es-ES" sz="1100" dirty="0" err="1"/>
              <a:t>infants</a:t>
            </a:r>
            <a:r>
              <a:rPr lang="es-ES" sz="1100" dirty="0"/>
              <a:t> al </a:t>
            </a:r>
            <a:r>
              <a:rPr lang="es-ES" sz="1100" dirty="0" err="1"/>
              <a:t>low</a:t>
            </a:r>
            <a:r>
              <a:rPr lang="es-ES" sz="1100" dirty="0"/>
              <a:t> </a:t>
            </a:r>
            <a:r>
              <a:rPr lang="es-ES" sz="1100" dirty="0" err="1"/>
              <a:t>risk</a:t>
            </a:r>
            <a:r>
              <a:rPr lang="es-ES" sz="1100" dirty="0"/>
              <a:t> </a:t>
            </a:r>
            <a:r>
              <a:rPr lang="es-ES" sz="1100" dirty="0" err="1"/>
              <a:t>for</a:t>
            </a:r>
            <a:r>
              <a:rPr lang="es-ES" sz="1100" dirty="0"/>
              <a:t> </a:t>
            </a:r>
            <a:r>
              <a:rPr lang="es-ES" sz="1100" dirty="0" err="1"/>
              <a:t>serious</a:t>
            </a:r>
            <a:r>
              <a:rPr lang="es-ES" sz="1100" dirty="0"/>
              <a:t> </a:t>
            </a:r>
            <a:r>
              <a:rPr lang="es-ES" sz="1100" dirty="0" err="1"/>
              <a:t>bacterial</a:t>
            </a:r>
            <a:r>
              <a:rPr lang="es-ES" sz="1100" dirty="0"/>
              <a:t> </a:t>
            </a:r>
            <a:r>
              <a:rPr lang="es-ES" sz="1100" dirty="0" err="1"/>
              <a:t>infection</a:t>
            </a:r>
            <a:r>
              <a:rPr lang="es-ES" sz="1100" dirty="0"/>
              <a:t>. </a:t>
            </a:r>
            <a:r>
              <a:rPr lang="es-ES" sz="1100" dirty="0" err="1"/>
              <a:t>An</a:t>
            </a:r>
            <a:r>
              <a:rPr lang="es-ES" sz="1100" dirty="0"/>
              <a:t> </a:t>
            </a:r>
            <a:r>
              <a:rPr lang="es-ES" sz="1100" dirty="0" err="1"/>
              <a:t>appraisal</a:t>
            </a:r>
            <a:r>
              <a:rPr lang="es-ES" sz="1100" dirty="0"/>
              <a:t> of </a:t>
            </a:r>
            <a:r>
              <a:rPr lang="es-ES" sz="1100" dirty="0" err="1"/>
              <a:t>the</a:t>
            </a:r>
            <a:r>
              <a:rPr lang="es-ES" sz="1100" dirty="0"/>
              <a:t> Rochester </a:t>
            </a:r>
            <a:r>
              <a:rPr lang="es-ES" sz="1100" dirty="0" err="1"/>
              <a:t>Criteria</a:t>
            </a:r>
            <a:r>
              <a:rPr lang="es-ES" sz="1100" dirty="0"/>
              <a:t> and </a:t>
            </a:r>
            <a:r>
              <a:rPr lang="es-ES" sz="1100" dirty="0" err="1"/>
              <a:t>implications</a:t>
            </a:r>
            <a:r>
              <a:rPr lang="es-ES" sz="1100" dirty="0"/>
              <a:t> </a:t>
            </a:r>
            <a:r>
              <a:rPr lang="es-ES" sz="1100" dirty="0" err="1"/>
              <a:t>for</a:t>
            </a:r>
            <a:r>
              <a:rPr lang="es-ES" sz="1100" dirty="0"/>
              <a:t> </a:t>
            </a:r>
            <a:r>
              <a:rPr lang="es-ES" sz="1100" dirty="0" err="1"/>
              <a:t>management</a:t>
            </a:r>
            <a:r>
              <a:rPr lang="es-ES" sz="1100" dirty="0"/>
              <a:t>. Pediatrics. 1994.94: 390-6. </a:t>
            </a:r>
          </a:p>
          <a:p>
            <a:endParaRPr lang="es-ES" sz="1100" dirty="0"/>
          </a:p>
        </p:txBody>
      </p:sp>
      <p:sp>
        <p:nvSpPr>
          <p:cNvPr id="5" name="Marcador de contenido 2"/>
          <p:cNvSpPr txBox="1">
            <a:spLocks/>
          </p:cNvSpPr>
          <p:nvPr/>
        </p:nvSpPr>
        <p:spPr>
          <a:xfrm>
            <a:off x="6139265" y="1020652"/>
            <a:ext cx="5760089" cy="4581418"/>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2"/>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smtClean="0"/>
              <a:t>Valor: </a:t>
            </a:r>
            <a:r>
              <a:rPr lang="es-ES" dirty="0"/>
              <a:t>valor predictivo negativo de 98,9% (IC del 95%, 97,2 al 99,6%) para una IBG y un valor predictivo negativo de 99.5% (IC del 95%, 98,2 a 99,&lt;9%) para </a:t>
            </a:r>
            <a:r>
              <a:rPr lang="es-ES" dirty="0" smtClean="0"/>
              <a:t>bacteriemia. </a:t>
            </a:r>
          </a:p>
          <a:p>
            <a:r>
              <a:rPr lang="es-ES" dirty="0" smtClean="0"/>
              <a:t>Limitación menores 1 mes: hasta </a:t>
            </a:r>
            <a:r>
              <a:rPr lang="es-ES" dirty="0"/>
              <a:t>un 5-6% de los que cumplen todos los criterios de bajo riesgo tienen una </a:t>
            </a:r>
            <a:r>
              <a:rPr lang="es-ES" dirty="0" smtClean="0"/>
              <a:t>IBG (VPN 95%).</a:t>
            </a:r>
          </a:p>
          <a:p>
            <a:r>
              <a:rPr lang="es-ES" dirty="0" smtClean="0"/>
              <a:t>No aplicable en AP, requiere hemograma.</a:t>
            </a:r>
          </a:p>
        </p:txBody>
      </p:sp>
    </p:spTree>
    <p:extLst>
      <p:ext uri="{BB962C8B-B14F-4D97-AF65-F5344CB8AC3E}">
        <p14:creationId xmlns:p14="http://schemas.microsoft.com/office/powerpoint/2010/main" val="257622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smtClean="0"/>
              <a:t>Una aproximación práctica: Signos de gravedad. </a:t>
            </a:r>
            <a:r>
              <a:rPr lang="es-ES" sz="2800" dirty="0" err="1" smtClean="0"/>
              <a:t>Guia</a:t>
            </a:r>
            <a:r>
              <a:rPr lang="es-ES" sz="2800" dirty="0" smtClean="0"/>
              <a:t> </a:t>
            </a:r>
            <a:r>
              <a:rPr lang="es-ES" sz="2800" dirty="0" err="1" smtClean="0"/>
              <a:t>Nice</a:t>
            </a:r>
            <a:r>
              <a:rPr lang="es-ES" sz="2800" dirty="0" smtClean="0"/>
              <a:t> 2013 fiebre menores 5 años</a:t>
            </a:r>
            <a:endParaRPr lang="es-ES" sz="2800" dirty="0"/>
          </a:p>
        </p:txBody>
      </p:sp>
      <p:sp>
        <p:nvSpPr>
          <p:cNvPr id="4" name="Marcador de texto 3"/>
          <p:cNvSpPr>
            <a:spLocks noGrp="1"/>
          </p:cNvSpPr>
          <p:nvPr>
            <p:ph type="body" sz="quarter" idx="10"/>
          </p:nvPr>
        </p:nvSpPr>
        <p:spPr>
          <a:xfrm>
            <a:off x="260754" y="5661248"/>
            <a:ext cx="11582443" cy="295162"/>
          </a:xfrm>
        </p:spPr>
        <p:txBody>
          <a:bodyPr>
            <a:noAutofit/>
          </a:bodyPr>
          <a:lstStyle/>
          <a:p>
            <a:r>
              <a:rPr lang="en-US" sz="1100" dirty="0">
                <a:hlinkClick r:id="rId2"/>
              </a:rPr>
              <a:t>Fields E</a:t>
            </a:r>
            <a:r>
              <a:rPr lang="en-US" sz="1100" dirty="0"/>
              <a:t>, </a:t>
            </a:r>
            <a:r>
              <a:rPr lang="en-US" sz="1100" dirty="0">
                <a:hlinkClick r:id="rId3"/>
              </a:rPr>
              <a:t>Chard J</a:t>
            </a:r>
            <a:r>
              <a:rPr lang="en-US" sz="1100" dirty="0"/>
              <a:t>, </a:t>
            </a:r>
            <a:r>
              <a:rPr lang="en-US" sz="1100" dirty="0">
                <a:hlinkClick r:id="rId4"/>
              </a:rPr>
              <a:t>Murphy MS</a:t>
            </a:r>
            <a:r>
              <a:rPr lang="en-US" sz="1100" dirty="0"/>
              <a:t>, </a:t>
            </a:r>
            <a:r>
              <a:rPr lang="en-US" sz="1100" dirty="0">
                <a:hlinkClick r:id="rId5"/>
              </a:rPr>
              <a:t>Richardson M</a:t>
            </a:r>
            <a:r>
              <a:rPr lang="en-US" sz="1100" dirty="0"/>
              <a:t>; </a:t>
            </a:r>
            <a:r>
              <a:rPr lang="en-US" sz="1100" dirty="0">
                <a:hlinkClick r:id="rId6"/>
              </a:rPr>
              <a:t>Guideline Development Group and Technical Team</a:t>
            </a:r>
            <a:r>
              <a:rPr lang="en-US" sz="1100" dirty="0"/>
              <a:t>. Assessment and initial management of feverish illness in children younger than 5 years: summary of updated NICE guidance. </a:t>
            </a:r>
            <a:r>
              <a:rPr lang="en-US" sz="1100" dirty="0">
                <a:hlinkClick r:id="rId7" tooltip="BMJ (Clinical research ed.)."/>
              </a:rPr>
              <a:t>BMJ.</a:t>
            </a:r>
            <a:r>
              <a:rPr lang="en-US" sz="1100" dirty="0"/>
              <a:t> 2013 May 22;346:f2866. </a:t>
            </a:r>
            <a:r>
              <a:rPr lang="en-US" sz="1100" dirty="0" err="1"/>
              <a:t>doi</a:t>
            </a:r>
            <a:r>
              <a:rPr lang="en-US" sz="1100" dirty="0"/>
              <a:t>: 10.1136/bmj.f2866.</a:t>
            </a:r>
            <a:endParaRPr lang="es-ES_tradnl" sz="1100" dirty="0"/>
          </a:p>
          <a:p>
            <a:endParaRPr lang="es-ES" sz="1100" dirty="0"/>
          </a:p>
        </p:txBody>
      </p:sp>
      <p:pic>
        <p:nvPicPr>
          <p:cNvPr id="6" name="Imagen 5" descr="Captura de pantalla 2018-04-19 a las 13.49.4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930" y="1443259"/>
            <a:ext cx="5424442" cy="3818605"/>
          </a:xfrm>
          <a:prstGeom prst="rect">
            <a:avLst/>
          </a:prstGeom>
        </p:spPr>
      </p:pic>
      <p:pic>
        <p:nvPicPr>
          <p:cNvPr id="9" name="Imagen 8" descr="Captura de pantalla 2018-04-19 a las 13.51.3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0994" y="1440207"/>
            <a:ext cx="6296904" cy="3889696"/>
          </a:xfrm>
          <a:prstGeom prst="rect">
            <a:avLst/>
          </a:prstGeom>
        </p:spPr>
      </p:pic>
    </p:spTree>
    <p:extLst>
      <p:ext uri="{BB962C8B-B14F-4D97-AF65-F5344CB8AC3E}">
        <p14:creationId xmlns:p14="http://schemas.microsoft.com/office/powerpoint/2010/main" val="3475594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Toma de decisiones. </a:t>
            </a:r>
            <a:r>
              <a:rPr lang="es-ES" dirty="0" err="1"/>
              <a:t>Guia</a:t>
            </a:r>
            <a:r>
              <a:rPr lang="es-ES" dirty="0"/>
              <a:t> </a:t>
            </a:r>
            <a:r>
              <a:rPr lang="es-ES" dirty="0" err="1"/>
              <a:t>Nice</a:t>
            </a:r>
            <a:r>
              <a:rPr lang="es-ES" dirty="0"/>
              <a:t> 2013 fiebre menores 5 años</a:t>
            </a:r>
          </a:p>
        </p:txBody>
      </p:sp>
      <p:sp>
        <p:nvSpPr>
          <p:cNvPr id="8" name="Marcador de contenido 7"/>
          <p:cNvSpPr>
            <a:spLocks noGrp="1"/>
          </p:cNvSpPr>
          <p:nvPr>
            <p:ph idx="1"/>
          </p:nvPr>
        </p:nvSpPr>
        <p:spPr>
          <a:xfrm>
            <a:off x="0" y="1015675"/>
            <a:ext cx="11582400" cy="3327630"/>
          </a:xfrm>
        </p:spPr>
        <p:txBody>
          <a:bodyPr>
            <a:noAutofit/>
          </a:bodyPr>
          <a:lstStyle/>
          <a:p>
            <a:r>
              <a:rPr lang="es-ES" sz="2800" dirty="0" smtClean="0"/>
              <a:t>Edad y fiebre:</a:t>
            </a:r>
          </a:p>
          <a:p>
            <a:pPr lvl="1"/>
            <a:r>
              <a:rPr lang="es-ES" sz="2400" dirty="0" smtClean="0"/>
              <a:t>Menores </a:t>
            </a:r>
            <a:r>
              <a:rPr lang="es-ES" sz="2400" dirty="0"/>
              <a:t>de 3 meses derivar (hemograma, hemocultivo, cultivo orina, PCR, </a:t>
            </a:r>
            <a:r>
              <a:rPr lang="es-ES" sz="2400" dirty="0" err="1"/>
              <a:t>procalcitonina</a:t>
            </a:r>
            <a:r>
              <a:rPr lang="es-ES" sz="2400" dirty="0"/>
              <a:t>....)</a:t>
            </a:r>
          </a:p>
          <a:p>
            <a:pPr lvl="1"/>
            <a:r>
              <a:rPr lang="es-ES" sz="2400" dirty="0"/>
              <a:t>Entre 3 y 6 meses:</a:t>
            </a:r>
          </a:p>
          <a:p>
            <a:pPr lvl="2"/>
            <a:r>
              <a:rPr lang="es-ES" sz="2400" dirty="0"/>
              <a:t>Derivar si fiebre más un signo rojo (exploraciones similares dirigidas al foco)</a:t>
            </a:r>
          </a:p>
          <a:p>
            <a:pPr lvl="2"/>
            <a:r>
              <a:rPr lang="es-ES" sz="2400" dirty="0"/>
              <a:t>Derivar si fiebre sin foco+ signo </a:t>
            </a:r>
            <a:r>
              <a:rPr lang="es-ES" sz="2400" dirty="0" err="1"/>
              <a:t>ambar</a:t>
            </a:r>
            <a:r>
              <a:rPr lang="es-ES" sz="2400" dirty="0"/>
              <a:t>.</a:t>
            </a:r>
          </a:p>
          <a:p>
            <a:pPr lvl="1"/>
            <a:r>
              <a:rPr lang="es-ES" sz="2400" dirty="0"/>
              <a:t>Fiebre sin foco en menores 5 </a:t>
            </a:r>
            <a:r>
              <a:rPr lang="es-ES" sz="2400" dirty="0" smtClean="0"/>
              <a:t>años: </a:t>
            </a:r>
            <a:r>
              <a:rPr lang="es-ES" sz="2400" dirty="0" err="1"/>
              <a:t>urocultivo</a:t>
            </a:r>
            <a:r>
              <a:rPr lang="es-ES" sz="2400" dirty="0"/>
              <a:t> y análisis estéril de orina</a:t>
            </a:r>
            <a:r>
              <a:rPr lang="es-ES" sz="2400" dirty="0" smtClean="0"/>
              <a:t>.</a:t>
            </a:r>
          </a:p>
          <a:p>
            <a:r>
              <a:rPr lang="es-ES" sz="2800" dirty="0" smtClean="0"/>
              <a:t>Estado clínico: Cualquier edad, con fiebre y algún signo rojo.</a:t>
            </a:r>
            <a:endParaRPr lang="es-ES" sz="2800" dirty="0"/>
          </a:p>
          <a:p>
            <a:pPr marL="542925" indent="0">
              <a:buNone/>
            </a:pPr>
            <a:endParaRPr lang="es-ES" sz="2800" dirty="0"/>
          </a:p>
          <a:p>
            <a:endParaRPr lang="es-ES" sz="2800" dirty="0"/>
          </a:p>
        </p:txBody>
      </p:sp>
      <p:sp>
        <p:nvSpPr>
          <p:cNvPr id="9" name="Marcador de texto 8"/>
          <p:cNvSpPr>
            <a:spLocks noGrp="1"/>
          </p:cNvSpPr>
          <p:nvPr>
            <p:ph type="body" sz="quarter" idx="10"/>
          </p:nvPr>
        </p:nvSpPr>
        <p:spPr>
          <a:xfrm>
            <a:off x="170042" y="5661248"/>
            <a:ext cx="11582443" cy="295162"/>
          </a:xfrm>
        </p:spPr>
        <p:txBody>
          <a:bodyPr>
            <a:noAutofit/>
          </a:bodyPr>
          <a:lstStyle/>
          <a:p>
            <a:r>
              <a:rPr lang="en-US" sz="1050" dirty="0">
                <a:hlinkClick r:id="rId2"/>
              </a:rPr>
              <a:t>Fields E</a:t>
            </a:r>
            <a:r>
              <a:rPr lang="en-US" sz="1050" dirty="0"/>
              <a:t>, </a:t>
            </a:r>
            <a:r>
              <a:rPr lang="en-US" sz="1050" dirty="0">
                <a:hlinkClick r:id="rId3"/>
              </a:rPr>
              <a:t>Chard J</a:t>
            </a:r>
            <a:r>
              <a:rPr lang="en-US" sz="1050" dirty="0"/>
              <a:t>, </a:t>
            </a:r>
            <a:r>
              <a:rPr lang="en-US" sz="1050" dirty="0">
                <a:hlinkClick r:id="rId4"/>
              </a:rPr>
              <a:t>Murphy MS</a:t>
            </a:r>
            <a:r>
              <a:rPr lang="en-US" sz="1050" dirty="0"/>
              <a:t>, </a:t>
            </a:r>
            <a:r>
              <a:rPr lang="en-US" sz="1050" dirty="0">
                <a:hlinkClick r:id="rId5"/>
              </a:rPr>
              <a:t>Richardson M</a:t>
            </a:r>
            <a:r>
              <a:rPr lang="en-US" sz="1050" dirty="0"/>
              <a:t>; </a:t>
            </a:r>
            <a:r>
              <a:rPr lang="en-US" sz="1050" dirty="0">
                <a:hlinkClick r:id="rId6"/>
              </a:rPr>
              <a:t>Guideline Development Group and Technical Team</a:t>
            </a:r>
            <a:r>
              <a:rPr lang="en-US" sz="1050" dirty="0"/>
              <a:t>. Assessment and initial management of feverish illness in children younger than 5 years: summary of updated NICE guidance. </a:t>
            </a:r>
            <a:r>
              <a:rPr lang="en-US" sz="1050" dirty="0">
                <a:hlinkClick r:id="rId7" tooltip="BMJ (Clinical research ed.)."/>
              </a:rPr>
              <a:t>BMJ.</a:t>
            </a:r>
            <a:r>
              <a:rPr lang="en-US" sz="1050" dirty="0"/>
              <a:t> 2013 May 22;346:f2866. </a:t>
            </a:r>
            <a:r>
              <a:rPr lang="en-US" sz="1050" dirty="0" err="1"/>
              <a:t>doi</a:t>
            </a:r>
            <a:r>
              <a:rPr lang="en-US" sz="1050" dirty="0"/>
              <a:t>: 10.1136/bmj.f2866.</a:t>
            </a:r>
            <a:endParaRPr lang="es-ES_tradnl" sz="1050" dirty="0"/>
          </a:p>
          <a:p>
            <a:endParaRPr lang="es-ES" sz="1050" dirty="0"/>
          </a:p>
          <a:p>
            <a:endParaRPr lang="es-ES" sz="1050" dirty="0"/>
          </a:p>
        </p:txBody>
      </p:sp>
    </p:spTree>
    <p:extLst>
      <p:ext uri="{BB962C8B-B14F-4D97-AF65-F5344CB8AC3E}">
        <p14:creationId xmlns:p14="http://schemas.microsoft.com/office/powerpoint/2010/main" val="127278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8 Conector recto"/>
          <p:cNvCxnSpPr/>
          <p:nvPr/>
        </p:nvCxnSpPr>
        <p:spPr bwMode="auto">
          <a:xfrm>
            <a:off x="523312" y="6261245"/>
            <a:ext cx="11144813" cy="1117"/>
          </a:xfrm>
          <a:prstGeom prst="line">
            <a:avLst/>
          </a:prstGeom>
          <a:blipFill dpi="0" rotWithShape="0">
            <a:blip r:embed="rId3" cstate="print"/>
            <a:srcRect/>
            <a:tile tx="0" ty="0" sx="100000" sy="100000" flip="none" algn="tl"/>
          </a:blipFill>
          <a:ln w="19050" cap="flat" cmpd="sng" algn="ctr">
            <a:solidFill>
              <a:srgbClr val="2DB2C7"/>
            </a:solidFill>
            <a:prstDash val="solid"/>
            <a:round/>
            <a:headEnd type="none" w="med" len="med"/>
            <a:tailEnd type="none" w="med" len="med"/>
          </a:ln>
          <a:effectLst/>
        </p:spPr>
      </p:cxnSp>
      <p:sp>
        <p:nvSpPr>
          <p:cNvPr id="2" name="Título 1"/>
          <p:cNvSpPr>
            <a:spLocks noGrp="1"/>
          </p:cNvSpPr>
          <p:nvPr>
            <p:ph type="title"/>
          </p:nvPr>
        </p:nvSpPr>
        <p:spPr/>
        <p:txBody>
          <a:bodyPr/>
          <a:lstStyle/>
          <a:p>
            <a:r>
              <a:rPr lang="es-ES" dirty="0" smtClean="0"/>
              <a:t>Evaluar la temperatura... ¿dónde?</a:t>
            </a:r>
            <a:endParaRPr lang="es-ES" dirty="0"/>
          </a:p>
        </p:txBody>
      </p:sp>
      <p:sp>
        <p:nvSpPr>
          <p:cNvPr id="5" name="Marcador de contenido 4"/>
          <p:cNvSpPr>
            <a:spLocks noGrp="1"/>
          </p:cNvSpPr>
          <p:nvPr>
            <p:ph idx="1"/>
          </p:nvPr>
        </p:nvSpPr>
        <p:spPr/>
        <p:txBody>
          <a:bodyPr>
            <a:normAutofit lnSpcReduction="10000"/>
          </a:bodyPr>
          <a:lstStyle/>
          <a:p>
            <a:r>
              <a:rPr lang="es-ES" b="1" dirty="0" smtClean="0">
                <a:solidFill>
                  <a:srgbClr val="004E6D"/>
                </a:solidFill>
                <a:latin typeface="Source Sans Pro"/>
              </a:rPr>
              <a:t>El recto </a:t>
            </a:r>
            <a:r>
              <a:rPr lang="es-ES" dirty="0">
                <a:solidFill>
                  <a:srgbClr val="004E6D"/>
                </a:solidFill>
                <a:latin typeface="Source Sans Pro"/>
              </a:rPr>
              <a:t>(</a:t>
            </a:r>
            <a:r>
              <a:rPr lang="es-ES" b="1" dirty="0">
                <a:solidFill>
                  <a:srgbClr val="004E6D"/>
                </a:solidFill>
                <a:latin typeface="Source Sans Pro"/>
              </a:rPr>
              <a:t>1 a 2 min</a:t>
            </a:r>
            <a:r>
              <a:rPr lang="es-ES" dirty="0">
                <a:solidFill>
                  <a:srgbClr val="004E6D"/>
                </a:solidFill>
                <a:latin typeface="Source Sans Pro"/>
              </a:rPr>
              <a:t>., recomendado en </a:t>
            </a:r>
            <a:r>
              <a:rPr lang="es-ES" b="1" dirty="0">
                <a:solidFill>
                  <a:srgbClr val="004E6D"/>
                </a:solidFill>
                <a:latin typeface="Source Sans Pro"/>
              </a:rPr>
              <a:t>lactantes  &lt;6 meses</a:t>
            </a:r>
            <a:r>
              <a:rPr lang="es-ES" dirty="0">
                <a:solidFill>
                  <a:srgbClr val="004E6D"/>
                </a:solidFill>
                <a:latin typeface="Source Sans Pro"/>
              </a:rPr>
              <a:t>, limpiar la punta del termómetro con alcohol o con agua y jabón, lubricarla e introducirla suavemente  2-2,5 </a:t>
            </a:r>
            <a:r>
              <a:rPr lang="es-ES" dirty="0" smtClean="0">
                <a:solidFill>
                  <a:srgbClr val="004E6D"/>
                </a:solidFill>
                <a:latin typeface="Source Sans Pro"/>
              </a:rPr>
              <a:t>cm). </a:t>
            </a:r>
            <a:r>
              <a:rPr lang="es-ES" dirty="0"/>
              <a:t>La </a:t>
            </a:r>
            <a:r>
              <a:rPr lang="es-ES" dirty="0" smtClean="0"/>
              <a:t>temperatura </a:t>
            </a:r>
            <a:r>
              <a:rPr lang="es-ES" dirty="0"/>
              <a:t>rectal es </a:t>
            </a:r>
            <a:r>
              <a:rPr lang="es-ES" b="1" dirty="0"/>
              <a:t>más precisa</a:t>
            </a:r>
            <a:r>
              <a:rPr lang="es-ES" dirty="0"/>
              <a:t> que las temperaturas axilar, oral y timpánica, por </a:t>
            </a:r>
            <a:r>
              <a:rPr lang="es-ES" dirty="0" smtClean="0"/>
              <a:t>ello se </a:t>
            </a:r>
            <a:r>
              <a:rPr lang="es-ES" dirty="0"/>
              <a:t>recomienda que sea la </a:t>
            </a:r>
            <a:r>
              <a:rPr lang="es-ES" b="1" dirty="0"/>
              <a:t>de elección en menores de 3 </a:t>
            </a:r>
            <a:r>
              <a:rPr lang="es-ES" b="1" dirty="0" smtClean="0"/>
              <a:t>años.</a:t>
            </a:r>
            <a:endParaRPr lang="es-ES_tradnl" b="1" dirty="0"/>
          </a:p>
          <a:p>
            <a:r>
              <a:rPr lang="es-ES" b="1" dirty="0" smtClean="0">
                <a:solidFill>
                  <a:srgbClr val="004E6D"/>
                </a:solidFill>
                <a:latin typeface="Source Sans Pro"/>
              </a:rPr>
              <a:t>La axila e ingle </a:t>
            </a:r>
            <a:r>
              <a:rPr lang="es-ES" dirty="0" smtClean="0">
                <a:solidFill>
                  <a:srgbClr val="004E6D"/>
                </a:solidFill>
                <a:latin typeface="Source Sans Pro"/>
              </a:rPr>
              <a:t>(</a:t>
            </a:r>
            <a:r>
              <a:rPr lang="es-ES" b="1" dirty="0" smtClean="0">
                <a:solidFill>
                  <a:srgbClr val="004E6D"/>
                </a:solidFill>
                <a:latin typeface="Source Sans Pro"/>
              </a:rPr>
              <a:t>5 min</a:t>
            </a:r>
            <a:r>
              <a:rPr lang="es-ES" dirty="0" smtClean="0">
                <a:solidFill>
                  <a:srgbClr val="004E6D"/>
                </a:solidFill>
                <a:latin typeface="Source Sans Pro"/>
              </a:rPr>
              <a:t>., &gt;6 meses de edad; la punta del termómetro debe estar en contacto total con la  piel y la zona debajo del brazo o entrepierna deben estar secas)</a:t>
            </a:r>
          </a:p>
          <a:p>
            <a:r>
              <a:rPr lang="es-ES" b="1" dirty="0" smtClean="0">
                <a:solidFill>
                  <a:srgbClr val="004E6D"/>
                </a:solidFill>
                <a:latin typeface="Source Sans Pro"/>
              </a:rPr>
              <a:t>La </a:t>
            </a:r>
            <a:r>
              <a:rPr lang="es-ES" b="1" dirty="0">
                <a:solidFill>
                  <a:srgbClr val="004E6D"/>
                </a:solidFill>
                <a:latin typeface="Source Sans Pro"/>
              </a:rPr>
              <a:t>boca </a:t>
            </a:r>
            <a:r>
              <a:rPr lang="es-ES" dirty="0">
                <a:solidFill>
                  <a:srgbClr val="004E6D"/>
                </a:solidFill>
                <a:latin typeface="Source Sans Pro"/>
              </a:rPr>
              <a:t>(</a:t>
            </a:r>
            <a:r>
              <a:rPr lang="es-ES" b="1" dirty="0">
                <a:solidFill>
                  <a:srgbClr val="004E6D"/>
                </a:solidFill>
                <a:latin typeface="Source Sans Pro"/>
              </a:rPr>
              <a:t>menos de 1 min</a:t>
            </a:r>
            <a:r>
              <a:rPr lang="es-ES" dirty="0">
                <a:solidFill>
                  <a:srgbClr val="004E6D"/>
                </a:solidFill>
                <a:latin typeface="Source Sans Pro"/>
              </a:rPr>
              <a:t>., </a:t>
            </a:r>
            <a:r>
              <a:rPr lang="es-ES" dirty="0" smtClean="0">
                <a:solidFill>
                  <a:srgbClr val="004E6D"/>
                </a:solidFill>
                <a:latin typeface="Source Sans Pro"/>
              </a:rPr>
              <a:t>&gt;4 </a:t>
            </a:r>
            <a:r>
              <a:rPr lang="es-ES" dirty="0">
                <a:solidFill>
                  <a:srgbClr val="004E6D"/>
                </a:solidFill>
                <a:latin typeface="Source Sans Pro"/>
              </a:rPr>
              <a:t>años; </a:t>
            </a:r>
            <a:r>
              <a:rPr lang="es-ES" dirty="0" smtClean="0">
                <a:solidFill>
                  <a:srgbClr val="004E6D"/>
                </a:solidFill>
                <a:latin typeface="Source Sans Pro"/>
              </a:rPr>
              <a:t>variabilidad; </a:t>
            </a:r>
            <a:r>
              <a:rPr lang="es-ES" dirty="0">
                <a:solidFill>
                  <a:srgbClr val="004E6D"/>
                </a:solidFill>
                <a:latin typeface="Source Sans Pro"/>
              </a:rPr>
              <a:t>la punta del termómetro debe limpiarse con alcohol o con agua  y jabón y colocarse debajo de la lengua</a:t>
            </a:r>
          </a:p>
          <a:p>
            <a:r>
              <a:rPr lang="es-ES" dirty="0">
                <a:solidFill>
                  <a:srgbClr val="004E6D"/>
                </a:solidFill>
                <a:latin typeface="Source Sans Pro"/>
              </a:rPr>
              <a:t>L</a:t>
            </a:r>
            <a:r>
              <a:rPr lang="es-ES" dirty="0" smtClean="0">
                <a:solidFill>
                  <a:srgbClr val="004E6D"/>
                </a:solidFill>
                <a:latin typeface="Source Sans Pro"/>
              </a:rPr>
              <a:t>a </a:t>
            </a:r>
            <a:r>
              <a:rPr lang="es-ES" b="1" dirty="0">
                <a:solidFill>
                  <a:srgbClr val="004E6D"/>
                </a:solidFill>
                <a:latin typeface="Source Sans Pro"/>
              </a:rPr>
              <a:t>frente</a:t>
            </a:r>
            <a:r>
              <a:rPr lang="es-ES" dirty="0">
                <a:solidFill>
                  <a:srgbClr val="004E6D"/>
                </a:solidFill>
                <a:latin typeface="Source Sans Pro"/>
              </a:rPr>
              <a:t> (</a:t>
            </a:r>
            <a:r>
              <a:rPr lang="es-ES" b="1" dirty="0">
                <a:solidFill>
                  <a:srgbClr val="004E6D"/>
                </a:solidFill>
                <a:latin typeface="Source Sans Pro"/>
              </a:rPr>
              <a:t>menos de 1 min</a:t>
            </a:r>
            <a:r>
              <a:rPr lang="es-ES" dirty="0">
                <a:solidFill>
                  <a:srgbClr val="004E6D"/>
                </a:solidFill>
                <a:latin typeface="Source Sans Pro"/>
              </a:rPr>
              <a:t>; el sudor puede afectar su precisión)</a:t>
            </a:r>
          </a:p>
          <a:p>
            <a:r>
              <a:rPr lang="es-ES" b="1" dirty="0" smtClean="0">
                <a:solidFill>
                  <a:srgbClr val="004E6D"/>
                </a:solidFill>
                <a:latin typeface="Source Sans Pro"/>
              </a:rPr>
              <a:t>El </a:t>
            </a:r>
            <a:r>
              <a:rPr lang="es-ES" b="1" dirty="0">
                <a:solidFill>
                  <a:srgbClr val="004E6D"/>
                </a:solidFill>
                <a:latin typeface="Source Sans Pro"/>
              </a:rPr>
              <a:t>oído </a:t>
            </a:r>
            <a:r>
              <a:rPr lang="es-ES" dirty="0">
                <a:solidFill>
                  <a:srgbClr val="004E6D"/>
                </a:solidFill>
                <a:latin typeface="Source Sans Pro"/>
              </a:rPr>
              <a:t>(</a:t>
            </a:r>
            <a:r>
              <a:rPr lang="es-ES" b="1" dirty="0">
                <a:solidFill>
                  <a:srgbClr val="004E6D"/>
                </a:solidFill>
                <a:latin typeface="Source Sans Pro"/>
              </a:rPr>
              <a:t>menos de 1 min</a:t>
            </a:r>
            <a:r>
              <a:rPr lang="es-ES" dirty="0">
                <a:solidFill>
                  <a:srgbClr val="004E6D"/>
                </a:solidFill>
                <a:latin typeface="Source Sans Pro"/>
              </a:rPr>
              <a:t>., </a:t>
            </a:r>
            <a:r>
              <a:rPr lang="es-ES" b="1" dirty="0" smtClean="0">
                <a:solidFill>
                  <a:srgbClr val="004E6D"/>
                </a:solidFill>
                <a:latin typeface="Source Sans Pro"/>
              </a:rPr>
              <a:t>&gt;6 meses</a:t>
            </a:r>
            <a:r>
              <a:rPr lang="es-ES" dirty="0" smtClean="0">
                <a:solidFill>
                  <a:srgbClr val="004E6D"/>
                </a:solidFill>
                <a:latin typeface="Source Sans Pro"/>
              </a:rPr>
              <a:t>; </a:t>
            </a:r>
            <a:r>
              <a:rPr lang="es-ES" dirty="0">
                <a:solidFill>
                  <a:srgbClr val="004E6D"/>
                </a:solidFill>
                <a:latin typeface="Source Sans Pro"/>
              </a:rPr>
              <a:t>la  medición puede estar afectada por infecciones de oído, tapones de cera o por una inadecuada técnica de medición)</a:t>
            </a:r>
          </a:p>
          <a:p>
            <a:endParaRPr lang="es-ES" dirty="0"/>
          </a:p>
        </p:txBody>
      </p:sp>
      <p:sp>
        <p:nvSpPr>
          <p:cNvPr id="6" name="Marcador de texto 5"/>
          <p:cNvSpPr>
            <a:spLocks noGrp="1"/>
          </p:cNvSpPr>
          <p:nvPr>
            <p:ph type="body" sz="quarter" idx="10"/>
          </p:nvPr>
        </p:nvSpPr>
        <p:spPr>
          <a:xfrm>
            <a:off x="-43" y="5638568"/>
            <a:ext cx="11582443" cy="295162"/>
          </a:xfrm>
        </p:spPr>
        <p:txBody>
          <a:bodyPr>
            <a:noAutofit/>
          </a:bodyPr>
          <a:lstStyle/>
          <a:p>
            <a:pPr marL="191338" indent="-191338">
              <a:buAutoNum type="arabicPeriod"/>
            </a:pPr>
            <a:endParaRPr lang="es-ES" sz="1100" dirty="0">
              <a:solidFill>
                <a:srgbClr val="074F6C"/>
              </a:solidFill>
              <a:latin typeface="Calibri" pitchFamily="34" charset="0"/>
            </a:endParaRPr>
          </a:p>
          <a:p>
            <a:r>
              <a:rPr lang="en-US" sz="1100" dirty="0" err="1"/>
              <a:t>Baraff</a:t>
            </a:r>
            <a:r>
              <a:rPr lang="en-US" sz="1100" dirty="0"/>
              <a:t> LJ. Management of infants and young children with fever without source. </a:t>
            </a:r>
            <a:r>
              <a:rPr lang="es-ES_tradnl" sz="1100" dirty="0" err="1"/>
              <a:t>Pediatr</a:t>
            </a:r>
            <a:r>
              <a:rPr lang="es-ES_tradnl" sz="1100" dirty="0"/>
              <a:t> Ann. 2008</a:t>
            </a:r>
            <a:r>
              <a:rPr lang="es-ES_tradnl" sz="1100" dirty="0" smtClean="0"/>
              <a:t>; Oct</a:t>
            </a:r>
            <a:r>
              <a:rPr lang="es-ES_tradnl" sz="1100" dirty="0"/>
              <a:t>;37(10):673-679.</a:t>
            </a:r>
          </a:p>
          <a:p>
            <a:pPr marL="191338" indent="-191338">
              <a:buAutoNum type="arabicPeriod"/>
            </a:pPr>
            <a:endParaRPr lang="en-US" sz="1100" dirty="0">
              <a:solidFill>
                <a:srgbClr val="074F6C"/>
              </a:solidFill>
              <a:latin typeface="Calibri" pitchFamily="34" charset="0"/>
            </a:endParaRPr>
          </a:p>
          <a:p>
            <a:pPr marL="191338" indent="-191338">
              <a:buAutoNum type="arabicPeriod"/>
            </a:pPr>
            <a:endParaRPr lang="en-US" sz="1100" dirty="0">
              <a:solidFill>
                <a:srgbClr val="074F6C"/>
              </a:solidFill>
              <a:latin typeface="Calibri" pitchFamily="34" charset="0"/>
            </a:endParaRPr>
          </a:p>
          <a:p>
            <a:endParaRPr lang="es-ES" sz="1100" dirty="0"/>
          </a:p>
        </p:txBody>
      </p:sp>
    </p:spTree>
    <p:extLst>
      <p:ext uri="{BB962C8B-B14F-4D97-AF65-F5344CB8AC3E}">
        <p14:creationId xmlns:p14="http://schemas.microsoft.com/office/powerpoint/2010/main" val="53319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8 Conector recto"/>
          <p:cNvCxnSpPr/>
          <p:nvPr/>
        </p:nvCxnSpPr>
        <p:spPr bwMode="auto">
          <a:xfrm>
            <a:off x="523312" y="6261245"/>
            <a:ext cx="11144813" cy="1117"/>
          </a:xfrm>
          <a:prstGeom prst="line">
            <a:avLst/>
          </a:prstGeom>
          <a:blipFill dpi="0" rotWithShape="0">
            <a:blip r:embed="rId3" cstate="print"/>
            <a:srcRect/>
            <a:tile tx="0" ty="0" sx="100000" sy="100000" flip="none" algn="tl"/>
          </a:blipFill>
          <a:ln w="19050" cap="flat" cmpd="sng" algn="ctr">
            <a:solidFill>
              <a:srgbClr val="2DB2C7"/>
            </a:solidFill>
            <a:prstDash val="solid"/>
            <a:round/>
            <a:headEnd type="none" w="med" len="med"/>
            <a:tailEnd type="none" w="med" len="med"/>
          </a:ln>
          <a:effectLst/>
        </p:spPr>
      </p:cxnSp>
      <p:pic>
        <p:nvPicPr>
          <p:cNvPr id="46081" name="Picture 1"/>
          <p:cNvPicPr>
            <a:picLocks noChangeAspect="1" noChangeArrowheads="1"/>
          </p:cNvPicPr>
          <p:nvPr/>
        </p:nvPicPr>
        <p:blipFill>
          <a:blip r:embed="rId4" cstate="print"/>
          <a:srcRect/>
          <a:stretch>
            <a:fillRect/>
          </a:stretch>
        </p:blipFill>
        <p:spPr bwMode="auto">
          <a:xfrm>
            <a:off x="210310" y="1896857"/>
            <a:ext cx="4502358" cy="3426671"/>
          </a:xfrm>
          <a:prstGeom prst="rect">
            <a:avLst/>
          </a:prstGeom>
          <a:ln>
            <a:noFill/>
          </a:ln>
          <a:effectLst>
            <a:outerShdw blurRad="292100" dist="139700" dir="2700000" algn="tl" rotWithShape="0">
              <a:srgbClr val="333333">
                <a:alpha val="65000"/>
              </a:srgbClr>
            </a:outerShdw>
          </a:effectLst>
        </p:spPr>
      </p:pic>
      <p:sp>
        <p:nvSpPr>
          <p:cNvPr id="2" name="Título 1"/>
          <p:cNvSpPr>
            <a:spLocks noGrp="1"/>
          </p:cNvSpPr>
          <p:nvPr>
            <p:ph type="title"/>
          </p:nvPr>
        </p:nvSpPr>
        <p:spPr/>
        <p:txBody>
          <a:bodyPr/>
          <a:lstStyle/>
          <a:p>
            <a:r>
              <a:rPr lang="es-ES_tradnl" dirty="0" smtClean="0"/>
              <a:t>¿</a:t>
            </a:r>
            <a:r>
              <a:rPr lang="es-ES_tradnl" dirty="0"/>
              <a:t>Qué temperatura corporal se considera normal? </a:t>
            </a:r>
            <a:endParaRPr lang="es-ES" dirty="0"/>
          </a:p>
        </p:txBody>
      </p:sp>
      <p:sp>
        <p:nvSpPr>
          <p:cNvPr id="3" name="Marcador de contenido 2"/>
          <p:cNvSpPr>
            <a:spLocks noGrp="1"/>
          </p:cNvSpPr>
          <p:nvPr>
            <p:ph idx="1"/>
          </p:nvPr>
        </p:nvSpPr>
        <p:spPr>
          <a:xfrm>
            <a:off x="0" y="1002848"/>
            <a:ext cx="11582400" cy="549302"/>
          </a:xfrm>
        </p:spPr>
        <p:txBody>
          <a:bodyPr>
            <a:normAutofit fontScale="25000" lnSpcReduction="20000"/>
          </a:bodyPr>
          <a:lstStyle/>
          <a:p>
            <a:r>
              <a:rPr lang="es-ES" sz="8000" b="1" dirty="0">
                <a:latin typeface="+mj-lt"/>
                <a:ea typeface="+mj-ea"/>
                <a:cs typeface="+mj-cs"/>
              </a:rPr>
              <a:t>La medida normal es de 36,7ºC a 37ºC. En los lactantes la temperatura suele ser mayor a la del adulto. Además, la temperatura normal también varía con la edad del bebé/niño:1</a:t>
            </a:r>
          </a:p>
          <a:p>
            <a:endParaRPr lang="es-ES" dirty="0"/>
          </a:p>
        </p:txBody>
      </p:sp>
      <p:sp>
        <p:nvSpPr>
          <p:cNvPr id="4" name="Marcador de texto 3"/>
          <p:cNvSpPr>
            <a:spLocks noGrp="1"/>
          </p:cNvSpPr>
          <p:nvPr>
            <p:ph type="body" sz="quarter" idx="10"/>
          </p:nvPr>
        </p:nvSpPr>
        <p:spPr>
          <a:xfrm>
            <a:off x="239059" y="5347485"/>
            <a:ext cx="11582443" cy="295162"/>
          </a:xfrm>
        </p:spPr>
        <p:txBody>
          <a:bodyPr>
            <a:noAutofit/>
          </a:bodyPr>
          <a:lstStyle/>
          <a:p>
            <a:r>
              <a:rPr lang="en-US" sz="1200" dirty="0" err="1"/>
              <a:t>Baraff</a:t>
            </a:r>
            <a:r>
              <a:rPr lang="en-US" sz="1200" dirty="0"/>
              <a:t> LJ. Management of infants and young children with fever without source. </a:t>
            </a:r>
            <a:r>
              <a:rPr lang="es-ES_tradnl" sz="1200" dirty="0" err="1"/>
              <a:t>Pediatr</a:t>
            </a:r>
            <a:r>
              <a:rPr lang="es-ES_tradnl" sz="1200" dirty="0"/>
              <a:t> Ann. 2008;</a:t>
            </a:r>
          </a:p>
          <a:p>
            <a:r>
              <a:rPr lang="es-ES_tradnl" sz="1200" dirty="0"/>
              <a:t>Oct;37(10):673-679.</a:t>
            </a:r>
          </a:p>
          <a:p>
            <a:r>
              <a:rPr lang="es-ES_tradnl" sz="1200" dirty="0" smtClean="0">
                <a:solidFill>
                  <a:srgbClr val="004E6D"/>
                </a:solidFill>
                <a:latin typeface="Calibri" pitchFamily="34" charset="0"/>
                <a:cs typeface="Calibri" pitchFamily="34" charset="0"/>
              </a:rPr>
              <a:t>Fiebre </a:t>
            </a:r>
            <a:r>
              <a:rPr lang="es-ES_tradnl" sz="1200" dirty="0">
                <a:solidFill>
                  <a:srgbClr val="004E6D"/>
                </a:solidFill>
                <a:latin typeface="Calibri" pitchFamily="34" charset="0"/>
                <a:cs typeface="Calibri" pitchFamily="34" charset="0"/>
              </a:rPr>
              <a:t>en niños y su tratamiento. Curso de Primeros Auxilios en Pamplona. Navarra. </a:t>
            </a:r>
            <a:r>
              <a:rPr lang="es-ES_tradnl" sz="1200" dirty="0">
                <a:solidFill>
                  <a:srgbClr val="074F6C"/>
                </a:solidFill>
                <a:latin typeface="Calibri" pitchFamily="34" charset="0"/>
              </a:rPr>
              <a:t>Disponible en: </a:t>
            </a:r>
            <a:r>
              <a:rPr lang="es-ES_tradnl" sz="1200" dirty="0">
                <a:solidFill>
                  <a:srgbClr val="074F6C"/>
                </a:solidFill>
                <a:latin typeface="Calibri" pitchFamily="34" charset="0"/>
                <a:hlinkClick r:id="rId5"/>
              </a:rPr>
              <a:t>http://centromedicopamplona.com/fiebre-en-ninos-y-su-tratamiento-curso-de-primeros-auxilios-en-pamplona-navarra/</a:t>
            </a:r>
            <a:r>
              <a:rPr lang="es-ES_tradnl" sz="1200" dirty="0">
                <a:solidFill>
                  <a:srgbClr val="074F6C"/>
                </a:solidFill>
                <a:latin typeface="Calibri" pitchFamily="34" charset="0"/>
              </a:rPr>
              <a:t> . Acceso: 1/11/2016</a:t>
            </a:r>
            <a:r>
              <a:rPr lang="es-ES_tradnl" sz="1200" dirty="0" smtClean="0">
                <a:solidFill>
                  <a:srgbClr val="074F6C"/>
                </a:solidFill>
                <a:latin typeface="Calibri" pitchFamily="34" charset="0"/>
              </a:rPr>
              <a:t>.</a:t>
            </a:r>
          </a:p>
          <a:p>
            <a:r>
              <a:rPr lang="es-ES_tradnl" sz="1200" dirty="0" smtClean="0">
                <a:solidFill>
                  <a:srgbClr val="074F6C"/>
                </a:solidFill>
                <a:latin typeface="Calibri" pitchFamily="34" charset="0"/>
              </a:rPr>
              <a:t>En </a:t>
            </a:r>
            <a:r>
              <a:rPr lang="es-ES_tradnl" sz="1200" dirty="0">
                <a:solidFill>
                  <a:srgbClr val="074F6C"/>
                </a:solidFill>
                <a:latin typeface="Calibri" pitchFamily="34" charset="0"/>
              </a:rPr>
              <a:t>familia. La fiebre. Asociación Española de </a:t>
            </a:r>
            <a:r>
              <a:rPr lang="es-ES_tradnl" sz="1200" dirty="0" smtClean="0">
                <a:solidFill>
                  <a:srgbClr val="074F6C"/>
                </a:solidFill>
                <a:latin typeface="Calibri" pitchFamily="34" charset="0"/>
              </a:rPr>
              <a:t>Pediatría</a:t>
            </a:r>
          </a:p>
          <a:p>
            <a:r>
              <a:rPr lang="es-ES_tradnl" sz="1200" dirty="0"/>
              <a:t> </a:t>
            </a:r>
          </a:p>
          <a:p>
            <a:pPr marL="191338" indent="-191338">
              <a:buFontTx/>
              <a:buAutoNum type="arabicPeriod"/>
            </a:pPr>
            <a:r>
              <a:rPr lang="es-ES_tradnl" sz="1200" dirty="0" smtClean="0">
                <a:solidFill>
                  <a:srgbClr val="074F6C"/>
                </a:solidFill>
                <a:latin typeface="Calibri" pitchFamily="34" charset="0"/>
              </a:rPr>
              <a:t>.</a:t>
            </a:r>
            <a:endParaRPr lang="es-ES_tradnl" sz="1200" dirty="0">
              <a:solidFill>
                <a:srgbClr val="074F6C"/>
              </a:solidFill>
              <a:latin typeface="Calibri" pitchFamily="34" charset="0"/>
            </a:endParaRPr>
          </a:p>
          <a:p>
            <a:endParaRPr lang="es-ES" sz="1200" dirty="0"/>
          </a:p>
        </p:txBody>
      </p:sp>
      <p:pic>
        <p:nvPicPr>
          <p:cNvPr id="6" name="Imagen 5" descr="Captura de pantalla 2018-04-19 a las 22.54.34.png"/>
          <p:cNvPicPr>
            <a:picLocks noChangeAspect="1"/>
          </p:cNvPicPr>
          <p:nvPr/>
        </p:nvPicPr>
        <p:blipFill rotWithShape="1">
          <a:blip r:embed="rId6">
            <a:extLst>
              <a:ext uri="{28A0092B-C50C-407E-A947-70E740481C1C}">
                <a14:useLocalDpi xmlns:a14="http://schemas.microsoft.com/office/drawing/2010/main" val="0"/>
              </a:ext>
            </a:extLst>
          </a:blip>
          <a:srcRect t="13790" r="7342"/>
          <a:stretch/>
        </p:blipFill>
        <p:spPr>
          <a:xfrm>
            <a:off x="4798159" y="2216645"/>
            <a:ext cx="7024796" cy="2787095"/>
          </a:xfrm>
          <a:prstGeom prst="rect">
            <a:avLst/>
          </a:prstGeom>
        </p:spPr>
      </p:pic>
    </p:spTree>
    <p:extLst>
      <p:ext uri="{BB962C8B-B14F-4D97-AF65-F5344CB8AC3E}">
        <p14:creationId xmlns:p14="http://schemas.microsoft.com/office/powerpoint/2010/main" val="210028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 resumen....</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Al menos 8 de cada 100 niños consultan cada año por fiebre en el SEM. El pico máximo de consultas se produce en las edades entre 3 y 6 meses (±16%).</a:t>
            </a:r>
          </a:p>
          <a:p>
            <a:r>
              <a:rPr lang="es-ES" dirty="0" smtClean="0"/>
              <a:t>De ellos se derivan:</a:t>
            </a:r>
          </a:p>
          <a:p>
            <a:pPr lvl="1"/>
            <a:r>
              <a:rPr lang="es-ES" dirty="0"/>
              <a:t>C</a:t>
            </a:r>
            <a:r>
              <a:rPr lang="es-ES" dirty="0" smtClean="0"/>
              <a:t>asi el 40% de los menores de 3 meses.</a:t>
            </a:r>
          </a:p>
          <a:p>
            <a:pPr lvl="1"/>
            <a:r>
              <a:rPr lang="es-ES" dirty="0" smtClean="0"/>
              <a:t>El 25% de los que tienen entre 3 y 6 meses.</a:t>
            </a:r>
          </a:p>
          <a:p>
            <a:pPr lvl="1"/>
            <a:r>
              <a:rPr lang="es-ES" dirty="0" smtClean="0"/>
              <a:t>El 14% entre 6 meses y 6 años.</a:t>
            </a:r>
          </a:p>
          <a:p>
            <a:pPr lvl="1"/>
            <a:r>
              <a:rPr lang="es-ES" dirty="0" smtClean="0"/>
              <a:t>Menos del 8% de los mayores de 6 años.</a:t>
            </a:r>
          </a:p>
          <a:p>
            <a:r>
              <a:rPr lang="es-ES" dirty="0" smtClean="0"/>
              <a:t>La fiebre (cantidad, respuesta a antitérmicos, ...) no es una buena guía de toma de decisiones informadas</a:t>
            </a:r>
          </a:p>
          <a:p>
            <a:r>
              <a:rPr lang="es-ES" dirty="0" smtClean="0"/>
              <a:t>El uso del término antitérmico debería abandonarse, confunde el objetivo terapéutico de la medicación, el lenguaje es lo más importante.</a:t>
            </a:r>
          </a:p>
          <a:p>
            <a:r>
              <a:rPr lang="es-ES" dirty="0" smtClean="0"/>
              <a:t>La situación clínica del paciente en mayores de 3 meses de edad es la guía de toma de decisiones. En menores, la presencia confirmada de fiebre es criterio suficiente para derivar.</a:t>
            </a: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53172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_tradnl" dirty="0" smtClean="0"/>
              <a:t>Caso 3: </a:t>
            </a:r>
            <a:r>
              <a:rPr lang="es-ES_tradnl" dirty="0" smtClean="0"/>
              <a:t>El s</a:t>
            </a:r>
            <a:r>
              <a:rPr lang="es-ES_tradnl" dirty="0" smtClean="0"/>
              <a:t>íntoma y l</a:t>
            </a:r>
            <a:r>
              <a:rPr lang="es-ES_tradnl" dirty="0" smtClean="0"/>
              <a:t>a enfermedad</a:t>
            </a:r>
            <a:endParaRPr lang="es-ES_tradnl" dirty="0"/>
          </a:p>
        </p:txBody>
      </p:sp>
      <p:sp>
        <p:nvSpPr>
          <p:cNvPr id="4" name="Marcador de contenido 3"/>
          <p:cNvSpPr>
            <a:spLocks noGrp="1"/>
          </p:cNvSpPr>
          <p:nvPr>
            <p:ph idx="1"/>
          </p:nvPr>
        </p:nvSpPr>
        <p:spPr/>
        <p:txBody>
          <a:bodyPr>
            <a:normAutofit/>
          </a:bodyPr>
          <a:lstStyle/>
          <a:p>
            <a:r>
              <a:rPr lang="es-ES_tradnl" dirty="0" smtClean="0"/>
              <a:t>Una niña de 12 meses acude a consulta por tres días de fiebre entre 38.5 °C y 40 °C. Previamente sana y bien vacunada (incluye cobertura </a:t>
            </a:r>
            <a:r>
              <a:rPr lang="es-ES_tradnl" dirty="0" err="1" smtClean="0"/>
              <a:t>Meningo</a:t>
            </a:r>
            <a:r>
              <a:rPr lang="es-ES_tradnl" dirty="0" smtClean="0"/>
              <a:t> B)</a:t>
            </a:r>
          </a:p>
          <a:p>
            <a:r>
              <a:rPr lang="es-ES_tradnl" dirty="0" smtClean="0"/>
              <a:t>No tiene tos, no tiene dificultad para respirar, no tiene vómitos, no dolor aparente en el abdomen, sin </a:t>
            </a:r>
            <a:r>
              <a:rPr lang="es-ES_tradnl" dirty="0" err="1" smtClean="0"/>
              <a:t>rash</a:t>
            </a:r>
            <a:r>
              <a:rPr lang="es-ES_tradnl" dirty="0" smtClean="0"/>
              <a:t> ni diarrea. Come con apetito y tolera.</a:t>
            </a:r>
          </a:p>
          <a:p>
            <a:r>
              <a:rPr lang="es-ES" dirty="0" smtClean="0"/>
              <a:t> EF:</a:t>
            </a:r>
          </a:p>
          <a:p>
            <a:pPr lvl="1"/>
            <a:r>
              <a:rPr lang="es-ES" dirty="0" smtClean="0"/>
              <a:t>BEG, cansada si aspecto toxico.</a:t>
            </a:r>
          </a:p>
          <a:p>
            <a:pPr lvl="1"/>
            <a:r>
              <a:rPr lang="es-ES_tradnl" dirty="0" err="1" smtClean="0"/>
              <a:t>Tª</a:t>
            </a:r>
            <a:r>
              <a:rPr lang="es-ES_tradnl" dirty="0" smtClean="0"/>
              <a:t> (rectal) 39.0° C. FR 25. FC 125. </a:t>
            </a:r>
          </a:p>
          <a:p>
            <a:pPr lvl="1"/>
            <a:r>
              <a:rPr lang="es-ES_tradnl" dirty="0" smtClean="0"/>
              <a:t>Tímpano izquierdo eritematoso y abombado.</a:t>
            </a:r>
          </a:p>
          <a:p>
            <a:pPr marL="542925" indent="0">
              <a:buNone/>
            </a:pPr>
            <a:endParaRPr lang="es-ES_tradnl" dirty="0" smtClean="0"/>
          </a:p>
          <a:p>
            <a:pPr lvl="1"/>
            <a:endParaRPr lang="es-ES_tradnl" dirty="0" smtClean="0"/>
          </a:p>
          <a:p>
            <a:pPr algn="just"/>
            <a:endParaRPr lang="es-ES_tradnl"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369739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pPr algn="just"/>
            <a:r>
              <a:rPr lang="es-ES" sz="3600" dirty="0" smtClean="0">
                <a:latin typeface="Calibri" charset="0"/>
                <a:ea typeface="Calibri" charset="0"/>
                <a:cs typeface="Calibri" charset="0"/>
              </a:rPr>
              <a:t>Caso 1: El síntoma</a:t>
            </a:r>
          </a:p>
        </p:txBody>
      </p:sp>
      <p:sp>
        <p:nvSpPr>
          <p:cNvPr id="26627" name="2 Marcador de contenido"/>
          <p:cNvSpPr>
            <a:spLocks noGrp="1"/>
          </p:cNvSpPr>
          <p:nvPr>
            <p:ph idx="1"/>
          </p:nvPr>
        </p:nvSpPr>
        <p:spPr/>
        <p:txBody>
          <a:bodyPr>
            <a:normAutofit/>
          </a:bodyPr>
          <a:lstStyle/>
          <a:p>
            <a:pPr algn="just"/>
            <a:r>
              <a:rPr lang="es-ES" sz="2000" dirty="0" smtClean="0">
                <a:latin typeface="+mj-lt"/>
              </a:rPr>
              <a:t>14:45h Un padre nos pregunta por teléfono si su niño de 5 meses de edad al que “ha notado caliente” debe tomar medicinas para la fiebre ..... Por teléfono escuchamos un llanto potente y un poco de ruido caótico en casa. </a:t>
            </a:r>
          </a:p>
          <a:p>
            <a:pPr algn="just"/>
            <a:r>
              <a:rPr lang="es-ES" sz="2000" dirty="0" smtClean="0">
                <a:latin typeface="+mj-lt"/>
              </a:rPr>
              <a:t>Evaluación inicial:</a:t>
            </a:r>
          </a:p>
          <a:p>
            <a:pPr lvl="1">
              <a:defRPr/>
            </a:pPr>
            <a:r>
              <a:rPr lang="en-US" sz="1800" b="1" dirty="0">
                <a:solidFill>
                  <a:srgbClr val="FFC000"/>
                </a:solidFill>
                <a:effectLst>
                  <a:outerShdw blurRad="38100" dist="38100" dir="2700000" algn="tl">
                    <a:srgbClr val="000000">
                      <a:alpha val="43137"/>
                    </a:srgbClr>
                  </a:outerShdw>
                </a:effectLst>
                <a:ea typeface="ＭＳ Ｐゴシック" pitchFamily="-84" charset="-128"/>
              </a:rPr>
              <a:t>A</a:t>
            </a:r>
            <a:r>
              <a:rPr lang="en-US" sz="1800" dirty="0">
                <a:ea typeface="ＭＳ Ｐゴシック" pitchFamily="-84" charset="-128"/>
              </a:rPr>
              <a:t>: Permeable, </a:t>
            </a:r>
            <a:r>
              <a:rPr lang="en-US" sz="1800" dirty="0" err="1" smtClean="0">
                <a:ea typeface="ＭＳ Ｐゴシック" pitchFamily="-84" charset="-128"/>
              </a:rPr>
              <a:t>llanto</a:t>
            </a:r>
            <a:r>
              <a:rPr lang="en-US" sz="1800" dirty="0" smtClean="0">
                <a:ea typeface="ＭＳ Ｐゴシック" pitchFamily="-84" charset="-128"/>
              </a:rPr>
              <a:t> </a:t>
            </a:r>
            <a:r>
              <a:rPr lang="en-US" sz="1800" dirty="0" err="1" smtClean="0">
                <a:ea typeface="ＭＳ Ｐゴシック" pitchFamily="-84" charset="-128"/>
              </a:rPr>
              <a:t>potente</a:t>
            </a:r>
            <a:r>
              <a:rPr lang="en-US" sz="1800" dirty="0" smtClean="0">
                <a:ea typeface="ＭＳ Ｐゴシック" pitchFamily="-84" charset="-128"/>
              </a:rPr>
              <a:t>.</a:t>
            </a:r>
            <a:endParaRPr lang="en-US" sz="1800" dirty="0">
              <a:ea typeface="ＭＳ Ｐゴシック" pitchFamily="-84" charset="-128"/>
            </a:endParaRPr>
          </a:p>
          <a:p>
            <a:pPr lvl="1">
              <a:defRPr/>
            </a:pPr>
            <a:r>
              <a:rPr lang="en-US" sz="1800" b="1" dirty="0">
                <a:solidFill>
                  <a:srgbClr val="FFC000"/>
                </a:solidFill>
                <a:effectLst>
                  <a:outerShdw blurRad="38100" dist="38100" dir="2700000" algn="tl">
                    <a:srgbClr val="000000">
                      <a:alpha val="43137"/>
                    </a:srgbClr>
                  </a:outerShdw>
                </a:effectLst>
                <a:ea typeface="ＭＳ Ｐゴシック" pitchFamily="-84" charset="-128"/>
              </a:rPr>
              <a:t>B</a:t>
            </a:r>
            <a:r>
              <a:rPr lang="en-US" sz="1800" dirty="0">
                <a:ea typeface="ＭＳ Ｐゴシック" pitchFamily="-84" charset="-128"/>
              </a:rPr>
              <a:t>: </a:t>
            </a:r>
            <a:r>
              <a:rPr lang="en-US" sz="1800" dirty="0" err="1" smtClean="0">
                <a:ea typeface="ＭＳ Ｐゴシック" pitchFamily="-84" charset="-128"/>
              </a:rPr>
              <a:t>Llanto</a:t>
            </a:r>
            <a:r>
              <a:rPr lang="en-US" sz="1800" dirty="0" smtClean="0">
                <a:ea typeface="ＭＳ Ｐゴシック" pitchFamily="-84" charset="-128"/>
              </a:rPr>
              <a:t> continuo, sin </a:t>
            </a:r>
            <a:r>
              <a:rPr lang="en-US" sz="1800" dirty="0" err="1" smtClean="0">
                <a:ea typeface="ＭＳ Ｐゴシック" pitchFamily="-84" charset="-128"/>
              </a:rPr>
              <a:t>interrupciones</a:t>
            </a:r>
            <a:endParaRPr lang="en-US" sz="1800" dirty="0">
              <a:ea typeface="ＭＳ Ｐゴシック" pitchFamily="-84" charset="-128"/>
            </a:endParaRPr>
          </a:p>
          <a:p>
            <a:pPr lvl="1">
              <a:defRPr/>
            </a:pPr>
            <a:r>
              <a:rPr lang="en-US" sz="1800" b="1" dirty="0">
                <a:solidFill>
                  <a:srgbClr val="FFC000"/>
                </a:solidFill>
                <a:effectLst>
                  <a:outerShdw blurRad="38100" dist="38100" dir="2700000" algn="tl">
                    <a:srgbClr val="000000">
                      <a:alpha val="43137"/>
                    </a:srgbClr>
                  </a:outerShdw>
                </a:effectLst>
                <a:ea typeface="ＭＳ Ｐゴシック" pitchFamily="-84" charset="-128"/>
              </a:rPr>
              <a:t>C</a:t>
            </a:r>
            <a:r>
              <a:rPr lang="en-US" sz="1800" dirty="0">
                <a:ea typeface="ＭＳ Ｐゴシック" pitchFamily="-84" charset="-128"/>
              </a:rPr>
              <a:t>: </a:t>
            </a:r>
            <a:r>
              <a:rPr lang="es-ES_tradnl" sz="1800" dirty="0" smtClean="0">
                <a:ea typeface="ＭＳ Ｐゴシック" pitchFamily="-84" charset="-128"/>
              </a:rPr>
              <a:t>No hay datos</a:t>
            </a:r>
            <a:endParaRPr lang="es-ES" sz="1400" dirty="0" smtClean="0">
              <a:ea typeface="ＭＳ Ｐゴシック" pitchFamily="-84" charset="-128"/>
            </a:endParaRPr>
          </a:p>
          <a:p>
            <a:pPr lvl="1">
              <a:defRPr/>
            </a:pPr>
            <a:r>
              <a:rPr lang="en-US" sz="1800" b="1" dirty="0" smtClean="0">
                <a:solidFill>
                  <a:srgbClr val="FFC000"/>
                </a:solidFill>
                <a:effectLst>
                  <a:outerShdw blurRad="38100" dist="38100" dir="2700000" algn="tl">
                    <a:srgbClr val="000000">
                      <a:alpha val="43137"/>
                    </a:srgbClr>
                  </a:outerShdw>
                </a:effectLst>
                <a:ea typeface="ＭＳ Ｐゴシック" pitchFamily="-84" charset="-128"/>
              </a:rPr>
              <a:t>D</a:t>
            </a:r>
            <a:r>
              <a:rPr lang="en-US" dirty="0">
                <a:ea typeface="ＭＳ Ｐゴシック" pitchFamily="-84" charset="-128"/>
              </a:rPr>
              <a:t>: </a:t>
            </a:r>
            <a:r>
              <a:rPr lang="es-ES_tradnl" sz="1800" dirty="0" smtClean="0">
                <a:ea typeface="ＭＳ Ｐゴシック" pitchFamily="-84" charset="-128"/>
              </a:rPr>
              <a:t>El padre lo encuentra bien, aunque “eso lo lleva la mujer” (que sale a las 15h del supermercado donde trabaja como cajera)</a:t>
            </a:r>
            <a:r>
              <a:rPr lang="es-ES" sz="1800" dirty="0" smtClean="0">
                <a:ea typeface="ＭＳ Ｐゴシック" pitchFamily="-84" charset="-128"/>
              </a:rPr>
              <a:t>. </a:t>
            </a:r>
            <a:endParaRPr lang="es-ES" sz="1800" dirty="0">
              <a:ea typeface="ＭＳ Ｐゴシック" pitchFamily="-84" charset="-128"/>
            </a:endParaRPr>
          </a:p>
          <a:p>
            <a:pPr lvl="1">
              <a:defRPr/>
            </a:pPr>
            <a:r>
              <a:rPr lang="en-US" sz="1800" b="1" dirty="0" smtClean="0">
                <a:solidFill>
                  <a:srgbClr val="FFC000"/>
                </a:solidFill>
                <a:effectLst>
                  <a:outerShdw blurRad="38100" dist="38100" dir="2700000" algn="tl">
                    <a:srgbClr val="000000">
                      <a:alpha val="43137"/>
                    </a:srgbClr>
                  </a:outerShdw>
                </a:effectLst>
                <a:ea typeface="ＭＳ Ｐゴシック" pitchFamily="-84" charset="-128"/>
              </a:rPr>
              <a:t>Ad</a:t>
            </a:r>
            <a:r>
              <a:rPr lang="en-US" sz="1800" dirty="0" smtClean="0">
                <a:ea typeface="ＭＳ Ｐゴシック" pitchFamily="-84" charset="-128"/>
              </a:rPr>
              <a:t>: </a:t>
            </a:r>
            <a:r>
              <a:rPr lang="en-US" sz="1800" dirty="0" err="1" smtClean="0">
                <a:ea typeface="ＭＳ Ｐゴシック" pitchFamily="-84" charset="-128"/>
              </a:rPr>
              <a:t>Es</a:t>
            </a:r>
            <a:r>
              <a:rPr lang="en-US" sz="1800" dirty="0" smtClean="0">
                <a:ea typeface="ＭＳ Ｐゴシック" pitchFamily="-84" charset="-128"/>
              </a:rPr>
              <a:t> </a:t>
            </a:r>
            <a:r>
              <a:rPr lang="en-US" sz="1800" dirty="0" err="1" smtClean="0">
                <a:ea typeface="ＭＳ Ｐゴシック" pitchFamily="-84" charset="-128"/>
              </a:rPr>
              <a:t>una</a:t>
            </a:r>
            <a:r>
              <a:rPr lang="en-US" sz="1800" dirty="0" smtClean="0">
                <a:ea typeface="ＭＳ Ｐゴシック" pitchFamily="-84" charset="-128"/>
              </a:rPr>
              <a:t> </a:t>
            </a:r>
            <a:r>
              <a:rPr lang="en-US" sz="1800" dirty="0" err="1" smtClean="0">
                <a:ea typeface="ＭＳ Ｐゴシック" pitchFamily="-84" charset="-128"/>
              </a:rPr>
              <a:t>familia</a:t>
            </a:r>
            <a:r>
              <a:rPr lang="en-US" sz="1800" dirty="0" smtClean="0">
                <a:ea typeface="ＭＳ Ｐゴシック" pitchFamily="-84" charset="-128"/>
              </a:rPr>
              <a:t> </a:t>
            </a:r>
            <a:r>
              <a:rPr lang="en-US" sz="1800" dirty="0" err="1" smtClean="0">
                <a:ea typeface="ＭＳ Ｐゴシック" pitchFamily="-84" charset="-128"/>
              </a:rPr>
              <a:t>confiable</a:t>
            </a:r>
            <a:r>
              <a:rPr lang="en-US" sz="1800" dirty="0" smtClean="0">
                <a:ea typeface="ＭＳ Ｐゴシック" pitchFamily="-84" charset="-128"/>
              </a:rPr>
              <a:t> (</a:t>
            </a:r>
            <a:r>
              <a:rPr lang="en-US" sz="1800" dirty="0" err="1" smtClean="0">
                <a:ea typeface="ＭＳ Ｐゴシック" pitchFamily="-84" charset="-128"/>
              </a:rPr>
              <a:t>tiene</a:t>
            </a:r>
            <a:r>
              <a:rPr lang="en-US" sz="1800" dirty="0" smtClean="0">
                <a:ea typeface="ＭＳ Ｐゴシック" pitchFamily="-84" charset="-128"/>
              </a:rPr>
              <a:t> </a:t>
            </a:r>
            <a:r>
              <a:rPr lang="en-US" sz="1800" dirty="0" err="1" smtClean="0">
                <a:ea typeface="ＭＳ Ｐゴシック" pitchFamily="-84" charset="-128"/>
              </a:rPr>
              <a:t>una</a:t>
            </a:r>
            <a:r>
              <a:rPr lang="en-US" sz="1800" dirty="0" smtClean="0">
                <a:ea typeface="ＭＳ Ｐゴシック" pitchFamily="-84" charset="-128"/>
              </a:rPr>
              <a:t> </a:t>
            </a:r>
            <a:r>
              <a:rPr lang="en-US" sz="1800" dirty="0" err="1" smtClean="0">
                <a:ea typeface="ＭＳ Ｐゴシック" pitchFamily="-84" charset="-128"/>
              </a:rPr>
              <a:t>hermana</a:t>
            </a:r>
            <a:r>
              <a:rPr lang="en-US" sz="1800" dirty="0" smtClean="0">
                <a:ea typeface="ＭＳ Ｐゴシック" pitchFamily="-84" charset="-128"/>
              </a:rPr>
              <a:t> de 4 </a:t>
            </a:r>
            <a:r>
              <a:rPr lang="en-US" sz="1800" dirty="0" err="1" smtClean="0">
                <a:ea typeface="ＭＳ Ｐゴシック" pitchFamily="-84" charset="-128"/>
              </a:rPr>
              <a:t>años</a:t>
            </a:r>
            <a:r>
              <a:rPr lang="en-US" sz="1800" dirty="0" smtClean="0">
                <a:ea typeface="ＭＳ Ｐゴシック" pitchFamily="-84" charset="-128"/>
              </a:rPr>
              <a:t>), a la </a:t>
            </a:r>
            <a:r>
              <a:rPr lang="en-US" sz="1800" dirty="0" err="1" smtClean="0">
                <a:ea typeface="ＭＳ Ｐゴシック" pitchFamily="-84" charset="-128"/>
              </a:rPr>
              <a:t>que</a:t>
            </a:r>
            <a:r>
              <a:rPr lang="en-US" sz="1800" dirty="0" smtClean="0">
                <a:ea typeface="ＭＳ Ｐゴシック" pitchFamily="-84" charset="-128"/>
              </a:rPr>
              <a:t> </a:t>
            </a:r>
            <a:r>
              <a:rPr lang="en-US" sz="1800" dirty="0" err="1" smtClean="0">
                <a:ea typeface="ＭＳ Ｐゴシック" pitchFamily="-84" charset="-128"/>
              </a:rPr>
              <a:t>conocemos</a:t>
            </a:r>
            <a:r>
              <a:rPr lang="en-US" sz="1800" dirty="0" smtClean="0">
                <a:ea typeface="ＭＳ Ｐゴシック" pitchFamily="-84" charset="-128"/>
              </a:rPr>
              <a:t> </a:t>
            </a:r>
            <a:r>
              <a:rPr lang="en-US" sz="1800" dirty="0" err="1" smtClean="0">
                <a:ea typeface="ＭＳ Ｐゴシック" pitchFamily="-84" charset="-128"/>
              </a:rPr>
              <a:t>sobradamente</a:t>
            </a:r>
            <a:r>
              <a:rPr lang="en-US" sz="1800" dirty="0" smtClean="0">
                <a:ea typeface="ＭＳ Ｐゴシック" pitchFamily="-84" charset="-128"/>
              </a:rPr>
              <a:t>, </a:t>
            </a:r>
            <a:r>
              <a:rPr lang="en-US" sz="1800" dirty="0" err="1" smtClean="0">
                <a:ea typeface="ＭＳ Ｐゴシック" pitchFamily="-84" charset="-128"/>
              </a:rPr>
              <a:t>es</a:t>
            </a:r>
            <a:r>
              <a:rPr lang="en-US" sz="1800" dirty="0" smtClean="0">
                <a:ea typeface="ＭＳ Ｐゴシック" pitchFamily="-84" charset="-128"/>
              </a:rPr>
              <a:t> un </a:t>
            </a:r>
            <a:r>
              <a:rPr lang="en-US" sz="1800" dirty="0" err="1" smtClean="0">
                <a:ea typeface="ＭＳ Ｐゴシック" pitchFamily="-84" charset="-128"/>
              </a:rPr>
              <a:t>niño</a:t>
            </a:r>
            <a:r>
              <a:rPr lang="en-US" sz="1800" dirty="0" smtClean="0">
                <a:ea typeface="ＭＳ Ｐゴシック" pitchFamily="-84" charset="-128"/>
              </a:rPr>
              <a:t> sin </a:t>
            </a:r>
            <a:r>
              <a:rPr lang="en-US" sz="1800" dirty="0" err="1" smtClean="0">
                <a:ea typeface="ＭＳ Ｐゴシック" pitchFamily="-84" charset="-128"/>
              </a:rPr>
              <a:t>enfermedades</a:t>
            </a:r>
            <a:r>
              <a:rPr lang="en-US" sz="1800" dirty="0" smtClean="0">
                <a:ea typeface="ＭＳ Ｐゴシック" pitchFamily="-84" charset="-128"/>
              </a:rPr>
              <a:t> </a:t>
            </a:r>
            <a:r>
              <a:rPr lang="en-US" sz="1800" dirty="0" err="1" smtClean="0">
                <a:ea typeface="ＭＳ Ｐゴシック" pitchFamily="-84" charset="-128"/>
              </a:rPr>
              <a:t>conocidas</a:t>
            </a:r>
            <a:r>
              <a:rPr lang="en-US" sz="1800" dirty="0" smtClean="0">
                <a:ea typeface="ＭＳ Ｐゴシック" pitchFamily="-84" charset="-128"/>
              </a:rPr>
              <a:t>. En general son un </a:t>
            </a:r>
            <a:r>
              <a:rPr lang="en-US" sz="1800" dirty="0" err="1" smtClean="0">
                <a:ea typeface="ＭＳ Ｐゴシック" pitchFamily="-84" charset="-128"/>
              </a:rPr>
              <a:t>poco</a:t>
            </a:r>
            <a:r>
              <a:rPr lang="en-US" sz="1800" dirty="0" smtClean="0">
                <a:ea typeface="ＭＳ Ｐゴシック" pitchFamily="-84" charset="-128"/>
              </a:rPr>
              <a:t> “</a:t>
            </a:r>
            <a:r>
              <a:rPr lang="en-US" sz="1800" dirty="0" err="1" smtClean="0">
                <a:ea typeface="ＭＳ Ｐゴシック" pitchFamily="-84" charset="-128"/>
              </a:rPr>
              <a:t>ansiosos</a:t>
            </a:r>
            <a:r>
              <a:rPr lang="en-US" sz="1800" dirty="0" smtClean="0">
                <a:ea typeface="ＭＳ Ｐゴシック" pitchFamily="-84" charset="-128"/>
              </a:rPr>
              <a:t>”.</a:t>
            </a:r>
            <a:endParaRPr lang="es-ES" sz="1800" dirty="0" smtClean="0">
              <a:latin typeface="+mj-lt"/>
            </a:endParaRPr>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419514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a:bodyPr>
          <a:lstStyle/>
          <a:p>
            <a:r>
              <a:rPr lang="es-ES" dirty="0" smtClean="0"/>
              <a:t>No datos naranjas ni rojos, edad 12 meses: Confirmar fiebre termómetro axilar/ Amoxicilina/ Alta/ Analgésicos según temperatura.</a:t>
            </a:r>
          </a:p>
          <a:p>
            <a:r>
              <a:rPr lang="es-ES" dirty="0" smtClean="0"/>
              <a:t>No datos naranjas ni rojos, edad 12 meses: Analgésicos/ Amoxicilina/ Observación 6 horas.</a:t>
            </a:r>
          </a:p>
          <a:p>
            <a:r>
              <a:rPr lang="es-ES" u="sng" dirty="0"/>
              <a:t>No datos naranjas ni rojos, edad 12 meses: Confirmar fiebre con termómetro rectal/ Analgésicos/ Amoxicilina/ Alta y analgésicos según situación </a:t>
            </a:r>
            <a:r>
              <a:rPr lang="es-ES" u="sng" dirty="0" err="1"/>
              <a:t>clinica</a:t>
            </a:r>
            <a:r>
              <a:rPr lang="es-ES" u="sng" dirty="0"/>
              <a:t>.</a:t>
            </a:r>
          </a:p>
          <a:p>
            <a:r>
              <a:rPr lang="es-ES" dirty="0" smtClean="0"/>
              <a:t>Taquicardia y taquipnea importantes (2 datos naranja). Fiebre. Estudios complementarios.</a:t>
            </a:r>
            <a:endParaRPr lang="es-ES" dirty="0"/>
          </a:p>
        </p:txBody>
      </p:sp>
      <p:sp>
        <p:nvSpPr>
          <p:cNvPr id="3" name="Marcador de texto 2"/>
          <p:cNvSpPr>
            <a:spLocks noGrp="1"/>
          </p:cNvSpPr>
          <p:nvPr>
            <p:ph type="body" idx="10"/>
          </p:nvPr>
        </p:nvSpPr>
        <p:spPr/>
        <p:txBody>
          <a:bodyPr/>
          <a:lstStyle/>
          <a:p>
            <a:r>
              <a:rPr lang="es-ES" dirty="0" smtClean="0"/>
              <a:t>Toma decisiones</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endParaRPr lang="es-ES"/>
          </a:p>
        </p:txBody>
      </p:sp>
    </p:spTree>
    <p:extLst>
      <p:ext uri="{BB962C8B-B14F-4D97-AF65-F5344CB8AC3E}">
        <p14:creationId xmlns:p14="http://schemas.microsoft.com/office/powerpoint/2010/main" val="224113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64308" y="5765835"/>
            <a:ext cx="11582443" cy="295162"/>
          </a:xfrm>
        </p:spPr>
        <p:txBody>
          <a:bodyPr>
            <a:noAutofit/>
          </a:bodyPr>
          <a:lstStyle/>
          <a:p>
            <a:r>
              <a:rPr lang="en-US" sz="800" dirty="0">
                <a:hlinkClick r:id="rId2"/>
              </a:rPr>
              <a:t>Fields E</a:t>
            </a:r>
            <a:r>
              <a:rPr lang="en-US" sz="800" dirty="0"/>
              <a:t>, </a:t>
            </a:r>
            <a:r>
              <a:rPr lang="en-US" sz="800" dirty="0">
                <a:hlinkClick r:id="rId3"/>
              </a:rPr>
              <a:t>Chard J</a:t>
            </a:r>
            <a:r>
              <a:rPr lang="en-US" sz="800" dirty="0"/>
              <a:t>, </a:t>
            </a:r>
            <a:r>
              <a:rPr lang="en-US" sz="800" dirty="0">
                <a:hlinkClick r:id="rId4"/>
              </a:rPr>
              <a:t>Murphy MS</a:t>
            </a:r>
            <a:r>
              <a:rPr lang="en-US" sz="800" dirty="0"/>
              <a:t>, </a:t>
            </a:r>
            <a:r>
              <a:rPr lang="en-US" sz="800" dirty="0">
                <a:hlinkClick r:id="rId5"/>
              </a:rPr>
              <a:t>Richardson M</a:t>
            </a:r>
            <a:r>
              <a:rPr lang="en-US" sz="800" dirty="0"/>
              <a:t>; </a:t>
            </a:r>
            <a:r>
              <a:rPr lang="en-US" sz="800" dirty="0">
                <a:hlinkClick r:id="rId6"/>
              </a:rPr>
              <a:t>Guideline Development Group and Technical Team</a:t>
            </a:r>
            <a:r>
              <a:rPr lang="en-US" sz="800" dirty="0"/>
              <a:t>. Assessment and initial management of feverish illness in children younger than 5 years: summary of updated NICE guidance. </a:t>
            </a:r>
            <a:r>
              <a:rPr lang="en-US" sz="800" dirty="0">
                <a:hlinkClick r:id="rId7" tooltip="BMJ (Clinical research ed.)."/>
              </a:rPr>
              <a:t>BMJ.</a:t>
            </a:r>
            <a:r>
              <a:rPr lang="en-US" sz="800" dirty="0"/>
              <a:t> 2013 May 22;346:f2866. </a:t>
            </a:r>
            <a:r>
              <a:rPr lang="en-US" sz="800" dirty="0" err="1"/>
              <a:t>doi</a:t>
            </a:r>
            <a:r>
              <a:rPr lang="en-US" sz="800" dirty="0"/>
              <a:t>: 10.1136/bmj.f2866</a:t>
            </a:r>
            <a:r>
              <a:rPr lang="en-US" sz="800" dirty="0" smtClean="0"/>
              <a:t>.</a:t>
            </a:r>
          </a:p>
          <a:p>
            <a:pPr marL="191338" indent="-191338">
              <a:buAutoNum type="arabicPeriod"/>
            </a:pPr>
            <a:endParaRPr lang="es-ES" sz="800" dirty="0">
              <a:solidFill>
                <a:srgbClr val="074F6C"/>
              </a:solidFill>
              <a:latin typeface="Calibri" pitchFamily="34" charset="0"/>
            </a:endParaRPr>
          </a:p>
          <a:p>
            <a:r>
              <a:rPr lang="en-US" sz="800" dirty="0" err="1"/>
              <a:t>Baraff</a:t>
            </a:r>
            <a:r>
              <a:rPr lang="en-US" sz="800" dirty="0"/>
              <a:t> LJ. Management of infants and young children with fever without source. </a:t>
            </a:r>
            <a:r>
              <a:rPr lang="es-ES_tradnl" sz="800" dirty="0" err="1"/>
              <a:t>Pediatr</a:t>
            </a:r>
            <a:r>
              <a:rPr lang="es-ES_tradnl" sz="800" dirty="0"/>
              <a:t> Ann. 2008; Oct;37(10):673-679.</a:t>
            </a:r>
          </a:p>
          <a:p>
            <a:pPr marL="191338" indent="-191338">
              <a:buAutoNum type="arabicPeriod"/>
            </a:pPr>
            <a:endParaRPr lang="en-US" sz="800" dirty="0">
              <a:solidFill>
                <a:srgbClr val="074F6C"/>
              </a:solidFill>
              <a:latin typeface="Calibri" pitchFamily="34" charset="0"/>
            </a:endParaRPr>
          </a:p>
          <a:p>
            <a:pPr marL="191338" indent="-191338">
              <a:buAutoNum type="arabicPeriod"/>
            </a:pPr>
            <a:endParaRPr lang="en-US" sz="800" dirty="0">
              <a:solidFill>
                <a:srgbClr val="074F6C"/>
              </a:solidFill>
              <a:latin typeface="Calibri" pitchFamily="34" charset="0"/>
            </a:endParaRPr>
          </a:p>
          <a:p>
            <a:endParaRPr lang="es-ES" sz="800" dirty="0"/>
          </a:p>
          <a:p>
            <a:endParaRPr lang="es-ES_tradnl" sz="800" dirty="0"/>
          </a:p>
          <a:p>
            <a:endParaRPr lang="es-ES" sz="800" dirty="0"/>
          </a:p>
          <a:p>
            <a:endParaRPr lang="es-ES" sz="800" dirty="0"/>
          </a:p>
        </p:txBody>
      </p:sp>
      <p:sp>
        <p:nvSpPr>
          <p:cNvPr id="3" name="Título 2"/>
          <p:cNvSpPr>
            <a:spLocks noGrp="1"/>
          </p:cNvSpPr>
          <p:nvPr>
            <p:ph type="title"/>
          </p:nvPr>
        </p:nvSpPr>
        <p:spPr/>
        <p:txBody>
          <a:bodyPr/>
          <a:lstStyle/>
          <a:p>
            <a:r>
              <a:rPr lang="es-ES" dirty="0" smtClean="0"/>
              <a:t>Recuerda naranjas y rojos</a:t>
            </a:r>
            <a:endParaRPr lang="es-ES" dirty="0"/>
          </a:p>
        </p:txBody>
      </p:sp>
      <p:pic>
        <p:nvPicPr>
          <p:cNvPr id="4" name="Imagen 3" descr="Captura de pantalla 2018-04-19 a las 13.49.4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930" y="875501"/>
            <a:ext cx="5424442" cy="3818605"/>
          </a:xfrm>
          <a:prstGeom prst="rect">
            <a:avLst/>
          </a:prstGeom>
        </p:spPr>
      </p:pic>
      <p:pic>
        <p:nvPicPr>
          <p:cNvPr id="5" name="Imagen 4" descr="Captura de pantalla 2018-04-19 a las 13.51.3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0994" y="872449"/>
            <a:ext cx="6296904" cy="3889696"/>
          </a:xfrm>
          <a:prstGeom prst="rect">
            <a:avLst/>
          </a:prstGeom>
        </p:spPr>
      </p:pic>
      <p:sp>
        <p:nvSpPr>
          <p:cNvPr id="8" name="CuadroTexto 7"/>
          <p:cNvSpPr txBox="1"/>
          <p:nvPr/>
        </p:nvSpPr>
        <p:spPr>
          <a:xfrm>
            <a:off x="104588" y="4915647"/>
            <a:ext cx="11863294" cy="732118"/>
          </a:xfrm>
          <a:prstGeom prst="rect">
            <a:avLst/>
          </a:prstGeom>
          <a:noFill/>
        </p:spPr>
        <p:txBody>
          <a:bodyPr vert="horz" wrap="square" lIns="91440" tIns="45720" rIns="91440" bIns="45720" rtlCol="0" anchor="ctr">
            <a:noAutofit/>
          </a:bodyPr>
          <a:lstStyle/>
          <a:p>
            <a:pPr marL="342900" indent="-342900">
              <a:buFont typeface="Arial"/>
              <a:buChar char="•"/>
            </a:pPr>
            <a:r>
              <a:rPr lang="es-ES" sz="2400" dirty="0" smtClean="0">
                <a:solidFill>
                  <a:srgbClr val="004586"/>
                </a:solidFill>
              </a:rPr>
              <a:t>Taquipnea?: 1 grado temperatura (&gt;38ºC) son 5 rpm. Tiene 25(-5) rpm.</a:t>
            </a:r>
          </a:p>
          <a:p>
            <a:pPr marL="342900" indent="-342900">
              <a:buFont typeface="Arial"/>
              <a:buChar char="•"/>
            </a:pPr>
            <a:r>
              <a:rPr lang="es-ES" sz="2400" dirty="0" smtClean="0">
                <a:solidFill>
                  <a:srgbClr val="004586"/>
                </a:solidFill>
              </a:rPr>
              <a:t>Taquicardia?: </a:t>
            </a:r>
            <a:r>
              <a:rPr lang="es-ES" sz="2400" dirty="0">
                <a:solidFill>
                  <a:srgbClr val="004586"/>
                </a:solidFill>
              </a:rPr>
              <a:t> 1 grado temperatura (&gt;38ºC) son </a:t>
            </a:r>
            <a:r>
              <a:rPr lang="es-ES" sz="2400" dirty="0" smtClean="0">
                <a:solidFill>
                  <a:srgbClr val="004586"/>
                </a:solidFill>
              </a:rPr>
              <a:t>10 lpm. </a:t>
            </a:r>
            <a:r>
              <a:rPr lang="es-ES" sz="2400" dirty="0">
                <a:solidFill>
                  <a:srgbClr val="004586"/>
                </a:solidFill>
              </a:rPr>
              <a:t>Tiene </a:t>
            </a:r>
            <a:r>
              <a:rPr lang="es-ES" sz="2400" dirty="0" smtClean="0">
                <a:solidFill>
                  <a:srgbClr val="004586"/>
                </a:solidFill>
              </a:rPr>
              <a:t>125</a:t>
            </a:r>
            <a:r>
              <a:rPr lang="es-ES" sz="2400" dirty="0">
                <a:solidFill>
                  <a:srgbClr val="004586"/>
                </a:solidFill>
              </a:rPr>
              <a:t>(</a:t>
            </a:r>
            <a:r>
              <a:rPr lang="es-ES" sz="2400" dirty="0" smtClean="0">
                <a:solidFill>
                  <a:srgbClr val="004586"/>
                </a:solidFill>
              </a:rPr>
              <a:t>-10) </a:t>
            </a:r>
            <a:r>
              <a:rPr lang="es-ES" sz="2400" dirty="0">
                <a:solidFill>
                  <a:srgbClr val="004586"/>
                </a:solidFill>
              </a:rPr>
              <a:t>rpm</a:t>
            </a:r>
            <a:r>
              <a:rPr lang="es-ES" sz="2400" dirty="0" smtClean="0">
                <a:solidFill>
                  <a:srgbClr val="004586"/>
                </a:solidFill>
              </a:rPr>
              <a:t>.</a:t>
            </a:r>
            <a:endParaRPr lang="es-ES" sz="2400" dirty="0">
              <a:solidFill>
                <a:srgbClr val="004586"/>
              </a:solidFill>
            </a:endParaRPr>
          </a:p>
        </p:txBody>
      </p:sp>
    </p:spTree>
    <p:extLst>
      <p:ext uri="{BB962C8B-B14F-4D97-AF65-F5344CB8AC3E}">
        <p14:creationId xmlns:p14="http://schemas.microsoft.com/office/powerpoint/2010/main" val="416128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Caso 4: La enfermedad y el s</a:t>
            </a:r>
            <a:r>
              <a:rPr lang="es-ES" dirty="0" smtClean="0"/>
              <a:t>íntoma (1)</a:t>
            </a:r>
            <a:endParaRPr lang="es-ES" dirty="0"/>
          </a:p>
        </p:txBody>
      </p:sp>
      <p:sp>
        <p:nvSpPr>
          <p:cNvPr id="3" name="Marcador de contenido 2"/>
          <p:cNvSpPr>
            <a:spLocks noGrp="1"/>
          </p:cNvSpPr>
          <p:nvPr>
            <p:ph idx="1"/>
          </p:nvPr>
        </p:nvSpPr>
        <p:spPr/>
        <p:txBody>
          <a:bodyPr/>
          <a:lstStyle/>
          <a:p>
            <a:r>
              <a:rPr lang="es-ES" dirty="0"/>
              <a:t>Un niño desplazado de 18 meses acude a consulta por fiebre de cuatro días de evolución (</a:t>
            </a:r>
            <a:r>
              <a:rPr lang="es-ES" dirty="0" err="1"/>
              <a:t>Tª</a:t>
            </a:r>
            <a:r>
              <a:rPr lang="es-ES" dirty="0"/>
              <a:t> 38.0°C-38.9°C). Sus padres lo notan un poco irritable. </a:t>
            </a:r>
            <a:r>
              <a:rPr lang="es-ES" dirty="0" smtClean="0"/>
              <a:t>No </a:t>
            </a:r>
            <a:r>
              <a:rPr lang="es-ES" dirty="0"/>
              <a:t>tiene antecedentes médicos y las vacunas están al día. No ha tenido vómitos ni diarrea.</a:t>
            </a:r>
            <a:endParaRPr lang="es-ES_tradnl" dirty="0"/>
          </a:p>
          <a:p>
            <a:r>
              <a:rPr lang="es-ES" dirty="0"/>
              <a:t>Exploración física: </a:t>
            </a:r>
            <a:endParaRPr lang="es-ES" dirty="0" smtClean="0"/>
          </a:p>
          <a:p>
            <a:pPr lvl="1"/>
            <a:r>
              <a:rPr lang="es-ES" dirty="0" smtClean="0"/>
              <a:t>BEG</a:t>
            </a:r>
            <a:r>
              <a:rPr lang="es-ES" dirty="0"/>
              <a:t>. Llanto activo, no irritabilidad. </a:t>
            </a:r>
            <a:endParaRPr lang="es-ES" dirty="0" smtClean="0"/>
          </a:p>
          <a:p>
            <a:pPr lvl="1"/>
            <a:r>
              <a:rPr lang="es-ES" dirty="0" smtClean="0"/>
              <a:t>No </a:t>
            </a:r>
            <a:r>
              <a:rPr lang="es-ES" dirty="0" err="1"/>
              <a:t>meningismo</a:t>
            </a:r>
            <a:r>
              <a:rPr lang="es-ES" dirty="0"/>
              <a:t>. Resto EF normal. </a:t>
            </a:r>
            <a:endParaRPr lang="es-ES" dirty="0" smtClean="0"/>
          </a:p>
          <a:p>
            <a:pPr lvl="1"/>
            <a:r>
              <a:rPr lang="es-ES" dirty="0" smtClean="0"/>
              <a:t>Constantes:</a:t>
            </a:r>
          </a:p>
          <a:p>
            <a:pPr lvl="2"/>
            <a:r>
              <a:rPr lang="es-ES" dirty="0" smtClean="0"/>
              <a:t>FR: 22 rpm </a:t>
            </a:r>
          </a:p>
          <a:p>
            <a:pPr lvl="2"/>
            <a:r>
              <a:rPr lang="es-ES" dirty="0" smtClean="0"/>
              <a:t>FC: 105</a:t>
            </a:r>
          </a:p>
          <a:p>
            <a:pPr lvl="2"/>
            <a:r>
              <a:rPr lang="es-ES" dirty="0" smtClean="0"/>
              <a:t>TA: 90/55</a:t>
            </a:r>
          </a:p>
          <a:p>
            <a:pPr lvl="1"/>
            <a:r>
              <a:rPr lang="es-ES" dirty="0" smtClean="0"/>
              <a:t>Temperatura </a:t>
            </a:r>
            <a:r>
              <a:rPr lang="es-ES" dirty="0"/>
              <a:t>rectal de 38,7° C. </a:t>
            </a:r>
            <a:endParaRPr lang="es-ES_tradnl" dirty="0"/>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59329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Antit</a:t>
            </a:r>
            <a:r>
              <a:rPr lang="es-ES" dirty="0" smtClean="0"/>
              <a:t>érmicos y seguir viaje.</a:t>
            </a:r>
          </a:p>
          <a:p>
            <a:r>
              <a:rPr lang="es-ES" dirty="0" smtClean="0"/>
              <a:t>Antibioterapia empírica de cobertura amplia (4 días de fiebre), antitérmicos y seguir viaje.</a:t>
            </a:r>
          </a:p>
          <a:p>
            <a:r>
              <a:rPr lang="es-ES" u="sng" dirty="0" smtClean="0"/>
              <a:t>Riesgo de ITU. Muestra de orina. Si positivo enviar a </a:t>
            </a:r>
            <a:r>
              <a:rPr lang="es-ES" u="sng" dirty="0" err="1" smtClean="0"/>
              <a:t>urocultivo</a:t>
            </a:r>
            <a:r>
              <a:rPr lang="es-ES" u="sng" dirty="0" smtClean="0"/>
              <a:t> y antibioterapia. Seguir viaje con alertas.</a:t>
            </a:r>
          </a:p>
          <a:p>
            <a:r>
              <a:rPr lang="es-ES" dirty="0" smtClean="0"/>
              <a:t>Riesgo de ITU. Derivar centro de referencia para muestra estéril de orina. </a:t>
            </a:r>
            <a:endParaRPr lang="es-ES" dirty="0"/>
          </a:p>
        </p:txBody>
      </p:sp>
      <p:sp>
        <p:nvSpPr>
          <p:cNvPr id="3" name="Marcador de texto 2"/>
          <p:cNvSpPr>
            <a:spLocks noGrp="1"/>
          </p:cNvSpPr>
          <p:nvPr>
            <p:ph type="body" idx="10"/>
          </p:nvPr>
        </p:nvSpPr>
        <p:spPr/>
        <p:txBody>
          <a:bodyPr/>
          <a:lstStyle/>
          <a:p>
            <a:r>
              <a:rPr lang="es-ES" dirty="0" smtClean="0"/>
              <a:t>¿Alg</a:t>
            </a:r>
            <a:r>
              <a:rPr lang="es-ES" dirty="0" smtClean="0"/>
              <a:t>ún planteamiento?</a:t>
            </a:r>
            <a:endParaRPr lang="es-ES" dirty="0"/>
          </a:p>
        </p:txBody>
      </p:sp>
      <p:sp>
        <p:nvSpPr>
          <p:cNvPr id="4" name="Marcador de texto 3"/>
          <p:cNvSpPr>
            <a:spLocks noGrp="1"/>
          </p:cNvSpPr>
          <p:nvPr>
            <p:ph type="body" sz="quarter" idx="11"/>
          </p:nvPr>
        </p:nvSpPr>
        <p:spPr/>
        <p:txBody>
          <a:bodyPr>
            <a:noAutofit/>
          </a:bodyPr>
          <a:lstStyle/>
          <a:p>
            <a:r>
              <a:rPr lang="es-ES_tradnl" sz="1050" dirty="0"/>
              <a:t>Herramientas de Consulta Rápida sobre Infección del Tracto Urinario en la Población Pediátrica. Disponible en: </a:t>
            </a:r>
            <a:r>
              <a:rPr lang="es-ES_tradnl" sz="1050" u="sng" dirty="0">
                <a:hlinkClick r:id="rId2"/>
              </a:rPr>
              <a:t>http://www.guiasalud.es/egpc/ITU/herramientas/preg-reco.html</a:t>
            </a:r>
            <a:r>
              <a:rPr lang="es-ES_tradnl" sz="1050" dirty="0"/>
              <a:t>. Acceso 20 de abril de 2018</a:t>
            </a:r>
          </a:p>
          <a:p>
            <a:r>
              <a:rPr lang="es-ES_tradnl" sz="1050" dirty="0"/>
              <a:t> </a:t>
            </a:r>
          </a:p>
          <a:p>
            <a:endParaRPr lang="es-ES" sz="1050" dirty="0"/>
          </a:p>
        </p:txBody>
      </p:sp>
      <p:sp>
        <p:nvSpPr>
          <p:cNvPr id="5" name="Título 4"/>
          <p:cNvSpPr>
            <a:spLocks noGrp="1"/>
          </p:cNvSpPr>
          <p:nvPr>
            <p:ph type="title"/>
          </p:nvPr>
        </p:nvSpPr>
        <p:spPr/>
        <p:txBody>
          <a:bodyPr/>
          <a:lstStyle/>
          <a:p>
            <a:endParaRPr lang="es-ES"/>
          </a:p>
        </p:txBody>
      </p:sp>
    </p:spTree>
    <p:extLst>
      <p:ext uri="{BB962C8B-B14F-4D97-AF65-F5344CB8AC3E}">
        <p14:creationId xmlns:p14="http://schemas.microsoft.com/office/powerpoint/2010/main" val="211128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_tradnl" dirty="0" smtClean="0"/>
              <a:t>Caso </a:t>
            </a:r>
            <a:r>
              <a:rPr lang="es-ES_tradnl" dirty="0" smtClean="0"/>
              <a:t>5: </a:t>
            </a:r>
            <a:r>
              <a:rPr lang="es-ES_tradnl" dirty="0" smtClean="0"/>
              <a:t>La enfermedad (1)</a:t>
            </a:r>
            <a:endParaRPr lang="es-ES_tradnl" dirty="0"/>
          </a:p>
        </p:txBody>
      </p:sp>
      <p:sp>
        <p:nvSpPr>
          <p:cNvPr id="4" name="Marcador de contenido 3"/>
          <p:cNvSpPr>
            <a:spLocks noGrp="1"/>
          </p:cNvSpPr>
          <p:nvPr>
            <p:ph idx="1"/>
          </p:nvPr>
        </p:nvSpPr>
        <p:spPr/>
        <p:txBody>
          <a:bodyPr>
            <a:normAutofit fontScale="92500" lnSpcReduction="10000"/>
          </a:bodyPr>
          <a:lstStyle/>
          <a:p>
            <a:pPr algn="just"/>
            <a:r>
              <a:rPr lang="es-ES_tradnl" dirty="0" smtClean="0"/>
              <a:t>Paciente 12 años, peso aproximado 45 kg. Acude acompañado de su padre, que dice que es un quejica, el niño está de pie delante del mostrador del PSX. El motivo de consulta es fiebre (39ºC la noche pasada) y cefalea que el niño refiere como muy intensa. </a:t>
            </a:r>
          </a:p>
          <a:p>
            <a:pPr algn="just"/>
            <a:r>
              <a:rPr lang="es-ES_tradnl" dirty="0" smtClean="0"/>
              <a:t>Familia conocida de toda la vida, muy buena relación con ellos, muy poco demandantes. Niño correctamente vacunado, sin enfermedades conocidas.</a:t>
            </a:r>
          </a:p>
          <a:p>
            <a:pPr algn="just"/>
            <a:r>
              <a:rPr lang="es-ES_tradnl" dirty="0" smtClean="0"/>
              <a:t>Datos </a:t>
            </a:r>
          </a:p>
          <a:p>
            <a:pPr lvl="1" algn="just"/>
            <a:r>
              <a:rPr lang="es-ES_tradnl" dirty="0" smtClean="0"/>
              <a:t>Al desnudarlo se aprecia un </a:t>
            </a:r>
            <a:r>
              <a:rPr lang="es-ES_tradnl" dirty="0" err="1" smtClean="0"/>
              <a:t>rash</a:t>
            </a:r>
            <a:r>
              <a:rPr lang="es-ES_tradnl" dirty="0" smtClean="0"/>
              <a:t> petequial </a:t>
            </a:r>
            <a:r>
              <a:rPr lang="es-ES_tradnl" dirty="0" err="1" smtClean="0"/>
              <a:t>equimótico</a:t>
            </a:r>
            <a:r>
              <a:rPr lang="es-ES_tradnl" dirty="0" smtClean="0"/>
              <a:t> de distribución generalizada. </a:t>
            </a:r>
          </a:p>
          <a:p>
            <a:pPr lvl="1" algn="just"/>
            <a:r>
              <a:rPr lang="es-ES_tradnl" dirty="0" smtClean="0"/>
              <a:t>Estado general aceptable, ligeramente somnoliento, aunque colaborador. </a:t>
            </a:r>
            <a:r>
              <a:rPr lang="es-ES_tradnl" dirty="0" err="1" smtClean="0"/>
              <a:t>Tª</a:t>
            </a:r>
            <a:r>
              <a:rPr lang="es-ES_tradnl" dirty="0" smtClean="0"/>
              <a:t> 39,8 axilar.</a:t>
            </a:r>
            <a:endParaRPr lang="es-ES_tradnl" dirty="0"/>
          </a:p>
          <a:p>
            <a:pPr lvl="1" algn="just"/>
            <a:r>
              <a:rPr lang="es-ES_tradnl" dirty="0" smtClean="0"/>
              <a:t>A: Permeable, habla con normalidad.</a:t>
            </a:r>
          </a:p>
          <a:p>
            <a:pPr lvl="1" algn="just"/>
            <a:r>
              <a:rPr lang="es-ES_tradnl" dirty="0" smtClean="0"/>
              <a:t>B: FR 32 </a:t>
            </a:r>
            <a:r>
              <a:rPr lang="es-ES_tradnl" dirty="0"/>
              <a:t>rpm, respiración superficial. AP normal. Onda </a:t>
            </a:r>
            <a:r>
              <a:rPr lang="es-ES_tradnl" dirty="0" err="1"/>
              <a:t>pulsioximetría</a:t>
            </a:r>
            <a:r>
              <a:rPr lang="es-ES_tradnl" dirty="0"/>
              <a:t> </a:t>
            </a:r>
            <a:r>
              <a:rPr lang="es-ES_tradnl" dirty="0" smtClean="0"/>
              <a:t>no capta. </a:t>
            </a:r>
            <a:endParaRPr lang="es-ES_tradnl" dirty="0"/>
          </a:p>
          <a:p>
            <a:pPr lvl="1" algn="just"/>
            <a:r>
              <a:rPr lang="es-ES_tradnl" dirty="0" smtClean="0"/>
              <a:t>C: </a:t>
            </a:r>
            <a:r>
              <a:rPr lang="es-ES_tradnl" dirty="0" err="1" smtClean="0"/>
              <a:t>Sinusal</a:t>
            </a:r>
            <a:r>
              <a:rPr lang="es-ES_tradnl" dirty="0" smtClean="0"/>
              <a:t> 115 lpm. Relleno </a:t>
            </a:r>
            <a:r>
              <a:rPr lang="es-ES_tradnl" dirty="0"/>
              <a:t>capilar&gt; </a:t>
            </a:r>
            <a:r>
              <a:rPr lang="es-ES_tradnl" dirty="0" smtClean="0"/>
              <a:t>4 </a:t>
            </a:r>
            <a:r>
              <a:rPr lang="es-ES_tradnl" dirty="0"/>
              <a:t>segundos</a:t>
            </a:r>
            <a:r>
              <a:rPr lang="es-ES_tradnl" dirty="0" smtClean="0"/>
              <a:t>. TA 90/</a:t>
            </a:r>
            <a:r>
              <a:rPr lang="es-ES_tradnl" dirty="0"/>
              <a:t>45. Gradiente térmico en codo y 1/3 superior piernas.</a:t>
            </a:r>
            <a:endParaRPr lang="es-ES_tradnl" dirty="0" smtClean="0"/>
          </a:p>
          <a:p>
            <a:pPr lvl="1" algn="just"/>
            <a:r>
              <a:rPr lang="es-ES_tradnl" dirty="0" smtClean="0"/>
              <a:t>Rigidez de nuca clara.</a:t>
            </a:r>
            <a:endParaRPr lang="es-ES_tradnl" dirty="0"/>
          </a:p>
          <a:p>
            <a:pPr algn="just"/>
            <a:endParaRPr lang="es-ES_tradnl"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05773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Foto y video de perfusión periférica</a:t>
            </a:r>
            <a:endParaRPr lang="es-ES_tradnl" dirty="0"/>
          </a:p>
        </p:txBody>
      </p:sp>
      <p:sp>
        <p:nvSpPr>
          <p:cNvPr id="7" name="Marcador de texto 6"/>
          <p:cNvSpPr>
            <a:spLocks noGrp="1"/>
          </p:cNvSpPr>
          <p:nvPr>
            <p:ph type="body" sz="quarter" idx="10"/>
          </p:nvPr>
        </p:nvSpPr>
        <p:spPr/>
        <p:txBody>
          <a:bodyPr>
            <a:normAutofit lnSpcReduction="10000"/>
          </a:bodyPr>
          <a:lstStyle/>
          <a:p>
            <a:endParaRPr lang="es-ES"/>
          </a:p>
        </p:txBody>
      </p:sp>
      <p:pic>
        <p:nvPicPr>
          <p:cNvPr id="3" name="IMGP542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1371" y="1484784"/>
            <a:ext cx="5504612" cy="3096344"/>
          </a:xfrm>
          <a:prstGeom prst="rect">
            <a:avLst/>
          </a:prstGeom>
        </p:spPr>
      </p:pic>
      <p:pic>
        <p:nvPicPr>
          <p:cNvPr id="4" name="Imagen 3" descr="Captura de pantalla 2018-04-19 a las 8.38.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621" y="1468406"/>
            <a:ext cx="4727873" cy="3108139"/>
          </a:xfrm>
          <a:prstGeom prst="rect">
            <a:avLst/>
          </a:prstGeom>
        </p:spPr>
      </p:pic>
    </p:spTree>
    <p:extLst>
      <p:ext uri="{BB962C8B-B14F-4D97-AF65-F5344CB8AC3E}">
        <p14:creationId xmlns:p14="http://schemas.microsoft.com/office/powerpoint/2010/main" val="282116514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a:bodyPr>
          <a:lstStyle/>
          <a:p>
            <a:pPr algn="just"/>
            <a:r>
              <a:rPr lang="es-ES_tradnl" dirty="0" smtClean="0"/>
              <a:t>Activar SEM de inmediato/Obtener </a:t>
            </a:r>
            <a:r>
              <a:rPr lang="es-ES_tradnl" dirty="0"/>
              <a:t>un acceso venoso </a:t>
            </a:r>
            <a:r>
              <a:rPr lang="es-ES_tradnl" dirty="0" smtClean="0"/>
              <a:t>(16-18G)/Expansión 500 cc iv en 20 minutos/Antitérmico iv/Antibiótico iv/ Oxígeno alto flujo.</a:t>
            </a:r>
          </a:p>
          <a:p>
            <a:pPr algn="just"/>
            <a:r>
              <a:rPr lang="es-ES_tradnl" dirty="0"/>
              <a:t>Activar SEM de inmediato/Obtener un acceso venoso (16-18G)/Expansión 500 cc iv en </a:t>
            </a:r>
            <a:r>
              <a:rPr lang="es-ES_tradnl" dirty="0" smtClean="0"/>
              <a:t>20 </a:t>
            </a:r>
            <a:r>
              <a:rPr lang="es-ES_tradnl" dirty="0"/>
              <a:t>minutos/Antitérmico iv/Antibiótico </a:t>
            </a:r>
            <a:r>
              <a:rPr lang="es-ES_tradnl" dirty="0" err="1" smtClean="0"/>
              <a:t>im</a:t>
            </a:r>
            <a:r>
              <a:rPr lang="es-ES_tradnl" dirty="0" smtClean="0"/>
              <a:t>/ Oxígeno </a:t>
            </a:r>
            <a:r>
              <a:rPr lang="es-ES_tradnl" dirty="0"/>
              <a:t>alto flujo.</a:t>
            </a:r>
          </a:p>
          <a:p>
            <a:pPr algn="just"/>
            <a:r>
              <a:rPr lang="es-ES_tradnl" dirty="0"/>
              <a:t>Activar SEM de inmediato/Obtener un acceso venoso (16-18G)/Expansión 500 cc iv en 5 minutos</a:t>
            </a:r>
            <a:r>
              <a:rPr lang="es-ES_tradnl" dirty="0" smtClean="0"/>
              <a:t>/Antibiótico iv/ Oxígeno </a:t>
            </a:r>
            <a:r>
              <a:rPr lang="es-ES_tradnl" dirty="0"/>
              <a:t>alto </a:t>
            </a:r>
            <a:r>
              <a:rPr lang="es-ES_tradnl" dirty="0" smtClean="0"/>
              <a:t>flujo / Corticoide iv.</a:t>
            </a:r>
            <a:endParaRPr lang="es-ES_tradnl" dirty="0"/>
          </a:p>
          <a:p>
            <a:pPr algn="just"/>
            <a:r>
              <a:rPr lang="es-ES_tradnl" u="sng" dirty="0"/>
              <a:t>Activar SEM de inmediato/Obtener un acceso venoso (16-18G)/Expansión 500 cc iv en 5 minutos/Antitérmico iv/Antibiótico iv/Oxígeno alto flujo.</a:t>
            </a:r>
          </a:p>
          <a:p>
            <a:pPr marL="0" indent="0" algn="just">
              <a:buNone/>
            </a:pPr>
            <a:endParaRPr lang="es-ES_tradnl" u="sng" dirty="0"/>
          </a:p>
        </p:txBody>
      </p:sp>
      <p:sp>
        <p:nvSpPr>
          <p:cNvPr id="3" name="Marcador de texto 2"/>
          <p:cNvSpPr>
            <a:spLocks noGrp="1"/>
          </p:cNvSpPr>
          <p:nvPr>
            <p:ph type="body" idx="10"/>
          </p:nvPr>
        </p:nvSpPr>
        <p:spPr/>
        <p:txBody>
          <a:bodyPr/>
          <a:lstStyle/>
          <a:p>
            <a:r>
              <a:rPr lang="es-ES_tradnl" dirty="0" smtClean="0"/>
              <a:t>¿Cuál de las siguientes opciones en este contexto le parece viable para el manejo inicial del paciente?</a:t>
            </a:r>
            <a:endParaRPr lang="es-ES_tradnl" dirty="0"/>
          </a:p>
        </p:txBody>
      </p:sp>
      <p:sp>
        <p:nvSpPr>
          <p:cNvPr id="7" name="Marcador de texto 6"/>
          <p:cNvSpPr>
            <a:spLocks noGrp="1"/>
          </p:cNvSpPr>
          <p:nvPr>
            <p:ph type="body" sz="quarter" idx="11"/>
          </p:nvPr>
        </p:nvSpPr>
        <p:spPr/>
        <p:txBody>
          <a:bodyPr>
            <a:normAutofit lnSpcReduction="10000"/>
          </a:bodyPr>
          <a:lstStyle/>
          <a:p>
            <a:endParaRPr lang="es-ES"/>
          </a:p>
        </p:txBody>
      </p:sp>
      <p:sp>
        <p:nvSpPr>
          <p:cNvPr id="6" name="Título 5"/>
          <p:cNvSpPr>
            <a:spLocks noGrp="1"/>
          </p:cNvSpPr>
          <p:nvPr>
            <p:ph type="title"/>
          </p:nvPr>
        </p:nvSpPr>
        <p:spPr/>
        <p:txBody>
          <a:bodyPr/>
          <a:lstStyle/>
          <a:p>
            <a:endParaRPr lang="es-ES"/>
          </a:p>
        </p:txBody>
      </p:sp>
    </p:spTree>
    <p:extLst>
      <p:ext uri="{BB962C8B-B14F-4D97-AF65-F5344CB8AC3E}">
        <p14:creationId xmlns:p14="http://schemas.microsoft.com/office/powerpoint/2010/main" val="21742946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 a paso y por qué</a:t>
            </a:r>
            <a:endParaRPr lang="es-ES" dirty="0"/>
          </a:p>
        </p:txBody>
      </p:sp>
      <p:sp>
        <p:nvSpPr>
          <p:cNvPr id="3" name="Marcador de contenido 2"/>
          <p:cNvSpPr>
            <a:spLocks noGrp="1"/>
          </p:cNvSpPr>
          <p:nvPr>
            <p:ph idx="1"/>
          </p:nvPr>
        </p:nvSpPr>
        <p:spPr/>
        <p:txBody>
          <a:bodyPr>
            <a:normAutofit fontScale="77500" lnSpcReduction="20000"/>
          </a:bodyPr>
          <a:lstStyle/>
          <a:p>
            <a:r>
              <a:rPr lang="es-ES_tradnl" sz="3200" b="1" dirty="0">
                <a:latin typeface="+mj-lt"/>
                <a:ea typeface="+mj-ea"/>
                <a:cs typeface="+mj-cs"/>
              </a:rPr>
              <a:t>Activar SEM de </a:t>
            </a:r>
            <a:r>
              <a:rPr lang="es-ES_tradnl" sz="3200" b="1" dirty="0" smtClean="0">
                <a:latin typeface="+mj-lt"/>
                <a:ea typeface="+mj-ea"/>
                <a:cs typeface="+mj-cs"/>
              </a:rPr>
              <a:t>inmediato: </a:t>
            </a:r>
            <a:r>
              <a:rPr lang="es-ES_tradnl" sz="3200" dirty="0" smtClean="0">
                <a:latin typeface="+mj-lt"/>
                <a:ea typeface="+mj-ea"/>
                <a:cs typeface="+mj-cs"/>
              </a:rPr>
              <a:t>Mensaje “paciente 12 años con sospecha de shock séptico </a:t>
            </a:r>
            <a:r>
              <a:rPr lang="es-ES_tradnl" sz="3200" dirty="0" err="1" smtClean="0">
                <a:latin typeface="+mj-lt"/>
                <a:ea typeface="+mj-ea"/>
                <a:cs typeface="+mj-cs"/>
              </a:rPr>
              <a:t>meningocócico</a:t>
            </a:r>
            <a:r>
              <a:rPr lang="es-ES_tradnl" sz="3200" dirty="0" smtClean="0">
                <a:latin typeface="+mj-lt"/>
                <a:ea typeface="+mj-ea"/>
                <a:cs typeface="+mj-cs"/>
              </a:rPr>
              <a:t>”.</a:t>
            </a:r>
            <a:endParaRPr lang="es-ES_tradnl" sz="3200" dirty="0">
              <a:latin typeface="+mj-lt"/>
              <a:ea typeface="+mj-ea"/>
              <a:cs typeface="+mj-cs"/>
            </a:endParaRPr>
          </a:p>
          <a:p>
            <a:r>
              <a:rPr lang="es-ES_tradnl" sz="3200" b="1" dirty="0" smtClean="0">
                <a:latin typeface="+mj-lt"/>
                <a:ea typeface="+mj-ea"/>
                <a:cs typeface="+mj-cs"/>
              </a:rPr>
              <a:t>Obtener </a:t>
            </a:r>
            <a:r>
              <a:rPr lang="es-ES_tradnl" sz="3200" b="1" dirty="0">
                <a:latin typeface="+mj-lt"/>
                <a:ea typeface="+mj-ea"/>
                <a:cs typeface="+mj-cs"/>
              </a:rPr>
              <a:t>un acceso venoso (16-18G</a:t>
            </a:r>
            <a:r>
              <a:rPr lang="es-ES_tradnl" sz="3200" b="1" dirty="0" smtClean="0">
                <a:latin typeface="+mj-lt"/>
                <a:ea typeface="+mj-ea"/>
                <a:cs typeface="+mj-cs"/>
              </a:rPr>
              <a:t>): </a:t>
            </a:r>
            <a:r>
              <a:rPr lang="es-ES_tradnl" sz="3200" dirty="0" smtClean="0">
                <a:latin typeface="+mj-lt"/>
                <a:ea typeface="+mj-ea"/>
                <a:cs typeface="+mj-cs"/>
              </a:rPr>
              <a:t>Si la situación hemodinámica del paciente no lo permite, obtener acceso venoso por vía </a:t>
            </a:r>
            <a:r>
              <a:rPr lang="es-ES_tradnl" sz="3200" dirty="0" err="1" smtClean="0">
                <a:latin typeface="+mj-lt"/>
                <a:ea typeface="+mj-ea"/>
                <a:cs typeface="+mj-cs"/>
              </a:rPr>
              <a:t>intraósea</a:t>
            </a:r>
            <a:r>
              <a:rPr lang="es-ES_tradnl" sz="3200" dirty="0">
                <a:latin typeface="+mj-lt"/>
                <a:ea typeface="+mj-ea"/>
                <a:cs typeface="+mj-cs"/>
              </a:rPr>
              <a:t>.</a:t>
            </a:r>
            <a:endParaRPr lang="es-ES_tradnl" sz="3200" dirty="0" smtClean="0">
              <a:latin typeface="+mj-lt"/>
              <a:ea typeface="+mj-ea"/>
              <a:cs typeface="+mj-cs"/>
            </a:endParaRPr>
          </a:p>
          <a:p>
            <a:r>
              <a:rPr lang="es-ES_tradnl" sz="3200" b="1" dirty="0" smtClean="0">
                <a:latin typeface="+mj-lt"/>
                <a:ea typeface="+mj-ea"/>
                <a:cs typeface="+mj-cs"/>
              </a:rPr>
              <a:t>Expansión </a:t>
            </a:r>
            <a:r>
              <a:rPr lang="es-ES_tradnl" sz="3200" b="1" dirty="0">
                <a:latin typeface="+mj-lt"/>
                <a:ea typeface="+mj-ea"/>
                <a:cs typeface="+mj-cs"/>
              </a:rPr>
              <a:t>500 cc iv en 5 </a:t>
            </a:r>
            <a:r>
              <a:rPr lang="es-ES_tradnl" sz="3200" b="1" dirty="0" smtClean="0">
                <a:latin typeface="+mj-lt"/>
                <a:ea typeface="+mj-ea"/>
                <a:cs typeface="+mj-cs"/>
              </a:rPr>
              <a:t>minutos: </a:t>
            </a:r>
            <a:r>
              <a:rPr lang="es-ES_tradnl" sz="3200" dirty="0" smtClean="0">
                <a:latin typeface="+mj-lt"/>
                <a:ea typeface="+mj-ea"/>
                <a:cs typeface="+mj-cs"/>
              </a:rPr>
              <a:t>Referencia temporal para administración de volumen, garantizar control del tiempo, seguridad del paciente.</a:t>
            </a:r>
          </a:p>
          <a:p>
            <a:r>
              <a:rPr lang="es-ES_tradnl" sz="3200" b="1" dirty="0" smtClean="0">
                <a:latin typeface="+mj-lt"/>
                <a:ea typeface="+mj-ea"/>
                <a:cs typeface="+mj-cs"/>
              </a:rPr>
              <a:t>Antitérmico iv: </a:t>
            </a:r>
            <a:r>
              <a:rPr lang="es-ES_tradnl" sz="3200" dirty="0" smtClean="0">
                <a:latin typeface="+mj-lt"/>
                <a:ea typeface="+mj-ea"/>
                <a:cs typeface="+mj-cs"/>
              </a:rPr>
              <a:t>Cada grado de temperatura por encima de 38ºc supone por término medio 10 lpm adicionales que pueden comprometer la situación hemodinámica.</a:t>
            </a:r>
          </a:p>
          <a:p>
            <a:r>
              <a:rPr lang="es-ES_tradnl" sz="3200" b="1" dirty="0" smtClean="0">
                <a:latin typeface="+mj-lt"/>
                <a:ea typeface="+mj-ea"/>
                <a:cs typeface="+mj-cs"/>
              </a:rPr>
              <a:t>Antibiótico “iv”: </a:t>
            </a:r>
            <a:r>
              <a:rPr lang="es-ES_tradnl" sz="3200" dirty="0" smtClean="0">
                <a:latin typeface="+mj-lt"/>
                <a:ea typeface="+mj-ea"/>
                <a:cs typeface="+mj-cs"/>
              </a:rPr>
              <a:t>En función de perfusión y tiempos. Penicilina vs cefalosporinas 3ª generación.</a:t>
            </a:r>
          </a:p>
          <a:p>
            <a:r>
              <a:rPr lang="es-ES_tradnl" sz="3200" b="1" dirty="0" smtClean="0">
                <a:latin typeface="+mj-lt"/>
                <a:ea typeface="+mj-ea"/>
                <a:cs typeface="+mj-cs"/>
              </a:rPr>
              <a:t>Oxígeno dispositivo de alto flujo a flujo alto: </a:t>
            </a:r>
            <a:r>
              <a:rPr lang="es-ES_tradnl" sz="3200" dirty="0" smtClean="0">
                <a:latin typeface="+mj-lt"/>
                <a:ea typeface="+mj-ea"/>
                <a:cs typeface="+mj-cs"/>
              </a:rPr>
              <a:t>Mejorar la oxigenación tisular.</a:t>
            </a:r>
            <a:endParaRPr lang="es-ES_tradnl" sz="3200" dirty="0">
              <a:latin typeface="+mj-lt"/>
              <a:ea typeface="+mj-ea"/>
              <a:cs typeface="+mj-cs"/>
            </a:endParaRPr>
          </a:p>
          <a:p>
            <a:endParaRPr lang="es-ES" dirty="0"/>
          </a:p>
        </p:txBody>
      </p:sp>
      <p:sp>
        <p:nvSpPr>
          <p:cNvPr id="4" name="Marcador de texto 3"/>
          <p:cNvSpPr>
            <a:spLocks noGrp="1"/>
          </p:cNvSpPr>
          <p:nvPr>
            <p:ph type="body" sz="quarter" idx="10"/>
          </p:nvPr>
        </p:nvSpPr>
        <p:spPr>
          <a:xfrm>
            <a:off x="691444" y="5520137"/>
            <a:ext cx="10890956" cy="293641"/>
          </a:xfrm>
        </p:spPr>
        <p:txBody>
          <a:bodyPr>
            <a:noAutofit/>
          </a:bodyPr>
          <a:lstStyle/>
          <a:p>
            <a:r>
              <a:rPr lang="en-US" sz="1200" dirty="0"/>
              <a:t>Dellinger RP, </a:t>
            </a:r>
            <a:r>
              <a:rPr lang="en-US" sz="1200" dirty="0" err="1"/>
              <a:t>Carlet</a:t>
            </a:r>
            <a:r>
              <a:rPr lang="en-US" sz="1200" dirty="0"/>
              <a:t> JM, </a:t>
            </a:r>
            <a:r>
              <a:rPr lang="en-US" sz="1200" dirty="0" err="1"/>
              <a:t>Masur</a:t>
            </a:r>
            <a:r>
              <a:rPr lang="en-US" sz="1200" dirty="0"/>
              <a:t> H, </a:t>
            </a:r>
            <a:r>
              <a:rPr lang="en-US" sz="1200" dirty="0" err="1"/>
              <a:t>Gerlach</a:t>
            </a:r>
            <a:r>
              <a:rPr lang="en-US" sz="1200" dirty="0"/>
              <a:t> H, </a:t>
            </a:r>
            <a:r>
              <a:rPr lang="en-US" sz="1200" dirty="0" err="1"/>
              <a:t>Calandra</a:t>
            </a:r>
            <a:r>
              <a:rPr lang="en-US" sz="1200" dirty="0"/>
              <a:t> T, Cohen J, et al. Surviving Sepsis Campaign guidelines for management of severe sepsis and septic shock. </a:t>
            </a:r>
            <a:r>
              <a:rPr lang="es-ES_tradnl" sz="1200" dirty="0">
                <a:hlinkClick r:id="rId2"/>
              </a:rPr>
              <a:t>Intensive Care Med. 2004;30:536-55</a:t>
            </a:r>
            <a:r>
              <a:rPr lang="es-ES_tradnl" sz="1200" dirty="0" smtClean="0"/>
              <a:t>.</a:t>
            </a:r>
          </a:p>
          <a:p>
            <a:r>
              <a:rPr lang="en-US" sz="1200" dirty="0" err="1"/>
              <a:t>López-Herce</a:t>
            </a:r>
            <a:r>
              <a:rPr lang="en-US" sz="1200" dirty="0"/>
              <a:t> Cid J. Should antibiotics be given before admission when meningococcal disease is suspected ? </a:t>
            </a:r>
            <a:r>
              <a:rPr lang="en-US" sz="1200" dirty="0" err="1"/>
              <a:t>Evid</a:t>
            </a:r>
            <a:r>
              <a:rPr lang="en-US" sz="1200" dirty="0"/>
              <a:t> </a:t>
            </a:r>
            <a:r>
              <a:rPr lang="en-US" sz="1200" dirty="0" err="1"/>
              <a:t>Pediatr</a:t>
            </a:r>
            <a:r>
              <a:rPr lang="en-US" sz="1200" dirty="0"/>
              <a:t>. 2006;2:65.</a:t>
            </a:r>
            <a:endParaRPr lang="es-ES_tradnl" sz="1200" dirty="0"/>
          </a:p>
          <a:p>
            <a:endParaRPr lang="es-ES_tradnl" sz="1200" dirty="0" smtClean="0"/>
          </a:p>
          <a:p>
            <a:endParaRPr lang="es-ES_tradnl" sz="1200" dirty="0"/>
          </a:p>
          <a:p>
            <a:r>
              <a:rPr lang="es-ES" sz="1200" dirty="0"/>
              <a:t> </a:t>
            </a:r>
            <a:endParaRPr lang="es-ES_tradnl" sz="1200" dirty="0"/>
          </a:p>
          <a:p>
            <a:endParaRPr lang="es-ES" sz="1200" dirty="0"/>
          </a:p>
        </p:txBody>
      </p:sp>
    </p:spTree>
    <p:extLst>
      <p:ext uri="{BB962C8B-B14F-4D97-AF65-F5344CB8AC3E}">
        <p14:creationId xmlns:p14="http://schemas.microsoft.com/office/powerpoint/2010/main" val="252305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_tradnl" dirty="0" smtClean="0"/>
              <a:t>Caso </a:t>
            </a:r>
            <a:r>
              <a:rPr lang="es-ES_tradnl" dirty="0"/>
              <a:t>5</a:t>
            </a:r>
            <a:r>
              <a:rPr lang="es-ES_tradnl" dirty="0" smtClean="0"/>
              <a:t>: </a:t>
            </a:r>
            <a:r>
              <a:rPr lang="es-ES_tradnl" dirty="0" smtClean="0"/>
              <a:t>La enfermedad (2)</a:t>
            </a:r>
            <a:endParaRPr lang="es-ES_tradnl" dirty="0"/>
          </a:p>
        </p:txBody>
      </p:sp>
      <p:sp>
        <p:nvSpPr>
          <p:cNvPr id="4" name="Marcador de contenido 3"/>
          <p:cNvSpPr>
            <a:spLocks noGrp="1"/>
          </p:cNvSpPr>
          <p:nvPr>
            <p:ph idx="1"/>
          </p:nvPr>
        </p:nvSpPr>
        <p:spPr/>
        <p:txBody>
          <a:bodyPr>
            <a:normAutofit/>
          </a:bodyPr>
          <a:lstStyle/>
          <a:p>
            <a:pPr algn="just"/>
            <a:r>
              <a:rPr lang="es-ES_tradnl" dirty="0" smtClean="0"/>
              <a:t>10 minutos después. El SEM ha sido avisado. Se espera la llegada de una AA SVB en unos 12 minutos. Se ha administrado lo anterior y han pasado 400 </a:t>
            </a:r>
            <a:r>
              <a:rPr lang="es-ES_tradnl" dirty="0" err="1" smtClean="0"/>
              <a:t>cc.</a:t>
            </a:r>
            <a:endParaRPr lang="es-ES_tradnl" dirty="0" smtClean="0"/>
          </a:p>
          <a:p>
            <a:pPr algn="just"/>
            <a:r>
              <a:rPr lang="es-ES_tradnl" dirty="0" smtClean="0"/>
              <a:t>Situación clínica actual:</a:t>
            </a:r>
          </a:p>
          <a:p>
            <a:pPr lvl="1" algn="just"/>
            <a:r>
              <a:rPr lang="es-ES_tradnl" dirty="0" smtClean="0"/>
              <a:t>Extensión del </a:t>
            </a:r>
            <a:r>
              <a:rPr lang="es-ES_tradnl" dirty="0" err="1" smtClean="0"/>
              <a:t>rash</a:t>
            </a:r>
            <a:r>
              <a:rPr lang="es-ES_tradnl" dirty="0" smtClean="0"/>
              <a:t>, casi no se aprecian petequias, sólo </a:t>
            </a:r>
            <a:r>
              <a:rPr lang="es-ES_tradnl" dirty="0" err="1" smtClean="0"/>
              <a:t>equímosis</a:t>
            </a:r>
            <a:r>
              <a:rPr lang="es-ES_tradnl" dirty="0" smtClean="0"/>
              <a:t>. </a:t>
            </a:r>
          </a:p>
          <a:p>
            <a:pPr lvl="1" algn="just"/>
            <a:r>
              <a:rPr lang="es-ES_tradnl" dirty="0" smtClean="0"/>
              <a:t>Disminución clara del nivel de conciencia. Aleteo nasal. Hemorragias </a:t>
            </a:r>
            <a:r>
              <a:rPr lang="es-ES_tradnl" dirty="0" err="1" smtClean="0"/>
              <a:t>subconjuntivales</a:t>
            </a:r>
            <a:r>
              <a:rPr lang="es-ES_tradnl" dirty="0" smtClean="0"/>
              <a:t>. </a:t>
            </a:r>
            <a:r>
              <a:rPr lang="es-ES_tradnl" dirty="0" err="1" smtClean="0"/>
              <a:t>Tª</a:t>
            </a:r>
            <a:r>
              <a:rPr lang="es-ES_tradnl" dirty="0" smtClean="0"/>
              <a:t> 38,8 axilar.</a:t>
            </a:r>
            <a:endParaRPr lang="es-ES_tradnl" dirty="0"/>
          </a:p>
          <a:p>
            <a:pPr lvl="1" algn="just"/>
            <a:r>
              <a:rPr lang="es-ES_tradnl" dirty="0" smtClean="0"/>
              <a:t>A: Permeable, farfulla a estímulos.</a:t>
            </a:r>
          </a:p>
          <a:p>
            <a:pPr lvl="1" algn="just"/>
            <a:r>
              <a:rPr lang="es-ES_tradnl" dirty="0" smtClean="0"/>
              <a:t>B: FR 45 </a:t>
            </a:r>
            <a:r>
              <a:rPr lang="es-ES_tradnl" dirty="0"/>
              <a:t>rpm, respiración superficial. AP normal. Onda </a:t>
            </a:r>
            <a:r>
              <a:rPr lang="es-ES_tradnl" dirty="0" err="1"/>
              <a:t>pulsioximetría</a:t>
            </a:r>
            <a:r>
              <a:rPr lang="es-ES_tradnl" dirty="0"/>
              <a:t> </a:t>
            </a:r>
            <a:r>
              <a:rPr lang="es-ES_tradnl" dirty="0" smtClean="0"/>
              <a:t>no capta. </a:t>
            </a:r>
            <a:endParaRPr lang="es-ES_tradnl" dirty="0"/>
          </a:p>
          <a:p>
            <a:pPr lvl="1" algn="just"/>
            <a:r>
              <a:rPr lang="es-ES_tradnl" dirty="0" smtClean="0"/>
              <a:t>C: </a:t>
            </a:r>
            <a:r>
              <a:rPr lang="es-ES_tradnl" dirty="0" err="1" smtClean="0"/>
              <a:t>Sinusal</a:t>
            </a:r>
            <a:r>
              <a:rPr lang="es-ES_tradnl" dirty="0" smtClean="0"/>
              <a:t> 135 lpm. Relleno </a:t>
            </a:r>
            <a:r>
              <a:rPr lang="es-ES_tradnl" dirty="0"/>
              <a:t>capilar&gt; </a:t>
            </a:r>
            <a:r>
              <a:rPr lang="es-ES_tradnl" dirty="0" smtClean="0"/>
              <a:t>4 </a:t>
            </a:r>
            <a:r>
              <a:rPr lang="es-ES_tradnl" dirty="0"/>
              <a:t>segundos</a:t>
            </a:r>
            <a:r>
              <a:rPr lang="es-ES_tradnl" dirty="0" smtClean="0"/>
              <a:t>. TA 80/40. </a:t>
            </a:r>
            <a:r>
              <a:rPr lang="es-ES_tradnl" dirty="0"/>
              <a:t>Gradiente térmico en codo y 1/3 superior piernas.</a:t>
            </a:r>
            <a:endParaRPr lang="es-ES_tradnl" dirty="0" smtClean="0"/>
          </a:p>
          <a:p>
            <a:pPr lvl="1" algn="just"/>
            <a:r>
              <a:rPr lang="es-ES_tradnl" dirty="0" smtClean="0"/>
              <a:t>Rigidez de nuca clara.</a:t>
            </a:r>
            <a:endParaRPr lang="es-ES_tradnl" dirty="0"/>
          </a:p>
          <a:p>
            <a:pPr algn="just"/>
            <a:endParaRPr lang="es-ES_tradnl"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9031457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92500" lnSpcReduction="20000"/>
          </a:bodyPr>
          <a:lstStyle/>
          <a:p>
            <a:pPr algn="just"/>
            <a:r>
              <a:rPr lang="es-ES_tradnl" dirty="0" smtClean="0"/>
              <a:t>Obtener segundo </a:t>
            </a:r>
            <a:r>
              <a:rPr lang="es-ES_tradnl" dirty="0"/>
              <a:t>acceso venoso </a:t>
            </a:r>
            <a:r>
              <a:rPr lang="es-ES_tradnl" dirty="0" smtClean="0"/>
              <a:t>(16-18G)/Segunda expansión 500 cc iv en 5 minutos/Suero mantener vía en segunda vía/ Oxígeno alto flujo/Preparar material para presión positiva.</a:t>
            </a:r>
          </a:p>
          <a:p>
            <a:pPr algn="just"/>
            <a:r>
              <a:rPr lang="es-ES_tradnl" dirty="0"/>
              <a:t>Segunda expansión 500 cc iv en 5 minutos</a:t>
            </a:r>
            <a:r>
              <a:rPr lang="es-ES_tradnl" dirty="0" smtClean="0"/>
              <a:t>/Sedación y ventilación con presión positiva no invasiva/Preparar material para intubar.</a:t>
            </a:r>
            <a:endParaRPr lang="es-ES_tradnl" dirty="0"/>
          </a:p>
          <a:p>
            <a:pPr algn="just"/>
            <a:r>
              <a:rPr lang="es-ES_tradnl" u="sng" dirty="0"/>
              <a:t>Obtener segundo acceso venoso (16-18G)/Segunda expansión 500 cc iv en 5 minutos/Suero mantener vía en segunda vía/ </a:t>
            </a:r>
            <a:r>
              <a:rPr lang="es-ES_tradnl" u="sng" dirty="0" smtClean="0"/>
              <a:t>Sondaje vesical/ Oxígeno </a:t>
            </a:r>
            <a:r>
              <a:rPr lang="es-ES_tradnl" u="sng" dirty="0"/>
              <a:t>alto flujo/Preparar material para presión </a:t>
            </a:r>
            <a:r>
              <a:rPr lang="es-ES_tradnl" u="sng" dirty="0" smtClean="0"/>
              <a:t>positiva/</a:t>
            </a:r>
            <a:r>
              <a:rPr lang="es-ES_tradnl" u="sng" dirty="0" err="1" smtClean="0"/>
              <a:t>Recontactar</a:t>
            </a:r>
            <a:r>
              <a:rPr lang="es-ES_tradnl" u="sng" dirty="0" smtClean="0"/>
              <a:t> SEM control vía aérea.</a:t>
            </a:r>
          </a:p>
          <a:p>
            <a:pPr algn="just"/>
            <a:r>
              <a:rPr lang="es-ES_tradnl" dirty="0"/>
              <a:t>Obtener segundo acceso venoso (16-18G)/Segunda expansión 500 cc iv en 5 minutos/Suero mantener vía en segunda vía/ Oxígeno alto flujo</a:t>
            </a:r>
            <a:r>
              <a:rPr lang="es-ES_tradnl" dirty="0" smtClean="0"/>
              <a:t>/Ventilación con presión positiva y en cuanto sea posible </a:t>
            </a:r>
            <a:r>
              <a:rPr lang="es-ES_tradnl" dirty="0" err="1" smtClean="0"/>
              <a:t>premedicar</a:t>
            </a:r>
            <a:r>
              <a:rPr lang="es-ES_tradnl" dirty="0" smtClean="0"/>
              <a:t> e intubar.</a:t>
            </a:r>
            <a:endParaRPr lang="es-ES_tradnl" dirty="0"/>
          </a:p>
          <a:p>
            <a:pPr algn="just"/>
            <a:endParaRPr lang="es-ES_tradnl" dirty="0" smtClean="0"/>
          </a:p>
          <a:p>
            <a:pPr algn="just"/>
            <a:endParaRPr lang="es-ES_tradnl" dirty="0"/>
          </a:p>
          <a:p>
            <a:pPr marL="0" indent="0" algn="just">
              <a:buNone/>
            </a:pPr>
            <a:endParaRPr lang="es-ES_tradnl" u="sng" dirty="0"/>
          </a:p>
        </p:txBody>
      </p:sp>
      <p:sp>
        <p:nvSpPr>
          <p:cNvPr id="3" name="Marcador de texto 2"/>
          <p:cNvSpPr>
            <a:spLocks noGrp="1"/>
          </p:cNvSpPr>
          <p:nvPr>
            <p:ph type="body" idx="10"/>
          </p:nvPr>
        </p:nvSpPr>
        <p:spPr/>
        <p:txBody>
          <a:bodyPr/>
          <a:lstStyle/>
          <a:p>
            <a:r>
              <a:rPr lang="es-ES_tradnl" dirty="0" smtClean="0"/>
              <a:t>¿Pasos subsiguientes?</a:t>
            </a:r>
            <a:endParaRPr lang="es-ES_tradnl" dirty="0"/>
          </a:p>
        </p:txBody>
      </p:sp>
      <p:sp>
        <p:nvSpPr>
          <p:cNvPr id="7" name="Marcador de texto 6"/>
          <p:cNvSpPr>
            <a:spLocks noGrp="1"/>
          </p:cNvSpPr>
          <p:nvPr>
            <p:ph type="body" sz="quarter" idx="11"/>
          </p:nvPr>
        </p:nvSpPr>
        <p:spPr/>
        <p:txBody>
          <a:bodyPr>
            <a:normAutofit lnSpcReduction="10000"/>
          </a:bodyPr>
          <a:lstStyle/>
          <a:p>
            <a:endParaRPr lang="es-ES"/>
          </a:p>
        </p:txBody>
      </p:sp>
      <p:sp>
        <p:nvSpPr>
          <p:cNvPr id="6" name="Título 5"/>
          <p:cNvSpPr>
            <a:spLocks noGrp="1"/>
          </p:cNvSpPr>
          <p:nvPr>
            <p:ph type="title"/>
          </p:nvPr>
        </p:nvSpPr>
        <p:spPr/>
        <p:txBody>
          <a:bodyPr/>
          <a:lstStyle/>
          <a:p>
            <a:endParaRPr lang="es-ES"/>
          </a:p>
        </p:txBody>
      </p:sp>
    </p:spTree>
    <p:extLst>
      <p:ext uri="{BB962C8B-B14F-4D97-AF65-F5344CB8AC3E}">
        <p14:creationId xmlns:p14="http://schemas.microsoft.com/office/powerpoint/2010/main" val="39310210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PAnswers"/>
          <p:cNvSpPr>
            <a:spLocks noGrp="1"/>
          </p:cNvSpPr>
          <p:nvPr>
            <p:ph type="body" idx="1"/>
            <p:custDataLst>
              <p:tags r:id="rId2"/>
            </p:custDataLst>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s-ES" sz="2000" dirty="0" smtClean="0">
                <a:latin typeface="Calibri" charset="0"/>
                <a:ea typeface="Calibri" charset="0"/>
                <a:cs typeface="Calibri" charset="0"/>
              </a:rPr>
              <a:t>No sabemos la temperatura/ tómale la temperatura rectal/ vuélveme a llamar.</a:t>
            </a:r>
          </a:p>
          <a:p>
            <a:r>
              <a:rPr lang="es-ES" sz="2000" dirty="0" smtClean="0">
                <a:latin typeface="Calibri" charset="0"/>
                <a:ea typeface="Calibri" charset="0"/>
                <a:cs typeface="Calibri" charset="0"/>
              </a:rPr>
              <a:t>Es una familia “</a:t>
            </a:r>
            <a:r>
              <a:rPr lang="es-ES" sz="2000" dirty="0" err="1" smtClean="0">
                <a:latin typeface="Calibri" charset="0"/>
                <a:ea typeface="Calibri" charset="0"/>
                <a:cs typeface="Calibri" charset="0"/>
              </a:rPr>
              <a:t>fiebrefóbica</a:t>
            </a:r>
            <a:r>
              <a:rPr lang="es-ES" sz="2000" dirty="0" smtClean="0">
                <a:latin typeface="Calibri" charset="0"/>
                <a:ea typeface="Calibri" charset="0"/>
                <a:cs typeface="Calibri" charset="0"/>
              </a:rPr>
              <a:t>”/</a:t>
            </a:r>
            <a:r>
              <a:rPr lang="es-ES" sz="2000" dirty="0">
                <a:latin typeface="Calibri" charset="0"/>
                <a:ea typeface="Calibri" charset="0"/>
                <a:cs typeface="Calibri" charset="0"/>
              </a:rPr>
              <a:t>tómale la temperatura rectal</a:t>
            </a:r>
            <a:r>
              <a:rPr lang="es-ES" sz="2000" dirty="0" smtClean="0">
                <a:latin typeface="Calibri" charset="0"/>
                <a:ea typeface="Calibri" charset="0"/>
                <a:cs typeface="Calibri" charset="0"/>
              </a:rPr>
              <a:t>/ </a:t>
            </a:r>
            <a:r>
              <a:rPr lang="es-ES_tradnl" sz="2000" dirty="0" smtClean="0">
                <a:latin typeface="Calibri" charset="0"/>
                <a:ea typeface="Calibri" charset="0"/>
                <a:cs typeface="Calibri" charset="0"/>
              </a:rPr>
              <a:t>si lo notas mal, vomita, tiene manchas en la piel, respira con dificultad, llama al servicio de emergencias o acércalo al hospital.</a:t>
            </a:r>
            <a:endParaRPr lang="es-MX" sz="2000" dirty="0" smtClean="0">
              <a:latin typeface="Calibri" charset="0"/>
              <a:ea typeface="Calibri" charset="0"/>
              <a:cs typeface="Calibri" charset="0"/>
            </a:endParaRPr>
          </a:p>
          <a:p>
            <a:r>
              <a:rPr lang="es-ES" sz="2000" u="sng" dirty="0">
                <a:latin typeface="Calibri" charset="0"/>
                <a:ea typeface="Calibri" charset="0"/>
                <a:cs typeface="Calibri" charset="0"/>
              </a:rPr>
              <a:t>No sabemos la temperatura/ tómale la temperatura rectal/ si tiene más de 38ºC adminístrale el __ a la dosis habitual y / </a:t>
            </a:r>
            <a:r>
              <a:rPr lang="es-ES_tradnl" sz="2000" u="sng" dirty="0">
                <a:latin typeface="Calibri" charset="0"/>
                <a:ea typeface="Calibri" charset="0"/>
                <a:cs typeface="Calibri" charset="0"/>
              </a:rPr>
              <a:t>si lo notas mal, vomita, tiene manchas en la piel, respira con dificultad, llama al servicio de emergencias o acércalo al hospital.</a:t>
            </a:r>
            <a:endParaRPr lang="es-MX" sz="2000" u="sng" dirty="0">
              <a:latin typeface="Calibri" charset="0"/>
              <a:ea typeface="Calibri" charset="0"/>
              <a:cs typeface="Calibri" charset="0"/>
            </a:endParaRPr>
          </a:p>
          <a:p>
            <a:r>
              <a:rPr lang="es-ES" sz="2000" dirty="0">
                <a:latin typeface="Calibri" charset="0"/>
                <a:ea typeface="Calibri" charset="0"/>
                <a:cs typeface="Calibri" charset="0"/>
              </a:rPr>
              <a:t>Es una familia “</a:t>
            </a:r>
            <a:r>
              <a:rPr lang="es-ES" sz="2000" dirty="0" err="1">
                <a:latin typeface="Calibri" charset="0"/>
                <a:ea typeface="Calibri" charset="0"/>
                <a:cs typeface="Calibri" charset="0"/>
              </a:rPr>
              <a:t>fiebrefóbica</a:t>
            </a:r>
            <a:r>
              <a:rPr lang="es-ES" sz="2000" dirty="0">
                <a:latin typeface="Calibri" charset="0"/>
                <a:ea typeface="Calibri" charset="0"/>
                <a:cs typeface="Calibri" charset="0"/>
              </a:rPr>
              <a:t>”/tómale la temperatura rectal/adminístrale el ____ </a:t>
            </a:r>
            <a:r>
              <a:rPr lang="es-ES" sz="2000" dirty="0" smtClean="0">
                <a:latin typeface="Calibri" charset="0"/>
                <a:ea typeface="Calibri" charset="0"/>
                <a:cs typeface="Calibri" charset="0"/>
              </a:rPr>
              <a:t>a la dosis habitual</a:t>
            </a:r>
            <a:r>
              <a:rPr lang="es-ES_tradnl" sz="2000" dirty="0" smtClean="0">
                <a:latin typeface="Calibri" charset="0"/>
                <a:ea typeface="Calibri" charset="0"/>
                <a:cs typeface="Calibri" charset="0"/>
              </a:rPr>
              <a:t>.</a:t>
            </a:r>
            <a:endParaRPr lang="es-MX" sz="2000" dirty="0">
              <a:latin typeface="Calibri" charset="0"/>
              <a:ea typeface="Calibri" charset="0"/>
              <a:cs typeface="Calibri" charset="0"/>
            </a:endParaRPr>
          </a:p>
        </p:txBody>
      </p:sp>
      <p:sp>
        <p:nvSpPr>
          <p:cNvPr id="3" name="Marcador de texto 2"/>
          <p:cNvSpPr>
            <a:spLocks noGrp="1"/>
          </p:cNvSpPr>
          <p:nvPr>
            <p:ph type="body" idx="10"/>
          </p:nvPr>
        </p:nvSpPr>
        <p:spPr/>
        <p:txBody>
          <a:bodyPr>
            <a:normAutofit/>
          </a:bodyPr>
          <a:lstStyle/>
          <a:p>
            <a:pPr algn="just"/>
            <a:r>
              <a:rPr lang="es-ES" dirty="0" smtClean="0">
                <a:latin typeface="Calibri" charset="0"/>
                <a:ea typeface="Calibri" charset="0"/>
                <a:cs typeface="Calibri" charset="0"/>
              </a:rPr>
              <a:t>¿Qué le dirías por teléfono al padre? (pensamiento/consejo/acción)</a:t>
            </a:r>
          </a:p>
        </p:txBody>
      </p:sp>
      <p:sp>
        <p:nvSpPr>
          <p:cNvPr id="4" name="Marcador de texto 3"/>
          <p:cNvSpPr>
            <a:spLocks noGrp="1"/>
          </p:cNvSpPr>
          <p:nvPr>
            <p:ph type="body" sz="quarter" idx="11"/>
          </p:nvPr>
        </p:nvSpPr>
        <p:spPr>
          <a:xfrm>
            <a:off x="-43" y="5587274"/>
            <a:ext cx="11582443" cy="295162"/>
          </a:xfrm>
        </p:spPr>
        <p:txBody>
          <a:bodyPr>
            <a:noAutofit/>
          </a:bodyPr>
          <a:lstStyle/>
          <a:p>
            <a:pPr marL="228600" indent="-228600">
              <a:buFontTx/>
              <a:buAutoNum type="arabicPeriod"/>
            </a:pPr>
            <a:r>
              <a:rPr lang="es-ES_tradnl" sz="1000" dirty="0">
                <a:solidFill>
                  <a:srgbClr val="074F6C"/>
                </a:solidFill>
                <a:latin typeface="Calibri" pitchFamily="34" charset="0"/>
              </a:rPr>
              <a:t>Fiebre. Sociedad Española de Urgencias de Pediatría.</a:t>
            </a:r>
          </a:p>
          <a:p>
            <a:pPr marL="228600" lvl="0" indent="-228600">
              <a:buAutoNum type="arabicPeriod"/>
            </a:pPr>
            <a:r>
              <a:rPr lang="es-ES_tradnl" sz="1000" dirty="0">
                <a:solidFill>
                  <a:srgbClr val="074F6C"/>
                </a:solidFill>
                <a:latin typeface="Calibri" pitchFamily="34" charset="0"/>
              </a:rPr>
              <a:t>La fiebre y cómo tomarle la temperatura a su hijo. Disponible en: </a:t>
            </a:r>
            <a:r>
              <a:rPr lang="es-ES_tradnl" sz="1000" dirty="0">
                <a:solidFill>
                  <a:srgbClr val="074F6C"/>
                </a:solidFill>
                <a:latin typeface="Calibri" pitchFamily="34" charset="0"/>
                <a:hlinkClick r:id="rId5"/>
              </a:rPr>
              <a:t>http://kidshealth.org/es/parents/fever-esp.html?WT.ac=pairedLink#</a:t>
            </a:r>
            <a:r>
              <a:rPr lang="es-ES_tradnl" sz="1000" dirty="0">
                <a:solidFill>
                  <a:srgbClr val="074F6C"/>
                </a:solidFill>
                <a:latin typeface="Calibri" pitchFamily="34" charset="0"/>
              </a:rPr>
              <a:t>. Acceso : 1/11/2016</a:t>
            </a:r>
          </a:p>
          <a:p>
            <a:pPr marL="228600" lvl="0" indent="-228600">
              <a:buAutoNum type="arabicPeriod"/>
            </a:pPr>
            <a:r>
              <a:rPr lang="es-ES_tradnl" sz="1000" dirty="0">
                <a:solidFill>
                  <a:srgbClr val="004E6D"/>
                </a:solidFill>
                <a:latin typeface="Calibri" pitchFamily="34" charset="0"/>
                <a:cs typeface="Calibri" pitchFamily="34" charset="0"/>
              </a:rPr>
              <a:t>Asociación Española de Pediatría de Atención Primaria Al cuidado de la infancia y la adolescencia. Disponible en: </a:t>
            </a:r>
            <a:r>
              <a:rPr lang="es-ES_tradnl" sz="1000" dirty="0">
                <a:latin typeface="Calibri" pitchFamily="34" charset="0"/>
                <a:cs typeface="Calibri" pitchFamily="34" charset="0"/>
                <a:hlinkClick r:id="rId6"/>
              </a:rPr>
              <a:t>http://www.aepap.org/pdf/infopadres/fiebre.pdf</a:t>
            </a:r>
            <a:r>
              <a:rPr lang="es-ES_tradnl" sz="1000" dirty="0"/>
              <a:t>. </a:t>
            </a:r>
            <a:r>
              <a:rPr lang="es-ES_tradnl" sz="1000" dirty="0">
                <a:solidFill>
                  <a:srgbClr val="004E6D"/>
                </a:solidFill>
                <a:latin typeface="Calibri" pitchFamily="34" charset="0"/>
                <a:cs typeface="Calibri" pitchFamily="34" charset="0"/>
              </a:rPr>
              <a:t>Acceso: 1/11/2016</a:t>
            </a:r>
          </a:p>
        </p:txBody>
      </p:sp>
      <p:sp>
        <p:nvSpPr>
          <p:cNvPr id="5" name="Título 4"/>
          <p:cNvSpPr>
            <a:spLocks noGrp="1"/>
          </p:cNvSpPr>
          <p:nvPr>
            <p:ph type="title"/>
          </p:nvPr>
        </p:nvSpPr>
        <p:spPr/>
        <p:txBody>
          <a:bodyPr/>
          <a:lstStyle/>
          <a:p>
            <a:endParaRPr lang="es-ES"/>
          </a:p>
        </p:txBody>
      </p:sp>
      <p:sp>
        <p:nvSpPr>
          <p:cNvPr id="51203" name="3 Marcador de número de diapositiva"/>
          <p:cNvSpPr>
            <a:spLocks noGrp="1"/>
          </p:cNvSpPr>
          <p:nvPr>
            <p:ph type="sldNum" sz="quarter" idx="4294967295"/>
          </p:nvPr>
        </p:nvSpPr>
        <p:spPr>
          <a:xfrm>
            <a:off x="0" y="6477000"/>
            <a:ext cx="2540000" cy="304800"/>
          </a:xfrm>
          <a:noFill/>
        </p:spPr>
        <p:txBody>
          <a:bodyPr/>
          <a:lstStyle/>
          <a:p>
            <a:pPr algn="ctr"/>
            <a:fld id="{FF1F1123-357A-41AF-8F97-8B0153FAFDD8}" type="slidenum">
              <a:rPr lang="en-US" sz="1000" b="1">
                <a:solidFill>
                  <a:srgbClr val="287AC8">
                    <a:tint val="75000"/>
                  </a:srgbClr>
                </a:solidFill>
                <a:latin typeface="Arial" pitchFamily="34" charset="0"/>
              </a:rPr>
              <a:pPr algn="ctr"/>
              <a:t>3</a:t>
            </a:fld>
            <a:endParaRPr lang="en-US" sz="1000" b="1">
              <a:solidFill>
                <a:srgbClr val="287AC8">
                  <a:tint val="75000"/>
                </a:srgbClr>
              </a:solidFill>
              <a:latin typeface="Arial" pitchFamily="34" charset="0"/>
            </a:endParaRPr>
          </a:p>
        </p:txBody>
      </p:sp>
      <p:sp>
        <p:nvSpPr>
          <p:cNvPr id="9" name="TPStartPoll"/>
          <p:cNvSpPr>
            <a:spLocks noChangeArrowheads="1"/>
          </p:cNvSpPr>
          <p:nvPr/>
        </p:nvSpPr>
        <p:spPr bwMode="auto">
          <a:xfrm>
            <a:off x="0" y="0"/>
            <a:ext cx="16933" cy="12700"/>
          </a:xfrm>
          <a:prstGeom prst="rect">
            <a:avLst/>
          </a:prstGeom>
          <a:solidFill>
            <a:schemeClr val="accent1">
              <a:alpha val="0"/>
            </a:schemeClr>
          </a:solidFill>
          <a:ln w="9525">
            <a:noFill/>
            <a:miter lim="800000"/>
            <a:headEnd/>
            <a:tailEnd/>
          </a:ln>
        </p:spPr>
        <p:txBody>
          <a:bodyPr/>
          <a:lstStyle/>
          <a:p>
            <a:pPr algn="ctr"/>
            <a:endParaRPr lang="es-MX">
              <a:solidFill>
                <a:srgbClr val="287AC8"/>
              </a:solidFill>
              <a:latin typeface="Calibri"/>
            </a:endParaRPr>
          </a:p>
        </p:txBody>
      </p:sp>
      <p:sp>
        <p:nvSpPr>
          <p:cNvPr id="16" name="TPCountdownTrigger"/>
          <p:cNvSpPr>
            <a:spLocks noChangeArrowheads="1"/>
          </p:cNvSpPr>
          <p:nvPr/>
        </p:nvSpPr>
        <p:spPr bwMode="auto">
          <a:xfrm>
            <a:off x="0" y="0"/>
            <a:ext cx="16933" cy="12700"/>
          </a:xfrm>
          <a:prstGeom prst="rect">
            <a:avLst/>
          </a:prstGeom>
          <a:solidFill>
            <a:schemeClr val="accent1"/>
          </a:solidFill>
          <a:ln w="9525">
            <a:noFill/>
            <a:miter lim="800000"/>
            <a:headEnd/>
            <a:tailEnd/>
          </a:ln>
        </p:spPr>
        <p:txBody>
          <a:bodyPr/>
          <a:lstStyle/>
          <a:p>
            <a:pPr algn="ctr"/>
            <a:endParaRPr lang="es-MX">
              <a:solidFill>
                <a:srgbClr val="287AC8"/>
              </a:solidFill>
              <a:latin typeface="Calibri"/>
            </a:endParaRPr>
          </a:p>
        </p:txBody>
      </p:sp>
    </p:spTree>
    <p:custDataLst>
      <p:tags r:id="rId1"/>
    </p:custDataLst>
    <p:extLst>
      <p:ext uri="{BB962C8B-B14F-4D97-AF65-F5344CB8AC3E}">
        <p14:creationId xmlns:p14="http://schemas.microsoft.com/office/powerpoint/2010/main" val="327834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Caso </a:t>
            </a:r>
            <a:r>
              <a:rPr lang="es-ES" dirty="0"/>
              <a:t>6</a:t>
            </a:r>
            <a:r>
              <a:rPr lang="es-ES" dirty="0" smtClean="0"/>
              <a:t>: </a:t>
            </a:r>
            <a:r>
              <a:rPr lang="es-ES" dirty="0" smtClean="0"/>
              <a:t>La enfermedad (1) </a:t>
            </a:r>
            <a:endParaRPr lang="es-ES" dirty="0"/>
          </a:p>
        </p:txBody>
      </p:sp>
      <p:sp>
        <p:nvSpPr>
          <p:cNvPr id="3" name="Marcador de contenido 2"/>
          <p:cNvSpPr>
            <a:spLocks noGrp="1"/>
          </p:cNvSpPr>
          <p:nvPr>
            <p:ph idx="1"/>
          </p:nvPr>
        </p:nvSpPr>
        <p:spPr>
          <a:xfrm>
            <a:off x="268941" y="1030616"/>
            <a:ext cx="11582400" cy="4592024"/>
          </a:xfrm>
        </p:spPr>
        <p:txBody>
          <a:bodyPr/>
          <a:lstStyle/>
          <a:p>
            <a:r>
              <a:rPr lang="es-ES" dirty="0" smtClean="0"/>
              <a:t>Niño 12 años de edad, consulta por fiebre 39,7ºC de 24 horas de evolución con respuesta parcial a antitérmicos. </a:t>
            </a:r>
          </a:p>
          <a:p>
            <a:r>
              <a:rPr lang="es-ES" dirty="0" smtClean="0"/>
              <a:t>Sin antecedentes de interés, bien vacunado. </a:t>
            </a:r>
          </a:p>
          <a:p>
            <a:r>
              <a:rPr lang="es-ES" dirty="0" smtClean="0"/>
              <a:t>BEG. </a:t>
            </a:r>
            <a:r>
              <a:rPr lang="es-ES" dirty="0" err="1" smtClean="0"/>
              <a:t>Normohidratado</a:t>
            </a:r>
            <a:r>
              <a:rPr lang="es-ES" dirty="0" smtClean="0"/>
              <a:t> y </a:t>
            </a:r>
            <a:r>
              <a:rPr lang="es-ES" dirty="0" err="1" smtClean="0"/>
              <a:t>perfundido</a:t>
            </a:r>
            <a:r>
              <a:rPr lang="es-ES" dirty="0" smtClean="0"/>
              <a:t>. Taquipnea 42 rpm. Taquicardia 147 lpm. Galope. Resto normal.</a:t>
            </a:r>
          </a:p>
          <a:p>
            <a:r>
              <a:rPr lang="es-ES" dirty="0" smtClean="0"/>
              <a:t>Actitud inicial</a:t>
            </a:r>
          </a:p>
          <a:p>
            <a:pPr lvl="1"/>
            <a:r>
              <a:rPr lang="es-ES" dirty="0" smtClean="0"/>
              <a:t>Antitérmico oral.</a:t>
            </a:r>
          </a:p>
          <a:p>
            <a:pPr lvl="1"/>
            <a:r>
              <a:rPr lang="es-ES" dirty="0" smtClean="0"/>
              <a:t>Hemograma, hemocultivo.</a:t>
            </a:r>
          </a:p>
          <a:p>
            <a:pPr lvl="1"/>
            <a:r>
              <a:rPr lang="es-ES" dirty="0" err="1" smtClean="0"/>
              <a:t>An</a:t>
            </a:r>
            <a:r>
              <a:rPr lang="es-ES" dirty="0" smtClean="0"/>
              <a:t> orina, </a:t>
            </a:r>
            <a:r>
              <a:rPr lang="es-ES" dirty="0" err="1" smtClean="0"/>
              <a:t>urocultivo</a:t>
            </a:r>
            <a:r>
              <a:rPr lang="es-ES" dirty="0" smtClean="0"/>
              <a:t>.</a:t>
            </a:r>
          </a:p>
          <a:p>
            <a:pPr lvl="1"/>
            <a:r>
              <a:rPr lang="es-ES" dirty="0" err="1" smtClean="0"/>
              <a:t>Rx</a:t>
            </a:r>
            <a:r>
              <a:rPr lang="es-ES" dirty="0" smtClean="0"/>
              <a:t> Tórax.</a:t>
            </a:r>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4186790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Dos signos al menos, taquicardia (147-20=127) y taquipnea (42-10=32) y galope.</a:t>
            </a:r>
          </a:p>
          <a:p>
            <a:r>
              <a:rPr lang="es-ES" dirty="0" smtClean="0"/>
              <a:t>Discutible, el estrés podría justificar ambos parámetros. Está bien hidratado y </a:t>
            </a:r>
            <a:r>
              <a:rPr lang="es-ES" dirty="0" err="1" smtClean="0"/>
              <a:t>perfundido</a:t>
            </a:r>
            <a:r>
              <a:rPr lang="es-ES" dirty="0" smtClean="0"/>
              <a:t>. Hay que vigilarlo pero no aparenta gravedad.</a:t>
            </a:r>
          </a:p>
          <a:p>
            <a:r>
              <a:rPr lang="es-ES" u="sng" dirty="0" smtClean="0"/>
              <a:t>Hay taquicardia y taquipnea claras por encima de lo esperable, además el ritmo de galope es un claro signo de insuficiencia cardíaca.</a:t>
            </a:r>
          </a:p>
          <a:p>
            <a:r>
              <a:rPr lang="es-ES" dirty="0" smtClean="0"/>
              <a:t>Hay que esperar a los resultados de las pruebas complementarias</a:t>
            </a:r>
          </a:p>
          <a:p>
            <a:endParaRPr lang="es-ES" dirty="0" smtClean="0"/>
          </a:p>
          <a:p>
            <a:endParaRPr lang="es-ES" dirty="0"/>
          </a:p>
        </p:txBody>
      </p:sp>
      <p:sp>
        <p:nvSpPr>
          <p:cNvPr id="3" name="Marcador de texto 2"/>
          <p:cNvSpPr>
            <a:spLocks noGrp="1"/>
          </p:cNvSpPr>
          <p:nvPr>
            <p:ph type="body" idx="10"/>
          </p:nvPr>
        </p:nvSpPr>
        <p:spPr/>
        <p:txBody>
          <a:bodyPr/>
          <a:lstStyle/>
          <a:p>
            <a:r>
              <a:rPr lang="es-ES" dirty="0" smtClean="0"/>
              <a:t>¿Hay algún signo naranja o rojo?</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endParaRPr lang="es-ES"/>
          </a:p>
        </p:txBody>
      </p:sp>
    </p:spTree>
    <p:extLst>
      <p:ext uri="{BB962C8B-B14F-4D97-AF65-F5344CB8AC3E}">
        <p14:creationId xmlns:p14="http://schemas.microsoft.com/office/powerpoint/2010/main" val="3129072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Caso </a:t>
            </a:r>
            <a:r>
              <a:rPr lang="es-ES" dirty="0" smtClean="0"/>
              <a:t>6: </a:t>
            </a:r>
            <a:r>
              <a:rPr lang="es-ES" dirty="0" smtClean="0"/>
              <a:t>La enfermedad (2) </a:t>
            </a:r>
            <a:endParaRPr lang="es-ES" dirty="0"/>
          </a:p>
        </p:txBody>
      </p:sp>
      <p:sp>
        <p:nvSpPr>
          <p:cNvPr id="3" name="Marcador de contenido 2"/>
          <p:cNvSpPr>
            <a:spLocks noGrp="1"/>
          </p:cNvSpPr>
          <p:nvPr>
            <p:ph idx="1"/>
          </p:nvPr>
        </p:nvSpPr>
        <p:spPr>
          <a:xfrm>
            <a:off x="268941" y="1030616"/>
            <a:ext cx="11582400" cy="4592024"/>
          </a:xfrm>
        </p:spPr>
        <p:txBody>
          <a:bodyPr>
            <a:normAutofit lnSpcReduction="10000"/>
          </a:bodyPr>
          <a:lstStyle/>
          <a:p>
            <a:r>
              <a:rPr lang="es-ES" dirty="0" smtClean="0"/>
              <a:t>Niño 12 años de edad, consulta por fiebre 39,7ºC de 24 horas de evolución con respuesta parcial a antitérmicos. </a:t>
            </a:r>
          </a:p>
          <a:p>
            <a:pPr lvl="1"/>
            <a:r>
              <a:rPr lang="es-ES" dirty="0" smtClean="0"/>
              <a:t>Resultados de pruebas complementarias:</a:t>
            </a:r>
          </a:p>
          <a:p>
            <a:pPr lvl="2"/>
            <a:r>
              <a:rPr lang="es-ES" dirty="0" smtClean="0"/>
              <a:t>Hemograma: 11500 leucos con </a:t>
            </a:r>
            <a:r>
              <a:rPr lang="es-ES" dirty="0" err="1" smtClean="0"/>
              <a:t>linfomonocitosis</a:t>
            </a:r>
            <a:r>
              <a:rPr lang="es-ES" dirty="0" smtClean="0"/>
              <a:t>.</a:t>
            </a:r>
          </a:p>
          <a:p>
            <a:pPr lvl="2"/>
            <a:r>
              <a:rPr lang="es-ES" dirty="0" err="1" smtClean="0"/>
              <a:t>An</a:t>
            </a:r>
            <a:r>
              <a:rPr lang="es-ES" dirty="0" smtClean="0"/>
              <a:t>. Orina: Normal.</a:t>
            </a:r>
          </a:p>
          <a:p>
            <a:pPr lvl="2"/>
            <a:r>
              <a:rPr lang="es-ES" dirty="0" err="1" smtClean="0"/>
              <a:t>Rx</a:t>
            </a:r>
            <a:r>
              <a:rPr lang="es-ES" dirty="0" smtClean="0"/>
              <a:t> </a:t>
            </a:r>
            <a:r>
              <a:rPr lang="es-ES" dirty="0" err="1" smtClean="0"/>
              <a:t>torax</a:t>
            </a:r>
            <a:r>
              <a:rPr lang="es-ES" dirty="0" smtClean="0"/>
              <a:t> (informe): infiltrados intersticiales y </a:t>
            </a:r>
            <a:r>
              <a:rPr lang="es-ES" dirty="0" err="1" smtClean="0"/>
              <a:t>perihiliares</a:t>
            </a:r>
            <a:r>
              <a:rPr lang="es-ES" dirty="0" smtClean="0"/>
              <a:t> compatibles con neumonía intersticial.</a:t>
            </a:r>
          </a:p>
          <a:p>
            <a:pPr lvl="1"/>
            <a:r>
              <a:rPr lang="es-ES" dirty="0" smtClean="0"/>
              <a:t>Actitud: Ingreso en planta 23h)</a:t>
            </a:r>
          </a:p>
          <a:p>
            <a:pPr lvl="2"/>
            <a:r>
              <a:rPr lang="es-ES" dirty="0" smtClean="0"/>
              <a:t>Tratamiento antibiótico oral para neumonía intersticial</a:t>
            </a:r>
          </a:p>
          <a:p>
            <a:pPr lvl="2"/>
            <a:r>
              <a:rPr lang="es-ES" dirty="0" smtClean="0"/>
              <a:t>Antitérmicos</a:t>
            </a:r>
            <a:endParaRPr lang="es-ES" dirty="0"/>
          </a:p>
          <a:p>
            <a:r>
              <a:rPr lang="es-ES" dirty="0" smtClean="0"/>
              <a:t>Dos horas después avisan por vómitos y afectación grave del estado general. Se ingresa en cuidados intensivos. PCR a las 4:15 am, cesan esfuerzos de RCP a las 6:30.</a:t>
            </a:r>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574358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Evolución fulminante, sepsis y fracaso </a:t>
            </a:r>
            <a:r>
              <a:rPr lang="es-ES" dirty="0" err="1" smtClean="0"/>
              <a:t>multiorgánico</a:t>
            </a:r>
            <a:r>
              <a:rPr lang="es-ES" dirty="0" smtClean="0"/>
              <a:t>.</a:t>
            </a:r>
          </a:p>
          <a:p>
            <a:r>
              <a:rPr lang="es-ES" u="sng" dirty="0" smtClean="0"/>
              <a:t>Evolución fulminante, fracaso cardíaco agudo, foco erróneo.</a:t>
            </a:r>
          </a:p>
          <a:p>
            <a:r>
              <a:rPr lang="es-ES" dirty="0" smtClean="0"/>
              <a:t>Evolución fulminante, sepsis, derrame pleural, evaluación inicial inadecuada.</a:t>
            </a:r>
          </a:p>
          <a:p>
            <a:r>
              <a:rPr lang="es-ES" dirty="0" smtClean="0"/>
              <a:t>Con la afirmación aportada no es posible contestar la pregunta.</a:t>
            </a:r>
            <a:endParaRPr lang="es-ES" dirty="0"/>
          </a:p>
        </p:txBody>
      </p:sp>
      <p:sp>
        <p:nvSpPr>
          <p:cNvPr id="3" name="Marcador de texto 2"/>
          <p:cNvSpPr>
            <a:spLocks noGrp="1"/>
          </p:cNvSpPr>
          <p:nvPr>
            <p:ph type="body" idx="10"/>
          </p:nvPr>
        </p:nvSpPr>
        <p:spPr/>
        <p:txBody>
          <a:bodyPr/>
          <a:lstStyle/>
          <a:p>
            <a:r>
              <a:rPr lang="es-ES" dirty="0" smtClean="0"/>
              <a:t>Mirando hacia tras sin ira.... ¿qué puede haber sucedido?</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endParaRPr lang="es-ES"/>
          </a:p>
        </p:txBody>
      </p:sp>
    </p:spTree>
    <p:extLst>
      <p:ext uri="{BB962C8B-B14F-4D97-AF65-F5344CB8AC3E}">
        <p14:creationId xmlns:p14="http://schemas.microsoft.com/office/powerpoint/2010/main" val="2909336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21412" y="177070"/>
            <a:ext cx="7321177" cy="6147911"/>
          </a:xfrm>
          <a:prstGeom prst="rect">
            <a:avLst/>
          </a:prstGeom>
        </p:spPr>
      </p:pic>
      <p:sp>
        <p:nvSpPr>
          <p:cNvPr id="6" name="Título 1"/>
          <p:cNvSpPr>
            <a:spLocks noGrp="1"/>
          </p:cNvSpPr>
          <p:nvPr>
            <p:ph type="title"/>
          </p:nvPr>
        </p:nvSpPr>
        <p:spPr>
          <a:xfrm>
            <a:off x="639483" y="229331"/>
            <a:ext cx="3618753" cy="604800"/>
          </a:xfrm>
        </p:spPr>
        <p:txBody>
          <a:bodyPr/>
          <a:lstStyle/>
          <a:p>
            <a:r>
              <a:rPr lang="es-ES" sz="3600" dirty="0" smtClean="0"/>
              <a:t>Radiografía </a:t>
            </a:r>
            <a:br>
              <a:rPr lang="es-ES" sz="3600" dirty="0" smtClean="0"/>
            </a:br>
            <a:r>
              <a:rPr lang="es-ES" sz="3600" dirty="0" smtClean="0"/>
              <a:t>de Tórax</a:t>
            </a:r>
            <a:endParaRPr lang="es-ES" sz="3600" dirty="0"/>
          </a:p>
        </p:txBody>
      </p:sp>
      <p:pic>
        <p:nvPicPr>
          <p:cNvPr id="7" name="Imagen 6"/>
          <p:cNvPicPr>
            <a:picLocks noChangeAspect="1"/>
          </p:cNvPicPr>
          <p:nvPr/>
        </p:nvPicPr>
        <p:blipFill>
          <a:blip r:embed="rId3"/>
          <a:stretch>
            <a:fillRect/>
          </a:stretch>
        </p:blipFill>
        <p:spPr>
          <a:xfrm>
            <a:off x="274919" y="3131672"/>
            <a:ext cx="4299677" cy="1918447"/>
          </a:xfrm>
          <a:prstGeom prst="rect">
            <a:avLst/>
          </a:prstGeom>
        </p:spPr>
      </p:pic>
      <p:sp>
        <p:nvSpPr>
          <p:cNvPr id="8" name="Título 1"/>
          <p:cNvSpPr txBox="1">
            <a:spLocks/>
          </p:cNvSpPr>
          <p:nvPr/>
        </p:nvSpPr>
        <p:spPr>
          <a:xfrm>
            <a:off x="283883" y="2339025"/>
            <a:ext cx="4273176" cy="604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1"/>
                </a:solidFill>
                <a:latin typeface="+mj-lt"/>
                <a:ea typeface="+mj-ea"/>
                <a:cs typeface="+mj-cs"/>
              </a:defRPr>
            </a:lvl1pPr>
          </a:lstStyle>
          <a:p>
            <a:r>
              <a:rPr lang="es-ES" sz="3600" dirty="0" smtClean="0"/>
              <a:t>ECG (posterior UCIP)</a:t>
            </a:r>
            <a:endParaRPr lang="es-ES" sz="3600" dirty="0"/>
          </a:p>
        </p:txBody>
      </p:sp>
    </p:spTree>
    <p:extLst>
      <p:ext uri="{BB962C8B-B14F-4D97-AF65-F5344CB8AC3E}">
        <p14:creationId xmlns:p14="http://schemas.microsoft.com/office/powerpoint/2010/main" val="975307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 resumen....</a:t>
            </a:r>
            <a:endParaRPr lang="es-ES" dirty="0"/>
          </a:p>
        </p:txBody>
      </p:sp>
      <p:sp>
        <p:nvSpPr>
          <p:cNvPr id="3" name="Marcador de contenido 2"/>
          <p:cNvSpPr>
            <a:spLocks noGrp="1"/>
          </p:cNvSpPr>
          <p:nvPr>
            <p:ph idx="1"/>
          </p:nvPr>
        </p:nvSpPr>
        <p:spPr/>
        <p:txBody>
          <a:bodyPr>
            <a:normAutofit/>
          </a:bodyPr>
          <a:lstStyle/>
          <a:p>
            <a:r>
              <a:rPr lang="es-ES" dirty="0" smtClean="0"/>
              <a:t>La fiebre es un síntoma común en pediatría, motivo de consulta muy frecuente.</a:t>
            </a:r>
          </a:p>
          <a:p>
            <a:r>
              <a:rPr lang="es-ES" dirty="0" smtClean="0"/>
              <a:t>El manejo adecuado es el del paciente, no el de la temperatura, no tiene sentido buscar la </a:t>
            </a:r>
            <a:r>
              <a:rPr lang="es-ES" dirty="0" err="1" smtClean="0"/>
              <a:t>normotermia</a:t>
            </a:r>
            <a:r>
              <a:rPr lang="es-ES" dirty="0" smtClean="0"/>
              <a:t> ya que luchamos contra el efecto beneficioso de la fiebre. El foco debe estar en el confort, equilibrado con la lucha contra la infección, por tanto el mejor fármaco es el consigue el máximo confort.</a:t>
            </a:r>
          </a:p>
          <a:p>
            <a:r>
              <a:rPr lang="es-ES" dirty="0" smtClean="0"/>
              <a:t>La fiebre (cantidad, respuesta a antitérmicos, ...) no es una buena guía de toma de decisiones informadas, el</a:t>
            </a:r>
            <a:r>
              <a:rPr lang="es-ES" dirty="0"/>
              <a:t> </a:t>
            </a:r>
            <a:r>
              <a:rPr lang="es-ES" dirty="0" smtClean="0"/>
              <a:t>único dato de valor real es su duración en días en ausencia de foco como signo indirecto de potencial IBG. </a:t>
            </a:r>
          </a:p>
          <a:p>
            <a:r>
              <a:rPr lang="es-ES" dirty="0" smtClean="0"/>
              <a:t>En cualquier caso, la toma de decisiones sobre el paciente en AP se basa en la situación clínica, esto es, en la enfermedad y su repercusión sobre el paciente..</a:t>
            </a:r>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86472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09600" y="159904"/>
            <a:ext cx="10972800" cy="604800"/>
          </a:xfrm>
        </p:spPr>
        <p:txBody>
          <a:bodyPr/>
          <a:lstStyle/>
          <a:p>
            <a:r>
              <a:rPr lang="es-ES" dirty="0" smtClean="0"/>
              <a:t>El síntoma y la enfermedad de un vistazo</a:t>
            </a: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1032346618"/>
              </p:ext>
            </p:extLst>
          </p:nvPr>
        </p:nvGraphicFramePr>
        <p:xfrm>
          <a:off x="1538939" y="1030937"/>
          <a:ext cx="8890000" cy="3869766"/>
        </p:xfrm>
        <a:graphic>
          <a:graphicData uri="http://schemas.openxmlformats.org/drawingml/2006/table">
            <a:tbl>
              <a:tblPr firstRow="1" bandRow="1">
                <a:tableStyleId>{5C22544A-7EE6-4342-B048-85BDC9FD1C3A}</a:tableStyleId>
              </a:tblPr>
              <a:tblGrid>
                <a:gridCol w="1270000"/>
                <a:gridCol w="1270000"/>
                <a:gridCol w="1270000"/>
                <a:gridCol w="1270000"/>
                <a:gridCol w="1270000"/>
                <a:gridCol w="1270000"/>
                <a:gridCol w="1270000"/>
              </a:tblGrid>
              <a:tr h="429974">
                <a:tc>
                  <a:txBody>
                    <a:bodyPr/>
                    <a:lstStyle/>
                    <a:p>
                      <a:pPr algn="ctr" fontAlgn="ctr"/>
                      <a:r>
                        <a:rPr lang="es-ES" sz="1200" b="1" i="0" u="none" strike="noStrike">
                          <a:solidFill>
                            <a:srgbClr val="FFFFFF"/>
                          </a:solidFill>
                          <a:effectLst/>
                          <a:latin typeface="Calibri"/>
                        </a:rPr>
                        <a:t>edad</a:t>
                      </a:r>
                    </a:p>
                  </a:txBody>
                  <a:tcPr marL="0" marR="0" marT="0" marB="0" anchor="ctr"/>
                </a:tc>
                <a:tc>
                  <a:txBody>
                    <a:bodyPr/>
                    <a:lstStyle/>
                    <a:p>
                      <a:pPr algn="ctr" fontAlgn="ctr"/>
                      <a:r>
                        <a:rPr lang="es-ES" sz="1200" b="1" i="0" u="none" strike="noStrike">
                          <a:solidFill>
                            <a:srgbClr val="FFFFFF"/>
                          </a:solidFill>
                          <a:effectLst/>
                          <a:latin typeface="Calibri"/>
                        </a:rPr>
                        <a:t>año</a:t>
                      </a:r>
                    </a:p>
                  </a:txBody>
                  <a:tcPr marL="0" marR="0" marT="0" marB="0" anchor="ctr"/>
                </a:tc>
                <a:tc>
                  <a:txBody>
                    <a:bodyPr/>
                    <a:lstStyle/>
                    <a:p>
                      <a:pPr algn="ctr" fontAlgn="ctr"/>
                      <a:r>
                        <a:rPr lang="es-ES" sz="1200" b="1" i="0" u="none" strike="noStrike">
                          <a:solidFill>
                            <a:srgbClr val="FFFFFF"/>
                          </a:solidFill>
                          <a:effectLst/>
                          <a:latin typeface="Calibri"/>
                        </a:rPr>
                        <a:t>POBLACION</a:t>
                      </a:r>
                    </a:p>
                  </a:txBody>
                  <a:tcPr marL="0" marR="0" marT="0" marB="0" anchor="ctr"/>
                </a:tc>
                <a:tc>
                  <a:txBody>
                    <a:bodyPr/>
                    <a:lstStyle/>
                    <a:p>
                      <a:pPr algn="ctr" fontAlgn="ctr"/>
                      <a:r>
                        <a:rPr lang="es-ES" sz="1200" b="1" i="0" u="none" strike="noStrike">
                          <a:solidFill>
                            <a:srgbClr val="FFFFFF"/>
                          </a:solidFill>
                          <a:effectLst/>
                          <a:latin typeface="Calibri"/>
                        </a:rPr>
                        <a:t>N</a:t>
                      </a:r>
                    </a:p>
                  </a:txBody>
                  <a:tcPr marL="0" marR="0" marT="0" marB="0" anchor="ctr"/>
                </a:tc>
                <a:tc>
                  <a:txBody>
                    <a:bodyPr/>
                    <a:lstStyle/>
                    <a:p>
                      <a:pPr algn="ctr" fontAlgn="ctr"/>
                      <a:r>
                        <a:rPr lang="mr-IN" sz="1200" b="1" i="0" u="none" strike="noStrike">
                          <a:solidFill>
                            <a:srgbClr val="FFFFFF"/>
                          </a:solidFill>
                          <a:effectLst/>
                          <a:latin typeface="Calibri"/>
                        </a:rPr>
                        <a:t>%</a:t>
                      </a:r>
                    </a:p>
                  </a:txBody>
                  <a:tcPr marL="0" marR="0" marT="0" marB="0" anchor="ctr"/>
                </a:tc>
                <a:tc>
                  <a:txBody>
                    <a:bodyPr/>
                    <a:lstStyle/>
                    <a:p>
                      <a:pPr algn="ctr" fontAlgn="ctr"/>
                      <a:r>
                        <a:rPr lang="es-ES" sz="1200" b="1" i="0" u="none" strike="noStrike">
                          <a:solidFill>
                            <a:srgbClr val="FFFFFF"/>
                          </a:solidFill>
                          <a:effectLst/>
                          <a:latin typeface="Calibri"/>
                        </a:rPr>
                        <a:t>HOSPITAL</a:t>
                      </a:r>
                    </a:p>
                  </a:txBody>
                  <a:tcPr marL="0" marR="0" marT="0" marB="0" anchor="ctr"/>
                </a:tc>
                <a:tc>
                  <a:txBody>
                    <a:bodyPr/>
                    <a:lstStyle/>
                    <a:p>
                      <a:pPr algn="ctr" fontAlgn="ctr"/>
                      <a:r>
                        <a:rPr lang="mr-IN" sz="1200" b="1" i="0" u="none" strike="noStrike" dirty="0" smtClean="0">
                          <a:solidFill>
                            <a:srgbClr val="FFFFFF"/>
                          </a:solidFill>
                          <a:effectLst/>
                          <a:latin typeface="Calibri"/>
                        </a:rPr>
                        <a:t>%</a:t>
                      </a:r>
                      <a:endParaRPr lang="mr-IN" sz="1200" b="1" i="0" u="none" strike="noStrike" dirty="0">
                        <a:solidFill>
                          <a:srgbClr val="FFFFFF"/>
                        </a:solidFill>
                        <a:effectLst/>
                        <a:latin typeface="Calibri"/>
                      </a:endParaRPr>
                    </a:p>
                  </a:txBody>
                  <a:tcPr marL="0" marR="0" marT="0" marB="0" anchor="ctr"/>
                </a:tc>
              </a:tr>
              <a:tr h="429974">
                <a:tc>
                  <a:txBody>
                    <a:bodyPr/>
                    <a:lstStyle/>
                    <a:p>
                      <a:pPr algn="ctr" fontAlgn="ctr"/>
                      <a:r>
                        <a:rPr lang="es-ES_tradnl" sz="1200" b="0" i="0" u="none" strike="noStrike">
                          <a:solidFill>
                            <a:srgbClr val="000000"/>
                          </a:solidFill>
                          <a:effectLst/>
                          <a:latin typeface="Calibri"/>
                        </a:rPr>
                        <a:t>&lt; 3 meses</a:t>
                      </a:r>
                    </a:p>
                  </a:txBody>
                  <a:tcPr marL="0" marR="0" marT="0" marB="0" anchor="ctr"/>
                </a:tc>
                <a:tc>
                  <a:txBody>
                    <a:bodyPr/>
                    <a:lstStyle/>
                    <a:p>
                      <a:pPr algn="ctr" fontAlgn="ctr"/>
                      <a:r>
                        <a:rPr lang="is-IS" sz="1200" b="0" i="0" u="none" strike="noStrike">
                          <a:solidFill>
                            <a:srgbClr val="000000"/>
                          </a:solidFill>
                          <a:effectLst/>
                          <a:latin typeface="Calibri"/>
                        </a:rPr>
                        <a:t>2014</a:t>
                      </a:r>
                    </a:p>
                  </a:txBody>
                  <a:tcPr marL="0" marR="0" marT="0" marB="0" anchor="ctr"/>
                </a:tc>
                <a:tc>
                  <a:txBody>
                    <a:bodyPr/>
                    <a:lstStyle/>
                    <a:p>
                      <a:pPr algn="ctr" fontAlgn="ctr"/>
                      <a:r>
                        <a:rPr lang="is-IS" sz="1200" b="0" i="0" u="none" strike="noStrike">
                          <a:solidFill>
                            <a:srgbClr val="000000"/>
                          </a:solidFill>
                          <a:effectLst/>
                          <a:latin typeface="Calibri"/>
                        </a:rPr>
                        <a:t>4907</a:t>
                      </a:r>
                    </a:p>
                  </a:txBody>
                  <a:tcPr marL="0" marR="0" marT="0" marB="0" anchor="ctr"/>
                </a:tc>
                <a:tc>
                  <a:txBody>
                    <a:bodyPr/>
                    <a:lstStyle/>
                    <a:p>
                      <a:pPr algn="ctr" fontAlgn="ctr"/>
                      <a:r>
                        <a:rPr lang="es-ES" sz="1200" b="0" i="0" u="none" strike="noStrike">
                          <a:solidFill>
                            <a:srgbClr val="000000"/>
                          </a:solidFill>
                          <a:effectLst/>
                          <a:latin typeface="Calibri"/>
                        </a:rPr>
                        <a:t>454</a:t>
                      </a:r>
                    </a:p>
                  </a:txBody>
                  <a:tcPr marL="0" marR="0" marT="0" marB="0" anchor="ctr"/>
                </a:tc>
                <a:tc>
                  <a:txBody>
                    <a:bodyPr/>
                    <a:lstStyle/>
                    <a:p>
                      <a:pPr algn="ctr" fontAlgn="ctr"/>
                      <a:r>
                        <a:rPr lang="mr-IN" sz="1200" b="1" i="0" u="none" strike="noStrike" dirty="0">
                          <a:solidFill>
                            <a:srgbClr val="000000"/>
                          </a:solidFill>
                          <a:effectLst/>
                          <a:latin typeface="Calibri"/>
                        </a:rPr>
                        <a:t>9,25%</a:t>
                      </a:r>
                    </a:p>
                  </a:txBody>
                  <a:tcPr marL="0" marR="0" marT="0" marB="0" anchor="ctr"/>
                </a:tc>
                <a:tc>
                  <a:txBody>
                    <a:bodyPr/>
                    <a:lstStyle/>
                    <a:p>
                      <a:pPr algn="ctr" fontAlgn="ctr"/>
                      <a:r>
                        <a:rPr lang="es-ES" sz="1200" b="0" i="0" u="none" strike="noStrike">
                          <a:solidFill>
                            <a:srgbClr val="000000"/>
                          </a:solidFill>
                          <a:effectLst/>
                          <a:latin typeface="Calibri"/>
                        </a:rPr>
                        <a:t>80</a:t>
                      </a:r>
                    </a:p>
                  </a:txBody>
                  <a:tcPr marL="0" marR="0" marT="0" marB="0" anchor="ctr"/>
                </a:tc>
                <a:tc>
                  <a:txBody>
                    <a:bodyPr/>
                    <a:lstStyle/>
                    <a:p>
                      <a:pPr algn="ctr" fontAlgn="ctr"/>
                      <a:r>
                        <a:rPr lang="cs-CZ" sz="1200" b="1" i="0" u="none" strike="noStrike">
                          <a:solidFill>
                            <a:srgbClr val="000000"/>
                          </a:solidFill>
                          <a:effectLst/>
                          <a:latin typeface="Calibri"/>
                        </a:rPr>
                        <a:t>36,04%</a:t>
                      </a:r>
                    </a:p>
                  </a:txBody>
                  <a:tcPr marL="0" marR="0" marT="0" marB="0" anchor="ctr"/>
                </a:tc>
              </a:tr>
              <a:tr h="429974">
                <a:tc>
                  <a:txBody>
                    <a:bodyPr/>
                    <a:lstStyle/>
                    <a:p>
                      <a:pPr algn="ctr" fontAlgn="ctr"/>
                      <a:r>
                        <a:rPr lang="es-ES_tradnl" sz="1200" b="0" i="0" u="none" strike="noStrike">
                          <a:solidFill>
                            <a:srgbClr val="000000"/>
                          </a:solidFill>
                          <a:effectLst/>
                          <a:latin typeface="Calibri"/>
                        </a:rPr>
                        <a:t>&lt; 3 meses</a:t>
                      </a:r>
                    </a:p>
                  </a:txBody>
                  <a:tcPr marL="0" marR="0" marT="0" marB="0" anchor="ctr"/>
                </a:tc>
                <a:tc>
                  <a:txBody>
                    <a:bodyPr/>
                    <a:lstStyle/>
                    <a:p>
                      <a:pPr algn="ctr" fontAlgn="ctr"/>
                      <a:r>
                        <a:rPr lang="is-IS" sz="1200" b="0" i="0" u="none" strike="noStrike">
                          <a:solidFill>
                            <a:srgbClr val="000000"/>
                          </a:solidFill>
                          <a:effectLst/>
                          <a:latin typeface="Calibri"/>
                        </a:rPr>
                        <a:t>2015</a:t>
                      </a:r>
                    </a:p>
                  </a:txBody>
                  <a:tcPr marL="0" marR="0" marT="0" marB="0" anchor="ctr"/>
                </a:tc>
                <a:tc>
                  <a:txBody>
                    <a:bodyPr/>
                    <a:lstStyle/>
                    <a:p>
                      <a:pPr algn="ctr" fontAlgn="ctr"/>
                      <a:r>
                        <a:rPr lang="is-IS" sz="1200" b="0" i="0" u="none" strike="noStrike">
                          <a:solidFill>
                            <a:srgbClr val="000000"/>
                          </a:solidFill>
                          <a:effectLst/>
                          <a:latin typeface="Calibri"/>
                        </a:rPr>
                        <a:t>4857</a:t>
                      </a:r>
                    </a:p>
                  </a:txBody>
                  <a:tcPr marL="0" marR="0" marT="0" marB="0" anchor="ctr"/>
                </a:tc>
                <a:tc>
                  <a:txBody>
                    <a:bodyPr/>
                    <a:lstStyle/>
                    <a:p>
                      <a:pPr algn="ctr" fontAlgn="ctr"/>
                      <a:r>
                        <a:rPr lang="is-IS" sz="1200" b="0" i="0" u="none" strike="noStrike">
                          <a:solidFill>
                            <a:srgbClr val="000000"/>
                          </a:solidFill>
                          <a:effectLst/>
                          <a:latin typeface="Calibri"/>
                        </a:rPr>
                        <a:t>432</a:t>
                      </a:r>
                    </a:p>
                  </a:txBody>
                  <a:tcPr marL="0" marR="0" marT="0" marB="0" anchor="ctr"/>
                </a:tc>
                <a:tc>
                  <a:txBody>
                    <a:bodyPr/>
                    <a:lstStyle/>
                    <a:p>
                      <a:pPr algn="ctr" fontAlgn="ctr"/>
                      <a:r>
                        <a:rPr lang="mr-IN" sz="1200" b="1" i="0" u="none" strike="noStrike">
                          <a:solidFill>
                            <a:srgbClr val="000000"/>
                          </a:solidFill>
                          <a:effectLst/>
                          <a:latin typeface="Calibri"/>
                        </a:rPr>
                        <a:t>8,89%</a:t>
                      </a:r>
                    </a:p>
                  </a:txBody>
                  <a:tcPr marL="0" marR="0" marT="0" marB="0" anchor="ctr"/>
                </a:tc>
                <a:tc>
                  <a:txBody>
                    <a:bodyPr/>
                    <a:lstStyle/>
                    <a:p>
                      <a:pPr algn="ctr" fontAlgn="ctr"/>
                      <a:r>
                        <a:rPr lang="is-IS" sz="1200" b="0" i="0" u="none" strike="noStrike">
                          <a:solidFill>
                            <a:srgbClr val="000000"/>
                          </a:solidFill>
                          <a:effectLst/>
                          <a:latin typeface="Calibri"/>
                        </a:rPr>
                        <a:t>92</a:t>
                      </a:r>
                    </a:p>
                  </a:txBody>
                  <a:tcPr marL="0" marR="0" marT="0" marB="0" anchor="ctr"/>
                </a:tc>
                <a:tc>
                  <a:txBody>
                    <a:bodyPr/>
                    <a:lstStyle/>
                    <a:p>
                      <a:pPr algn="ctr" fontAlgn="ctr"/>
                      <a:r>
                        <a:rPr lang="mr-IN" sz="1200" b="1" i="0" u="none" strike="noStrike">
                          <a:solidFill>
                            <a:srgbClr val="000000"/>
                          </a:solidFill>
                          <a:effectLst/>
                          <a:latin typeface="Calibri"/>
                        </a:rPr>
                        <a:t>43,40%</a:t>
                      </a:r>
                    </a:p>
                  </a:txBody>
                  <a:tcPr marL="0" marR="0" marT="0" marB="0" anchor="ctr"/>
                </a:tc>
              </a:tr>
              <a:tr h="429974">
                <a:tc>
                  <a:txBody>
                    <a:bodyPr/>
                    <a:lstStyle/>
                    <a:p>
                      <a:pPr algn="ctr" fontAlgn="ctr"/>
                      <a:r>
                        <a:rPr lang="mr-IN" sz="1200" b="0" i="0" u="none" strike="noStrike">
                          <a:solidFill>
                            <a:srgbClr val="000000"/>
                          </a:solidFill>
                          <a:effectLst/>
                          <a:latin typeface="Calibri"/>
                        </a:rPr>
                        <a:t>3-6 meses</a:t>
                      </a:r>
                    </a:p>
                  </a:txBody>
                  <a:tcPr marL="0" marR="0" marT="0" marB="0" anchor="ctr"/>
                </a:tc>
                <a:tc>
                  <a:txBody>
                    <a:bodyPr/>
                    <a:lstStyle/>
                    <a:p>
                      <a:pPr algn="ctr" fontAlgn="ctr"/>
                      <a:r>
                        <a:rPr lang="is-IS" sz="1200" b="0" i="0" u="none" strike="noStrike">
                          <a:solidFill>
                            <a:srgbClr val="000000"/>
                          </a:solidFill>
                          <a:effectLst/>
                          <a:latin typeface="Calibri"/>
                        </a:rPr>
                        <a:t>2014</a:t>
                      </a:r>
                    </a:p>
                  </a:txBody>
                  <a:tcPr marL="0" marR="0" marT="0" marB="0" anchor="ctr"/>
                </a:tc>
                <a:tc>
                  <a:txBody>
                    <a:bodyPr/>
                    <a:lstStyle/>
                    <a:p>
                      <a:pPr algn="ctr" fontAlgn="ctr"/>
                      <a:r>
                        <a:rPr lang="es-ES" sz="1200" b="0" i="0" u="none" strike="noStrike">
                          <a:solidFill>
                            <a:srgbClr val="000000"/>
                          </a:solidFill>
                          <a:effectLst/>
                          <a:latin typeface="Calibri"/>
                        </a:rPr>
                        <a:t>6543</a:t>
                      </a:r>
                    </a:p>
                  </a:txBody>
                  <a:tcPr marL="0" marR="0" marT="0" marB="0" anchor="ctr"/>
                </a:tc>
                <a:tc>
                  <a:txBody>
                    <a:bodyPr/>
                    <a:lstStyle/>
                    <a:p>
                      <a:pPr algn="ctr" fontAlgn="ctr"/>
                      <a:r>
                        <a:rPr lang="is-IS" sz="1200" b="0" i="0" u="none" strike="noStrike">
                          <a:solidFill>
                            <a:srgbClr val="000000"/>
                          </a:solidFill>
                          <a:effectLst/>
                          <a:latin typeface="Calibri"/>
                        </a:rPr>
                        <a:t>1056</a:t>
                      </a:r>
                    </a:p>
                  </a:txBody>
                  <a:tcPr marL="0" marR="0" marT="0" marB="0" anchor="ctr"/>
                </a:tc>
                <a:tc>
                  <a:txBody>
                    <a:bodyPr/>
                    <a:lstStyle/>
                    <a:p>
                      <a:pPr algn="ctr" fontAlgn="ctr"/>
                      <a:r>
                        <a:rPr lang="mr-IN" sz="1200" b="1" i="0" u="none" strike="noStrike">
                          <a:solidFill>
                            <a:srgbClr val="000000"/>
                          </a:solidFill>
                          <a:effectLst/>
                          <a:latin typeface="Calibri"/>
                        </a:rPr>
                        <a:t>16,14%</a:t>
                      </a:r>
                    </a:p>
                  </a:txBody>
                  <a:tcPr marL="0" marR="0" marT="0" marB="0" anchor="ctr"/>
                </a:tc>
                <a:tc>
                  <a:txBody>
                    <a:bodyPr/>
                    <a:lstStyle/>
                    <a:p>
                      <a:pPr algn="ctr" fontAlgn="ctr"/>
                      <a:r>
                        <a:rPr lang="is-IS" sz="1200" b="0" i="0" u="none" strike="noStrike">
                          <a:solidFill>
                            <a:srgbClr val="000000"/>
                          </a:solidFill>
                          <a:effectLst/>
                          <a:latin typeface="Calibri"/>
                        </a:rPr>
                        <a:t>106</a:t>
                      </a:r>
                    </a:p>
                  </a:txBody>
                  <a:tcPr marL="0" marR="0" marT="0" marB="0" anchor="ctr"/>
                </a:tc>
                <a:tc>
                  <a:txBody>
                    <a:bodyPr/>
                    <a:lstStyle/>
                    <a:p>
                      <a:pPr algn="ctr" fontAlgn="ctr"/>
                      <a:r>
                        <a:rPr lang="mr-IN" sz="1200" b="1" i="0" u="none" strike="noStrike">
                          <a:solidFill>
                            <a:srgbClr val="000000"/>
                          </a:solidFill>
                          <a:effectLst/>
                          <a:latin typeface="Calibri"/>
                        </a:rPr>
                        <a:t>26,17%</a:t>
                      </a:r>
                    </a:p>
                  </a:txBody>
                  <a:tcPr marL="0" marR="0" marT="0" marB="0" anchor="ctr"/>
                </a:tc>
              </a:tr>
              <a:tr h="429974">
                <a:tc>
                  <a:txBody>
                    <a:bodyPr/>
                    <a:lstStyle/>
                    <a:p>
                      <a:pPr algn="ctr" fontAlgn="ctr"/>
                      <a:r>
                        <a:rPr lang="mr-IN" sz="1200" b="0" i="0" u="none" strike="noStrike">
                          <a:solidFill>
                            <a:srgbClr val="000000"/>
                          </a:solidFill>
                          <a:effectLst/>
                          <a:latin typeface="Calibri"/>
                        </a:rPr>
                        <a:t>3-6 meses</a:t>
                      </a:r>
                    </a:p>
                  </a:txBody>
                  <a:tcPr marL="0" marR="0" marT="0" marB="0" anchor="ctr"/>
                </a:tc>
                <a:tc>
                  <a:txBody>
                    <a:bodyPr/>
                    <a:lstStyle/>
                    <a:p>
                      <a:pPr algn="ctr" fontAlgn="ctr"/>
                      <a:r>
                        <a:rPr lang="is-IS" sz="1200" b="0" i="0" u="none" strike="noStrike">
                          <a:solidFill>
                            <a:srgbClr val="000000"/>
                          </a:solidFill>
                          <a:effectLst/>
                          <a:latin typeface="Calibri"/>
                        </a:rPr>
                        <a:t>2015</a:t>
                      </a:r>
                    </a:p>
                  </a:txBody>
                  <a:tcPr marL="0" marR="0" marT="0" marB="0" anchor="ctr"/>
                </a:tc>
                <a:tc>
                  <a:txBody>
                    <a:bodyPr/>
                    <a:lstStyle/>
                    <a:p>
                      <a:pPr algn="ctr" fontAlgn="ctr"/>
                      <a:r>
                        <a:rPr lang="es-ES" sz="1200" b="0" i="0" u="none" strike="noStrike" dirty="0">
                          <a:solidFill>
                            <a:srgbClr val="000000"/>
                          </a:solidFill>
                          <a:effectLst/>
                          <a:latin typeface="Calibri"/>
                        </a:rPr>
                        <a:t>6475</a:t>
                      </a:r>
                    </a:p>
                  </a:txBody>
                  <a:tcPr marL="0" marR="0" marT="0" marB="0" anchor="ctr"/>
                </a:tc>
                <a:tc>
                  <a:txBody>
                    <a:bodyPr/>
                    <a:lstStyle/>
                    <a:p>
                      <a:pPr algn="ctr" fontAlgn="ctr"/>
                      <a:r>
                        <a:rPr lang="is-IS" sz="1200" b="0" i="0" u="none" strike="noStrike">
                          <a:solidFill>
                            <a:srgbClr val="000000"/>
                          </a:solidFill>
                          <a:effectLst/>
                          <a:latin typeface="Calibri"/>
                        </a:rPr>
                        <a:t>1226</a:t>
                      </a:r>
                    </a:p>
                  </a:txBody>
                  <a:tcPr marL="0" marR="0" marT="0" marB="0" anchor="ctr"/>
                </a:tc>
                <a:tc>
                  <a:txBody>
                    <a:bodyPr/>
                    <a:lstStyle/>
                    <a:p>
                      <a:pPr algn="ctr" fontAlgn="ctr"/>
                      <a:r>
                        <a:rPr lang="mr-IN" sz="1200" b="1" i="0" u="none" strike="noStrike">
                          <a:solidFill>
                            <a:srgbClr val="000000"/>
                          </a:solidFill>
                          <a:effectLst/>
                          <a:latin typeface="Calibri"/>
                        </a:rPr>
                        <a:t>18,93%</a:t>
                      </a:r>
                    </a:p>
                  </a:txBody>
                  <a:tcPr marL="0" marR="0" marT="0" marB="0" anchor="ctr"/>
                </a:tc>
                <a:tc>
                  <a:txBody>
                    <a:bodyPr/>
                    <a:lstStyle/>
                    <a:p>
                      <a:pPr algn="ctr" fontAlgn="ctr"/>
                      <a:r>
                        <a:rPr lang="is-IS" sz="1200" b="0" i="0" u="none" strike="noStrike">
                          <a:solidFill>
                            <a:srgbClr val="000000"/>
                          </a:solidFill>
                          <a:effectLst/>
                          <a:latin typeface="Calibri"/>
                        </a:rPr>
                        <a:t>105</a:t>
                      </a:r>
                    </a:p>
                  </a:txBody>
                  <a:tcPr marL="0" marR="0" marT="0" marB="0" anchor="ctr"/>
                </a:tc>
                <a:tc>
                  <a:txBody>
                    <a:bodyPr/>
                    <a:lstStyle/>
                    <a:p>
                      <a:pPr algn="ctr" fontAlgn="ctr"/>
                      <a:r>
                        <a:rPr lang="fi-FI" sz="1200" b="1" i="0" u="none" strike="noStrike">
                          <a:solidFill>
                            <a:srgbClr val="000000"/>
                          </a:solidFill>
                          <a:effectLst/>
                          <a:latin typeface="Calibri"/>
                        </a:rPr>
                        <a:t>26,79%</a:t>
                      </a:r>
                    </a:p>
                  </a:txBody>
                  <a:tcPr marL="0" marR="0" marT="0" marB="0" anchor="ctr"/>
                </a:tc>
              </a:tr>
              <a:tr h="429974">
                <a:tc>
                  <a:txBody>
                    <a:bodyPr/>
                    <a:lstStyle/>
                    <a:p>
                      <a:pPr algn="ctr" fontAlgn="ctr"/>
                      <a:r>
                        <a:rPr lang="mr-IN" sz="1200" b="0" i="0" u="none" strike="noStrike">
                          <a:solidFill>
                            <a:srgbClr val="000000"/>
                          </a:solidFill>
                          <a:effectLst/>
                          <a:latin typeface="Calibri"/>
                        </a:rPr>
                        <a:t>6m - 5 a</a:t>
                      </a:r>
                    </a:p>
                  </a:txBody>
                  <a:tcPr marL="0" marR="0" marT="0" marB="0" anchor="ctr"/>
                </a:tc>
                <a:tc>
                  <a:txBody>
                    <a:bodyPr/>
                    <a:lstStyle/>
                    <a:p>
                      <a:pPr algn="ctr" fontAlgn="ctr"/>
                      <a:r>
                        <a:rPr lang="is-IS" sz="1200" b="0" i="0" u="none" strike="noStrike">
                          <a:solidFill>
                            <a:srgbClr val="000000"/>
                          </a:solidFill>
                          <a:effectLst/>
                          <a:latin typeface="Calibri"/>
                        </a:rPr>
                        <a:t>2014</a:t>
                      </a:r>
                    </a:p>
                  </a:txBody>
                  <a:tcPr marL="0" marR="0" marT="0" marB="0" anchor="ctr"/>
                </a:tc>
                <a:tc>
                  <a:txBody>
                    <a:bodyPr/>
                    <a:lstStyle/>
                    <a:p>
                      <a:pPr algn="ctr" fontAlgn="ctr"/>
                      <a:r>
                        <a:rPr lang="is-IS" sz="1200" b="0" i="0" u="none" strike="noStrike">
                          <a:solidFill>
                            <a:srgbClr val="000000"/>
                          </a:solidFill>
                          <a:effectLst/>
                          <a:latin typeface="Calibri"/>
                        </a:rPr>
                        <a:t>115173</a:t>
                      </a:r>
                    </a:p>
                  </a:txBody>
                  <a:tcPr marL="0" marR="0" marT="0" marB="0" anchor="ctr"/>
                </a:tc>
                <a:tc>
                  <a:txBody>
                    <a:bodyPr/>
                    <a:lstStyle/>
                    <a:p>
                      <a:pPr algn="ctr" fontAlgn="ctr"/>
                      <a:r>
                        <a:rPr lang="is-IS" sz="1200" b="0" i="0" u="none" strike="noStrike">
                          <a:solidFill>
                            <a:srgbClr val="000000"/>
                          </a:solidFill>
                          <a:effectLst/>
                          <a:latin typeface="Calibri"/>
                        </a:rPr>
                        <a:t>14637</a:t>
                      </a:r>
                    </a:p>
                  </a:txBody>
                  <a:tcPr marL="0" marR="0" marT="0" marB="0" anchor="ctr"/>
                </a:tc>
                <a:tc>
                  <a:txBody>
                    <a:bodyPr/>
                    <a:lstStyle/>
                    <a:p>
                      <a:pPr algn="ctr" fontAlgn="ctr"/>
                      <a:r>
                        <a:rPr lang="mr-IN" sz="1200" b="1" i="0" u="none" strike="noStrike">
                          <a:solidFill>
                            <a:srgbClr val="000000"/>
                          </a:solidFill>
                          <a:effectLst/>
                          <a:latin typeface="Calibri"/>
                        </a:rPr>
                        <a:t>12,71%</a:t>
                      </a:r>
                    </a:p>
                  </a:txBody>
                  <a:tcPr marL="0" marR="0" marT="0" marB="0" anchor="ctr"/>
                </a:tc>
                <a:tc>
                  <a:txBody>
                    <a:bodyPr/>
                    <a:lstStyle/>
                    <a:p>
                      <a:pPr algn="ctr" fontAlgn="ctr"/>
                      <a:r>
                        <a:rPr lang="is-IS" sz="1200" b="0" i="0" u="none" strike="noStrike" dirty="0">
                          <a:solidFill>
                            <a:srgbClr val="000000"/>
                          </a:solidFill>
                          <a:effectLst/>
                          <a:latin typeface="Calibri"/>
                        </a:rPr>
                        <a:t>962</a:t>
                      </a:r>
                    </a:p>
                  </a:txBody>
                  <a:tcPr marL="0" marR="0" marT="0" marB="0" anchor="ctr"/>
                </a:tc>
                <a:tc>
                  <a:txBody>
                    <a:bodyPr/>
                    <a:lstStyle/>
                    <a:p>
                      <a:pPr algn="ctr" fontAlgn="ctr"/>
                      <a:r>
                        <a:rPr lang="mr-IN" sz="1200" b="1" i="0" u="none" strike="noStrike">
                          <a:solidFill>
                            <a:srgbClr val="000000"/>
                          </a:solidFill>
                          <a:effectLst/>
                          <a:latin typeface="Calibri"/>
                        </a:rPr>
                        <a:t>14,52%</a:t>
                      </a:r>
                    </a:p>
                  </a:txBody>
                  <a:tcPr marL="0" marR="0" marT="0" marB="0" anchor="ctr"/>
                </a:tc>
              </a:tr>
              <a:tr h="429974">
                <a:tc>
                  <a:txBody>
                    <a:bodyPr/>
                    <a:lstStyle/>
                    <a:p>
                      <a:pPr algn="ctr" fontAlgn="ctr"/>
                      <a:r>
                        <a:rPr lang="mr-IN" sz="1200" b="0" i="0" u="none" strike="noStrike">
                          <a:solidFill>
                            <a:srgbClr val="000000"/>
                          </a:solidFill>
                          <a:effectLst/>
                          <a:latin typeface="Calibri"/>
                        </a:rPr>
                        <a:t>6m - 5 a</a:t>
                      </a:r>
                    </a:p>
                  </a:txBody>
                  <a:tcPr marL="0" marR="0" marT="0" marB="0" anchor="ctr"/>
                </a:tc>
                <a:tc>
                  <a:txBody>
                    <a:bodyPr/>
                    <a:lstStyle/>
                    <a:p>
                      <a:pPr algn="ctr" fontAlgn="ctr"/>
                      <a:r>
                        <a:rPr lang="is-IS" sz="1200" b="0" i="0" u="none" strike="noStrike">
                          <a:solidFill>
                            <a:srgbClr val="000000"/>
                          </a:solidFill>
                          <a:effectLst/>
                          <a:latin typeface="Calibri"/>
                        </a:rPr>
                        <a:t>2015</a:t>
                      </a:r>
                    </a:p>
                  </a:txBody>
                  <a:tcPr marL="0" marR="0" marT="0" marB="0" anchor="ctr"/>
                </a:tc>
                <a:tc>
                  <a:txBody>
                    <a:bodyPr/>
                    <a:lstStyle/>
                    <a:p>
                      <a:pPr algn="ctr" fontAlgn="ctr"/>
                      <a:r>
                        <a:rPr lang="cs-CZ" sz="1200" b="0" i="0" u="none" strike="noStrike">
                          <a:solidFill>
                            <a:srgbClr val="000000"/>
                          </a:solidFill>
                          <a:effectLst/>
                          <a:latin typeface="Calibri"/>
                        </a:rPr>
                        <a:t>112181</a:t>
                      </a:r>
                    </a:p>
                  </a:txBody>
                  <a:tcPr marL="0" marR="0" marT="0" marB="0" anchor="ctr"/>
                </a:tc>
                <a:tc>
                  <a:txBody>
                    <a:bodyPr/>
                    <a:lstStyle/>
                    <a:p>
                      <a:pPr algn="ctr" fontAlgn="ctr"/>
                      <a:r>
                        <a:rPr lang="is-IS" sz="1200" b="0" i="0" u="none" strike="noStrike">
                          <a:solidFill>
                            <a:srgbClr val="000000"/>
                          </a:solidFill>
                          <a:effectLst/>
                          <a:latin typeface="Calibri"/>
                        </a:rPr>
                        <a:t>15085</a:t>
                      </a:r>
                    </a:p>
                  </a:txBody>
                  <a:tcPr marL="0" marR="0" marT="0" marB="0" anchor="ctr"/>
                </a:tc>
                <a:tc>
                  <a:txBody>
                    <a:bodyPr/>
                    <a:lstStyle/>
                    <a:p>
                      <a:pPr algn="ctr" fontAlgn="ctr"/>
                      <a:r>
                        <a:rPr lang="mr-IN" sz="1200" b="1" i="0" u="none" strike="noStrike">
                          <a:solidFill>
                            <a:srgbClr val="000000"/>
                          </a:solidFill>
                          <a:effectLst/>
                          <a:latin typeface="Calibri"/>
                        </a:rPr>
                        <a:t>13,45%</a:t>
                      </a:r>
                    </a:p>
                  </a:txBody>
                  <a:tcPr marL="0" marR="0" marT="0" marB="0" anchor="ctr"/>
                </a:tc>
                <a:tc>
                  <a:txBody>
                    <a:bodyPr/>
                    <a:lstStyle/>
                    <a:p>
                      <a:pPr algn="ctr" fontAlgn="ctr"/>
                      <a:r>
                        <a:rPr lang="is-IS" sz="1200" b="0" i="0" u="none" strike="noStrike">
                          <a:solidFill>
                            <a:srgbClr val="000000"/>
                          </a:solidFill>
                          <a:effectLst/>
                          <a:latin typeface="Calibri"/>
                        </a:rPr>
                        <a:t>1082</a:t>
                      </a:r>
                    </a:p>
                  </a:txBody>
                  <a:tcPr marL="0" marR="0" marT="0" marB="0" anchor="ctr"/>
                </a:tc>
                <a:tc>
                  <a:txBody>
                    <a:bodyPr/>
                    <a:lstStyle/>
                    <a:p>
                      <a:pPr algn="ctr" fontAlgn="ctr"/>
                      <a:r>
                        <a:rPr lang="mr-IN" sz="1200" b="1" i="0" u="none" strike="noStrike">
                          <a:solidFill>
                            <a:srgbClr val="000000"/>
                          </a:solidFill>
                          <a:effectLst/>
                          <a:latin typeface="Calibri"/>
                        </a:rPr>
                        <a:t>15,42%</a:t>
                      </a:r>
                    </a:p>
                  </a:txBody>
                  <a:tcPr marL="0" marR="0" marT="0" marB="0" anchor="ctr"/>
                </a:tc>
              </a:tr>
              <a:tr h="429974">
                <a:tc>
                  <a:txBody>
                    <a:bodyPr/>
                    <a:lstStyle/>
                    <a:p>
                      <a:pPr algn="ctr" fontAlgn="ctr"/>
                      <a:r>
                        <a:rPr lang="es-ES_tradnl" sz="1200" b="0" i="0" u="none" strike="noStrike">
                          <a:solidFill>
                            <a:srgbClr val="000000"/>
                          </a:solidFill>
                          <a:effectLst/>
                          <a:latin typeface="Calibri"/>
                        </a:rPr>
                        <a:t>5-14 años</a:t>
                      </a:r>
                    </a:p>
                  </a:txBody>
                  <a:tcPr marL="0" marR="0" marT="0" marB="0" anchor="ctr"/>
                </a:tc>
                <a:tc>
                  <a:txBody>
                    <a:bodyPr/>
                    <a:lstStyle/>
                    <a:p>
                      <a:pPr algn="ctr" fontAlgn="ctr"/>
                      <a:r>
                        <a:rPr lang="is-IS" sz="1200" b="0" i="0" u="none" strike="noStrike">
                          <a:solidFill>
                            <a:srgbClr val="000000"/>
                          </a:solidFill>
                          <a:effectLst/>
                          <a:latin typeface="Calibri"/>
                        </a:rPr>
                        <a:t>2014</a:t>
                      </a:r>
                    </a:p>
                  </a:txBody>
                  <a:tcPr marL="0" marR="0" marT="0" marB="0" anchor="ctr"/>
                </a:tc>
                <a:tc>
                  <a:txBody>
                    <a:bodyPr/>
                    <a:lstStyle/>
                    <a:p>
                      <a:pPr algn="ctr" fontAlgn="ctr"/>
                      <a:r>
                        <a:rPr lang="is-IS" sz="1200" b="0" i="0" u="none" strike="noStrike">
                          <a:solidFill>
                            <a:srgbClr val="000000"/>
                          </a:solidFill>
                          <a:effectLst/>
                          <a:latin typeface="Calibri"/>
                        </a:rPr>
                        <a:t>167148</a:t>
                      </a:r>
                    </a:p>
                  </a:txBody>
                  <a:tcPr marL="0" marR="0" marT="0" marB="0" anchor="ctr"/>
                </a:tc>
                <a:tc>
                  <a:txBody>
                    <a:bodyPr/>
                    <a:lstStyle/>
                    <a:p>
                      <a:pPr algn="ctr" fontAlgn="ctr"/>
                      <a:r>
                        <a:rPr lang="is-IS" sz="1200" b="0" i="0" u="none" strike="noStrike">
                          <a:solidFill>
                            <a:srgbClr val="000000"/>
                          </a:solidFill>
                          <a:effectLst/>
                          <a:latin typeface="Calibri"/>
                        </a:rPr>
                        <a:t>4193</a:t>
                      </a:r>
                    </a:p>
                  </a:txBody>
                  <a:tcPr marL="0" marR="0" marT="0" marB="0" anchor="ctr"/>
                </a:tc>
                <a:tc>
                  <a:txBody>
                    <a:bodyPr/>
                    <a:lstStyle/>
                    <a:p>
                      <a:pPr algn="ctr" fontAlgn="ctr"/>
                      <a:r>
                        <a:rPr lang="mr-IN" sz="1200" b="1" i="0" u="none" strike="noStrike">
                          <a:solidFill>
                            <a:srgbClr val="000000"/>
                          </a:solidFill>
                          <a:effectLst/>
                          <a:latin typeface="Calibri"/>
                        </a:rPr>
                        <a:t>2,51%</a:t>
                      </a:r>
                    </a:p>
                  </a:txBody>
                  <a:tcPr marL="0" marR="0" marT="0" marB="0" anchor="ctr"/>
                </a:tc>
                <a:tc>
                  <a:txBody>
                    <a:bodyPr/>
                    <a:lstStyle/>
                    <a:p>
                      <a:pPr algn="ctr" fontAlgn="ctr"/>
                      <a:r>
                        <a:rPr lang="is-IS" sz="1200" b="0" i="0" u="none" strike="noStrike">
                          <a:solidFill>
                            <a:srgbClr val="000000"/>
                          </a:solidFill>
                          <a:effectLst/>
                          <a:latin typeface="Calibri"/>
                        </a:rPr>
                        <a:t>165</a:t>
                      </a:r>
                    </a:p>
                  </a:txBody>
                  <a:tcPr marL="0" marR="0" marT="0" marB="0" anchor="ctr"/>
                </a:tc>
                <a:tc>
                  <a:txBody>
                    <a:bodyPr/>
                    <a:lstStyle/>
                    <a:p>
                      <a:pPr algn="ctr" fontAlgn="ctr"/>
                      <a:r>
                        <a:rPr lang="mr-IN" sz="1200" b="1" i="0" u="none" strike="noStrike">
                          <a:solidFill>
                            <a:srgbClr val="000000"/>
                          </a:solidFill>
                          <a:effectLst/>
                          <a:latin typeface="Calibri"/>
                        </a:rPr>
                        <a:t>7,73%</a:t>
                      </a:r>
                    </a:p>
                  </a:txBody>
                  <a:tcPr marL="0" marR="0" marT="0" marB="0" anchor="ctr"/>
                </a:tc>
              </a:tr>
              <a:tr h="429974">
                <a:tc>
                  <a:txBody>
                    <a:bodyPr/>
                    <a:lstStyle/>
                    <a:p>
                      <a:pPr algn="ctr" fontAlgn="ctr"/>
                      <a:r>
                        <a:rPr lang="es-ES_tradnl" sz="1200" b="0" i="0" u="none" strike="noStrike">
                          <a:solidFill>
                            <a:srgbClr val="000000"/>
                          </a:solidFill>
                          <a:effectLst/>
                          <a:latin typeface="Calibri"/>
                        </a:rPr>
                        <a:t>5-14 años</a:t>
                      </a:r>
                    </a:p>
                  </a:txBody>
                  <a:tcPr marL="0" marR="0" marT="0" marB="0" anchor="ctr"/>
                </a:tc>
                <a:tc>
                  <a:txBody>
                    <a:bodyPr/>
                    <a:lstStyle/>
                    <a:p>
                      <a:pPr algn="ctr" fontAlgn="ctr"/>
                      <a:r>
                        <a:rPr lang="is-IS" sz="1200" b="0" i="0" u="none" strike="noStrike">
                          <a:solidFill>
                            <a:srgbClr val="000000"/>
                          </a:solidFill>
                          <a:effectLst/>
                          <a:latin typeface="Calibri"/>
                        </a:rPr>
                        <a:t>2015</a:t>
                      </a:r>
                    </a:p>
                  </a:txBody>
                  <a:tcPr marL="0" marR="0" marT="0" marB="0" anchor="ctr"/>
                </a:tc>
                <a:tc>
                  <a:txBody>
                    <a:bodyPr/>
                    <a:lstStyle/>
                    <a:p>
                      <a:pPr algn="ctr" fontAlgn="ctr"/>
                      <a:r>
                        <a:rPr lang="is-IS" sz="1200" b="0" i="0" u="none" strike="noStrike">
                          <a:solidFill>
                            <a:srgbClr val="000000"/>
                          </a:solidFill>
                          <a:effectLst/>
                          <a:latin typeface="Calibri"/>
                        </a:rPr>
                        <a:t>170324</a:t>
                      </a:r>
                    </a:p>
                  </a:txBody>
                  <a:tcPr marL="0" marR="0" marT="0" marB="0" anchor="ctr"/>
                </a:tc>
                <a:tc>
                  <a:txBody>
                    <a:bodyPr/>
                    <a:lstStyle/>
                    <a:p>
                      <a:pPr algn="ctr" fontAlgn="ctr"/>
                      <a:r>
                        <a:rPr lang="ru-RU" sz="1200" b="0" i="0" u="none" strike="noStrike">
                          <a:solidFill>
                            <a:srgbClr val="000000"/>
                          </a:solidFill>
                          <a:effectLst/>
                          <a:latin typeface="Calibri"/>
                        </a:rPr>
                        <a:t>4343</a:t>
                      </a:r>
                    </a:p>
                  </a:txBody>
                  <a:tcPr marL="0" marR="0" marT="0" marB="0" anchor="ctr"/>
                </a:tc>
                <a:tc>
                  <a:txBody>
                    <a:bodyPr/>
                    <a:lstStyle/>
                    <a:p>
                      <a:pPr algn="ctr" fontAlgn="ctr"/>
                      <a:r>
                        <a:rPr lang="mr-IN" sz="1200" b="1" i="0" u="none" strike="noStrike">
                          <a:solidFill>
                            <a:srgbClr val="000000"/>
                          </a:solidFill>
                          <a:effectLst/>
                          <a:latin typeface="Calibri"/>
                        </a:rPr>
                        <a:t>2,55%</a:t>
                      </a:r>
                    </a:p>
                  </a:txBody>
                  <a:tcPr marL="0" marR="0" marT="0" marB="0" anchor="ctr"/>
                </a:tc>
                <a:tc>
                  <a:txBody>
                    <a:bodyPr/>
                    <a:lstStyle/>
                    <a:p>
                      <a:pPr algn="ctr" fontAlgn="ctr"/>
                      <a:r>
                        <a:rPr lang="cs-CZ" sz="1200" b="0" i="0" u="none" strike="noStrike">
                          <a:solidFill>
                            <a:srgbClr val="000000"/>
                          </a:solidFill>
                          <a:effectLst/>
                          <a:latin typeface="Calibri"/>
                        </a:rPr>
                        <a:t>83</a:t>
                      </a:r>
                    </a:p>
                  </a:txBody>
                  <a:tcPr marL="0" marR="0" marT="0" marB="0" anchor="ctr"/>
                </a:tc>
                <a:tc>
                  <a:txBody>
                    <a:bodyPr/>
                    <a:lstStyle/>
                    <a:p>
                      <a:pPr algn="ctr" fontAlgn="ctr"/>
                      <a:r>
                        <a:rPr lang="mr-IN" sz="1200" b="1" i="0" u="none" strike="noStrike" dirty="0">
                          <a:solidFill>
                            <a:srgbClr val="000000"/>
                          </a:solidFill>
                          <a:effectLst/>
                          <a:latin typeface="Calibri"/>
                        </a:rPr>
                        <a:t>5,34%</a:t>
                      </a:r>
                    </a:p>
                  </a:txBody>
                  <a:tcPr marL="0" marR="0" marT="0" marB="0" anchor="ctr"/>
                </a:tc>
              </a:tr>
            </a:tbl>
          </a:graphicData>
        </a:graphic>
      </p:graphicFrame>
      <p:sp>
        <p:nvSpPr>
          <p:cNvPr id="3" name="CuadroTexto 2"/>
          <p:cNvSpPr txBox="1"/>
          <p:nvPr/>
        </p:nvSpPr>
        <p:spPr>
          <a:xfrm>
            <a:off x="2019717" y="5181406"/>
            <a:ext cx="8152567" cy="884538"/>
          </a:xfrm>
          <a:prstGeom prst="rect">
            <a:avLst/>
          </a:prstGeom>
          <a:noFill/>
        </p:spPr>
        <p:txBody>
          <a:bodyPr vert="horz" wrap="square" lIns="91440" tIns="45720" rIns="91440" bIns="45720" rtlCol="0" anchor="ctr">
            <a:noAutofit/>
          </a:bodyPr>
          <a:lstStyle/>
          <a:p>
            <a:pPr algn="ctr"/>
            <a:r>
              <a:rPr lang="es-ES_tradnl" sz="2400" b="1" dirty="0" smtClean="0"/>
              <a:t>“La </a:t>
            </a:r>
            <a:r>
              <a:rPr lang="es-ES_tradnl" sz="2400" b="1" dirty="0"/>
              <a:t>fiebre es el motivo más frecuente en las Urgencias Pediátricas nocturnas, según los </a:t>
            </a:r>
            <a:r>
              <a:rPr lang="es-ES_tradnl" sz="2400" b="1" dirty="0" smtClean="0"/>
              <a:t>expertos.”</a:t>
            </a:r>
            <a:endParaRPr lang="es-ES_tradnl" sz="2400" dirty="0"/>
          </a:p>
          <a:p>
            <a:pPr algn="ctr"/>
            <a:endParaRPr lang="es-ES" sz="2400" dirty="0" smtClean="0"/>
          </a:p>
        </p:txBody>
      </p:sp>
      <p:sp>
        <p:nvSpPr>
          <p:cNvPr id="7" name="Marcador de texto 3"/>
          <p:cNvSpPr>
            <a:spLocks noGrp="1"/>
          </p:cNvSpPr>
          <p:nvPr>
            <p:ph type="body" sz="quarter" idx="11"/>
          </p:nvPr>
        </p:nvSpPr>
        <p:spPr>
          <a:xfrm>
            <a:off x="1200562" y="5908256"/>
            <a:ext cx="9790876" cy="442268"/>
          </a:xfrm>
        </p:spPr>
        <p:txBody>
          <a:bodyPr>
            <a:noAutofit/>
          </a:bodyPr>
          <a:lstStyle/>
          <a:p>
            <a:pPr marL="0" indent="0" algn="r">
              <a:buNone/>
            </a:pPr>
            <a:r>
              <a:rPr lang="es-ES_tradnl" sz="1000" dirty="0" smtClean="0">
                <a:solidFill>
                  <a:srgbClr val="004E6D"/>
                </a:solidFill>
                <a:latin typeface="Calibri" pitchFamily="34" charset="0"/>
                <a:cs typeface="Calibri" pitchFamily="34" charset="0"/>
              </a:rPr>
              <a:t>Nota Prensa Hospital Universitario Rey Juan Carlos. </a:t>
            </a:r>
            <a:r>
              <a:rPr lang="es-ES" sz="1000" dirty="0"/>
              <a:t>1 de marzo de </a:t>
            </a:r>
            <a:r>
              <a:rPr lang="es-ES" sz="1000" dirty="0" smtClean="0"/>
              <a:t>2018</a:t>
            </a:r>
            <a:r>
              <a:rPr lang="es-ES_tradnl" sz="1000" dirty="0" smtClean="0"/>
              <a:t>. </a:t>
            </a:r>
            <a:r>
              <a:rPr lang="es-ES_tradnl" sz="1000" dirty="0"/>
              <a:t>Disponible en </a:t>
            </a:r>
            <a:r>
              <a:rPr lang="es-ES_tradnl" sz="1000" dirty="0">
                <a:hlinkClick r:id="rId2"/>
              </a:rPr>
              <a:t>https://www.quironsalud.es/es/comunicacion/notas-prensa/fiebre-motivo-frecuente-urgencias-pediatricas-nocturnas-</a:t>
            </a:r>
            <a:r>
              <a:rPr lang="es-ES_tradnl" sz="1000" dirty="0" smtClean="0">
                <a:hlinkClick r:id="rId2"/>
              </a:rPr>
              <a:t>seg</a:t>
            </a:r>
            <a:r>
              <a:rPr lang="es-ES_tradnl" sz="1000" dirty="0" smtClean="0"/>
              <a:t>. Acceso 19 de abril de 2018</a:t>
            </a:r>
            <a:endParaRPr lang="es-ES_tradnl" sz="1000" dirty="0"/>
          </a:p>
          <a:p>
            <a:pPr marL="0" indent="0">
              <a:buNone/>
            </a:pPr>
            <a:endParaRPr lang="es-ES_tradnl" sz="1000" dirty="0">
              <a:solidFill>
                <a:srgbClr val="004E6D"/>
              </a:solidFill>
              <a:latin typeface="Calibri" pitchFamily="34" charset="0"/>
              <a:cs typeface="Calibri" pitchFamily="34" charset="0"/>
            </a:endParaRPr>
          </a:p>
        </p:txBody>
      </p:sp>
    </p:spTree>
    <p:extLst>
      <p:ext uri="{BB962C8B-B14F-4D97-AF65-F5344CB8AC3E}">
        <p14:creationId xmlns:p14="http://schemas.microsoft.com/office/powerpoint/2010/main" val="298739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El síntoma y la enfermedad de un vistazo</a:t>
            </a:r>
            <a:endParaRPr lang="es-ES" dirty="0"/>
          </a:p>
        </p:txBody>
      </p:sp>
      <p:sp>
        <p:nvSpPr>
          <p:cNvPr id="13" name="CuadroTexto 12"/>
          <p:cNvSpPr txBox="1"/>
          <p:nvPr/>
        </p:nvSpPr>
        <p:spPr>
          <a:xfrm>
            <a:off x="1559130" y="1011768"/>
            <a:ext cx="2630591" cy="914400"/>
          </a:xfrm>
          <a:prstGeom prst="rect">
            <a:avLst/>
          </a:prstGeom>
          <a:noFill/>
        </p:spPr>
        <p:txBody>
          <a:bodyPr vert="horz" wrap="none" lIns="91440" tIns="45720" rIns="91440" bIns="45720" rtlCol="0" anchor="ctr">
            <a:noAutofit/>
          </a:bodyPr>
          <a:lstStyle/>
          <a:p>
            <a:pPr algn="ctr"/>
            <a:r>
              <a:rPr lang="es-ES" sz="2400" b="1" dirty="0">
                <a:solidFill>
                  <a:schemeClr val="accent1"/>
                </a:solidFill>
                <a:latin typeface="+mj-lt"/>
                <a:ea typeface="+mj-ea"/>
                <a:cs typeface="+mj-cs"/>
              </a:rPr>
              <a:t>El </a:t>
            </a:r>
            <a:r>
              <a:rPr lang="es-ES" sz="2400" b="1" dirty="0" smtClean="0">
                <a:solidFill>
                  <a:schemeClr val="accent1"/>
                </a:solidFill>
                <a:latin typeface="+mj-lt"/>
                <a:ea typeface="+mj-ea"/>
                <a:cs typeface="+mj-cs"/>
              </a:rPr>
              <a:t>síntoma (consultas por fiebre</a:t>
            </a:r>
          </a:p>
          <a:p>
            <a:pPr algn="ctr"/>
            <a:r>
              <a:rPr lang="es-ES" sz="2400" b="1" dirty="0" smtClean="0">
                <a:solidFill>
                  <a:schemeClr val="accent1"/>
                </a:solidFill>
                <a:latin typeface="+mj-lt"/>
                <a:ea typeface="+mj-ea"/>
                <a:cs typeface="+mj-cs"/>
              </a:rPr>
              <a:t> CCUS 2014 2015)</a:t>
            </a:r>
            <a:endParaRPr lang="es-ES" sz="2400" b="1" dirty="0">
              <a:solidFill>
                <a:schemeClr val="accent1"/>
              </a:solidFill>
              <a:latin typeface="+mj-lt"/>
              <a:ea typeface="+mj-ea"/>
              <a:cs typeface="+mj-cs"/>
            </a:endParaRPr>
          </a:p>
        </p:txBody>
      </p:sp>
      <p:sp>
        <p:nvSpPr>
          <p:cNvPr id="14" name="CuadroTexto 13"/>
          <p:cNvSpPr txBox="1"/>
          <p:nvPr/>
        </p:nvSpPr>
        <p:spPr>
          <a:xfrm>
            <a:off x="6215529" y="1011768"/>
            <a:ext cx="5244353" cy="914400"/>
          </a:xfrm>
          <a:prstGeom prst="rect">
            <a:avLst/>
          </a:prstGeom>
          <a:noFill/>
        </p:spPr>
        <p:txBody>
          <a:bodyPr vert="horz" wrap="none" lIns="91440" tIns="45720" rIns="91440" bIns="45720" rtlCol="0" anchor="ctr">
            <a:noAutofit/>
          </a:bodyPr>
          <a:lstStyle>
            <a:defPPr>
              <a:defRPr lang="es-ES"/>
            </a:defPPr>
            <a:lvl1pPr algn="ctr">
              <a:defRPr sz="2400" b="1">
                <a:solidFill>
                  <a:schemeClr val="accent1"/>
                </a:solidFill>
                <a:latin typeface="+mj-lt"/>
                <a:ea typeface="+mj-ea"/>
                <a:cs typeface="+mj-cs"/>
              </a:defRPr>
            </a:lvl1pPr>
          </a:lstStyle>
          <a:p>
            <a:r>
              <a:rPr lang="es-ES" dirty="0"/>
              <a:t>La </a:t>
            </a:r>
            <a:r>
              <a:rPr lang="es-ES" dirty="0" smtClean="0"/>
              <a:t>enfermedad (derivaciones de consultas</a:t>
            </a:r>
          </a:p>
          <a:p>
            <a:r>
              <a:rPr lang="es-ES" dirty="0" smtClean="0"/>
              <a:t> con fiebre documentada)</a:t>
            </a:r>
            <a:endParaRPr lang="es-ES" dirty="0"/>
          </a:p>
        </p:txBody>
      </p:sp>
      <p:pic>
        <p:nvPicPr>
          <p:cNvPr id="7" name="Imagen 6"/>
          <p:cNvPicPr>
            <a:picLocks noChangeAspect="1"/>
          </p:cNvPicPr>
          <p:nvPr/>
        </p:nvPicPr>
        <p:blipFill>
          <a:blip r:embed="rId2"/>
          <a:stretch>
            <a:fillRect/>
          </a:stretch>
        </p:blipFill>
        <p:spPr>
          <a:xfrm>
            <a:off x="6078568" y="2206808"/>
            <a:ext cx="5934138" cy="35604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Marcador de posición de imagen 8"/>
          <p:cNvPicPr>
            <a:picLocks noGrp="1" noChangeAspect="1"/>
          </p:cNvPicPr>
          <p:nvPr>
            <p:ph type="pic" idx="1"/>
          </p:nvPr>
        </p:nvPicPr>
        <p:blipFill rotWithShape="1">
          <a:blip r:embed="rId3"/>
          <a:srcRect t="855" b="1581"/>
          <a:stretch/>
        </p:blipFill>
        <p:spPr>
          <a:xfrm>
            <a:off x="253902" y="2181409"/>
            <a:ext cx="5489620" cy="35858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128185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síntoma: </a:t>
            </a:r>
            <a:r>
              <a:rPr lang="es-ES" dirty="0" err="1" smtClean="0"/>
              <a:t>deconstructing</a:t>
            </a:r>
            <a:r>
              <a:rPr lang="es-ES" dirty="0" smtClean="0"/>
              <a:t> </a:t>
            </a:r>
            <a:r>
              <a:rPr lang="es-ES" dirty="0" err="1" smtClean="0"/>
              <a:t>fever</a:t>
            </a:r>
            <a:endParaRPr lang="es-ES" dirty="0"/>
          </a:p>
        </p:txBody>
      </p:sp>
      <p:sp>
        <p:nvSpPr>
          <p:cNvPr id="3" name="Marcador de contenido 2"/>
          <p:cNvSpPr>
            <a:spLocks noGrp="1"/>
          </p:cNvSpPr>
          <p:nvPr>
            <p:ph idx="1"/>
          </p:nvPr>
        </p:nvSpPr>
        <p:spPr>
          <a:xfrm>
            <a:off x="0" y="1064991"/>
            <a:ext cx="11582400" cy="4592024"/>
          </a:xfrm>
        </p:spPr>
        <p:txBody>
          <a:bodyPr/>
          <a:lstStyle/>
          <a:p>
            <a:r>
              <a:rPr lang="es-ES" dirty="0" smtClean="0"/>
              <a:t>¿Cuándo administrar antitérmicos?</a:t>
            </a:r>
          </a:p>
          <a:p>
            <a:r>
              <a:rPr lang="es-ES" dirty="0" smtClean="0"/>
              <a:t>¿</a:t>
            </a:r>
            <a:r>
              <a:rPr lang="es-ES" dirty="0"/>
              <a:t>C</a:t>
            </a:r>
            <a:r>
              <a:rPr lang="es-ES" dirty="0" smtClean="0"/>
              <a:t>uándo consultar al médico?</a:t>
            </a:r>
          </a:p>
          <a:p>
            <a:r>
              <a:rPr lang="es-ES" dirty="0" smtClean="0"/>
              <a:t>¿Cuál es el intervalo razonable de administración de antitérmicos?</a:t>
            </a:r>
          </a:p>
          <a:p>
            <a:r>
              <a:rPr lang="es-ES" dirty="0" smtClean="0"/>
              <a:t>¿Es mejor administrar antitérmicos combinados que uno sólo?</a:t>
            </a:r>
          </a:p>
          <a:p>
            <a:r>
              <a:rPr lang="es-ES" dirty="0" smtClean="0"/>
              <a:t>¿Es la fiebre un predictor de enfermedad bacteriana invasiva o enfermedad grave?</a:t>
            </a:r>
          </a:p>
          <a:p>
            <a:r>
              <a:rPr lang="es-ES" dirty="0" smtClean="0"/>
              <a:t>¿Es la respuesta a la fiebre un predictor de gravedad?</a:t>
            </a:r>
          </a:p>
          <a:p>
            <a:r>
              <a:rPr lang="es-ES" dirty="0" smtClean="0"/>
              <a:t>¿Cuándo podemos tomar decisiones informadas en función de la temperatura?</a:t>
            </a:r>
            <a:endParaRPr lang="es-ES" dirty="0"/>
          </a:p>
        </p:txBody>
      </p:sp>
      <p:sp>
        <p:nvSpPr>
          <p:cNvPr id="4" name="Marcador de texto 3"/>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168579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¿Cuándo y cómo administrar antitérmicos?</a:t>
            </a:r>
            <a:br>
              <a:rPr lang="es-ES" dirty="0" smtClean="0"/>
            </a:br>
            <a:r>
              <a:rPr lang="es-ES" dirty="0" err="1" smtClean="0"/>
              <a:t>Overview</a:t>
            </a:r>
            <a:r>
              <a:rPr lang="es-ES" dirty="0" smtClean="0"/>
              <a:t>.... </a:t>
            </a:r>
            <a:endParaRPr lang="es-ES" dirty="0"/>
          </a:p>
        </p:txBody>
      </p:sp>
      <p:sp>
        <p:nvSpPr>
          <p:cNvPr id="3" name="Marcador de contenido 2"/>
          <p:cNvSpPr>
            <a:spLocks noGrp="1"/>
          </p:cNvSpPr>
          <p:nvPr>
            <p:ph idx="1"/>
          </p:nvPr>
        </p:nvSpPr>
        <p:spPr>
          <a:xfrm>
            <a:off x="0" y="1061035"/>
            <a:ext cx="11582400" cy="4592024"/>
          </a:xfrm>
        </p:spPr>
        <p:txBody>
          <a:bodyPr>
            <a:normAutofit lnSpcReduction="10000"/>
          </a:bodyPr>
          <a:lstStyle/>
          <a:p>
            <a:r>
              <a:rPr lang="es-ES" dirty="0" smtClean="0"/>
              <a:t>Confort y necesidad: </a:t>
            </a:r>
          </a:p>
          <a:p>
            <a:pPr lvl="1"/>
            <a:r>
              <a:rPr lang="es-ES" dirty="0" smtClean="0"/>
              <a:t>Recomendación: no administrar antitérmicos en menores de 3 meses de edad sin valoración previa por pediatra.</a:t>
            </a:r>
          </a:p>
          <a:p>
            <a:pPr lvl="1"/>
            <a:r>
              <a:rPr lang="es-ES" dirty="0" smtClean="0"/>
              <a:t>Recomendación: administrar antitérmicos en función del estado general del niño, lo habitual es que a partir de 38-38,5ºC el niño está molesto.</a:t>
            </a:r>
          </a:p>
          <a:p>
            <a:pPr lvl="1"/>
            <a:r>
              <a:rPr lang="es-ES" dirty="0" smtClean="0"/>
              <a:t>Recomendación: No administrar antitérmicos antes de cumplir el intervalo horario recomendado por su médico.</a:t>
            </a:r>
          </a:p>
          <a:p>
            <a:pPr lvl="1"/>
            <a:r>
              <a:rPr lang="es-ES" dirty="0" smtClean="0"/>
              <a:t>Recomendación: No administrar antipiréticos combinados.</a:t>
            </a:r>
          </a:p>
          <a:p>
            <a:r>
              <a:rPr lang="es-ES" dirty="0" smtClean="0"/>
              <a:t>Realidad</a:t>
            </a:r>
          </a:p>
          <a:p>
            <a:pPr lvl="1"/>
            <a:r>
              <a:rPr lang="es-ES" dirty="0" smtClean="0"/>
              <a:t>Se administran antitérmicos sin comprobar la temperatura</a:t>
            </a:r>
          </a:p>
          <a:p>
            <a:pPr lvl="1"/>
            <a:r>
              <a:rPr lang="es-ES" dirty="0" smtClean="0"/>
              <a:t>Se administran antitérmicos combinados</a:t>
            </a:r>
          </a:p>
          <a:p>
            <a:pPr lvl="1"/>
            <a:r>
              <a:rPr lang="es-ES" dirty="0" smtClean="0"/>
              <a:t>Se administran antitérmicos a intervalos irregulares</a:t>
            </a: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64101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PAnswers"/>
          <p:cNvSpPr>
            <a:spLocks noGrp="1"/>
          </p:cNvSpPr>
          <p:nvPr>
            <p:ph type="body" idx="1"/>
            <p:custDataLst>
              <p:tags r:id="rId2"/>
            </p:custDataLst>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s-ES" sz="2000" dirty="0" smtClean="0">
                <a:latin typeface="Calibri" charset="0"/>
                <a:ea typeface="Calibri" charset="0"/>
                <a:cs typeface="Calibri" charset="0"/>
              </a:rPr>
              <a:t>Obtienen peores resultados sobre el control de la fiebre.</a:t>
            </a:r>
          </a:p>
          <a:p>
            <a:r>
              <a:rPr lang="es-ES_tradnl" sz="2000" dirty="0" smtClean="0">
                <a:latin typeface="Calibri" charset="0"/>
                <a:ea typeface="Calibri" charset="0"/>
                <a:cs typeface="Calibri" charset="0"/>
              </a:rPr>
              <a:t>Potencian la “</a:t>
            </a:r>
            <a:r>
              <a:rPr lang="es-ES_tradnl" sz="2000" dirty="0" err="1" smtClean="0">
                <a:latin typeface="Calibri" charset="0"/>
                <a:ea typeface="Calibri" charset="0"/>
                <a:cs typeface="Calibri" charset="0"/>
              </a:rPr>
              <a:t>fiebrefobia</a:t>
            </a:r>
            <a:r>
              <a:rPr lang="es-ES_tradnl" sz="2000" dirty="0" smtClean="0">
                <a:latin typeface="Calibri" charset="0"/>
                <a:ea typeface="Calibri" charset="0"/>
                <a:cs typeface="Calibri" charset="0"/>
              </a:rPr>
              <a:t>”</a:t>
            </a:r>
            <a:endParaRPr lang="es-MX" sz="2000" dirty="0" smtClean="0">
              <a:latin typeface="Calibri" charset="0"/>
              <a:ea typeface="Calibri" charset="0"/>
              <a:cs typeface="Calibri" charset="0"/>
            </a:endParaRPr>
          </a:p>
          <a:p>
            <a:r>
              <a:rPr lang="es-ES_tradnl" sz="2000" dirty="0">
                <a:latin typeface="Calibri" charset="0"/>
                <a:ea typeface="Calibri" charset="0"/>
                <a:cs typeface="Calibri" charset="0"/>
              </a:rPr>
              <a:t>Los resultados en la literatura no son mejores (menos temperatura y menos posibilidad de pico febril a las 4 horas y menos niños febriles a las 4 horas). </a:t>
            </a:r>
            <a:endParaRPr lang="es-MX" sz="2000" dirty="0">
              <a:latin typeface="Calibri" charset="0"/>
              <a:ea typeface="Calibri" charset="0"/>
              <a:cs typeface="Calibri" charset="0"/>
            </a:endParaRPr>
          </a:p>
          <a:p>
            <a:r>
              <a:rPr lang="es-ES_tradnl" sz="2000" u="sng" dirty="0">
                <a:latin typeface="Calibri" charset="0"/>
                <a:ea typeface="Calibri" charset="0"/>
                <a:cs typeface="Calibri" charset="0"/>
              </a:rPr>
              <a:t>Los estudios disponibles no están dirigidos a evaluar la capacidad de aliviar el confort de la terapia única vs la terapia combinada.</a:t>
            </a:r>
            <a:endParaRPr lang="es-MX" sz="2000" u="sng" dirty="0">
              <a:latin typeface="Calibri" charset="0"/>
              <a:ea typeface="Calibri" charset="0"/>
              <a:cs typeface="Calibri" charset="0"/>
            </a:endParaRPr>
          </a:p>
        </p:txBody>
      </p:sp>
      <p:sp>
        <p:nvSpPr>
          <p:cNvPr id="3" name="Marcador de texto 2"/>
          <p:cNvSpPr>
            <a:spLocks noGrp="1"/>
          </p:cNvSpPr>
          <p:nvPr>
            <p:ph type="body" idx="10"/>
          </p:nvPr>
        </p:nvSpPr>
        <p:spPr/>
        <p:txBody>
          <a:bodyPr>
            <a:normAutofit/>
          </a:bodyPr>
          <a:lstStyle/>
          <a:p>
            <a:pPr algn="just"/>
            <a:r>
              <a:rPr lang="es-ES" dirty="0" smtClean="0">
                <a:latin typeface="Calibri" charset="0"/>
                <a:ea typeface="Calibri" charset="0"/>
                <a:cs typeface="Calibri" charset="0"/>
              </a:rPr>
              <a:t>¿Por qué no combinar antitérmicos?</a:t>
            </a:r>
          </a:p>
        </p:txBody>
      </p:sp>
      <p:sp>
        <p:nvSpPr>
          <p:cNvPr id="4" name="Marcador de texto 3"/>
          <p:cNvSpPr>
            <a:spLocks noGrp="1"/>
          </p:cNvSpPr>
          <p:nvPr>
            <p:ph type="body" sz="quarter" idx="11"/>
          </p:nvPr>
        </p:nvSpPr>
        <p:spPr>
          <a:xfrm>
            <a:off x="0" y="5326448"/>
            <a:ext cx="11582443" cy="295162"/>
          </a:xfrm>
        </p:spPr>
        <p:txBody>
          <a:bodyPr>
            <a:noAutofit/>
          </a:bodyPr>
          <a:lstStyle/>
          <a:p>
            <a:r>
              <a:rPr lang="es-ES" sz="1000" i="0" dirty="0" smtClean="0"/>
              <a:t>Cochrane </a:t>
            </a:r>
            <a:r>
              <a:rPr lang="es-ES" sz="1000" i="0" dirty="0" err="1" smtClean="0"/>
              <a:t>Review</a:t>
            </a:r>
            <a:r>
              <a:rPr lang="es-ES" sz="1000" i="0" dirty="0" smtClean="0"/>
              <a:t>: </a:t>
            </a:r>
            <a:r>
              <a:rPr lang="es-ES" sz="1000" i="0" dirty="0" err="1" smtClean="0"/>
              <a:t>Combined</a:t>
            </a:r>
            <a:r>
              <a:rPr lang="es-ES" sz="1000" i="0" dirty="0" smtClean="0"/>
              <a:t> and </a:t>
            </a:r>
            <a:r>
              <a:rPr lang="es-ES" sz="1000" i="0" dirty="0" err="1" smtClean="0"/>
              <a:t>alternating</a:t>
            </a:r>
            <a:r>
              <a:rPr lang="es-ES" sz="1000" i="0" dirty="0" smtClean="0"/>
              <a:t> paracetamol and </a:t>
            </a:r>
            <a:r>
              <a:rPr lang="es-ES" sz="1000" i="0" dirty="0" err="1" smtClean="0"/>
              <a:t>ibuprofen</a:t>
            </a:r>
            <a:r>
              <a:rPr lang="es-ES" sz="1000" i="0" dirty="0" smtClean="0"/>
              <a:t> </a:t>
            </a:r>
            <a:r>
              <a:rPr lang="es-ES" sz="1000" i="0" dirty="0" err="1" smtClean="0"/>
              <a:t>therapy</a:t>
            </a:r>
            <a:r>
              <a:rPr lang="es-ES" sz="1000" i="0" dirty="0" smtClean="0"/>
              <a:t> </a:t>
            </a:r>
            <a:r>
              <a:rPr lang="es-ES" sz="1000" i="0" dirty="0" err="1" smtClean="0"/>
              <a:t>for</a:t>
            </a:r>
            <a:r>
              <a:rPr lang="es-ES" sz="1000" i="0" dirty="0" smtClean="0"/>
              <a:t> </a:t>
            </a:r>
            <a:r>
              <a:rPr lang="es-ES" sz="1000" i="0" dirty="0" err="1" smtClean="0"/>
              <a:t>febrile</a:t>
            </a:r>
            <a:r>
              <a:rPr lang="es-ES" sz="1000" i="0" dirty="0" smtClean="0"/>
              <a:t> </a:t>
            </a:r>
            <a:r>
              <a:rPr lang="es-ES" sz="1000" i="0" dirty="0" err="1" smtClean="0"/>
              <a:t>childrenWongT</a:t>
            </a:r>
            <a:r>
              <a:rPr lang="es-ES" sz="1000" i="0" dirty="0" smtClean="0"/>
              <a:t>, </a:t>
            </a:r>
            <a:r>
              <a:rPr lang="es-ES" sz="1000" i="0" dirty="0" err="1" smtClean="0"/>
              <a:t>Stang</a:t>
            </a:r>
            <a:r>
              <a:rPr lang="es-ES" sz="1000" i="0" dirty="0" smtClean="0"/>
              <a:t> AS, </a:t>
            </a:r>
            <a:r>
              <a:rPr lang="es-ES" sz="1000" i="0" dirty="0" err="1" smtClean="0"/>
              <a:t>Ganshorn</a:t>
            </a:r>
            <a:r>
              <a:rPr lang="es-ES" sz="1000" i="0" dirty="0" smtClean="0"/>
              <a:t> H, </a:t>
            </a:r>
            <a:r>
              <a:rPr lang="es-ES" sz="1000" i="0" dirty="0" err="1" smtClean="0"/>
              <a:t>Hartling</a:t>
            </a:r>
            <a:r>
              <a:rPr lang="es-ES" sz="1000" i="0" dirty="0" smtClean="0"/>
              <a:t> L, </a:t>
            </a:r>
            <a:r>
              <a:rPr lang="es-ES" sz="1000" i="0" dirty="0" err="1" smtClean="0"/>
              <a:t>Maconochie</a:t>
            </a:r>
            <a:r>
              <a:rPr lang="es-ES" sz="1000" i="0" dirty="0" smtClean="0"/>
              <a:t> IK, </a:t>
            </a:r>
            <a:r>
              <a:rPr lang="es-ES" sz="1000" i="0" dirty="0" err="1" smtClean="0"/>
              <a:t>Thomsen</a:t>
            </a:r>
            <a:r>
              <a:rPr lang="es-ES" sz="1000" i="0" dirty="0" smtClean="0"/>
              <a:t> AM, Johnson DW. </a:t>
            </a:r>
            <a:r>
              <a:rPr lang="es-ES" sz="1000" i="0" dirty="0" err="1" smtClean="0"/>
              <a:t>Combined</a:t>
            </a:r>
            <a:r>
              <a:rPr lang="es-ES" sz="1000" i="0" dirty="0" smtClean="0"/>
              <a:t> and </a:t>
            </a:r>
            <a:r>
              <a:rPr lang="es-ES" sz="1000" i="0" dirty="0" err="1" smtClean="0"/>
              <a:t>alternating</a:t>
            </a:r>
            <a:endParaRPr lang="es-ES" sz="1000" i="0" dirty="0" smtClean="0"/>
          </a:p>
          <a:p>
            <a:r>
              <a:rPr lang="es-ES" sz="1000" i="0" dirty="0" smtClean="0"/>
              <a:t>paracetamol and </a:t>
            </a:r>
            <a:r>
              <a:rPr lang="es-ES" sz="1000" i="0" dirty="0" err="1" smtClean="0"/>
              <a:t>ibuprofen</a:t>
            </a:r>
            <a:r>
              <a:rPr lang="es-ES" sz="1000" i="0" dirty="0" smtClean="0"/>
              <a:t> </a:t>
            </a:r>
            <a:r>
              <a:rPr lang="es-ES" sz="1000" i="0" dirty="0" err="1" smtClean="0"/>
              <a:t>therapy</a:t>
            </a:r>
            <a:r>
              <a:rPr lang="es-ES" sz="1000" i="0" dirty="0" smtClean="0"/>
              <a:t> </a:t>
            </a:r>
            <a:r>
              <a:rPr lang="es-ES" sz="1000" i="0" dirty="0" err="1" smtClean="0"/>
              <a:t>for</a:t>
            </a:r>
            <a:r>
              <a:rPr lang="es-ES" sz="1000" i="0" dirty="0" smtClean="0"/>
              <a:t> </a:t>
            </a:r>
            <a:r>
              <a:rPr lang="es-ES" sz="1000" i="0" dirty="0" err="1" smtClean="0"/>
              <a:t>febrile</a:t>
            </a:r>
            <a:r>
              <a:rPr lang="es-ES" sz="1000" i="0" dirty="0" smtClean="0"/>
              <a:t> </a:t>
            </a:r>
            <a:r>
              <a:rPr lang="es-ES" sz="1000" i="0" dirty="0" err="1" smtClean="0"/>
              <a:t>children</a:t>
            </a:r>
            <a:r>
              <a:rPr lang="es-ES" sz="1000" i="0" dirty="0" smtClean="0"/>
              <a:t>. Cochrane </a:t>
            </a:r>
            <a:r>
              <a:rPr lang="es-ES" sz="1000" i="0" dirty="0" err="1" smtClean="0"/>
              <a:t>Database</a:t>
            </a:r>
            <a:r>
              <a:rPr lang="es-ES" sz="1000" i="0" dirty="0" smtClean="0"/>
              <a:t> of </a:t>
            </a:r>
            <a:r>
              <a:rPr lang="es-ES" sz="1000" i="0" dirty="0" err="1" smtClean="0"/>
              <a:t>Systematic</a:t>
            </a:r>
            <a:r>
              <a:rPr lang="es-ES" sz="1000" i="0" dirty="0" smtClean="0"/>
              <a:t> </a:t>
            </a:r>
            <a:r>
              <a:rPr lang="es-ES" sz="1000" i="0" dirty="0" err="1" smtClean="0"/>
              <a:t>Reviews</a:t>
            </a:r>
            <a:r>
              <a:rPr lang="es-ES" sz="1000" i="0" dirty="0" smtClean="0"/>
              <a:t> 2013, </a:t>
            </a:r>
            <a:r>
              <a:rPr lang="es-ES" sz="1000" i="0" dirty="0" err="1" smtClean="0"/>
              <a:t>Issue</a:t>
            </a:r>
            <a:r>
              <a:rPr lang="es-ES" sz="1000" i="0" dirty="0" smtClean="0"/>
              <a:t> 10. </a:t>
            </a:r>
            <a:r>
              <a:rPr lang="pt-BR" sz="1000" i="0" dirty="0" smtClean="0"/>
              <a:t>Art. No.: CD009572. DOI: 10.1002/14651858.CD009572.pub2</a:t>
            </a:r>
          </a:p>
          <a:p>
            <a:r>
              <a:rPr lang="en-US" sz="1000" dirty="0" smtClean="0"/>
              <a:t>Pereira </a:t>
            </a:r>
            <a:r>
              <a:rPr lang="en-US" sz="1000" dirty="0"/>
              <a:t>GL, </a:t>
            </a:r>
            <a:r>
              <a:rPr lang="en-US" sz="1000" dirty="0" err="1"/>
              <a:t>Dagostini</a:t>
            </a:r>
            <a:r>
              <a:rPr lang="en-US" sz="1000" dirty="0"/>
              <a:t> JM, Dal </a:t>
            </a:r>
            <a:r>
              <a:rPr lang="en-US" sz="1000" dirty="0" err="1"/>
              <a:t>Pizzol</a:t>
            </a:r>
            <a:r>
              <a:rPr lang="en-US" sz="1000" dirty="0"/>
              <a:t> </a:t>
            </a:r>
            <a:r>
              <a:rPr lang="en-US" sz="1000" dirty="0" err="1"/>
              <a:t>Tda</a:t>
            </a:r>
            <a:r>
              <a:rPr lang="en-US" sz="1000" dirty="0"/>
              <a:t> S. Alternating antipyretics in the treatment of fever in children: a systematic review of randomized clinical trials. </a:t>
            </a:r>
            <a:r>
              <a:rPr lang="es-ES_tradnl" sz="1000" dirty="0"/>
              <a:t>J </a:t>
            </a:r>
            <a:r>
              <a:rPr lang="es-ES_tradnl" sz="1000" dirty="0" err="1"/>
              <a:t>Pediatr</a:t>
            </a:r>
            <a:r>
              <a:rPr lang="es-ES_tradnl" sz="1000" dirty="0"/>
              <a:t> (Rio J). 012;88(4):289-96. Artigo </a:t>
            </a:r>
            <a:r>
              <a:rPr lang="es-ES_tradnl" sz="1000" dirty="0" err="1"/>
              <a:t>submetido</a:t>
            </a:r>
            <a:r>
              <a:rPr lang="es-ES_tradnl" sz="1000" dirty="0"/>
              <a:t> </a:t>
            </a:r>
            <a:r>
              <a:rPr lang="es-ES_tradnl" sz="1000" dirty="0" err="1"/>
              <a:t>em</a:t>
            </a:r>
            <a:r>
              <a:rPr lang="es-ES_tradnl" sz="1000" dirty="0"/>
              <a:t> 31.03.12, aceito </a:t>
            </a:r>
            <a:r>
              <a:rPr lang="es-ES_tradnl" sz="1000" dirty="0" err="1"/>
              <a:t>em</a:t>
            </a:r>
            <a:r>
              <a:rPr lang="es-ES_tradnl" sz="1000" dirty="0"/>
              <a:t> 10.04.12.http://</a:t>
            </a:r>
            <a:r>
              <a:rPr lang="es-ES_tradnl" sz="1000" dirty="0" err="1"/>
              <a:t>dx.doi.org</a:t>
            </a:r>
            <a:r>
              <a:rPr lang="es-ES_tradnl" sz="1000" dirty="0"/>
              <a:t>/10.2223/JPED.2204</a:t>
            </a:r>
          </a:p>
          <a:p>
            <a:r>
              <a:rPr lang="es-ES_tradnl" sz="1000" dirty="0"/>
              <a:t> </a:t>
            </a:r>
          </a:p>
        </p:txBody>
      </p:sp>
      <p:sp>
        <p:nvSpPr>
          <p:cNvPr id="5" name="Título 4"/>
          <p:cNvSpPr>
            <a:spLocks noGrp="1"/>
          </p:cNvSpPr>
          <p:nvPr>
            <p:ph type="title"/>
          </p:nvPr>
        </p:nvSpPr>
        <p:spPr/>
        <p:txBody>
          <a:bodyPr/>
          <a:lstStyle/>
          <a:p>
            <a:endParaRPr lang="es-ES"/>
          </a:p>
        </p:txBody>
      </p:sp>
      <p:sp>
        <p:nvSpPr>
          <p:cNvPr id="51203" name="3 Marcador de número de diapositiva"/>
          <p:cNvSpPr>
            <a:spLocks noGrp="1"/>
          </p:cNvSpPr>
          <p:nvPr>
            <p:ph type="sldNum" sz="quarter" idx="4294967295"/>
          </p:nvPr>
        </p:nvSpPr>
        <p:spPr>
          <a:xfrm>
            <a:off x="0" y="6477000"/>
            <a:ext cx="2540000" cy="304800"/>
          </a:xfrm>
          <a:noFill/>
        </p:spPr>
        <p:txBody>
          <a:bodyPr/>
          <a:lstStyle/>
          <a:p>
            <a:pPr algn="ctr"/>
            <a:fld id="{FF1F1123-357A-41AF-8F97-8B0153FAFDD8}" type="slidenum">
              <a:rPr lang="en-US" sz="1000" b="1">
                <a:solidFill>
                  <a:srgbClr val="287AC8">
                    <a:tint val="75000"/>
                  </a:srgbClr>
                </a:solidFill>
                <a:latin typeface="Arial" pitchFamily="34" charset="0"/>
              </a:rPr>
              <a:pPr algn="ctr"/>
              <a:t>8</a:t>
            </a:fld>
            <a:endParaRPr lang="en-US" sz="1000" b="1">
              <a:solidFill>
                <a:srgbClr val="287AC8">
                  <a:tint val="75000"/>
                </a:srgbClr>
              </a:solidFill>
              <a:latin typeface="Arial" pitchFamily="34" charset="0"/>
            </a:endParaRPr>
          </a:p>
        </p:txBody>
      </p:sp>
      <p:sp>
        <p:nvSpPr>
          <p:cNvPr id="9" name="TPStartPoll"/>
          <p:cNvSpPr>
            <a:spLocks noChangeArrowheads="1"/>
          </p:cNvSpPr>
          <p:nvPr/>
        </p:nvSpPr>
        <p:spPr bwMode="auto">
          <a:xfrm>
            <a:off x="0" y="0"/>
            <a:ext cx="16933" cy="12700"/>
          </a:xfrm>
          <a:prstGeom prst="rect">
            <a:avLst/>
          </a:prstGeom>
          <a:solidFill>
            <a:schemeClr val="accent1">
              <a:alpha val="0"/>
            </a:schemeClr>
          </a:solidFill>
          <a:ln w="9525">
            <a:noFill/>
            <a:miter lim="800000"/>
            <a:headEnd/>
            <a:tailEnd/>
          </a:ln>
        </p:spPr>
        <p:txBody>
          <a:bodyPr/>
          <a:lstStyle/>
          <a:p>
            <a:pPr algn="ctr"/>
            <a:endParaRPr lang="es-MX">
              <a:solidFill>
                <a:srgbClr val="287AC8"/>
              </a:solidFill>
              <a:latin typeface="Calibri"/>
            </a:endParaRPr>
          </a:p>
        </p:txBody>
      </p:sp>
      <p:sp>
        <p:nvSpPr>
          <p:cNvPr id="16" name="TPCountdownTrigger"/>
          <p:cNvSpPr>
            <a:spLocks noChangeArrowheads="1"/>
          </p:cNvSpPr>
          <p:nvPr/>
        </p:nvSpPr>
        <p:spPr bwMode="auto">
          <a:xfrm>
            <a:off x="0" y="0"/>
            <a:ext cx="16933" cy="12700"/>
          </a:xfrm>
          <a:prstGeom prst="rect">
            <a:avLst/>
          </a:prstGeom>
          <a:solidFill>
            <a:schemeClr val="accent1"/>
          </a:solidFill>
          <a:ln w="9525">
            <a:noFill/>
            <a:miter lim="800000"/>
            <a:headEnd/>
            <a:tailEnd/>
          </a:ln>
        </p:spPr>
        <p:txBody>
          <a:bodyPr/>
          <a:lstStyle/>
          <a:p>
            <a:pPr algn="ctr"/>
            <a:endParaRPr lang="es-MX">
              <a:solidFill>
                <a:srgbClr val="287AC8"/>
              </a:solidFill>
              <a:latin typeface="Calibri"/>
            </a:endParaRPr>
          </a:p>
        </p:txBody>
      </p:sp>
    </p:spTree>
    <p:custDataLst>
      <p:tags r:id="rId1"/>
    </p:custDataLst>
    <p:extLst>
      <p:ext uri="{BB962C8B-B14F-4D97-AF65-F5344CB8AC3E}">
        <p14:creationId xmlns:p14="http://schemas.microsoft.com/office/powerpoint/2010/main" val="108357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¿Entonces....es un error?</a:t>
            </a:r>
            <a:endParaRPr lang="es-ES" dirty="0"/>
          </a:p>
        </p:txBody>
      </p:sp>
      <p:sp>
        <p:nvSpPr>
          <p:cNvPr id="3" name="Marcador de contenido 2"/>
          <p:cNvSpPr>
            <a:spLocks noGrp="1"/>
          </p:cNvSpPr>
          <p:nvPr>
            <p:ph idx="1"/>
          </p:nvPr>
        </p:nvSpPr>
        <p:spPr/>
        <p:txBody>
          <a:bodyPr>
            <a:normAutofit fontScale="92500"/>
          </a:bodyPr>
          <a:lstStyle/>
          <a:p>
            <a:pPr marL="808038" lvl="1">
              <a:buClrTx/>
              <a:buSzTx/>
              <a:buBlip>
                <a:blip r:embed="rId2"/>
              </a:buBlip>
            </a:pPr>
            <a:r>
              <a:rPr lang="es-ES" sz="2600" dirty="0"/>
              <a:t>Se administran antitérmicos sin comprobar la temperatura</a:t>
            </a:r>
          </a:p>
          <a:p>
            <a:pPr lvl="1"/>
            <a:r>
              <a:rPr lang="es-ES" i="1" dirty="0" smtClean="0"/>
              <a:t>“</a:t>
            </a:r>
            <a:r>
              <a:rPr lang="es-ES" i="1" dirty="0" err="1" smtClean="0"/>
              <a:t>Medication</a:t>
            </a:r>
            <a:r>
              <a:rPr lang="es-ES" i="1" dirty="0" smtClean="0"/>
              <a:t> </a:t>
            </a:r>
            <a:r>
              <a:rPr lang="es-ES" i="1" dirty="0" err="1"/>
              <a:t>is</a:t>
            </a:r>
            <a:r>
              <a:rPr lang="es-ES" i="1" dirty="0"/>
              <a:t> </a:t>
            </a:r>
            <a:r>
              <a:rPr lang="es-ES" i="1" dirty="0" err="1"/>
              <a:t>not</a:t>
            </a:r>
            <a:r>
              <a:rPr lang="es-ES" i="1" dirty="0"/>
              <a:t> </a:t>
            </a:r>
            <a:r>
              <a:rPr lang="es-ES" i="1" dirty="0" err="1"/>
              <a:t>always</a:t>
            </a:r>
            <a:r>
              <a:rPr lang="es-ES" i="1" dirty="0"/>
              <a:t> </a:t>
            </a:r>
            <a:r>
              <a:rPr lang="es-ES" i="1" dirty="0" err="1"/>
              <a:t>needed</a:t>
            </a:r>
            <a:r>
              <a:rPr lang="es-ES" i="1" dirty="0"/>
              <a:t> </a:t>
            </a:r>
            <a:r>
              <a:rPr lang="es-ES" i="1" dirty="0" err="1"/>
              <a:t>to</a:t>
            </a:r>
            <a:r>
              <a:rPr lang="es-ES" i="1" dirty="0"/>
              <a:t> reduce a </a:t>
            </a:r>
            <a:r>
              <a:rPr lang="es-ES" i="1" dirty="0" err="1"/>
              <a:t>child’s</a:t>
            </a:r>
            <a:r>
              <a:rPr lang="es-ES" i="1" dirty="0"/>
              <a:t> </a:t>
            </a:r>
            <a:r>
              <a:rPr lang="es-ES" i="1" dirty="0" err="1"/>
              <a:t>temperature</a:t>
            </a:r>
            <a:r>
              <a:rPr lang="es-ES" i="1" dirty="0"/>
              <a:t>. </a:t>
            </a:r>
            <a:r>
              <a:rPr lang="es-ES" i="1" dirty="0" err="1"/>
              <a:t>The</a:t>
            </a:r>
            <a:r>
              <a:rPr lang="es-ES" i="1" dirty="0"/>
              <a:t> </a:t>
            </a:r>
            <a:r>
              <a:rPr lang="es-ES" i="1" dirty="0" err="1"/>
              <a:t>best</a:t>
            </a:r>
            <a:r>
              <a:rPr lang="es-ES" i="1" dirty="0"/>
              <a:t> </a:t>
            </a:r>
            <a:r>
              <a:rPr lang="es-ES" i="1" dirty="0" err="1"/>
              <a:t>reason</a:t>
            </a:r>
            <a:r>
              <a:rPr lang="es-ES" i="1" dirty="0"/>
              <a:t> </a:t>
            </a:r>
            <a:r>
              <a:rPr lang="es-ES" i="1" dirty="0" err="1"/>
              <a:t>for</a:t>
            </a:r>
            <a:r>
              <a:rPr lang="es-ES" i="1" dirty="0"/>
              <a:t> </a:t>
            </a:r>
            <a:r>
              <a:rPr lang="es-ES" i="1" dirty="0" err="1" smtClean="0"/>
              <a:t>giving</a:t>
            </a:r>
            <a:r>
              <a:rPr lang="es-ES" i="1" dirty="0" smtClean="0"/>
              <a:t> </a:t>
            </a:r>
            <a:r>
              <a:rPr lang="es-ES" i="1" dirty="0" err="1" smtClean="0"/>
              <a:t>your</a:t>
            </a:r>
            <a:r>
              <a:rPr lang="es-ES" i="1" dirty="0" smtClean="0"/>
              <a:t> </a:t>
            </a:r>
            <a:r>
              <a:rPr lang="es-ES" i="1" dirty="0" err="1"/>
              <a:t>child</a:t>
            </a:r>
            <a:r>
              <a:rPr lang="es-ES" i="1" dirty="0"/>
              <a:t> medicine </a:t>
            </a:r>
            <a:r>
              <a:rPr lang="es-ES" i="1" dirty="0" err="1"/>
              <a:t>is</a:t>
            </a:r>
            <a:r>
              <a:rPr lang="es-ES" i="1" dirty="0"/>
              <a:t> </a:t>
            </a:r>
            <a:r>
              <a:rPr lang="es-ES" i="1" dirty="0" err="1"/>
              <a:t>not</a:t>
            </a:r>
            <a:r>
              <a:rPr lang="es-ES" i="1" dirty="0"/>
              <a:t> </a:t>
            </a:r>
            <a:r>
              <a:rPr lang="es-ES" i="1" dirty="0" err="1"/>
              <a:t>to</a:t>
            </a:r>
            <a:r>
              <a:rPr lang="es-ES" i="1" dirty="0"/>
              <a:t> reduce </a:t>
            </a:r>
            <a:r>
              <a:rPr lang="es-ES" i="1" dirty="0" err="1"/>
              <a:t>the</a:t>
            </a:r>
            <a:r>
              <a:rPr lang="es-ES" i="1" dirty="0"/>
              <a:t> </a:t>
            </a:r>
            <a:r>
              <a:rPr lang="es-ES" i="1" dirty="0" err="1"/>
              <a:t>fever</a:t>
            </a:r>
            <a:r>
              <a:rPr lang="es-ES" i="1" dirty="0"/>
              <a:t>, </a:t>
            </a:r>
            <a:r>
              <a:rPr lang="es-ES" i="1" dirty="0" err="1"/>
              <a:t>but</a:t>
            </a:r>
            <a:r>
              <a:rPr lang="es-ES" i="1" dirty="0"/>
              <a:t> </a:t>
            </a:r>
            <a:r>
              <a:rPr lang="es-ES" i="1" dirty="0" err="1"/>
              <a:t>to</a:t>
            </a:r>
            <a:r>
              <a:rPr lang="es-ES" i="1" dirty="0"/>
              <a:t> relieve </a:t>
            </a:r>
            <a:r>
              <a:rPr lang="es-ES" i="1" dirty="0" err="1"/>
              <a:t>any</a:t>
            </a:r>
            <a:r>
              <a:rPr lang="es-ES" i="1" dirty="0"/>
              <a:t> </a:t>
            </a:r>
            <a:r>
              <a:rPr lang="es-ES" i="1" dirty="0" err="1"/>
              <a:t>aches</a:t>
            </a:r>
            <a:r>
              <a:rPr lang="es-ES" i="1" dirty="0"/>
              <a:t> and </a:t>
            </a:r>
            <a:r>
              <a:rPr lang="es-ES" i="1" dirty="0" err="1" smtClean="0"/>
              <a:t>pains</a:t>
            </a:r>
            <a:r>
              <a:rPr lang="es-ES" i="1" dirty="0" smtClean="0"/>
              <a:t>”</a:t>
            </a:r>
            <a:r>
              <a:rPr lang="es-ES" dirty="0" smtClean="0"/>
              <a:t>.</a:t>
            </a:r>
          </a:p>
          <a:p>
            <a:pPr lvl="2"/>
            <a:r>
              <a:rPr lang="es-ES" sz="1800" dirty="0"/>
              <a:t>Canadian </a:t>
            </a:r>
            <a:r>
              <a:rPr lang="es-ES" sz="1800" dirty="0" err="1"/>
              <a:t>Paediatric</a:t>
            </a:r>
            <a:r>
              <a:rPr lang="es-ES" sz="1800" dirty="0"/>
              <a:t> </a:t>
            </a:r>
            <a:r>
              <a:rPr lang="es-ES" sz="1800" dirty="0" err="1"/>
              <a:t>Society</a:t>
            </a:r>
            <a:r>
              <a:rPr lang="es-ES" sz="1800" dirty="0"/>
              <a:t>, </a:t>
            </a:r>
            <a:r>
              <a:rPr lang="es-ES" sz="1800" dirty="0" err="1"/>
              <a:t>Community</a:t>
            </a:r>
            <a:r>
              <a:rPr lang="es-ES" sz="1800" dirty="0"/>
              <a:t> </a:t>
            </a:r>
            <a:r>
              <a:rPr lang="es-ES" sz="1800" dirty="0" err="1"/>
              <a:t>Paediatrics</a:t>
            </a:r>
            <a:r>
              <a:rPr lang="es-ES" sz="1800" dirty="0"/>
              <a:t> </a:t>
            </a:r>
            <a:r>
              <a:rPr lang="es-ES" sz="1800" dirty="0" err="1"/>
              <a:t>Committee</a:t>
            </a:r>
            <a:r>
              <a:rPr lang="es-ES" sz="1800" dirty="0"/>
              <a:t>. </a:t>
            </a:r>
            <a:r>
              <a:rPr lang="es-ES" sz="1800" dirty="0" err="1"/>
              <a:t>Caring</a:t>
            </a:r>
            <a:r>
              <a:rPr lang="es-ES" sz="1800" dirty="0"/>
              <a:t> </a:t>
            </a:r>
            <a:r>
              <a:rPr lang="es-ES" sz="1800" dirty="0" err="1"/>
              <a:t>for</a:t>
            </a:r>
            <a:r>
              <a:rPr lang="es-ES" sz="1800" dirty="0"/>
              <a:t> </a:t>
            </a:r>
            <a:r>
              <a:rPr lang="es-ES" sz="1800" dirty="0" err="1"/>
              <a:t>kids</a:t>
            </a:r>
            <a:r>
              <a:rPr lang="es-ES" sz="1800" dirty="0"/>
              <a:t>: </a:t>
            </a:r>
            <a:r>
              <a:rPr lang="es-ES" sz="1800" dirty="0" err="1"/>
              <a:t>fever</a:t>
            </a:r>
            <a:r>
              <a:rPr lang="es-ES" sz="1800" dirty="0"/>
              <a:t> and </a:t>
            </a:r>
            <a:r>
              <a:rPr lang="es-ES" sz="1800" dirty="0" err="1"/>
              <a:t>temperature</a:t>
            </a:r>
            <a:r>
              <a:rPr lang="es-ES" sz="1800" dirty="0"/>
              <a:t> </a:t>
            </a:r>
            <a:r>
              <a:rPr lang="es-ES" sz="1800" dirty="0" err="1"/>
              <a:t>taking</a:t>
            </a:r>
            <a:r>
              <a:rPr lang="es-ES" sz="1800" dirty="0"/>
              <a:t>. Canadian </a:t>
            </a:r>
            <a:r>
              <a:rPr lang="es-ES" sz="1800" dirty="0" err="1"/>
              <a:t>Paediatric</a:t>
            </a:r>
            <a:r>
              <a:rPr lang="es-ES" sz="1800" dirty="0"/>
              <a:t> </a:t>
            </a:r>
            <a:r>
              <a:rPr lang="es-ES" sz="1800" dirty="0" err="1"/>
              <a:t>Society</a:t>
            </a:r>
            <a:r>
              <a:rPr lang="es-ES" sz="1800" dirty="0"/>
              <a:t>; 2013 [</a:t>
            </a:r>
            <a:r>
              <a:rPr lang="es-ES" sz="1800" dirty="0" err="1"/>
              <a:t>updated</a:t>
            </a:r>
            <a:r>
              <a:rPr lang="es-ES" sz="1800" dirty="0"/>
              <a:t> </a:t>
            </a:r>
            <a:r>
              <a:rPr lang="es-ES" sz="1800" dirty="0" err="1"/>
              <a:t>September</a:t>
            </a:r>
            <a:r>
              <a:rPr lang="es-ES" sz="1800" dirty="0"/>
              <a:t> 2013]. </a:t>
            </a:r>
            <a:r>
              <a:rPr lang="es-ES" sz="1800" dirty="0" err="1"/>
              <a:t>Available</a:t>
            </a:r>
            <a:r>
              <a:rPr lang="es-ES" sz="1800" dirty="0"/>
              <a:t> at: http://</a:t>
            </a:r>
            <a:r>
              <a:rPr lang="es-ES" sz="1800" dirty="0" err="1"/>
              <a:t>www.caringforkids.cps.ca</a:t>
            </a:r>
            <a:r>
              <a:rPr lang="es-ES" sz="1800" dirty="0"/>
              <a:t>/</a:t>
            </a:r>
            <a:r>
              <a:rPr lang="es-ES" sz="1800" dirty="0" err="1"/>
              <a:t>handouts</a:t>
            </a:r>
            <a:r>
              <a:rPr lang="es-ES" sz="1800" dirty="0"/>
              <a:t>/</a:t>
            </a:r>
            <a:r>
              <a:rPr lang="es-ES" sz="1800" dirty="0" err="1"/>
              <a:t>fever_and_temperature_taking</a:t>
            </a:r>
            <a:r>
              <a:rPr lang="es-ES" sz="1800" dirty="0"/>
              <a:t>[</a:t>
            </a:r>
            <a:r>
              <a:rPr lang="es-ES" sz="1800" dirty="0" err="1"/>
              <a:t>accessed</a:t>
            </a:r>
            <a:r>
              <a:rPr lang="es-ES" sz="1800" dirty="0"/>
              <a:t> </a:t>
            </a:r>
            <a:r>
              <a:rPr lang="es-ES" sz="1800" dirty="0" err="1"/>
              <a:t>on</a:t>
            </a:r>
            <a:r>
              <a:rPr lang="es-ES" sz="1800" dirty="0"/>
              <a:t> 2 </a:t>
            </a:r>
            <a:r>
              <a:rPr lang="es-ES" sz="1800" dirty="0" err="1"/>
              <a:t>July</a:t>
            </a:r>
            <a:r>
              <a:rPr lang="es-ES" sz="1800" dirty="0"/>
              <a:t> 2014].</a:t>
            </a:r>
          </a:p>
          <a:p>
            <a:pPr marL="808038" lvl="1">
              <a:buClrTx/>
              <a:buSzTx/>
              <a:buBlip>
                <a:blip r:embed="rId2"/>
              </a:buBlip>
            </a:pPr>
            <a:r>
              <a:rPr lang="es-ES" sz="2600" dirty="0" smtClean="0"/>
              <a:t>Se </a:t>
            </a:r>
            <a:r>
              <a:rPr lang="es-ES" sz="2600" dirty="0"/>
              <a:t>administran antitérmicos combinados</a:t>
            </a:r>
          </a:p>
          <a:p>
            <a:pPr lvl="1"/>
            <a:r>
              <a:rPr lang="es-ES" i="1" dirty="0" smtClean="0"/>
              <a:t>La administración combinada de antitérmicos comparada a la terapia única, consigue menos temperatura una hora después, y menor temperatura y niños con fiebre a las 4 horas.</a:t>
            </a:r>
          </a:p>
          <a:p>
            <a:pPr lvl="2"/>
            <a:r>
              <a:rPr lang="es-ES" sz="1800" dirty="0" smtClean="0"/>
              <a:t>Cochrane </a:t>
            </a:r>
            <a:r>
              <a:rPr lang="es-ES" sz="1800" dirty="0" err="1" smtClean="0"/>
              <a:t>Review</a:t>
            </a:r>
            <a:r>
              <a:rPr lang="es-ES" sz="1800" dirty="0" smtClean="0"/>
              <a:t>: </a:t>
            </a:r>
            <a:r>
              <a:rPr lang="es-ES" sz="1800" dirty="0" err="1" smtClean="0"/>
              <a:t>Combined</a:t>
            </a:r>
            <a:r>
              <a:rPr lang="es-ES" sz="1800" dirty="0" smtClean="0"/>
              <a:t> and </a:t>
            </a:r>
            <a:r>
              <a:rPr lang="es-ES" sz="1800" dirty="0" err="1" smtClean="0"/>
              <a:t>alternating</a:t>
            </a:r>
            <a:r>
              <a:rPr lang="es-ES" sz="1800" dirty="0" smtClean="0"/>
              <a:t> paracetamol and </a:t>
            </a:r>
            <a:r>
              <a:rPr lang="es-ES" sz="1800" dirty="0" err="1" smtClean="0"/>
              <a:t>ibuprofen</a:t>
            </a:r>
            <a:r>
              <a:rPr lang="es-ES" sz="1800" dirty="0" smtClean="0"/>
              <a:t> </a:t>
            </a:r>
            <a:r>
              <a:rPr lang="es-ES" sz="1800" dirty="0" err="1" smtClean="0"/>
              <a:t>therapy</a:t>
            </a:r>
            <a:r>
              <a:rPr lang="es-ES" sz="1800" dirty="0" smtClean="0"/>
              <a:t> </a:t>
            </a:r>
            <a:r>
              <a:rPr lang="es-ES" sz="1800" dirty="0" err="1" smtClean="0"/>
              <a:t>for</a:t>
            </a:r>
            <a:r>
              <a:rPr lang="es-ES" sz="1800" dirty="0" smtClean="0"/>
              <a:t> </a:t>
            </a:r>
            <a:r>
              <a:rPr lang="es-ES" sz="1800" dirty="0" err="1" smtClean="0"/>
              <a:t>febrile</a:t>
            </a:r>
            <a:r>
              <a:rPr lang="es-ES" sz="1800" dirty="0" smtClean="0"/>
              <a:t> </a:t>
            </a:r>
            <a:r>
              <a:rPr lang="es-ES" sz="1800" dirty="0" err="1" smtClean="0"/>
              <a:t>childrenWongT</a:t>
            </a:r>
            <a:r>
              <a:rPr lang="es-ES" sz="1800" dirty="0" smtClean="0"/>
              <a:t>, </a:t>
            </a:r>
            <a:r>
              <a:rPr lang="es-ES" sz="1800" dirty="0" err="1" smtClean="0"/>
              <a:t>Stang</a:t>
            </a:r>
            <a:r>
              <a:rPr lang="es-ES" sz="1800" dirty="0" smtClean="0"/>
              <a:t> AS, </a:t>
            </a:r>
            <a:r>
              <a:rPr lang="es-ES" sz="1800" dirty="0" err="1" smtClean="0"/>
              <a:t>Ganshorn</a:t>
            </a:r>
            <a:r>
              <a:rPr lang="es-ES" sz="1800" dirty="0" smtClean="0"/>
              <a:t> H, </a:t>
            </a:r>
            <a:r>
              <a:rPr lang="es-ES" sz="1800" dirty="0" err="1" smtClean="0"/>
              <a:t>Hartling</a:t>
            </a:r>
            <a:r>
              <a:rPr lang="es-ES" sz="1800" dirty="0" smtClean="0"/>
              <a:t> L, </a:t>
            </a:r>
            <a:r>
              <a:rPr lang="es-ES" sz="1800" dirty="0" err="1" smtClean="0"/>
              <a:t>Maconochie</a:t>
            </a:r>
            <a:r>
              <a:rPr lang="es-ES" sz="1800" dirty="0" smtClean="0"/>
              <a:t> IK, </a:t>
            </a:r>
            <a:r>
              <a:rPr lang="es-ES" sz="1800" dirty="0" err="1" smtClean="0"/>
              <a:t>Thomsen</a:t>
            </a:r>
            <a:r>
              <a:rPr lang="es-ES" sz="1800" dirty="0" smtClean="0"/>
              <a:t> AM, Johnson DW. </a:t>
            </a:r>
            <a:r>
              <a:rPr lang="es-ES" sz="1800" dirty="0" err="1" smtClean="0"/>
              <a:t>Combined</a:t>
            </a:r>
            <a:r>
              <a:rPr lang="es-ES" sz="1800" dirty="0" smtClean="0"/>
              <a:t> and </a:t>
            </a:r>
            <a:r>
              <a:rPr lang="es-ES" sz="1800" dirty="0" err="1" smtClean="0"/>
              <a:t>alternating</a:t>
            </a:r>
            <a:r>
              <a:rPr lang="es-ES" sz="1800" dirty="0"/>
              <a:t> </a:t>
            </a:r>
            <a:r>
              <a:rPr lang="es-ES" sz="1800" dirty="0" smtClean="0"/>
              <a:t>paracetamol and </a:t>
            </a:r>
            <a:r>
              <a:rPr lang="es-ES" sz="1800" dirty="0" err="1" smtClean="0"/>
              <a:t>ibuprofen</a:t>
            </a:r>
            <a:r>
              <a:rPr lang="es-ES" sz="1800" dirty="0" smtClean="0"/>
              <a:t> </a:t>
            </a:r>
            <a:r>
              <a:rPr lang="es-ES" sz="1800" dirty="0" err="1" smtClean="0"/>
              <a:t>therapy</a:t>
            </a:r>
            <a:r>
              <a:rPr lang="es-ES" sz="1800" dirty="0" smtClean="0"/>
              <a:t> </a:t>
            </a:r>
            <a:r>
              <a:rPr lang="es-ES" sz="1800" dirty="0" err="1" smtClean="0"/>
              <a:t>for</a:t>
            </a:r>
            <a:r>
              <a:rPr lang="es-ES" sz="1800" dirty="0" smtClean="0"/>
              <a:t> </a:t>
            </a:r>
            <a:r>
              <a:rPr lang="es-ES" sz="1800" dirty="0" err="1" smtClean="0"/>
              <a:t>febrile</a:t>
            </a:r>
            <a:r>
              <a:rPr lang="es-ES" sz="1800" dirty="0" smtClean="0"/>
              <a:t> </a:t>
            </a:r>
            <a:r>
              <a:rPr lang="es-ES" sz="1800" dirty="0" err="1" smtClean="0"/>
              <a:t>children</a:t>
            </a:r>
            <a:r>
              <a:rPr lang="es-ES" sz="1800" dirty="0" smtClean="0"/>
              <a:t>. Cochrane </a:t>
            </a:r>
            <a:r>
              <a:rPr lang="es-ES" sz="1800" dirty="0" err="1" smtClean="0"/>
              <a:t>Database</a:t>
            </a:r>
            <a:r>
              <a:rPr lang="es-ES" sz="1800" dirty="0" smtClean="0"/>
              <a:t> of </a:t>
            </a:r>
            <a:r>
              <a:rPr lang="es-ES" sz="1800" dirty="0" err="1" smtClean="0"/>
              <a:t>Systematic</a:t>
            </a:r>
            <a:r>
              <a:rPr lang="es-ES" sz="1800" dirty="0" smtClean="0"/>
              <a:t> </a:t>
            </a:r>
            <a:r>
              <a:rPr lang="es-ES" sz="1800" dirty="0" err="1" smtClean="0"/>
              <a:t>Reviews</a:t>
            </a:r>
            <a:r>
              <a:rPr lang="es-ES" sz="1800" dirty="0" smtClean="0"/>
              <a:t> 2013, </a:t>
            </a:r>
            <a:r>
              <a:rPr lang="es-ES" sz="1800" dirty="0" err="1" smtClean="0"/>
              <a:t>Issue</a:t>
            </a:r>
            <a:r>
              <a:rPr lang="es-ES" sz="1800" dirty="0" smtClean="0"/>
              <a:t> 10. </a:t>
            </a:r>
            <a:r>
              <a:rPr lang="pt-BR" sz="1800" dirty="0" smtClean="0"/>
              <a:t>Art. No.: CD009572. DOI: 10.1002/14651858.CD009572.pub2</a:t>
            </a:r>
          </a:p>
          <a:p>
            <a:pPr lvl="2"/>
            <a:endParaRPr lang="es-ES" dirty="0" smtClean="0"/>
          </a:p>
          <a:p>
            <a:pPr lvl="1"/>
            <a:endParaRPr lang="es-ES" dirty="0" smtClean="0"/>
          </a:p>
          <a:p>
            <a:pPr marL="1258888" lvl="2" indent="0">
              <a:buClrTx/>
              <a:buSzTx/>
              <a:buNone/>
            </a:pPr>
            <a:endParaRPr lang="es-ES" sz="1800" i="1" dirty="0" smtClean="0"/>
          </a:p>
          <a:p>
            <a:pPr lvl="1"/>
            <a:endParaRPr lang="es-ES" dirty="0" smtClean="0"/>
          </a:p>
          <a:p>
            <a:pPr lvl="2"/>
            <a:endParaRPr lang="es-ES" sz="1800" dirty="0"/>
          </a:p>
        </p:txBody>
      </p:sp>
      <p:sp>
        <p:nvSpPr>
          <p:cNvPr id="6" name="Marcador de texto 5"/>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363740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ULTS" val="Cómo evaluáis la situación del paciente…&#10;13[;]13[;]13[;]False[;]1[;]&#10;230769230769231[;]2[;]143498139278289[;]205917159763314&#10;5[;]-1[;]Estable1[;]Estable[;]&#10;4[;]-1[;]Potencialmente inestable2[;]Potencialmente inestable[;]&#10;1[;]-1[;]Inestable3[;]Inestable[;]&#10;1[;]1[;]Critico4[;]Critico[;]&#10;2[;]-1[;]c y/o d5[;]c y/o d[;]&#10;"/>
  <p:tag name="LIVECHARTING" val="False"/>
  <p:tag name="AUTOOPENPOLL" val="False"/>
  <p:tag name="HASRESULTS" val="False"/>
  <p:tag name="TYPE" val="MultiChoiceSlide"/>
  <p:tag name="TPQUESTIONXML" val="﻿&lt;?xml version=&quot;1.0&quot; encoding=&quot;utf-8&quot;?&gt;&#10;&lt;questionlist&gt;&#10;    &lt;properties&gt;&#10;        &lt;guid&gt;2A00EA76572F46C6A50C529EC7731413&lt;/guid&gt;&#10;        &lt;description /&gt;&#10;        &lt;date&gt;15/04/2013 12:42:03&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F24336A8A9C4DE790858C09A87EF7CD&lt;/guid&gt;&#10;            &lt;repollguid&gt;2072B225C2FB4382AACC1A63FDC84E0D&lt;/repollguid&gt;&#10;            &lt;sourceid&gt;CFD1AC28EDB9404DB5CA98E3D50A1FCC&lt;/sourceid&gt;&#10;            &lt;questiontext&gt;Cómo evaluáis la situación del pacient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2A96573303754790BDA20238D2E480B4&lt;/guid&gt;&#10;                    &lt;answertext&gt;Estable&lt;/answertext&gt;&#10;                    &lt;valuetype&gt;-1&lt;/valuetype&gt;&#10;                &lt;/answer&gt;&#10;                &lt;answer&gt;&#10;                    &lt;guid&gt;E78E67DD86DB43AD8B1F45C9A08148AA&lt;/guid&gt;&#10;                    &lt;answertext&gt;Potencialmente inestable&lt;/answertext&gt;&#10;                    &lt;valuetype&gt;-1&lt;/valuetype&gt;&#10;                &lt;/answer&gt;&#10;                &lt;answer&gt;&#10;                    &lt;guid&gt;B91001B0F7DE4E208D91C38DD634E47B&lt;/guid&gt;&#10;                    &lt;answertext&gt;Inestable&lt;/answertext&gt;&#10;                    &lt;valuetype&gt;-1&lt;/valuetype&gt;&#10;                &lt;/answer&gt;&#10;                &lt;answer&gt;&#10;                    &lt;guid&gt;7D743F483FA2498E8B79392E7A7A2086&lt;/guid&gt;&#10;                    &lt;answertext&gt;Critico&lt;/answertext&gt;&#10;                    &lt;valuetype&gt;1&lt;/valuetype&gt;&#10;                &lt;/answer&gt;&#10;                &lt;answer&gt;&#10;                    &lt;guid&gt;B6B9155CA7A445A9A20151210E88D62E&lt;/guid&gt;&#10;                    &lt;answertext&gt;c y/o d&lt;/answertext&gt;&#10;                    &lt;valuetype&gt;-1&lt;/valuetype&gt;&#10;                &lt;/answer&gt;&#10;            &lt;/answers&gt;&#10;        &lt;/multichoice&gt;&#10;    &lt;/questions&gt;&#10;&lt;/questionlist&gt;"/>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RESULTS" val="Cómo evaluáis la situación del paciente…&#10;13[;]13[;]13[;]False[;]1[;]&#10;230769230769231[;]2[;]143498139278289[;]205917159763314&#10;5[;]-1[;]Estable1[;]Estable[;]&#10;4[;]-1[;]Potencialmente inestable2[;]Potencialmente inestable[;]&#10;1[;]-1[;]Inestable3[;]Inestable[;]&#10;1[;]1[;]Critico4[;]Critico[;]&#10;2[;]-1[;]c y/o d5[;]c y/o d[;]&#10;"/>
  <p:tag name="LIVECHARTING" val="False"/>
  <p:tag name="AUTOOPENPOLL" val="False"/>
  <p:tag name="HASRESULTS" val="False"/>
  <p:tag name="TYPE" val="MultiChoiceSlide"/>
  <p:tag name="TPQUESTIONXML" val="﻿&lt;?xml version=&quot;1.0&quot; encoding=&quot;utf-8&quot;?&gt;&#10;&lt;questionlist&gt;&#10;    &lt;properties&gt;&#10;        &lt;guid&gt;2A00EA76572F46C6A50C529EC7731413&lt;/guid&gt;&#10;        &lt;description /&gt;&#10;        &lt;date&gt;15/04/2013 12:42:03&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F24336A8A9C4DE790858C09A87EF7CD&lt;/guid&gt;&#10;            &lt;repollguid&gt;2072B225C2FB4382AACC1A63FDC84E0D&lt;/repollguid&gt;&#10;            &lt;sourceid&gt;CFD1AC28EDB9404DB5CA98E3D50A1FCC&lt;/sourceid&gt;&#10;            &lt;questiontext&gt;Cómo evaluáis la situación del pacient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3&lt;/bulletstyle&gt;&#10;            &lt;correctanswerindicator&gt;True&lt;/correctanswerindicator&gt;&#10;            &lt;answers&gt;&#10;                &lt;answer&gt;&#10;                    &lt;guid&gt;2A96573303754790BDA20238D2E480B4&lt;/guid&gt;&#10;                    &lt;answertext&gt;Estable&lt;/answertext&gt;&#10;                    &lt;valuetype&gt;-1&lt;/valuetype&gt;&#10;                &lt;/answer&gt;&#10;                &lt;answer&gt;&#10;                    &lt;guid&gt;E78E67DD86DB43AD8B1F45C9A08148AA&lt;/guid&gt;&#10;                    &lt;answertext&gt;Potencialmente inestable&lt;/answertext&gt;&#10;                    &lt;valuetype&gt;-1&lt;/valuetype&gt;&#10;                &lt;/answer&gt;&#10;                &lt;answer&gt;&#10;                    &lt;guid&gt;B91001B0F7DE4E208D91C38DD634E47B&lt;/guid&gt;&#10;                    &lt;answertext&gt;Inestable&lt;/answertext&gt;&#10;                    &lt;valuetype&gt;-1&lt;/valuetype&gt;&#10;                &lt;/answer&gt;&#10;                &lt;answer&gt;&#10;                    &lt;guid&gt;7D743F483FA2498E8B79392E7A7A2086&lt;/guid&gt;&#10;                    &lt;answertext&gt;Critico&lt;/answertext&gt;&#10;                    &lt;valuetype&gt;1&lt;/valuetype&gt;&#10;                &lt;/answer&gt;&#10;                &lt;answer&gt;&#10;                    &lt;guid&gt;B6B9155CA7A445A9A20151210E88D62E&lt;/guid&gt;&#10;                    &lt;answertext&gt;c y/o d&lt;/answertext&gt;&#10;                    &lt;valuetype&gt;-1&lt;/valuetype&gt;&#10;                &lt;/answer&gt;&#10;            &lt;/answers&gt;&#10;        &lt;/multichoice&gt;&#10;    &lt;/questions&gt;&#10;&lt;/questionlist&gt;"/>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 xmlns:thm15="http://schemas.microsoft.com/office/thememl/2012/main" name="PlantillaAPAP2018.potx" id="{99053197-F360-4EEA-B0B4-83ED9031C2E6}" vid="{B8DA0B08-B478-4A10-8789-D237C6CFED81}"/>
    </a:ext>
  </a:extLst>
</a:theme>
</file>

<file path=ppt/theme/theme2.xml><?xml version="1.0" encoding="utf-8"?>
<a:theme xmlns:a="http://schemas.openxmlformats.org/drawingml/2006/main" name="2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xmlns="" name="PlantillaAPAP2017.potx" id="{5633FDE9-4F06-406E-99EC-5F6C65629F9C}" vid="{C7C8D985-93C7-48F3-B94F-15CCC196028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887</TotalTime>
  <Words>4750</Words>
  <Application>Microsoft Macintosh PowerPoint</Application>
  <PresentationFormat>Personalizado</PresentationFormat>
  <Paragraphs>331</Paragraphs>
  <Slides>35</Slides>
  <Notes>7</Notes>
  <HiddenSlides>0</HiddenSlides>
  <MMClips>1</MMClips>
  <ScaleCrop>false</ScaleCrop>
  <HeadingPairs>
    <vt:vector size="4" baseType="variant">
      <vt:variant>
        <vt:lpstr>Tema</vt:lpstr>
      </vt:variant>
      <vt:variant>
        <vt:i4>2</vt:i4>
      </vt:variant>
      <vt:variant>
        <vt:lpstr>Títulos de diapositiva</vt:lpstr>
      </vt:variant>
      <vt:variant>
        <vt:i4>35</vt:i4>
      </vt:variant>
    </vt:vector>
  </HeadingPairs>
  <TitlesOfParts>
    <vt:vector size="37" baseType="lpstr">
      <vt:lpstr>1_Tema de Office</vt:lpstr>
      <vt:lpstr>2_Tema de Office</vt:lpstr>
      <vt:lpstr>Fiebre: Entre el síntoma y la enfermedad</vt:lpstr>
      <vt:lpstr>Caso 1: El síntoma</vt:lpstr>
      <vt:lpstr>Presentación de PowerPoint</vt:lpstr>
      <vt:lpstr>El síntoma y la enfermedad de un vistazo</vt:lpstr>
      <vt:lpstr>El síntoma y la enfermedad de un vistazo</vt:lpstr>
      <vt:lpstr>El síntoma: deconstructing fever</vt:lpstr>
      <vt:lpstr>¿Cuándo y cómo administrar antitérmicos? Overview.... </vt:lpstr>
      <vt:lpstr>Presentación de PowerPoint</vt:lpstr>
      <vt:lpstr>¿Entonces....es un error?</vt:lpstr>
      <vt:lpstr>Caso 2: La fiebre como “tag” de gravedad</vt:lpstr>
      <vt:lpstr>Presentación de PowerPoint</vt:lpstr>
      <vt:lpstr>La fiebre y la gravedad</vt:lpstr>
      <vt:lpstr>Escalas predictivas de gravedad. Rochester 0-89 días vida.</vt:lpstr>
      <vt:lpstr>Una aproximación práctica: Signos de gravedad. Guia Nice 2013 fiebre menores 5 años</vt:lpstr>
      <vt:lpstr>Toma de decisiones. Guia Nice 2013 fiebre menores 5 años</vt:lpstr>
      <vt:lpstr>Evaluar la temperatura... ¿dónde?</vt:lpstr>
      <vt:lpstr>¿Qué temperatura corporal se considera normal? </vt:lpstr>
      <vt:lpstr>En resumen....</vt:lpstr>
      <vt:lpstr>Caso 3: El síntoma y la enfermedad</vt:lpstr>
      <vt:lpstr>Presentación de PowerPoint</vt:lpstr>
      <vt:lpstr>Recuerda naranjas y rojos</vt:lpstr>
      <vt:lpstr>Caso 4: La enfermedad y el síntoma (1)</vt:lpstr>
      <vt:lpstr>Presentación de PowerPoint</vt:lpstr>
      <vt:lpstr>Caso 5: La enfermedad (1)</vt:lpstr>
      <vt:lpstr>Foto y video de perfusión periférica</vt:lpstr>
      <vt:lpstr>Presentación de PowerPoint</vt:lpstr>
      <vt:lpstr>Paso a paso y por qué</vt:lpstr>
      <vt:lpstr>Caso 5: La enfermedad (2)</vt:lpstr>
      <vt:lpstr>Presentación de PowerPoint</vt:lpstr>
      <vt:lpstr>Caso 6: La enfermedad (1) </vt:lpstr>
      <vt:lpstr>Presentación de PowerPoint</vt:lpstr>
      <vt:lpstr>Caso 6: La enfermedad (2) </vt:lpstr>
      <vt:lpstr>Presentación de PowerPoint</vt:lpstr>
      <vt:lpstr>Radiografía  de Tórax</vt:lpstr>
      <vt:lpstr>En resumen....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Live Med</dc:creator>
  <cp:lastModifiedBy>trailala</cp:lastModifiedBy>
  <cp:revision>66</cp:revision>
  <dcterms:created xsi:type="dcterms:W3CDTF">2017-12-26T09:32:53Z</dcterms:created>
  <dcterms:modified xsi:type="dcterms:W3CDTF">2018-04-20T16:42:15Z</dcterms:modified>
</cp:coreProperties>
</file>