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4" r:id="rId2"/>
    <p:sldMasterId id="2147483681" r:id="rId3"/>
  </p:sldMasterIdLst>
  <p:notesMasterIdLst>
    <p:notesMasterId r:id="rId54"/>
  </p:notesMasterIdLst>
  <p:sldIdLst>
    <p:sldId id="257" r:id="rId4"/>
    <p:sldId id="372"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310" r:id="rId20"/>
    <p:sldId id="370" r:id="rId21"/>
    <p:sldId id="398" r:id="rId22"/>
    <p:sldId id="276" r:id="rId23"/>
    <p:sldId id="277" r:id="rId24"/>
    <p:sldId id="278" r:id="rId25"/>
    <p:sldId id="279" r:id="rId26"/>
    <p:sldId id="280" r:id="rId27"/>
    <p:sldId id="281" r:id="rId28"/>
    <p:sldId id="282" r:id="rId29"/>
    <p:sldId id="337" r:id="rId30"/>
    <p:sldId id="347" r:id="rId31"/>
    <p:sldId id="318" r:id="rId32"/>
    <p:sldId id="345" r:id="rId33"/>
    <p:sldId id="344" r:id="rId34"/>
    <p:sldId id="350" r:id="rId35"/>
    <p:sldId id="351" r:id="rId36"/>
    <p:sldId id="356" r:id="rId37"/>
    <p:sldId id="366" r:id="rId38"/>
    <p:sldId id="367" r:id="rId39"/>
    <p:sldId id="386" r:id="rId40"/>
    <p:sldId id="384" r:id="rId41"/>
    <p:sldId id="387" r:id="rId42"/>
    <p:sldId id="316" r:id="rId43"/>
    <p:sldId id="378" r:id="rId44"/>
    <p:sldId id="379" r:id="rId45"/>
    <p:sldId id="375" r:id="rId46"/>
    <p:sldId id="390" r:id="rId47"/>
    <p:sldId id="391" r:id="rId48"/>
    <p:sldId id="376" r:id="rId49"/>
    <p:sldId id="396" r:id="rId50"/>
    <p:sldId id="286" r:id="rId51"/>
    <p:sldId id="389" r:id="rId52"/>
    <p:sldId id="397" r:id="rId5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25" autoAdjust="0"/>
    <p:restoredTop sz="83454" autoAdjust="0"/>
  </p:normalViewPr>
  <p:slideViewPr>
    <p:cSldViewPr snapToGrid="0">
      <p:cViewPr varScale="1">
        <p:scale>
          <a:sx n="138" d="100"/>
          <a:sy n="138" d="100"/>
        </p:scale>
        <p:origin x="1424" y="92"/>
      </p:cViewPr>
      <p:guideLst/>
    </p:cSldViewPr>
  </p:slideViewPr>
  <p:notesTextViewPr>
    <p:cViewPr>
      <p:scale>
        <a:sx n="1" d="1"/>
        <a:sy n="1" d="1"/>
      </p:scale>
      <p:origin x="0" y="0"/>
    </p:cViewPr>
  </p:notesTextViewPr>
  <p:sorterViewPr>
    <p:cViewPr>
      <p:scale>
        <a:sx n="90" d="100"/>
        <a:sy n="90" d="100"/>
      </p:scale>
      <p:origin x="0" y="-37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098967956779237"/>
          <c:y val="5.8382996401544589E-2"/>
          <c:w val="0.79395818634186188"/>
          <c:h val="0.47312926644111564"/>
        </c:manualLayout>
      </c:layout>
      <c:bar3DChart>
        <c:barDir val="col"/>
        <c:grouping val="clustered"/>
        <c:varyColors val="0"/>
        <c:ser>
          <c:idx val="0"/>
          <c:order val="0"/>
          <c:tx>
            <c:strRef>
              <c:f>Hoja1!$B$1</c:f>
              <c:strCache>
                <c:ptCount val="1"/>
                <c:pt idx="0">
                  <c:v>Biodisponibilidad</c:v>
                </c:pt>
              </c:strCache>
            </c:strRef>
          </c:tx>
          <c:spPr>
            <a:solidFill>
              <a:schemeClr val="tx1">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50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Furoato Fluticasona</c:v>
                </c:pt>
                <c:pt idx="1">
                  <c:v>Furoato Mometasona</c:v>
                </c:pt>
                <c:pt idx="2">
                  <c:v>Propionato Fluticasona</c:v>
                </c:pt>
                <c:pt idx="3">
                  <c:v>Budesonida</c:v>
                </c:pt>
                <c:pt idx="4">
                  <c:v>Beclometasona</c:v>
                </c:pt>
                <c:pt idx="5">
                  <c:v>Triamcinolona</c:v>
                </c:pt>
              </c:strCache>
            </c:strRef>
          </c:cat>
          <c:val>
            <c:numRef>
              <c:f>Hoja1!$B$2:$B$7</c:f>
              <c:numCache>
                <c:formatCode>General</c:formatCode>
                <c:ptCount val="6"/>
                <c:pt idx="0">
                  <c:v>0.5</c:v>
                </c:pt>
                <c:pt idx="1">
                  <c:v>0.5</c:v>
                </c:pt>
                <c:pt idx="2">
                  <c:v>0.5</c:v>
                </c:pt>
                <c:pt idx="3">
                  <c:v>33</c:v>
                </c:pt>
                <c:pt idx="4">
                  <c:v>44</c:v>
                </c:pt>
                <c:pt idx="5">
                  <c:v>44</c:v>
                </c:pt>
              </c:numCache>
            </c:numRef>
          </c:val>
          <c:extLst>
            <c:ext xmlns:c16="http://schemas.microsoft.com/office/drawing/2014/chart" uri="{C3380CC4-5D6E-409C-BE32-E72D297353CC}">
              <c16:uniqueId val="{00000000-B432-4CC4-9A3F-1BB0E37BB764}"/>
            </c:ext>
          </c:extLst>
        </c:ser>
        <c:dLbls>
          <c:showLegendKey val="0"/>
          <c:showVal val="1"/>
          <c:showCatName val="0"/>
          <c:showSerName val="0"/>
          <c:showPercent val="0"/>
          <c:showBubbleSize val="0"/>
        </c:dLbls>
        <c:gapWidth val="150"/>
        <c:shape val="box"/>
        <c:axId val="480748072"/>
        <c:axId val="480746504"/>
        <c:axId val="0"/>
      </c:bar3DChart>
      <c:catAx>
        <c:axId val="480748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lumMod val="50000"/>
                  </a:schemeClr>
                </a:solidFill>
                <a:latin typeface="+mn-lt"/>
                <a:ea typeface="+mn-ea"/>
                <a:cs typeface="+mn-cs"/>
              </a:defRPr>
            </a:pPr>
            <a:endParaRPr lang="es-ES"/>
          </a:p>
        </c:txPr>
        <c:crossAx val="480746504"/>
        <c:crosses val="autoZero"/>
        <c:auto val="1"/>
        <c:lblAlgn val="ctr"/>
        <c:lblOffset val="100"/>
        <c:noMultiLvlLbl val="0"/>
      </c:catAx>
      <c:valAx>
        <c:axId val="480746504"/>
        <c:scaling>
          <c:orientation val="minMax"/>
        </c:scaling>
        <c:delete val="0"/>
        <c:axPos val="l"/>
        <c:majorGridlines>
          <c:spPr>
            <a:ln w="3175" cap="flat" cmpd="sng" algn="ctr">
              <a:solidFill>
                <a:schemeClr val="accent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lumMod val="50000"/>
                  </a:schemeClr>
                </a:solidFill>
                <a:latin typeface="+mn-lt"/>
                <a:ea typeface="+mn-ea"/>
                <a:cs typeface="+mn-cs"/>
              </a:defRPr>
            </a:pPr>
            <a:endParaRPr lang="es-ES"/>
          </a:p>
        </c:txPr>
        <c:crossAx val="48074807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6FE6B-CAB4-4413-AB84-63701F580634}" type="datetimeFigureOut">
              <a:rPr lang="es-ES" smtClean="0"/>
              <a:t>19/03/2018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2F582-011B-47FD-8470-67B5184E27D9}" type="slidenum">
              <a:rPr lang="es-ES" smtClean="0"/>
              <a:t>‹Nº›</a:t>
            </a:fld>
            <a:endParaRPr lang="es-ES"/>
          </a:p>
        </p:txBody>
      </p:sp>
    </p:spTree>
    <p:extLst>
      <p:ext uri="{BB962C8B-B14F-4D97-AF65-F5344CB8AC3E}">
        <p14:creationId xmlns:p14="http://schemas.microsoft.com/office/powerpoint/2010/main" val="113386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Originalmente publicada en 1955</a:t>
            </a:r>
            <a:endParaRPr lang="en-GB" dirty="0"/>
          </a:p>
        </p:txBody>
      </p:sp>
      <p:sp>
        <p:nvSpPr>
          <p:cNvPr id="4" name="Marcador de número de diapositiva 3"/>
          <p:cNvSpPr>
            <a:spLocks noGrp="1"/>
          </p:cNvSpPr>
          <p:nvPr>
            <p:ph type="sldNum" sz="quarter" idx="10"/>
          </p:nvPr>
        </p:nvSpPr>
        <p:spPr/>
        <p:txBody>
          <a:bodyPr/>
          <a:lstStyle/>
          <a:p>
            <a:fld id="{46C2F582-011B-47FD-8470-67B5184E27D9}" type="slidenum">
              <a:rPr lang="es-ES" smtClean="0"/>
              <a:t>2</a:t>
            </a:fld>
            <a:endParaRPr lang="es-ES"/>
          </a:p>
        </p:txBody>
      </p:sp>
    </p:spTree>
    <p:extLst>
      <p:ext uri="{BB962C8B-B14F-4D97-AF65-F5344CB8AC3E}">
        <p14:creationId xmlns:p14="http://schemas.microsoft.com/office/powerpoint/2010/main" val="4054788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Long-term safety of the second-generation H1-antihistamines </a:t>
            </a:r>
            <a:r>
              <a:rPr lang="es-ES" sz="1200" b="0" i="0" u="none" strike="noStrike" kern="1200" baseline="0" dirty="0" err="1">
                <a:solidFill>
                  <a:schemeClr val="tx1"/>
                </a:solidFill>
                <a:latin typeface="+mn-lt"/>
                <a:ea typeface="+mn-ea"/>
                <a:cs typeface="+mn-cs"/>
              </a:rPr>
              <a:t>cetirizine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desloratadine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fexofenadine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levocetirizine</a:t>
            </a:r>
            <a:r>
              <a:rPr lang="es-ES" sz="1200" b="0" i="0" u="none" strike="noStrike" kern="1200" baseline="0" dirty="0">
                <a:solidFill>
                  <a:schemeClr val="tx1"/>
                </a:solidFill>
                <a:latin typeface="+mn-lt"/>
                <a:ea typeface="+mn-ea"/>
                <a:cs typeface="+mn-cs"/>
              </a:rPr>
              <a:t>, and </a:t>
            </a:r>
            <a:r>
              <a:rPr lang="es-ES" sz="1200" b="0" i="0" u="none" strike="noStrike" kern="1200" baseline="0" dirty="0" err="1">
                <a:solidFill>
                  <a:schemeClr val="tx1"/>
                </a:solidFill>
                <a:latin typeface="+mn-lt"/>
                <a:ea typeface="+mn-ea"/>
                <a:cs typeface="+mn-cs"/>
              </a:rPr>
              <a:t>loratadine</a:t>
            </a:r>
            <a:endParaRPr lang="es-E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has been documented in randomized controlled trials lasting</a:t>
            </a:r>
          </a:p>
          <a:p>
            <a:r>
              <a:rPr lang="en-US" sz="1200" b="0" i="0" u="none" strike="noStrike" kern="1200" baseline="0" dirty="0">
                <a:solidFill>
                  <a:schemeClr val="tx1"/>
                </a:solidFill>
                <a:latin typeface="+mn-lt"/>
                <a:ea typeface="+mn-ea"/>
                <a:cs typeface="+mn-cs"/>
              </a:rPr>
              <a:t>6 to 18 months in adults and in children as young as 1 to 2 years</a:t>
            </a:r>
          </a:p>
          <a:p>
            <a:r>
              <a:rPr lang="es-ES" sz="1200" b="0" i="0" u="none" strike="noStrike" kern="1200" baseline="0" dirty="0">
                <a:solidFill>
                  <a:schemeClr val="tx1"/>
                </a:solidFill>
                <a:latin typeface="+mn-lt"/>
                <a:ea typeface="+mn-ea"/>
                <a:cs typeface="+mn-cs"/>
              </a:rPr>
              <a:t>old.1,18,126</a:t>
            </a:r>
            <a:endParaRPr lang="es-ES" dirty="0"/>
          </a:p>
        </p:txBody>
      </p:sp>
      <p:sp>
        <p:nvSpPr>
          <p:cNvPr id="4" name="Marcador de número de diapositiva 3"/>
          <p:cNvSpPr>
            <a:spLocks noGrp="1"/>
          </p:cNvSpPr>
          <p:nvPr>
            <p:ph type="sldNum" sz="quarter" idx="10"/>
          </p:nvPr>
        </p:nvSpPr>
        <p:spPr/>
        <p:txBody>
          <a:bodyPr/>
          <a:lstStyle/>
          <a:p>
            <a:fld id="{46C2F582-011B-47FD-8470-67B5184E27D9}" type="slidenum">
              <a:rPr lang="es-ES" smtClean="0"/>
              <a:t>17</a:t>
            </a:fld>
            <a:endParaRPr lang="es-ES"/>
          </a:p>
        </p:txBody>
      </p:sp>
    </p:spTree>
    <p:extLst>
      <p:ext uri="{BB962C8B-B14F-4D97-AF65-F5344CB8AC3E}">
        <p14:creationId xmlns:p14="http://schemas.microsoft.com/office/powerpoint/2010/main" val="3228945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IMPORTANTE: </a:t>
            </a:r>
          </a:p>
          <a:p>
            <a:r>
              <a:rPr lang="en-US" sz="1200" b="0" i="0" u="none" strike="noStrike" kern="1200" baseline="0" dirty="0">
                <a:solidFill>
                  <a:schemeClr val="tx1"/>
                </a:solidFill>
                <a:latin typeface="+mn-lt"/>
                <a:ea typeface="+mn-ea"/>
                <a:cs typeface="+mn-cs"/>
              </a:rPr>
              <a:t>1,- It is well established that, because of their lipophilic nature, first-generation H1-antihistamines readily cross the blood–brain barrier to cause drowsiness, sedation, somnolence and fatigue, leading to impairment of cognitive function, memory and psychomotor </a:t>
            </a:r>
            <a:r>
              <a:rPr lang="es-ES" sz="1200" b="0" i="0" u="none" strike="noStrike" kern="1200" baseline="0" dirty="0">
                <a:solidFill>
                  <a:schemeClr val="tx1"/>
                </a:solidFill>
                <a:latin typeface="+mn-lt"/>
                <a:ea typeface="+mn-ea"/>
                <a:cs typeface="+mn-cs"/>
              </a:rPr>
              <a:t>performance</a:t>
            </a:r>
          </a:p>
          <a:p>
            <a:r>
              <a:rPr lang="es-ES" sz="1200" b="0" i="0" u="none" strike="noStrike" kern="1200" baseline="0" dirty="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SGAHs, such as cetirizine, loratadine and levocetirizine, because of their more hydrophilic nature, cross the blood–brain barrier less well. However, they should be referred to as ‘minimally sedating’ rather than ‘non-</a:t>
            </a:r>
            <a:r>
              <a:rPr lang="es-ES" sz="1200" b="0" i="0" u="none" strike="noStrike" kern="1200" baseline="0" dirty="0" err="1">
                <a:solidFill>
                  <a:schemeClr val="tx1"/>
                </a:solidFill>
                <a:latin typeface="+mn-lt"/>
                <a:ea typeface="+mn-ea"/>
                <a:cs typeface="+mn-cs"/>
              </a:rPr>
              <a:t>sedating</a:t>
            </a:r>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3.- </a:t>
            </a:r>
            <a:r>
              <a:rPr lang="en-US" sz="1200" b="0" i="0" u="none" strike="noStrike" kern="1200" baseline="0" dirty="0">
                <a:solidFill>
                  <a:schemeClr val="tx1"/>
                </a:solidFill>
                <a:latin typeface="+mn-lt"/>
                <a:ea typeface="+mn-ea"/>
                <a:cs typeface="+mn-cs"/>
              </a:rPr>
              <a:t>More recently, studies have suggested hydrophilicity alone is not sufficient to keep drugs from entering the brain but that an active efflux transporter in the blood–brain barrier may be involved. The most extensively studied of the active efflux proteins </a:t>
            </a:r>
            <a:r>
              <a:rPr lang="en-US" sz="1200" b="1" i="0" u="none" strike="noStrike" kern="1200" baseline="0" dirty="0">
                <a:solidFill>
                  <a:schemeClr val="tx1"/>
                </a:solidFill>
                <a:latin typeface="+mn-lt"/>
                <a:ea typeface="+mn-ea"/>
                <a:cs typeface="+mn-cs"/>
              </a:rPr>
              <a:t>is P-glycoprotein (P-</a:t>
            </a:r>
            <a:r>
              <a:rPr lang="en-US" sz="1200" b="1" i="0" u="none" strike="noStrike" kern="1200" baseline="0" dirty="0" err="1">
                <a:solidFill>
                  <a:schemeClr val="tx1"/>
                </a:solidFill>
                <a:latin typeface="+mn-lt"/>
                <a:ea typeface="+mn-ea"/>
                <a:cs typeface="+mn-cs"/>
              </a:rPr>
              <a:t>gp</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which is known to efflux a wide variety of structurally dissimilar drugs</a:t>
            </a:r>
          </a:p>
          <a:p>
            <a:r>
              <a:rPr lang="en-US" sz="1200" b="0" i="0" u="none" strike="noStrike" kern="1200" baseline="0" dirty="0">
                <a:solidFill>
                  <a:schemeClr val="tx1"/>
                </a:solidFill>
                <a:latin typeface="+mn-lt"/>
                <a:ea typeface="+mn-ea"/>
                <a:cs typeface="+mn-cs"/>
              </a:rPr>
              <a:t>4.- cetirizine and </a:t>
            </a:r>
            <a:r>
              <a:rPr lang="en-US" sz="1200" b="0" i="0" u="none" strike="noStrike" kern="1200" baseline="0" dirty="0" err="1">
                <a:solidFill>
                  <a:schemeClr val="tx1"/>
                </a:solidFill>
                <a:latin typeface="+mn-lt"/>
                <a:ea typeface="+mn-ea"/>
                <a:cs typeface="+mn-cs"/>
              </a:rPr>
              <a:t>desloratadine</a:t>
            </a:r>
            <a:r>
              <a:rPr lang="en-US" sz="1200" b="0" i="0" u="none" strike="noStrike" kern="1200" baseline="0" dirty="0">
                <a:solidFill>
                  <a:schemeClr val="tx1"/>
                </a:solidFill>
                <a:latin typeface="+mn-lt"/>
                <a:ea typeface="+mn-ea"/>
                <a:cs typeface="+mn-cs"/>
              </a:rPr>
              <a:t> and hydroxyzine to have weak but significant efflux ratios while that of fexofenadine and </a:t>
            </a:r>
            <a:r>
              <a:rPr lang="en-US" sz="1200" b="0" i="0" u="none" strike="noStrike" kern="1200" baseline="0" dirty="0" err="1">
                <a:solidFill>
                  <a:schemeClr val="tx1"/>
                </a:solidFill>
                <a:latin typeface="+mn-lt"/>
                <a:ea typeface="+mn-ea"/>
                <a:cs typeface="+mn-cs"/>
              </a:rPr>
              <a:t>bilastine</a:t>
            </a:r>
            <a:r>
              <a:rPr lang="en-U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was</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much</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greater</a:t>
            </a:r>
            <a:r>
              <a:rPr lang="es-ES" sz="1200" b="0" i="0" u="none" strike="noStrike" kern="1200" baseline="0" dirty="0">
                <a:solidFill>
                  <a:schemeClr val="tx1"/>
                </a:solidFill>
                <a:latin typeface="+mn-lt"/>
                <a:ea typeface="+mn-ea"/>
                <a:cs typeface="+mn-cs"/>
              </a:rPr>
              <a:t> y por eso, no tienen captación de receptores como se muestra</a:t>
            </a:r>
            <a:endParaRPr lang="en-GB" dirty="0"/>
          </a:p>
          <a:p>
            <a:endParaRPr lang="es-ES" dirty="0"/>
          </a:p>
        </p:txBody>
      </p:sp>
      <p:sp>
        <p:nvSpPr>
          <p:cNvPr id="4" name="Marcador de número de diapositiva 3"/>
          <p:cNvSpPr>
            <a:spLocks noGrp="1"/>
          </p:cNvSpPr>
          <p:nvPr>
            <p:ph type="sldNum" sz="quarter" idx="10"/>
          </p:nvPr>
        </p:nvSpPr>
        <p:spPr/>
        <p:txBody>
          <a:bodyPr/>
          <a:lstStyle/>
          <a:p>
            <a:fld id="{46C2F582-011B-47FD-8470-67B5184E27D9}" type="slidenum">
              <a:rPr lang="es-ES" smtClean="0"/>
              <a:t>18</a:t>
            </a:fld>
            <a:endParaRPr lang="es-ES"/>
          </a:p>
        </p:txBody>
      </p:sp>
    </p:spTree>
    <p:extLst>
      <p:ext uri="{BB962C8B-B14F-4D97-AF65-F5344CB8AC3E}">
        <p14:creationId xmlns:p14="http://schemas.microsoft.com/office/powerpoint/2010/main" val="1362410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 nuevo, nos encontramos con que la evidencia de </a:t>
            </a:r>
            <a:r>
              <a:rPr lang="es-ES" dirty="0" err="1"/>
              <a:t>Omalizumab</a:t>
            </a:r>
            <a:r>
              <a:rPr lang="es-ES" dirty="0"/>
              <a:t> en niños es muy escasa, y es de nuevo extrapolación del éxito en adultos lo que se emplea como justificación</a:t>
            </a:r>
          </a:p>
          <a:p>
            <a:endParaRPr lang="es-ES" dirty="0"/>
          </a:p>
          <a:p>
            <a:r>
              <a:rPr lang="es-ES" dirty="0"/>
              <a:t>La experiencia en adolescentes es pequeña, ambos DBRCT incluidos son de grupos de adultos eminentemente en los que se incluyen algunos niños</a:t>
            </a:r>
          </a:p>
          <a:p>
            <a:endParaRPr lang="es-ES" dirty="0"/>
          </a:p>
          <a:p>
            <a:r>
              <a:rPr lang="es-ES" dirty="0"/>
              <a:t>En los niños, el sujeto que no obtiene remisión completa la obtiene parcial.</a:t>
            </a:r>
          </a:p>
          <a:p>
            <a:endParaRPr lang="es-ES" dirty="0"/>
          </a:p>
          <a:p>
            <a:r>
              <a:rPr lang="es-ES" dirty="0"/>
              <a:t>Referencias de RCT: </a:t>
            </a:r>
          </a:p>
          <a:p>
            <a:r>
              <a:rPr lang="es-ES" sz="1200" b="0" i="0" u="none" strike="noStrike" kern="1200" baseline="0" dirty="0">
                <a:solidFill>
                  <a:schemeClr val="tx1"/>
                </a:solidFill>
                <a:latin typeface="+mn-lt"/>
                <a:ea typeface="+mn-ea"/>
                <a:cs typeface="+mn-cs"/>
              </a:rPr>
              <a:t>.- Maurer M, </a:t>
            </a:r>
            <a:r>
              <a:rPr lang="es-ES" sz="1200" b="0" i="0" u="none" strike="noStrike" kern="1200" baseline="0" dirty="0" err="1">
                <a:solidFill>
                  <a:schemeClr val="tx1"/>
                </a:solidFill>
                <a:latin typeface="+mn-lt"/>
                <a:ea typeface="+mn-ea"/>
                <a:cs typeface="+mn-cs"/>
              </a:rPr>
              <a:t>Rosén</a:t>
            </a:r>
            <a:r>
              <a:rPr lang="es-ES" sz="1200" b="0" i="0" u="none" strike="noStrike" kern="1200" baseline="0" dirty="0">
                <a:solidFill>
                  <a:schemeClr val="tx1"/>
                </a:solidFill>
                <a:latin typeface="+mn-lt"/>
                <a:ea typeface="+mn-ea"/>
                <a:cs typeface="+mn-cs"/>
              </a:rPr>
              <a:t> K, </a:t>
            </a:r>
            <a:r>
              <a:rPr lang="es-ES" sz="1200" b="0" i="0" u="none" strike="noStrike" kern="1200" baseline="0" dirty="0" err="1">
                <a:solidFill>
                  <a:schemeClr val="tx1"/>
                </a:solidFill>
                <a:latin typeface="+mn-lt"/>
                <a:ea typeface="+mn-ea"/>
                <a:cs typeface="+mn-cs"/>
              </a:rPr>
              <a:t>Hsieh</a:t>
            </a:r>
            <a:r>
              <a:rPr lang="es-ES" sz="1200" b="0" i="0" u="none" strike="noStrike" kern="1200" baseline="0" dirty="0">
                <a:solidFill>
                  <a:schemeClr val="tx1"/>
                </a:solidFill>
                <a:latin typeface="+mn-lt"/>
                <a:ea typeface="+mn-ea"/>
                <a:cs typeface="+mn-cs"/>
              </a:rPr>
              <a:t> H-J, et al. </a:t>
            </a:r>
            <a:r>
              <a:rPr lang="es-ES" sz="1200" b="0" i="0" u="none" strike="noStrike" kern="1200" baseline="0" dirty="0" err="1">
                <a:solidFill>
                  <a:schemeClr val="tx1"/>
                </a:solidFill>
                <a:latin typeface="+mn-lt"/>
                <a:ea typeface="+mn-ea"/>
                <a:cs typeface="+mn-cs"/>
              </a:rPr>
              <a:t>Omalizumab</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for</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the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treatment</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of</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chronic</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idiopathic</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or</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spontaneous</a:t>
            </a:r>
            <a:r>
              <a:rPr lang="es-ES" sz="1200" b="0" i="0" u="none" strike="noStrike" kern="1200" baseline="0" dirty="0">
                <a:solidFill>
                  <a:schemeClr val="tx1"/>
                </a:solidFill>
                <a:latin typeface="+mn-lt"/>
                <a:ea typeface="+mn-ea"/>
                <a:cs typeface="+mn-cs"/>
              </a:rPr>
              <a:t> urticaria. N Engl J </a:t>
            </a:r>
            <a:r>
              <a:rPr lang="es-ES" sz="1200" b="0" i="0" u="none" strike="noStrike" kern="1200" baseline="0" dirty="0" err="1">
                <a:solidFill>
                  <a:schemeClr val="tx1"/>
                </a:solidFill>
                <a:latin typeface="+mn-lt"/>
                <a:ea typeface="+mn-ea"/>
                <a:cs typeface="+mn-cs"/>
              </a:rPr>
              <a:t>Med</a:t>
            </a:r>
            <a:r>
              <a:rPr lang="es-ES" sz="1200" b="0" i="0" u="none" strike="noStrike" kern="1200" baseline="0" dirty="0">
                <a:solidFill>
                  <a:schemeClr val="tx1"/>
                </a:solidFill>
                <a:latin typeface="+mn-lt"/>
                <a:ea typeface="+mn-ea"/>
                <a:cs typeface="+mn-cs"/>
              </a:rPr>
              <a:t> 2013; 368: 924–35. </a:t>
            </a:r>
          </a:p>
          <a:p>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Saini</a:t>
            </a:r>
            <a:r>
              <a:rPr lang="es-ES" sz="1200" b="0" i="0" u="none" strike="noStrike" kern="1200" baseline="0" dirty="0">
                <a:solidFill>
                  <a:schemeClr val="tx1"/>
                </a:solidFill>
                <a:latin typeface="+mn-lt"/>
                <a:ea typeface="+mn-ea"/>
                <a:cs typeface="+mn-cs"/>
              </a:rPr>
              <a:t> SS, </a:t>
            </a:r>
            <a:r>
              <a:rPr lang="es-ES" sz="1200" b="0" i="0" u="none" strike="noStrike" kern="1200" baseline="0" dirty="0" err="1">
                <a:solidFill>
                  <a:schemeClr val="tx1"/>
                </a:solidFill>
                <a:latin typeface="+mn-lt"/>
                <a:ea typeface="+mn-ea"/>
                <a:cs typeface="+mn-cs"/>
              </a:rPr>
              <a:t>Bindslev</a:t>
            </a:r>
            <a:r>
              <a:rPr lang="es-ES" sz="1200" b="0" i="0" u="none" strike="noStrike" kern="1200" baseline="0" dirty="0">
                <a:solidFill>
                  <a:schemeClr val="tx1"/>
                </a:solidFill>
                <a:latin typeface="+mn-lt"/>
                <a:ea typeface="+mn-ea"/>
                <a:cs typeface="+mn-cs"/>
              </a:rPr>
              <a:t>-Jensen C, Maurer M, et al. </a:t>
            </a:r>
            <a:r>
              <a:rPr lang="es-ES" sz="1200" b="0" i="0" u="none" strike="noStrike" kern="1200" baseline="0" dirty="0" err="1">
                <a:solidFill>
                  <a:schemeClr val="tx1"/>
                </a:solidFill>
                <a:latin typeface="+mn-lt"/>
                <a:ea typeface="+mn-ea"/>
                <a:cs typeface="+mn-cs"/>
              </a:rPr>
              <a:t>Efficacy</a:t>
            </a:r>
            <a:r>
              <a:rPr lang="es-ES" sz="1200" b="0" i="0" u="none" strike="noStrike" kern="1200" baseline="0" dirty="0">
                <a:solidFill>
                  <a:schemeClr val="tx1"/>
                </a:solidFill>
                <a:latin typeface="+mn-lt"/>
                <a:ea typeface="+mn-ea"/>
                <a:cs typeface="+mn-cs"/>
              </a:rPr>
              <a:t> and safety </a:t>
            </a:r>
            <a:r>
              <a:rPr lang="es-ES" sz="1200" b="0" i="0" u="none" strike="noStrike" kern="1200" baseline="0" dirty="0" err="1">
                <a:solidFill>
                  <a:schemeClr val="tx1"/>
                </a:solidFill>
                <a:latin typeface="+mn-lt"/>
                <a:ea typeface="+mn-ea"/>
                <a:cs typeface="+mn-cs"/>
              </a:rPr>
              <a:t>of</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omalizumab</a:t>
            </a:r>
            <a:r>
              <a:rPr lang="es-ES" sz="1200" b="0" i="0" u="none" strike="noStrike" kern="1200" baseline="0" dirty="0">
                <a:solidFill>
                  <a:schemeClr val="tx1"/>
                </a:solidFill>
                <a:latin typeface="+mn-lt"/>
                <a:ea typeface="+mn-ea"/>
                <a:cs typeface="+mn-cs"/>
              </a:rPr>
              <a:t> in </a:t>
            </a:r>
            <a:r>
              <a:rPr lang="es-ES" sz="1200" b="0" i="0" u="none" strike="noStrike" kern="1200" baseline="0" dirty="0" err="1">
                <a:solidFill>
                  <a:schemeClr val="tx1"/>
                </a:solidFill>
                <a:latin typeface="+mn-lt"/>
                <a:ea typeface="+mn-ea"/>
                <a:cs typeface="+mn-cs"/>
              </a:rPr>
              <a:t>patients</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with</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chronic</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idiopathic</a:t>
            </a:r>
            <a:r>
              <a:rPr lang="es-ES" sz="1200" b="0" i="0" u="none" strike="noStrike" kern="1200" baseline="0" dirty="0">
                <a:solidFill>
                  <a:schemeClr val="tx1"/>
                </a:solidFill>
                <a:latin typeface="+mn-lt"/>
                <a:ea typeface="+mn-ea"/>
                <a:cs typeface="+mn-cs"/>
              </a:rPr>
              <a:t>/</a:t>
            </a:r>
            <a:r>
              <a:rPr lang="es-ES" sz="1200" b="0" i="0" u="none" strike="noStrike" kern="1200" baseline="0" dirty="0" err="1">
                <a:solidFill>
                  <a:schemeClr val="tx1"/>
                </a:solidFill>
                <a:latin typeface="+mn-lt"/>
                <a:ea typeface="+mn-ea"/>
                <a:cs typeface="+mn-cs"/>
              </a:rPr>
              <a:t>spontaneous</a:t>
            </a:r>
            <a:r>
              <a:rPr lang="es-ES" sz="1200" b="0" i="0" u="none" strike="noStrike" kern="1200" baseline="0" dirty="0">
                <a:solidFill>
                  <a:schemeClr val="tx1"/>
                </a:solidFill>
                <a:latin typeface="+mn-lt"/>
                <a:ea typeface="+mn-ea"/>
                <a:cs typeface="+mn-cs"/>
              </a:rPr>
              <a:t> urticaria </a:t>
            </a:r>
            <a:r>
              <a:rPr lang="es-ES" sz="1200" b="0" i="0" u="none" strike="noStrike" kern="1200" baseline="0" dirty="0" err="1">
                <a:solidFill>
                  <a:schemeClr val="tx1"/>
                </a:solidFill>
                <a:latin typeface="+mn-lt"/>
                <a:ea typeface="+mn-ea"/>
                <a:cs typeface="+mn-cs"/>
              </a:rPr>
              <a:t>who</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remain</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symptomatic</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on</a:t>
            </a:r>
            <a:r>
              <a:rPr lang="es-ES" sz="1200" b="0" i="0" u="none" strike="noStrike" kern="1200" baseline="0" dirty="0">
                <a:solidFill>
                  <a:schemeClr val="tx1"/>
                </a:solidFill>
                <a:latin typeface="+mn-lt"/>
                <a:ea typeface="+mn-ea"/>
                <a:cs typeface="+mn-cs"/>
              </a:rPr>
              <a:t> H1 </a:t>
            </a:r>
            <a:r>
              <a:rPr lang="es-ES" sz="1200" b="0" i="0" u="none" strike="noStrike" kern="1200" baseline="0" dirty="0" err="1">
                <a:solidFill>
                  <a:schemeClr val="tx1"/>
                </a:solidFill>
                <a:latin typeface="+mn-lt"/>
                <a:ea typeface="+mn-ea"/>
                <a:cs typeface="+mn-cs"/>
              </a:rPr>
              <a:t>antihistamines</a:t>
            </a:r>
            <a:r>
              <a:rPr lang="es-ES" sz="1200" b="0" i="0" u="none" strike="noStrike" kern="1200" baseline="0" dirty="0">
                <a:solidFill>
                  <a:schemeClr val="tx1"/>
                </a:solidFill>
                <a:latin typeface="+mn-lt"/>
                <a:ea typeface="+mn-ea"/>
                <a:cs typeface="+mn-cs"/>
              </a:rPr>
              <a:t>: a </a:t>
            </a:r>
            <a:r>
              <a:rPr lang="es-ES" sz="1200" b="0" i="0" u="none" strike="noStrike" kern="1200" baseline="0" dirty="0" err="1">
                <a:solidFill>
                  <a:schemeClr val="tx1"/>
                </a:solidFill>
                <a:latin typeface="+mn-lt"/>
                <a:ea typeface="+mn-ea"/>
                <a:cs typeface="+mn-cs"/>
              </a:rPr>
              <a:t>randomized</a:t>
            </a:r>
            <a:r>
              <a:rPr lang="es-ES" sz="1200" b="0" i="0" u="none" strike="noStrike" kern="1200" baseline="0" dirty="0">
                <a:solidFill>
                  <a:schemeClr val="tx1"/>
                </a:solidFill>
                <a:latin typeface="+mn-lt"/>
                <a:ea typeface="+mn-ea"/>
                <a:cs typeface="+mn-cs"/>
              </a:rPr>
              <a:t>, placebo-</a:t>
            </a:r>
            <a:r>
              <a:rPr lang="es-ES" sz="1200" b="0" i="0" u="none" strike="noStrike" kern="1200" baseline="0" dirty="0" err="1">
                <a:solidFill>
                  <a:schemeClr val="tx1"/>
                </a:solidFill>
                <a:latin typeface="+mn-lt"/>
                <a:ea typeface="+mn-ea"/>
                <a:cs typeface="+mn-cs"/>
              </a:rPr>
              <a:t>controlled</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study</a:t>
            </a:r>
            <a:r>
              <a:rPr lang="es-ES" sz="1200" b="0" i="0" u="none" strike="noStrike" kern="1200" baseline="0" dirty="0">
                <a:solidFill>
                  <a:schemeClr val="tx1"/>
                </a:solidFill>
                <a:latin typeface="+mn-lt"/>
                <a:ea typeface="+mn-ea"/>
                <a:cs typeface="+mn-cs"/>
              </a:rPr>
              <a:t>. J </a:t>
            </a:r>
            <a:r>
              <a:rPr lang="es-ES" sz="1200" b="0" i="0" u="none" strike="noStrike" kern="1200" baseline="0" dirty="0" err="1">
                <a:solidFill>
                  <a:schemeClr val="tx1"/>
                </a:solidFill>
                <a:latin typeface="+mn-lt"/>
                <a:ea typeface="+mn-ea"/>
                <a:cs typeface="+mn-cs"/>
              </a:rPr>
              <a:t>Invest</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Dermatol</a:t>
            </a:r>
            <a:r>
              <a:rPr lang="es-ES" sz="1200" b="0" i="0" u="none" strike="noStrike" kern="1200" baseline="0" dirty="0">
                <a:solidFill>
                  <a:schemeClr val="tx1"/>
                </a:solidFill>
                <a:latin typeface="+mn-lt"/>
                <a:ea typeface="+mn-ea"/>
                <a:cs typeface="+mn-cs"/>
              </a:rPr>
              <a:t> 2015; 135: 67-75. </a:t>
            </a:r>
            <a:endParaRPr lang="es-ES" dirty="0"/>
          </a:p>
        </p:txBody>
      </p:sp>
      <p:sp>
        <p:nvSpPr>
          <p:cNvPr id="4" name="Marcador de número de diapositiva 3"/>
          <p:cNvSpPr>
            <a:spLocks noGrp="1"/>
          </p:cNvSpPr>
          <p:nvPr>
            <p:ph type="sldNum" sz="quarter" idx="10"/>
          </p:nvPr>
        </p:nvSpPr>
        <p:spPr/>
        <p:txBody>
          <a:bodyPr/>
          <a:lstStyle/>
          <a:p>
            <a:fld id="{6555F2D5-F429-4920-8AE5-69D042F3F025}" type="slidenum">
              <a:rPr lang="es-ES" smtClean="0"/>
              <a:t>20</a:t>
            </a:fld>
            <a:endParaRPr lang="es-ES"/>
          </a:p>
        </p:txBody>
      </p:sp>
    </p:spTree>
    <p:extLst>
      <p:ext uri="{BB962C8B-B14F-4D97-AF65-F5344CB8AC3E}">
        <p14:creationId xmlns:p14="http://schemas.microsoft.com/office/powerpoint/2010/main" val="1923277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Pruebas complementarias: hay mucho hablado, y poco demostrado</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urticaria a </a:t>
            </a:r>
            <a:r>
              <a:rPr lang="es-ES" dirty="0" err="1"/>
              <a:t>frigore</a:t>
            </a:r>
            <a:r>
              <a:rPr lang="es-ES" dirty="0"/>
              <a:t>; urticaria por presión, urticaria solar, urticaria por calor, angioedema vibratorio, urticaria colinérgica, urticaria de contacto y urticaria </a:t>
            </a:r>
            <a:r>
              <a:rPr lang="es-ES" dirty="0" err="1"/>
              <a:t>acuagénica</a:t>
            </a:r>
            <a:endParaRPr lang="es-ES" dirty="0"/>
          </a:p>
          <a:p>
            <a:endParaRPr lang="es-ES" dirty="0"/>
          </a:p>
        </p:txBody>
      </p:sp>
      <p:sp>
        <p:nvSpPr>
          <p:cNvPr id="4" name="Marcador de número de diapositiva 3"/>
          <p:cNvSpPr>
            <a:spLocks noGrp="1"/>
          </p:cNvSpPr>
          <p:nvPr>
            <p:ph type="sldNum" sz="quarter" idx="10"/>
          </p:nvPr>
        </p:nvSpPr>
        <p:spPr/>
        <p:txBody>
          <a:bodyPr/>
          <a:lstStyle/>
          <a:p>
            <a:fld id="{6555F2D5-F429-4920-8AE5-69D042F3F025}" type="slidenum">
              <a:rPr lang="es-ES" smtClean="0"/>
              <a:t>22</a:t>
            </a:fld>
            <a:endParaRPr lang="es-ES"/>
          </a:p>
        </p:txBody>
      </p:sp>
    </p:spTree>
    <p:extLst>
      <p:ext uri="{BB962C8B-B14F-4D97-AF65-F5344CB8AC3E}">
        <p14:creationId xmlns:p14="http://schemas.microsoft.com/office/powerpoint/2010/main" val="3618511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Énfasis</a:t>
            </a:r>
            <a:r>
              <a:rPr lang="es-ES" baseline="0" dirty="0"/>
              <a:t> en que este cuestionario es útil para la monitorización de la respuesta al tratamiento. </a:t>
            </a:r>
          </a:p>
          <a:p>
            <a:r>
              <a:rPr lang="es-ES" dirty="0"/>
              <a:t>Cuestionario validado para individuos adultos, no para niños. En ese caso, los padres pueden rellenarlo, pero aunque la herramienta no ha sido validada para este uso, es la mejor aproximación disponible en pediatría,</a:t>
            </a:r>
          </a:p>
          <a:p>
            <a:r>
              <a:rPr lang="es-ES" dirty="0"/>
              <a:t>Existe un cuestionario específico para angioedema</a:t>
            </a:r>
          </a:p>
          <a:p>
            <a:r>
              <a:rPr lang="es-ES" dirty="0"/>
              <a:t>También se tiene que tener el impacto en la calidad de vida de esta patología. Se trata de una enfermedad no grave, pero MUY </a:t>
            </a:r>
            <a:r>
              <a:rPr lang="es-ES" dirty="0" err="1"/>
              <a:t>estigmatizante</a:t>
            </a:r>
            <a:r>
              <a:rPr lang="es-ES" dirty="0"/>
              <a:t> que afecta a la capacidad de sociabilización de los pacientes, generando ansiedad y debido al prurito, problemas para dormir.</a:t>
            </a:r>
          </a:p>
          <a:p>
            <a:endParaRPr lang="es-ES" dirty="0"/>
          </a:p>
          <a:p>
            <a:r>
              <a:rPr lang="es-ES" dirty="0"/>
              <a:t>2 variables, habones y prurito, cada uno de 0 a 3.</a:t>
            </a:r>
          </a:p>
        </p:txBody>
      </p:sp>
      <p:sp>
        <p:nvSpPr>
          <p:cNvPr id="4" name="Marcador de número de diapositiva 3"/>
          <p:cNvSpPr>
            <a:spLocks noGrp="1"/>
          </p:cNvSpPr>
          <p:nvPr>
            <p:ph type="sldNum" sz="quarter" idx="10"/>
          </p:nvPr>
        </p:nvSpPr>
        <p:spPr/>
        <p:txBody>
          <a:bodyPr/>
          <a:lstStyle/>
          <a:p>
            <a:fld id="{6555F2D5-F429-4920-8AE5-69D042F3F025}" type="slidenum">
              <a:rPr lang="es-ES" smtClean="0"/>
              <a:t>23</a:t>
            </a:fld>
            <a:endParaRPr lang="es-ES"/>
          </a:p>
        </p:txBody>
      </p:sp>
    </p:spTree>
    <p:extLst>
      <p:ext uri="{BB962C8B-B14F-4D97-AF65-F5344CB8AC3E}">
        <p14:creationId xmlns:p14="http://schemas.microsoft.com/office/powerpoint/2010/main" val="290895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Comentario</a:t>
            </a:r>
            <a:r>
              <a:rPr lang="en-GB" dirty="0"/>
              <a:t>: </a:t>
            </a:r>
            <a:r>
              <a:rPr lang="en-GB" dirty="0" err="1"/>
              <a:t>esta</a:t>
            </a:r>
            <a:r>
              <a:rPr lang="en-GB" dirty="0"/>
              <a:t> </a:t>
            </a:r>
            <a:r>
              <a:rPr lang="en-GB" dirty="0" err="1"/>
              <a:t>es</a:t>
            </a:r>
            <a:r>
              <a:rPr lang="en-GB" dirty="0"/>
              <a:t> la </a:t>
            </a:r>
            <a:r>
              <a:rPr lang="en-GB" dirty="0" err="1"/>
              <a:t>realidad</a:t>
            </a:r>
            <a:r>
              <a:rPr lang="en-GB" dirty="0"/>
              <a:t>,</a:t>
            </a:r>
            <a:r>
              <a:rPr lang="en-GB" baseline="0" dirty="0"/>
              <a:t> un </a:t>
            </a:r>
            <a:r>
              <a:rPr lang="en-GB" baseline="0" dirty="0" err="1"/>
              <a:t>paciente</a:t>
            </a:r>
            <a:r>
              <a:rPr lang="en-GB" baseline="0" dirty="0"/>
              <a:t> con </a:t>
            </a:r>
            <a:r>
              <a:rPr lang="en-GB" baseline="0" dirty="0" err="1"/>
              <a:t>habones</a:t>
            </a:r>
            <a:r>
              <a:rPr lang="en-GB" baseline="0" dirty="0"/>
              <a:t> </a:t>
            </a:r>
            <a:r>
              <a:rPr lang="en-GB" baseline="0" dirty="0" err="1"/>
              <a:t>aparece</a:t>
            </a:r>
            <a:r>
              <a:rPr lang="en-GB" baseline="0" dirty="0"/>
              <a:t> </a:t>
            </a:r>
            <a:r>
              <a:rPr lang="en-GB" baseline="0" dirty="0" err="1"/>
              <a:t>esa</a:t>
            </a:r>
            <a:r>
              <a:rPr lang="en-GB" baseline="0" dirty="0"/>
              <a:t> </a:t>
            </a:r>
            <a:r>
              <a:rPr lang="en-GB" baseline="0" dirty="0" err="1"/>
              <a:t>misma</a:t>
            </a:r>
            <a:r>
              <a:rPr lang="en-GB" baseline="0" dirty="0"/>
              <a:t> </a:t>
            </a:r>
            <a:r>
              <a:rPr lang="en-GB" baseline="0" dirty="0" err="1"/>
              <a:t>tarde</a:t>
            </a:r>
            <a:r>
              <a:rPr lang="en-GB" baseline="0" dirty="0"/>
              <a:t> </a:t>
            </a:r>
            <a:r>
              <a:rPr lang="en-GB" baseline="0" dirty="0" err="1"/>
              <a:t>en</a:t>
            </a:r>
            <a:r>
              <a:rPr lang="en-GB" baseline="0" dirty="0"/>
              <a:t> </a:t>
            </a:r>
            <a:r>
              <a:rPr lang="en-GB" baseline="0" dirty="0" err="1"/>
              <a:t>nuestras</a:t>
            </a:r>
            <a:r>
              <a:rPr lang="en-GB" baseline="0" dirty="0"/>
              <a:t> </a:t>
            </a:r>
            <a:r>
              <a:rPr lang="en-GB" baseline="0" dirty="0" err="1"/>
              <a:t>consultas</a:t>
            </a:r>
            <a:r>
              <a:rPr lang="en-GB" baseline="0" dirty="0"/>
              <a:t>, </a:t>
            </a:r>
            <a:r>
              <a:rPr lang="en-GB" baseline="0" dirty="0" err="1"/>
              <a:t>mientras</a:t>
            </a:r>
            <a:r>
              <a:rPr lang="en-GB" baseline="0" dirty="0"/>
              <a:t> que un </a:t>
            </a:r>
            <a:r>
              <a:rPr lang="en-GB" baseline="0" dirty="0" err="1"/>
              <a:t>paciente</a:t>
            </a:r>
            <a:r>
              <a:rPr lang="en-GB" baseline="0" dirty="0"/>
              <a:t> con </a:t>
            </a:r>
            <a:r>
              <a:rPr lang="en-GB" baseline="0" dirty="0" err="1"/>
              <a:t>rinitis</a:t>
            </a:r>
            <a:r>
              <a:rPr lang="en-GB" baseline="0" dirty="0"/>
              <a:t>, </a:t>
            </a:r>
            <a:r>
              <a:rPr lang="en-GB" baseline="0" dirty="0" err="1"/>
              <a:t>puede</a:t>
            </a:r>
            <a:r>
              <a:rPr lang="en-GB" baseline="0" dirty="0"/>
              <a:t> </a:t>
            </a:r>
            <a:r>
              <a:rPr lang="en-GB" baseline="0" dirty="0" err="1"/>
              <a:t>tardar</a:t>
            </a:r>
            <a:r>
              <a:rPr lang="en-GB" baseline="0" dirty="0"/>
              <a:t> </a:t>
            </a:r>
            <a:r>
              <a:rPr lang="en-GB" baseline="0" dirty="0" err="1"/>
              <a:t>meses</a:t>
            </a:r>
            <a:r>
              <a:rPr lang="en-GB" baseline="0" dirty="0"/>
              <a:t> o </a:t>
            </a:r>
            <a:r>
              <a:rPr lang="en-GB" baseline="0" dirty="0" err="1"/>
              <a:t>incluso</a:t>
            </a:r>
            <a:r>
              <a:rPr lang="en-GB" baseline="0" dirty="0"/>
              <a:t> </a:t>
            </a:r>
            <a:r>
              <a:rPr lang="en-GB" baseline="0" dirty="0" err="1"/>
              <a:t>años</a:t>
            </a:r>
            <a:r>
              <a:rPr lang="en-GB" baseline="0" dirty="0"/>
              <a:t> </a:t>
            </a:r>
            <a:r>
              <a:rPr lang="en-GB" baseline="0" dirty="0" err="1"/>
              <a:t>en</a:t>
            </a:r>
            <a:r>
              <a:rPr lang="en-GB" baseline="0" dirty="0"/>
              <a:t> </a:t>
            </a:r>
            <a:r>
              <a:rPr lang="en-GB" baseline="0" dirty="0" err="1"/>
              <a:t>consultar</a:t>
            </a:r>
            <a:r>
              <a:rPr lang="en-GB" baseline="0" dirty="0"/>
              <a:t> </a:t>
            </a:r>
            <a:r>
              <a:rPr lang="en-GB" baseline="0" dirty="0" err="1"/>
              <a:t>por</a:t>
            </a:r>
            <a:r>
              <a:rPr lang="en-GB" baseline="0" dirty="0"/>
              <a:t> </a:t>
            </a:r>
            <a:r>
              <a:rPr lang="en-GB" baseline="0" dirty="0" err="1"/>
              <a:t>su</a:t>
            </a:r>
            <a:r>
              <a:rPr lang="en-GB" baseline="0" dirty="0"/>
              <a:t> </a:t>
            </a:r>
            <a:r>
              <a:rPr lang="en-GB" baseline="0" dirty="0" err="1"/>
              <a:t>patología</a:t>
            </a:r>
            <a:endParaRPr lang="en-GB" dirty="0"/>
          </a:p>
        </p:txBody>
      </p:sp>
      <p:sp>
        <p:nvSpPr>
          <p:cNvPr id="4" name="Marcador de número de diapositiva 3"/>
          <p:cNvSpPr>
            <a:spLocks noGrp="1"/>
          </p:cNvSpPr>
          <p:nvPr>
            <p:ph type="sldNum" sz="quarter" idx="10"/>
          </p:nvPr>
        </p:nvSpPr>
        <p:spPr/>
        <p:txBody>
          <a:bodyPr/>
          <a:lstStyle/>
          <a:p>
            <a:fld id="{6555F2D5-F429-4920-8AE5-69D042F3F025}" type="slidenum">
              <a:rPr lang="es-ES" smtClean="0"/>
              <a:t>25</a:t>
            </a:fld>
            <a:endParaRPr lang="es-ES"/>
          </a:p>
        </p:txBody>
      </p:sp>
    </p:spTree>
    <p:extLst>
      <p:ext uri="{BB962C8B-B14F-4D97-AF65-F5344CB8AC3E}">
        <p14:creationId xmlns:p14="http://schemas.microsoft.com/office/powerpoint/2010/main" val="280893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Comentario</a:t>
            </a:r>
            <a:r>
              <a:rPr lang="en-GB" dirty="0"/>
              <a:t>: </a:t>
            </a:r>
            <a:r>
              <a:rPr lang="en-GB" dirty="0" err="1"/>
              <a:t>esta</a:t>
            </a:r>
            <a:r>
              <a:rPr lang="en-GB" dirty="0"/>
              <a:t> </a:t>
            </a:r>
            <a:r>
              <a:rPr lang="en-GB" dirty="0" err="1"/>
              <a:t>es</a:t>
            </a:r>
            <a:r>
              <a:rPr lang="en-GB" dirty="0"/>
              <a:t> la </a:t>
            </a:r>
            <a:r>
              <a:rPr lang="en-GB" dirty="0" err="1"/>
              <a:t>realidad</a:t>
            </a:r>
            <a:r>
              <a:rPr lang="en-GB" dirty="0"/>
              <a:t>,</a:t>
            </a:r>
            <a:r>
              <a:rPr lang="en-GB" baseline="0" dirty="0"/>
              <a:t> un </a:t>
            </a:r>
            <a:r>
              <a:rPr lang="en-GB" baseline="0" dirty="0" err="1"/>
              <a:t>paciente</a:t>
            </a:r>
            <a:r>
              <a:rPr lang="en-GB" baseline="0" dirty="0"/>
              <a:t> con </a:t>
            </a:r>
            <a:r>
              <a:rPr lang="en-GB" baseline="0" dirty="0" err="1"/>
              <a:t>habones</a:t>
            </a:r>
            <a:r>
              <a:rPr lang="en-GB" baseline="0" dirty="0"/>
              <a:t> </a:t>
            </a:r>
            <a:r>
              <a:rPr lang="en-GB" baseline="0" dirty="0" err="1"/>
              <a:t>aparece</a:t>
            </a:r>
            <a:r>
              <a:rPr lang="en-GB" baseline="0" dirty="0"/>
              <a:t> </a:t>
            </a:r>
            <a:r>
              <a:rPr lang="en-GB" baseline="0" dirty="0" err="1"/>
              <a:t>esa</a:t>
            </a:r>
            <a:r>
              <a:rPr lang="en-GB" baseline="0" dirty="0"/>
              <a:t> </a:t>
            </a:r>
            <a:r>
              <a:rPr lang="en-GB" baseline="0" dirty="0" err="1"/>
              <a:t>misma</a:t>
            </a:r>
            <a:r>
              <a:rPr lang="en-GB" baseline="0" dirty="0"/>
              <a:t> </a:t>
            </a:r>
            <a:r>
              <a:rPr lang="en-GB" baseline="0" dirty="0" err="1"/>
              <a:t>tarde</a:t>
            </a:r>
            <a:r>
              <a:rPr lang="en-GB" baseline="0" dirty="0"/>
              <a:t> </a:t>
            </a:r>
            <a:r>
              <a:rPr lang="en-GB" baseline="0" dirty="0" err="1"/>
              <a:t>en</a:t>
            </a:r>
            <a:r>
              <a:rPr lang="en-GB" baseline="0" dirty="0"/>
              <a:t> </a:t>
            </a:r>
            <a:r>
              <a:rPr lang="en-GB" baseline="0" dirty="0" err="1"/>
              <a:t>nuestras</a:t>
            </a:r>
            <a:r>
              <a:rPr lang="en-GB" baseline="0" dirty="0"/>
              <a:t> </a:t>
            </a:r>
            <a:r>
              <a:rPr lang="en-GB" baseline="0" dirty="0" err="1"/>
              <a:t>consultas</a:t>
            </a:r>
            <a:r>
              <a:rPr lang="en-GB" baseline="0" dirty="0"/>
              <a:t>, </a:t>
            </a:r>
            <a:r>
              <a:rPr lang="en-GB" baseline="0" dirty="0" err="1"/>
              <a:t>mientras</a:t>
            </a:r>
            <a:r>
              <a:rPr lang="en-GB" baseline="0" dirty="0"/>
              <a:t> que un </a:t>
            </a:r>
            <a:r>
              <a:rPr lang="en-GB" baseline="0" dirty="0" err="1"/>
              <a:t>paciente</a:t>
            </a:r>
            <a:r>
              <a:rPr lang="en-GB" baseline="0" dirty="0"/>
              <a:t> con </a:t>
            </a:r>
            <a:r>
              <a:rPr lang="en-GB" baseline="0" dirty="0" err="1"/>
              <a:t>rinitis</a:t>
            </a:r>
            <a:r>
              <a:rPr lang="en-GB" baseline="0" dirty="0"/>
              <a:t>, </a:t>
            </a:r>
            <a:r>
              <a:rPr lang="en-GB" baseline="0" dirty="0" err="1"/>
              <a:t>puede</a:t>
            </a:r>
            <a:r>
              <a:rPr lang="en-GB" baseline="0" dirty="0"/>
              <a:t> </a:t>
            </a:r>
            <a:r>
              <a:rPr lang="en-GB" baseline="0" dirty="0" err="1"/>
              <a:t>tardar</a:t>
            </a:r>
            <a:r>
              <a:rPr lang="en-GB" baseline="0" dirty="0"/>
              <a:t> </a:t>
            </a:r>
            <a:r>
              <a:rPr lang="en-GB" baseline="0" dirty="0" err="1"/>
              <a:t>meses</a:t>
            </a:r>
            <a:r>
              <a:rPr lang="en-GB" baseline="0" dirty="0"/>
              <a:t> o </a:t>
            </a:r>
            <a:r>
              <a:rPr lang="en-GB" baseline="0" dirty="0" err="1"/>
              <a:t>incluso</a:t>
            </a:r>
            <a:r>
              <a:rPr lang="en-GB" baseline="0" dirty="0"/>
              <a:t> </a:t>
            </a:r>
            <a:r>
              <a:rPr lang="en-GB" baseline="0" dirty="0" err="1"/>
              <a:t>años</a:t>
            </a:r>
            <a:r>
              <a:rPr lang="en-GB" baseline="0" dirty="0"/>
              <a:t> </a:t>
            </a:r>
            <a:r>
              <a:rPr lang="en-GB" baseline="0" dirty="0" err="1"/>
              <a:t>en</a:t>
            </a:r>
            <a:r>
              <a:rPr lang="en-GB" baseline="0" dirty="0"/>
              <a:t> </a:t>
            </a:r>
            <a:r>
              <a:rPr lang="en-GB" baseline="0" dirty="0" err="1"/>
              <a:t>consultar</a:t>
            </a:r>
            <a:r>
              <a:rPr lang="en-GB" baseline="0" dirty="0"/>
              <a:t> </a:t>
            </a:r>
            <a:r>
              <a:rPr lang="en-GB" baseline="0" dirty="0" err="1"/>
              <a:t>por</a:t>
            </a:r>
            <a:r>
              <a:rPr lang="en-GB" baseline="0" dirty="0"/>
              <a:t> </a:t>
            </a:r>
            <a:r>
              <a:rPr lang="en-GB" baseline="0" dirty="0" err="1"/>
              <a:t>su</a:t>
            </a:r>
            <a:r>
              <a:rPr lang="en-GB" baseline="0" dirty="0"/>
              <a:t> </a:t>
            </a:r>
            <a:r>
              <a:rPr lang="en-GB" baseline="0" dirty="0" err="1"/>
              <a:t>patología</a:t>
            </a:r>
            <a:endParaRPr lang="en-GB" dirty="0"/>
          </a:p>
        </p:txBody>
      </p:sp>
      <p:sp>
        <p:nvSpPr>
          <p:cNvPr id="4" name="Marcador de número de diapositiva 3"/>
          <p:cNvSpPr>
            <a:spLocks noGrp="1"/>
          </p:cNvSpPr>
          <p:nvPr>
            <p:ph type="sldNum" sz="quarter" idx="10"/>
          </p:nvPr>
        </p:nvSpPr>
        <p:spPr/>
        <p:txBody>
          <a:bodyPr/>
          <a:lstStyle/>
          <a:p>
            <a:fld id="{6555F2D5-F429-4920-8AE5-69D042F3F025}" type="slidenum">
              <a:rPr lang="es-ES" smtClean="0"/>
              <a:t>26</a:t>
            </a:fld>
            <a:endParaRPr lang="es-ES"/>
          </a:p>
        </p:txBody>
      </p:sp>
    </p:spTree>
    <p:extLst>
      <p:ext uri="{BB962C8B-B14F-4D97-AF65-F5344CB8AC3E}">
        <p14:creationId xmlns:p14="http://schemas.microsoft.com/office/powerpoint/2010/main" val="2577498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Comentario</a:t>
            </a:r>
            <a:r>
              <a:rPr lang="en-GB" dirty="0"/>
              <a:t>: </a:t>
            </a:r>
            <a:r>
              <a:rPr lang="en-GB" dirty="0" err="1"/>
              <a:t>esta</a:t>
            </a:r>
            <a:r>
              <a:rPr lang="en-GB" dirty="0"/>
              <a:t> </a:t>
            </a:r>
            <a:r>
              <a:rPr lang="en-GB" dirty="0" err="1"/>
              <a:t>es</a:t>
            </a:r>
            <a:r>
              <a:rPr lang="en-GB" dirty="0"/>
              <a:t> la </a:t>
            </a:r>
            <a:r>
              <a:rPr lang="en-GB" dirty="0" err="1"/>
              <a:t>realidad</a:t>
            </a:r>
            <a:r>
              <a:rPr lang="en-GB" dirty="0"/>
              <a:t>,</a:t>
            </a:r>
            <a:r>
              <a:rPr lang="en-GB" baseline="0" dirty="0"/>
              <a:t> un </a:t>
            </a:r>
            <a:r>
              <a:rPr lang="en-GB" baseline="0" dirty="0" err="1"/>
              <a:t>paciente</a:t>
            </a:r>
            <a:r>
              <a:rPr lang="en-GB" baseline="0" dirty="0"/>
              <a:t> con </a:t>
            </a:r>
            <a:r>
              <a:rPr lang="en-GB" baseline="0" dirty="0" err="1"/>
              <a:t>habones</a:t>
            </a:r>
            <a:r>
              <a:rPr lang="en-GB" baseline="0" dirty="0"/>
              <a:t> </a:t>
            </a:r>
            <a:r>
              <a:rPr lang="en-GB" baseline="0" dirty="0" err="1"/>
              <a:t>aparece</a:t>
            </a:r>
            <a:r>
              <a:rPr lang="en-GB" baseline="0" dirty="0"/>
              <a:t> </a:t>
            </a:r>
            <a:r>
              <a:rPr lang="en-GB" baseline="0" dirty="0" err="1"/>
              <a:t>esa</a:t>
            </a:r>
            <a:r>
              <a:rPr lang="en-GB" baseline="0" dirty="0"/>
              <a:t> </a:t>
            </a:r>
            <a:r>
              <a:rPr lang="en-GB" baseline="0" dirty="0" err="1"/>
              <a:t>misma</a:t>
            </a:r>
            <a:r>
              <a:rPr lang="en-GB" baseline="0" dirty="0"/>
              <a:t> </a:t>
            </a:r>
            <a:r>
              <a:rPr lang="en-GB" baseline="0" dirty="0" err="1"/>
              <a:t>tarde</a:t>
            </a:r>
            <a:r>
              <a:rPr lang="en-GB" baseline="0" dirty="0"/>
              <a:t> </a:t>
            </a:r>
            <a:r>
              <a:rPr lang="en-GB" baseline="0" dirty="0" err="1"/>
              <a:t>en</a:t>
            </a:r>
            <a:r>
              <a:rPr lang="en-GB" baseline="0" dirty="0"/>
              <a:t> </a:t>
            </a:r>
            <a:r>
              <a:rPr lang="en-GB" baseline="0" dirty="0" err="1"/>
              <a:t>nuestras</a:t>
            </a:r>
            <a:r>
              <a:rPr lang="en-GB" baseline="0" dirty="0"/>
              <a:t> </a:t>
            </a:r>
            <a:r>
              <a:rPr lang="en-GB" baseline="0" dirty="0" err="1"/>
              <a:t>consultas</a:t>
            </a:r>
            <a:r>
              <a:rPr lang="en-GB" baseline="0" dirty="0"/>
              <a:t>, </a:t>
            </a:r>
            <a:r>
              <a:rPr lang="en-GB" baseline="0" dirty="0" err="1"/>
              <a:t>mientras</a:t>
            </a:r>
            <a:r>
              <a:rPr lang="en-GB" baseline="0" dirty="0"/>
              <a:t> que un </a:t>
            </a:r>
            <a:r>
              <a:rPr lang="en-GB" baseline="0" dirty="0" err="1"/>
              <a:t>paciente</a:t>
            </a:r>
            <a:r>
              <a:rPr lang="en-GB" baseline="0" dirty="0"/>
              <a:t> con </a:t>
            </a:r>
            <a:r>
              <a:rPr lang="en-GB" baseline="0" dirty="0" err="1"/>
              <a:t>rinitis</a:t>
            </a:r>
            <a:r>
              <a:rPr lang="en-GB" baseline="0" dirty="0"/>
              <a:t>, </a:t>
            </a:r>
            <a:r>
              <a:rPr lang="en-GB" baseline="0" dirty="0" err="1"/>
              <a:t>puede</a:t>
            </a:r>
            <a:r>
              <a:rPr lang="en-GB" baseline="0" dirty="0"/>
              <a:t> </a:t>
            </a:r>
            <a:r>
              <a:rPr lang="en-GB" baseline="0" dirty="0" err="1"/>
              <a:t>tardar</a:t>
            </a:r>
            <a:r>
              <a:rPr lang="en-GB" baseline="0" dirty="0"/>
              <a:t> </a:t>
            </a:r>
            <a:r>
              <a:rPr lang="en-GB" baseline="0" dirty="0" err="1"/>
              <a:t>meses</a:t>
            </a:r>
            <a:r>
              <a:rPr lang="en-GB" baseline="0" dirty="0"/>
              <a:t> o </a:t>
            </a:r>
            <a:r>
              <a:rPr lang="en-GB" baseline="0" dirty="0" err="1"/>
              <a:t>incluso</a:t>
            </a:r>
            <a:r>
              <a:rPr lang="en-GB" baseline="0" dirty="0"/>
              <a:t> </a:t>
            </a:r>
            <a:r>
              <a:rPr lang="en-GB" baseline="0" dirty="0" err="1"/>
              <a:t>años</a:t>
            </a:r>
            <a:r>
              <a:rPr lang="en-GB" baseline="0" dirty="0"/>
              <a:t> </a:t>
            </a:r>
            <a:r>
              <a:rPr lang="en-GB" baseline="0" dirty="0" err="1"/>
              <a:t>en</a:t>
            </a:r>
            <a:r>
              <a:rPr lang="en-GB" baseline="0" dirty="0"/>
              <a:t> </a:t>
            </a:r>
            <a:r>
              <a:rPr lang="en-GB" baseline="0" dirty="0" err="1"/>
              <a:t>consultar</a:t>
            </a:r>
            <a:r>
              <a:rPr lang="en-GB" baseline="0" dirty="0"/>
              <a:t> </a:t>
            </a:r>
            <a:r>
              <a:rPr lang="en-GB" baseline="0" dirty="0" err="1"/>
              <a:t>por</a:t>
            </a:r>
            <a:r>
              <a:rPr lang="en-GB" baseline="0" dirty="0"/>
              <a:t> </a:t>
            </a:r>
            <a:r>
              <a:rPr lang="en-GB" baseline="0" dirty="0" err="1"/>
              <a:t>su</a:t>
            </a:r>
            <a:r>
              <a:rPr lang="en-GB" baseline="0" dirty="0"/>
              <a:t> </a:t>
            </a:r>
            <a:r>
              <a:rPr lang="en-GB" baseline="0" dirty="0" err="1"/>
              <a:t>patología</a:t>
            </a:r>
            <a:endParaRPr lang="en-GB" dirty="0"/>
          </a:p>
        </p:txBody>
      </p:sp>
      <p:sp>
        <p:nvSpPr>
          <p:cNvPr id="4" name="Marcador de número de diapositiva 3"/>
          <p:cNvSpPr>
            <a:spLocks noGrp="1"/>
          </p:cNvSpPr>
          <p:nvPr>
            <p:ph type="sldNum" sz="quarter" idx="10"/>
          </p:nvPr>
        </p:nvSpPr>
        <p:spPr/>
        <p:txBody>
          <a:bodyPr/>
          <a:lstStyle/>
          <a:p>
            <a:fld id="{6555F2D5-F429-4920-8AE5-69D042F3F025}" type="slidenum">
              <a:rPr lang="es-ES" smtClean="0"/>
              <a:t>29</a:t>
            </a:fld>
            <a:endParaRPr lang="es-ES"/>
          </a:p>
        </p:txBody>
      </p:sp>
    </p:spTree>
    <p:extLst>
      <p:ext uri="{BB962C8B-B14F-4D97-AF65-F5344CB8AC3E}">
        <p14:creationId xmlns:p14="http://schemas.microsoft.com/office/powerpoint/2010/main" val="3417787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Comentario</a:t>
            </a:r>
            <a:r>
              <a:rPr lang="en-GB" dirty="0"/>
              <a:t>: </a:t>
            </a:r>
            <a:r>
              <a:rPr lang="en-GB" dirty="0" err="1"/>
              <a:t>esta</a:t>
            </a:r>
            <a:r>
              <a:rPr lang="en-GB" dirty="0"/>
              <a:t> </a:t>
            </a:r>
            <a:r>
              <a:rPr lang="en-GB" dirty="0" err="1"/>
              <a:t>es</a:t>
            </a:r>
            <a:r>
              <a:rPr lang="en-GB" dirty="0"/>
              <a:t> la </a:t>
            </a:r>
            <a:r>
              <a:rPr lang="en-GB" dirty="0" err="1"/>
              <a:t>realidad</a:t>
            </a:r>
            <a:r>
              <a:rPr lang="en-GB" dirty="0"/>
              <a:t>,</a:t>
            </a:r>
            <a:r>
              <a:rPr lang="en-GB" baseline="0" dirty="0"/>
              <a:t> un </a:t>
            </a:r>
            <a:r>
              <a:rPr lang="en-GB" baseline="0" dirty="0" err="1"/>
              <a:t>paciente</a:t>
            </a:r>
            <a:r>
              <a:rPr lang="en-GB" baseline="0" dirty="0"/>
              <a:t> con </a:t>
            </a:r>
            <a:r>
              <a:rPr lang="en-GB" baseline="0" dirty="0" err="1"/>
              <a:t>habones</a:t>
            </a:r>
            <a:r>
              <a:rPr lang="en-GB" baseline="0" dirty="0"/>
              <a:t> </a:t>
            </a:r>
            <a:r>
              <a:rPr lang="en-GB" baseline="0" dirty="0" err="1"/>
              <a:t>aparece</a:t>
            </a:r>
            <a:r>
              <a:rPr lang="en-GB" baseline="0" dirty="0"/>
              <a:t> </a:t>
            </a:r>
            <a:r>
              <a:rPr lang="en-GB" baseline="0" dirty="0" err="1"/>
              <a:t>esa</a:t>
            </a:r>
            <a:r>
              <a:rPr lang="en-GB" baseline="0" dirty="0"/>
              <a:t> </a:t>
            </a:r>
            <a:r>
              <a:rPr lang="en-GB" baseline="0" dirty="0" err="1"/>
              <a:t>misma</a:t>
            </a:r>
            <a:r>
              <a:rPr lang="en-GB" baseline="0" dirty="0"/>
              <a:t> </a:t>
            </a:r>
            <a:r>
              <a:rPr lang="en-GB" baseline="0" dirty="0" err="1"/>
              <a:t>tarde</a:t>
            </a:r>
            <a:r>
              <a:rPr lang="en-GB" baseline="0" dirty="0"/>
              <a:t> </a:t>
            </a:r>
            <a:r>
              <a:rPr lang="en-GB" baseline="0" dirty="0" err="1"/>
              <a:t>en</a:t>
            </a:r>
            <a:r>
              <a:rPr lang="en-GB" baseline="0" dirty="0"/>
              <a:t> </a:t>
            </a:r>
            <a:r>
              <a:rPr lang="en-GB" baseline="0" dirty="0" err="1"/>
              <a:t>nuestras</a:t>
            </a:r>
            <a:r>
              <a:rPr lang="en-GB" baseline="0" dirty="0"/>
              <a:t> </a:t>
            </a:r>
            <a:r>
              <a:rPr lang="en-GB" baseline="0" dirty="0" err="1"/>
              <a:t>consultas</a:t>
            </a:r>
            <a:r>
              <a:rPr lang="en-GB" baseline="0" dirty="0"/>
              <a:t>, </a:t>
            </a:r>
            <a:r>
              <a:rPr lang="en-GB" baseline="0" dirty="0" err="1"/>
              <a:t>mientras</a:t>
            </a:r>
            <a:r>
              <a:rPr lang="en-GB" baseline="0" dirty="0"/>
              <a:t> que un </a:t>
            </a:r>
            <a:r>
              <a:rPr lang="en-GB" baseline="0" dirty="0" err="1"/>
              <a:t>paciente</a:t>
            </a:r>
            <a:r>
              <a:rPr lang="en-GB" baseline="0" dirty="0"/>
              <a:t> con </a:t>
            </a:r>
            <a:r>
              <a:rPr lang="en-GB" baseline="0" dirty="0" err="1"/>
              <a:t>rinitis</a:t>
            </a:r>
            <a:r>
              <a:rPr lang="en-GB" baseline="0" dirty="0"/>
              <a:t>, </a:t>
            </a:r>
            <a:r>
              <a:rPr lang="en-GB" baseline="0" dirty="0" err="1"/>
              <a:t>puede</a:t>
            </a:r>
            <a:r>
              <a:rPr lang="en-GB" baseline="0" dirty="0"/>
              <a:t> </a:t>
            </a:r>
            <a:r>
              <a:rPr lang="en-GB" baseline="0" dirty="0" err="1"/>
              <a:t>tardar</a:t>
            </a:r>
            <a:r>
              <a:rPr lang="en-GB" baseline="0" dirty="0"/>
              <a:t> </a:t>
            </a:r>
            <a:r>
              <a:rPr lang="en-GB" baseline="0" dirty="0" err="1"/>
              <a:t>meses</a:t>
            </a:r>
            <a:r>
              <a:rPr lang="en-GB" baseline="0" dirty="0"/>
              <a:t> o </a:t>
            </a:r>
            <a:r>
              <a:rPr lang="en-GB" baseline="0" dirty="0" err="1"/>
              <a:t>incluso</a:t>
            </a:r>
            <a:r>
              <a:rPr lang="en-GB" baseline="0" dirty="0"/>
              <a:t> </a:t>
            </a:r>
            <a:r>
              <a:rPr lang="en-GB" baseline="0" dirty="0" err="1"/>
              <a:t>años</a:t>
            </a:r>
            <a:r>
              <a:rPr lang="en-GB" baseline="0" dirty="0"/>
              <a:t> </a:t>
            </a:r>
            <a:r>
              <a:rPr lang="en-GB" baseline="0" dirty="0" err="1"/>
              <a:t>en</a:t>
            </a:r>
            <a:r>
              <a:rPr lang="en-GB" baseline="0" dirty="0"/>
              <a:t> </a:t>
            </a:r>
            <a:r>
              <a:rPr lang="en-GB" baseline="0" dirty="0" err="1"/>
              <a:t>consultar</a:t>
            </a:r>
            <a:r>
              <a:rPr lang="en-GB" baseline="0" dirty="0"/>
              <a:t> </a:t>
            </a:r>
            <a:r>
              <a:rPr lang="en-GB" baseline="0" dirty="0" err="1"/>
              <a:t>por</a:t>
            </a:r>
            <a:r>
              <a:rPr lang="en-GB" baseline="0" dirty="0"/>
              <a:t> </a:t>
            </a:r>
            <a:r>
              <a:rPr lang="en-GB" baseline="0" dirty="0" err="1"/>
              <a:t>su</a:t>
            </a:r>
            <a:r>
              <a:rPr lang="en-GB" baseline="0" dirty="0"/>
              <a:t> </a:t>
            </a:r>
            <a:r>
              <a:rPr lang="en-GB" baseline="0" dirty="0" err="1"/>
              <a:t>patología</a:t>
            </a:r>
            <a:endParaRPr lang="en-GB" dirty="0"/>
          </a:p>
        </p:txBody>
      </p:sp>
      <p:sp>
        <p:nvSpPr>
          <p:cNvPr id="4" name="Marcador de número de diapositiva 3"/>
          <p:cNvSpPr>
            <a:spLocks noGrp="1"/>
          </p:cNvSpPr>
          <p:nvPr>
            <p:ph type="sldNum" sz="quarter" idx="10"/>
          </p:nvPr>
        </p:nvSpPr>
        <p:spPr/>
        <p:txBody>
          <a:bodyPr/>
          <a:lstStyle/>
          <a:p>
            <a:fld id="{6555F2D5-F429-4920-8AE5-69D042F3F025}" type="slidenum">
              <a:rPr lang="es-ES" smtClean="0"/>
              <a:t>30</a:t>
            </a:fld>
            <a:endParaRPr lang="es-ES"/>
          </a:p>
        </p:txBody>
      </p:sp>
    </p:spTree>
    <p:extLst>
      <p:ext uri="{BB962C8B-B14F-4D97-AF65-F5344CB8AC3E}">
        <p14:creationId xmlns:p14="http://schemas.microsoft.com/office/powerpoint/2010/main" val="3900690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AdvTimes-i"/>
              </a:rPr>
              <a:t>Oral and intranasal </a:t>
            </a:r>
            <a:r>
              <a:rPr lang="es-ES" dirty="0" err="1">
                <a:latin typeface="AdvTimes-i"/>
              </a:rPr>
              <a:t>antihistamines</a:t>
            </a:r>
            <a:r>
              <a:rPr lang="es-ES" dirty="0">
                <a:latin typeface="AdvTimes-i"/>
              </a:rPr>
              <a:t> </a:t>
            </a:r>
            <a:r>
              <a:rPr lang="en-US" dirty="0">
                <a:latin typeface="AdvTimes"/>
              </a:rPr>
              <a:t>Both oral and intranasal second-generation antihistamines are equally effective for AR (67</a:t>
            </a:r>
            <a:r>
              <a:rPr lang="en-US" dirty="0">
                <a:latin typeface="AdvTT3713a231+20"/>
              </a:rPr>
              <a:t>–</a:t>
            </a:r>
            <a:r>
              <a:rPr lang="en-US" dirty="0">
                <a:latin typeface="AdvTimes"/>
              </a:rPr>
              <a:t>73) (A). Oral ones may be better tolerated, whilst intranasal antihistamines have a more rapid onset of action (74). First-generation antihistamines should no longer be used, given their </a:t>
            </a:r>
            <a:r>
              <a:rPr lang="en-US" dirty="0" err="1">
                <a:latin typeface="AdvTimes"/>
              </a:rPr>
              <a:t>unfavourable</a:t>
            </a:r>
            <a:r>
              <a:rPr lang="en-US" dirty="0">
                <a:latin typeface="AdvTimes"/>
              </a:rPr>
              <a:t> therapeutic index (24, 74, 75) (B). In a minority of children, second-generation ones may also cause sedation (76) with perhaps the exception </a:t>
            </a:r>
            <a:r>
              <a:rPr lang="es-ES" dirty="0" err="1">
                <a:latin typeface="AdvTimes"/>
              </a:rPr>
              <a:t>of</a:t>
            </a:r>
            <a:r>
              <a:rPr lang="es-ES" dirty="0">
                <a:latin typeface="AdvTimes"/>
              </a:rPr>
              <a:t> </a:t>
            </a:r>
            <a:r>
              <a:rPr lang="es-ES" dirty="0" err="1">
                <a:latin typeface="AdvTimes"/>
              </a:rPr>
              <a:t>fexofenadine</a:t>
            </a:r>
            <a:r>
              <a:rPr lang="es-ES" dirty="0">
                <a:latin typeface="AdvTimes"/>
              </a:rPr>
              <a:t> (74</a:t>
            </a:r>
            <a:endParaRPr lang="es-ES" dirty="0"/>
          </a:p>
          <a:p>
            <a:endParaRPr lang="es-ES" dirty="0"/>
          </a:p>
        </p:txBody>
      </p:sp>
      <p:sp>
        <p:nvSpPr>
          <p:cNvPr id="4" name="Marcador de número de diapositiva 3"/>
          <p:cNvSpPr>
            <a:spLocks noGrp="1"/>
          </p:cNvSpPr>
          <p:nvPr>
            <p:ph type="sldNum" sz="quarter" idx="10"/>
          </p:nvPr>
        </p:nvSpPr>
        <p:spPr/>
        <p:txBody>
          <a:bodyPr/>
          <a:lstStyle/>
          <a:p>
            <a:fld id="{46C2F582-011B-47FD-8470-67B5184E27D9}" type="slidenum">
              <a:rPr lang="es-ES" smtClean="0"/>
              <a:t>37</a:t>
            </a:fld>
            <a:endParaRPr lang="es-ES"/>
          </a:p>
        </p:txBody>
      </p:sp>
    </p:spTree>
    <p:extLst>
      <p:ext uri="{BB962C8B-B14F-4D97-AF65-F5344CB8AC3E}">
        <p14:creationId xmlns:p14="http://schemas.microsoft.com/office/powerpoint/2010/main" val="80604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infants and children, the justification for the preference for first-generation H1-antihistamines is twofold. First, because of their widespread use for many years, first-generation H1-antihistamines are assumed, particularly by the general public, to be as safe as the newer second-generation drugs. Second, many physicians still advise the use of sedating antihistamines</a:t>
            </a:r>
          </a:p>
          <a:p>
            <a:r>
              <a:rPr lang="en-US" sz="1200" b="0" i="0" u="none" strike="noStrike" kern="1200" baseline="0" dirty="0">
                <a:solidFill>
                  <a:schemeClr val="tx1"/>
                </a:solidFill>
                <a:latin typeface="+mn-lt"/>
                <a:ea typeface="+mn-ea"/>
                <a:cs typeface="+mn-cs"/>
              </a:rPr>
              <a:t>at night to ensure a better sleep. The logic of these recommendations is not supported by scientific studies (8) but rather on ‘felt-experience’. Recent studies of the effects of first-generation antihistamines on brain function suggest that they produce an unnatural sleep, as is described later.</a:t>
            </a:r>
            <a:endParaRPr lang="en-GB" dirty="0"/>
          </a:p>
        </p:txBody>
      </p:sp>
      <p:sp>
        <p:nvSpPr>
          <p:cNvPr id="4" name="Marcador de número de diapositiva 3"/>
          <p:cNvSpPr>
            <a:spLocks noGrp="1"/>
          </p:cNvSpPr>
          <p:nvPr>
            <p:ph type="sldNum" sz="quarter" idx="10"/>
          </p:nvPr>
        </p:nvSpPr>
        <p:spPr/>
        <p:txBody>
          <a:bodyPr/>
          <a:lstStyle/>
          <a:p>
            <a:fld id="{6555F2D5-F429-4920-8AE5-69D042F3F025}" type="slidenum">
              <a:rPr lang="es-ES" smtClean="0"/>
              <a:t>5</a:t>
            </a:fld>
            <a:endParaRPr lang="es-ES"/>
          </a:p>
        </p:txBody>
      </p:sp>
    </p:spTree>
    <p:extLst>
      <p:ext uri="{BB962C8B-B14F-4D97-AF65-F5344CB8AC3E}">
        <p14:creationId xmlns:p14="http://schemas.microsoft.com/office/powerpoint/2010/main" val="4290491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Comentar</a:t>
            </a:r>
            <a:r>
              <a:rPr lang="en-US" dirty="0"/>
              <a:t> el possible </a:t>
            </a:r>
            <a:r>
              <a:rPr lang="en-US" dirty="0" err="1"/>
              <a:t>efecto</a:t>
            </a:r>
            <a:r>
              <a:rPr lang="en-US" dirty="0"/>
              <a:t> de corticoids </a:t>
            </a:r>
            <a:r>
              <a:rPr lang="en-US" dirty="0" err="1"/>
              <a:t>intranasales</a:t>
            </a:r>
            <a:r>
              <a:rPr lang="en-US" dirty="0"/>
              <a:t> </a:t>
            </a:r>
            <a:r>
              <a:rPr lang="en-US" dirty="0" err="1"/>
              <a:t>sobre</a:t>
            </a:r>
            <a:r>
              <a:rPr lang="en-US" dirty="0"/>
              <a:t> la </a:t>
            </a:r>
            <a:r>
              <a:rPr lang="en-US" dirty="0" err="1"/>
              <a:t>vía</a:t>
            </a:r>
            <a:r>
              <a:rPr lang="en-US" dirty="0"/>
              <a:t> </a:t>
            </a:r>
            <a:r>
              <a:rPr lang="en-US" dirty="0" err="1"/>
              <a:t>única</a:t>
            </a:r>
            <a:endParaRPr lang="en-US" dirty="0"/>
          </a:p>
          <a:p>
            <a:endParaRPr lang="en-US" dirty="0"/>
          </a:p>
          <a:p>
            <a:r>
              <a:rPr lang="en-US" dirty="0"/>
              <a:t>address the inflammatory component of AR, and results from a large number of well-designed studies would recommend their use in children and adolescents from 2 years </a:t>
            </a:r>
            <a:r>
              <a:rPr lang="es-ES" dirty="0"/>
              <a:t>(77–91) (A).</a:t>
            </a:r>
          </a:p>
          <a:p>
            <a:r>
              <a:rPr lang="en-US" dirty="0"/>
              <a:t>In general, nasal corticosteroids are well tolerated. Newer, once-daily products (e.g. fluticasone propionate (98), </a:t>
            </a:r>
            <a:r>
              <a:rPr lang="es-ES" dirty="0" err="1"/>
              <a:t>mometasone</a:t>
            </a:r>
            <a:r>
              <a:rPr lang="es-ES" dirty="0"/>
              <a:t> (99–101), </a:t>
            </a:r>
            <a:r>
              <a:rPr lang="es-ES" dirty="0" err="1"/>
              <a:t>fluticasone</a:t>
            </a:r>
            <a:r>
              <a:rPr lang="es-ES" dirty="0"/>
              <a:t> </a:t>
            </a:r>
            <a:r>
              <a:rPr lang="es-ES" dirty="0" err="1"/>
              <a:t>furoate</a:t>
            </a:r>
            <a:r>
              <a:rPr lang="es-ES" dirty="0"/>
              <a:t> nasal spray (82)) </a:t>
            </a:r>
            <a:r>
              <a:rPr lang="en-US" dirty="0"/>
              <a:t>are preferred as these have been shown, unlike beclomethasone, not impair growth velocity albeit only after a year of therapy (102, 103) (A). This is probably due to the much lower systemic bioavailability of the newer products (Fig. 2).</a:t>
            </a:r>
          </a:p>
          <a:p>
            <a:r>
              <a:rPr lang="en-US" dirty="0"/>
              <a:t>Nasal perforation and epistaxis have been described as risks of nasal corticosteroids but there are no systematically collected data on these adverse effects in the literature.</a:t>
            </a:r>
            <a:endParaRPr lang="es-ES" dirty="0"/>
          </a:p>
          <a:p>
            <a:endParaRPr lang="es-ES" dirty="0"/>
          </a:p>
          <a:p>
            <a:r>
              <a:rPr lang="pt-BR" sz="1200" kern="1200" dirty="0">
                <a:solidFill>
                  <a:schemeClr val="tx1"/>
                </a:solidFill>
                <a:effectLst/>
                <a:latin typeface="+mn-lt"/>
                <a:ea typeface="+mn-ea"/>
                <a:cs typeface="+mn-cs"/>
              </a:rPr>
              <a:t>137 </a:t>
            </a:r>
            <a:r>
              <a:rPr lang="pt-BR" sz="1200" kern="1200" dirty="0" err="1">
                <a:solidFill>
                  <a:schemeClr val="tx1"/>
                </a:solidFill>
                <a:effectLst/>
                <a:latin typeface="+mn-lt"/>
                <a:ea typeface="+mn-ea"/>
                <a:cs typeface="+mn-cs"/>
              </a:rPr>
              <a:t>microgramos</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hidrocloruro</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azelastina</a:t>
            </a:r>
            <a:r>
              <a:rPr lang="pt-BR" sz="1200" kern="1200" dirty="0">
                <a:solidFill>
                  <a:schemeClr val="tx1"/>
                </a:solidFill>
                <a:effectLst/>
                <a:latin typeface="+mn-lt"/>
                <a:ea typeface="+mn-ea"/>
                <a:cs typeface="+mn-cs"/>
              </a:rPr>
              <a:t> (=125 </a:t>
            </a:r>
            <a:r>
              <a:rPr lang="pt-BR" sz="1200" kern="1200" dirty="0" err="1">
                <a:solidFill>
                  <a:schemeClr val="tx1"/>
                </a:solidFill>
                <a:effectLst/>
                <a:latin typeface="+mn-lt"/>
                <a:ea typeface="+mn-ea"/>
                <a:cs typeface="+mn-cs"/>
              </a:rPr>
              <a:t>microgramos</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azelastina</a:t>
            </a:r>
            <a:r>
              <a:rPr lang="pt-BR" sz="1200" kern="1200" dirty="0">
                <a:solidFill>
                  <a:schemeClr val="tx1"/>
                </a:solidFill>
                <a:effectLst/>
                <a:latin typeface="+mn-lt"/>
                <a:ea typeface="+mn-ea"/>
                <a:cs typeface="+mn-cs"/>
              </a:rPr>
              <a:t>) y 50 </a:t>
            </a:r>
            <a:r>
              <a:rPr lang="pt-BR" sz="1200" kern="1200" dirty="0" err="1">
                <a:solidFill>
                  <a:schemeClr val="tx1"/>
                </a:solidFill>
                <a:effectLst/>
                <a:latin typeface="+mn-lt"/>
                <a:ea typeface="+mn-ea"/>
                <a:cs typeface="+mn-cs"/>
              </a:rPr>
              <a:t>microgramos</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propionato</a:t>
            </a:r>
            <a:r>
              <a:rPr lang="pt-BR" sz="1200" kern="1200" dirty="0">
                <a:solidFill>
                  <a:schemeClr val="tx1"/>
                </a:solidFill>
                <a:effectLst/>
                <a:latin typeface="+mn-lt"/>
                <a:ea typeface="+mn-ea"/>
                <a:cs typeface="+mn-cs"/>
              </a:rPr>
              <a:t> de </a:t>
            </a:r>
            <a:r>
              <a:rPr lang="pt-BR" sz="1200" kern="1200" dirty="0" err="1">
                <a:solidFill>
                  <a:schemeClr val="tx1"/>
                </a:solidFill>
                <a:effectLst/>
                <a:latin typeface="+mn-lt"/>
                <a:ea typeface="+mn-ea"/>
                <a:cs typeface="+mn-cs"/>
              </a:rPr>
              <a:t>fluticasona</a:t>
            </a:r>
            <a:endParaRPr lang="es-ES" dirty="0"/>
          </a:p>
        </p:txBody>
      </p:sp>
      <p:sp>
        <p:nvSpPr>
          <p:cNvPr id="4" name="Marcador de número de diapositiva 3"/>
          <p:cNvSpPr>
            <a:spLocks noGrp="1"/>
          </p:cNvSpPr>
          <p:nvPr>
            <p:ph type="sldNum" sz="quarter" idx="10"/>
          </p:nvPr>
        </p:nvSpPr>
        <p:spPr/>
        <p:txBody>
          <a:bodyPr/>
          <a:lstStyle/>
          <a:p>
            <a:fld id="{46C2F582-011B-47FD-8470-67B5184E27D9}" type="slidenum">
              <a:rPr lang="es-ES" smtClean="0"/>
              <a:t>38</a:t>
            </a:fld>
            <a:endParaRPr lang="es-ES"/>
          </a:p>
        </p:txBody>
      </p:sp>
    </p:spTree>
    <p:extLst>
      <p:ext uri="{BB962C8B-B14F-4D97-AF65-F5344CB8AC3E}">
        <p14:creationId xmlns:p14="http://schemas.microsoft.com/office/powerpoint/2010/main" val="1306319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Montelukast monotherapy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effective in both seasonal and perennial AR in two well-designed, but small, </a:t>
            </a:r>
            <a:r>
              <a:rPr lang="en-US" dirty="0" err="1"/>
              <a:t>paediatric</a:t>
            </a:r>
            <a:r>
              <a:rPr lang="en-US" dirty="0"/>
              <a:t> studies (106, 107) as well as in two meta-analyses dominated by adult studies (108, 109) (A).</a:t>
            </a:r>
            <a:endParaRPr lang="es-ES" dirty="0"/>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i="1" dirty="0">
                <a:latin typeface="AdvTimes-i"/>
              </a:rPr>
              <a:t>Nasal </a:t>
            </a:r>
            <a:r>
              <a:rPr lang="es-ES" b="1" i="1" dirty="0" err="1">
                <a:latin typeface="AdvTimes-i"/>
              </a:rPr>
              <a:t>decongestants</a:t>
            </a:r>
            <a:r>
              <a:rPr lang="es-ES" b="1" i="1" dirty="0">
                <a:latin typeface="AdvTimes-i"/>
              </a:rPr>
              <a:t> </a:t>
            </a:r>
            <a:r>
              <a:rPr lang="en-US" b="1" i="1" dirty="0">
                <a:latin typeface="AdvTimes"/>
              </a:rPr>
              <a:t>Topical decongestants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dvTimes"/>
              </a:rPr>
              <a:t>Can be used for a few days for severe nasal obstruction but should only be used for a few days as prolonged use may lead to rebound swelling of the nasal </a:t>
            </a:r>
            <a:r>
              <a:rPr lang="es-ES" dirty="0">
                <a:latin typeface="AdvTimes"/>
              </a:rPr>
              <a:t>mucosa (111) (C). POR lo que no son terapia de elección en niños con rinitis alérgica, cuya duración suele ser siempre de semanas a meses</a:t>
            </a:r>
            <a:endParaRPr lang="es-ES" dirty="0"/>
          </a:p>
          <a:p>
            <a:endParaRPr lang="es-ES" dirty="0"/>
          </a:p>
          <a:p>
            <a:r>
              <a:rPr lang="es-ES" sz="1200" b="1" i="1" u="none" strike="noStrike" kern="1200" baseline="0" dirty="0" err="1">
                <a:solidFill>
                  <a:schemeClr val="tx1"/>
                </a:solidFill>
                <a:latin typeface="+mn-lt"/>
                <a:ea typeface="+mn-ea"/>
                <a:cs typeface="+mn-cs"/>
              </a:rPr>
              <a:t>Systemic</a:t>
            </a:r>
            <a:r>
              <a:rPr lang="es-ES" sz="1200" b="1" i="1" u="none" strike="noStrike" kern="1200" baseline="0" dirty="0">
                <a:solidFill>
                  <a:schemeClr val="tx1"/>
                </a:solidFill>
                <a:latin typeface="+mn-lt"/>
                <a:ea typeface="+mn-ea"/>
                <a:cs typeface="+mn-cs"/>
              </a:rPr>
              <a:t> </a:t>
            </a:r>
            <a:r>
              <a:rPr lang="es-ES" sz="1200" b="1" i="1" u="none" strike="noStrike" kern="1200" baseline="0" dirty="0" err="1">
                <a:solidFill>
                  <a:schemeClr val="tx1"/>
                </a:solidFill>
                <a:latin typeface="+mn-lt"/>
                <a:ea typeface="+mn-ea"/>
                <a:cs typeface="+mn-cs"/>
              </a:rPr>
              <a:t>corticosteroids</a:t>
            </a:r>
            <a:endParaRPr lang="es-ES" sz="1200" b="1"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few studies on systemic corticosteroid therapy have been performed in adults. In adults, a daily 7.5 mg prednisolone dose was marginally effective, whereas a 30 mg dose was effective but also associated with systemic side-effects (104). Depot corticosteroid injections are associated with local atrophy of the skin and muscles, reduced bone mineralization and impaired growth (105). If systemic corticosteroid treatment is necessary in children, a short course with 10–15 mg oral prednisolone a day for 3–7 days for school-age children </a:t>
            </a:r>
            <a:r>
              <a:rPr lang="es-ES" sz="1200" b="0" i="0" u="none" strike="noStrike" kern="1200" baseline="0" dirty="0" err="1">
                <a:solidFill>
                  <a:schemeClr val="tx1"/>
                </a:solidFill>
                <a:latin typeface="+mn-lt"/>
                <a:ea typeface="+mn-ea"/>
                <a:cs typeface="+mn-cs"/>
              </a:rPr>
              <a:t>may</a:t>
            </a:r>
            <a:r>
              <a:rPr lang="es-ES" sz="1200" b="0" i="0" u="none" strike="noStrike" kern="1200" baseline="0" dirty="0">
                <a:solidFill>
                  <a:schemeClr val="tx1"/>
                </a:solidFill>
                <a:latin typeface="+mn-lt"/>
                <a:ea typeface="+mn-ea"/>
                <a:cs typeface="+mn-cs"/>
              </a:rPr>
              <a:t> be </a:t>
            </a:r>
            <a:r>
              <a:rPr lang="es-ES" sz="1200" b="0" i="0" u="none" strike="noStrike" kern="1200" baseline="0" dirty="0" err="1">
                <a:solidFill>
                  <a:schemeClr val="tx1"/>
                </a:solidFill>
                <a:latin typeface="+mn-lt"/>
                <a:ea typeface="+mn-ea"/>
                <a:cs typeface="+mn-cs"/>
              </a:rPr>
              <a:t>sufficient</a:t>
            </a:r>
            <a:r>
              <a:rPr lang="es-ES" sz="1200" b="0" i="0" u="none" strike="noStrike" kern="1200" baseline="0" dirty="0">
                <a:solidFill>
                  <a:schemeClr val="tx1"/>
                </a:solidFill>
                <a:latin typeface="+mn-lt"/>
                <a:ea typeface="+mn-ea"/>
                <a:cs typeface="+mn-cs"/>
              </a:rPr>
              <a:t> (D).</a:t>
            </a:r>
            <a:endParaRPr lang="es-ES" dirty="0"/>
          </a:p>
        </p:txBody>
      </p:sp>
      <p:sp>
        <p:nvSpPr>
          <p:cNvPr id="4" name="Marcador de número de diapositiva 3"/>
          <p:cNvSpPr>
            <a:spLocks noGrp="1"/>
          </p:cNvSpPr>
          <p:nvPr>
            <p:ph type="sldNum" sz="quarter" idx="10"/>
          </p:nvPr>
        </p:nvSpPr>
        <p:spPr/>
        <p:txBody>
          <a:bodyPr/>
          <a:lstStyle/>
          <a:p>
            <a:fld id="{46C2F582-011B-47FD-8470-67B5184E27D9}" type="slidenum">
              <a:rPr lang="es-ES" smtClean="0"/>
              <a:t>39</a:t>
            </a:fld>
            <a:endParaRPr lang="es-ES"/>
          </a:p>
        </p:txBody>
      </p:sp>
    </p:spTree>
    <p:extLst>
      <p:ext uri="{BB962C8B-B14F-4D97-AF65-F5344CB8AC3E}">
        <p14:creationId xmlns:p14="http://schemas.microsoft.com/office/powerpoint/2010/main" val="1660929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Mencionar los lavados nasales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Mencionar las medidas de </a:t>
            </a:r>
            <a:r>
              <a:rPr lang="es-ES" sz="1200" dirty="0" err="1"/>
              <a:t>desalergenización</a:t>
            </a: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err="1"/>
              <a:t>We</a:t>
            </a:r>
            <a:r>
              <a:rPr lang="es-ES" sz="1200" dirty="0"/>
              <a:t> </a:t>
            </a:r>
            <a:r>
              <a:rPr lang="es-ES" sz="1200" dirty="0" err="1"/>
              <a:t>would</a:t>
            </a:r>
            <a:r>
              <a:rPr lang="es-ES" sz="1200" dirty="0"/>
              <a:t> </a:t>
            </a:r>
            <a:r>
              <a:rPr lang="es-ES" sz="1200" dirty="0" err="1"/>
              <a:t>suggest</a:t>
            </a:r>
            <a:r>
              <a:rPr lang="es-ES" sz="1200" dirty="0"/>
              <a:t> </a:t>
            </a:r>
            <a:r>
              <a:rPr lang="en-US" sz="1200" dirty="0"/>
              <a:t>that topical nasal corticosteroids are the appropriate first-line therapy in moderate-to-severe AR, especially when congestion is the predominant complaint, but antihistamines may be preferred in mild AR to minimize the exposure to </a:t>
            </a:r>
            <a:r>
              <a:rPr lang="es-ES" sz="1200" dirty="0" err="1"/>
              <a:t>corticosteroid</a:t>
            </a:r>
            <a:r>
              <a:rPr lang="es-ES" sz="1200" dirty="0"/>
              <a:t> in </a:t>
            </a:r>
            <a:r>
              <a:rPr lang="es-ES" sz="1200" dirty="0" err="1"/>
              <a:t>children</a:t>
            </a:r>
            <a:r>
              <a:rPr lang="es-ES" sz="1200" dirty="0"/>
              <a:t>.</a:t>
            </a:r>
          </a:p>
          <a:p>
            <a:endParaRPr lang="es-ES" dirty="0"/>
          </a:p>
        </p:txBody>
      </p:sp>
      <p:sp>
        <p:nvSpPr>
          <p:cNvPr id="4" name="Marcador de número de diapositiva 3"/>
          <p:cNvSpPr>
            <a:spLocks noGrp="1"/>
          </p:cNvSpPr>
          <p:nvPr>
            <p:ph type="sldNum" sz="quarter" idx="10"/>
          </p:nvPr>
        </p:nvSpPr>
        <p:spPr/>
        <p:txBody>
          <a:bodyPr/>
          <a:lstStyle/>
          <a:p>
            <a:fld id="{46C2F582-011B-47FD-8470-67B5184E27D9}" type="slidenum">
              <a:rPr lang="es-ES" smtClean="0"/>
              <a:t>40</a:t>
            </a:fld>
            <a:endParaRPr lang="es-ES"/>
          </a:p>
        </p:txBody>
      </p:sp>
    </p:spTree>
    <p:extLst>
      <p:ext uri="{BB962C8B-B14F-4D97-AF65-F5344CB8AC3E}">
        <p14:creationId xmlns:p14="http://schemas.microsoft.com/office/powerpoint/2010/main" val="1129222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 tratamiento específico de desencadenante, no de órgano</a:t>
            </a:r>
          </a:p>
        </p:txBody>
      </p:sp>
      <p:sp>
        <p:nvSpPr>
          <p:cNvPr id="4" name="Marcador de número de diapositiva 3"/>
          <p:cNvSpPr>
            <a:spLocks noGrp="1"/>
          </p:cNvSpPr>
          <p:nvPr>
            <p:ph type="sldNum" sz="quarter" idx="10"/>
          </p:nvPr>
        </p:nvSpPr>
        <p:spPr/>
        <p:txBody>
          <a:bodyPr/>
          <a:lstStyle/>
          <a:p>
            <a:fld id="{46C2F582-011B-47FD-8470-67B5184E27D9}" type="slidenum">
              <a:rPr lang="es-ES" smtClean="0"/>
              <a:t>43</a:t>
            </a:fld>
            <a:endParaRPr lang="es-ES"/>
          </a:p>
        </p:txBody>
      </p:sp>
    </p:spTree>
    <p:extLst>
      <p:ext uri="{BB962C8B-B14F-4D97-AF65-F5344CB8AC3E}">
        <p14:creationId xmlns:p14="http://schemas.microsoft.com/office/powerpoint/2010/main" val="417592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Antihistamines are used to inhibit the effect of mast cell and basophil mediators on the target tissue and to </a:t>
            </a:r>
            <a:r>
              <a:rPr lang="es-ES" sz="1200" b="0" i="0" u="none" strike="noStrike" kern="1200" baseline="0" dirty="0">
                <a:solidFill>
                  <a:schemeClr val="tx1"/>
                </a:solidFill>
                <a:latin typeface="+mn-lt"/>
                <a:ea typeface="+mn-ea"/>
                <a:cs typeface="+mn-cs"/>
              </a:rPr>
              <a:t>induce </a:t>
            </a:r>
            <a:r>
              <a:rPr lang="es-ES" sz="1200" b="0" i="0" u="none" strike="noStrike" kern="1200" baseline="0" dirty="0" err="1">
                <a:solidFill>
                  <a:schemeClr val="tx1"/>
                </a:solidFill>
                <a:latin typeface="+mn-lt"/>
                <a:ea typeface="+mn-ea"/>
                <a:cs typeface="+mn-cs"/>
              </a:rPr>
              <a:t>symptom</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relief</a:t>
            </a:r>
            <a:endParaRPr lang="en-GB" dirty="0"/>
          </a:p>
          <a:p>
            <a:r>
              <a:rPr lang="en-GB" b="1" u="sng" dirty="0" err="1"/>
              <a:t>Curiosidades</a:t>
            </a:r>
            <a:r>
              <a:rPr lang="en-GB" b="1" u="sng" dirty="0"/>
              <a:t> de la </a:t>
            </a:r>
            <a:r>
              <a:rPr lang="en-GB" b="1" u="sng" dirty="0" err="1"/>
              <a:t>tabla</a:t>
            </a:r>
            <a:endParaRPr lang="en-GB" b="1" u="sng" dirty="0"/>
          </a:p>
          <a:p>
            <a:r>
              <a:rPr lang="en-GB" dirty="0" err="1"/>
              <a:t>Advertir</a:t>
            </a:r>
            <a:r>
              <a:rPr lang="en-GB" baseline="0" dirty="0"/>
              <a:t> </a:t>
            </a:r>
            <a:r>
              <a:rPr lang="en-GB" baseline="0" dirty="0" err="1"/>
              <a:t>sobre</a:t>
            </a:r>
            <a:r>
              <a:rPr lang="en-GB" baseline="0" dirty="0"/>
              <a:t> la table, que </a:t>
            </a:r>
            <a:r>
              <a:rPr lang="en-GB" b="1" baseline="0" dirty="0"/>
              <a:t>cetirizine, </a:t>
            </a:r>
            <a:r>
              <a:rPr lang="en-GB" b="1" baseline="0" dirty="0" err="1"/>
              <a:t>levocetirizina</a:t>
            </a:r>
            <a:r>
              <a:rPr lang="en-GB" b="1" baseline="0" dirty="0"/>
              <a:t> y fexofenadine </a:t>
            </a:r>
            <a:r>
              <a:rPr lang="en-GB" baseline="0" dirty="0" err="1"/>
              <a:t>tienen</a:t>
            </a:r>
            <a:r>
              <a:rPr lang="en-GB" baseline="0" dirty="0"/>
              <a:t> </a:t>
            </a:r>
            <a:r>
              <a:rPr lang="en-GB" baseline="0" dirty="0" err="1"/>
              <a:t>estudios</a:t>
            </a:r>
            <a:r>
              <a:rPr lang="en-GB" baseline="0" dirty="0"/>
              <a:t> de </a:t>
            </a:r>
            <a:r>
              <a:rPr lang="en-GB" baseline="0" dirty="0" err="1"/>
              <a:t>seguridad</a:t>
            </a:r>
            <a:r>
              <a:rPr lang="en-GB" baseline="0" dirty="0"/>
              <a:t> </a:t>
            </a:r>
            <a:r>
              <a:rPr lang="en-GB" baseline="0" dirty="0" err="1"/>
              <a:t>en</a:t>
            </a:r>
            <a:r>
              <a:rPr lang="en-GB" baseline="0" dirty="0"/>
              <a:t> </a:t>
            </a:r>
            <a:r>
              <a:rPr lang="en-GB" baseline="0" dirty="0" err="1"/>
              <a:t>niños</a:t>
            </a:r>
            <a:r>
              <a:rPr lang="en-GB" baseline="0" dirty="0"/>
              <a:t> de entre 6 </a:t>
            </a:r>
            <a:r>
              <a:rPr lang="en-GB" baseline="0" dirty="0" err="1"/>
              <a:t>meses</a:t>
            </a:r>
            <a:r>
              <a:rPr lang="en-GB" baseline="0" dirty="0"/>
              <a:t> a 2 </a:t>
            </a:r>
            <a:r>
              <a:rPr lang="en-GB" baseline="0" dirty="0" err="1"/>
              <a:t>años</a:t>
            </a:r>
            <a:r>
              <a:rPr lang="en-GB" baseline="0" dirty="0"/>
              <a:t>, y sin embargo, no </a:t>
            </a:r>
            <a:r>
              <a:rPr lang="en-GB" baseline="0" dirty="0" err="1"/>
              <a:t>están</a:t>
            </a:r>
            <a:r>
              <a:rPr lang="en-GB" baseline="0" dirty="0"/>
              <a:t> </a:t>
            </a:r>
            <a:r>
              <a:rPr lang="en-GB" baseline="0" dirty="0" err="1"/>
              <a:t>autorizados</a:t>
            </a:r>
            <a:endParaRPr lang="en-GB" baseline="0" dirty="0"/>
          </a:p>
          <a:p>
            <a:r>
              <a:rPr lang="en-GB" baseline="0" dirty="0"/>
              <a:t>Que </a:t>
            </a:r>
            <a:r>
              <a:rPr lang="en-GB" baseline="0" dirty="0" err="1"/>
              <a:t>si</a:t>
            </a:r>
            <a:r>
              <a:rPr lang="en-GB" baseline="0" dirty="0"/>
              <a:t> </a:t>
            </a:r>
            <a:r>
              <a:rPr lang="en-GB" baseline="0" dirty="0" err="1"/>
              <a:t>buscamos</a:t>
            </a:r>
            <a:r>
              <a:rPr lang="en-GB" baseline="0" dirty="0"/>
              <a:t> </a:t>
            </a:r>
            <a:r>
              <a:rPr lang="en-GB" baseline="0" dirty="0" err="1"/>
              <a:t>en</a:t>
            </a:r>
            <a:r>
              <a:rPr lang="en-GB" baseline="0" dirty="0"/>
              <a:t> la </a:t>
            </a:r>
            <a:r>
              <a:rPr lang="en-GB" baseline="0" dirty="0" err="1"/>
              <a:t>página</a:t>
            </a:r>
            <a:r>
              <a:rPr lang="en-GB" baseline="0" dirty="0"/>
              <a:t> de la </a:t>
            </a:r>
            <a:r>
              <a:rPr lang="en-GB" baseline="0" dirty="0" err="1"/>
              <a:t>agencia</a:t>
            </a:r>
            <a:r>
              <a:rPr lang="en-GB" baseline="0" dirty="0"/>
              <a:t> </a:t>
            </a:r>
            <a:r>
              <a:rPr lang="en-GB" b="1" baseline="0" dirty="0" err="1"/>
              <a:t>dexclorfeniramina</a:t>
            </a:r>
            <a:r>
              <a:rPr lang="en-GB" baseline="0" dirty="0"/>
              <a:t>, </a:t>
            </a:r>
            <a:r>
              <a:rPr lang="en-GB" baseline="0" dirty="0" err="1"/>
              <a:t>veremos</a:t>
            </a:r>
            <a:r>
              <a:rPr lang="en-GB" baseline="0" dirty="0"/>
              <a:t> que solo </a:t>
            </a:r>
            <a:r>
              <a:rPr lang="en-GB" baseline="0" dirty="0" err="1"/>
              <a:t>está</a:t>
            </a:r>
            <a:r>
              <a:rPr lang="en-GB" baseline="0" dirty="0"/>
              <a:t> </a:t>
            </a:r>
            <a:r>
              <a:rPr lang="en-GB" baseline="0" dirty="0" err="1"/>
              <a:t>indicado</a:t>
            </a:r>
            <a:r>
              <a:rPr lang="en-GB" baseline="0" dirty="0"/>
              <a:t> </a:t>
            </a:r>
            <a:r>
              <a:rPr lang="en-GB" baseline="0" dirty="0" err="1"/>
              <a:t>en</a:t>
            </a:r>
            <a:r>
              <a:rPr lang="en-GB" baseline="0" dirty="0"/>
              <a:t> </a:t>
            </a:r>
            <a:r>
              <a:rPr lang="en-GB" baseline="0" dirty="0" err="1"/>
              <a:t>niños</a:t>
            </a:r>
            <a:r>
              <a:rPr lang="en-GB" baseline="0" dirty="0"/>
              <a:t> </a:t>
            </a:r>
            <a:r>
              <a:rPr lang="en-GB" baseline="0" dirty="0" err="1"/>
              <a:t>por</a:t>
            </a:r>
            <a:r>
              <a:rPr lang="en-GB" baseline="0" dirty="0"/>
              <a:t> </a:t>
            </a:r>
            <a:r>
              <a:rPr lang="en-GB" baseline="0" dirty="0" err="1"/>
              <a:t>encima</a:t>
            </a:r>
            <a:r>
              <a:rPr lang="en-GB" baseline="0" dirty="0"/>
              <a:t> de 2 </a:t>
            </a:r>
            <a:r>
              <a:rPr lang="en-GB" baseline="0" dirty="0" err="1"/>
              <a:t>años</a:t>
            </a:r>
            <a:r>
              <a:rPr lang="en-GB" baseline="0" dirty="0"/>
              <a:t>…</a:t>
            </a:r>
            <a:r>
              <a:rPr lang="en-GB" baseline="0" dirty="0" err="1"/>
              <a:t>pero</a:t>
            </a:r>
            <a:r>
              <a:rPr lang="en-GB" baseline="0" dirty="0"/>
              <a:t> se </a:t>
            </a:r>
            <a:r>
              <a:rPr lang="en-GB" baseline="0" dirty="0" err="1"/>
              <a:t>usa</a:t>
            </a:r>
            <a:r>
              <a:rPr lang="en-GB" baseline="0" dirty="0"/>
              <a:t> </a:t>
            </a:r>
            <a:r>
              <a:rPr lang="en-GB" baseline="0" dirty="0" err="1"/>
              <a:t>por</a:t>
            </a:r>
            <a:r>
              <a:rPr lang="en-GB" baseline="0" dirty="0"/>
              <a:t> </a:t>
            </a:r>
            <a:r>
              <a:rPr lang="en-GB" baseline="0" dirty="0" err="1"/>
              <a:t>debajo</a:t>
            </a:r>
            <a:r>
              <a:rPr lang="en-GB" baseline="0" dirty="0"/>
              <a:t> sin </a:t>
            </a:r>
            <a:r>
              <a:rPr lang="en-GB" baseline="0" dirty="0" err="1"/>
              <a:t>ningún</a:t>
            </a:r>
            <a:r>
              <a:rPr lang="en-GB" baseline="0" dirty="0"/>
              <a:t> </a:t>
            </a:r>
            <a:r>
              <a:rPr lang="en-GB" baseline="0" dirty="0" err="1"/>
              <a:t>tipo</a:t>
            </a:r>
            <a:r>
              <a:rPr lang="en-GB" baseline="0" dirty="0"/>
              <a:t> de </a:t>
            </a:r>
            <a:r>
              <a:rPr lang="en-GB" baseline="0" dirty="0" err="1"/>
              <a:t>problema</a:t>
            </a:r>
            <a:r>
              <a:rPr lang="en-GB" baseline="0" dirty="0"/>
              <a:t>!</a:t>
            </a:r>
          </a:p>
          <a:p>
            <a:r>
              <a:rPr lang="en-GB" baseline="0" dirty="0"/>
              <a:t>Que </a:t>
            </a:r>
            <a:r>
              <a:rPr lang="en-GB" baseline="0" dirty="0" err="1"/>
              <a:t>si</a:t>
            </a:r>
            <a:r>
              <a:rPr lang="en-GB" baseline="0" dirty="0"/>
              <a:t> </a:t>
            </a:r>
            <a:r>
              <a:rPr lang="en-GB" baseline="0" dirty="0" err="1"/>
              <a:t>buscamos</a:t>
            </a:r>
            <a:r>
              <a:rPr lang="en-GB" baseline="0" dirty="0"/>
              <a:t> </a:t>
            </a:r>
            <a:r>
              <a:rPr lang="en-GB" b="1" baseline="0" dirty="0" err="1"/>
              <a:t>hidroxizina</a:t>
            </a:r>
            <a:r>
              <a:rPr lang="en-GB" baseline="0" dirty="0"/>
              <a:t> </a:t>
            </a:r>
            <a:r>
              <a:rPr lang="en-GB" baseline="0" dirty="0" err="1"/>
              <a:t>en</a:t>
            </a:r>
            <a:r>
              <a:rPr lang="en-GB" baseline="0" dirty="0"/>
              <a:t> la </a:t>
            </a:r>
            <a:r>
              <a:rPr lang="en-GB" baseline="0" dirty="0" err="1"/>
              <a:t>misma</a:t>
            </a:r>
            <a:r>
              <a:rPr lang="en-GB" baseline="0" dirty="0"/>
              <a:t> </a:t>
            </a:r>
            <a:r>
              <a:rPr lang="en-GB" baseline="0" dirty="0" err="1"/>
              <a:t>página</a:t>
            </a:r>
            <a:r>
              <a:rPr lang="en-GB" baseline="0" dirty="0"/>
              <a:t>, </a:t>
            </a:r>
            <a:r>
              <a:rPr lang="en-GB" baseline="0" dirty="0" err="1"/>
              <a:t>si</a:t>
            </a:r>
            <a:r>
              <a:rPr lang="en-GB" baseline="0" dirty="0"/>
              <a:t> </a:t>
            </a:r>
            <a:r>
              <a:rPr lang="en-GB" baseline="0" dirty="0" err="1"/>
              <a:t>está</a:t>
            </a:r>
            <a:r>
              <a:rPr lang="en-GB" baseline="0" dirty="0"/>
              <a:t> </a:t>
            </a:r>
            <a:r>
              <a:rPr lang="en-GB" baseline="0" dirty="0" err="1"/>
              <a:t>autorizado</a:t>
            </a:r>
            <a:r>
              <a:rPr lang="en-GB" baseline="0" dirty="0"/>
              <a:t> </a:t>
            </a:r>
            <a:r>
              <a:rPr lang="en-GB" baseline="0" dirty="0" err="1"/>
              <a:t>su</a:t>
            </a:r>
            <a:r>
              <a:rPr lang="en-GB" baseline="0" dirty="0"/>
              <a:t> </a:t>
            </a:r>
            <a:r>
              <a:rPr lang="en-GB" baseline="0" dirty="0" err="1"/>
              <a:t>uso</a:t>
            </a:r>
            <a:r>
              <a:rPr lang="en-GB" baseline="0" dirty="0"/>
              <a:t> </a:t>
            </a:r>
            <a:r>
              <a:rPr lang="en-GB" baseline="0" dirty="0" err="1"/>
              <a:t>por</a:t>
            </a:r>
            <a:r>
              <a:rPr lang="en-GB" baseline="0" dirty="0"/>
              <a:t> </a:t>
            </a:r>
            <a:r>
              <a:rPr lang="en-GB" baseline="0" dirty="0" err="1"/>
              <a:t>encima</a:t>
            </a:r>
            <a:r>
              <a:rPr lang="en-GB" baseline="0" dirty="0"/>
              <a:t> de12 </a:t>
            </a:r>
            <a:r>
              <a:rPr lang="en-GB" baseline="0" dirty="0" err="1"/>
              <a:t>meses</a:t>
            </a:r>
            <a:r>
              <a:rPr lang="en-GB" baseline="0" dirty="0"/>
              <a:t> (</a:t>
            </a:r>
            <a:r>
              <a:rPr lang="en-GB" baseline="0" dirty="0" err="1"/>
              <a:t>bien</a:t>
            </a:r>
            <a:r>
              <a:rPr lang="en-GB" baseline="0" dirty="0"/>
              <a:t>), y que </a:t>
            </a:r>
            <a:r>
              <a:rPr lang="en-GB" baseline="0" dirty="0" err="1"/>
              <a:t>tiene</a:t>
            </a:r>
            <a:r>
              <a:rPr lang="en-GB" baseline="0" dirty="0"/>
              <a:t> </a:t>
            </a:r>
            <a:r>
              <a:rPr lang="en-GB" baseline="0" dirty="0" err="1"/>
              <a:t>una</a:t>
            </a:r>
            <a:r>
              <a:rPr lang="en-GB" baseline="0" dirty="0"/>
              <a:t> </a:t>
            </a:r>
            <a:r>
              <a:rPr lang="en-GB" baseline="0" dirty="0" err="1"/>
              <a:t>indicación</a:t>
            </a:r>
            <a:r>
              <a:rPr lang="en-GB" baseline="0" dirty="0"/>
              <a:t> official </a:t>
            </a:r>
            <a:r>
              <a:rPr lang="en-GB" baseline="0" dirty="0" err="1"/>
              <a:t>en</a:t>
            </a:r>
            <a:r>
              <a:rPr lang="en-GB" baseline="0" dirty="0"/>
              <a:t> fiche </a:t>
            </a:r>
            <a:r>
              <a:rPr lang="en-GB" baseline="0" dirty="0" err="1"/>
              <a:t>técnica</a:t>
            </a:r>
            <a:r>
              <a:rPr lang="en-GB" baseline="0" dirty="0"/>
              <a:t> para el </a:t>
            </a:r>
            <a:r>
              <a:rPr lang="en-GB" baseline="0" dirty="0" err="1"/>
              <a:t>tratamiento</a:t>
            </a:r>
            <a:r>
              <a:rPr lang="en-GB" baseline="0" dirty="0"/>
              <a:t> de la </a:t>
            </a:r>
            <a:r>
              <a:rPr lang="en-GB" baseline="0" dirty="0" err="1"/>
              <a:t>ansiedad</a:t>
            </a:r>
            <a:r>
              <a:rPr lang="en-GB" baseline="0" dirty="0"/>
              <a:t>. </a:t>
            </a:r>
            <a:r>
              <a:rPr lang="en-GB" baseline="0" dirty="0" err="1"/>
              <a:t>Indicado</a:t>
            </a:r>
            <a:r>
              <a:rPr lang="en-GB" baseline="0" dirty="0"/>
              <a:t> </a:t>
            </a:r>
            <a:r>
              <a:rPr lang="en-GB" baseline="0" dirty="0" err="1"/>
              <a:t>en</a:t>
            </a:r>
            <a:r>
              <a:rPr lang="en-GB" baseline="0" dirty="0"/>
              <a:t> urticaria, rhinitis y </a:t>
            </a:r>
            <a:r>
              <a:rPr lang="en-GB" baseline="0" dirty="0" err="1"/>
              <a:t>ansiedad</a:t>
            </a:r>
            <a:r>
              <a:rPr lang="en-GB" baseline="0" dirty="0"/>
              <a:t>.</a:t>
            </a:r>
          </a:p>
          <a:p>
            <a:r>
              <a:rPr lang="en-GB" baseline="0" dirty="0"/>
              <a:t>Por ultimo, la </a:t>
            </a:r>
            <a:r>
              <a:rPr lang="en-GB" b="1" baseline="0" dirty="0" err="1"/>
              <a:t>bilastina</a:t>
            </a:r>
            <a:r>
              <a:rPr lang="en-GB" baseline="0" dirty="0"/>
              <a:t>, </a:t>
            </a:r>
            <a:r>
              <a:rPr lang="en-GB" baseline="0" dirty="0" err="1"/>
              <a:t>aunque</a:t>
            </a:r>
            <a:r>
              <a:rPr lang="en-GB" baseline="0" dirty="0"/>
              <a:t> a </a:t>
            </a:r>
            <a:r>
              <a:rPr lang="en-GB" baseline="0" dirty="0" err="1"/>
              <a:t>fecha</a:t>
            </a:r>
            <a:r>
              <a:rPr lang="en-GB" baseline="0" dirty="0"/>
              <a:t> de hoy no </a:t>
            </a:r>
            <a:r>
              <a:rPr lang="en-GB" baseline="0" dirty="0" err="1"/>
              <a:t>está</a:t>
            </a:r>
            <a:r>
              <a:rPr lang="en-GB" baseline="0" dirty="0"/>
              <a:t> </a:t>
            </a:r>
            <a:r>
              <a:rPr lang="en-GB" baseline="0" dirty="0" err="1"/>
              <a:t>en</a:t>
            </a:r>
            <a:r>
              <a:rPr lang="en-GB" baseline="0" dirty="0"/>
              <a:t> la </a:t>
            </a:r>
            <a:r>
              <a:rPr lang="en-GB" baseline="0" dirty="0" err="1"/>
              <a:t>página</a:t>
            </a:r>
            <a:r>
              <a:rPr lang="en-GB" baseline="0" dirty="0"/>
              <a:t>, </a:t>
            </a:r>
            <a:r>
              <a:rPr lang="en-GB" baseline="0" dirty="0" err="1"/>
              <a:t>será</a:t>
            </a:r>
            <a:r>
              <a:rPr lang="en-GB" baseline="0" dirty="0"/>
              <a:t> </a:t>
            </a:r>
            <a:r>
              <a:rPr lang="en-GB" baseline="0" dirty="0" err="1"/>
              <a:t>en</a:t>
            </a:r>
            <a:r>
              <a:rPr lang="en-GB" baseline="0" dirty="0"/>
              <a:t> breve que </a:t>
            </a:r>
            <a:r>
              <a:rPr lang="en-GB" baseline="0" dirty="0" err="1"/>
              <a:t>esté</a:t>
            </a:r>
            <a:r>
              <a:rPr lang="en-GB" baseline="0" dirty="0"/>
              <a:t> </a:t>
            </a:r>
            <a:r>
              <a:rPr lang="en-GB" baseline="0" dirty="0" err="1"/>
              <a:t>disponible</a:t>
            </a:r>
            <a:r>
              <a:rPr lang="en-GB" baseline="0" dirty="0"/>
              <a:t> para </a:t>
            </a:r>
            <a:r>
              <a:rPr lang="en-GB" baseline="0" dirty="0" err="1"/>
              <a:t>niños</a:t>
            </a:r>
            <a:r>
              <a:rPr lang="en-GB" baseline="0" dirty="0"/>
              <a:t> de 6 </a:t>
            </a:r>
            <a:r>
              <a:rPr lang="en-GB" baseline="0" dirty="0" err="1"/>
              <a:t>en</a:t>
            </a:r>
            <a:r>
              <a:rPr lang="en-GB" baseline="0" dirty="0"/>
              <a:t> </a:t>
            </a:r>
            <a:r>
              <a:rPr lang="en-GB" baseline="0" dirty="0" err="1"/>
              <a:t>adelante</a:t>
            </a:r>
            <a:r>
              <a:rPr lang="en-GB" baseline="0" dirty="0"/>
              <a:t> a </a:t>
            </a:r>
            <a:r>
              <a:rPr lang="en-GB" baseline="0" dirty="0" err="1"/>
              <a:t>dosis</a:t>
            </a:r>
            <a:r>
              <a:rPr lang="en-GB" baseline="0" dirty="0"/>
              <a:t> de 10mg/</a:t>
            </a:r>
            <a:r>
              <a:rPr lang="en-GB" baseline="0" dirty="0" err="1"/>
              <a:t>día</a:t>
            </a:r>
            <a:endParaRPr lang="en-GB" baseline="0" dirty="0"/>
          </a:p>
          <a:p>
            <a:endParaRPr lang="en-GB" baseline="0" dirty="0"/>
          </a:p>
          <a:p>
            <a:endParaRPr lang="es-ES" dirty="0"/>
          </a:p>
          <a:p>
            <a:r>
              <a:rPr lang="en-US" sz="1200" b="0" i="0" u="none" strike="noStrike" kern="1200" baseline="0" dirty="0">
                <a:solidFill>
                  <a:schemeClr val="tx1"/>
                </a:solidFill>
                <a:latin typeface="+mn-lt"/>
                <a:ea typeface="+mn-ea"/>
                <a:cs typeface="+mn-cs"/>
              </a:rPr>
              <a:t>Cetirizine (158), </a:t>
            </a:r>
            <a:r>
              <a:rPr lang="en-US" sz="1200" b="0" i="0" u="none" strike="noStrike" kern="1200" baseline="0" dirty="0" err="1">
                <a:solidFill>
                  <a:schemeClr val="tx1"/>
                </a:solidFill>
                <a:latin typeface="+mn-lt"/>
                <a:ea typeface="+mn-ea"/>
                <a:cs typeface="+mn-cs"/>
              </a:rPr>
              <a:t>desloratadine</a:t>
            </a:r>
            <a:r>
              <a:rPr lang="en-US" sz="1200" b="0" i="0" u="none" strike="noStrike" kern="1200" baseline="0" dirty="0">
                <a:solidFill>
                  <a:schemeClr val="tx1"/>
                </a:solidFill>
                <a:latin typeface="+mn-lt"/>
                <a:ea typeface="+mn-ea"/>
                <a:cs typeface="+mn-cs"/>
              </a:rPr>
              <a:t> (159, 160), fexofenadine (161), levocetirizine (162), rupatadine (163), </a:t>
            </a:r>
            <a:r>
              <a:rPr lang="en-US" sz="1200" b="0" i="0" u="none" strike="noStrike" kern="1200" baseline="0" dirty="0" err="1">
                <a:solidFill>
                  <a:schemeClr val="tx1"/>
                </a:solidFill>
                <a:latin typeface="+mn-lt"/>
                <a:ea typeface="+mn-ea"/>
                <a:cs typeface="+mn-cs"/>
              </a:rPr>
              <a:t>bilastine</a:t>
            </a:r>
            <a:r>
              <a:rPr lang="en-US" sz="1200" b="0" i="0" u="none" strike="noStrike" kern="1200" baseline="0" dirty="0">
                <a:solidFill>
                  <a:schemeClr val="tx1"/>
                </a:solidFill>
                <a:latin typeface="+mn-lt"/>
                <a:ea typeface="+mn-ea"/>
                <a:cs typeface="+mn-cs"/>
              </a:rPr>
              <a:t> (164) and loratadine (158) have been well studied in children and their long-term safety has been well established in the </a:t>
            </a:r>
            <a:r>
              <a:rPr lang="en-US" sz="1200" b="0" i="0" u="none" strike="noStrike" kern="1200" baseline="0" dirty="0" err="1">
                <a:solidFill>
                  <a:schemeClr val="tx1"/>
                </a:solidFill>
                <a:latin typeface="+mn-lt"/>
                <a:ea typeface="+mn-ea"/>
                <a:cs typeface="+mn-cs"/>
              </a:rPr>
              <a:t>paediatric</a:t>
            </a:r>
            <a:r>
              <a:rPr lang="en-US" sz="1200" b="0" i="0" u="none" strike="noStrike" kern="1200" baseline="0" dirty="0">
                <a:solidFill>
                  <a:schemeClr val="tx1"/>
                </a:solidFill>
                <a:latin typeface="+mn-lt"/>
                <a:ea typeface="+mn-ea"/>
                <a:cs typeface="+mn-cs"/>
              </a:rPr>
              <a:t> population (FROM ZUBERBIER2018)</a:t>
            </a:r>
            <a:endParaRPr lang="es-ES" dirty="0"/>
          </a:p>
        </p:txBody>
      </p:sp>
      <p:sp>
        <p:nvSpPr>
          <p:cNvPr id="4" name="Marcador de número de diapositiva 3"/>
          <p:cNvSpPr>
            <a:spLocks noGrp="1"/>
          </p:cNvSpPr>
          <p:nvPr>
            <p:ph type="sldNum" sz="quarter" idx="10"/>
          </p:nvPr>
        </p:nvSpPr>
        <p:spPr/>
        <p:txBody>
          <a:bodyPr/>
          <a:lstStyle/>
          <a:p>
            <a:fld id="{6555F2D5-F429-4920-8AE5-69D042F3F025}" type="slidenum">
              <a:rPr lang="es-ES" smtClean="0"/>
              <a:t>6</a:t>
            </a:fld>
            <a:endParaRPr lang="es-ES"/>
          </a:p>
        </p:txBody>
      </p:sp>
    </p:spTree>
    <p:extLst>
      <p:ext uri="{BB962C8B-B14F-4D97-AF65-F5344CB8AC3E}">
        <p14:creationId xmlns:p14="http://schemas.microsoft.com/office/powerpoint/2010/main" val="328278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Siendo la única evidencia al respecto muy endeble, apenas dos estudios que sugieren que el corticoide facilita la duración y la actividad de la urticaria. El primero (1995) un estudio </a:t>
            </a:r>
            <a:r>
              <a:rPr lang="es-ES" dirty="0" err="1"/>
              <a:t>randomizado</a:t>
            </a:r>
            <a:r>
              <a:rPr lang="es-ES" dirty="0"/>
              <a:t> con antiH1 de primera generación con 43 sujetos, y el segundo una cohorte no </a:t>
            </a:r>
            <a:r>
              <a:rPr lang="es-ES" dirty="0" err="1"/>
              <a:t>randomizada</a:t>
            </a:r>
            <a:r>
              <a:rPr lang="es-ES" dirty="0"/>
              <a:t>. </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Pollack CV, Romano TJ. Outpatient management of acute urticaria: the </a:t>
            </a:r>
            <a:r>
              <a:rPr lang="es-ES" sz="1200" b="0" i="0" u="none" strike="noStrike" kern="1200" baseline="0" dirty="0">
                <a:solidFill>
                  <a:schemeClr val="tx1"/>
                </a:solidFill>
                <a:latin typeface="+mn-lt"/>
                <a:ea typeface="+mn-ea"/>
                <a:cs typeface="+mn-cs"/>
              </a:rPr>
              <a:t>role </a:t>
            </a:r>
            <a:r>
              <a:rPr lang="es-ES" sz="1200" b="0" i="0" u="none" strike="noStrike" kern="1200" baseline="0" dirty="0" err="1">
                <a:solidFill>
                  <a:schemeClr val="tx1"/>
                </a:solidFill>
                <a:latin typeface="+mn-lt"/>
                <a:ea typeface="+mn-ea"/>
                <a:cs typeface="+mn-cs"/>
              </a:rPr>
              <a:t>of</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prednisone</a:t>
            </a:r>
            <a:r>
              <a:rPr lang="es-ES" sz="1200" b="0" i="0" u="none" strike="noStrike" kern="1200" baseline="0" dirty="0">
                <a:solidFill>
                  <a:schemeClr val="tx1"/>
                </a:solidFill>
                <a:latin typeface="+mn-lt"/>
                <a:ea typeface="+mn-ea"/>
                <a:cs typeface="+mn-cs"/>
              </a:rPr>
              <a:t>. Ann </a:t>
            </a:r>
            <a:r>
              <a:rPr lang="es-ES" sz="1200" b="0" i="0" u="none" strike="noStrike" kern="1200" baseline="0" dirty="0" err="1">
                <a:solidFill>
                  <a:schemeClr val="tx1"/>
                </a:solidFill>
                <a:latin typeface="+mn-lt"/>
                <a:ea typeface="+mn-ea"/>
                <a:cs typeface="+mn-cs"/>
              </a:rPr>
              <a:t>Emerg</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Med</a:t>
            </a:r>
            <a:r>
              <a:rPr lang="es-ES" sz="1200" b="0" i="0" u="none" strike="noStrike" kern="1200" baseline="0" dirty="0">
                <a:solidFill>
                  <a:schemeClr val="tx1"/>
                </a:solidFill>
                <a:latin typeface="+mn-lt"/>
                <a:ea typeface="+mn-ea"/>
                <a:cs typeface="+mn-cs"/>
              </a:rPr>
              <a:t>. 1995;26:547-551.</a:t>
            </a:r>
            <a:endParaRPr lang="es-ES" dirty="0"/>
          </a:p>
          <a:p>
            <a:r>
              <a:rPr lang="es-ES" sz="1200" b="0" i="0" u="none" strike="noStrike" kern="1200" baseline="0" dirty="0" err="1">
                <a:solidFill>
                  <a:schemeClr val="tx1"/>
                </a:solidFill>
                <a:latin typeface="+mn-lt"/>
                <a:ea typeface="+mn-ea"/>
                <a:cs typeface="+mn-cs"/>
              </a:rPr>
              <a:t>Sabroe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RA.Acute</a:t>
            </a:r>
            <a:r>
              <a:rPr lang="es-ES" sz="1200" b="0" i="0" u="none" strike="noStrike" kern="1200" baseline="0" dirty="0">
                <a:solidFill>
                  <a:schemeClr val="tx1"/>
                </a:solidFill>
                <a:latin typeface="+mn-lt"/>
                <a:ea typeface="+mn-ea"/>
                <a:cs typeface="+mn-cs"/>
              </a:rPr>
              <a:t> urticaria. </a:t>
            </a:r>
            <a:r>
              <a:rPr lang="es-ES" sz="1200" b="0" i="0" u="none" strike="noStrike" kern="1200" baseline="0" dirty="0" err="1">
                <a:solidFill>
                  <a:schemeClr val="tx1"/>
                </a:solidFill>
                <a:latin typeface="+mn-lt"/>
                <a:ea typeface="+mn-ea"/>
                <a:cs typeface="+mn-cs"/>
              </a:rPr>
              <a:t>ImmunolAllergy</a:t>
            </a:r>
            <a:r>
              <a:rPr lang="es-ES" sz="1200" b="0" i="0" u="none" strike="noStrike" kern="1200" baseline="0" dirty="0">
                <a:solidFill>
                  <a:schemeClr val="tx1"/>
                </a:solidFill>
                <a:latin typeface="+mn-lt"/>
                <a:ea typeface="+mn-ea"/>
                <a:cs typeface="+mn-cs"/>
              </a:rPr>
              <a:t> Clin </a:t>
            </a:r>
            <a:r>
              <a:rPr lang="es-ES" sz="1200" b="0" i="0" u="none" strike="noStrike" kern="1200" baseline="0" dirty="0" err="1">
                <a:solidFill>
                  <a:schemeClr val="tx1"/>
                </a:solidFill>
                <a:latin typeface="+mn-lt"/>
                <a:ea typeface="+mn-ea"/>
                <a:cs typeface="+mn-cs"/>
              </a:rPr>
              <a:t>NorthAm</a:t>
            </a:r>
            <a:r>
              <a:rPr lang="es-ES" sz="1200" b="0" i="0" u="none" strike="noStrike" kern="1200" baseline="0" dirty="0">
                <a:solidFill>
                  <a:schemeClr val="tx1"/>
                </a:solidFill>
                <a:latin typeface="+mn-lt"/>
                <a:ea typeface="+mn-ea"/>
                <a:cs typeface="+mn-cs"/>
              </a:rPr>
              <a:t>. 2014;34:11-21.</a:t>
            </a:r>
          </a:p>
        </p:txBody>
      </p:sp>
      <p:sp>
        <p:nvSpPr>
          <p:cNvPr id="4" name="Marcador de número de diapositiva 3"/>
          <p:cNvSpPr>
            <a:spLocks noGrp="1"/>
          </p:cNvSpPr>
          <p:nvPr>
            <p:ph type="sldNum" sz="quarter" idx="10"/>
          </p:nvPr>
        </p:nvSpPr>
        <p:spPr/>
        <p:txBody>
          <a:bodyPr/>
          <a:lstStyle/>
          <a:p>
            <a:fld id="{6555F2D5-F429-4920-8AE5-69D042F3F025}" type="slidenum">
              <a:rPr lang="es-ES" smtClean="0"/>
              <a:t>7</a:t>
            </a:fld>
            <a:endParaRPr lang="es-ES"/>
          </a:p>
        </p:txBody>
      </p:sp>
    </p:spTree>
    <p:extLst>
      <p:ext uri="{BB962C8B-B14F-4D97-AF65-F5344CB8AC3E}">
        <p14:creationId xmlns:p14="http://schemas.microsoft.com/office/powerpoint/2010/main" val="691685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Habón: </a:t>
            </a:r>
            <a:r>
              <a:rPr lang="es-ES" sz="1200" b="0" i="0" u="none" strike="noStrike" kern="1200" baseline="0" dirty="0" err="1">
                <a:solidFill>
                  <a:schemeClr val="tx1"/>
                </a:solidFill>
                <a:latin typeface="+mn-lt"/>
                <a:ea typeface="+mn-ea"/>
                <a:cs typeface="+mn-cs"/>
              </a:rPr>
              <a:t>afectacion</a:t>
            </a:r>
            <a:r>
              <a:rPr lang="es-ES" sz="1200" b="0" i="0" u="none" strike="noStrike" kern="1200" baseline="0" dirty="0">
                <a:solidFill>
                  <a:schemeClr val="tx1"/>
                </a:solidFill>
                <a:latin typeface="+mn-lt"/>
                <a:ea typeface="+mn-ea"/>
                <a:cs typeface="+mn-cs"/>
              </a:rPr>
              <a:t> se limita a la dermis superior y tienen una zona central inflamada que puede presentar gran variedad de </a:t>
            </a:r>
            <a:r>
              <a:rPr lang="es-ES" sz="1200" b="0" i="0" u="none" strike="noStrike" kern="1200" baseline="0" dirty="0" err="1">
                <a:solidFill>
                  <a:schemeClr val="tx1"/>
                </a:solidFill>
                <a:latin typeface="+mn-lt"/>
                <a:ea typeface="+mn-ea"/>
                <a:cs typeface="+mn-cs"/>
              </a:rPr>
              <a:t>tamanos</a:t>
            </a:r>
            <a:r>
              <a:rPr lang="es-ES" sz="1200" b="0" i="0" u="none" strike="noStrike" kern="1200" baseline="0" dirty="0">
                <a:solidFill>
                  <a:schemeClr val="tx1"/>
                </a:solidFill>
                <a:latin typeface="+mn-lt"/>
                <a:ea typeface="+mn-ea"/>
                <a:cs typeface="+mn-cs"/>
              </a:rPr>
              <a:t>, rodeada de un halo eritematoso asociado a picor y calor. Evanescente, menos de 24 horas y sin lesión residual</a:t>
            </a:r>
            <a:endParaRPr lang="es-ES" dirty="0"/>
          </a:p>
        </p:txBody>
      </p:sp>
      <p:sp>
        <p:nvSpPr>
          <p:cNvPr id="4" name="Marcador de número de diapositiva 3"/>
          <p:cNvSpPr>
            <a:spLocks noGrp="1"/>
          </p:cNvSpPr>
          <p:nvPr>
            <p:ph type="sldNum" sz="quarter" idx="10"/>
          </p:nvPr>
        </p:nvSpPr>
        <p:spPr/>
        <p:txBody>
          <a:bodyPr/>
          <a:lstStyle/>
          <a:p>
            <a:fld id="{6555F2D5-F429-4920-8AE5-69D042F3F025}" type="slidenum">
              <a:rPr lang="es-ES" smtClean="0"/>
              <a:t>8</a:t>
            </a:fld>
            <a:endParaRPr lang="es-ES"/>
          </a:p>
        </p:txBody>
      </p:sp>
    </p:spTree>
    <p:extLst>
      <p:ext uri="{BB962C8B-B14F-4D97-AF65-F5344CB8AC3E}">
        <p14:creationId xmlns:p14="http://schemas.microsoft.com/office/powerpoint/2010/main" val="2210395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Aquí puedo contar infinito….</a:t>
            </a:r>
          </a:p>
        </p:txBody>
      </p:sp>
      <p:sp>
        <p:nvSpPr>
          <p:cNvPr id="4" name="Marcador de número de diapositiva 3"/>
          <p:cNvSpPr>
            <a:spLocks noGrp="1"/>
          </p:cNvSpPr>
          <p:nvPr>
            <p:ph type="sldNum" sz="quarter" idx="10"/>
          </p:nvPr>
        </p:nvSpPr>
        <p:spPr/>
        <p:txBody>
          <a:bodyPr/>
          <a:lstStyle/>
          <a:p>
            <a:fld id="{6555F2D5-F429-4920-8AE5-69D042F3F025}" type="slidenum">
              <a:rPr lang="es-ES" smtClean="0"/>
              <a:t>9</a:t>
            </a:fld>
            <a:endParaRPr lang="es-ES"/>
          </a:p>
        </p:txBody>
      </p:sp>
    </p:spTree>
    <p:extLst>
      <p:ext uri="{BB962C8B-B14F-4D97-AF65-F5344CB8AC3E}">
        <p14:creationId xmlns:p14="http://schemas.microsoft.com/office/powerpoint/2010/main" val="181662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Usually these are upper respiratory tract infections, but gastrointestinal and urinary infections have also been implied (4, 7–11, 13). Viruses, </a:t>
            </a:r>
            <a:r>
              <a:rPr lang="es-ES" sz="1200" b="0" i="0" u="none" strike="noStrike" kern="1200" baseline="0" dirty="0" err="1">
                <a:solidFill>
                  <a:schemeClr val="tx1"/>
                </a:solidFill>
                <a:latin typeface="+mn-lt"/>
                <a:ea typeface="+mn-ea"/>
                <a:cs typeface="+mn-cs"/>
              </a:rPr>
              <a:t>such</a:t>
            </a:r>
            <a:r>
              <a:rPr lang="es-ES" sz="1200" b="0" i="0" u="none" strike="noStrike" kern="1200" baseline="0" dirty="0">
                <a:solidFill>
                  <a:schemeClr val="tx1"/>
                </a:solidFill>
                <a:latin typeface="+mn-lt"/>
                <a:ea typeface="+mn-ea"/>
                <a:cs typeface="+mn-cs"/>
              </a:rPr>
              <a:t> as adenovirus, enterovirus, rotavirus, </a:t>
            </a:r>
            <a:r>
              <a:rPr lang="es-ES" sz="1200" b="0" i="0" u="none" strike="noStrike" kern="1200" baseline="0" dirty="0" err="1">
                <a:solidFill>
                  <a:schemeClr val="tx1"/>
                </a:solidFill>
                <a:latin typeface="+mn-lt"/>
                <a:ea typeface="+mn-ea"/>
                <a:cs typeface="+mn-cs"/>
              </a:rPr>
              <a:t>respiratory</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syncytial</a:t>
            </a:r>
            <a:r>
              <a:rPr lang="es-ES" sz="1200" b="0" i="0" u="none" strike="noStrike" kern="1200" baseline="0" dirty="0">
                <a:solidFill>
                  <a:schemeClr val="tx1"/>
                </a:solidFill>
                <a:latin typeface="+mn-lt"/>
                <a:ea typeface="+mn-ea"/>
                <a:cs typeface="+mn-cs"/>
              </a:rPr>
              <a:t> virus, Epstein-Barr virus and citomegalovirus </a:t>
            </a:r>
            <a:r>
              <a:rPr lang="en-US" sz="1200" b="0" i="0" u="none" strike="noStrike" kern="1200" baseline="0" dirty="0">
                <a:solidFill>
                  <a:schemeClr val="tx1"/>
                </a:solidFill>
                <a:latin typeface="+mn-lt"/>
                <a:ea typeface="+mn-ea"/>
                <a:cs typeface="+mn-cs"/>
              </a:rPr>
              <a:t>have been reported to cause acute urticaria in children (8, 11, 13). </a:t>
            </a:r>
          </a:p>
          <a:p>
            <a:r>
              <a:rPr lang="en-US" sz="1200" b="0" i="0" u="none" strike="noStrike" kern="1200" baseline="0" dirty="0">
                <a:solidFill>
                  <a:schemeClr val="tx1"/>
                </a:solidFill>
                <a:latin typeface="+mn-lt"/>
                <a:ea typeface="+mn-ea"/>
                <a:cs typeface="+mn-cs"/>
              </a:rPr>
              <a:t>SOBRE KONSTANTINOU: </a:t>
            </a:r>
            <a:r>
              <a:rPr lang="en-US" sz="1200" b="0" i="0" u="none" strike="noStrike" kern="1200" baseline="0" dirty="0" err="1">
                <a:solidFill>
                  <a:schemeClr val="tx1"/>
                </a:solidFill>
                <a:latin typeface="+mn-lt"/>
                <a:ea typeface="+mn-ea"/>
                <a:cs typeface="+mn-cs"/>
              </a:rPr>
              <a:t>Seasonalities</a:t>
            </a:r>
            <a:r>
              <a:rPr lang="en-US" sz="1200" b="0" i="0" u="none" strike="noStrike" kern="1200" baseline="0" dirty="0">
                <a:solidFill>
                  <a:schemeClr val="tx1"/>
                </a:solidFill>
                <a:latin typeface="+mn-lt"/>
                <a:ea typeface="+mn-ea"/>
                <a:cs typeface="+mn-cs"/>
              </a:rPr>
              <a:t> of several acute respiratory viral infections and acute urticaria coincide, which underlines the significance of these infections as a potential cause of acute urticaria in children</a:t>
            </a:r>
            <a:endParaRPr lang="es-ES" dirty="0"/>
          </a:p>
        </p:txBody>
      </p:sp>
      <p:sp>
        <p:nvSpPr>
          <p:cNvPr id="4" name="Marcador de número de diapositiva 3"/>
          <p:cNvSpPr>
            <a:spLocks noGrp="1"/>
          </p:cNvSpPr>
          <p:nvPr>
            <p:ph type="sldNum" sz="quarter" idx="10"/>
          </p:nvPr>
        </p:nvSpPr>
        <p:spPr/>
        <p:txBody>
          <a:bodyPr/>
          <a:lstStyle/>
          <a:p>
            <a:fld id="{6555F2D5-F429-4920-8AE5-69D042F3F025}" type="slidenum">
              <a:rPr lang="es-ES" smtClean="0"/>
              <a:t>10</a:t>
            </a:fld>
            <a:endParaRPr lang="es-ES"/>
          </a:p>
        </p:txBody>
      </p:sp>
    </p:spTree>
    <p:extLst>
      <p:ext uri="{BB962C8B-B14F-4D97-AF65-F5344CB8AC3E}">
        <p14:creationId xmlns:p14="http://schemas.microsoft.com/office/powerpoint/2010/main" val="352971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46C2F582-011B-47FD-8470-67B5184E27D9}" type="slidenum">
              <a:rPr lang="es-ES" smtClean="0"/>
              <a:t>13</a:t>
            </a:fld>
            <a:endParaRPr lang="es-ES"/>
          </a:p>
        </p:txBody>
      </p:sp>
    </p:spTree>
    <p:extLst>
      <p:ext uri="{BB962C8B-B14F-4D97-AF65-F5344CB8AC3E}">
        <p14:creationId xmlns:p14="http://schemas.microsoft.com/office/powerpoint/2010/main" val="3821734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Comentar que la guía previa de 20XX (revisar) recomendaba subir la dosis de antihistamínico más tarde </a:t>
            </a:r>
          </a:p>
          <a:p>
            <a:r>
              <a:rPr lang="es-ES" dirty="0"/>
              <a:t>También, que se puede valorar un manejo en CS en fase 1 y 2 (en esta última valorar ya remisión especialista) mientras que nivel 3 y 4 son exclusivos de hospitalario</a:t>
            </a:r>
          </a:p>
          <a:p>
            <a:endParaRPr lang="es-ES" dirty="0"/>
          </a:p>
          <a:p>
            <a:r>
              <a:rPr lang="es-ES" dirty="0"/>
              <a:t>Mencionar que los corticoides no aparecen, porque el único reducto de indicación que tienen es en ciclos cortos de 3 a 7 días, desaconsejándose fuertemente su empleo durante más tiempo.</a:t>
            </a:r>
          </a:p>
          <a:p>
            <a:endParaRPr lang="es-ES" dirty="0"/>
          </a:p>
          <a:p>
            <a:r>
              <a:rPr lang="es-ES" dirty="0"/>
              <a:t>Hacer énfasis en</a:t>
            </a:r>
            <a:r>
              <a:rPr lang="es-ES" baseline="0" dirty="0"/>
              <a:t> la </a:t>
            </a:r>
            <a:r>
              <a:rPr lang="es-ES" baseline="0" dirty="0" err="1"/>
              <a:t>seguidad</a:t>
            </a:r>
            <a:r>
              <a:rPr lang="es-ES" baseline="0" dirty="0"/>
              <a:t> de los tratamientos con antiH1 a largo plazo</a:t>
            </a:r>
            <a:endParaRPr lang="es-ES" dirty="0"/>
          </a:p>
        </p:txBody>
      </p:sp>
      <p:sp>
        <p:nvSpPr>
          <p:cNvPr id="4" name="Marcador de número de diapositiva 3"/>
          <p:cNvSpPr>
            <a:spLocks noGrp="1"/>
          </p:cNvSpPr>
          <p:nvPr>
            <p:ph type="sldNum" sz="quarter" idx="10"/>
          </p:nvPr>
        </p:nvSpPr>
        <p:spPr/>
        <p:txBody>
          <a:bodyPr/>
          <a:lstStyle/>
          <a:p>
            <a:fld id="{6555F2D5-F429-4920-8AE5-69D042F3F025}" type="slidenum">
              <a:rPr lang="es-ES" smtClean="0"/>
              <a:t>16</a:t>
            </a:fld>
            <a:endParaRPr lang="es-ES"/>
          </a:p>
        </p:txBody>
      </p:sp>
    </p:spTree>
    <p:extLst>
      <p:ext uri="{BB962C8B-B14F-4D97-AF65-F5344CB8AC3E}">
        <p14:creationId xmlns:p14="http://schemas.microsoft.com/office/powerpoint/2010/main" val="3837855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hasCustomPrompt="1"/>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dirty="0"/>
              <a:t>Actualización del enfoque práctico en la </a:t>
            </a:r>
            <a:r>
              <a:rPr lang="es-ES" dirty="0" err="1"/>
              <a:t>Rinoconjuntivitis</a:t>
            </a:r>
            <a:r>
              <a:rPr lang="es-ES" dirty="0"/>
              <a:t> alérgica y urticaria</a:t>
            </a:r>
          </a:p>
        </p:txBody>
      </p:sp>
      <p:sp>
        <p:nvSpPr>
          <p:cNvPr id="3" name="2 Subtítulo"/>
          <p:cNvSpPr>
            <a:spLocks noGrp="1"/>
          </p:cNvSpPr>
          <p:nvPr>
            <p:ph type="subTitle" idx="1" hasCustomPrompt="1"/>
          </p:nvPr>
        </p:nvSpPr>
        <p:spPr>
          <a:xfrm>
            <a:off x="895350" y="5146330"/>
            <a:ext cx="10553701" cy="914420"/>
          </a:xfrm>
          <a:solidFill>
            <a:srgbClr val="FFFFFF">
              <a:alpha val="50196"/>
            </a:srgbClr>
          </a:solidFill>
        </p:spPr>
        <p:txBody>
          <a:bodyPr>
            <a:normAutofit/>
          </a:bodyPr>
          <a:lstStyle>
            <a:lvl1pPr marL="0" indent="0" algn="l">
              <a:buNone/>
              <a:defRPr sz="1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Dr. Pablo Rodríguez del Río</a:t>
            </a:r>
          </a:p>
          <a:p>
            <a:r>
              <a:rPr lang="es-ES" dirty="0"/>
              <a:t>Especialista en Alergología, adjunto en Hospital Niño Jesús de Madrid</a:t>
            </a:r>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00" y="115200"/>
            <a:ext cx="7667715" cy="936000"/>
          </a:xfrm>
          <a:prstGeom prst="rect">
            <a:avLst/>
          </a:prstGeom>
        </p:spPr>
      </p:pic>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1344" y="5977834"/>
            <a:ext cx="3077800" cy="866914"/>
          </a:xfrm>
          <a:prstGeom prst="rect">
            <a:avLst/>
          </a:prstGeom>
        </p:spPr>
      </p:pic>
    </p:spTree>
    <p:extLst>
      <p:ext uri="{BB962C8B-B14F-4D97-AF65-F5344CB8AC3E}">
        <p14:creationId xmlns:p14="http://schemas.microsoft.com/office/powerpoint/2010/main" val="232454684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n y explic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hasCustomPrompt="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a:t>
            </a:r>
            <a:r>
              <a:rPr lang="es-ES" dirty="0" err="1"/>
              <a:t>imagenasfas</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10"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2" name="Imagen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154626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a AP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8"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0" name="Imagen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graphicFrame>
        <p:nvGraphicFramePr>
          <p:cNvPr id="9" name="4 Tabla"/>
          <p:cNvGraphicFramePr>
            <a:graphicFrameLocks noGrp="1"/>
          </p:cNvGraphicFramePr>
          <p:nvPr userDrawn="1">
            <p:extLst>
              <p:ext uri="{D42A27DB-BD31-4B8C-83A1-F6EECF244321}">
                <p14:modId xmlns:p14="http://schemas.microsoft.com/office/powerpoint/2010/main" val="1542384195"/>
              </p:ext>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extLst>
                    <a:ext uri="{9D8B030D-6E8A-4147-A177-3AD203B41FA5}">
                      <a16:colId xmlns:a16="http://schemas.microsoft.com/office/drawing/2014/main" val="20000"/>
                    </a:ext>
                  </a:extLst>
                </a:gridCol>
                <a:gridCol w="4877271">
                  <a:extLst>
                    <a:ext uri="{9D8B030D-6E8A-4147-A177-3AD203B41FA5}">
                      <a16:colId xmlns:a16="http://schemas.microsoft.com/office/drawing/2014/main" val="20001"/>
                    </a:ext>
                  </a:extLst>
                </a:gridCol>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bg1"/>
                          </a:solidFill>
                          <a:effectLst/>
                          <a:latin typeface="+mn-lt"/>
                          <a:cs typeface="Times New Roman" pitchFamily="18" charset="0"/>
                        </a:rPr>
                        <a:t>Clase</a:t>
                      </a:r>
                      <a:endParaRPr kumimoji="0" lang="es-ES" sz="1800" b="0" i="0" u="none" strike="noStrike" cap="none" normalizeH="0" baseline="0" dirty="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bg1"/>
                          </a:solidFill>
                          <a:effectLst/>
                          <a:latin typeface="+mn-lt"/>
                          <a:cs typeface="Times New Roman" pitchFamily="18" charset="0"/>
                        </a:rPr>
                        <a:t>Principio activo</a:t>
                      </a:r>
                      <a:endParaRPr kumimoji="0" lang="es-ES" sz="1800" b="0" i="0" u="none" strike="noStrike" cap="none" normalizeH="0" baseline="0" dirty="0">
                        <a:ln>
                          <a:noFill/>
                        </a:ln>
                        <a:solidFill>
                          <a:schemeClr val="bg1"/>
                        </a:solidFill>
                        <a:effectLst/>
                        <a:latin typeface="+mn-lt"/>
                        <a:cs typeface="Times New Roman" pitchFamily="18" charset="0"/>
                      </a:endParaRPr>
                    </a:p>
                  </a:txBody>
                  <a:tcPr marT="45721" marB="45721" anchor="b" horzOverflow="overflow">
                    <a:solidFill>
                      <a:schemeClr val="tx1"/>
                    </a:solidFill>
                  </a:tcPr>
                </a:tc>
                <a:extLst>
                  <a:ext uri="{0D108BD9-81ED-4DB2-BD59-A6C34878D82A}">
                    <a16:rowId xmlns:a16="http://schemas.microsoft.com/office/drawing/2014/main" val="10000"/>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Propionato</a:t>
                      </a:r>
                      <a:r>
                        <a:rPr kumimoji="0" lang="es-ES" sz="1600" b="0" i="0" u="none" strike="noStrike" cap="none" normalizeH="0" baseline="0" dirty="0">
                          <a:ln>
                            <a:noFill/>
                          </a:ln>
                          <a:solidFill>
                            <a:schemeClr val="accent1"/>
                          </a:solidFill>
                          <a:effectLst/>
                          <a:latin typeface="+mn-lt"/>
                          <a:cs typeface="Times New Roman" pitchFamily="18" charset="0"/>
                        </a:rPr>
                        <a:t> </a:t>
                      </a:r>
                      <a:r>
                        <a:rPr kumimoji="0" lang="es-ES" sz="1600" b="0" i="0" u="none" strike="noStrike" cap="none" normalizeH="0" baseline="0" dirty="0" err="1">
                          <a:ln>
                            <a:noFill/>
                          </a:ln>
                          <a:solidFill>
                            <a:schemeClr val="accent1"/>
                          </a:solidFill>
                          <a:effectLst/>
                          <a:latin typeface="+mn-lt"/>
                          <a:cs typeface="Times New Roman" pitchFamily="18" charset="0"/>
                        </a:rPr>
                        <a:t>clobetasol</a:t>
                      </a:r>
                      <a:r>
                        <a:rPr kumimoji="0" lang="es-ES" sz="1600" b="0" i="0" u="none" strike="noStrike" cap="none" normalizeH="0" baseline="0" dirty="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extLst>
                  <a:ext uri="{0D108BD9-81ED-4DB2-BD59-A6C34878D82A}">
                    <a16:rowId xmlns:a16="http://schemas.microsoft.com/office/drawing/2014/main" val="10001"/>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Times New Roman" pitchFamily="18" charset="0"/>
                        </a:rPr>
                        <a:t>II (potencia alta)</a:t>
                      </a:r>
                      <a:endParaRPr kumimoji="0" lang="es-ES" sz="1600" b="0" i="0" u="none" strike="noStrike" cap="none" normalizeH="0" baseline="0" dirty="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Times New Roman" pitchFamily="18" charset="0"/>
                        </a:rPr>
                        <a:t>Prednicarbato</a:t>
                      </a:r>
                      <a:r>
                        <a:rPr kumimoji="0" lang="es-ES" sz="1600" b="1" i="0" u="none" strike="noStrike" cap="none" normalizeH="0" baseline="0" dirty="0">
                          <a:ln>
                            <a:noFill/>
                          </a:ln>
                          <a:solidFill>
                            <a:srgbClr val="C00000"/>
                          </a:solidFill>
                          <a:effectLst/>
                          <a:latin typeface="+mn-lt"/>
                          <a:cs typeface="Times New Roman" pitchFamily="18" charset="0"/>
                        </a:rPr>
                        <a:t> 0,25%  </a:t>
                      </a:r>
                    </a:p>
                  </a:txBody>
                  <a:tcPr marT="45721" marB="45721" anchor="ctr" horzOverflow="overflow">
                    <a:solidFill>
                      <a:srgbClr val="E8ECF5"/>
                    </a:solidFill>
                  </a:tcPr>
                </a:tc>
                <a:extLst>
                  <a:ext uri="{0D108BD9-81ED-4DB2-BD59-A6C34878D82A}">
                    <a16:rowId xmlns:a16="http://schemas.microsoft.com/office/drawing/2014/main" val="10002"/>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Times New Roman" pitchFamily="18" charset="0"/>
                        </a:rPr>
                        <a:t>Mometasona</a:t>
                      </a:r>
                      <a:r>
                        <a:rPr kumimoji="0" lang="es-ES" sz="1600" b="1" i="0" u="none" strike="noStrike" cap="none" normalizeH="0" baseline="0" dirty="0">
                          <a:ln>
                            <a:noFill/>
                          </a:ln>
                          <a:solidFill>
                            <a:srgbClr val="C00000"/>
                          </a:solidFill>
                          <a:effectLst/>
                          <a:latin typeface="+mn-lt"/>
                          <a:cs typeface="Times New Roman" pitchFamily="18" charset="0"/>
                        </a:rPr>
                        <a:t> 0,1%</a:t>
                      </a:r>
                    </a:p>
                  </a:txBody>
                  <a:tcPr marT="45721" marB="45721" anchor="ctr" horzOverflow="overflow">
                    <a:solidFill>
                      <a:srgbClr val="CDD7EB"/>
                    </a:solidFill>
                  </a:tcPr>
                </a:tc>
                <a:extLst>
                  <a:ext uri="{0D108BD9-81ED-4DB2-BD59-A6C34878D82A}">
                    <a16:rowId xmlns:a16="http://schemas.microsoft.com/office/drawing/2014/main" val="10003"/>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Times New Roman" pitchFamily="18" charset="0"/>
                        </a:rPr>
                        <a:t>Metilprednisolona</a:t>
                      </a:r>
                      <a:r>
                        <a:rPr kumimoji="0" lang="es-ES" sz="1600" b="1" i="0" u="none" strike="noStrike" cap="none" normalizeH="0" baseline="0" dirty="0">
                          <a:ln>
                            <a:noFill/>
                          </a:ln>
                          <a:solidFill>
                            <a:srgbClr val="C00000"/>
                          </a:solidFill>
                          <a:effectLst/>
                          <a:latin typeface="+mn-lt"/>
                          <a:cs typeface="Times New Roman" pitchFamily="18" charset="0"/>
                        </a:rPr>
                        <a:t> 0,1%</a:t>
                      </a:r>
                    </a:p>
                  </a:txBody>
                  <a:tcPr marT="45721" marB="45721" anchor="ctr" horzOverflow="overflow">
                    <a:solidFill>
                      <a:srgbClr val="E8ECF5"/>
                    </a:solidFill>
                  </a:tcPr>
                </a:tc>
                <a:extLst>
                  <a:ext uri="{0D108BD9-81ED-4DB2-BD59-A6C34878D82A}">
                    <a16:rowId xmlns:a16="http://schemas.microsoft.com/office/drawing/2014/main" val="10004"/>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Betametasona</a:t>
                      </a:r>
                      <a:endParaRPr kumimoji="0" lang="es-ES" sz="1600" b="0"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CDD7EB"/>
                    </a:solidFill>
                  </a:tcPr>
                </a:tc>
                <a:extLst>
                  <a:ext uri="{0D108BD9-81ED-4DB2-BD59-A6C34878D82A}">
                    <a16:rowId xmlns:a16="http://schemas.microsoft.com/office/drawing/2014/main" val="10005"/>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Beclometasona</a:t>
                      </a:r>
                      <a:endParaRPr kumimoji="0" lang="es-ES" sz="1600" b="0"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E8ECF5"/>
                    </a:solidFill>
                  </a:tcPr>
                </a:tc>
                <a:extLst>
                  <a:ext uri="{0D108BD9-81ED-4DB2-BD59-A6C34878D82A}">
                    <a16:rowId xmlns:a16="http://schemas.microsoft.com/office/drawing/2014/main" val="10006"/>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Arial" pitchFamily="34" charset="0"/>
                        </a:rPr>
                        <a:t>Propionato</a:t>
                      </a:r>
                      <a:r>
                        <a:rPr kumimoji="0" lang="es-ES" sz="1600" b="1" i="0" u="none" strike="noStrike" cap="none" normalizeH="0" baseline="0" dirty="0">
                          <a:ln>
                            <a:noFill/>
                          </a:ln>
                          <a:solidFill>
                            <a:srgbClr val="C00000"/>
                          </a:solidFill>
                          <a:effectLst/>
                          <a:latin typeface="+mn-lt"/>
                          <a:cs typeface="Arial" pitchFamily="34" charset="0"/>
                        </a:rPr>
                        <a:t> </a:t>
                      </a:r>
                      <a:r>
                        <a:rPr kumimoji="0" lang="es-ES" sz="1600" b="1" i="0" u="none" strike="noStrike" cap="none" normalizeH="0" baseline="0" dirty="0" err="1">
                          <a:ln>
                            <a:noFill/>
                          </a:ln>
                          <a:solidFill>
                            <a:srgbClr val="C00000"/>
                          </a:solidFill>
                          <a:effectLst/>
                          <a:latin typeface="+mn-lt"/>
                          <a:cs typeface="Arial" pitchFamily="34" charset="0"/>
                        </a:rPr>
                        <a:t>fluticasona</a:t>
                      </a:r>
                      <a:endParaRPr kumimoji="0" lang="es-ES" sz="1600" b="1" i="0" u="none" strike="noStrike" cap="none" normalizeH="0" baseline="0" dirty="0">
                        <a:ln>
                          <a:noFill/>
                        </a:ln>
                        <a:solidFill>
                          <a:srgbClr val="C00000"/>
                        </a:solidFill>
                        <a:effectLst/>
                        <a:latin typeface="+mn-lt"/>
                        <a:cs typeface="Times New Roman" pitchFamily="18" charset="0"/>
                      </a:endParaRPr>
                    </a:p>
                  </a:txBody>
                  <a:tcPr marT="45721" marB="45721" anchor="ctr" horzOverflow="overflow">
                    <a:solidFill>
                      <a:srgbClr val="CDD7EB"/>
                    </a:solidFill>
                  </a:tcPr>
                </a:tc>
                <a:extLst>
                  <a:ext uri="{0D108BD9-81ED-4DB2-BD59-A6C34878D82A}">
                    <a16:rowId xmlns:a16="http://schemas.microsoft.com/office/drawing/2014/main" val="10007"/>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Clobetasona</a:t>
                      </a:r>
                      <a:r>
                        <a:rPr kumimoji="0" lang="es-ES" sz="1600" b="0" i="0" u="none" strike="noStrike" cap="none" normalizeH="0" baseline="0" dirty="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extLst>
                  <a:ext uri="{0D108BD9-81ED-4DB2-BD59-A6C34878D82A}">
                    <a16:rowId xmlns:a16="http://schemas.microsoft.com/office/drawing/2014/main" val="10008"/>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accent1"/>
                          </a:solidFill>
                          <a:effectLst/>
                          <a:latin typeface="+mn-lt"/>
                          <a:cs typeface="Times New Roman" pitchFamily="18" charset="0"/>
                        </a:rPr>
                        <a:t> </a:t>
                      </a:r>
                      <a:endParaRPr kumimoji="0" lang="es-ES" sz="1600" b="0" i="0" u="none" strike="noStrike" cap="none" normalizeH="0" baseline="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Hidrocortisona </a:t>
                      </a:r>
                      <a:r>
                        <a:rPr kumimoji="0" lang="es-ES" sz="1600" b="0" i="0" u="none" strike="noStrike" cap="none" normalizeH="0" baseline="0" dirty="0" err="1">
                          <a:ln>
                            <a:noFill/>
                          </a:ln>
                          <a:solidFill>
                            <a:schemeClr val="accent1"/>
                          </a:solidFill>
                          <a:effectLst/>
                          <a:latin typeface="+mn-lt"/>
                          <a:cs typeface="Times New Roman" pitchFamily="18" charset="0"/>
                        </a:rPr>
                        <a:t>aceponato</a:t>
                      </a:r>
                      <a:endParaRPr kumimoji="0" lang="es-ES" sz="1600" b="0"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CDD7EB"/>
                    </a:solidFill>
                  </a:tcPr>
                </a:tc>
                <a:extLst>
                  <a:ext uri="{0D108BD9-81ED-4DB2-BD59-A6C34878D82A}">
                    <a16:rowId xmlns:a16="http://schemas.microsoft.com/office/drawing/2014/main" val="10009"/>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accent1"/>
                          </a:solidFill>
                          <a:effectLst/>
                          <a:latin typeface="+mn-lt"/>
                          <a:cs typeface="Times New Roman" pitchFamily="18" charset="0"/>
                        </a:rPr>
                        <a:t> </a:t>
                      </a:r>
                      <a:endParaRPr kumimoji="0" lang="es-ES" sz="1600" b="0" i="0" u="none" strike="noStrike" cap="none" normalizeH="0" baseline="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extLst>
                  <a:ext uri="{0D108BD9-81ED-4DB2-BD59-A6C34878D82A}">
                    <a16:rowId xmlns:a16="http://schemas.microsoft.com/office/drawing/2014/main" val="10010"/>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Ac </a:t>
                      </a:r>
                      <a:r>
                        <a:rPr kumimoji="0" lang="es-ES" sz="1600" b="0" i="0" u="none" strike="noStrike" cap="none" normalizeH="0" baseline="0" dirty="0" err="1">
                          <a:ln>
                            <a:noFill/>
                          </a:ln>
                          <a:solidFill>
                            <a:schemeClr val="accent1"/>
                          </a:solidFill>
                          <a:effectLst/>
                          <a:latin typeface="+mn-lt"/>
                          <a:cs typeface="Times New Roman" pitchFamily="18" charset="0"/>
                        </a:rPr>
                        <a:t>fluocinolona</a:t>
                      </a:r>
                      <a:endParaRPr kumimoji="0" lang="es-ES" sz="1600" b="1"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CDD7EB"/>
                    </a:solidFill>
                  </a:tcPr>
                </a:tc>
                <a:extLst>
                  <a:ext uri="{0D108BD9-81ED-4DB2-BD59-A6C34878D82A}">
                    <a16:rowId xmlns:a16="http://schemas.microsoft.com/office/drawing/2014/main" val="10011"/>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Arial" pitchFamily="34" charset="0"/>
                        </a:rPr>
                        <a:t>IV (potencia baja)</a:t>
                      </a:r>
                      <a:endParaRPr kumimoji="0" lang="es-ES" sz="1600" b="0" i="0" u="none" strike="noStrike" cap="none" normalizeH="0" baseline="0" dirty="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extLst>
                  <a:ext uri="{0D108BD9-81ED-4DB2-BD59-A6C34878D82A}">
                    <a16:rowId xmlns:a16="http://schemas.microsoft.com/office/drawing/2014/main" val="10012"/>
                  </a:ext>
                </a:extLst>
              </a:tr>
            </a:tbl>
          </a:graphicData>
        </a:graphic>
      </p:graphicFrame>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2325481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4E866-F458-4EAD-98D3-90714890F58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4813B2-A100-44DD-B4E5-9E8F7A944B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76E804-E6E5-4379-95EE-CF5ACB9B2870}"/>
              </a:ext>
            </a:extLst>
          </p:cNvPr>
          <p:cNvSpPr>
            <a:spLocks noGrp="1"/>
          </p:cNvSpPr>
          <p:nvPr>
            <p:ph type="dt" sz="half" idx="10"/>
          </p:nvPr>
        </p:nvSpPr>
        <p:spPr/>
        <p:txBody>
          <a:bodyPr/>
          <a:lstStyle/>
          <a:p>
            <a:fld id="{6EE55248-4BEF-4BA3-A00B-5B8F7B2DFB4B}" type="datetimeFigureOut">
              <a:rPr lang="es-ES" smtClean="0"/>
              <a:t>19/03/2018</a:t>
            </a:fld>
            <a:endParaRPr lang="es-ES"/>
          </a:p>
        </p:txBody>
      </p:sp>
      <p:sp>
        <p:nvSpPr>
          <p:cNvPr id="5" name="Marcador de pie de página 4">
            <a:extLst>
              <a:ext uri="{FF2B5EF4-FFF2-40B4-BE49-F238E27FC236}">
                <a16:creationId xmlns:a16="http://schemas.microsoft.com/office/drawing/2014/main" id="{A77AB3D8-0E3D-49A3-AE89-1EEC97F38E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96DFD4-0CE5-4C5D-819F-1D9E9BA84561}"/>
              </a:ext>
            </a:extLst>
          </p:cNvPr>
          <p:cNvSpPr>
            <a:spLocks noGrp="1"/>
          </p:cNvSpPr>
          <p:nvPr>
            <p:ph type="sldNum" sz="quarter" idx="12"/>
          </p:nvPr>
        </p:nvSpPr>
        <p:spPr/>
        <p:txBody>
          <a:bodyPr/>
          <a:lstStyle/>
          <a:p>
            <a:fld id="{3A9866CF-823B-4DC5-ABB2-0C8E60BD268C}" type="slidenum">
              <a:rPr lang="es-ES" smtClean="0"/>
              <a:t>‹Nº›</a:t>
            </a:fld>
            <a:endParaRPr lang="es-ES"/>
          </a:p>
        </p:txBody>
      </p:sp>
    </p:spTree>
    <p:extLst>
      <p:ext uri="{BB962C8B-B14F-4D97-AF65-F5344CB8AC3E}">
        <p14:creationId xmlns:p14="http://schemas.microsoft.com/office/powerpoint/2010/main" val="3251728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76F77-48C6-4F59-8847-DB9703C920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299570-45F4-4C3D-8A27-F8F3AA584FE9}"/>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9FFE83-4F7D-4CB5-AB7C-F79E111371A2}"/>
              </a:ext>
            </a:extLst>
          </p:cNvPr>
          <p:cNvSpPr>
            <a:spLocks noGrp="1"/>
          </p:cNvSpPr>
          <p:nvPr>
            <p:ph type="dt" sz="half" idx="10"/>
          </p:nvPr>
        </p:nvSpPr>
        <p:spPr/>
        <p:txBody>
          <a:bodyPr/>
          <a:lstStyle/>
          <a:p>
            <a:fld id="{6EE55248-4BEF-4BA3-A00B-5B8F7B2DFB4B}" type="datetimeFigureOut">
              <a:rPr lang="es-ES" smtClean="0"/>
              <a:t>19/03/2018</a:t>
            </a:fld>
            <a:endParaRPr lang="es-ES"/>
          </a:p>
        </p:txBody>
      </p:sp>
      <p:sp>
        <p:nvSpPr>
          <p:cNvPr id="5" name="Marcador de pie de página 4">
            <a:extLst>
              <a:ext uri="{FF2B5EF4-FFF2-40B4-BE49-F238E27FC236}">
                <a16:creationId xmlns:a16="http://schemas.microsoft.com/office/drawing/2014/main" id="{F1DBBCA9-E985-428C-8AAD-3A1330AE67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C7084C4-658D-4BCE-AA26-A46A91285B31}"/>
              </a:ext>
            </a:extLst>
          </p:cNvPr>
          <p:cNvSpPr>
            <a:spLocks noGrp="1"/>
          </p:cNvSpPr>
          <p:nvPr>
            <p:ph type="sldNum" sz="quarter" idx="12"/>
          </p:nvPr>
        </p:nvSpPr>
        <p:spPr/>
        <p:txBody>
          <a:bodyPr/>
          <a:lstStyle/>
          <a:p>
            <a:fld id="{3A9866CF-823B-4DC5-ABB2-0C8E60BD268C}" type="slidenum">
              <a:rPr lang="es-ES" smtClean="0"/>
              <a:t>‹Nº›</a:t>
            </a:fld>
            <a:endParaRPr lang="es-ES"/>
          </a:p>
        </p:txBody>
      </p:sp>
    </p:spTree>
    <p:extLst>
      <p:ext uri="{BB962C8B-B14F-4D97-AF65-F5344CB8AC3E}">
        <p14:creationId xmlns:p14="http://schemas.microsoft.com/office/powerpoint/2010/main" val="200905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7A94E9-51BA-49B9-A448-97BB631BE2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AA0757-8E51-44F0-AC75-97BCC29E0B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A301645F-1995-4298-9491-2201F8659A70}"/>
              </a:ext>
            </a:extLst>
          </p:cNvPr>
          <p:cNvSpPr>
            <a:spLocks noGrp="1"/>
          </p:cNvSpPr>
          <p:nvPr>
            <p:ph type="dt" sz="half" idx="10"/>
          </p:nvPr>
        </p:nvSpPr>
        <p:spPr/>
        <p:txBody>
          <a:bodyPr/>
          <a:lstStyle/>
          <a:p>
            <a:fld id="{6EE55248-4BEF-4BA3-A00B-5B8F7B2DFB4B}" type="datetimeFigureOut">
              <a:rPr lang="es-ES" smtClean="0"/>
              <a:t>19/03/2018</a:t>
            </a:fld>
            <a:endParaRPr lang="es-ES"/>
          </a:p>
        </p:txBody>
      </p:sp>
      <p:sp>
        <p:nvSpPr>
          <p:cNvPr id="5" name="Marcador de pie de página 4">
            <a:extLst>
              <a:ext uri="{FF2B5EF4-FFF2-40B4-BE49-F238E27FC236}">
                <a16:creationId xmlns:a16="http://schemas.microsoft.com/office/drawing/2014/main" id="{3CFB090E-B08D-4A83-808F-46122162C8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91F74B-6747-4AA9-9B23-9AE51E9BF1F9}"/>
              </a:ext>
            </a:extLst>
          </p:cNvPr>
          <p:cNvSpPr>
            <a:spLocks noGrp="1"/>
          </p:cNvSpPr>
          <p:nvPr>
            <p:ph type="sldNum" sz="quarter" idx="12"/>
          </p:nvPr>
        </p:nvSpPr>
        <p:spPr/>
        <p:txBody>
          <a:bodyPr/>
          <a:lstStyle/>
          <a:p>
            <a:fld id="{3A9866CF-823B-4DC5-ABB2-0C8E60BD268C}" type="slidenum">
              <a:rPr lang="es-ES" smtClean="0"/>
              <a:t>‹Nº›</a:t>
            </a:fld>
            <a:endParaRPr lang="es-ES"/>
          </a:p>
        </p:txBody>
      </p:sp>
    </p:spTree>
    <p:extLst>
      <p:ext uri="{BB962C8B-B14F-4D97-AF65-F5344CB8AC3E}">
        <p14:creationId xmlns:p14="http://schemas.microsoft.com/office/powerpoint/2010/main" val="3223262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74F88F-C18E-4AB7-9383-9AF104FA7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F2AD7F6-7227-4212-BAA9-6A686E9D393E}"/>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89F516E-759F-4E8A-8A3B-FDF80FB5977C}"/>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92AA3F-A168-41E1-A962-0071D9DF206F}"/>
              </a:ext>
            </a:extLst>
          </p:cNvPr>
          <p:cNvSpPr>
            <a:spLocks noGrp="1"/>
          </p:cNvSpPr>
          <p:nvPr>
            <p:ph type="dt" sz="half" idx="10"/>
          </p:nvPr>
        </p:nvSpPr>
        <p:spPr/>
        <p:txBody>
          <a:bodyPr/>
          <a:lstStyle/>
          <a:p>
            <a:fld id="{6EE55248-4BEF-4BA3-A00B-5B8F7B2DFB4B}" type="datetimeFigureOut">
              <a:rPr lang="es-ES" smtClean="0"/>
              <a:t>19/03/2018</a:t>
            </a:fld>
            <a:endParaRPr lang="es-ES"/>
          </a:p>
        </p:txBody>
      </p:sp>
      <p:sp>
        <p:nvSpPr>
          <p:cNvPr id="6" name="Marcador de pie de página 5">
            <a:extLst>
              <a:ext uri="{FF2B5EF4-FFF2-40B4-BE49-F238E27FC236}">
                <a16:creationId xmlns:a16="http://schemas.microsoft.com/office/drawing/2014/main" id="{45783682-5B2B-45F5-BE7E-19974B7B2D2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00E31D5-4830-4E48-9D87-4307F49D5E18}"/>
              </a:ext>
            </a:extLst>
          </p:cNvPr>
          <p:cNvSpPr>
            <a:spLocks noGrp="1"/>
          </p:cNvSpPr>
          <p:nvPr>
            <p:ph type="sldNum" sz="quarter" idx="12"/>
          </p:nvPr>
        </p:nvSpPr>
        <p:spPr/>
        <p:txBody>
          <a:bodyPr/>
          <a:lstStyle/>
          <a:p>
            <a:fld id="{3A9866CF-823B-4DC5-ABB2-0C8E60BD268C}" type="slidenum">
              <a:rPr lang="es-ES" smtClean="0"/>
              <a:t>‹Nº›</a:t>
            </a:fld>
            <a:endParaRPr lang="es-ES"/>
          </a:p>
        </p:txBody>
      </p:sp>
    </p:spTree>
    <p:extLst>
      <p:ext uri="{BB962C8B-B14F-4D97-AF65-F5344CB8AC3E}">
        <p14:creationId xmlns:p14="http://schemas.microsoft.com/office/powerpoint/2010/main" val="1863891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1CA6A-E8D7-4C05-B16C-990E54AF468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A194D5-7608-4A39-95FA-234F4AD157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12AE8158-ABE4-484E-AC79-974E6D35807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424A0EB-B573-45C6-9473-E4856A49F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90AF434-59E3-48D0-8B51-380FADB71C25}"/>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1D8C75-1BE0-4341-A5CC-B5936B828008}"/>
              </a:ext>
            </a:extLst>
          </p:cNvPr>
          <p:cNvSpPr>
            <a:spLocks noGrp="1"/>
          </p:cNvSpPr>
          <p:nvPr>
            <p:ph type="dt" sz="half" idx="10"/>
          </p:nvPr>
        </p:nvSpPr>
        <p:spPr/>
        <p:txBody>
          <a:bodyPr/>
          <a:lstStyle/>
          <a:p>
            <a:fld id="{6EE55248-4BEF-4BA3-A00B-5B8F7B2DFB4B}" type="datetimeFigureOut">
              <a:rPr lang="es-ES" smtClean="0"/>
              <a:t>19/03/2018</a:t>
            </a:fld>
            <a:endParaRPr lang="es-ES"/>
          </a:p>
        </p:txBody>
      </p:sp>
      <p:sp>
        <p:nvSpPr>
          <p:cNvPr id="8" name="Marcador de pie de página 7">
            <a:extLst>
              <a:ext uri="{FF2B5EF4-FFF2-40B4-BE49-F238E27FC236}">
                <a16:creationId xmlns:a16="http://schemas.microsoft.com/office/drawing/2014/main" id="{FD56DA46-344A-4DA6-BA5D-1BA58E19A30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33145F-29BC-419A-8F51-F223A993AABA}"/>
              </a:ext>
            </a:extLst>
          </p:cNvPr>
          <p:cNvSpPr>
            <a:spLocks noGrp="1"/>
          </p:cNvSpPr>
          <p:nvPr>
            <p:ph type="sldNum" sz="quarter" idx="12"/>
          </p:nvPr>
        </p:nvSpPr>
        <p:spPr/>
        <p:txBody>
          <a:bodyPr/>
          <a:lstStyle/>
          <a:p>
            <a:fld id="{3A9866CF-823B-4DC5-ABB2-0C8E60BD268C}" type="slidenum">
              <a:rPr lang="es-ES" smtClean="0"/>
              <a:t>‹Nº›</a:t>
            </a:fld>
            <a:endParaRPr lang="es-ES"/>
          </a:p>
        </p:txBody>
      </p:sp>
    </p:spTree>
    <p:extLst>
      <p:ext uri="{BB962C8B-B14F-4D97-AF65-F5344CB8AC3E}">
        <p14:creationId xmlns:p14="http://schemas.microsoft.com/office/powerpoint/2010/main" val="2534112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193ADC-F37A-4948-9C43-25C3CE19D34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4CDC50A-D5AC-4A4C-AB2D-CD5F014BF083}"/>
              </a:ext>
            </a:extLst>
          </p:cNvPr>
          <p:cNvSpPr>
            <a:spLocks noGrp="1"/>
          </p:cNvSpPr>
          <p:nvPr>
            <p:ph type="dt" sz="half" idx="10"/>
          </p:nvPr>
        </p:nvSpPr>
        <p:spPr/>
        <p:txBody>
          <a:bodyPr/>
          <a:lstStyle/>
          <a:p>
            <a:fld id="{6EE55248-4BEF-4BA3-A00B-5B8F7B2DFB4B}" type="datetimeFigureOut">
              <a:rPr lang="es-ES" smtClean="0"/>
              <a:t>19/03/2018</a:t>
            </a:fld>
            <a:endParaRPr lang="es-ES"/>
          </a:p>
        </p:txBody>
      </p:sp>
      <p:sp>
        <p:nvSpPr>
          <p:cNvPr id="4" name="Marcador de pie de página 3">
            <a:extLst>
              <a:ext uri="{FF2B5EF4-FFF2-40B4-BE49-F238E27FC236}">
                <a16:creationId xmlns:a16="http://schemas.microsoft.com/office/drawing/2014/main" id="{FE2DBC08-34B7-44C2-B397-E09CF39B794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AA1B8B9-671C-429A-87CD-2949EE1496CC}"/>
              </a:ext>
            </a:extLst>
          </p:cNvPr>
          <p:cNvSpPr>
            <a:spLocks noGrp="1"/>
          </p:cNvSpPr>
          <p:nvPr>
            <p:ph type="sldNum" sz="quarter" idx="12"/>
          </p:nvPr>
        </p:nvSpPr>
        <p:spPr/>
        <p:txBody>
          <a:bodyPr/>
          <a:lstStyle/>
          <a:p>
            <a:fld id="{3A9866CF-823B-4DC5-ABB2-0C8E60BD268C}" type="slidenum">
              <a:rPr lang="es-ES" smtClean="0"/>
              <a:t>‹Nº›</a:t>
            </a:fld>
            <a:endParaRPr lang="es-ES"/>
          </a:p>
        </p:txBody>
      </p:sp>
    </p:spTree>
    <p:extLst>
      <p:ext uri="{BB962C8B-B14F-4D97-AF65-F5344CB8AC3E}">
        <p14:creationId xmlns:p14="http://schemas.microsoft.com/office/powerpoint/2010/main" val="1279465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F8155CE-99C6-4113-9B96-77B5D7949865}"/>
              </a:ext>
            </a:extLst>
          </p:cNvPr>
          <p:cNvSpPr>
            <a:spLocks noGrp="1"/>
          </p:cNvSpPr>
          <p:nvPr>
            <p:ph type="dt" sz="half" idx="10"/>
          </p:nvPr>
        </p:nvSpPr>
        <p:spPr/>
        <p:txBody>
          <a:bodyPr/>
          <a:lstStyle/>
          <a:p>
            <a:fld id="{6EE55248-4BEF-4BA3-A00B-5B8F7B2DFB4B}" type="datetimeFigureOut">
              <a:rPr lang="es-ES" smtClean="0"/>
              <a:t>19/03/2018</a:t>
            </a:fld>
            <a:endParaRPr lang="es-ES"/>
          </a:p>
        </p:txBody>
      </p:sp>
      <p:sp>
        <p:nvSpPr>
          <p:cNvPr id="3" name="Marcador de pie de página 2">
            <a:extLst>
              <a:ext uri="{FF2B5EF4-FFF2-40B4-BE49-F238E27FC236}">
                <a16:creationId xmlns:a16="http://schemas.microsoft.com/office/drawing/2014/main" id="{EFC28337-52AC-4788-B332-839391A9055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435F9E2-72AB-4EE1-A7BB-91C6898DA0FB}"/>
              </a:ext>
            </a:extLst>
          </p:cNvPr>
          <p:cNvSpPr>
            <a:spLocks noGrp="1"/>
          </p:cNvSpPr>
          <p:nvPr>
            <p:ph type="sldNum" sz="quarter" idx="12"/>
          </p:nvPr>
        </p:nvSpPr>
        <p:spPr/>
        <p:txBody>
          <a:bodyPr/>
          <a:lstStyle/>
          <a:p>
            <a:fld id="{3A9866CF-823B-4DC5-ABB2-0C8E60BD268C}" type="slidenum">
              <a:rPr lang="es-ES" smtClean="0"/>
              <a:t>‹Nº›</a:t>
            </a:fld>
            <a:endParaRPr lang="es-ES"/>
          </a:p>
        </p:txBody>
      </p:sp>
    </p:spTree>
    <p:extLst>
      <p:ext uri="{BB962C8B-B14F-4D97-AF65-F5344CB8AC3E}">
        <p14:creationId xmlns:p14="http://schemas.microsoft.com/office/powerpoint/2010/main" val="3921973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5A93-28D0-428F-A4B1-75E0D1BC0E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9802B-2C6F-40D7-B4FA-BCCF9BC373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EDC5D8-A3A6-423F-9E40-7F00FCD7F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3241E30-056D-49D3-804D-46A06F667A1A}"/>
              </a:ext>
            </a:extLst>
          </p:cNvPr>
          <p:cNvSpPr>
            <a:spLocks noGrp="1"/>
          </p:cNvSpPr>
          <p:nvPr>
            <p:ph type="dt" sz="half" idx="10"/>
          </p:nvPr>
        </p:nvSpPr>
        <p:spPr/>
        <p:txBody>
          <a:bodyPr/>
          <a:lstStyle/>
          <a:p>
            <a:fld id="{6EE55248-4BEF-4BA3-A00B-5B8F7B2DFB4B}" type="datetimeFigureOut">
              <a:rPr lang="es-ES" smtClean="0"/>
              <a:t>19/03/2018</a:t>
            </a:fld>
            <a:endParaRPr lang="es-ES"/>
          </a:p>
        </p:txBody>
      </p:sp>
      <p:sp>
        <p:nvSpPr>
          <p:cNvPr id="6" name="Marcador de pie de página 5">
            <a:extLst>
              <a:ext uri="{FF2B5EF4-FFF2-40B4-BE49-F238E27FC236}">
                <a16:creationId xmlns:a16="http://schemas.microsoft.com/office/drawing/2014/main" id="{F90D4D63-FA92-4F42-AC23-C1789F74A54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7D54912-2367-49FE-AB0D-EE741086F0AC}"/>
              </a:ext>
            </a:extLst>
          </p:cNvPr>
          <p:cNvSpPr>
            <a:spLocks noGrp="1"/>
          </p:cNvSpPr>
          <p:nvPr>
            <p:ph type="sldNum" sz="quarter" idx="12"/>
          </p:nvPr>
        </p:nvSpPr>
        <p:spPr/>
        <p:txBody>
          <a:bodyPr/>
          <a:lstStyle/>
          <a:p>
            <a:fld id="{3A9866CF-823B-4DC5-ABB2-0C8E60BD268C}" type="slidenum">
              <a:rPr lang="es-ES" smtClean="0"/>
              <a:t>‹Nº›</a:t>
            </a:fld>
            <a:endParaRPr lang="es-ES"/>
          </a:p>
        </p:txBody>
      </p:sp>
    </p:spTree>
    <p:extLst>
      <p:ext uri="{BB962C8B-B14F-4D97-AF65-F5344CB8AC3E}">
        <p14:creationId xmlns:p14="http://schemas.microsoft.com/office/powerpoint/2010/main" val="129752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hasCustomPrompt="1"/>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dirty="0"/>
              <a:t>Actualización del enfoque práctico en la </a:t>
            </a:r>
            <a:r>
              <a:rPr lang="es-ES" dirty="0" err="1"/>
              <a:t>Rinoconjuntivitis</a:t>
            </a:r>
            <a:r>
              <a:rPr lang="es-ES" dirty="0"/>
              <a:t> alérgica y urticaria</a:t>
            </a:r>
          </a:p>
        </p:txBody>
      </p:sp>
      <p:sp>
        <p:nvSpPr>
          <p:cNvPr id="3" name="2 Subtítulo"/>
          <p:cNvSpPr>
            <a:spLocks noGrp="1"/>
          </p:cNvSpPr>
          <p:nvPr>
            <p:ph type="subTitle" idx="1" hasCustomPrompt="1"/>
          </p:nvPr>
        </p:nvSpPr>
        <p:spPr>
          <a:xfrm>
            <a:off x="895350" y="5146330"/>
            <a:ext cx="10553701" cy="914420"/>
          </a:xfrm>
          <a:solidFill>
            <a:srgbClr val="FFFFFF">
              <a:alpha val="50196"/>
            </a:srgbClr>
          </a:solidFill>
        </p:spPr>
        <p:txBody>
          <a:bodyPr>
            <a:normAutofit/>
          </a:bodyPr>
          <a:lstStyle>
            <a:lvl1pPr marL="0" indent="0" algn="l">
              <a:buNone/>
              <a:defRPr sz="1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Dr. Pablo Rodríguez del Río</a:t>
            </a:r>
          </a:p>
          <a:p>
            <a:r>
              <a:rPr lang="es-ES" dirty="0"/>
              <a:t>Especialista en Alergología, adjunto en Hospital Niño Jesús de Madrid</a:t>
            </a:r>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00" y="115200"/>
            <a:ext cx="7667715" cy="936000"/>
          </a:xfrm>
          <a:prstGeom prst="rect">
            <a:avLst/>
          </a:prstGeom>
        </p:spPr>
      </p:pic>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1344" y="5977834"/>
            <a:ext cx="3077800" cy="866914"/>
          </a:xfrm>
          <a:prstGeom prst="rect">
            <a:avLst/>
          </a:prstGeom>
        </p:spPr>
      </p:pic>
    </p:spTree>
    <p:extLst>
      <p:ext uri="{BB962C8B-B14F-4D97-AF65-F5344CB8AC3E}">
        <p14:creationId xmlns:p14="http://schemas.microsoft.com/office/powerpoint/2010/main" val="295953217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BD567-8D63-40B0-BB45-9F000C06A95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75D2F42-EEC6-4F1B-8564-675442EDBB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32CEF67-F8BD-4F29-AAA5-09B3058E2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243B78A-F51A-4BCF-A8E7-EC2AC2DCD1F8}"/>
              </a:ext>
            </a:extLst>
          </p:cNvPr>
          <p:cNvSpPr>
            <a:spLocks noGrp="1"/>
          </p:cNvSpPr>
          <p:nvPr>
            <p:ph type="dt" sz="half" idx="10"/>
          </p:nvPr>
        </p:nvSpPr>
        <p:spPr/>
        <p:txBody>
          <a:bodyPr/>
          <a:lstStyle/>
          <a:p>
            <a:fld id="{6EE55248-4BEF-4BA3-A00B-5B8F7B2DFB4B}" type="datetimeFigureOut">
              <a:rPr lang="es-ES" smtClean="0"/>
              <a:t>19/03/2018</a:t>
            </a:fld>
            <a:endParaRPr lang="es-ES"/>
          </a:p>
        </p:txBody>
      </p:sp>
      <p:sp>
        <p:nvSpPr>
          <p:cNvPr id="6" name="Marcador de pie de página 5">
            <a:extLst>
              <a:ext uri="{FF2B5EF4-FFF2-40B4-BE49-F238E27FC236}">
                <a16:creationId xmlns:a16="http://schemas.microsoft.com/office/drawing/2014/main" id="{DB8E0930-7126-4E39-A53B-69822DEA7D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FDDE75E-E9C6-41D7-B90B-5D27D9255F33}"/>
              </a:ext>
            </a:extLst>
          </p:cNvPr>
          <p:cNvSpPr>
            <a:spLocks noGrp="1"/>
          </p:cNvSpPr>
          <p:nvPr>
            <p:ph type="sldNum" sz="quarter" idx="12"/>
          </p:nvPr>
        </p:nvSpPr>
        <p:spPr/>
        <p:txBody>
          <a:bodyPr/>
          <a:lstStyle/>
          <a:p>
            <a:fld id="{3A9866CF-823B-4DC5-ABB2-0C8E60BD268C}" type="slidenum">
              <a:rPr lang="es-ES" smtClean="0"/>
              <a:t>‹Nº›</a:t>
            </a:fld>
            <a:endParaRPr lang="es-ES"/>
          </a:p>
        </p:txBody>
      </p:sp>
    </p:spTree>
    <p:extLst>
      <p:ext uri="{BB962C8B-B14F-4D97-AF65-F5344CB8AC3E}">
        <p14:creationId xmlns:p14="http://schemas.microsoft.com/office/powerpoint/2010/main" val="976848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C18E6-AB1C-43F1-B6BA-64BBD91ADE2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2B27CB7-959A-4D40-B3CF-D9513893C931}"/>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C80812-DA81-442A-9096-76784ED9D670}"/>
              </a:ext>
            </a:extLst>
          </p:cNvPr>
          <p:cNvSpPr>
            <a:spLocks noGrp="1"/>
          </p:cNvSpPr>
          <p:nvPr>
            <p:ph type="dt" sz="half" idx="10"/>
          </p:nvPr>
        </p:nvSpPr>
        <p:spPr/>
        <p:txBody>
          <a:bodyPr/>
          <a:lstStyle/>
          <a:p>
            <a:fld id="{6EE55248-4BEF-4BA3-A00B-5B8F7B2DFB4B}" type="datetimeFigureOut">
              <a:rPr lang="es-ES" smtClean="0"/>
              <a:t>19/03/2018</a:t>
            </a:fld>
            <a:endParaRPr lang="es-ES"/>
          </a:p>
        </p:txBody>
      </p:sp>
      <p:sp>
        <p:nvSpPr>
          <p:cNvPr id="5" name="Marcador de pie de página 4">
            <a:extLst>
              <a:ext uri="{FF2B5EF4-FFF2-40B4-BE49-F238E27FC236}">
                <a16:creationId xmlns:a16="http://schemas.microsoft.com/office/drawing/2014/main" id="{9EDBEEFB-426F-4ED7-831A-EDF16688F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CE29AF-5193-4F87-85FF-7A49C571D51C}"/>
              </a:ext>
            </a:extLst>
          </p:cNvPr>
          <p:cNvSpPr>
            <a:spLocks noGrp="1"/>
          </p:cNvSpPr>
          <p:nvPr>
            <p:ph type="sldNum" sz="quarter" idx="12"/>
          </p:nvPr>
        </p:nvSpPr>
        <p:spPr/>
        <p:txBody>
          <a:bodyPr/>
          <a:lstStyle/>
          <a:p>
            <a:fld id="{3A9866CF-823B-4DC5-ABB2-0C8E60BD268C}" type="slidenum">
              <a:rPr lang="es-ES" smtClean="0"/>
              <a:t>‹Nº›</a:t>
            </a:fld>
            <a:endParaRPr lang="es-ES"/>
          </a:p>
        </p:txBody>
      </p:sp>
    </p:spTree>
    <p:extLst>
      <p:ext uri="{BB962C8B-B14F-4D97-AF65-F5344CB8AC3E}">
        <p14:creationId xmlns:p14="http://schemas.microsoft.com/office/powerpoint/2010/main" val="2110686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DD8DD73-3D39-47B2-AF64-F9E1564127D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8DEAB5-DEB8-473C-A228-F876837801EE}"/>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3254D3B-8930-4918-99D9-0E499589583B}"/>
              </a:ext>
            </a:extLst>
          </p:cNvPr>
          <p:cNvSpPr>
            <a:spLocks noGrp="1"/>
          </p:cNvSpPr>
          <p:nvPr>
            <p:ph type="dt" sz="half" idx="10"/>
          </p:nvPr>
        </p:nvSpPr>
        <p:spPr/>
        <p:txBody>
          <a:bodyPr/>
          <a:lstStyle/>
          <a:p>
            <a:fld id="{6EE55248-4BEF-4BA3-A00B-5B8F7B2DFB4B}" type="datetimeFigureOut">
              <a:rPr lang="es-ES" smtClean="0"/>
              <a:t>19/03/2018</a:t>
            </a:fld>
            <a:endParaRPr lang="es-ES"/>
          </a:p>
        </p:txBody>
      </p:sp>
      <p:sp>
        <p:nvSpPr>
          <p:cNvPr id="5" name="Marcador de pie de página 4">
            <a:extLst>
              <a:ext uri="{FF2B5EF4-FFF2-40B4-BE49-F238E27FC236}">
                <a16:creationId xmlns:a16="http://schemas.microsoft.com/office/drawing/2014/main" id="{E9D139E3-5949-4B7C-AE23-1EE4471C68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584BEA-DC93-471A-82B5-D64EDE9F3EC4}"/>
              </a:ext>
            </a:extLst>
          </p:cNvPr>
          <p:cNvSpPr>
            <a:spLocks noGrp="1"/>
          </p:cNvSpPr>
          <p:nvPr>
            <p:ph type="sldNum" sz="quarter" idx="12"/>
          </p:nvPr>
        </p:nvSpPr>
        <p:spPr/>
        <p:txBody>
          <a:bodyPr/>
          <a:lstStyle/>
          <a:p>
            <a:fld id="{3A9866CF-823B-4DC5-ABB2-0C8E60BD268C}" type="slidenum">
              <a:rPr lang="es-ES" smtClean="0"/>
              <a:t>‹Nº›</a:t>
            </a:fld>
            <a:endParaRPr lang="es-ES"/>
          </a:p>
        </p:txBody>
      </p:sp>
    </p:spTree>
    <p:extLst>
      <p:ext uri="{BB962C8B-B14F-4D97-AF65-F5344CB8AC3E}">
        <p14:creationId xmlns:p14="http://schemas.microsoft.com/office/powerpoint/2010/main" val="1913726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871ADF-B8DE-4E1E-A0E4-4E94A6FF383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BC8C6A-80AE-4EE5-8143-41978D49E5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A59B0B7-B83A-4486-B22A-7B3C92FD2AC3}"/>
              </a:ext>
            </a:extLst>
          </p:cNvPr>
          <p:cNvSpPr>
            <a:spLocks noGrp="1"/>
          </p:cNvSpPr>
          <p:nvPr>
            <p:ph type="dt" sz="half" idx="10"/>
          </p:nvPr>
        </p:nvSpPr>
        <p:spPr/>
        <p:txBody>
          <a:bodyPr/>
          <a:lstStyle/>
          <a:p>
            <a:fld id="{769720A1-0C23-4127-AB7A-AED4D93A2B8D}" type="datetimeFigureOut">
              <a:rPr lang="es-ES" smtClean="0"/>
              <a:t>19/03/2018</a:t>
            </a:fld>
            <a:endParaRPr lang="es-ES"/>
          </a:p>
        </p:txBody>
      </p:sp>
      <p:sp>
        <p:nvSpPr>
          <p:cNvPr id="5" name="Marcador de pie de página 4">
            <a:extLst>
              <a:ext uri="{FF2B5EF4-FFF2-40B4-BE49-F238E27FC236}">
                <a16:creationId xmlns:a16="http://schemas.microsoft.com/office/drawing/2014/main" id="{9E06BDAE-601B-45C5-8503-8EC1575F0D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E89343-5349-453E-A6BE-4EBCAC4B5294}"/>
              </a:ext>
            </a:extLst>
          </p:cNvPr>
          <p:cNvSpPr>
            <a:spLocks noGrp="1"/>
          </p:cNvSpPr>
          <p:nvPr>
            <p:ph type="sldNum" sz="quarter" idx="12"/>
          </p:nvPr>
        </p:nvSpPr>
        <p:spPr/>
        <p:txBody>
          <a:bodyPr/>
          <a:lstStyle/>
          <a:p>
            <a:fld id="{84991907-5EC1-436F-9CF7-0A5CF06FC553}" type="slidenum">
              <a:rPr lang="es-ES" smtClean="0"/>
              <a:t>‹Nº›</a:t>
            </a:fld>
            <a:endParaRPr lang="es-ES"/>
          </a:p>
        </p:txBody>
      </p:sp>
    </p:spTree>
    <p:extLst>
      <p:ext uri="{BB962C8B-B14F-4D97-AF65-F5344CB8AC3E}">
        <p14:creationId xmlns:p14="http://schemas.microsoft.com/office/powerpoint/2010/main" val="2032391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CBCFC6-0EEA-419C-8216-6C7B40D1412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4F42B18-5917-4CAF-BC3B-824D3C2833A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4A3EBB-B521-4060-A3E0-A690A096C08D}"/>
              </a:ext>
            </a:extLst>
          </p:cNvPr>
          <p:cNvSpPr>
            <a:spLocks noGrp="1"/>
          </p:cNvSpPr>
          <p:nvPr>
            <p:ph type="dt" sz="half" idx="10"/>
          </p:nvPr>
        </p:nvSpPr>
        <p:spPr/>
        <p:txBody>
          <a:bodyPr/>
          <a:lstStyle/>
          <a:p>
            <a:fld id="{769720A1-0C23-4127-AB7A-AED4D93A2B8D}" type="datetimeFigureOut">
              <a:rPr lang="es-ES" smtClean="0"/>
              <a:t>19/03/2018</a:t>
            </a:fld>
            <a:endParaRPr lang="es-ES"/>
          </a:p>
        </p:txBody>
      </p:sp>
      <p:sp>
        <p:nvSpPr>
          <p:cNvPr id="5" name="Marcador de pie de página 4">
            <a:extLst>
              <a:ext uri="{FF2B5EF4-FFF2-40B4-BE49-F238E27FC236}">
                <a16:creationId xmlns:a16="http://schemas.microsoft.com/office/drawing/2014/main" id="{B47DECAD-D0B5-44C0-9AC8-7A152572D64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6F0889-425C-4051-A8AE-70B8BCE48E30}"/>
              </a:ext>
            </a:extLst>
          </p:cNvPr>
          <p:cNvSpPr>
            <a:spLocks noGrp="1"/>
          </p:cNvSpPr>
          <p:nvPr>
            <p:ph type="sldNum" sz="quarter" idx="12"/>
          </p:nvPr>
        </p:nvSpPr>
        <p:spPr/>
        <p:txBody>
          <a:bodyPr/>
          <a:lstStyle/>
          <a:p>
            <a:fld id="{84991907-5EC1-436F-9CF7-0A5CF06FC553}" type="slidenum">
              <a:rPr lang="es-ES" smtClean="0"/>
              <a:t>‹Nº›</a:t>
            </a:fld>
            <a:endParaRPr lang="es-ES"/>
          </a:p>
        </p:txBody>
      </p:sp>
    </p:spTree>
    <p:extLst>
      <p:ext uri="{BB962C8B-B14F-4D97-AF65-F5344CB8AC3E}">
        <p14:creationId xmlns:p14="http://schemas.microsoft.com/office/powerpoint/2010/main" val="2743024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E3432-AE02-4882-8636-C13C7D822C5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364A6C-91D1-4311-B88C-A340BC0A37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B21CD4C4-F77A-4847-9014-520051CC8F8C}"/>
              </a:ext>
            </a:extLst>
          </p:cNvPr>
          <p:cNvSpPr>
            <a:spLocks noGrp="1"/>
          </p:cNvSpPr>
          <p:nvPr>
            <p:ph type="dt" sz="half" idx="10"/>
          </p:nvPr>
        </p:nvSpPr>
        <p:spPr/>
        <p:txBody>
          <a:bodyPr/>
          <a:lstStyle/>
          <a:p>
            <a:fld id="{769720A1-0C23-4127-AB7A-AED4D93A2B8D}" type="datetimeFigureOut">
              <a:rPr lang="es-ES" smtClean="0"/>
              <a:t>19/03/2018</a:t>
            </a:fld>
            <a:endParaRPr lang="es-ES"/>
          </a:p>
        </p:txBody>
      </p:sp>
      <p:sp>
        <p:nvSpPr>
          <p:cNvPr id="5" name="Marcador de pie de página 4">
            <a:extLst>
              <a:ext uri="{FF2B5EF4-FFF2-40B4-BE49-F238E27FC236}">
                <a16:creationId xmlns:a16="http://schemas.microsoft.com/office/drawing/2014/main" id="{27BAF376-6234-45BC-9028-F194BCFD87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C2F8F1-DC97-4D46-B476-5E38EF42A040}"/>
              </a:ext>
            </a:extLst>
          </p:cNvPr>
          <p:cNvSpPr>
            <a:spLocks noGrp="1"/>
          </p:cNvSpPr>
          <p:nvPr>
            <p:ph type="sldNum" sz="quarter" idx="12"/>
          </p:nvPr>
        </p:nvSpPr>
        <p:spPr/>
        <p:txBody>
          <a:bodyPr/>
          <a:lstStyle/>
          <a:p>
            <a:fld id="{84991907-5EC1-436F-9CF7-0A5CF06FC553}" type="slidenum">
              <a:rPr lang="es-ES" smtClean="0"/>
              <a:t>‹Nº›</a:t>
            </a:fld>
            <a:endParaRPr lang="es-ES"/>
          </a:p>
        </p:txBody>
      </p:sp>
    </p:spTree>
    <p:extLst>
      <p:ext uri="{BB962C8B-B14F-4D97-AF65-F5344CB8AC3E}">
        <p14:creationId xmlns:p14="http://schemas.microsoft.com/office/powerpoint/2010/main" val="1197373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5E647A-38FE-47AB-9519-5ACCD15FAF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EA9F1A-641E-4C8C-A7F3-3209C639EFC9}"/>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BE0C2B4-0954-448C-B2C1-874549EEBB5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1624973-C808-4548-89B5-CDB8943C865D}"/>
              </a:ext>
            </a:extLst>
          </p:cNvPr>
          <p:cNvSpPr>
            <a:spLocks noGrp="1"/>
          </p:cNvSpPr>
          <p:nvPr>
            <p:ph type="dt" sz="half" idx="10"/>
          </p:nvPr>
        </p:nvSpPr>
        <p:spPr/>
        <p:txBody>
          <a:bodyPr/>
          <a:lstStyle/>
          <a:p>
            <a:fld id="{769720A1-0C23-4127-AB7A-AED4D93A2B8D}" type="datetimeFigureOut">
              <a:rPr lang="es-ES" smtClean="0"/>
              <a:t>19/03/2018</a:t>
            </a:fld>
            <a:endParaRPr lang="es-ES"/>
          </a:p>
        </p:txBody>
      </p:sp>
      <p:sp>
        <p:nvSpPr>
          <p:cNvPr id="6" name="Marcador de pie de página 5">
            <a:extLst>
              <a:ext uri="{FF2B5EF4-FFF2-40B4-BE49-F238E27FC236}">
                <a16:creationId xmlns:a16="http://schemas.microsoft.com/office/drawing/2014/main" id="{AAD24D9A-1CAC-4013-A6DA-E8AB95B8A8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0336B2-CE69-4B03-90CA-1F809565558D}"/>
              </a:ext>
            </a:extLst>
          </p:cNvPr>
          <p:cNvSpPr>
            <a:spLocks noGrp="1"/>
          </p:cNvSpPr>
          <p:nvPr>
            <p:ph type="sldNum" sz="quarter" idx="12"/>
          </p:nvPr>
        </p:nvSpPr>
        <p:spPr/>
        <p:txBody>
          <a:bodyPr/>
          <a:lstStyle/>
          <a:p>
            <a:fld id="{84991907-5EC1-436F-9CF7-0A5CF06FC553}" type="slidenum">
              <a:rPr lang="es-ES" smtClean="0"/>
              <a:t>‹Nº›</a:t>
            </a:fld>
            <a:endParaRPr lang="es-ES"/>
          </a:p>
        </p:txBody>
      </p:sp>
    </p:spTree>
    <p:extLst>
      <p:ext uri="{BB962C8B-B14F-4D97-AF65-F5344CB8AC3E}">
        <p14:creationId xmlns:p14="http://schemas.microsoft.com/office/powerpoint/2010/main" val="3466175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836C45-B3A1-48DE-A628-81B0DE7C47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A46FB-46CB-40EE-9F17-02405AF318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5B4C844E-F9ED-4264-A52A-EFC81E6603A7}"/>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7712462-BEE1-40D8-AF1E-BEFDB0F13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5598C231-CFF1-44D1-9901-16A8ED7781BC}"/>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B8D650A-40AC-438A-BB5F-3B61B585E882}"/>
              </a:ext>
            </a:extLst>
          </p:cNvPr>
          <p:cNvSpPr>
            <a:spLocks noGrp="1"/>
          </p:cNvSpPr>
          <p:nvPr>
            <p:ph type="dt" sz="half" idx="10"/>
          </p:nvPr>
        </p:nvSpPr>
        <p:spPr/>
        <p:txBody>
          <a:bodyPr/>
          <a:lstStyle/>
          <a:p>
            <a:fld id="{769720A1-0C23-4127-AB7A-AED4D93A2B8D}" type="datetimeFigureOut">
              <a:rPr lang="es-ES" smtClean="0"/>
              <a:t>19/03/2018</a:t>
            </a:fld>
            <a:endParaRPr lang="es-ES"/>
          </a:p>
        </p:txBody>
      </p:sp>
      <p:sp>
        <p:nvSpPr>
          <p:cNvPr id="8" name="Marcador de pie de página 7">
            <a:extLst>
              <a:ext uri="{FF2B5EF4-FFF2-40B4-BE49-F238E27FC236}">
                <a16:creationId xmlns:a16="http://schemas.microsoft.com/office/drawing/2014/main" id="{526B5BAF-F408-4111-949F-E711C3E4E8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9F63162-9B34-4744-AD4B-1B4563C46187}"/>
              </a:ext>
            </a:extLst>
          </p:cNvPr>
          <p:cNvSpPr>
            <a:spLocks noGrp="1"/>
          </p:cNvSpPr>
          <p:nvPr>
            <p:ph type="sldNum" sz="quarter" idx="12"/>
          </p:nvPr>
        </p:nvSpPr>
        <p:spPr/>
        <p:txBody>
          <a:bodyPr/>
          <a:lstStyle/>
          <a:p>
            <a:fld id="{84991907-5EC1-436F-9CF7-0A5CF06FC553}" type="slidenum">
              <a:rPr lang="es-ES" smtClean="0"/>
              <a:t>‹Nº›</a:t>
            </a:fld>
            <a:endParaRPr lang="es-ES"/>
          </a:p>
        </p:txBody>
      </p:sp>
    </p:spTree>
    <p:extLst>
      <p:ext uri="{BB962C8B-B14F-4D97-AF65-F5344CB8AC3E}">
        <p14:creationId xmlns:p14="http://schemas.microsoft.com/office/powerpoint/2010/main" val="2876247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E74FA5-9520-449D-A432-7AE01275323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C0519BC-24EA-4C30-8DB2-61C4B83E17D1}"/>
              </a:ext>
            </a:extLst>
          </p:cNvPr>
          <p:cNvSpPr>
            <a:spLocks noGrp="1"/>
          </p:cNvSpPr>
          <p:nvPr>
            <p:ph type="dt" sz="half" idx="10"/>
          </p:nvPr>
        </p:nvSpPr>
        <p:spPr/>
        <p:txBody>
          <a:bodyPr/>
          <a:lstStyle/>
          <a:p>
            <a:fld id="{769720A1-0C23-4127-AB7A-AED4D93A2B8D}" type="datetimeFigureOut">
              <a:rPr lang="es-ES" smtClean="0"/>
              <a:t>19/03/2018</a:t>
            </a:fld>
            <a:endParaRPr lang="es-ES"/>
          </a:p>
        </p:txBody>
      </p:sp>
      <p:sp>
        <p:nvSpPr>
          <p:cNvPr id="4" name="Marcador de pie de página 3">
            <a:extLst>
              <a:ext uri="{FF2B5EF4-FFF2-40B4-BE49-F238E27FC236}">
                <a16:creationId xmlns:a16="http://schemas.microsoft.com/office/drawing/2014/main" id="{3303C5A3-53A0-497C-AFEF-1C50B561A4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9BF1392-5FE8-416B-BCA5-40D78EFF6D45}"/>
              </a:ext>
            </a:extLst>
          </p:cNvPr>
          <p:cNvSpPr>
            <a:spLocks noGrp="1"/>
          </p:cNvSpPr>
          <p:nvPr>
            <p:ph type="sldNum" sz="quarter" idx="12"/>
          </p:nvPr>
        </p:nvSpPr>
        <p:spPr/>
        <p:txBody>
          <a:bodyPr/>
          <a:lstStyle/>
          <a:p>
            <a:fld id="{84991907-5EC1-436F-9CF7-0A5CF06FC553}" type="slidenum">
              <a:rPr lang="es-ES" smtClean="0"/>
              <a:t>‹Nº›</a:t>
            </a:fld>
            <a:endParaRPr lang="es-ES"/>
          </a:p>
        </p:txBody>
      </p:sp>
    </p:spTree>
    <p:extLst>
      <p:ext uri="{BB962C8B-B14F-4D97-AF65-F5344CB8AC3E}">
        <p14:creationId xmlns:p14="http://schemas.microsoft.com/office/powerpoint/2010/main" val="2480488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C129FEF-DED1-476D-B924-CDDAE0931221}"/>
              </a:ext>
            </a:extLst>
          </p:cNvPr>
          <p:cNvSpPr>
            <a:spLocks noGrp="1"/>
          </p:cNvSpPr>
          <p:nvPr>
            <p:ph type="dt" sz="half" idx="10"/>
          </p:nvPr>
        </p:nvSpPr>
        <p:spPr/>
        <p:txBody>
          <a:bodyPr/>
          <a:lstStyle/>
          <a:p>
            <a:fld id="{769720A1-0C23-4127-AB7A-AED4D93A2B8D}" type="datetimeFigureOut">
              <a:rPr lang="es-ES" smtClean="0"/>
              <a:t>19/03/2018</a:t>
            </a:fld>
            <a:endParaRPr lang="es-ES"/>
          </a:p>
        </p:txBody>
      </p:sp>
      <p:sp>
        <p:nvSpPr>
          <p:cNvPr id="3" name="Marcador de pie de página 2">
            <a:extLst>
              <a:ext uri="{FF2B5EF4-FFF2-40B4-BE49-F238E27FC236}">
                <a16:creationId xmlns:a16="http://schemas.microsoft.com/office/drawing/2014/main" id="{CE761380-B5A5-4640-8117-C64FDF73B4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CB75037-3FA8-4C31-84AE-7E6137D5F191}"/>
              </a:ext>
            </a:extLst>
          </p:cNvPr>
          <p:cNvSpPr>
            <a:spLocks noGrp="1"/>
          </p:cNvSpPr>
          <p:nvPr>
            <p:ph type="sldNum" sz="quarter" idx="12"/>
          </p:nvPr>
        </p:nvSpPr>
        <p:spPr/>
        <p:txBody>
          <a:bodyPr/>
          <a:lstStyle/>
          <a:p>
            <a:fld id="{84991907-5EC1-436F-9CF7-0A5CF06FC553}" type="slidenum">
              <a:rPr lang="es-ES" smtClean="0"/>
              <a:t>‹Nº›</a:t>
            </a:fld>
            <a:endParaRPr lang="es-ES"/>
          </a:p>
        </p:txBody>
      </p:sp>
    </p:spTree>
    <p:extLst>
      <p:ext uri="{BB962C8B-B14F-4D97-AF65-F5344CB8AC3E}">
        <p14:creationId xmlns:p14="http://schemas.microsoft.com/office/powerpoint/2010/main" val="230804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a:t>Título de diapositiva: es obligatorio</a:t>
            </a:r>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pic>
        <p:nvPicPr>
          <p:cNvPr id="8"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9" name="Imagen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5" name="Imagen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3684120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786E0F-F31C-409C-902D-F9BBFC0A22B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B6DD99A-2679-4773-BE10-7011EBF4B4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CD4F3FE-0233-4651-A079-022D5A6CB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0244E60-BE0D-4698-B787-9080BC44B8AE}"/>
              </a:ext>
            </a:extLst>
          </p:cNvPr>
          <p:cNvSpPr>
            <a:spLocks noGrp="1"/>
          </p:cNvSpPr>
          <p:nvPr>
            <p:ph type="dt" sz="half" idx="10"/>
          </p:nvPr>
        </p:nvSpPr>
        <p:spPr/>
        <p:txBody>
          <a:bodyPr/>
          <a:lstStyle/>
          <a:p>
            <a:fld id="{769720A1-0C23-4127-AB7A-AED4D93A2B8D}" type="datetimeFigureOut">
              <a:rPr lang="es-ES" smtClean="0"/>
              <a:t>19/03/2018</a:t>
            </a:fld>
            <a:endParaRPr lang="es-ES"/>
          </a:p>
        </p:txBody>
      </p:sp>
      <p:sp>
        <p:nvSpPr>
          <p:cNvPr id="6" name="Marcador de pie de página 5">
            <a:extLst>
              <a:ext uri="{FF2B5EF4-FFF2-40B4-BE49-F238E27FC236}">
                <a16:creationId xmlns:a16="http://schemas.microsoft.com/office/drawing/2014/main" id="{5A9A2F2E-5EFE-4422-BB13-9B88AF6407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96058E-15BF-44AE-BCE6-6C812F2B2C2F}"/>
              </a:ext>
            </a:extLst>
          </p:cNvPr>
          <p:cNvSpPr>
            <a:spLocks noGrp="1"/>
          </p:cNvSpPr>
          <p:nvPr>
            <p:ph type="sldNum" sz="quarter" idx="12"/>
          </p:nvPr>
        </p:nvSpPr>
        <p:spPr/>
        <p:txBody>
          <a:bodyPr/>
          <a:lstStyle/>
          <a:p>
            <a:fld id="{84991907-5EC1-436F-9CF7-0A5CF06FC553}" type="slidenum">
              <a:rPr lang="es-ES" smtClean="0"/>
              <a:t>‹Nº›</a:t>
            </a:fld>
            <a:endParaRPr lang="es-ES"/>
          </a:p>
        </p:txBody>
      </p:sp>
    </p:spTree>
    <p:extLst>
      <p:ext uri="{BB962C8B-B14F-4D97-AF65-F5344CB8AC3E}">
        <p14:creationId xmlns:p14="http://schemas.microsoft.com/office/powerpoint/2010/main" val="2522692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250F-4623-4F87-97A2-55A039BC49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A7B0E6D-0102-4DC5-9347-AEE30D26B0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E97CB34-C887-48B0-96E6-6E86A8339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2EAD804-98A0-4A46-B629-5E8C36BB4DDC}"/>
              </a:ext>
            </a:extLst>
          </p:cNvPr>
          <p:cNvSpPr>
            <a:spLocks noGrp="1"/>
          </p:cNvSpPr>
          <p:nvPr>
            <p:ph type="dt" sz="half" idx="10"/>
          </p:nvPr>
        </p:nvSpPr>
        <p:spPr/>
        <p:txBody>
          <a:bodyPr/>
          <a:lstStyle/>
          <a:p>
            <a:fld id="{769720A1-0C23-4127-AB7A-AED4D93A2B8D}" type="datetimeFigureOut">
              <a:rPr lang="es-ES" smtClean="0"/>
              <a:t>19/03/2018</a:t>
            </a:fld>
            <a:endParaRPr lang="es-ES"/>
          </a:p>
        </p:txBody>
      </p:sp>
      <p:sp>
        <p:nvSpPr>
          <p:cNvPr id="6" name="Marcador de pie de página 5">
            <a:extLst>
              <a:ext uri="{FF2B5EF4-FFF2-40B4-BE49-F238E27FC236}">
                <a16:creationId xmlns:a16="http://schemas.microsoft.com/office/drawing/2014/main" id="{5649A829-4DCD-4B2D-9340-48DFB6EB19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776386D-1A0D-470B-AFAB-C417DDD729C3}"/>
              </a:ext>
            </a:extLst>
          </p:cNvPr>
          <p:cNvSpPr>
            <a:spLocks noGrp="1"/>
          </p:cNvSpPr>
          <p:nvPr>
            <p:ph type="sldNum" sz="quarter" idx="12"/>
          </p:nvPr>
        </p:nvSpPr>
        <p:spPr/>
        <p:txBody>
          <a:bodyPr/>
          <a:lstStyle/>
          <a:p>
            <a:fld id="{84991907-5EC1-436F-9CF7-0A5CF06FC553}" type="slidenum">
              <a:rPr lang="es-ES" smtClean="0"/>
              <a:t>‹Nº›</a:t>
            </a:fld>
            <a:endParaRPr lang="es-ES"/>
          </a:p>
        </p:txBody>
      </p:sp>
    </p:spTree>
    <p:extLst>
      <p:ext uri="{BB962C8B-B14F-4D97-AF65-F5344CB8AC3E}">
        <p14:creationId xmlns:p14="http://schemas.microsoft.com/office/powerpoint/2010/main" val="2816151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318232-3AD3-41C2-931A-BF5C96B00E9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4270D6B-C493-4472-8AC5-3EC665C39F17}"/>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CB69D9-AB2E-4B19-9204-2036CC471706}"/>
              </a:ext>
            </a:extLst>
          </p:cNvPr>
          <p:cNvSpPr>
            <a:spLocks noGrp="1"/>
          </p:cNvSpPr>
          <p:nvPr>
            <p:ph type="dt" sz="half" idx="10"/>
          </p:nvPr>
        </p:nvSpPr>
        <p:spPr/>
        <p:txBody>
          <a:bodyPr/>
          <a:lstStyle/>
          <a:p>
            <a:fld id="{769720A1-0C23-4127-AB7A-AED4D93A2B8D}" type="datetimeFigureOut">
              <a:rPr lang="es-ES" smtClean="0"/>
              <a:t>19/03/2018</a:t>
            </a:fld>
            <a:endParaRPr lang="es-ES"/>
          </a:p>
        </p:txBody>
      </p:sp>
      <p:sp>
        <p:nvSpPr>
          <p:cNvPr id="5" name="Marcador de pie de página 4">
            <a:extLst>
              <a:ext uri="{FF2B5EF4-FFF2-40B4-BE49-F238E27FC236}">
                <a16:creationId xmlns:a16="http://schemas.microsoft.com/office/drawing/2014/main" id="{5A044ABA-04D7-4278-8590-3D9648CDBE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50158C-4A9C-4565-9C53-A4AFA9F7AB66}"/>
              </a:ext>
            </a:extLst>
          </p:cNvPr>
          <p:cNvSpPr>
            <a:spLocks noGrp="1"/>
          </p:cNvSpPr>
          <p:nvPr>
            <p:ph type="sldNum" sz="quarter" idx="12"/>
          </p:nvPr>
        </p:nvSpPr>
        <p:spPr/>
        <p:txBody>
          <a:bodyPr/>
          <a:lstStyle/>
          <a:p>
            <a:fld id="{84991907-5EC1-436F-9CF7-0A5CF06FC553}" type="slidenum">
              <a:rPr lang="es-ES" smtClean="0"/>
              <a:t>‹Nº›</a:t>
            </a:fld>
            <a:endParaRPr lang="es-ES"/>
          </a:p>
        </p:txBody>
      </p:sp>
    </p:spTree>
    <p:extLst>
      <p:ext uri="{BB962C8B-B14F-4D97-AF65-F5344CB8AC3E}">
        <p14:creationId xmlns:p14="http://schemas.microsoft.com/office/powerpoint/2010/main" val="3670004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61B35E0-FFDB-4F8E-8F2E-8925807FECC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9114532-BE8A-48F2-9675-248C3457B7E5}"/>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85835CB-2205-4C3D-A2D9-4789A01D1A85}"/>
              </a:ext>
            </a:extLst>
          </p:cNvPr>
          <p:cNvSpPr>
            <a:spLocks noGrp="1"/>
          </p:cNvSpPr>
          <p:nvPr>
            <p:ph type="dt" sz="half" idx="10"/>
          </p:nvPr>
        </p:nvSpPr>
        <p:spPr/>
        <p:txBody>
          <a:bodyPr/>
          <a:lstStyle/>
          <a:p>
            <a:fld id="{769720A1-0C23-4127-AB7A-AED4D93A2B8D}" type="datetimeFigureOut">
              <a:rPr lang="es-ES" smtClean="0"/>
              <a:t>19/03/2018</a:t>
            </a:fld>
            <a:endParaRPr lang="es-ES"/>
          </a:p>
        </p:txBody>
      </p:sp>
      <p:sp>
        <p:nvSpPr>
          <p:cNvPr id="5" name="Marcador de pie de página 4">
            <a:extLst>
              <a:ext uri="{FF2B5EF4-FFF2-40B4-BE49-F238E27FC236}">
                <a16:creationId xmlns:a16="http://schemas.microsoft.com/office/drawing/2014/main" id="{12458CC1-E172-467C-89D4-BBEA06A2548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5D566A-EE8C-4F97-8D5B-7246A6F8D77E}"/>
              </a:ext>
            </a:extLst>
          </p:cNvPr>
          <p:cNvSpPr>
            <a:spLocks noGrp="1"/>
          </p:cNvSpPr>
          <p:nvPr>
            <p:ph type="sldNum" sz="quarter" idx="12"/>
          </p:nvPr>
        </p:nvSpPr>
        <p:spPr/>
        <p:txBody>
          <a:bodyPr/>
          <a:lstStyle/>
          <a:p>
            <a:fld id="{84991907-5EC1-436F-9CF7-0A5CF06FC553}" type="slidenum">
              <a:rPr lang="es-ES" smtClean="0"/>
              <a:t>‹Nº›</a:t>
            </a:fld>
            <a:endParaRPr lang="es-ES"/>
          </a:p>
        </p:txBody>
      </p:sp>
    </p:spTree>
    <p:extLst>
      <p:ext uri="{BB962C8B-B14F-4D97-AF65-F5344CB8AC3E}">
        <p14:creationId xmlns:p14="http://schemas.microsoft.com/office/powerpoint/2010/main" val="57143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regunta interac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Respuesta 1</a:t>
            </a:r>
          </a:p>
          <a:p>
            <a:pPr lvl="0"/>
            <a:r>
              <a:rPr lang="es-ES" dirty="0"/>
              <a:t>Respuesta 2</a:t>
            </a:r>
          </a:p>
          <a:p>
            <a:pPr lvl="0"/>
            <a:r>
              <a:rPr lang="es-ES" dirty="0"/>
              <a:t>Respuesta 3</a:t>
            </a:r>
          </a:p>
          <a:p>
            <a:pPr lvl="0"/>
            <a:r>
              <a:rPr lang="es-ES" dirty="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Pregunta X</a:t>
            </a:r>
          </a:p>
        </p:txBody>
      </p:sp>
      <p:pic>
        <p:nvPicPr>
          <p:cNvPr id="9"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0" name="Imagen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165380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13"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9" name="Imagen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9" name="Imagen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708833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s áreas con cabece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11"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2" name="Imagen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4" name="Imagen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221286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7"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8" name="Imagen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229966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pic>
        <p:nvPicPr>
          <p:cNvPr id="6"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7" name="Imagen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9" name="Imagen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158447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a:t>Título de diapositiva: es obligatorio</a:t>
            </a:r>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pic>
        <p:nvPicPr>
          <p:cNvPr id="10"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2" name="Imagen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3176575" cy="291600"/>
          </a:xfrm>
          <a:prstGeom prst="rect">
            <a:avLst/>
          </a:prstGeom>
        </p:spPr>
      </p:pic>
    </p:spTree>
    <p:extLst>
      <p:ext uri="{BB962C8B-B14F-4D97-AF65-F5344CB8AC3E}">
        <p14:creationId xmlns:p14="http://schemas.microsoft.com/office/powerpoint/2010/main" val="142536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a:t>Haga </a:t>
            </a:r>
            <a:r>
              <a:rPr lang="es-ES" dirty="0" err="1"/>
              <a:t>clicsdgfsgsg</a:t>
            </a:r>
            <a:r>
              <a:rPr lang="es-ES" dirty="0"/>
              <a:t>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19/03/2018</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extLst>
      <p:ext uri="{BB962C8B-B14F-4D97-AF65-F5344CB8AC3E}">
        <p14:creationId xmlns:p14="http://schemas.microsoft.com/office/powerpoint/2010/main" val="1742217848"/>
      </p:ext>
    </p:extLst>
  </p:cSld>
  <p:clrMap bg1="lt1" tx1="dk1" bg2="lt2" tx2="dk2" accent1="accent1" accent2="accent2" accent3="accent3" accent4="accent4" accent5="accent5" accent6="accent6" hlink="hlink" folHlink="folHlink"/>
  <p:sldLayoutIdLst>
    <p:sldLayoutId id="2147483662" r:id="rId1"/>
    <p:sldLayoutId id="2147483693" r:id="rId2"/>
    <p:sldLayoutId id="2147483672" r:id="rId3"/>
    <p:sldLayoutId id="2147483673" r:id="rId4"/>
    <p:sldLayoutId id="2147483674" r:id="rId5"/>
    <p:sldLayoutId id="2147483675" r:id="rId6"/>
    <p:sldLayoutId id="2147483676" r:id="rId7"/>
    <p:sldLayoutId id="2147483678" r:id="rId8"/>
    <p:sldLayoutId id="2147483677"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7B5E5F1-35C7-4BD3-812C-D4BAD8CFE9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AD85E7B-DF6C-4604-BC21-4C59F31A18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797A03-754B-488A-9918-1D922A7909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55248-4BEF-4BA3-A00B-5B8F7B2DFB4B}" type="datetimeFigureOut">
              <a:rPr lang="es-ES" smtClean="0"/>
              <a:t>19/03/2018</a:t>
            </a:fld>
            <a:endParaRPr lang="es-ES"/>
          </a:p>
        </p:txBody>
      </p:sp>
      <p:sp>
        <p:nvSpPr>
          <p:cNvPr id="5" name="Marcador de pie de página 4">
            <a:extLst>
              <a:ext uri="{FF2B5EF4-FFF2-40B4-BE49-F238E27FC236}">
                <a16:creationId xmlns:a16="http://schemas.microsoft.com/office/drawing/2014/main" id="{E54B547B-5CE1-4347-8A59-EA005F610F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B957C5D-1A23-4E02-A4EC-11FD795739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66CF-823B-4DC5-ABB2-0C8E60BD268C}" type="slidenum">
              <a:rPr lang="es-ES" smtClean="0"/>
              <a:t>‹Nº›</a:t>
            </a:fld>
            <a:endParaRPr lang="es-ES"/>
          </a:p>
        </p:txBody>
      </p:sp>
    </p:spTree>
    <p:extLst>
      <p:ext uri="{BB962C8B-B14F-4D97-AF65-F5344CB8AC3E}">
        <p14:creationId xmlns:p14="http://schemas.microsoft.com/office/powerpoint/2010/main" val="166180737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7E79B4-B286-4890-AB28-99E0BCD02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63AE950-FCF4-4183-B029-10E102AC2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B1BFE4-659B-4155-A7E0-D177624CC3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720A1-0C23-4127-AB7A-AED4D93A2B8D}" type="datetimeFigureOut">
              <a:rPr lang="es-ES" smtClean="0"/>
              <a:t>19/03/2018</a:t>
            </a:fld>
            <a:endParaRPr lang="es-ES"/>
          </a:p>
        </p:txBody>
      </p:sp>
      <p:sp>
        <p:nvSpPr>
          <p:cNvPr id="5" name="Marcador de pie de página 4">
            <a:extLst>
              <a:ext uri="{FF2B5EF4-FFF2-40B4-BE49-F238E27FC236}">
                <a16:creationId xmlns:a16="http://schemas.microsoft.com/office/drawing/2014/main" id="{E7BBFB55-6637-4D53-9884-51A5CB8AF7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69794FB-29C6-4CBB-A77D-193FCEFD64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91907-5EC1-436F-9CF7-0A5CF06FC553}" type="slidenum">
              <a:rPr lang="es-ES" smtClean="0"/>
              <a:t>‹Nº›</a:t>
            </a:fld>
            <a:endParaRPr lang="es-ES"/>
          </a:p>
        </p:txBody>
      </p:sp>
    </p:spTree>
    <p:extLst>
      <p:ext uri="{BB962C8B-B14F-4D97-AF65-F5344CB8AC3E}">
        <p14:creationId xmlns:p14="http://schemas.microsoft.com/office/powerpoint/2010/main" val="184986360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aemps.gob.es/cima/publico/home.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5D6EBB-F6EC-4A1C-BF87-0ED82A5FEE31}"/>
              </a:ext>
            </a:extLst>
          </p:cNvPr>
          <p:cNvSpPr>
            <a:spLocks noGrp="1"/>
          </p:cNvSpPr>
          <p:nvPr>
            <p:ph type="ctrTitle"/>
          </p:nvPr>
        </p:nvSpPr>
        <p:spPr/>
        <p:txBody>
          <a:bodyPr/>
          <a:lstStyle/>
          <a:p>
            <a:r>
              <a:rPr lang="es-ES" dirty="0"/>
              <a:t>Manejo de la Urticaria y la </a:t>
            </a:r>
            <a:r>
              <a:rPr lang="es-ES" dirty="0" err="1"/>
              <a:t>Rinoconjuntivitis</a:t>
            </a:r>
            <a:r>
              <a:rPr lang="es-ES" dirty="0"/>
              <a:t> alérgica</a:t>
            </a:r>
          </a:p>
        </p:txBody>
      </p:sp>
      <p:sp>
        <p:nvSpPr>
          <p:cNvPr id="3" name="Subtítulo 2">
            <a:extLst>
              <a:ext uri="{FF2B5EF4-FFF2-40B4-BE49-F238E27FC236}">
                <a16:creationId xmlns:a16="http://schemas.microsoft.com/office/drawing/2014/main" id="{6C0F1060-B10D-40D4-AD32-AB19D4A40AA4}"/>
              </a:ext>
            </a:extLst>
          </p:cNvPr>
          <p:cNvSpPr>
            <a:spLocks noGrp="1"/>
          </p:cNvSpPr>
          <p:nvPr>
            <p:ph type="subTitle" idx="1"/>
          </p:nvPr>
        </p:nvSpPr>
        <p:spPr>
          <a:xfrm>
            <a:off x="914400" y="5146330"/>
            <a:ext cx="10534651" cy="914420"/>
          </a:xfrm>
        </p:spPr>
        <p:txBody>
          <a:bodyPr>
            <a:normAutofit fontScale="92500" lnSpcReduction="10000"/>
          </a:bodyPr>
          <a:lstStyle/>
          <a:p>
            <a:r>
              <a:rPr lang="es-ES" dirty="0"/>
              <a:t>Dr. Pablo Rodríguez del Río</a:t>
            </a:r>
          </a:p>
          <a:p>
            <a:r>
              <a:rPr lang="es-ES" dirty="0"/>
              <a:t>Adjunto del Servicio de Alergia del Hospital Infantil Niño Jesús de Madrid</a:t>
            </a:r>
          </a:p>
          <a:p>
            <a:r>
              <a:rPr lang="es-ES" dirty="0"/>
              <a:t>Doctor en Medicina por la Universidad Autónoma de Madrid</a:t>
            </a:r>
          </a:p>
        </p:txBody>
      </p:sp>
    </p:spTree>
    <p:extLst>
      <p:ext uri="{BB962C8B-B14F-4D97-AF65-F5344CB8AC3E}">
        <p14:creationId xmlns:p14="http://schemas.microsoft.com/office/powerpoint/2010/main" val="444986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35801B1-0076-4177-8414-EACA0CFC9301}"/>
              </a:ext>
            </a:extLst>
          </p:cNvPr>
          <p:cNvSpPr>
            <a:spLocks noGrp="1"/>
          </p:cNvSpPr>
          <p:nvPr>
            <p:ph type="body" idx="10"/>
          </p:nvPr>
        </p:nvSpPr>
        <p:spPr/>
        <p:txBody>
          <a:bodyPr/>
          <a:lstStyle/>
          <a:p>
            <a:r>
              <a:rPr lang="es-ES" dirty="0"/>
              <a:t>Variaciones según las series</a:t>
            </a:r>
          </a:p>
        </p:txBody>
      </p:sp>
      <p:sp>
        <p:nvSpPr>
          <p:cNvPr id="3" name="Marcador de contenido 2">
            <a:extLst>
              <a:ext uri="{FF2B5EF4-FFF2-40B4-BE49-F238E27FC236}">
                <a16:creationId xmlns:a16="http://schemas.microsoft.com/office/drawing/2014/main" id="{D28EACB5-1936-413F-8E0D-F0D9E9348C01}"/>
              </a:ext>
            </a:extLst>
          </p:cNvPr>
          <p:cNvSpPr>
            <a:spLocks noGrp="1"/>
          </p:cNvSpPr>
          <p:nvPr>
            <p:ph idx="11"/>
          </p:nvPr>
        </p:nvSpPr>
        <p:spPr>
          <a:xfrm>
            <a:off x="1" y="2174876"/>
            <a:ext cx="4659993" cy="3486706"/>
          </a:xfrm>
        </p:spPr>
        <p:txBody>
          <a:bodyPr/>
          <a:lstStyle/>
          <a:p>
            <a:r>
              <a:rPr lang="es-ES" dirty="0"/>
              <a:t>Origen desconocido o infeccioso en su gran mayoría</a:t>
            </a:r>
          </a:p>
          <a:p>
            <a:r>
              <a:rPr lang="es-ES" dirty="0"/>
              <a:t>En niños más pequeños el origen infeccioso es más probable*:</a:t>
            </a:r>
          </a:p>
          <a:p>
            <a:pPr lvl="1"/>
            <a:r>
              <a:rPr lang="es-ES" dirty="0"/>
              <a:t>Sobre 953 casos de urticaria aguda: </a:t>
            </a:r>
          </a:p>
          <a:p>
            <a:pPr lvl="1"/>
            <a:r>
              <a:rPr lang="es-ES" dirty="0"/>
              <a:t>Origen infeccioso: 51% en preescolares, 41% hasta 12 años y 17% adolescentes*</a:t>
            </a:r>
          </a:p>
          <a:p>
            <a:endParaRPr lang="es-ES" dirty="0"/>
          </a:p>
          <a:p>
            <a:r>
              <a:rPr lang="es-ES" dirty="0"/>
              <a:t>Sin embargo, en serie de 729 casos de UA**: </a:t>
            </a:r>
          </a:p>
          <a:p>
            <a:pPr lvl="1"/>
            <a:endParaRPr lang="es-ES" dirty="0"/>
          </a:p>
          <a:p>
            <a:pPr lvl="1"/>
            <a:endParaRPr lang="es-ES" dirty="0"/>
          </a:p>
        </p:txBody>
      </p:sp>
      <p:sp>
        <p:nvSpPr>
          <p:cNvPr id="5" name="Título 4">
            <a:extLst>
              <a:ext uri="{FF2B5EF4-FFF2-40B4-BE49-F238E27FC236}">
                <a16:creationId xmlns:a16="http://schemas.microsoft.com/office/drawing/2014/main" id="{CEB5ABE0-0AA4-4EC7-93DE-A4C4DCDC83AD}"/>
              </a:ext>
            </a:extLst>
          </p:cNvPr>
          <p:cNvSpPr>
            <a:spLocks noGrp="1"/>
          </p:cNvSpPr>
          <p:nvPr>
            <p:ph type="title"/>
          </p:nvPr>
        </p:nvSpPr>
        <p:spPr>
          <a:xfrm>
            <a:off x="609600" y="409867"/>
            <a:ext cx="3195781" cy="958311"/>
          </a:xfrm>
        </p:spPr>
        <p:txBody>
          <a:bodyPr/>
          <a:lstStyle/>
          <a:p>
            <a:r>
              <a:rPr lang="es-ES" sz="4400" dirty="0"/>
              <a:t>Etiología</a:t>
            </a:r>
          </a:p>
        </p:txBody>
      </p:sp>
      <p:sp>
        <p:nvSpPr>
          <p:cNvPr id="6" name="Marcador de texto 5">
            <a:extLst>
              <a:ext uri="{FF2B5EF4-FFF2-40B4-BE49-F238E27FC236}">
                <a16:creationId xmlns:a16="http://schemas.microsoft.com/office/drawing/2014/main" id="{7E959380-AE8F-4C86-8790-119D02F638F8}"/>
              </a:ext>
            </a:extLst>
          </p:cNvPr>
          <p:cNvSpPr>
            <a:spLocks noGrp="1"/>
          </p:cNvSpPr>
          <p:nvPr>
            <p:ph type="body" sz="quarter" idx="13"/>
          </p:nvPr>
        </p:nvSpPr>
        <p:spPr>
          <a:xfrm>
            <a:off x="326528" y="5661582"/>
            <a:ext cx="11338603" cy="411346"/>
          </a:xfrm>
        </p:spPr>
        <p:txBody>
          <a:bodyPr>
            <a:noAutofit/>
          </a:bodyPr>
          <a:lstStyle/>
          <a:p>
            <a:pPr algn="l"/>
            <a:r>
              <a:rPr lang="en-US" sz="1000" i="0" dirty="0"/>
              <a:t>*Liu TH, et al. First attack of acute urticaria in pediatric emergency department. </a:t>
            </a:r>
            <a:r>
              <a:rPr lang="en-US" sz="1000" i="0" dirty="0" err="1"/>
              <a:t>Pediatr</a:t>
            </a:r>
            <a:r>
              <a:rPr lang="en-US" sz="1000" i="0" dirty="0"/>
              <a:t> </a:t>
            </a:r>
            <a:r>
              <a:rPr lang="en-US" sz="1000" i="0" dirty="0" err="1"/>
              <a:t>Neonatol</a:t>
            </a:r>
            <a:r>
              <a:rPr lang="en-US" sz="1000" i="0" dirty="0"/>
              <a:t> 2008;49(3):58–64.</a:t>
            </a:r>
          </a:p>
          <a:p>
            <a:pPr algn="l"/>
            <a:r>
              <a:rPr lang="es-ES" sz="1000" i="0" dirty="0"/>
              <a:t>**</a:t>
            </a:r>
            <a:r>
              <a:rPr lang="es-ES" sz="1000" i="0" dirty="0" err="1"/>
              <a:t>Konstantinou</a:t>
            </a:r>
            <a:r>
              <a:rPr lang="es-ES" sz="1000" i="0" dirty="0"/>
              <a:t> GN, et al. </a:t>
            </a:r>
            <a:r>
              <a:rPr lang="es-ES" sz="1000" i="0" dirty="0" err="1"/>
              <a:t>Childhood</a:t>
            </a:r>
            <a:r>
              <a:rPr lang="es-ES" sz="1000" i="0" dirty="0"/>
              <a:t> </a:t>
            </a:r>
            <a:r>
              <a:rPr lang="es-ES" sz="1000" i="0" dirty="0" err="1"/>
              <a:t>acute</a:t>
            </a:r>
            <a:r>
              <a:rPr lang="es-ES" sz="1000" i="0" dirty="0"/>
              <a:t> urticaria in </a:t>
            </a:r>
            <a:r>
              <a:rPr lang="es-ES" sz="1000" i="0" dirty="0" err="1"/>
              <a:t>northern</a:t>
            </a:r>
            <a:r>
              <a:rPr lang="es-ES" sz="1000" i="0" dirty="0"/>
              <a:t> and </a:t>
            </a:r>
            <a:r>
              <a:rPr lang="es-ES" sz="1000" i="0" dirty="0" err="1"/>
              <a:t>southern</a:t>
            </a:r>
            <a:r>
              <a:rPr lang="es-ES" sz="1000" i="0" dirty="0"/>
              <a:t> </a:t>
            </a:r>
            <a:r>
              <a:rPr lang="en-US" sz="1000" i="0" dirty="0"/>
              <a:t>Europe shows a similar epidemiological pattern and significant meteorological influences. Pediatric Allergy Immunology 2011: 22: 36–42</a:t>
            </a:r>
            <a:endParaRPr lang="es-ES" sz="1000" dirty="0"/>
          </a:p>
        </p:txBody>
      </p:sp>
      <p:pic>
        <p:nvPicPr>
          <p:cNvPr id="7" name="Marcador de contenido 6">
            <a:extLst>
              <a:ext uri="{FF2B5EF4-FFF2-40B4-BE49-F238E27FC236}">
                <a16:creationId xmlns:a16="http://schemas.microsoft.com/office/drawing/2014/main" id="{7E922DA5-8DF6-48DE-8FB0-1F67626492F3}"/>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5456379" y="1700056"/>
            <a:ext cx="5516420" cy="3787066"/>
          </a:xfrm>
          <a:prstGeom prst="rect">
            <a:avLst/>
          </a:prstGeom>
        </p:spPr>
      </p:pic>
      <p:sp>
        <p:nvSpPr>
          <p:cNvPr id="9" name="Flecha arriba 14">
            <a:extLst>
              <a:ext uri="{FF2B5EF4-FFF2-40B4-BE49-F238E27FC236}">
                <a16:creationId xmlns:a16="http://schemas.microsoft.com/office/drawing/2014/main" id="{33B78C6A-A6BA-4301-8456-82ECB83F49FF}"/>
              </a:ext>
            </a:extLst>
          </p:cNvPr>
          <p:cNvSpPr/>
          <p:nvPr/>
        </p:nvSpPr>
        <p:spPr>
          <a:xfrm rot="5400000">
            <a:off x="3191931" y="3208596"/>
            <a:ext cx="389467" cy="3860802"/>
          </a:xfrm>
          <a:prstGeom prst="upArrow">
            <a:avLst>
              <a:gd name="adj1" fmla="val 43380"/>
              <a:gd name="adj2" fmla="val 65762"/>
            </a:avLst>
          </a:prstGeom>
          <a:gradFill flip="none" rotWithShape="1">
            <a:gsLst>
              <a:gs pos="0">
                <a:srgbClr val="E03E52">
                  <a:lumMod val="67000"/>
                </a:srgbClr>
              </a:gs>
              <a:gs pos="48000">
                <a:srgbClr val="E03E52">
                  <a:lumMod val="97000"/>
                  <a:lumOff val="3000"/>
                </a:srgbClr>
              </a:gs>
              <a:gs pos="100000">
                <a:srgbClr val="E03E52">
                  <a:lumMod val="20000"/>
                  <a:lumOff val="80000"/>
                </a:srgbClr>
              </a:gs>
            </a:gsLst>
            <a:lin ang="5400000" scaled="1"/>
            <a:tileRect/>
          </a:gradFill>
          <a:ln w="12700" cap="flat" cmpd="sng" algn="ctr">
            <a:noFill/>
            <a:prstDash val="solid"/>
            <a:miter lim="800000"/>
          </a:ln>
          <a:effectLst/>
        </p:spPr>
        <p:txBody>
          <a:bodyPr rtlCol="0" anchor="ctr"/>
          <a:lstStyle/>
          <a:p>
            <a:pPr algn="ctr">
              <a:lnSpc>
                <a:spcPct val="270000"/>
              </a:lnSpc>
              <a:defRPr/>
            </a:pPr>
            <a:endParaRPr lang="es-ES" kern="0" dirty="0">
              <a:solidFill>
                <a:srgbClr val="E03E52">
                  <a:lumMod val="60000"/>
                  <a:lumOff val="40000"/>
                </a:srgbClr>
              </a:solidFill>
              <a:latin typeface="Calibri" panose="020F0502020204030204"/>
            </a:endParaRPr>
          </a:p>
        </p:txBody>
      </p:sp>
    </p:spTree>
    <p:extLst>
      <p:ext uri="{BB962C8B-B14F-4D97-AF65-F5344CB8AC3E}">
        <p14:creationId xmlns:p14="http://schemas.microsoft.com/office/powerpoint/2010/main" val="423380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C7CEA565-BFAA-4BA4-9EE3-79DDD031A56A}"/>
              </a:ext>
            </a:extLst>
          </p:cNvPr>
          <p:cNvSpPr>
            <a:spLocks noGrp="1"/>
          </p:cNvSpPr>
          <p:nvPr>
            <p:ph type="body" idx="1"/>
          </p:nvPr>
        </p:nvSpPr>
        <p:spPr/>
        <p:txBody>
          <a:bodyPr/>
          <a:lstStyle/>
          <a:p>
            <a:r>
              <a:rPr lang="es-ES" dirty="0"/>
              <a:t>Si dura más de una semana</a:t>
            </a:r>
          </a:p>
          <a:p>
            <a:r>
              <a:rPr lang="es-ES" dirty="0"/>
              <a:t>Si dura más de 1 mes</a:t>
            </a:r>
          </a:p>
          <a:p>
            <a:r>
              <a:rPr lang="es-ES" dirty="0"/>
              <a:t>Si dura más de 6 semanas</a:t>
            </a:r>
          </a:p>
          <a:p>
            <a:r>
              <a:rPr lang="es-ES" dirty="0"/>
              <a:t>Si dura más de 6 meses</a:t>
            </a:r>
          </a:p>
        </p:txBody>
      </p:sp>
      <p:sp>
        <p:nvSpPr>
          <p:cNvPr id="7" name="Marcador de texto 6">
            <a:extLst>
              <a:ext uri="{FF2B5EF4-FFF2-40B4-BE49-F238E27FC236}">
                <a16:creationId xmlns:a16="http://schemas.microsoft.com/office/drawing/2014/main" id="{7D82C42F-69B0-4815-8531-3C67470517FB}"/>
              </a:ext>
            </a:extLst>
          </p:cNvPr>
          <p:cNvSpPr>
            <a:spLocks noGrp="1"/>
          </p:cNvSpPr>
          <p:nvPr>
            <p:ph type="body" idx="10"/>
          </p:nvPr>
        </p:nvSpPr>
        <p:spPr>
          <a:xfrm>
            <a:off x="963084" y="764705"/>
            <a:ext cx="10363200" cy="1179482"/>
          </a:xfrm>
        </p:spPr>
        <p:txBody>
          <a:bodyPr>
            <a:normAutofit fontScale="85000" lnSpcReduction="10000"/>
          </a:bodyPr>
          <a:lstStyle/>
          <a:p>
            <a:r>
              <a:rPr lang="es-ES" dirty="0"/>
              <a:t>Nuestro paciente vuelve un tiempo después por mantener cuadro de habones a diario, fluctuantes en intensidad, con leve respuesta a tratamiento previo. ¿A partir de cuanto tiempo consideraremos que se trata de una urticaria crónica?</a:t>
            </a:r>
          </a:p>
        </p:txBody>
      </p:sp>
      <p:sp>
        <p:nvSpPr>
          <p:cNvPr id="8" name="Marcador de texto 7">
            <a:extLst>
              <a:ext uri="{FF2B5EF4-FFF2-40B4-BE49-F238E27FC236}">
                <a16:creationId xmlns:a16="http://schemas.microsoft.com/office/drawing/2014/main" id="{4DB794AC-F8E6-43DA-8587-66623400C4B3}"/>
              </a:ext>
            </a:extLst>
          </p:cNvPr>
          <p:cNvSpPr>
            <a:spLocks noGrp="1"/>
          </p:cNvSpPr>
          <p:nvPr>
            <p:ph type="body" sz="quarter" idx="11"/>
          </p:nvPr>
        </p:nvSpPr>
        <p:spPr/>
        <p:txBody>
          <a:bodyPr>
            <a:normAutofit lnSpcReduction="10000"/>
          </a:bodyPr>
          <a:lstStyle/>
          <a:p>
            <a:endParaRPr lang="es-ES" dirty="0"/>
          </a:p>
        </p:txBody>
      </p:sp>
      <p:sp>
        <p:nvSpPr>
          <p:cNvPr id="5" name="Título 4">
            <a:extLst>
              <a:ext uri="{FF2B5EF4-FFF2-40B4-BE49-F238E27FC236}">
                <a16:creationId xmlns:a16="http://schemas.microsoft.com/office/drawing/2014/main" id="{E13129CE-12D4-4946-A609-659A3D273406}"/>
              </a:ext>
            </a:extLst>
          </p:cNvPr>
          <p:cNvSpPr>
            <a:spLocks noGrp="1"/>
          </p:cNvSpPr>
          <p:nvPr>
            <p:ph type="title"/>
          </p:nvPr>
        </p:nvSpPr>
        <p:spPr/>
        <p:txBody>
          <a:bodyPr/>
          <a:lstStyle/>
          <a:p>
            <a:r>
              <a:rPr lang="es-ES" dirty="0"/>
              <a:t>Pregunta 2</a:t>
            </a:r>
          </a:p>
        </p:txBody>
      </p:sp>
    </p:spTree>
    <p:extLst>
      <p:ext uri="{BB962C8B-B14F-4D97-AF65-F5344CB8AC3E}">
        <p14:creationId xmlns:p14="http://schemas.microsoft.com/office/powerpoint/2010/main" val="4197794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C7CEA565-BFAA-4BA4-9EE3-79DDD031A56A}"/>
              </a:ext>
            </a:extLst>
          </p:cNvPr>
          <p:cNvSpPr>
            <a:spLocks noGrp="1"/>
          </p:cNvSpPr>
          <p:nvPr>
            <p:ph type="body" idx="1"/>
          </p:nvPr>
        </p:nvSpPr>
        <p:spPr/>
        <p:txBody>
          <a:bodyPr/>
          <a:lstStyle/>
          <a:p>
            <a:r>
              <a:rPr lang="es-ES" dirty="0"/>
              <a:t>Si dura más de una semana</a:t>
            </a:r>
          </a:p>
          <a:p>
            <a:r>
              <a:rPr lang="es-ES" dirty="0"/>
              <a:t>Si dura más de 1 mes</a:t>
            </a:r>
          </a:p>
          <a:p>
            <a:r>
              <a:rPr lang="es-ES" dirty="0">
                <a:solidFill>
                  <a:schemeClr val="tx2"/>
                </a:solidFill>
              </a:rPr>
              <a:t>Si dura más de 6 semanas</a:t>
            </a:r>
          </a:p>
          <a:p>
            <a:r>
              <a:rPr lang="es-ES" dirty="0"/>
              <a:t>Si dura más de 6 meses</a:t>
            </a:r>
          </a:p>
        </p:txBody>
      </p:sp>
      <p:sp>
        <p:nvSpPr>
          <p:cNvPr id="7" name="Marcador de texto 6">
            <a:extLst>
              <a:ext uri="{FF2B5EF4-FFF2-40B4-BE49-F238E27FC236}">
                <a16:creationId xmlns:a16="http://schemas.microsoft.com/office/drawing/2014/main" id="{7D82C42F-69B0-4815-8531-3C67470517FB}"/>
              </a:ext>
            </a:extLst>
          </p:cNvPr>
          <p:cNvSpPr>
            <a:spLocks noGrp="1"/>
          </p:cNvSpPr>
          <p:nvPr>
            <p:ph type="body" idx="10"/>
          </p:nvPr>
        </p:nvSpPr>
        <p:spPr>
          <a:xfrm>
            <a:off x="963084" y="764705"/>
            <a:ext cx="10363200" cy="1179482"/>
          </a:xfrm>
        </p:spPr>
        <p:txBody>
          <a:bodyPr>
            <a:normAutofit fontScale="85000" lnSpcReduction="10000"/>
          </a:bodyPr>
          <a:lstStyle/>
          <a:p>
            <a:r>
              <a:rPr lang="es-ES" dirty="0"/>
              <a:t>Nuestro paciente vuelve un tiempo después por mantener cuadro de habones a diario, fluctuantes en intensidad, con leve respuesta a tratamiento previo. ¿A partir de cuanto tiempo consideraremos que se trata de una urticaria crónica?</a:t>
            </a:r>
          </a:p>
        </p:txBody>
      </p:sp>
      <p:sp>
        <p:nvSpPr>
          <p:cNvPr id="8" name="Marcador de texto 7">
            <a:extLst>
              <a:ext uri="{FF2B5EF4-FFF2-40B4-BE49-F238E27FC236}">
                <a16:creationId xmlns:a16="http://schemas.microsoft.com/office/drawing/2014/main" id="{4DB794AC-F8E6-43DA-8587-66623400C4B3}"/>
              </a:ext>
            </a:extLst>
          </p:cNvPr>
          <p:cNvSpPr>
            <a:spLocks noGrp="1"/>
          </p:cNvSpPr>
          <p:nvPr>
            <p:ph type="body" sz="quarter" idx="11"/>
          </p:nvPr>
        </p:nvSpPr>
        <p:spPr/>
        <p:txBody>
          <a:bodyPr>
            <a:normAutofit lnSpcReduction="10000"/>
          </a:bodyPr>
          <a:lstStyle/>
          <a:p>
            <a:endParaRPr lang="es-ES" dirty="0"/>
          </a:p>
        </p:txBody>
      </p:sp>
      <p:sp>
        <p:nvSpPr>
          <p:cNvPr id="5" name="Título 4">
            <a:extLst>
              <a:ext uri="{FF2B5EF4-FFF2-40B4-BE49-F238E27FC236}">
                <a16:creationId xmlns:a16="http://schemas.microsoft.com/office/drawing/2014/main" id="{E13129CE-12D4-4946-A609-659A3D273406}"/>
              </a:ext>
            </a:extLst>
          </p:cNvPr>
          <p:cNvSpPr>
            <a:spLocks noGrp="1"/>
          </p:cNvSpPr>
          <p:nvPr>
            <p:ph type="title"/>
          </p:nvPr>
        </p:nvSpPr>
        <p:spPr/>
        <p:txBody>
          <a:bodyPr/>
          <a:lstStyle/>
          <a:p>
            <a:r>
              <a:rPr lang="es-ES" dirty="0"/>
              <a:t>Pregunta 2</a:t>
            </a:r>
          </a:p>
        </p:txBody>
      </p:sp>
    </p:spTree>
    <p:extLst>
      <p:ext uri="{BB962C8B-B14F-4D97-AF65-F5344CB8AC3E}">
        <p14:creationId xmlns:p14="http://schemas.microsoft.com/office/powerpoint/2010/main" val="203338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2C63F820-266F-4750-BD80-C81273DA693D}"/>
              </a:ext>
            </a:extLst>
          </p:cNvPr>
          <p:cNvSpPr>
            <a:spLocks noGrp="1"/>
          </p:cNvSpPr>
          <p:nvPr>
            <p:ph type="title"/>
          </p:nvPr>
        </p:nvSpPr>
        <p:spPr/>
        <p:txBody>
          <a:bodyPr/>
          <a:lstStyle/>
          <a:p>
            <a:r>
              <a:rPr lang="es-ES" dirty="0"/>
              <a:t>Prevalencia y Pronóstico urticaria aguda</a:t>
            </a:r>
          </a:p>
        </p:txBody>
      </p:sp>
      <p:sp>
        <p:nvSpPr>
          <p:cNvPr id="7" name="Marcador de contenido 6">
            <a:extLst>
              <a:ext uri="{FF2B5EF4-FFF2-40B4-BE49-F238E27FC236}">
                <a16:creationId xmlns:a16="http://schemas.microsoft.com/office/drawing/2014/main" id="{C23F6C5D-CEEF-4A7C-B683-D035EC54E4F0}"/>
              </a:ext>
            </a:extLst>
          </p:cNvPr>
          <p:cNvSpPr>
            <a:spLocks noGrp="1"/>
          </p:cNvSpPr>
          <p:nvPr>
            <p:ph idx="1"/>
          </p:nvPr>
        </p:nvSpPr>
        <p:spPr>
          <a:xfrm>
            <a:off x="0" y="1411113"/>
            <a:ext cx="11582400" cy="3770489"/>
          </a:xfrm>
        </p:spPr>
        <p:txBody>
          <a:bodyPr/>
          <a:lstStyle/>
          <a:p>
            <a:r>
              <a:rPr lang="es-ES" dirty="0"/>
              <a:t>Al menos un 20 a 25% de la población general tendrá un episodio de urticaria aguda a lo largo de su vida</a:t>
            </a:r>
          </a:p>
          <a:p>
            <a:endParaRPr lang="es-ES" dirty="0"/>
          </a:p>
          <a:p>
            <a:r>
              <a:rPr lang="es-ES" dirty="0"/>
              <a:t>La resolución de la urticaria acontece en la gran mayoría de casos en las primeras 24 horas, pudiendo prolongarse a los 3-5 días especialmente si causa infecciosa</a:t>
            </a:r>
          </a:p>
          <a:p>
            <a:endParaRPr lang="es-ES" dirty="0"/>
          </a:p>
          <a:p>
            <a:r>
              <a:rPr lang="es-ES" dirty="0"/>
              <a:t>No hay datos sólidos sobre paso de urticaria aguda a crónica</a:t>
            </a:r>
          </a:p>
          <a:p>
            <a:pPr lvl="1"/>
            <a:r>
              <a:rPr lang="es-ES" dirty="0"/>
              <a:t>En 1120 niños con urticaria aguda (&lt;18a): 5,4% desarrollaron UC  </a:t>
            </a:r>
          </a:p>
        </p:txBody>
      </p:sp>
      <p:sp>
        <p:nvSpPr>
          <p:cNvPr id="8" name="Marcador de texto 7">
            <a:extLst>
              <a:ext uri="{FF2B5EF4-FFF2-40B4-BE49-F238E27FC236}">
                <a16:creationId xmlns:a16="http://schemas.microsoft.com/office/drawing/2014/main" id="{1C42F303-6442-4412-B13D-80F35C343B76}"/>
              </a:ext>
            </a:extLst>
          </p:cNvPr>
          <p:cNvSpPr>
            <a:spLocks noGrp="1"/>
          </p:cNvSpPr>
          <p:nvPr>
            <p:ph type="body" sz="quarter" idx="10"/>
          </p:nvPr>
        </p:nvSpPr>
        <p:spPr>
          <a:xfrm>
            <a:off x="-43" y="5842324"/>
            <a:ext cx="11582443" cy="348163"/>
          </a:xfrm>
        </p:spPr>
        <p:txBody>
          <a:bodyPr>
            <a:normAutofit fontScale="92500"/>
          </a:bodyPr>
          <a:lstStyle/>
          <a:p>
            <a:r>
              <a:rPr lang="en-US" dirty="0"/>
              <a:t>Liu TH, et al. Significant factors associated with severity and outcome of an initial episode of acute urticaria in children. </a:t>
            </a:r>
            <a:r>
              <a:rPr lang="en-US" dirty="0" err="1"/>
              <a:t>Pediatr</a:t>
            </a:r>
            <a:r>
              <a:rPr lang="en-US" dirty="0"/>
              <a:t> Allergy Immunol </a:t>
            </a:r>
            <a:r>
              <a:rPr lang="es-ES" dirty="0"/>
              <a:t>2010;21(7):1043–51</a:t>
            </a:r>
          </a:p>
        </p:txBody>
      </p:sp>
    </p:spTree>
    <p:extLst>
      <p:ext uri="{BB962C8B-B14F-4D97-AF65-F5344CB8AC3E}">
        <p14:creationId xmlns:p14="http://schemas.microsoft.com/office/powerpoint/2010/main" val="56112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81A5C155-8FAF-498D-9390-241FD5C87B9C}"/>
              </a:ext>
            </a:extLst>
          </p:cNvPr>
          <p:cNvSpPr>
            <a:spLocks noGrp="1"/>
          </p:cNvSpPr>
          <p:nvPr>
            <p:ph type="body" idx="1"/>
          </p:nvPr>
        </p:nvSpPr>
        <p:spPr/>
        <p:txBody>
          <a:bodyPr/>
          <a:lstStyle/>
          <a:p>
            <a:r>
              <a:rPr lang="es-ES" dirty="0"/>
              <a:t>Realizar dieta de exclusión alimentaria</a:t>
            </a:r>
          </a:p>
          <a:p>
            <a:r>
              <a:rPr lang="es-ES" dirty="0"/>
              <a:t>Añadir un antiH1 de primera generación</a:t>
            </a:r>
          </a:p>
          <a:p>
            <a:r>
              <a:rPr lang="es-ES" dirty="0"/>
              <a:t>Aumentar la dosis de </a:t>
            </a:r>
            <a:r>
              <a:rPr lang="es-ES" dirty="0" err="1"/>
              <a:t>cetirizina</a:t>
            </a:r>
            <a:r>
              <a:rPr lang="es-ES" dirty="0"/>
              <a:t> por encima de indicaciones de prospecto</a:t>
            </a:r>
          </a:p>
          <a:p>
            <a:r>
              <a:rPr lang="es-ES" dirty="0"/>
              <a:t>Añadir corticoide sistémico</a:t>
            </a:r>
          </a:p>
        </p:txBody>
      </p:sp>
      <p:sp>
        <p:nvSpPr>
          <p:cNvPr id="7" name="Marcador de texto 6">
            <a:extLst>
              <a:ext uri="{FF2B5EF4-FFF2-40B4-BE49-F238E27FC236}">
                <a16:creationId xmlns:a16="http://schemas.microsoft.com/office/drawing/2014/main" id="{6127A389-BD80-43BA-9FB8-0232F58C03A1}"/>
              </a:ext>
            </a:extLst>
          </p:cNvPr>
          <p:cNvSpPr>
            <a:spLocks noGrp="1"/>
          </p:cNvSpPr>
          <p:nvPr>
            <p:ph type="body" idx="10"/>
          </p:nvPr>
        </p:nvSpPr>
        <p:spPr/>
        <p:txBody>
          <a:bodyPr/>
          <a:lstStyle/>
          <a:p>
            <a:r>
              <a:rPr lang="es-ES" dirty="0"/>
              <a:t>Dado la respuesta subóptima a </a:t>
            </a:r>
            <a:r>
              <a:rPr lang="es-ES" dirty="0" err="1"/>
              <a:t>cetirizina</a:t>
            </a:r>
            <a:r>
              <a:rPr lang="es-ES" dirty="0"/>
              <a:t>, ¿cual sería el siguiente escalón terapéutico? </a:t>
            </a:r>
          </a:p>
        </p:txBody>
      </p:sp>
      <p:sp>
        <p:nvSpPr>
          <p:cNvPr id="8" name="Marcador de texto 7">
            <a:extLst>
              <a:ext uri="{FF2B5EF4-FFF2-40B4-BE49-F238E27FC236}">
                <a16:creationId xmlns:a16="http://schemas.microsoft.com/office/drawing/2014/main" id="{E49FA910-E30B-4FD7-97D4-7C3699A184F9}"/>
              </a:ext>
            </a:extLst>
          </p:cNvPr>
          <p:cNvSpPr>
            <a:spLocks noGrp="1"/>
          </p:cNvSpPr>
          <p:nvPr>
            <p:ph type="body" sz="quarter" idx="11"/>
          </p:nvPr>
        </p:nvSpPr>
        <p:spPr/>
        <p:txBody>
          <a:bodyPr>
            <a:normAutofit lnSpcReduction="10000"/>
          </a:bodyPr>
          <a:lstStyle/>
          <a:p>
            <a:endParaRPr lang="es-ES"/>
          </a:p>
        </p:txBody>
      </p:sp>
      <p:sp>
        <p:nvSpPr>
          <p:cNvPr id="5" name="Título 4">
            <a:extLst>
              <a:ext uri="{FF2B5EF4-FFF2-40B4-BE49-F238E27FC236}">
                <a16:creationId xmlns:a16="http://schemas.microsoft.com/office/drawing/2014/main" id="{1B290220-6688-4326-BFC7-B76D971D03CC}"/>
              </a:ext>
            </a:extLst>
          </p:cNvPr>
          <p:cNvSpPr>
            <a:spLocks noGrp="1"/>
          </p:cNvSpPr>
          <p:nvPr>
            <p:ph type="title"/>
          </p:nvPr>
        </p:nvSpPr>
        <p:spPr/>
        <p:txBody>
          <a:bodyPr/>
          <a:lstStyle/>
          <a:p>
            <a:r>
              <a:rPr lang="es-ES" dirty="0"/>
              <a:t>Pregunta 3</a:t>
            </a:r>
          </a:p>
        </p:txBody>
      </p:sp>
    </p:spTree>
    <p:extLst>
      <p:ext uri="{BB962C8B-B14F-4D97-AF65-F5344CB8AC3E}">
        <p14:creationId xmlns:p14="http://schemas.microsoft.com/office/powerpoint/2010/main" val="2527969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81A5C155-8FAF-498D-9390-241FD5C87B9C}"/>
              </a:ext>
            </a:extLst>
          </p:cNvPr>
          <p:cNvSpPr>
            <a:spLocks noGrp="1"/>
          </p:cNvSpPr>
          <p:nvPr>
            <p:ph type="body" idx="1"/>
          </p:nvPr>
        </p:nvSpPr>
        <p:spPr/>
        <p:txBody>
          <a:bodyPr/>
          <a:lstStyle/>
          <a:p>
            <a:r>
              <a:rPr lang="es-ES" dirty="0"/>
              <a:t>Realizar dieta de exclusión alimentaria</a:t>
            </a:r>
          </a:p>
          <a:p>
            <a:r>
              <a:rPr lang="es-ES" dirty="0"/>
              <a:t>Añadir un antiH1 de primera generación</a:t>
            </a:r>
          </a:p>
          <a:p>
            <a:r>
              <a:rPr lang="es-ES" dirty="0">
                <a:solidFill>
                  <a:schemeClr val="tx2"/>
                </a:solidFill>
              </a:rPr>
              <a:t>Aumentar la dosis de </a:t>
            </a:r>
            <a:r>
              <a:rPr lang="es-ES" dirty="0" err="1">
                <a:solidFill>
                  <a:schemeClr val="tx2"/>
                </a:solidFill>
              </a:rPr>
              <a:t>cetirizina</a:t>
            </a:r>
            <a:r>
              <a:rPr lang="es-ES" dirty="0">
                <a:solidFill>
                  <a:schemeClr val="tx2"/>
                </a:solidFill>
              </a:rPr>
              <a:t> por encima de indicaciones de prospecto</a:t>
            </a:r>
          </a:p>
          <a:p>
            <a:r>
              <a:rPr lang="es-ES" dirty="0"/>
              <a:t>Añadir corticoide sistémico</a:t>
            </a:r>
          </a:p>
        </p:txBody>
      </p:sp>
      <p:sp>
        <p:nvSpPr>
          <p:cNvPr id="7" name="Marcador de texto 6">
            <a:extLst>
              <a:ext uri="{FF2B5EF4-FFF2-40B4-BE49-F238E27FC236}">
                <a16:creationId xmlns:a16="http://schemas.microsoft.com/office/drawing/2014/main" id="{6127A389-BD80-43BA-9FB8-0232F58C03A1}"/>
              </a:ext>
            </a:extLst>
          </p:cNvPr>
          <p:cNvSpPr>
            <a:spLocks noGrp="1"/>
          </p:cNvSpPr>
          <p:nvPr>
            <p:ph type="body" idx="10"/>
          </p:nvPr>
        </p:nvSpPr>
        <p:spPr/>
        <p:txBody>
          <a:bodyPr/>
          <a:lstStyle/>
          <a:p>
            <a:r>
              <a:rPr lang="es-ES" dirty="0"/>
              <a:t>Dado la respuesta subóptima a </a:t>
            </a:r>
            <a:r>
              <a:rPr lang="es-ES" dirty="0" err="1"/>
              <a:t>cetirizina</a:t>
            </a:r>
            <a:r>
              <a:rPr lang="es-ES" dirty="0"/>
              <a:t>, ¿cual sería el siguiente escalón terapéutico? </a:t>
            </a:r>
          </a:p>
        </p:txBody>
      </p:sp>
      <p:sp>
        <p:nvSpPr>
          <p:cNvPr id="8" name="Marcador de texto 7">
            <a:extLst>
              <a:ext uri="{FF2B5EF4-FFF2-40B4-BE49-F238E27FC236}">
                <a16:creationId xmlns:a16="http://schemas.microsoft.com/office/drawing/2014/main" id="{E49FA910-E30B-4FD7-97D4-7C3699A184F9}"/>
              </a:ext>
            </a:extLst>
          </p:cNvPr>
          <p:cNvSpPr>
            <a:spLocks noGrp="1"/>
          </p:cNvSpPr>
          <p:nvPr>
            <p:ph type="body" sz="quarter" idx="11"/>
          </p:nvPr>
        </p:nvSpPr>
        <p:spPr/>
        <p:txBody>
          <a:bodyPr>
            <a:normAutofit lnSpcReduction="10000"/>
          </a:bodyPr>
          <a:lstStyle/>
          <a:p>
            <a:endParaRPr lang="es-ES"/>
          </a:p>
        </p:txBody>
      </p:sp>
      <p:sp>
        <p:nvSpPr>
          <p:cNvPr id="5" name="Título 4">
            <a:extLst>
              <a:ext uri="{FF2B5EF4-FFF2-40B4-BE49-F238E27FC236}">
                <a16:creationId xmlns:a16="http://schemas.microsoft.com/office/drawing/2014/main" id="{1B290220-6688-4326-BFC7-B76D971D03CC}"/>
              </a:ext>
            </a:extLst>
          </p:cNvPr>
          <p:cNvSpPr>
            <a:spLocks noGrp="1"/>
          </p:cNvSpPr>
          <p:nvPr>
            <p:ph type="title"/>
          </p:nvPr>
        </p:nvSpPr>
        <p:spPr/>
        <p:txBody>
          <a:bodyPr/>
          <a:lstStyle/>
          <a:p>
            <a:r>
              <a:rPr lang="es-ES" dirty="0"/>
              <a:t>Pregunta 3</a:t>
            </a:r>
          </a:p>
        </p:txBody>
      </p:sp>
    </p:spTree>
    <p:extLst>
      <p:ext uri="{BB962C8B-B14F-4D97-AF65-F5344CB8AC3E}">
        <p14:creationId xmlns:p14="http://schemas.microsoft.com/office/powerpoint/2010/main" val="1159627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EDE9CCE2-E0CC-4549-954D-ABEF3E727F05}"/>
              </a:ext>
            </a:extLst>
          </p:cNvPr>
          <p:cNvSpPr>
            <a:spLocks noGrp="1"/>
          </p:cNvSpPr>
          <p:nvPr>
            <p:ph idx="1"/>
          </p:nvPr>
        </p:nvSpPr>
        <p:spPr>
          <a:xfrm>
            <a:off x="0" y="1015675"/>
            <a:ext cx="11582400" cy="1309036"/>
          </a:xfrm>
        </p:spPr>
        <p:txBody>
          <a:bodyPr>
            <a:normAutofit lnSpcReduction="10000"/>
          </a:bodyPr>
          <a:lstStyle/>
          <a:p>
            <a:r>
              <a:rPr lang="es-ES" dirty="0"/>
              <a:t>Guías de consenso sobre urticaria crónica en niños: </a:t>
            </a:r>
          </a:p>
          <a:p>
            <a:pPr lvl="1"/>
            <a:r>
              <a:rPr lang="es-ES" dirty="0"/>
              <a:t>No existen!!!</a:t>
            </a:r>
          </a:p>
          <a:p>
            <a:r>
              <a:rPr lang="es-ES" dirty="0"/>
              <a:t>Guías adultos:</a:t>
            </a:r>
          </a:p>
        </p:txBody>
      </p:sp>
      <p:sp>
        <p:nvSpPr>
          <p:cNvPr id="6" name="Título 5">
            <a:extLst>
              <a:ext uri="{FF2B5EF4-FFF2-40B4-BE49-F238E27FC236}">
                <a16:creationId xmlns:a16="http://schemas.microsoft.com/office/drawing/2014/main" id="{4D8B8986-3FC6-4CD3-9E98-732F00DD953F}"/>
              </a:ext>
            </a:extLst>
          </p:cNvPr>
          <p:cNvSpPr>
            <a:spLocks noGrp="1"/>
          </p:cNvSpPr>
          <p:nvPr>
            <p:ph type="title"/>
          </p:nvPr>
        </p:nvSpPr>
        <p:spPr/>
        <p:txBody>
          <a:bodyPr/>
          <a:lstStyle/>
          <a:p>
            <a:r>
              <a:rPr lang="es-ES" dirty="0"/>
              <a:t>Tratamiento urticaria crónica</a:t>
            </a:r>
          </a:p>
        </p:txBody>
      </p:sp>
      <p:sp>
        <p:nvSpPr>
          <p:cNvPr id="8" name="Marcador de texto 7">
            <a:extLst>
              <a:ext uri="{FF2B5EF4-FFF2-40B4-BE49-F238E27FC236}">
                <a16:creationId xmlns:a16="http://schemas.microsoft.com/office/drawing/2014/main" id="{328E286C-7EF7-4FC5-8258-C9C23FBD71E1}"/>
              </a:ext>
            </a:extLst>
          </p:cNvPr>
          <p:cNvSpPr>
            <a:spLocks noGrp="1"/>
          </p:cNvSpPr>
          <p:nvPr>
            <p:ph type="body" sz="quarter" idx="10"/>
          </p:nvPr>
        </p:nvSpPr>
        <p:spPr>
          <a:xfrm>
            <a:off x="-43" y="5694744"/>
            <a:ext cx="11582443" cy="295162"/>
          </a:xfrm>
        </p:spPr>
        <p:txBody>
          <a:bodyPr>
            <a:normAutofit fontScale="85000" lnSpcReduction="10000"/>
          </a:bodyPr>
          <a:lstStyle/>
          <a:p>
            <a:r>
              <a:rPr lang="en-US" i="0" dirty="0" err="1"/>
              <a:t>Zuberbier</a:t>
            </a:r>
            <a:r>
              <a:rPr lang="en-US" i="0" dirty="0"/>
              <a:t> T, et al. The EAACI/GA²LEN/EDF/WAO Guideline for the Definition, Classification, Diagnosis and Management of Urticaria. Allergy. 2018 Jan 15. </a:t>
            </a:r>
            <a:r>
              <a:rPr lang="en-US" i="0" dirty="0" err="1"/>
              <a:t>doi</a:t>
            </a:r>
            <a:r>
              <a:rPr lang="en-US" i="0" dirty="0"/>
              <a:t>: 10.1111/all.13397 </a:t>
            </a:r>
            <a:endParaRPr lang="es-ES" i="0" dirty="0"/>
          </a:p>
        </p:txBody>
      </p:sp>
      <p:sp>
        <p:nvSpPr>
          <p:cNvPr id="17" name="Flecha arriba 14">
            <a:extLst>
              <a:ext uri="{FF2B5EF4-FFF2-40B4-BE49-F238E27FC236}">
                <a16:creationId xmlns:a16="http://schemas.microsoft.com/office/drawing/2014/main" id="{7A2876F7-BE98-460E-A702-8CB80074AD23}"/>
              </a:ext>
            </a:extLst>
          </p:cNvPr>
          <p:cNvSpPr/>
          <p:nvPr/>
        </p:nvSpPr>
        <p:spPr>
          <a:xfrm rot="10800000">
            <a:off x="4588928" y="2788996"/>
            <a:ext cx="250018" cy="463713"/>
          </a:xfrm>
          <a:prstGeom prst="upArrow">
            <a:avLst>
              <a:gd name="adj1" fmla="val 43380"/>
              <a:gd name="adj2" fmla="val 65762"/>
            </a:avLst>
          </a:prstGeom>
          <a:gradFill flip="none" rotWithShape="1">
            <a:gsLst>
              <a:gs pos="0">
                <a:srgbClr val="E03E52">
                  <a:lumMod val="67000"/>
                </a:srgbClr>
              </a:gs>
              <a:gs pos="48000">
                <a:srgbClr val="E03E52">
                  <a:lumMod val="97000"/>
                  <a:lumOff val="3000"/>
                </a:srgbClr>
              </a:gs>
              <a:gs pos="100000">
                <a:srgbClr val="E03E52">
                  <a:lumMod val="20000"/>
                  <a:lumOff val="80000"/>
                </a:srgbClr>
              </a:gs>
            </a:gsLst>
            <a:lin ang="5400000" scaled="1"/>
            <a:tileRect/>
          </a:gradFill>
          <a:ln w="12700" cap="flat" cmpd="sng" algn="ctr">
            <a:noFill/>
            <a:prstDash val="solid"/>
            <a:miter lim="800000"/>
          </a:ln>
          <a:effectLst/>
        </p:spPr>
        <p:txBody>
          <a:bodyPr rtlCol="0" anchor="ctr"/>
          <a:lstStyle/>
          <a:p>
            <a:pPr algn="ctr">
              <a:lnSpc>
                <a:spcPct val="270000"/>
              </a:lnSpc>
              <a:defRPr/>
            </a:pPr>
            <a:endParaRPr lang="es-ES" kern="0" dirty="0">
              <a:solidFill>
                <a:srgbClr val="E03E52">
                  <a:lumMod val="60000"/>
                  <a:lumOff val="40000"/>
                </a:srgbClr>
              </a:solidFill>
              <a:latin typeface="Calibri" panose="020F0502020204030204"/>
            </a:endParaRPr>
          </a:p>
        </p:txBody>
      </p:sp>
      <p:sp>
        <p:nvSpPr>
          <p:cNvPr id="18" name="Rectángulo: esquinas redondeadas 17">
            <a:extLst>
              <a:ext uri="{FF2B5EF4-FFF2-40B4-BE49-F238E27FC236}">
                <a16:creationId xmlns:a16="http://schemas.microsoft.com/office/drawing/2014/main" id="{71338C56-47EE-49B5-B9B2-B3A1A6597B39}"/>
              </a:ext>
            </a:extLst>
          </p:cNvPr>
          <p:cNvSpPr/>
          <p:nvPr/>
        </p:nvSpPr>
        <p:spPr>
          <a:xfrm>
            <a:off x="2609524" y="2409218"/>
            <a:ext cx="4208824" cy="37977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s-ES" sz="1600" dirty="0"/>
              <a:t>Antihistamínicos de 2ª generación (AHsg)</a:t>
            </a:r>
          </a:p>
        </p:txBody>
      </p:sp>
      <p:sp>
        <p:nvSpPr>
          <p:cNvPr id="19" name="Flecha arriba 14">
            <a:extLst>
              <a:ext uri="{FF2B5EF4-FFF2-40B4-BE49-F238E27FC236}">
                <a16:creationId xmlns:a16="http://schemas.microsoft.com/office/drawing/2014/main" id="{31924C1E-0D2C-4A3A-9660-78A5DCD03ECC}"/>
              </a:ext>
            </a:extLst>
          </p:cNvPr>
          <p:cNvSpPr/>
          <p:nvPr/>
        </p:nvSpPr>
        <p:spPr>
          <a:xfrm rot="10800000">
            <a:off x="4588928" y="3636591"/>
            <a:ext cx="250018" cy="463713"/>
          </a:xfrm>
          <a:prstGeom prst="upArrow">
            <a:avLst>
              <a:gd name="adj1" fmla="val 43380"/>
              <a:gd name="adj2" fmla="val 65762"/>
            </a:avLst>
          </a:prstGeom>
          <a:gradFill flip="none" rotWithShape="1">
            <a:gsLst>
              <a:gs pos="0">
                <a:srgbClr val="E03E52">
                  <a:lumMod val="67000"/>
                </a:srgbClr>
              </a:gs>
              <a:gs pos="48000">
                <a:srgbClr val="E03E52">
                  <a:lumMod val="97000"/>
                  <a:lumOff val="3000"/>
                </a:srgbClr>
              </a:gs>
              <a:gs pos="100000">
                <a:srgbClr val="E03E52">
                  <a:lumMod val="20000"/>
                  <a:lumOff val="80000"/>
                </a:srgbClr>
              </a:gs>
            </a:gsLst>
            <a:lin ang="5400000" scaled="1"/>
            <a:tileRect/>
          </a:gradFill>
          <a:ln w="12700" cap="flat" cmpd="sng" algn="ctr">
            <a:noFill/>
            <a:prstDash val="solid"/>
            <a:miter lim="800000"/>
          </a:ln>
          <a:effectLst/>
        </p:spPr>
        <p:txBody>
          <a:bodyPr rtlCol="0" anchor="ctr"/>
          <a:lstStyle/>
          <a:p>
            <a:pPr algn="ctr">
              <a:lnSpc>
                <a:spcPct val="270000"/>
              </a:lnSpc>
              <a:defRPr/>
            </a:pPr>
            <a:endParaRPr lang="es-ES" kern="0" dirty="0">
              <a:solidFill>
                <a:srgbClr val="E03E52">
                  <a:lumMod val="60000"/>
                  <a:lumOff val="40000"/>
                </a:srgbClr>
              </a:solidFill>
              <a:latin typeface="Calibri" panose="020F0502020204030204"/>
            </a:endParaRPr>
          </a:p>
        </p:txBody>
      </p:sp>
      <p:sp>
        <p:nvSpPr>
          <p:cNvPr id="20" name="Rectángulo: esquinas redondeadas 19">
            <a:extLst>
              <a:ext uri="{FF2B5EF4-FFF2-40B4-BE49-F238E27FC236}">
                <a16:creationId xmlns:a16="http://schemas.microsoft.com/office/drawing/2014/main" id="{ECE17AB5-6242-43A4-99F1-7233EA72244D}"/>
              </a:ext>
            </a:extLst>
          </p:cNvPr>
          <p:cNvSpPr/>
          <p:nvPr/>
        </p:nvSpPr>
        <p:spPr>
          <a:xfrm>
            <a:off x="2609524" y="3243970"/>
            <a:ext cx="4208824" cy="37977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s-ES" sz="1600" dirty="0"/>
              <a:t>Aumentar AHsg hasta x4 </a:t>
            </a:r>
          </a:p>
        </p:txBody>
      </p:sp>
      <p:sp>
        <p:nvSpPr>
          <p:cNvPr id="21" name="Flecha arriba 14">
            <a:extLst>
              <a:ext uri="{FF2B5EF4-FFF2-40B4-BE49-F238E27FC236}">
                <a16:creationId xmlns:a16="http://schemas.microsoft.com/office/drawing/2014/main" id="{0D59D7C2-3C2F-4CA0-9030-99388CEDBB22}"/>
              </a:ext>
            </a:extLst>
          </p:cNvPr>
          <p:cNvSpPr/>
          <p:nvPr/>
        </p:nvSpPr>
        <p:spPr>
          <a:xfrm rot="10800000">
            <a:off x="4588928" y="4492925"/>
            <a:ext cx="250018" cy="463713"/>
          </a:xfrm>
          <a:prstGeom prst="upArrow">
            <a:avLst>
              <a:gd name="adj1" fmla="val 43380"/>
              <a:gd name="adj2" fmla="val 65762"/>
            </a:avLst>
          </a:prstGeom>
          <a:gradFill flip="none" rotWithShape="1">
            <a:gsLst>
              <a:gs pos="0">
                <a:srgbClr val="E03E52">
                  <a:lumMod val="67000"/>
                </a:srgbClr>
              </a:gs>
              <a:gs pos="48000">
                <a:srgbClr val="E03E52">
                  <a:lumMod val="97000"/>
                  <a:lumOff val="3000"/>
                </a:srgbClr>
              </a:gs>
              <a:gs pos="100000">
                <a:srgbClr val="E03E52">
                  <a:lumMod val="20000"/>
                  <a:lumOff val="80000"/>
                </a:srgbClr>
              </a:gs>
            </a:gsLst>
            <a:lin ang="5400000" scaled="1"/>
            <a:tileRect/>
          </a:gradFill>
          <a:ln w="12700" cap="flat" cmpd="sng" algn="ctr">
            <a:noFill/>
            <a:prstDash val="solid"/>
            <a:miter lim="800000"/>
          </a:ln>
          <a:effectLst/>
        </p:spPr>
        <p:txBody>
          <a:bodyPr rtlCol="0" anchor="ctr"/>
          <a:lstStyle/>
          <a:p>
            <a:pPr algn="ctr">
              <a:lnSpc>
                <a:spcPct val="270000"/>
              </a:lnSpc>
              <a:defRPr/>
            </a:pPr>
            <a:endParaRPr lang="es-ES" kern="0" dirty="0">
              <a:solidFill>
                <a:srgbClr val="E03E52">
                  <a:lumMod val="60000"/>
                  <a:lumOff val="40000"/>
                </a:srgbClr>
              </a:solidFill>
              <a:latin typeface="Calibri" panose="020F0502020204030204"/>
            </a:endParaRPr>
          </a:p>
        </p:txBody>
      </p:sp>
      <p:sp>
        <p:nvSpPr>
          <p:cNvPr id="22" name="Rectángulo: esquinas redondeadas 21">
            <a:extLst>
              <a:ext uri="{FF2B5EF4-FFF2-40B4-BE49-F238E27FC236}">
                <a16:creationId xmlns:a16="http://schemas.microsoft.com/office/drawing/2014/main" id="{3A839A37-F99A-4E76-83C4-6245850B79EB}"/>
              </a:ext>
            </a:extLst>
          </p:cNvPr>
          <p:cNvSpPr/>
          <p:nvPr/>
        </p:nvSpPr>
        <p:spPr>
          <a:xfrm>
            <a:off x="2609524" y="4113147"/>
            <a:ext cx="4208824" cy="37977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s-ES" sz="1600" dirty="0"/>
              <a:t>Añadir </a:t>
            </a:r>
            <a:r>
              <a:rPr lang="es-ES" sz="1600" dirty="0" err="1"/>
              <a:t>Omalizumab</a:t>
            </a:r>
            <a:r>
              <a:rPr lang="es-ES" sz="1600" dirty="0"/>
              <a:t> a AHsg </a:t>
            </a:r>
          </a:p>
        </p:txBody>
      </p:sp>
      <p:sp>
        <p:nvSpPr>
          <p:cNvPr id="23" name="Rectángulo: esquinas redondeadas 22">
            <a:extLst>
              <a:ext uri="{FF2B5EF4-FFF2-40B4-BE49-F238E27FC236}">
                <a16:creationId xmlns:a16="http://schemas.microsoft.com/office/drawing/2014/main" id="{FFE6B0E7-CC3C-43B9-A89B-F259C0F71B6C}"/>
              </a:ext>
            </a:extLst>
          </p:cNvPr>
          <p:cNvSpPr/>
          <p:nvPr/>
        </p:nvSpPr>
        <p:spPr>
          <a:xfrm>
            <a:off x="2609524" y="4956639"/>
            <a:ext cx="4208824" cy="37977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s-ES" sz="1600" dirty="0"/>
              <a:t>Añadir Ciclosporina a AHsg </a:t>
            </a:r>
          </a:p>
        </p:txBody>
      </p:sp>
      <p:sp>
        <p:nvSpPr>
          <p:cNvPr id="24" name="CuadroTexto 23">
            <a:extLst>
              <a:ext uri="{FF2B5EF4-FFF2-40B4-BE49-F238E27FC236}">
                <a16:creationId xmlns:a16="http://schemas.microsoft.com/office/drawing/2014/main" id="{7EBB1FE4-A5BC-4D5A-9C38-7D6009BF6464}"/>
              </a:ext>
            </a:extLst>
          </p:cNvPr>
          <p:cNvSpPr txBox="1"/>
          <p:nvPr/>
        </p:nvSpPr>
        <p:spPr>
          <a:xfrm>
            <a:off x="4838946" y="2776154"/>
            <a:ext cx="6524272" cy="435464"/>
          </a:xfrm>
          <a:prstGeom prst="rect">
            <a:avLst/>
          </a:prstGeom>
          <a:noFill/>
        </p:spPr>
        <p:txBody>
          <a:bodyPr vert="horz" wrap="square" lIns="91440" tIns="45720" rIns="91440" bIns="45720" rtlCol="0" anchor="ctr">
            <a:noAutofit/>
          </a:bodyPr>
          <a:lstStyle/>
          <a:p>
            <a:r>
              <a:rPr lang="es-ES" sz="1600" dirty="0"/>
              <a:t>Si control inadecuado. A las 2-4 semanas o antes si síntomas intolerables  </a:t>
            </a:r>
          </a:p>
        </p:txBody>
      </p:sp>
      <p:sp>
        <p:nvSpPr>
          <p:cNvPr id="25" name="CuadroTexto 24">
            <a:extLst>
              <a:ext uri="{FF2B5EF4-FFF2-40B4-BE49-F238E27FC236}">
                <a16:creationId xmlns:a16="http://schemas.microsoft.com/office/drawing/2014/main" id="{BA54FB43-704E-42DA-B1D4-A60D170A11F8}"/>
              </a:ext>
            </a:extLst>
          </p:cNvPr>
          <p:cNvSpPr txBox="1"/>
          <p:nvPr/>
        </p:nvSpPr>
        <p:spPr>
          <a:xfrm>
            <a:off x="4888594" y="3658421"/>
            <a:ext cx="6524272" cy="435464"/>
          </a:xfrm>
          <a:prstGeom prst="rect">
            <a:avLst/>
          </a:prstGeom>
          <a:noFill/>
        </p:spPr>
        <p:txBody>
          <a:bodyPr vert="horz" wrap="square" lIns="91440" tIns="45720" rIns="91440" bIns="45720" rtlCol="0" anchor="ctr">
            <a:noAutofit/>
          </a:bodyPr>
          <a:lstStyle/>
          <a:p>
            <a:r>
              <a:rPr lang="es-ES" sz="1600" dirty="0"/>
              <a:t>Si control inadecuado. A las 2-4 semanas o antes si síntomas intolerables  </a:t>
            </a:r>
          </a:p>
        </p:txBody>
      </p:sp>
      <p:sp>
        <p:nvSpPr>
          <p:cNvPr id="26" name="CuadroTexto 25">
            <a:extLst>
              <a:ext uri="{FF2B5EF4-FFF2-40B4-BE49-F238E27FC236}">
                <a16:creationId xmlns:a16="http://schemas.microsoft.com/office/drawing/2014/main" id="{0D011677-9252-4893-A6CB-DFBC39340B75}"/>
              </a:ext>
            </a:extLst>
          </p:cNvPr>
          <p:cNvSpPr txBox="1"/>
          <p:nvPr/>
        </p:nvSpPr>
        <p:spPr>
          <a:xfrm>
            <a:off x="4888594" y="4479301"/>
            <a:ext cx="6524272" cy="435464"/>
          </a:xfrm>
          <a:prstGeom prst="rect">
            <a:avLst/>
          </a:prstGeom>
          <a:noFill/>
        </p:spPr>
        <p:txBody>
          <a:bodyPr vert="horz" wrap="square" lIns="91440" tIns="45720" rIns="91440" bIns="45720" rtlCol="0" anchor="ctr">
            <a:noAutofit/>
          </a:bodyPr>
          <a:lstStyle/>
          <a:p>
            <a:r>
              <a:rPr lang="es-ES" sz="1600" dirty="0"/>
              <a:t>Si control inadecuado. A los 6 meses o antes si síntomas intolerables  </a:t>
            </a:r>
          </a:p>
        </p:txBody>
      </p:sp>
      <p:sp>
        <p:nvSpPr>
          <p:cNvPr id="2" name="Rectángulo 1">
            <a:extLst>
              <a:ext uri="{FF2B5EF4-FFF2-40B4-BE49-F238E27FC236}">
                <a16:creationId xmlns:a16="http://schemas.microsoft.com/office/drawing/2014/main" id="{7944F911-1A8D-4F57-8DC4-A710E426AB3F}"/>
              </a:ext>
            </a:extLst>
          </p:cNvPr>
          <p:cNvSpPr/>
          <p:nvPr/>
        </p:nvSpPr>
        <p:spPr>
          <a:xfrm>
            <a:off x="2452577" y="-909049"/>
            <a:ext cx="6096000" cy="646331"/>
          </a:xfrm>
          <a:prstGeom prst="rect">
            <a:avLst/>
          </a:prstGeom>
        </p:spPr>
        <p:txBody>
          <a:bodyPr>
            <a:spAutoFit/>
          </a:bodyPr>
          <a:lstStyle/>
          <a:p>
            <a:r>
              <a:rPr lang="en-US" dirty="0">
                <a:solidFill>
                  <a:srgbClr val="000000"/>
                </a:solidFill>
                <a:latin typeface="Times New Roman" panose="02020603050405020304" pitchFamily="18" charset="0"/>
              </a:rPr>
              <a:t>Complete remission was noted in 50% to 60% of children with a single dose and 97.5% with a quadruple dose. </a:t>
            </a:r>
            <a:endParaRPr lang="es-ES" dirty="0"/>
          </a:p>
        </p:txBody>
      </p:sp>
      <p:sp>
        <p:nvSpPr>
          <p:cNvPr id="3" name="CuadroTexto 2">
            <a:extLst>
              <a:ext uri="{FF2B5EF4-FFF2-40B4-BE49-F238E27FC236}">
                <a16:creationId xmlns:a16="http://schemas.microsoft.com/office/drawing/2014/main" id="{9EA9CDEA-472C-4931-B4AD-4FF5F0B67CC3}"/>
              </a:ext>
            </a:extLst>
          </p:cNvPr>
          <p:cNvSpPr txBox="1"/>
          <p:nvPr/>
        </p:nvSpPr>
        <p:spPr>
          <a:xfrm>
            <a:off x="6818348" y="2411210"/>
            <a:ext cx="3282582" cy="368475"/>
          </a:xfrm>
          <a:prstGeom prst="rect">
            <a:avLst/>
          </a:prstGeom>
          <a:noFill/>
        </p:spPr>
        <p:txBody>
          <a:bodyPr vert="horz" wrap="square" lIns="91440" tIns="45720" rIns="91440" bIns="45720" rtlCol="0" anchor="ctr">
            <a:noAutofit/>
          </a:bodyPr>
          <a:lstStyle/>
          <a:p>
            <a:r>
              <a:rPr lang="es-ES" dirty="0">
                <a:solidFill>
                  <a:schemeClr val="tx2"/>
                </a:solidFill>
              </a:rPr>
              <a:t>Remisión completa en 50% </a:t>
            </a:r>
          </a:p>
        </p:txBody>
      </p:sp>
      <p:sp>
        <p:nvSpPr>
          <p:cNvPr id="27" name="CuadroTexto 26">
            <a:extLst>
              <a:ext uri="{FF2B5EF4-FFF2-40B4-BE49-F238E27FC236}">
                <a16:creationId xmlns:a16="http://schemas.microsoft.com/office/drawing/2014/main" id="{CD101AB0-1E32-4D4E-B5FC-F06E2C95BAC9}"/>
              </a:ext>
            </a:extLst>
          </p:cNvPr>
          <p:cNvSpPr txBox="1"/>
          <p:nvPr/>
        </p:nvSpPr>
        <p:spPr>
          <a:xfrm>
            <a:off x="6818348" y="3244762"/>
            <a:ext cx="2839229" cy="368475"/>
          </a:xfrm>
          <a:prstGeom prst="rect">
            <a:avLst/>
          </a:prstGeom>
          <a:noFill/>
        </p:spPr>
        <p:txBody>
          <a:bodyPr vert="horz" wrap="square" lIns="91440" tIns="45720" rIns="91440" bIns="45720" rtlCol="0" anchor="ctr">
            <a:noAutofit/>
          </a:bodyPr>
          <a:lstStyle/>
          <a:p>
            <a:r>
              <a:rPr lang="es-ES" dirty="0">
                <a:solidFill>
                  <a:schemeClr val="tx2"/>
                </a:solidFill>
              </a:rPr>
              <a:t>Remisión completa en 98% </a:t>
            </a:r>
          </a:p>
        </p:txBody>
      </p:sp>
      <p:sp>
        <p:nvSpPr>
          <p:cNvPr id="28" name="Marcador de texto 7">
            <a:extLst>
              <a:ext uri="{FF2B5EF4-FFF2-40B4-BE49-F238E27FC236}">
                <a16:creationId xmlns:a16="http://schemas.microsoft.com/office/drawing/2014/main" id="{F7F69AFF-7CA7-4AAA-8268-6F7DB958827E}"/>
              </a:ext>
            </a:extLst>
          </p:cNvPr>
          <p:cNvSpPr txBox="1">
            <a:spLocks/>
          </p:cNvSpPr>
          <p:nvPr/>
        </p:nvSpPr>
        <p:spPr>
          <a:xfrm>
            <a:off x="-44" y="5968815"/>
            <a:ext cx="11582443" cy="295162"/>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1400" i="1"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i="0" dirty="0" err="1"/>
              <a:t>Cornillier</a:t>
            </a:r>
            <a:r>
              <a:rPr lang="en-US" sz="1200" i="0" dirty="0"/>
              <a:t> et al, et al. Chronic spontaneous urticaria in children - a systematic review on interventions and comorbidities. </a:t>
            </a:r>
            <a:r>
              <a:rPr lang="en-US" sz="1200" i="0" dirty="0" err="1"/>
              <a:t>Pediatr</a:t>
            </a:r>
            <a:r>
              <a:rPr lang="en-US" sz="1200" i="0" dirty="0"/>
              <a:t> Allergy Immunol. 2018 </a:t>
            </a:r>
            <a:r>
              <a:rPr lang="pt-BR" sz="1200" i="0" dirty="0" err="1"/>
              <a:t>Feb</a:t>
            </a:r>
            <a:r>
              <a:rPr lang="pt-BR" sz="1200" i="0" dirty="0"/>
              <a:t> 2. </a:t>
            </a:r>
            <a:r>
              <a:rPr lang="pt-BR" sz="1200" i="0" dirty="0" err="1"/>
              <a:t>doi</a:t>
            </a:r>
            <a:r>
              <a:rPr lang="pt-BR" sz="1200" i="0" dirty="0"/>
              <a:t>: 10.1111/pai.12870</a:t>
            </a:r>
            <a:endParaRPr lang="es-ES" sz="1200" i="0" dirty="0"/>
          </a:p>
        </p:txBody>
      </p:sp>
    </p:spTree>
    <p:extLst>
      <p:ext uri="{BB962C8B-B14F-4D97-AF65-F5344CB8AC3E}">
        <p14:creationId xmlns:p14="http://schemas.microsoft.com/office/powerpoint/2010/main" val="23684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p:bldP spid="25" grpId="0"/>
      <p:bldP spid="26" grpId="0"/>
      <p:bldP spid="3"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CF4F3-5DB3-43DE-9308-99D46787CDC6}"/>
              </a:ext>
            </a:extLst>
          </p:cNvPr>
          <p:cNvSpPr>
            <a:spLocks noGrp="1"/>
          </p:cNvSpPr>
          <p:nvPr>
            <p:ph type="title"/>
          </p:nvPr>
        </p:nvSpPr>
        <p:spPr/>
        <p:txBody>
          <a:bodyPr/>
          <a:lstStyle/>
          <a:p>
            <a:r>
              <a:rPr lang="es-ES" dirty="0"/>
              <a:t>Seguridad de los antiH1</a:t>
            </a:r>
          </a:p>
        </p:txBody>
      </p:sp>
      <p:sp>
        <p:nvSpPr>
          <p:cNvPr id="3" name="Marcador de contenido 2">
            <a:extLst>
              <a:ext uri="{FF2B5EF4-FFF2-40B4-BE49-F238E27FC236}">
                <a16:creationId xmlns:a16="http://schemas.microsoft.com/office/drawing/2014/main" id="{49F6B450-7260-4A99-9F8F-DA7756DD5BA0}"/>
              </a:ext>
            </a:extLst>
          </p:cNvPr>
          <p:cNvSpPr>
            <a:spLocks noGrp="1"/>
          </p:cNvSpPr>
          <p:nvPr>
            <p:ph idx="1"/>
          </p:nvPr>
        </p:nvSpPr>
        <p:spPr/>
        <p:txBody>
          <a:bodyPr>
            <a:normAutofit lnSpcReduction="10000"/>
          </a:bodyPr>
          <a:lstStyle/>
          <a:p>
            <a:r>
              <a:rPr lang="es-ES" b="1" dirty="0"/>
              <a:t>Tanto tiempo?</a:t>
            </a:r>
          </a:p>
          <a:p>
            <a:pPr lvl="1"/>
            <a:r>
              <a:rPr lang="es-ES" dirty="0"/>
              <a:t>Existen ensayos clínicos demostrando la seguridad del uso de antihistamínicos en niños a largo plazo (6 a 18 meses de uso diario) para:</a:t>
            </a:r>
          </a:p>
          <a:p>
            <a:pPr lvl="2"/>
            <a:r>
              <a:rPr lang="es-ES" dirty="0" err="1"/>
              <a:t>Cetirizina</a:t>
            </a:r>
            <a:endParaRPr lang="es-ES" dirty="0"/>
          </a:p>
          <a:p>
            <a:pPr lvl="2"/>
            <a:r>
              <a:rPr lang="es-ES" dirty="0"/>
              <a:t>Desloratadina</a:t>
            </a:r>
          </a:p>
          <a:p>
            <a:pPr lvl="2"/>
            <a:r>
              <a:rPr lang="es-ES" dirty="0" err="1"/>
              <a:t>Fexofenadina</a:t>
            </a:r>
            <a:endParaRPr lang="es-ES" dirty="0"/>
          </a:p>
          <a:p>
            <a:pPr lvl="2"/>
            <a:r>
              <a:rPr lang="es-ES" dirty="0" err="1"/>
              <a:t>Levocetirizina</a:t>
            </a:r>
            <a:endParaRPr lang="es-ES" dirty="0"/>
          </a:p>
          <a:p>
            <a:pPr lvl="2"/>
            <a:r>
              <a:rPr lang="es-ES" dirty="0"/>
              <a:t>Loratadina</a:t>
            </a:r>
          </a:p>
          <a:p>
            <a:endParaRPr lang="es-ES" dirty="0"/>
          </a:p>
          <a:p>
            <a:r>
              <a:rPr lang="es-ES" b="1" dirty="0"/>
              <a:t>Dosis tan altas???</a:t>
            </a:r>
          </a:p>
          <a:p>
            <a:pPr lvl="1"/>
            <a:r>
              <a:rPr lang="es-ES" dirty="0"/>
              <a:t>Escasos estudios en niños</a:t>
            </a:r>
          </a:p>
          <a:p>
            <a:pPr lvl="1"/>
            <a:r>
              <a:rPr lang="es-ES" dirty="0"/>
              <a:t>En adultos, mayores dosis implican peor tolerancia a nivel del SNC, pero no toxicidad</a:t>
            </a:r>
          </a:p>
        </p:txBody>
      </p:sp>
      <p:sp>
        <p:nvSpPr>
          <p:cNvPr id="4" name="Marcador de texto 3">
            <a:extLst>
              <a:ext uri="{FF2B5EF4-FFF2-40B4-BE49-F238E27FC236}">
                <a16:creationId xmlns:a16="http://schemas.microsoft.com/office/drawing/2014/main" id="{AE33EA45-AC01-4264-957E-E610A8347CF4}"/>
              </a:ext>
            </a:extLst>
          </p:cNvPr>
          <p:cNvSpPr>
            <a:spLocks noGrp="1"/>
          </p:cNvSpPr>
          <p:nvPr>
            <p:ph type="body" sz="quarter" idx="10"/>
          </p:nvPr>
        </p:nvSpPr>
        <p:spPr>
          <a:xfrm>
            <a:off x="-43" y="5661247"/>
            <a:ext cx="11582443" cy="540769"/>
          </a:xfrm>
        </p:spPr>
        <p:txBody>
          <a:bodyPr>
            <a:normAutofit fontScale="92500"/>
          </a:bodyPr>
          <a:lstStyle/>
          <a:p>
            <a:r>
              <a:rPr lang="de-DE" i="0" dirty="0"/>
              <a:t>Simons et al. </a:t>
            </a:r>
            <a:r>
              <a:rPr lang="en-US" i="0" dirty="0"/>
              <a:t>Histamine and H1-antihistamines: Celebrating a century of </a:t>
            </a:r>
            <a:r>
              <a:rPr lang="es-ES" i="0" dirty="0" err="1"/>
              <a:t>Progress</a:t>
            </a:r>
            <a:r>
              <a:rPr lang="es-ES" i="0" dirty="0"/>
              <a:t>, </a:t>
            </a:r>
            <a:r>
              <a:rPr lang="de-DE" i="0" dirty="0"/>
              <a:t>J </a:t>
            </a:r>
            <a:r>
              <a:rPr lang="de-DE" i="0" dirty="0" err="1"/>
              <a:t>Allergy</a:t>
            </a:r>
            <a:r>
              <a:rPr lang="de-DE" i="0" dirty="0"/>
              <a:t> </a:t>
            </a:r>
            <a:r>
              <a:rPr lang="de-DE" i="0" dirty="0" err="1"/>
              <a:t>Clin</a:t>
            </a:r>
            <a:r>
              <a:rPr lang="de-DE" i="0" dirty="0"/>
              <a:t> </a:t>
            </a:r>
            <a:r>
              <a:rPr lang="de-DE" i="0" dirty="0" err="1"/>
              <a:t>Immunol</a:t>
            </a:r>
            <a:r>
              <a:rPr lang="de-DE" i="0" dirty="0"/>
              <a:t> 2011;128:1139-50.</a:t>
            </a:r>
          </a:p>
          <a:p>
            <a:r>
              <a:rPr lang="es-ES" i="0" dirty="0"/>
              <a:t>Novak Z, et al, Safety and </a:t>
            </a:r>
            <a:r>
              <a:rPr lang="es-ES" i="0" dirty="0" err="1"/>
              <a:t>tolerability</a:t>
            </a:r>
            <a:r>
              <a:rPr lang="es-ES" i="0" dirty="0"/>
              <a:t> </a:t>
            </a:r>
            <a:r>
              <a:rPr lang="es-ES" i="0" dirty="0" err="1"/>
              <a:t>of</a:t>
            </a:r>
            <a:r>
              <a:rPr lang="es-ES" i="0" dirty="0"/>
              <a:t> </a:t>
            </a:r>
            <a:r>
              <a:rPr lang="es-ES" i="0" dirty="0" err="1"/>
              <a:t>bilastine</a:t>
            </a:r>
            <a:r>
              <a:rPr lang="en-US" i="0" dirty="0"/>
              <a:t>10 mg administered for 12 weeks in children with allergic diseases. </a:t>
            </a:r>
            <a:r>
              <a:rPr lang="en-US" i="0" dirty="0" err="1"/>
              <a:t>Pediatr</a:t>
            </a:r>
            <a:r>
              <a:rPr lang="en-US" i="0" dirty="0"/>
              <a:t> Allergy Immunol 2016: 27: 493–498</a:t>
            </a:r>
            <a:endParaRPr lang="de-DE" i="0" dirty="0"/>
          </a:p>
          <a:p>
            <a:endParaRPr lang="es-ES" dirty="0"/>
          </a:p>
        </p:txBody>
      </p:sp>
    </p:spTree>
    <p:extLst>
      <p:ext uri="{BB962C8B-B14F-4D97-AF65-F5344CB8AC3E}">
        <p14:creationId xmlns:p14="http://schemas.microsoft.com/office/powerpoint/2010/main" val="190891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BA1A99-65CF-472B-A82D-5A8C4FD1C038}"/>
              </a:ext>
            </a:extLst>
          </p:cNvPr>
          <p:cNvSpPr>
            <a:spLocks noGrp="1"/>
          </p:cNvSpPr>
          <p:nvPr>
            <p:ph type="title"/>
          </p:nvPr>
        </p:nvSpPr>
        <p:spPr/>
        <p:txBody>
          <a:bodyPr/>
          <a:lstStyle/>
          <a:p>
            <a:r>
              <a:rPr lang="es-ES" dirty="0"/>
              <a:t>Ocupación de receptores en SNC medido mediante PET</a:t>
            </a:r>
          </a:p>
        </p:txBody>
      </p:sp>
      <p:pic>
        <p:nvPicPr>
          <p:cNvPr id="5" name="Imagen 4">
            <a:extLst>
              <a:ext uri="{FF2B5EF4-FFF2-40B4-BE49-F238E27FC236}">
                <a16:creationId xmlns:a16="http://schemas.microsoft.com/office/drawing/2014/main" id="{501CE2B1-2846-4D70-B9D1-844B123B00E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793778" y="1026307"/>
            <a:ext cx="7763690" cy="4681898"/>
          </a:xfrm>
          <a:prstGeom prst="rect">
            <a:avLst/>
          </a:prstGeom>
        </p:spPr>
      </p:pic>
      <p:sp>
        <p:nvSpPr>
          <p:cNvPr id="6" name="Rectángulo 5">
            <a:extLst>
              <a:ext uri="{FF2B5EF4-FFF2-40B4-BE49-F238E27FC236}">
                <a16:creationId xmlns:a16="http://schemas.microsoft.com/office/drawing/2014/main" id="{F7C5333D-FB2B-4999-AE6F-63CD2B29CD85}"/>
              </a:ext>
            </a:extLst>
          </p:cNvPr>
          <p:cNvSpPr/>
          <p:nvPr/>
        </p:nvSpPr>
        <p:spPr>
          <a:xfrm>
            <a:off x="0" y="5887321"/>
            <a:ext cx="11397335" cy="307777"/>
          </a:xfrm>
          <a:prstGeom prst="rect">
            <a:avLst/>
          </a:prstGeom>
        </p:spPr>
        <p:txBody>
          <a:bodyPr wrap="square">
            <a:spAutoFit/>
          </a:bodyPr>
          <a:lstStyle/>
          <a:p>
            <a:r>
              <a:rPr lang="es-ES" altLang="es-ES" sz="1400" i="1" dirty="0">
                <a:solidFill>
                  <a:schemeClr val="accent2"/>
                </a:solidFill>
              </a:rPr>
              <a:t>Jáuregui I, et al. </a:t>
            </a:r>
            <a:r>
              <a:rPr lang="es-ES" altLang="es-ES" sz="1400" i="1" dirty="0" err="1">
                <a:solidFill>
                  <a:schemeClr val="accent2"/>
                </a:solidFill>
              </a:rPr>
              <a:t>Bilastine</a:t>
            </a:r>
            <a:r>
              <a:rPr lang="es-ES" altLang="es-ES" sz="1400" i="1" dirty="0">
                <a:solidFill>
                  <a:schemeClr val="accent2"/>
                </a:solidFill>
              </a:rPr>
              <a:t>: a new </a:t>
            </a:r>
            <a:r>
              <a:rPr lang="es-ES" altLang="es-ES" sz="1400" i="1" dirty="0" err="1">
                <a:solidFill>
                  <a:schemeClr val="accent2"/>
                </a:solidFill>
              </a:rPr>
              <a:t>antihistamine</a:t>
            </a:r>
            <a:r>
              <a:rPr lang="es-ES" altLang="es-ES" sz="1400" i="1" dirty="0">
                <a:solidFill>
                  <a:schemeClr val="accent2"/>
                </a:solidFill>
              </a:rPr>
              <a:t> </a:t>
            </a:r>
            <a:r>
              <a:rPr lang="es-ES" altLang="es-ES" sz="1400" i="1" dirty="0" err="1">
                <a:solidFill>
                  <a:schemeClr val="accent2"/>
                </a:solidFill>
              </a:rPr>
              <a:t>with</a:t>
            </a:r>
            <a:r>
              <a:rPr lang="es-ES" altLang="es-ES" sz="1400" i="1" dirty="0">
                <a:solidFill>
                  <a:schemeClr val="accent2"/>
                </a:solidFill>
              </a:rPr>
              <a:t> </a:t>
            </a:r>
            <a:r>
              <a:rPr lang="es-ES" altLang="es-ES" sz="1400" i="1" dirty="0" err="1">
                <a:solidFill>
                  <a:schemeClr val="accent2"/>
                </a:solidFill>
              </a:rPr>
              <a:t>an</a:t>
            </a:r>
            <a:r>
              <a:rPr lang="es-ES" altLang="es-ES" sz="1400" i="1" dirty="0">
                <a:solidFill>
                  <a:schemeClr val="accent2"/>
                </a:solidFill>
              </a:rPr>
              <a:t> </a:t>
            </a:r>
            <a:r>
              <a:rPr lang="es-ES" altLang="es-ES" sz="1400" i="1" dirty="0" err="1">
                <a:solidFill>
                  <a:schemeClr val="accent2"/>
                </a:solidFill>
              </a:rPr>
              <a:t>optimal</a:t>
            </a:r>
            <a:r>
              <a:rPr lang="es-ES" altLang="es-ES" sz="1400" i="1" dirty="0">
                <a:solidFill>
                  <a:schemeClr val="accent2"/>
                </a:solidFill>
              </a:rPr>
              <a:t> </a:t>
            </a:r>
            <a:r>
              <a:rPr lang="es-ES" altLang="es-ES" sz="1400" i="1" dirty="0" err="1">
                <a:solidFill>
                  <a:schemeClr val="accent2"/>
                </a:solidFill>
              </a:rPr>
              <a:t>benefit-to-risk</a:t>
            </a:r>
            <a:r>
              <a:rPr lang="es-ES" altLang="es-ES" sz="1400" i="1" dirty="0">
                <a:solidFill>
                  <a:schemeClr val="accent2"/>
                </a:solidFill>
              </a:rPr>
              <a:t> ratio </a:t>
            </a:r>
            <a:r>
              <a:rPr lang="es-ES" altLang="es-ES" sz="1400" i="1" dirty="0" err="1">
                <a:solidFill>
                  <a:schemeClr val="accent2"/>
                </a:solidFill>
              </a:rPr>
              <a:t>for</a:t>
            </a:r>
            <a:r>
              <a:rPr lang="es-ES" altLang="es-ES" sz="1400" i="1" dirty="0">
                <a:solidFill>
                  <a:schemeClr val="accent2"/>
                </a:solidFill>
              </a:rPr>
              <a:t> safety </a:t>
            </a:r>
            <a:r>
              <a:rPr lang="es-ES" altLang="es-ES" sz="1400" i="1" dirty="0" err="1">
                <a:solidFill>
                  <a:schemeClr val="accent2"/>
                </a:solidFill>
              </a:rPr>
              <a:t>during</a:t>
            </a:r>
            <a:r>
              <a:rPr lang="es-ES" altLang="es-ES" sz="1400" i="1" dirty="0">
                <a:solidFill>
                  <a:schemeClr val="accent2"/>
                </a:solidFill>
              </a:rPr>
              <a:t> </a:t>
            </a:r>
            <a:r>
              <a:rPr lang="es-ES" altLang="es-ES" sz="1400" i="1" dirty="0" err="1">
                <a:solidFill>
                  <a:schemeClr val="accent2"/>
                </a:solidFill>
              </a:rPr>
              <a:t>driving</a:t>
            </a:r>
            <a:r>
              <a:rPr lang="es-ES" altLang="es-ES" sz="1400" i="1" dirty="0">
                <a:solidFill>
                  <a:schemeClr val="accent2"/>
                </a:solidFill>
              </a:rPr>
              <a:t>. Expert </a:t>
            </a:r>
            <a:r>
              <a:rPr lang="es-ES" altLang="es-ES" sz="1400" i="1" dirty="0" err="1">
                <a:solidFill>
                  <a:schemeClr val="accent2"/>
                </a:solidFill>
              </a:rPr>
              <a:t>Opin</a:t>
            </a:r>
            <a:r>
              <a:rPr lang="es-ES" altLang="es-ES" sz="1400" i="1" dirty="0">
                <a:solidFill>
                  <a:schemeClr val="accent2"/>
                </a:solidFill>
              </a:rPr>
              <a:t> </a:t>
            </a:r>
            <a:r>
              <a:rPr lang="es-ES" altLang="es-ES" sz="1400" i="1" dirty="0" err="1">
                <a:solidFill>
                  <a:schemeClr val="accent2"/>
                </a:solidFill>
              </a:rPr>
              <a:t>Drug</a:t>
            </a:r>
            <a:r>
              <a:rPr lang="es-ES" altLang="es-ES" sz="1400" i="1" dirty="0">
                <a:solidFill>
                  <a:schemeClr val="accent2"/>
                </a:solidFill>
              </a:rPr>
              <a:t> </a:t>
            </a:r>
            <a:r>
              <a:rPr lang="es-ES" altLang="es-ES" sz="1400" i="1" dirty="0" err="1">
                <a:solidFill>
                  <a:schemeClr val="accent2"/>
                </a:solidFill>
              </a:rPr>
              <a:t>Saf</a:t>
            </a:r>
            <a:r>
              <a:rPr lang="es-ES" altLang="es-ES" sz="1400" i="1" dirty="0">
                <a:solidFill>
                  <a:schemeClr val="accent2"/>
                </a:solidFill>
              </a:rPr>
              <a:t>. 2016;15(1):89-98 </a:t>
            </a:r>
          </a:p>
        </p:txBody>
      </p:sp>
    </p:spTree>
    <p:extLst>
      <p:ext uri="{BB962C8B-B14F-4D97-AF65-F5344CB8AC3E}">
        <p14:creationId xmlns:p14="http://schemas.microsoft.com/office/powerpoint/2010/main" val="1090372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9D9A8-D9E5-4762-8665-65362C1EAD5C}"/>
              </a:ext>
            </a:extLst>
          </p:cNvPr>
          <p:cNvSpPr>
            <a:spLocks noGrp="1"/>
          </p:cNvSpPr>
          <p:nvPr>
            <p:ph type="title"/>
          </p:nvPr>
        </p:nvSpPr>
        <p:spPr>
          <a:xfrm>
            <a:off x="609600" y="125872"/>
            <a:ext cx="10972800" cy="604800"/>
          </a:xfrm>
        </p:spPr>
        <p:txBody>
          <a:bodyPr/>
          <a:lstStyle/>
          <a:p>
            <a:r>
              <a:rPr lang="es-ES" dirty="0" err="1"/>
              <a:t>Omalizumab</a:t>
            </a:r>
            <a:endParaRPr lang="es-ES" dirty="0"/>
          </a:p>
        </p:txBody>
      </p:sp>
      <p:sp>
        <p:nvSpPr>
          <p:cNvPr id="4" name="Marcador de texto 3">
            <a:extLst>
              <a:ext uri="{FF2B5EF4-FFF2-40B4-BE49-F238E27FC236}">
                <a16:creationId xmlns:a16="http://schemas.microsoft.com/office/drawing/2014/main" id="{47A5EE36-FCB4-4334-BBC4-298F9C7B9044}"/>
              </a:ext>
            </a:extLst>
          </p:cNvPr>
          <p:cNvSpPr>
            <a:spLocks noGrp="1"/>
          </p:cNvSpPr>
          <p:nvPr>
            <p:ph type="body" sz="quarter" idx="10"/>
          </p:nvPr>
        </p:nvSpPr>
        <p:spPr>
          <a:xfrm>
            <a:off x="5766070" y="5760842"/>
            <a:ext cx="6142901" cy="251300"/>
          </a:xfrm>
        </p:spPr>
        <p:txBody>
          <a:bodyPr>
            <a:noAutofit/>
          </a:bodyPr>
          <a:lstStyle/>
          <a:p>
            <a:r>
              <a:rPr lang="en-US" altLang="es-ES" i="0" dirty="0" err="1"/>
              <a:t>Boushey</a:t>
            </a:r>
            <a:r>
              <a:rPr lang="en-US" altLang="es-ES" i="0" dirty="0"/>
              <a:t> H. </a:t>
            </a:r>
            <a:r>
              <a:rPr lang="en-US" i="0" dirty="0"/>
              <a:t>Experiences with monoclonal antibody therapy for allergic asthma. </a:t>
            </a:r>
            <a:r>
              <a:rPr lang="en-US" altLang="es-ES" i="0" dirty="0"/>
              <a:t>J Allergy </a:t>
            </a:r>
            <a:r>
              <a:rPr lang="en-US" altLang="es-ES" i="0" dirty="0" err="1"/>
              <a:t>Clin</a:t>
            </a:r>
            <a:r>
              <a:rPr lang="en-US" altLang="es-ES" i="0" dirty="0"/>
              <a:t> Immunol. 2001;108:S77-S83</a:t>
            </a:r>
            <a:r>
              <a:rPr lang="en-US" altLang="es-ES" i="0" dirty="0">
                <a:solidFill>
                  <a:schemeClr val="folHlink"/>
                </a:solidFill>
              </a:rPr>
              <a:t>.</a:t>
            </a:r>
            <a:endParaRPr lang="es-ES" altLang="es-ES" i="0" dirty="0">
              <a:solidFill>
                <a:schemeClr val="folHlink"/>
              </a:solidFill>
            </a:endParaRPr>
          </a:p>
          <a:p>
            <a:endParaRPr lang="es-ES" i="0" dirty="0"/>
          </a:p>
        </p:txBody>
      </p:sp>
      <p:sp>
        <p:nvSpPr>
          <p:cNvPr id="5" name="Rectangle 3">
            <a:extLst>
              <a:ext uri="{FF2B5EF4-FFF2-40B4-BE49-F238E27FC236}">
                <a16:creationId xmlns:a16="http://schemas.microsoft.com/office/drawing/2014/main" id="{51487B10-951B-4627-8D7D-F66568BBD341}"/>
              </a:ext>
            </a:extLst>
          </p:cNvPr>
          <p:cNvSpPr txBox="1">
            <a:spLocks noChangeArrowheads="1"/>
          </p:cNvSpPr>
          <p:nvPr/>
        </p:nvSpPr>
        <p:spPr>
          <a:xfrm>
            <a:off x="5661568" y="1868248"/>
            <a:ext cx="6108066" cy="2926668"/>
          </a:xfrm>
          <a:prstGeom prst="rect">
            <a:avLst/>
          </a:prstGeom>
        </p:spPr>
        <p:txBody>
          <a:bodyPr vert="horz" lIns="91440" tIns="45720" rIns="91440" bIns="45720" rtlCol="0">
            <a:normAutofit/>
          </a:bodyPr>
          <a:lstStyle>
            <a:lvl1pPr marL="808038" indent="-265113" algn="l" defTabSz="914400" rtl="0" eaLnBrk="1" latinLnBrk="0" hangingPunct="1">
              <a:spcBef>
                <a:spcPts val="600"/>
              </a:spcBef>
              <a:buFontTx/>
              <a:buBlip>
                <a:blip r:embed="rId3"/>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altLang="es-ES" sz="2000" dirty="0"/>
              <a:t>Anticuerpo monoclonal humanizado frente a IgE</a:t>
            </a:r>
          </a:p>
          <a:p>
            <a:endParaRPr lang="es-ES" altLang="es-ES" sz="2000" dirty="0"/>
          </a:p>
          <a:p>
            <a:r>
              <a:rPr lang="es-ES" altLang="es-ES" sz="2000" dirty="0"/>
              <a:t>Se une a la IgE circulante independientemente de su especificidad</a:t>
            </a:r>
          </a:p>
          <a:p>
            <a:endParaRPr lang="es-ES" altLang="es-ES" sz="2000" dirty="0"/>
          </a:p>
          <a:p>
            <a:r>
              <a:rPr lang="es-ES" altLang="es-ES" sz="2000" dirty="0"/>
              <a:t>Forma pequeños complejos, biológicamente inertes de </a:t>
            </a:r>
            <a:r>
              <a:rPr lang="es-ES" altLang="es-ES" sz="2000" dirty="0" err="1"/>
              <a:t>Omalizumab</a:t>
            </a:r>
            <a:r>
              <a:rPr lang="es-ES" altLang="es-ES" sz="2000" dirty="0"/>
              <a:t>-IgE</a:t>
            </a:r>
          </a:p>
        </p:txBody>
      </p:sp>
      <p:pic>
        <p:nvPicPr>
          <p:cNvPr id="6" name="Picture 2" descr="molecule-thing">
            <a:extLst>
              <a:ext uri="{FF2B5EF4-FFF2-40B4-BE49-F238E27FC236}">
                <a16:creationId xmlns:a16="http://schemas.microsoft.com/office/drawing/2014/main" id="{1A775A61-A55C-46D7-B276-F29B2CD2B17E}"/>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113381" y="1107495"/>
            <a:ext cx="4465637"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 name="Text Box 6">
            <a:extLst>
              <a:ext uri="{FF2B5EF4-FFF2-40B4-BE49-F238E27FC236}">
                <a16:creationId xmlns:a16="http://schemas.microsoft.com/office/drawing/2014/main" id="{C87E293D-D6F8-45FC-A3C2-AF3AC3DCFAEC}"/>
              </a:ext>
            </a:extLst>
          </p:cNvPr>
          <p:cNvSpPr txBox="1">
            <a:spLocks noChangeArrowheads="1"/>
          </p:cNvSpPr>
          <p:nvPr/>
        </p:nvSpPr>
        <p:spPr bwMode="auto">
          <a:xfrm>
            <a:off x="2169068" y="829682"/>
            <a:ext cx="20081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s-ES" sz="1600" b="1" dirty="0">
                <a:latin typeface="Arial" panose="020B0604020202020204" pitchFamily="34" charset="0"/>
              </a:rPr>
              <a:t>CDRs* </a:t>
            </a:r>
            <a:r>
              <a:rPr lang="en-US" altLang="es-ES" sz="1600" b="1" dirty="0" err="1">
                <a:latin typeface="Arial" panose="020B0604020202020204" pitchFamily="34" charset="0"/>
              </a:rPr>
              <a:t>murino</a:t>
            </a:r>
            <a:endParaRPr lang="en-US" altLang="es-ES" sz="1600" b="1" dirty="0">
              <a:latin typeface="Arial" panose="020B0604020202020204" pitchFamily="34" charset="0"/>
            </a:endParaRPr>
          </a:p>
          <a:p>
            <a:pPr algn="ctr" eaLnBrk="1" hangingPunct="1"/>
            <a:r>
              <a:rPr lang="en-US" altLang="es-ES" sz="1600" b="1" dirty="0">
                <a:latin typeface="Arial" panose="020B0604020202020204" pitchFamily="34" charset="0"/>
              </a:rPr>
              <a:t>(&lt;5% de la </a:t>
            </a:r>
            <a:r>
              <a:rPr lang="en-US" altLang="es-ES" sz="1600" b="1" dirty="0" err="1">
                <a:latin typeface="Arial" panose="020B0604020202020204" pitchFamily="34" charset="0"/>
              </a:rPr>
              <a:t>molécula</a:t>
            </a:r>
            <a:r>
              <a:rPr lang="en-US" altLang="es-ES" sz="1600" b="1" dirty="0">
                <a:latin typeface="Arial" panose="020B0604020202020204" pitchFamily="34" charset="0"/>
              </a:rPr>
              <a:t>)</a:t>
            </a:r>
          </a:p>
        </p:txBody>
      </p:sp>
      <p:sp>
        <p:nvSpPr>
          <p:cNvPr id="8" name="Line 7">
            <a:extLst>
              <a:ext uri="{FF2B5EF4-FFF2-40B4-BE49-F238E27FC236}">
                <a16:creationId xmlns:a16="http://schemas.microsoft.com/office/drawing/2014/main" id="{F68D6BA2-0253-47C9-8399-37CDF73927FD}"/>
              </a:ext>
            </a:extLst>
          </p:cNvPr>
          <p:cNvSpPr>
            <a:spLocks noChangeShapeType="1"/>
          </p:cNvSpPr>
          <p:nvPr/>
        </p:nvSpPr>
        <p:spPr bwMode="auto">
          <a:xfrm>
            <a:off x="3985168" y="997957"/>
            <a:ext cx="1060450" cy="3270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s-ES"/>
          </a:p>
        </p:txBody>
      </p:sp>
      <p:sp>
        <p:nvSpPr>
          <p:cNvPr id="9" name="Line 8">
            <a:extLst>
              <a:ext uri="{FF2B5EF4-FFF2-40B4-BE49-F238E27FC236}">
                <a16:creationId xmlns:a16="http://schemas.microsoft.com/office/drawing/2014/main" id="{7C2B2E7D-AD30-4820-9CE6-C689A10684FD}"/>
              </a:ext>
            </a:extLst>
          </p:cNvPr>
          <p:cNvSpPr>
            <a:spLocks noChangeShapeType="1"/>
          </p:cNvSpPr>
          <p:nvPr/>
        </p:nvSpPr>
        <p:spPr bwMode="auto">
          <a:xfrm flipH="1">
            <a:off x="1388018" y="997957"/>
            <a:ext cx="920750" cy="2857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s-ES"/>
          </a:p>
        </p:txBody>
      </p:sp>
      <p:sp>
        <p:nvSpPr>
          <p:cNvPr id="10" name="Text Box 9">
            <a:extLst>
              <a:ext uri="{FF2B5EF4-FFF2-40B4-BE49-F238E27FC236}">
                <a16:creationId xmlns:a16="http://schemas.microsoft.com/office/drawing/2014/main" id="{825FDFB9-7F26-40F2-B5E2-8FADBB50C49F}"/>
              </a:ext>
            </a:extLst>
          </p:cNvPr>
          <p:cNvSpPr txBox="1">
            <a:spLocks noChangeArrowheads="1"/>
          </p:cNvSpPr>
          <p:nvPr/>
        </p:nvSpPr>
        <p:spPr bwMode="auto">
          <a:xfrm>
            <a:off x="4489993" y="2598157"/>
            <a:ext cx="11715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s-ES" sz="1600" b="1" dirty="0" err="1">
                <a:latin typeface="Arial" panose="020B0604020202020204" pitchFamily="34" charset="0"/>
              </a:rPr>
              <a:t>Estructura</a:t>
            </a:r>
            <a:r>
              <a:rPr lang="en-US" altLang="es-ES" sz="1600" b="1" dirty="0">
                <a:latin typeface="Arial" panose="020B0604020202020204" pitchFamily="34" charset="0"/>
              </a:rPr>
              <a:t> </a:t>
            </a:r>
          </a:p>
          <a:p>
            <a:pPr algn="ctr" eaLnBrk="1" hangingPunct="1"/>
            <a:r>
              <a:rPr lang="en-US" altLang="es-ES" sz="1600" b="1" i="1" dirty="0" err="1">
                <a:latin typeface="Arial" panose="020B0604020202020204" pitchFamily="34" charset="0"/>
              </a:rPr>
              <a:t>humana</a:t>
            </a:r>
            <a:r>
              <a:rPr lang="en-US" altLang="es-ES" sz="1600" b="1" dirty="0">
                <a:latin typeface="Arial" panose="020B0604020202020204" pitchFamily="34" charset="0"/>
              </a:rPr>
              <a:t> </a:t>
            </a:r>
          </a:p>
          <a:p>
            <a:pPr algn="ctr" eaLnBrk="1" hangingPunct="1"/>
            <a:r>
              <a:rPr lang="en-US" altLang="es-ES" sz="1600" b="1" dirty="0">
                <a:latin typeface="Arial" panose="020B0604020202020204" pitchFamily="34" charset="0"/>
              </a:rPr>
              <a:t>de la </a:t>
            </a:r>
          </a:p>
          <a:p>
            <a:pPr algn="ctr" eaLnBrk="1" hangingPunct="1"/>
            <a:r>
              <a:rPr lang="en-US" altLang="es-ES" sz="1600" b="1" dirty="0">
                <a:latin typeface="Arial" panose="020B0604020202020204" pitchFamily="34" charset="0"/>
              </a:rPr>
              <a:t>IgG1 kappa</a:t>
            </a:r>
          </a:p>
          <a:p>
            <a:pPr algn="ctr" eaLnBrk="1" hangingPunct="1"/>
            <a:r>
              <a:rPr lang="en-US" altLang="es-ES" sz="1600" b="1" dirty="0">
                <a:latin typeface="Arial" panose="020B0604020202020204" pitchFamily="34" charset="0"/>
              </a:rPr>
              <a:t>(&gt;95% de la </a:t>
            </a:r>
          </a:p>
          <a:p>
            <a:pPr algn="ctr" eaLnBrk="1" hangingPunct="1"/>
            <a:r>
              <a:rPr lang="en-US" altLang="es-ES" sz="1600" b="1" dirty="0" err="1">
                <a:latin typeface="Arial" panose="020B0604020202020204" pitchFamily="34" charset="0"/>
              </a:rPr>
              <a:t>molécula</a:t>
            </a:r>
            <a:r>
              <a:rPr lang="en-US" altLang="es-ES" sz="1600" b="1" dirty="0">
                <a:latin typeface="Arial" panose="020B0604020202020204" pitchFamily="34" charset="0"/>
              </a:rPr>
              <a:t>)</a:t>
            </a:r>
          </a:p>
        </p:txBody>
      </p:sp>
      <p:sp>
        <p:nvSpPr>
          <p:cNvPr id="11" name="Line 10">
            <a:extLst>
              <a:ext uri="{FF2B5EF4-FFF2-40B4-BE49-F238E27FC236}">
                <a16:creationId xmlns:a16="http://schemas.microsoft.com/office/drawing/2014/main" id="{753F9F22-88DA-4F86-A0B3-97D257897DEE}"/>
              </a:ext>
            </a:extLst>
          </p:cNvPr>
          <p:cNvSpPr>
            <a:spLocks noChangeShapeType="1"/>
          </p:cNvSpPr>
          <p:nvPr/>
        </p:nvSpPr>
        <p:spPr bwMode="auto">
          <a:xfrm flipH="1" flipV="1">
            <a:off x="4089943" y="2521957"/>
            <a:ext cx="352425"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s-ES"/>
          </a:p>
        </p:txBody>
      </p:sp>
      <p:sp>
        <p:nvSpPr>
          <p:cNvPr id="12" name="Line 11">
            <a:extLst>
              <a:ext uri="{FF2B5EF4-FFF2-40B4-BE49-F238E27FC236}">
                <a16:creationId xmlns:a16="http://schemas.microsoft.com/office/drawing/2014/main" id="{CF437A11-E48E-4EAD-8E4C-99A88B3071EE}"/>
              </a:ext>
            </a:extLst>
          </p:cNvPr>
          <p:cNvSpPr>
            <a:spLocks noChangeShapeType="1"/>
          </p:cNvSpPr>
          <p:nvPr/>
        </p:nvSpPr>
        <p:spPr bwMode="auto">
          <a:xfrm flipH="1">
            <a:off x="3985168" y="3283957"/>
            <a:ext cx="4572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s-ES"/>
          </a:p>
        </p:txBody>
      </p:sp>
      <p:sp>
        <p:nvSpPr>
          <p:cNvPr id="13" name="Text Box 13">
            <a:extLst>
              <a:ext uri="{FF2B5EF4-FFF2-40B4-BE49-F238E27FC236}">
                <a16:creationId xmlns:a16="http://schemas.microsoft.com/office/drawing/2014/main" id="{64C24B12-0FCD-40A4-A9DC-54379A5D5E22}"/>
              </a:ext>
            </a:extLst>
          </p:cNvPr>
          <p:cNvSpPr txBox="1">
            <a:spLocks noChangeArrowheads="1"/>
          </p:cNvSpPr>
          <p:nvPr/>
        </p:nvSpPr>
        <p:spPr bwMode="auto">
          <a:xfrm>
            <a:off x="714055" y="5608442"/>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s-ES" sz="1400" dirty="0">
                <a:latin typeface="Arial" panose="020B0604020202020204" pitchFamily="34" charset="0"/>
              </a:rPr>
              <a:t>*CDR = </a:t>
            </a:r>
            <a:r>
              <a:rPr lang="en-US" altLang="es-ES" sz="1400" dirty="0" err="1">
                <a:latin typeface="Arial" panose="020B0604020202020204" pitchFamily="34" charset="0"/>
              </a:rPr>
              <a:t>región</a:t>
            </a:r>
            <a:r>
              <a:rPr lang="en-US" altLang="es-ES" sz="1400" dirty="0">
                <a:latin typeface="Arial" panose="020B0604020202020204" pitchFamily="34" charset="0"/>
              </a:rPr>
              <a:t> </a:t>
            </a:r>
            <a:r>
              <a:rPr lang="en-US" altLang="es-ES" sz="1400" dirty="0" err="1">
                <a:latin typeface="Arial" panose="020B0604020202020204" pitchFamily="34" charset="0"/>
              </a:rPr>
              <a:t>determinante</a:t>
            </a:r>
            <a:r>
              <a:rPr lang="en-US" altLang="es-ES" sz="1400" dirty="0">
                <a:latin typeface="Arial" panose="020B0604020202020204" pitchFamily="34" charset="0"/>
              </a:rPr>
              <a:t> de la </a:t>
            </a:r>
            <a:r>
              <a:rPr lang="en-US" altLang="es-ES" sz="1400" dirty="0" err="1">
                <a:latin typeface="Arial" panose="020B0604020202020204" pitchFamily="34" charset="0"/>
              </a:rPr>
              <a:t>complementariedad</a:t>
            </a:r>
            <a:endParaRPr lang="en-US" altLang="es-ES" sz="1400" dirty="0">
              <a:latin typeface="Arial" panose="020B0604020202020204" pitchFamily="34" charset="0"/>
            </a:endParaRPr>
          </a:p>
        </p:txBody>
      </p:sp>
    </p:spTree>
    <p:extLst>
      <p:ext uri="{BB962C8B-B14F-4D97-AF65-F5344CB8AC3E}">
        <p14:creationId xmlns:p14="http://schemas.microsoft.com/office/powerpoint/2010/main" val="327409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9819B9E-7201-4D25-9010-A6A531B85BE8}"/>
              </a:ext>
            </a:extLst>
          </p:cNvPr>
          <p:cNvPicPr>
            <a:picLocks noChangeAspect="1"/>
          </p:cNvPicPr>
          <p:nvPr/>
        </p:nvPicPr>
        <p:blipFill>
          <a:blip r:embed="rId3"/>
          <a:stretch>
            <a:fillRect/>
          </a:stretch>
        </p:blipFill>
        <p:spPr>
          <a:xfrm>
            <a:off x="2095745" y="518202"/>
            <a:ext cx="3427291" cy="50979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 name="Imagen 1">
            <a:extLst>
              <a:ext uri="{FF2B5EF4-FFF2-40B4-BE49-F238E27FC236}">
                <a16:creationId xmlns:a16="http://schemas.microsoft.com/office/drawing/2014/main" id="{AFCB6900-57C0-4F8D-8289-797004C82961}"/>
              </a:ext>
            </a:extLst>
          </p:cNvPr>
          <p:cNvPicPr>
            <a:picLocks noChangeAspect="1"/>
          </p:cNvPicPr>
          <p:nvPr/>
        </p:nvPicPr>
        <p:blipFill rotWithShape="1">
          <a:blip r:embed="rId4">
            <a:clrChange>
              <a:clrFrom>
                <a:srgbClr val="FFFFFF"/>
              </a:clrFrom>
              <a:clrTo>
                <a:srgbClr val="FFFFFF">
                  <a:alpha val="0"/>
                </a:srgbClr>
              </a:clrTo>
            </a:clrChange>
          </a:blip>
          <a:srcRect t="3548" r="50371" b="12222"/>
          <a:stretch/>
        </p:blipFill>
        <p:spPr>
          <a:xfrm>
            <a:off x="8963891" y="1283854"/>
            <a:ext cx="2264727" cy="3893571"/>
          </a:xfrm>
          <a:prstGeom prst="rect">
            <a:avLst/>
          </a:prstGeom>
        </p:spPr>
      </p:pic>
      <p:pic>
        <p:nvPicPr>
          <p:cNvPr id="4" name="Imagen 3">
            <a:extLst>
              <a:ext uri="{FF2B5EF4-FFF2-40B4-BE49-F238E27FC236}">
                <a16:creationId xmlns:a16="http://schemas.microsoft.com/office/drawing/2014/main" id="{209D5E8D-EA60-469E-ABC9-A8911B06E4D7}"/>
              </a:ext>
            </a:extLst>
          </p:cNvPr>
          <p:cNvPicPr>
            <a:picLocks noChangeAspect="1"/>
          </p:cNvPicPr>
          <p:nvPr/>
        </p:nvPicPr>
        <p:blipFill rotWithShape="1">
          <a:blip r:embed="rId4">
            <a:clrChange>
              <a:clrFrom>
                <a:srgbClr val="FFFFFF"/>
              </a:clrFrom>
              <a:clrTo>
                <a:srgbClr val="FFFFFF">
                  <a:alpha val="0"/>
                </a:srgbClr>
              </a:clrTo>
            </a:clrChange>
          </a:blip>
          <a:srcRect l="51022" t="3513" r="1274"/>
          <a:stretch/>
        </p:blipFill>
        <p:spPr>
          <a:xfrm>
            <a:off x="6608617" y="1283855"/>
            <a:ext cx="1900355" cy="3893572"/>
          </a:xfrm>
          <a:prstGeom prst="rect">
            <a:avLst/>
          </a:prstGeom>
        </p:spPr>
      </p:pic>
      <p:sp>
        <p:nvSpPr>
          <p:cNvPr id="5" name="Marcador de texto 8">
            <a:extLst>
              <a:ext uri="{FF2B5EF4-FFF2-40B4-BE49-F238E27FC236}">
                <a16:creationId xmlns:a16="http://schemas.microsoft.com/office/drawing/2014/main" id="{88B733E6-87E3-4AF9-B41B-F66CD0AE9DDC}"/>
              </a:ext>
            </a:extLst>
          </p:cNvPr>
          <p:cNvSpPr txBox="1">
            <a:spLocks/>
          </p:cNvSpPr>
          <p:nvPr/>
        </p:nvSpPr>
        <p:spPr>
          <a:xfrm>
            <a:off x="6405420" y="889416"/>
            <a:ext cx="2415308" cy="394438"/>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dirty="0">
                <a:solidFill>
                  <a:schemeClr val="tx2"/>
                </a:solidFill>
              </a:rPr>
              <a:t>Orden de la narración</a:t>
            </a:r>
          </a:p>
        </p:txBody>
      </p:sp>
      <p:sp>
        <p:nvSpPr>
          <p:cNvPr id="6" name="Marcador de texto 8">
            <a:extLst>
              <a:ext uri="{FF2B5EF4-FFF2-40B4-BE49-F238E27FC236}">
                <a16:creationId xmlns:a16="http://schemas.microsoft.com/office/drawing/2014/main" id="{C251B65B-346E-4D93-A761-C72FED7AC310}"/>
              </a:ext>
            </a:extLst>
          </p:cNvPr>
          <p:cNvSpPr txBox="1">
            <a:spLocks/>
          </p:cNvSpPr>
          <p:nvPr/>
        </p:nvSpPr>
        <p:spPr>
          <a:xfrm>
            <a:off x="8963891" y="889416"/>
            <a:ext cx="2415308" cy="39443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dirty="0">
                <a:solidFill>
                  <a:schemeClr val="tx2"/>
                </a:solidFill>
              </a:rPr>
              <a:t>Orden de la historia</a:t>
            </a:r>
          </a:p>
        </p:txBody>
      </p:sp>
    </p:spTree>
    <p:extLst>
      <p:ext uri="{BB962C8B-B14F-4D97-AF65-F5344CB8AC3E}">
        <p14:creationId xmlns:p14="http://schemas.microsoft.com/office/powerpoint/2010/main" val="3062814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F7F649-39E7-44F3-A01C-AC610A1136C5}"/>
              </a:ext>
            </a:extLst>
          </p:cNvPr>
          <p:cNvSpPr>
            <a:spLocks noGrp="1"/>
          </p:cNvSpPr>
          <p:nvPr>
            <p:ph type="title"/>
          </p:nvPr>
        </p:nvSpPr>
        <p:spPr/>
        <p:txBody>
          <a:bodyPr/>
          <a:lstStyle/>
          <a:p>
            <a:r>
              <a:rPr lang="es-ES" dirty="0" err="1"/>
              <a:t>Omalizumab</a:t>
            </a:r>
            <a:r>
              <a:rPr lang="es-ES" dirty="0"/>
              <a:t> en urticaria crónica</a:t>
            </a:r>
          </a:p>
        </p:txBody>
      </p:sp>
      <p:sp>
        <p:nvSpPr>
          <p:cNvPr id="3" name="Marcador de contenido 2">
            <a:extLst>
              <a:ext uri="{FF2B5EF4-FFF2-40B4-BE49-F238E27FC236}">
                <a16:creationId xmlns:a16="http://schemas.microsoft.com/office/drawing/2014/main" id="{C50861C6-41E1-495D-B48A-DC2945AAB5AB}"/>
              </a:ext>
            </a:extLst>
          </p:cNvPr>
          <p:cNvSpPr>
            <a:spLocks noGrp="1"/>
          </p:cNvSpPr>
          <p:nvPr>
            <p:ph idx="1"/>
          </p:nvPr>
        </p:nvSpPr>
        <p:spPr>
          <a:xfrm>
            <a:off x="0" y="1015674"/>
            <a:ext cx="11582400" cy="4842995"/>
          </a:xfrm>
        </p:spPr>
        <p:txBody>
          <a:bodyPr>
            <a:normAutofit fontScale="92500" lnSpcReduction="10000"/>
          </a:bodyPr>
          <a:lstStyle/>
          <a:p>
            <a:r>
              <a:rPr lang="es-ES" dirty="0"/>
              <a:t>Experiencia en adultos:</a:t>
            </a:r>
          </a:p>
          <a:p>
            <a:pPr lvl="1"/>
            <a:r>
              <a:rPr lang="es-ES" dirty="0"/>
              <a:t>Extensa, alta eficacia con buen perfil de seguridad</a:t>
            </a:r>
          </a:p>
          <a:p>
            <a:pPr lvl="1"/>
            <a:r>
              <a:rPr lang="es-ES" dirty="0"/>
              <a:t>…pero qué datos tenemos en pediatría?</a:t>
            </a:r>
          </a:p>
          <a:p>
            <a:endParaRPr lang="es-ES" dirty="0"/>
          </a:p>
          <a:p>
            <a:r>
              <a:rPr lang="es-ES" dirty="0"/>
              <a:t>Experiencia en adolescentes (12-18años), 2 RCT:</a:t>
            </a:r>
          </a:p>
          <a:p>
            <a:pPr lvl="1"/>
            <a:r>
              <a:rPr lang="es-ES" dirty="0"/>
              <a:t>Dosis máxima 300mg al mes</a:t>
            </a:r>
          </a:p>
          <a:p>
            <a:pPr lvl="1"/>
            <a:r>
              <a:rPr lang="es-ES" dirty="0"/>
              <a:t>Buen perfil de eficacia y seguridad</a:t>
            </a:r>
          </a:p>
          <a:p>
            <a:pPr lvl="2"/>
            <a:r>
              <a:rPr lang="es-ES" dirty="0"/>
              <a:t>Total de sujetos de 12 a 18 años incluidos:  13 y 18 (3 y 5 en grupos placebo)</a:t>
            </a:r>
          </a:p>
          <a:p>
            <a:pPr marL="1974850" lvl="2" indent="0">
              <a:buNone/>
            </a:pPr>
            <a:endParaRPr lang="es-ES" dirty="0"/>
          </a:p>
          <a:p>
            <a:r>
              <a:rPr lang="es-ES" dirty="0"/>
              <a:t>Experiencia en menores de 12 años…</a:t>
            </a:r>
          </a:p>
          <a:p>
            <a:pPr lvl="1"/>
            <a:r>
              <a:rPr lang="es-ES" dirty="0"/>
              <a:t>Seguridad bien conocida por su uso en asma grave, bien tolerado</a:t>
            </a:r>
          </a:p>
          <a:p>
            <a:pPr lvl="1"/>
            <a:r>
              <a:rPr lang="es-ES" dirty="0"/>
              <a:t>Eficacia en urticaria crónica, exclusivamente 5 casos publicados :</a:t>
            </a:r>
          </a:p>
          <a:p>
            <a:pPr lvl="2"/>
            <a:r>
              <a:rPr lang="es-ES" dirty="0"/>
              <a:t>Dosis empleada 150mg o 300mg al mes: 4/5 sujetos obtienen remisión completa</a:t>
            </a:r>
          </a:p>
        </p:txBody>
      </p:sp>
      <p:sp>
        <p:nvSpPr>
          <p:cNvPr id="5" name="Marcador de texto 7">
            <a:extLst>
              <a:ext uri="{FF2B5EF4-FFF2-40B4-BE49-F238E27FC236}">
                <a16:creationId xmlns:a16="http://schemas.microsoft.com/office/drawing/2014/main" id="{F6E958B7-03EF-43B3-92AA-C515DD98EEC0}"/>
              </a:ext>
            </a:extLst>
          </p:cNvPr>
          <p:cNvSpPr txBox="1">
            <a:spLocks/>
          </p:cNvSpPr>
          <p:nvPr/>
        </p:nvSpPr>
        <p:spPr>
          <a:xfrm>
            <a:off x="-43" y="5858670"/>
            <a:ext cx="11582443" cy="295162"/>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1400" i="1"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i="0" dirty="0" err="1"/>
              <a:t>Cornillier</a:t>
            </a:r>
            <a:r>
              <a:rPr lang="en-US" sz="1200" i="0" dirty="0"/>
              <a:t> et al, et al. Chronic spontaneous urticaria in children - a systematic review on interventions and comorbidities. </a:t>
            </a:r>
            <a:r>
              <a:rPr lang="en-US" sz="1200" i="0" dirty="0" err="1"/>
              <a:t>Pediatr</a:t>
            </a:r>
            <a:r>
              <a:rPr lang="en-US" sz="1200" i="0" dirty="0"/>
              <a:t> Allergy Immunol. 2018 </a:t>
            </a:r>
            <a:r>
              <a:rPr lang="pt-BR" sz="1200" i="0" dirty="0" err="1"/>
              <a:t>Feb</a:t>
            </a:r>
            <a:r>
              <a:rPr lang="pt-BR" sz="1200" i="0" dirty="0"/>
              <a:t> 2. </a:t>
            </a:r>
            <a:r>
              <a:rPr lang="pt-BR" sz="1200" i="0" dirty="0" err="1"/>
              <a:t>doi</a:t>
            </a:r>
            <a:r>
              <a:rPr lang="pt-BR" sz="1200" i="0" dirty="0"/>
              <a:t>: 10.1111/pai.12870</a:t>
            </a:r>
            <a:endParaRPr lang="es-ES" sz="1200" i="0" dirty="0"/>
          </a:p>
        </p:txBody>
      </p:sp>
    </p:spTree>
    <p:extLst>
      <p:ext uri="{BB962C8B-B14F-4D97-AF65-F5344CB8AC3E}">
        <p14:creationId xmlns:p14="http://schemas.microsoft.com/office/powerpoint/2010/main" val="421799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1E16E-CF47-48D8-9A47-63EC9991EEBF}"/>
              </a:ext>
            </a:extLst>
          </p:cNvPr>
          <p:cNvSpPr>
            <a:spLocks noGrp="1"/>
          </p:cNvSpPr>
          <p:nvPr>
            <p:ph type="title"/>
          </p:nvPr>
        </p:nvSpPr>
        <p:spPr/>
        <p:txBody>
          <a:bodyPr/>
          <a:lstStyle/>
          <a:p>
            <a:r>
              <a:rPr lang="es-ES" dirty="0"/>
              <a:t>Clasificación de la Urticaria Crónica</a:t>
            </a:r>
          </a:p>
        </p:txBody>
      </p:sp>
      <p:sp>
        <p:nvSpPr>
          <p:cNvPr id="3" name="Marcador de contenido 2">
            <a:extLst>
              <a:ext uri="{FF2B5EF4-FFF2-40B4-BE49-F238E27FC236}">
                <a16:creationId xmlns:a16="http://schemas.microsoft.com/office/drawing/2014/main" id="{4BDE455C-8970-464B-B676-9315ECCAC401}"/>
              </a:ext>
            </a:extLst>
          </p:cNvPr>
          <p:cNvSpPr>
            <a:spLocks noGrp="1"/>
          </p:cNvSpPr>
          <p:nvPr>
            <p:ph idx="1"/>
          </p:nvPr>
        </p:nvSpPr>
        <p:spPr>
          <a:xfrm>
            <a:off x="-44" y="1015675"/>
            <a:ext cx="11582443" cy="4747390"/>
          </a:xfrm>
        </p:spPr>
        <p:txBody>
          <a:bodyPr>
            <a:normAutofit/>
          </a:bodyPr>
          <a:lstStyle/>
          <a:p>
            <a:r>
              <a:rPr lang="es-ES" b="1" dirty="0"/>
              <a:t>Urticaria crónica espontánea</a:t>
            </a:r>
          </a:p>
          <a:p>
            <a:r>
              <a:rPr lang="es-ES" b="1" dirty="0"/>
              <a:t>Urticaria Inducible</a:t>
            </a:r>
            <a:r>
              <a:rPr lang="es-ES" dirty="0"/>
              <a:t>:</a:t>
            </a:r>
          </a:p>
          <a:p>
            <a:pPr lvl="1"/>
            <a:r>
              <a:rPr lang="es-ES" dirty="0" err="1"/>
              <a:t>Demografismo</a:t>
            </a:r>
            <a:r>
              <a:rPr lang="es-ES" dirty="0"/>
              <a:t>; urticaria a </a:t>
            </a:r>
            <a:r>
              <a:rPr lang="es-ES" dirty="0" err="1"/>
              <a:t>frigore</a:t>
            </a:r>
            <a:r>
              <a:rPr lang="es-ES" dirty="0"/>
              <a:t>; urticaria de presión tardía, urticaria solar, urticaria por calor, angioedema vibratorio, urticaria colinérgica, urticaria de contacto y urticaria </a:t>
            </a:r>
            <a:r>
              <a:rPr lang="es-ES" dirty="0" err="1"/>
              <a:t>acuagénica</a:t>
            </a:r>
            <a:endParaRPr lang="es-ES" dirty="0"/>
          </a:p>
          <a:p>
            <a:pPr lvl="1"/>
            <a:endParaRPr lang="es-ES" dirty="0"/>
          </a:p>
          <a:p>
            <a:pPr lvl="1"/>
            <a:endParaRPr lang="es-ES" dirty="0"/>
          </a:p>
          <a:p>
            <a:r>
              <a:rPr lang="es-ES" dirty="0" err="1"/>
              <a:t>Sindromes</a:t>
            </a:r>
            <a:r>
              <a:rPr lang="es-ES" dirty="0"/>
              <a:t> clásicamente </a:t>
            </a:r>
            <a:r>
              <a:rPr lang="es-ES" i="1" dirty="0"/>
              <a:t>relacionados con urticaria </a:t>
            </a:r>
            <a:r>
              <a:rPr lang="es-ES" dirty="0"/>
              <a:t>y síndromes que cursan con habones/angioedema</a:t>
            </a:r>
          </a:p>
          <a:p>
            <a:pPr lvl="1"/>
            <a:r>
              <a:rPr lang="es-ES" dirty="0"/>
              <a:t>Urticaria </a:t>
            </a:r>
            <a:r>
              <a:rPr lang="es-ES" dirty="0" err="1"/>
              <a:t>pigmentosa</a:t>
            </a:r>
            <a:r>
              <a:rPr lang="es-ES" dirty="0"/>
              <a:t> (mastocitosis cutánea), vasculitis </a:t>
            </a:r>
            <a:r>
              <a:rPr lang="es-ES" dirty="0" err="1"/>
              <a:t>urticarial</a:t>
            </a:r>
            <a:r>
              <a:rPr lang="es-ES" dirty="0"/>
              <a:t>, angioedema mediado por alteraciones de bradicinina (Angioedema familiar/angioedema adquirido)</a:t>
            </a:r>
          </a:p>
        </p:txBody>
      </p:sp>
      <p:sp>
        <p:nvSpPr>
          <p:cNvPr id="8" name="Marcador de texto 7">
            <a:extLst>
              <a:ext uri="{FF2B5EF4-FFF2-40B4-BE49-F238E27FC236}">
                <a16:creationId xmlns:a16="http://schemas.microsoft.com/office/drawing/2014/main" id="{34CDBA2A-ADA3-4444-B0D7-F93D02A93E3F}"/>
              </a:ext>
            </a:extLst>
          </p:cNvPr>
          <p:cNvSpPr>
            <a:spLocks noGrp="1"/>
          </p:cNvSpPr>
          <p:nvPr>
            <p:ph type="body" sz="quarter" idx="10"/>
          </p:nvPr>
        </p:nvSpPr>
        <p:spPr>
          <a:xfrm>
            <a:off x="-43" y="5694744"/>
            <a:ext cx="11582443" cy="295162"/>
          </a:xfrm>
        </p:spPr>
        <p:txBody>
          <a:bodyPr>
            <a:normAutofit fontScale="85000" lnSpcReduction="10000"/>
          </a:bodyPr>
          <a:lstStyle/>
          <a:p>
            <a:r>
              <a:rPr lang="en-US" i="0" dirty="0" err="1"/>
              <a:t>Zuberbier</a:t>
            </a:r>
            <a:r>
              <a:rPr lang="en-US" i="0" dirty="0"/>
              <a:t> T, et al. The EAACI/GA²LEN/EDF/WAO Guideline for the Definition, Classification, Diagnosis and Management of Urticaria. Allergy. 2018 Jan 15. </a:t>
            </a:r>
            <a:r>
              <a:rPr lang="en-US" i="0" dirty="0" err="1"/>
              <a:t>doi</a:t>
            </a:r>
            <a:r>
              <a:rPr lang="en-US" i="0" dirty="0"/>
              <a:t>: 10.1111/all.13397 </a:t>
            </a:r>
            <a:endParaRPr lang="es-ES" i="0" dirty="0"/>
          </a:p>
        </p:txBody>
      </p:sp>
    </p:spTree>
    <p:extLst>
      <p:ext uri="{BB962C8B-B14F-4D97-AF65-F5344CB8AC3E}">
        <p14:creationId xmlns:p14="http://schemas.microsoft.com/office/powerpoint/2010/main" val="311646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8337D-A8DC-4DAE-BFB1-A033700C6722}"/>
              </a:ext>
            </a:extLst>
          </p:cNvPr>
          <p:cNvSpPr>
            <a:spLocks noGrp="1"/>
          </p:cNvSpPr>
          <p:nvPr>
            <p:ph type="title"/>
          </p:nvPr>
        </p:nvSpPr>
        <p:spPr/>
        <p:txBody>
          <a:bodyPr/>
          <a:lstStyle/>
          <a:p>
            <a:r>
              <a:rPr lang="es-ES" dirty="0"/>
              <a:t>Diagnóstico</a:t>
            </a:r>
          </a:p>
        </p:txBody>
      </p:sp>
      <p:sp>
        <p:nvSpPr>
          <p:cNvPr id="3" name="Marcador de contenido 2">
            <a:extLst>
              <a:ext uri="{FF2B5EF4-FFF2-40B4-BE49-F238E27FC236}">
                <a16:creationId xmlns:a16="http://schemas.microsoft.com/office/drawing/2014/main" id="{2688C2D0-A338-4F4B-B697-F1C3C5DE3266}"/>
              </a:ext>
            </a:extLst>
          </p:cNvPr>
          <p:cNvSpPr>
            <a:spLocks noGrp="1"/>
          </p:cNvSpPr>
          <p:nvPr>
            <p:ph idx="1"/>
          </p:nvPr>
        </p:nvSpPr>
        <p:spPr/>
        <p:txBody>
          <a:bodyPr/>
          <a:lstStyle/>
          <a:p>
            <a:r>
              <a:rPr lang="es-ES" dirty="0"/>
              <a:t>La presencia de habones y/o angioedema característicos, durante más de 6 semanas</a:t>
            </a:r>
          </a:p>
          <a:p>
            <a:r>
              <a:rPr lang="es-ES" dirty="0"/>
              <a:t>Pruebas complementarias:</a:t>
            </a:r>
          </a:p>
        </p:txBody>
      </p:sp>
      <p:graphicFrame>
        <p:nvGraphicFramePr>
          <p:cNvPr id="5" name="Marcador de contenido 4">
            <a:extLst>
              <a:ext uri="{FF2B5EF4-FFF2-40B4-BE49-F238E27FC236}">
                <a16:creationId xmlns:a16="http://schemas.microsoft.com/office/drawing/2014/main" id="{83CFA048-AE79-4BEF-A026-28C006E42CCF}"/>
              </a:ext>
            </a:extLst>
          </p:cNvPr>
          <p:cNvGraphicFramePr>
            <a:graphicFrameLocks/>
          </p:cNvGraphicFramePr>
          <p:nvPr>
            <p:extLst/>
          </p:nvPr>
        </p:nvGraphicFramePr>
        <p:xfrm>
          <a:off x="883503" y="2218122"/>
          <a:ext cx="4010943" cy="3324350"/>
        </p:xfrm>
        <a:graphic>
          <a:graphicData uri="http://schemas.openxmlformats.org/drawingml/2006/table">
            <a:tbl>
              <a:tblPr firstRow="1" bandRow="1">
                <a:tableStyleId>{5C22544A-7EE6-4342-B048-85BDC9FD1C3A}</a:tableStyleId>
              </a:tblPr>
              <a:tblGrid>
                <a:gridCol w="1152186">
                  <a:extLst>
                    <a:ext uri="{9D8B030D-6E8A-4147-A177-3AD203B41FA5}">
                      <a16:colId xmlns:a16="http://schemas.microsoft.com/office/drawing/2014/main" val="1484375146"/>
                    </a:ext>
                  </a:extLst>
                </a:gridCol>
                <a:gridCol w="2858757">
                  <a:extLst>
                    <a:ext uri="{9D8B030D-6E8A-4147-A177-3AD203B41FA5}">
                      <a16:colId xmlns:a16="http://schemas.microsoft.com/office/drawing/2014/main" val="3603354507"/>
                    </a:ext>
                  </a:extLst>
                </a:gridCol>
              </a:tblGrid>
              <a:tr h="298631">
                <a:tc gridSpan="2">
                  <a:txBody>
                    <a:bodyPr/>
                    <a:lstStyle/>
                    <a:p>
                      <a:pPr algn="ctr">
                        <a:lnSpc>
                          <a:spcPct val="115000"/>
                        </a:lnSpc>
                        <a:spcAft>
                          <a:spcPts val="1000"/>
                        </a:spcAft>
                      </a:pPr>
                      <a:r>
                        <a:rPr lang="es-ES" sz="1600" dirty="0">
                          <a:effectLst/>
                          <a:latin typeface="+mn-lt"/>
                          <a:ea typeface="Calibri" panose="020F0502020204030204" pitchFamily="34" charset="0"/>
                          <a:cs typeface="Times New Roman" panose="02020603050405020304" pitchFamily="18" charset="0"/>
                        </a:rPr>
                        <a:t>Urticaria crónica espontánea</a:t>
                      </a:r>
                    </a:p>
                  </a:txBody>
                  <a:tcPr marL="68580" marR="68580" marT="0" marB="0" anchor="ctr"/>
                </a:tc>
                <a:tc hMerge="1">
                  <a:txBody>
                    <a:bodyPr/>
                    <a:lstStyle/>
                    <a:p>
                      <a:pPr algn="l">
                        <a:lnSpc>
                          <a:spcPct val="115000"/>
                        </a:lnSpc>
                        <a:spcAft>
                          <a:spcPts val="10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9522625"/>
                  </a:ext>
                </a:extLst>
              </a:tr>
              <a:tr h="310355">
                <a:tc>
                  <a:txBody>
                    <a:bodyPr/>
                    <a:lstStyle/>
                    <a:p>
                      <a:pPr algn="ctr">
                        <a:lnSpc>
                          <a:spcPct val="115000"/>
                        </a:lnSpc>
                        <a:spcAft>
                          <a:spcPts val="1000"/>
                        </a:spcAft>
                      </a:pPr>
                      <a:r>
                        <a:rPr lang="es-ES" sz="1400" b="1" dirty="0">
                          <a:effectLst/>
                          <a:latin typeface="+mn-lt"/>
                          <a:ea typeface="Calibri" panose="020F0502020204030204" pitchFamily="34" charset="0"/>
                          <a:cs typeface="Times New Roman" panose="02020603050405020304" pitchFamily="18" charset="0"/>
                        </a:rPr>
                        <a:t>Obligatorio</a:t>
                      </a:r>
                    </a:p>
                  </a:txBody>
                  <a:tcPr marL="18000" marR="18000" marT="0" marB="0" anchor="ctr"/>
                </a:tc>
                <a:tc>
                  <a:txBody>
                    <a:bodyPr/>
                    <a:lstStyle/>
                    <a:p>
                      <a:pPr algn="ctr">
                        <a:lnSpc>
                          <a:spcPct val="115000"/>
                        </a:lnSpc>
                        <a:spcAft>
                          <a:spcPts val="1000"/>
                        </a:spcAft>
                      </a:pPr>
                      <a:r>
                        <a:rPr lang="es-ES" sz="1400" dirty="0">
                          <a:latin typeface="+mn-lt"/>
                        </a:rPr>
                        <a:t>Sistemático de sangre (SS), VSG/PCR</a:t>
                      </a:r>
                      <a:endParaRPr lang="es-E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1166300"/>
                  </a:ext>
                </a:extLst>
              </a:tr>
              <a:tr h="298631">
                <a:tc rowSpan="6">
                  <a:txBody>
                    <a:bodyPr/>
                    <a:lstStyle/>
                    <a:p>
                      <a:pPr algn="ctr">
                        <a:lnSpc>
                          <a:spcPct val="115000"/>
                        </a:lnSpc>
                        <a:spcAft>
                          <a:spcPts val="1000"/>
                        </a:spcAft>
                      </a:pPr>
                      <a:r>
                        <a:rPr lang="es-ES" sz="1400" b="1" dirty="0">
                          <a:effectLst/>
                          <a:latin typeface="+mn-lt"/>
                          <a:ea typeface="Calibri" panose="020F0502020204030204" pitchFamily="34" charset="0"/>
                          <a:cs typeface="Times New Roman" panose="02020603050405020304" pitchFamily="18" charset="0"/>
                        </a:rPr>
                        <a:t>Opcional/ según historia clínica</a:t>
                      </a:r>
                    </a:p>
                  </a:txBody>
                  <a:tcPr marL="18000" marR="18000" marT="0" marB="0" anchor="ctr"/>
                </a:tc>
                <a:tc>
                  <a:txBody>
                    <a:bodyPr/>
                    <a:lstStyle/>
                    <a:p>
                      <a:pPr algn="ctr">
                        <a:lnSpc>
                          <a:spcPct val="115000"/>
                        </a:lnSpc>
                        <a:spcAft>
                          <a:spcPts val="1000"/>
                        </a:spcAft>
                      </a:pPr>
                      <a:r>
                        <a:rPr lang="es-ES" sz="1400" b="0" dirty="0">
                          <a:effectLst/>
                          <a:latin typeface="+mn-lt"/>
                          <a:ea typeface="Calibri" panose="020F0502020204030204" pitchFamily="34" charset="0"/>
                          <a:cs typeface="Times New Roman" panose="02020603050405020304" pitchFamily="18" charset="0"/>
                        </a:rPr>
                        <a:t>Evitar fármacos desencadenantes (</a:t>
                      </a:r>
                      <a:r>
                        <a:rPr lang="es-ES" sz="1400" b="0" dirty="0" err="1">
                          <a:effectLst/>
                          <a:latin typeface="+mn-lt"/>
                          <a:ea typeface="Calibri" panose="020F0502020204030204" pitchFamily="34" charset="0"/>
                          <a:cs typeface="Times New Roman" panose="02020603050405020304" pitchFamily="18" charset="0"/>
                        </a:rPr>
                        <a:t>IECAs</a:t>
                      </a:r>
                      <a:r>
                        <a:rPr lang="es-ES" sz="1400" b="0" dirty="0">
                          <a:effectLst/>
                          <a:latin typeface="+mn-lt"/>
                          <a:ea typeface="Calibri" panose="020F0502020204030204" pitchFamily="34" charset="0"/>
                          <a:cs typeface="Times New Roman" panose="02020603050405020304" pitchFamily="18" charset="0"/>
                        </a:rPr>
                        <a:t>, </a:t>
                      </a:r>
                      <a:r>
                        <a:rPr lang="es-ES" sz="1400" b="0" dirty="0" err="1">
                          <a:effectLst/>
                          <a:latin typeface="+mn-lt"/>
                          <a:ea typeface="Calibri" panose="020F0502020204030204" pitchFamily="34" charset="0"/>
                          <a:cs typeface="Times New Roman" panose="02020603050405020304" pitchFamily="18" charset="0"/>
                        </a:rPr>
                        <a:t>AINEs</a:t>
                      </a:r>
                      <a:r>
                        <a:rPr lang="es-ES" sz="1400" b="0" dirty="0">
                          <a:effectLst/>
                          <a:latin typeface="+mn-lt"/>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2320861637"/>
                  </a:ext>
                </a:extLst>
              </a:tr>
              <a:tr h="376226">
                <a:tc vMerge="1">
                  <a:txBody>
                    <a:bodyPr/>
                    <a:lstStyle/>
                    <a:p>
                      <a:pPr algn="ctr">
                        <a:lnSpc>
                          <a:spcPct val="115000"/>
                        </a:lnSpc>
                        <a:spcAft>
                          <a:spcPts val="1000"/>
                        </a:spcAft>
                      </a:pP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S" sz="1400" b="0" dirty="0">
                          <a:effectLst/>
                          <a:latin typeface="+mn-lt"/>
                          <a:ea typeface="Calibri" panose="020F0502020204030204" pitchFamily="34" charset="0"/>
                          <a:cs typeface="Times New Roman" panose="02020603050405020304" pitchFamily="18" charset="0"/>
                        </a:rPr>
                        <a:t>Screening Ed. infecciosas</a:t>
                      </a:r>
                    </a:p>
                  </a:txBody>
                  <a:tcPr marL="68580" marR="68580" marT="0" marB="0" anchor="ctr"/>
                </a:tc>
                <a:extLst>
                  <a:ext uri="{0D108BD9-81ED-4DB2-BD59-A6C34878D82A}">
                    <a16:rowId xmlns:a16="http://schemas.microsoft.com/office/drawing/2014/main" val="2583071617"/>
                  </a:ext>
                </a:extLst>
              </a:tr>
              <a:tr h="376226">
                <a:tc vMerge="1">
                  <a:txBody>
                    <a:bodyPr/>
                    <a:lstStyle/>
                    <a:p>
                      <a:pPr algn="ctr">
                        <a:lnSpc>
                          <a:spcPct val="115000"/>
                        </a:lnSpc>
                        <a:spcAft>
                          <a:spcPts val="1000"/>
                        </a:spcAft>
                      </a:pP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S" sz="1400" b="0" dirty="0">
                          <a:effectLst/>
                          <a:latin typeface="+mn-lt"/>
                          <a:ea typeface="Calibri" panose="020F0502020204030204" pitchFamily="34" charset="0"/>
                          <a:cs typeface="Times New Roman" panose="02020603050405020304" pitchFamily="18" charset="0"/>
                        </a:rPr>
                        <a:t>Screening tiroideo (nivel T4 libre, TSH; autoanticuerpos)</a:t>
                      </a:r>
                    </a:p>
                  </a:txBody>
                  <a:tcPr marL="68580" marR="68580" marT="0" marB="0" anchor="ctr"/>
                </a:tc>
                <a:extLst>
                  <a:ext uri="{0D108BD9-81ED-4DB2-BD59-A6C34878D82A}">
                    <a16:rowId xmlns:a16="http://schemas.microsoft.com/office/drawing/2014/main" val="1818538530"/>
                  </a:ext>
                </a:extLst>
              </a:tr>
              <a:tr h="376226">
                <a:tc vMerge="1">
                  <a:txBody>
                    <a:bodyPr/>
                    <a:lstStyle/>
                    <a:p>
                      <a:pPr algn="ctr">
                        <a:lnSpc>
                          <a:spcPct val="115000"/>
                        </a:lnSpc>
                        <a:spcAft>
                          <a:spcPts val="1000"/>
                        </a:spcAft>
                      </a:pP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S" sz="1400" b="0" dirty="0">
                          <a:effectLst/>
                          <a:latin typeface="+mn-lt"/>
                          <a:ea typeface="Calibri" panose="020F0502020204030204" pitchFamily="34" charset="0"/>
                          <a:cs typeface="Times New Roman" panose="02020603050405020304" pitchFamily="18" charset="0"/>
                        </a:rPr>
                        <a:t>Autoinmunidad (test de suero autólogo)</a:t>
                      </a:r>
                    </a:p>
                  </a:txBody>
                  <a:tcPr marL="68580" marR="68580" marT="0" marB="0" anchor="ctr"/>
                </a:tc>
                <a:extLst>
                  <a:ext uri="{0D108BD9-81ED-4DB2-BD59-A6C34878D82A}">
                    <a16:rowId xmlns:a16="http://schemas.microsoft.com/office/drawing/2014/main" val="2680614262"/>
                  </a:ext>
                </a:extLst>
              </a:tr>
              <a:tr h="376226">
                <a:tc vMerge="1">
                  <a:txBody>
                    <a:bodyPr/>
                    <a:lstStyle/>
                    <a:p>
                      <a:pPr algn="ctr">
                        <a:lnSpc>
                          <a:spcPct val="115000"/>
                        </a:lnSpc>
                        <a:spcAft>
                          <a:spcPts val="1000"/>
                        </a:spcAft>
                      </a:pP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S" sz="1400" b="0" dirty="0">
                          <a:effectLst/>
                          <a:latin typeface="+mn-lt"/>
                          <a:ea typeface="Calibri" panose="020F0502020204030204" pitchFamily="34" charset="0"/>
                          <a:cs typeface="Times New Roman" panose="02020603050405020304" pitchFamily="18" charset="0"/>
                        </a:rPr>
                        <a:t>Screening de enfermedades graves sistémicas (</a:t>
                      </a:r>
                      <a:r>
                        <a:rPr lang="es-ES" sz="1400" b="0" dirty="0" err="1">
                          <a:effectLst/>
                          <a:latin typeface="+mn-lt"/>
                          <a:ea typeface="Calibri" panose="020F0502020204030204" pitchFamily="34" charset="0"/>
                          <a:cs typeface="Times New Roman" panose="02020603050405020304" pitchFamily="18" charset="0"/>
                        </a:rPr>
                        <a:t>triptasa</a:t>
                      </a:r>
                      <a:r>
                        <a:rPr lang="es-ES" sz="1400" b="0" dirty="0">
                          <a:effectLst/>
                          <a:latin typeface="+mn-lt"/>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1847147698"/>
                  </a:ext>
                </a:extLst>
              </a:tr>
              <a:tr h="376226">
                <a:tc vMerge="1">
                  <a:txBody>
                    <a:bodyPr/>
                    <a:lstStyle/>
                    <a:p>
                      <a:pPr algn="ctr">
                        <a:lnSpc>
                          <a:spcPct val="115000"/>
                        </a:lnSpc>
                        <a:spcAft>
                          <a:spcPts val="1000"/>
                        </a:spcAft>
                      </a:pP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S" sz="1400" b="0" dirty="0">
                          <a:effectLst/>
                          <a:latin typeface="+mn-lt"/>
                          <a:ea typeface="Calibri" panose="020F0502020204030204" pitchFamily="34" charset="0"/>
                          <a:cs typeface="Times New Roman" panose="02020603050405020304" pitchFamily="18" charset="0"/>
                        </a:rPr>
                        <a:t>Biopsia</a:t>
                      </a:r>
                    </a:p>
                  </a:txBody>
                  <a:tcPr marL="68580" marR="68580" marT="0" marB="0" anchor="ctr"/>
                </a:tc>
                <a:extLst>
                  <a:ext uri="{0D108BD9-81ED-4DB2-BD59-A6C34878D82A}">
                    <a16:rowId xmlns:a16="http://schemas.microsoft.com/office/drawing/2014/main" val="3294076365"/>
                  </a:ext>
                </a:extLst>
              </a:tr>
            </a:tbl>
          </a:graphicData>
        </a:graphic>
      </p:graphicFrame>
      <p:graphicFrame>
        <p:nvGraphicFramePr>
          <p:cNvPr id="6" name="Marcador de contenido 4">
            <a:extLst>
              <a:ext uri="{FF2B5EF4-FFF2-40B4-BE49-F238E27FC236}">
                <a16:creationId xmlns:a16="http://schemas.microsoft.com/office/drawing/2014/main" id="{5FFCF798-3A2C-444E-A8D0-E97577C153A9}"/>
              </a:ext>
            </a:extLst>
          </p:cNvPr>
          <p:cNvGraphicFramePr>
            <a:graphicFrameLocks/>
          </p:cNvGraphicFramePr>
          <p:nvPr>
            <p:extLst/>
          </p:nvPr>
        </p:nvGraphicFramePr>
        <p:xfrm>
          <a:off x="6096000" y="2212333"/>
          <a:ext cx="5156944" cy="3318561"/>
        </p:xfrm>
        <a:graphic>
          <a:graphicData uri="http://schemas.openxmlformats.org/drawingml/2006/table">
            <a:tbl>
              <a:tblPr firstRow="1" bandRow="1">
                <a:tableStyleId>{5C22544A-7EE6-4342-B048-85BDC9FD1C3A}</a:tableStyleId>
              </a:tblPr>
              <a:tblGrid>
                <a:gridCol w="1515386">
                  <a:extLst>
                    <a:ext uri="{9D8B030D-6E8A-4147-A177-3AD203B41FA5}">
                      <a16:colId xmlns:a16="http://schemas.microsoft.com/office/drawing/2014/main" val="1484375146"/>
                    </a:ext>
                  </a:extLst>
                </a:gridCol>
                <a:gridCol w="3641558">
                  <a:extLst>
                    <a:ext uri="{9D8B030D-6E8A-4147-A177-3AD203B41FA5}">
                      <a16:colId xmlns:a16="http://schemas.microsoft.com/office/drawing/2014/main" val="3603354507"/>
                    </a:ext>
                  </a:extLst>
                </a:gridCol>
              </a:tblGrid>
              <a:tr h="376390">
                <a:tc gridSpan="2">
                  <a:txBody>
                    <a:bodyPr/>
                    <a:lstStyle/>
                    <a:p>
                      <a:pPr algn="ctr">
                        <a:lnSpc>
                          <a:spcPct val="115000"/>
                        </a:lnSpc>
                        <a:spcAft>
                          <a:spcPts val="1000"/>
                        </a:spcAft>
                      </a:pPr>
                      <a:r>
                        <a:rPr lang="es-ES" sz="1600" dirty="0">
                          <a:effectLst/>
                          <a:latin typeface="+mn-lt"/>
                          <a:ea typeface="Calibri" panose="020F0502020204030204" pitchFamily="34" charset="0"/>
                          <a:cs typeface="Times New Roman" panose="02020603050405020304" pitchFamily="18" charset="0"/>
                        </a:rPr>
                        <a:t>Urticaria inducible</a:t>
                      </a:r>
                    </a:p>
                  </a:txBody>
                  <a:tcPr marL="68580" marR="68580" marT="0" marB="0" anchor="ctr"/>
                </a:tc>
                <a:tc hMerge="1">
                  <a:txBody>
                    <a:bodyPr/>
                    <a:lstStyle/>
                    <a:p>
                      <a:pPr algn="l">
                        <a:lnSpc>
                          <a:spcPct val="115000"/>
                        </a:lnSpc>
                        <a:spcAft>
                          <a:spcPts val="10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9522625"/>
                  </a:ext>
                </a:extLst>
              </a:tr>
              <a:tr h="503710">
                <a:tc>
                  <a:txBody>
                    <a:bodyPr/>
                    <a:lstStyle/>
                    <a:p>
                      <a:pPr algn="ctr">
                        <a:lnSpc>
                          <a:spcPct val="115000"/>
                        </a:lnSpc>
                        <a:spcAft>
                          <a:spcPts val="1000"/>
                        </a:spcAft>
                      </a:pPr>
                      <a:r>
                        <a:rPr lang="es-ES" sz="1400" b="1" dirty="0">
                          <a:effectLst/>
                          <a:latin typeface="+mn-lt"/>
                          <a:ea typeface="Calibri" panose="020F0502020204030204" pitchFamily="34" charset="0"/>
                          <a:cs typeface="Times New Roman" panose="02020603050405020304" pitchFamily="18" charset="0"/>
                        </a:rPr>
                        <a:t>Urticaria a </a:t>
                      </a:r>
                      <a:r>
                        <a:rPr lang="es-ES" sz="1400" b="1" dirty="0" err="1">
                          <a:effectLst/>
                          <a:latin typeface="+mn-lt"/>
                          <a:ea typeface="Calibri" panose="020F0502020204030204" pitchFamily="34" charset="0"/>
                          <a:cs typeface="Times New Roman" panose="02020603050405020304" pitchFamily="18" charset="0"/>
                        </a:rPr>
                        <a:t>frígore</a:t>
                      </a:r>
                      <a:endParaRPr lang="es-ES" sz="1400" b="1" dirty="0">
                        <a:effectLst/>
                        <a:latin typeface="+mn-lt"/>
                        <a:ea typeface="Calibri" panose="020F0502020204030204" pitchFamily="34" charset="0"/>
                        <a:cs typeface="Times New Roman" panose="02020603050405020304" pitchFamily="18" charset="0"/>
                      </a:endParaRPr>
                    </a:p>
                  </a:txBody>
                  <a:tcPr marL="18000" marR="1800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ES" sz="1400" dirty="0">
                          <a:latin typeface="+mn-lt"/>
                        </a:rPr>
                        <a:t>Provocación con frío, SS, VSG/PCR</a:t>
                      </a:r>
                      <a:r>
                        <a:rPr lang="es-ES" sz="1400" b="0" dirty="0">
                          <a:effectLst/>
                          <a:latin typeface="+mn-lt"/>
                          <a:cs typeface="Times New Roman" panose="02020603050405020304" pitchFamily="18" charset="0"/>
                        </a:rPr>
                        <a:t>, descartar otras patologías, especialmente infecciosas</a:t>
                      </a:r>
                      <a:r>
                        <a:rPr lang="es-ES" sz="1400" dirty="0">
                          <a:latin typeface="+mn-lt"/>
                        </a:rPr>
                        <a:t> </a:t>
                      </a:r>
                      <a:endParaRPr lang="es-E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1166300"/>
                  </a:ext>
                </a:extLst>
              </a:tr>
              <a:tr h="503710">
                <a:tc>
                  <a:txBody>
                    <a:bodyPr/>
                    <a:lstStyle/>
                    <a:p>
                      <a:pPr algn="ctr">
                        <a:lnSpc>
                          <a:spcPct val="115000"/>
                        </a:lnSpc>
                        <a:spcAft>
                          <a:spcPts val="1000"/>
                        </a:spcAft>
                      </a:pPr>
                      <a:r>
                        <a:rPr lang="es-ES" sz="1400" b="1" dirty="0">
                          <a:effectLst/>
                          <a:latin typeface="+mn-lt"/>
                          <a:ea typeface="Calibri" panose="020F0502020204030204" pitchFamily="34" charset="0"/>
                          <a:cs typeface="Times New Roman" panose="02020603050405020304" pitchFamily="18" charset="0"/>
                        </a:rPr>
                        <a:t>Urticaria de presión tardía</a:t>
                      </a:r>
                    </a:p>
                  </a:txBody>
                  <a:tcPr marL="18000" marR="1800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ES" sz="1400" b="0" dirty="0" err="1">
                          <a:effectLst/>
                          <a:latin typeface="+mn-lt"/>
                          <a:ea typeface="Calibri" panose="020F0502020204030204" pitchFamily="34" charset="0"/>
                          <a:cs typeface="Times New Roman" panose="02020603050405020304" pitchFamily="18" charset="0"/>
                        </a:rPr>
                        <a:t>Tests</a:t>
                      </a:r>
                      <a:r>
                        <a:rPr lang="es-ES" sz="1400" b="0" dirty="0">
                          <a:effectLst/>
                          <a:latin typeface="+mn-lt"/>
                          <a:ea typeface="Calibri" panose="020F0502020204030204" pitchFamily="34" charset="0"/>
                          <a:cs typeface="Times New Roman" panose="02020603050405020304" pitchFamily="18" charset="0"/>
                        </a:rPr>
                        <a:t> de presión</a:t>
                      </a:r>
                    </a:p>
                  </a:txBody>
                  <a:tcPr marL="68580" marR="68580" marT="0" marB="0" anchor="ctr"/>
                </a:tc>
                <a:extLst>
                  <a:ext uri="{0D108BD9-81ED-4DB2-BD59-A6C34878D82A}">
                    <a16:rowId xmlns:a16="http://schemas.microsoft.com/office/drawing/2014/main" val="4253191813"/>
                  </a:ext>
                </a:extLst>
              </a:tr>
              <a:tr h="337738">
                <a:tc>
                  <a:txBody>
                    <a:bodyPr/>
                    <a:lstStyle/>
                    <a:p>
                      <a:pPr algn="ctr">
                        <a:lnSpc>
                          <a:spcPct val="115000"/>
                        </a:lnSpc>
                        <a:spcAft>
                          <a:spcPts val="1000"/>
                        </a:spcAft>
                      </a:pPr>
                      <a:r>
                        <a:rPr lang="es-ES" sz="1400" b="1" dirty="0">
                          <a:effectLst/>
                          <a:latin typeface="+mn-lt"/>
                          <a:ea typeface="Calibri" panose="020F0502020204030204" pitchFamily="34" charset="0"/>
                          <a:cs typeface="Times New Roman" panose="02020603050405020304" pitchFamily="18" charset="0"/>
                        </a:rPr>
                        <a:t>Urticaria</a:t>
                      </a:r>
                      <a:r>
                        <a:rPr lang="es-ES" sz="1400" b="1" baseline="0" dirty="0">
                          <a:effectLst/>
                          <a:latin typeface="+mn-lt"/>
                          <a:ea typeface="Calibri" panose="020F0502020204030204" pitchFamily="34" charset="0"/>
                          <a:cs typeface="Times New Roman" panose="02020603050405020304" pitchFamily="18" charset="0"/>
                        </a:rPr>
                        <a:t> colinérgica</a:t>
                      </a:r>
                      <a:endParaRPr lang="es-ES" sz="1400" b="1" dirty="0">
                        <a:effectLst/>
                        <a:latin typeface="+mn-lt"/>
                        <a:ea typeface="Calibri" panose="020F0502020204030204" pitchFamily="34" charset="0"/>
                        <a:cs typeface="Times New Roman" panose="02020603050405020304" pitchFamily="18" charset="0"/>
                      </a:endParaRPr>
                    </a:p>
                  </a:txBody>
                  <a:tcPr marL="18000" marR="1800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ES" sz="1400" b="0" dirty="0">
                          <a:effectLst/>
                          <a:latin typeface="+mn-lt"/>
                          <a:ea typeface="Calibri" panose="020F0502020204030204" pitchFamily="34" charset="0"/>
                          <a:cs typeface="Times New Roman" panose="02020603050405020304" pitchFamily="18" charset="0"/>
                        </a:rPr>
                        <a:t>Test de Provocación</a:t>
                      </a:r>
                    </a:p>
                  </a:txBody>
                  <a:tcPr marL="68580" marR="68580" marT="0" marB="0" anchor="ctr"/>
                </a:tc>
                <a:extLst>
                  <a:ext uri="{0D108BD9-81ED-4DB2-BD59-A6C34878D82A}">
                    <a16:rowId xmlns:a16="http://schemas.microsoft.com/office/drawing/2014/main" val="109233511"/>
                  </a:ext>
                </a:extLst>
              </a:tr>
              <a:tr h="337738">
                <a:tc>
                  <a:txBody>
                    <a:bodyPr/>
                    <a:lstStyle/>
                    <a:p>
                      <a:pPr algn="ctr">
                        <a:lnSpc>
                          <a:spcPct val="115000"/>
                        </a:lnSpc>
                        <a:spcAft>
                          <a:spcPts val="1000"/>
                        </a:spcAft>
                      </a:pPr>
                      <a:r>
                        <a:rPr lang="es-ES" sz="1400" b="1" dirty="0">
                          <a:effectLst/>
                          <a:latin typeface="+mn-lt"/>
                          <a:ea typeface="Calibri" panose="020F0502020204030204" pitchFamily="34" charset="0"/>
                          <a:cs typeface="Times New Roman" panose="02020603050405020304" pitchFamily="18" charset="0"/>
                        </a:rPr>
                        <a:t>Dermografismo</a:t>
                      </a:r>
                    </a:p>
                  </a:txBody>
                  <a:tcPr marL="18000" marR="1800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ES" sz="1400" b="0" dirty="0">
                          <a:effectLst/>
                          <a:latin typeface="+mn-lt"/>
                          <a:ea typeface="Calibri" panose="020F0502020204030204" pitchFamily="34" charset="0"/>
                          <a:cs typeface="Times New Roman" panose="02020603050405020304" pitchFamily="18" charset="0"/>
                        </a:rPr>
                        <a:t>Inducir dermografismo, </a:t>
                      </a:r>
                      <a:r>
                        <a:rPr lang="es-ES" sz="1400" dirty="0">
                          <a:latin typeface="+mn-lt"/>
                        </a:rPr>
                        <a:t>SS, VSG/PCR</a:t>
                      </a:r>
                      <a:endParaRPr lang="es-E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6639377"/>
                  </a:ext>
                </a:extLst>
              </a:tr>
              <a:tr h="503710">
                <a:tc>
                  <a:txBody>
                    <a:bodyPr/>
                    <a:lstStyle/>
                    <a:p>
                      <a:pPr algn="ctr">
                        <a:lnSpc>
                          <a:spcPct val="115000"/>
                        </a:lnSpc>
                        <a:spcAft>
                          <a:spcPts val="1000"/>
                        </a:spcAft>
                      </a:pPr>
                      <a:r>
                        <a:rPr lang="es-ES" sz="1400" b="1" dirty="0">
                          <a:effectLst/>
                          <a:latin typeface="+mn-lt"/>
                          <a:ea typeface="Calibri" panose="020F0502020204030204" pitchFamily="34" charset="0"/>
                          <a:cs typeface="Times New Roman" panose="02020603050405020304" pitchFamily="18" charset="0"/>
                        </a:rPr>
                        <a:t>Angioedema vibratorio</a:t>
                      </a:r>
                    </a:p>
                  </a:txBody>
                  <a:tcPr marL="18000" marR="1800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ES" sz="1400" b="0" dirty="0">
                          <a:effectLst/>
                          <a:latin typeface="+mn-lt"/>
                          <a:ea typeface="Calibri" panose="020F0502020204030204" pitchFamily="34" charset="0"/>
                          <a:cs typeface="Times New Roman" panose="02020603050405020304" pitchFamily="18" charset="0"/>
                        </a:rPr>
                        <a:t>Inducir vibración (p.ej. </a:t>
                      </a:r>
                      <a:r>
                        <a:rPr lang="es-ES" sz="1400" b="0" dirty="0" err="1">
                          <a:effectLst/>
                          <a:latin typeface="+mn-lt"/>
                          <a:ea typeface="Calibri" panose="020F0502020204030204" pitchFamily="34" charset="0"/>
                          <a:cs typeface="Times New Roman" panose="02020603050405020304" pitchFamily="18" charset="0"/>
                        </a:rPr>
                        <a:t>Vortex</a:t>
                      </a:r>
                      <a:r>
                        <a:rPr lang="es-ES" sz="1400" b="0" dirty="0">
                          <a:effectLst/>
                          <a:latin typeface="+mn-lt"/>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1966032580"/>
                  </a:ext>
                </a:extLst>
              </a:tr>
              <a:tr h="755565">
                <a:tc>
                  <a:txBody>
                    <a:bodyPr/>
                    <a:lstStyle/>
                    <a:p>
                      <a:pPr algn="ctr">
                        <a:lnSpc>
                          <a:spcPct val="115000"/>
                        </a:lnSpc>
                        <a:spcAft>
                          <a:spcPts val="1000"/>
                        </a:spcAft>
                      </a:pPr>
                      <a:r>
                        <a:rPr lang="es-ES" sz="1400" b="1" dirty="0">
                          <a:effectLst/>
                          <a:latin typeface="+mn-lt"/>
                          <a:ea typeface="Calibri" panose="020F0502020204030204" pitchFamily="34" charset="0"/>
                          <a:cs typeface="Times New Roman" panose="02020603050405020304" pitchFamily="18" charset="0"/>
                        </a:rPr>
                        <a:t>Urticaria </a:t>
                      </a:r>
                      <a:r>
                        <a:rPr lang="es-ES" sz="1400" b="1" dirty="0" err="1">
                          <a:effectLst/>
                          <a:latin typeface="+mn-lt"/>
                          <a:ea typeface="Calibri" panose="020F0502020204030204" pitchFamily="34" charset="0"/>
                          <a:cs typeface="Times New Roman" panose="02020603050405020304" pitchFamily="18" charset="0"/>
                        </a:rPr>
                        <a:t>acuagémica</a:t>
                      </a:r>
                      <a:r>
                        <a:rPr lang="es-ES" sz="1400" b="1" dirty="0">
                          <a:effectLst/>
                          <a:latin typeface="+mn-lt"/>
                          <a:ea typeface="Calibri" panose="020F0502020204030204" pitchFamily="34" charset="0"/>
                          <a:cs typeface="Times New Roman" panose="02020603050405020304" pitchFamily="18" charset="0"/>
                        </a:rPr>
                        <a:t>, por</a:t>
                      </a:r>
                      <a:r>
                        <a:rPr lang="es-ES" sz="1400" b="1" baseline="0" dirty="0">
                          <a:effectLst/>
                          <a:latin typeface="+mn-lt"/>
                          <a:ea typeface="Calibri" panose="020F0502020204030204" pitchFamily="34" charset="0"/>
                          <a:cs typeface="Times New Roman" panose="02020603050405020304" pitchFamily="18" charset="0"/>
                        </a:rPr>
                        <a:t> calor, solar</a:t>
                      </a:r>
                      <a:endParaRPr lang="es-ES" sz="1400" b="1" dirty="0">
                        <a:effectLst/>
                        <a:latin typeface="+mn-lt"/>
                        <a:ea typeface="Calibri" panose="020F0502020204030204" pitchFamily="34" charset="0"/>
                        <a:cs typeface="Times New Roman" panose="02020603050405020304" pitchFamily="18" charset="0"/>
                      </a:endParaRPr>
                    </a:p>
                  </a:txBody>
                  <a:tcPr marL="18000" marR="1800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s-ES" sz="1400" b="0" dirty="0">
                          <a:effectLst/>
                          <a:latin typeface="+mn-lt"/>
                          <a:ea typeface="Calibri" panose="020F0502020204030204" pitchFamily="34" charset="0"/>
                          <a:cs typeface="Times New Roman" panose="02020603050405020304" pitchFamily="18" charset="0"/>
                        </a:rPr>
                        <a:t>Test específicos</a:t>
                      </a:r>
                      <a:r>
                        <a:rPr lang="es-ES" sz="1400" b="0" baseline="0" dirty="0">
                          <a:effectLst/>
                          <a:latin typeface="+mn-lt"/>
                          <a:ea typeface="Calibri" panose="020F0502020204030204" pitchFamily="34" charset="0"/>
                          <a:cs typeface="Times New Roman" panose="02020603050405020304" pitchFamily="18" charset="0"/>
                        </a:rPr>
                        <a:t> (calor, luz UV…)</a:t>
                      </a:r>
                      <a:endParaRPr lang="es-E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6132892"/>
                  </a:ext>
                </a:extLst>
              </a:tr>
            </a:tbl>
          </a:graphicData>
        </a:graphic>
      </p:graphicFrame>
      <p:sp>
        <p:nvSpPr>
          <p:cNvPr id="7" name="Marcador de texto 7">
            <a:extLst>
              <a:ext uri="{FF2B5EF4-FFF2-40B4-BE49-F238E27FC236}">
                <a16:creationId xmlns:a16="http://schemas.microsoft.com/office/drawing/2014/main" id="{C8274146-6A81-40E3-8692-E821F046FEAD}"/>
              </a:ext>
            </a:extLst>
          </p:cNvPr>
          <p:cNvSpPr>
            <a:spLocks noGrp="1"/>
          </p:cNvSpPr>
          <p:nvPr>
            <p:ph type="body" sz="quarter" idx="10"/>
          </p:nvPr>
        </p:nvSpPr>
        <p:spPr>
          <a:xfrm>
            <a:off x="609557" y="5956001"/>
            <a:ext cx="11582443" cy="295162"/>
          </a:xfrm>
        </p:spPr>
        <p:txBody>
          <a:bodyPr>
            <a:normAutofit fontScale="85000" lnSpcReduction="10000"/>
          </a:bodyPr>
          <a:lstStyle/>
          <a:p>
            <a:r>
              <a:rPr lang="en-US" i="0" dirty="0" err="1"/>
              <a:t>Zuberbier</a:t>
            </a:r>
            <a:r>
              <a:rPr lang="en-US" i="0" dirty="0"/>
              <a:t> T, et al. The EAACI/GA²LEN/EDF/WAO Guideline for the Definition, Classification, Diagnosis and Management of Urticaria. Allergy. 2018 Jan 15. </a:t>
            </a:r>
            <a:r>
              <a:rPr lang="en-US" i="0" dirty="0" err="1"/>
              <a:t>doi</a:t>
            </a:r>
            <a:r>
              <a:rPr lang="en-US" i="0" dirty="0"/>
              <a:t>: 10.1111/all.13397 </a:t>
            </a:r>
            <a:endParaRPr lang="es-ES" i="0" dirty="0"/>
          </a:p>
        </p:txBody>
      </p:sp>
    </p:spTree>
    <p:extLst>
      <p:ext uri="{BB962C8B-B14F-4D97-AF65-F5344CB8AC3E}">
        <p14:creationId xmlns:p14="http://schemas.microsoft.com/office/powerpoint/2010/main" val="315560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B5BAA2-A267-4A5E-81DB-6BCB00D0D186}"/>
              </a:ext>
            </a:extLst>
          </p:cNvPr>
          <p:cNvSpPr>
            <a:spLocks noGrp="1"/>
          </p:cNvSpPr>
          <p:nvPr>
            <p:ph type="title"/>
          </p:nvPr>
        </p:nvSpPr>
        <p:spPr/>
        <p:txBody>
          <a:bodyPr/>
          <a:lstStyle/>
          <a:p>
            <a:r>
              <a:rPr lang="es-ES" dirty="0"/>
              <a:t>Diagnóstico-seguimiento</a:t>
            </a:r>
          </a:p>
        </p:txBody>
      </p:sp>
      <p:sp>
        <p:nvSpPr>
          <p:cNvPr id="3" name="Marcador de contenido 2">
            <a:extLst>
              <a:ext uri="{FF2B5EF4-FFF2-40B4-BE49-F238E27FC236}">
                <a16:creationId xmlns:a16="http://schemas.microsoft.com/office/drawing/2014/main" id="{3A1BF240-BB1A-48F6-A379-A0E2234F1522}"/>
              </a:ext>
            </a:extLst>
          </p:cNvPr>
          <p:cNvSpPr>
            <a:spLocks noGrp="1"/>
          </p:cNvSpPr>
          <p:nvPr>
            <p:ph idx="1"/>
          </p:nvPr>
        </p:nvSpPr>
        <p:spPr>
          <a:xfrm>
            <a:off x="0" y="1015675"/>
            <a:ext cx="11582400" cy="1570771"/>
          </a:xfrm>
        </p:spPr>
        <p:txBody>
          <a:bodyPr/>
          <a:lstStyle/>
          <a:p>
            <a:r>
              <a:rPr lang="es-ES" sz="2200" dirty="0"/>
              <a:t>Determinación “objetiva” del grado de afectación: </a:t>
            </a:r>
          </a:p>
          <a:p>
            <a:pPr lvl="1"/>
            <a:r>
              <a:rPr lang="es-ES" sz="2000" dirty="0"/>
              <a:t>El “Urticaria </a:t>
            </a:r>
            <a:r>
              <a:rPr lang="es-ES" sz="2000" dirty="0" err="1"/>
              <a:t>Activity</a:t>
            </a:r>
            <a:r>
              <a:rPr lang="es-ES" sz="2000" dirty="0"/>
              <a:t> Score” (UAS7)</a:t>
            </a:r>
          </a:p>
          <a:p>
            <a:r>
              <a:rPr lang="es-ES" sz="2200" dirty="0"/>
              <a:t>Monitorización una vez al día, se contabiliza tras 1 semana, 0-42.</a:t>
            </a:r>
          </a:p>
          <a:p>
            <a:endParaRPr lang="es-ES" dirty="0"/>
          </a:p>
          <a:p>
            <a:endParaRPr lang="es-ES" dirty="0"/>
          </a:p>
          <a:p>
            <a:endParaRPr lang="es-ES" dirty="0"/>
          </a:p>
          <a:p>
            <a:endParaRPr lang="es-ES" dirty="0"/>
          </a:p>
          <a:p>
            <a:endParaRPr lang="es-ES" dirty="0"/>
          </a:p>
          <a:p>
            <a:endParaRPr lang="es-ES" dirty="0"/>
          </a:p>
          <a:p>
            <a:endParaRPr lang="es-ES" dirty="0"/>
          </a:p>
        </p:txBody>
      </p:sp>
      <p:sp>
        <p:nvSpPr>
          <p:cNvPr id="4" name="Marcador de texto 3">
            <a:extLst>
              <a:ext uri="{FF2B5EF4-FFF2-40B4-BE49-F238E27FC236}">
                <a16:creationId xmlns:a16="http://schemas.microsoft.com/office/drawing/2014/main" id="{3BD80526-BC57-489F-B396-CE12B1D56504}"/>
              </a:ext>
            </a:extLst>
          </p:cNvPr>
          <p:cNvSpPr>
            <a:spLocks noGrp="1"/>
          </p:cNvSpPr>
          <p:nvPr>
            <p:ph type="body" sz="quarter" idx="10"/>
          </p:nvPr>
        </p:nvSpPr>
        <p:spPr>
          <a:xfrm>
            <a:off x="-43" y="5791877"/>
            <a:ext cx="11582443" cy="295162"/>
          </a:xfrm>
        </p:spPr>
        <p:txBody>
          <a:bodyPr>
            <a:normAutofit lnSpcReduction="10000"/>
          </a:bodyPr>
          <a:lstStyle/>
          <a:p>
            <a:r>
              <a:rPr lang="es-ES" i="0" dirty="0" err="1"/>
              <a:t>Hawro</a:t>
            </a:r>
            <a:r>
              <a:rPr lang="es-ES" i="0" dirty="0"/>
              <a:t> T, et al. </a:t>
            </a:r>
            <a:r>
              <a:rPr lang="es-ES" i="0" dirty="0" err="1"/>
              <a:t>Comparison</a:t>
            </a:r>
            <a:r>
              <a:rPr lang="es-ES" i="0" dirty="0"/>
              <a:t> and </a:t>
            </a:r>
            <a:r>
              <a:rPr lang="es-ES" i="0" dirty="0" err="1"/>
              <a:t>Interpretability</a:t>
            </a:r>
            <a:r>
              <a:rPr lang="es-ES" i="0" dirty="0"/>
              <a:t> </a:t>
            </a:r>
            <a:r>
              <a:rPr lang="es-ES" i="0" dirty="0" err="1"/>
              <a:t>of</a:t>
            </a:r>
            <a:r>
              <a:rPr lang="es-ES" i="0" dirty="0"/>
              <a:t> </a:t>
            </a:r>
            <a:r>
              <a:rPr lang="es-ES" i="0" dirty="0" err="1"/>
              <a:t>the</a:t>
            </a:r>
            <a:r>
              <a:rPr lang="es-ES" i="0" dirty="0"/>
              <a:t> </a:t>
            </a:r>
            <a:r>
              <a:rPr lang="es-ES" i="0" dirty="0" err="1"/>
              <a:t>available</a:t>
            </a:r>
            <a:r>
              <a:rPr lang="es-ES" i="0" dirty="0"/>
              <a:t> Urticaria </a:t>
            </a:r>
            <a:r>
              <a:rPr lang="es-ES" i="0" dirty="0" err="1"/>
              <a:t>Activity</a:t>
            </a:r>
            <a:r>
              <a:rPr lang="es-ES" i="0" dirty="0"/>
              <a:t> Scores. </a:t>
            </a:r>
            <a:r>
              <a:rPr lang="es-ES" dirty="0" err="1"/>
              <a:t>Allergy</a:t>
            </a:r>
            <a:r>
              <a:rPr lang="es-ES" dirty="0"/>
              <a:t> </a:t>
            </a:r>
            <a:r>
              <a:rPr lang="es-ES" i="0" dirty="0"/>
              <a:t>2017. </a:t>
            </a:r>
            <a:endParaRPr lang="es-ES" dirty="0"/>
          </a:p>
        </p:txBody>
      </p:sp>
      <p:graphicFrame>
        <p:nvGraphicFramePr>
          <p:cNvPr id="5" name="Marcador de contenido 4">
            <a:extLst>
              <a:ext uri="{FF2B5EF4-FFF2-40B4-BE49-F238E27FC236}">
                <a16:creationId xmlns:a16="http://schemas.microsoft.com/office/drawing/2014/main" id="{55F277CA-02FD-4825-8CC2-FDF45D526EAC}"/>
              </a:ext>
            </a:extLst>
          </p:cNvPr>
          <p:cNvGraphicFramePr>
            <a:graphicFrameLocks/>
          </p:cNvGraphicFramePr>
          <p:nvPr>
            <p:extLst>
              <p:ext uri="{D42A27DB-BD31-4B8C-83A1-F6EECF244321}">
                <p14:modId xmlns:p14="http://schemas.microsoft.com/office/powerpoint/2010/main" val="465980566"/>
              </p:ext>
            </p:extLst>
          </p:nvPr>
        </p:nvGraphicFramePr>
        <p:xfrm>
          <a:off x="968828" y="2586446"/>
          <a:ext cx="10254343" cy="2714526"/>
        </p:xfrm>
        <a:graphic>
          <a:graphicData uri="http://schemas.openxmlformats.org/drawingml/2006/table">
            <a:tbl>
              <a:tblPr firstRow="1" bandRow="1">
                <a:tableStyleId>{5C22544A-7EE6-4342-B048-85BDC9FD1C3A}</a:tableStyleId>
              </a:tblPr>
              <a:tblGrid>
                <a:gridCol w="1296199">
                  <a:extLst>
                    <a:ext uri="{9D8B030D-6E8A-4147-A177-3AD203B41FA5}">
                      <a16:colId xmlns:a16="http://schemas.microsoft.com/office/drawing/2014/main" val="1484375146"/>
                    </a:ext>
                  </a:extLst>
                </a:gridCol>
                <a:gridCol w="3654624">
                  <a:extLst>
                    <a:ext uri="{9D8B030D-6E8A-4147-A177-3AD203B41FA5}">
                      <a16:colId xmlns:a16="http://schemas.microsoft.com/office/drawing/2014/main" val="3603354507"/>
                    </a:ext>
                  </a:extLst>
                </a:gridCol>
                <a:gridCol w="5303520">
                  <a:extLst>
                    <a:ext uri="{9D8B030D-6E8A-4147-A177-3AD203B41FA5}">
                      <a16:colId xmlns:a16="http://schemas.microsoft.com/office/drawing/2014/main" val="103279518"/>
                    </a:ext>
                  </a:extLst>
                </a:gridCol>
              </a:tblGrid>
              <a:tr h="484218">
                <a:tc>
                  <a:txBody>
                    <a:bodyPr/>
                    <a:lstStyle/>
                    <a:p>
                      <a:pPr algn="l">
                        <a:lnSpc>
                          <a:spcPct val="115000"/>
                        </a:lnSpc>
                        <a:spcAft>
                          <a:spcPts val="10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Puntuación</a:t>
                      </a:r>
                    </a:p>
                  </a:txBody>
                  <a:tcPr marL="68580" marR="68580" marT="0" marB="0" anchor="ctr"/>
                </a:tc>
                <a:tc>
                  <a:txBody>
                    <a:bodyPr/>
                    <a:lstStyle/>
                    <a:p>
                      <a:pPr algn="l">
                        <a:lnSpc>
                          <a:spcPct val="115000"/>
                        </a:lnSpc>
                        <a:spcAft>
                          <a:spcPts val="1000"/>
                        </a:spcAft>
                      </a:pPr>
                      <a:r>
                        <a:rPr lang="es-E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Habones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es-E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Prurito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9522625"/>
                  </a:ext>
                </a:extLst>
              </a:tr>
              <a:tr h="484218">
                <a:tc>
                  <a:txBody>
                    <a:bodyPr/>
                    <a:lstStyle/>
                    <a:p>
                      <a:pPr algn="ctr">
                        <a:lnSpc>
                          <a:spcPct val="115000"/>
                        </a:lnSpc>
                        <a:spcAft>
                          <a:spcPts val="100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algn="ctr">
                        <a:lnSpc>
                          <a:spcPct val="115000"/>
                        </a:lnSpc>
                        <a:spcAft>
                          <a:spcPts val="1000"/>
                        </a:spcAft>
                      </a:pPr>
                      <a:r>
                        <a:rPr lang="es-ES" sz="1800" b="0" dirty="0">
                          <a:effectLst/>
                          <a:latin typeface="Calibri" panose="020F0502020204030204" pitchFamily="34" charset="0"/>
                          <a:ea typeface="Calibri" panose="020F0502020204030204" pitchFamily="34" charset="0"/>
                          <a:cs typeface="Times New Roman" panose="02020603050405020304" pitchFamily="18" charset="0"/>
                        </a:rPr>
                        <a:t>Ninguno</a:t>
                      </a:r>
                    </a:p>
                  </a:txBody>
                  <a:tcPr marL="68580" marR="68580" marT="0" marB="0" anchor="ctr"/>
                </a:tc>
                <a:tc>
                  <a:txBody>
                    <a:bodyPr/>
                    <a:lstStyle/>
                    <a:p>
                      <a:pPr algn="ctr">
                        <a:lnSpc>
                          <a:spcPct val="115000"/>
                        </a:lnSpc>
                        <a:spcAft>
                          <a:spcPts val="1000"/>
                        </a:spcAft>
                      </a:pPr>
                      <a:r>
                        <a:rPr lang="es-ES" sz="1800" b="0" dirty="0">
                          <a:effectLst/>
                          <a:latin typeface="Calibri" panose="020F0502020204030204" pitchFamily="34" charset="0"/>
                          <a:ea typeface="Calibri" panose="020F0502020204030204" pitchFamily="34" charset="0"/>
                          <a:cs typeface="Times New Roman" panose="02020603050405020304" pitchFamily="18" charset="0"/>
                        </a:rPr>
                        <a:t>Ninguno</a:t>
                      </a:r>
                    </a:p>
                  </a:txBody>
                  <a:tcPr marL="68580" marR="68580" marT="0" marB="0" anchor="ctr"/>
                </a:tc>
                <a:extLst>
                  <a:ext uri="{0D108BD9-81ED-4DB2-BD59-A6C34878D82A}">
                    <a16:rowId xmlns:a16="http://schemas.microsoft.com/office/drawing/2014/main" val="2471166300"/>
                  </a:ext>
                </a:extLst>
              </a:tr>
              <a:tr h="484218">
                <a:tc>
                  <a:txBody>
                    <a:bodyPr/>
                    <a:lstStyle/>
                    <a:p>
                      <a:pPr algn="ctr">
                        <a:lnSpc>
                          <a:spcPct val="115000"/>
                        </a:lnSpc>
                        <a:spcAft>
                          <a:spcPts val="100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tc>
                  <a:txBody>
                    <a:bodyPr/>
                    <a:lstStyle/>
                    <a:p>
                      <a:pPr algn="ctr">
                        <a:lnSpc>
                          <a:spcPct val="115000"/>
                        </a:lnSpc>
                        <a:spcAft>
                          <a:spcPts val="1000"/>
                        </a:spcAft>
                      </a:pPr>
                      <a:r>
                        <a:rPr lang="es-ES" sz="1800" b="0" dirty="0">
                          <a:effectLst/>
                          <a:latin typeface="Calibri" panose="020F0502020204030204" pitchFamily="34" charset="0"/>
                          <a:ea typeface="Calibri" panose="020F0502020204030204" pitchFamily="34" charset="0"/>
                          <a:cs typeface="Times New Roman" panose="02020603050405020304" pitchFamily="18" charset="0"/>
                        </a:rPr>
                        <a:t>Leve (&lt;20 habones/24h)</a:t>
                      </a:r>
                    </a:p>
                  </a:txBody>
                  <a:tcPr marL="68580" marR="68580" marT="0" marB="0" anchor="ctr"/>
                </a:tc>
                <a:tc>
                  <a:txBody>
                    <a:bodyPr/>
                    <a:lstStyle/>
                    <a:p>
                      <a:pPr algn="ctr">
                        <a:lnSpc>
                          <a:spcPct val="115000"/>
                        </a:lnSpc>
                        <a:spcAft>
                          <a:spcPts val="1000"/>
                        </a:spcAft>
                      </a:pPr>
                      <a:r>
                        <a:rPr lang="es-ES" sz="1800" b="0" dirty="0">
                          <a:effectLst/>
                          <a:latin typeface="Calibri" panose="020F0502020204030204" pitchFamily="34" charset="0"/>
                          <a:ea typeface="Calibri" panose="020F0502020204030204" pitchFamily="34" charset="0"/>
                          <a:cs typeface="Times New Roman" panose="02020603050405020304" pitchFamily="18" charset="0"/>
                        </a:rPr>
                        <a:t>Leve (presente pero no molesto)</a:t>
                      </a:r>
                    </a:p>
                  </a:txBody>
                  <a:tcPr marL="68580" marR="68580" marT="0" marB="0" anchor="ctr"/>
                </a:tc>
                <a:extLst>
                  <a:ext uri="{0D108BD9-81ED-4DB2-BD59-A6C34878D82A}">
                    <a16:rowId xmlns:a16="http://schemas.microsoft.com/office/drawing/2014/main" val="2320861637"/>
                  </a:ext>
                </a:extLst>
              </a:tr>
              <a:tr h="610036">
                <a:tc>
                  <a:txBody>
                    <a:bodyPr/>
                    <a:lstStyle/>
                    <a:p>
                      <a:pPr algn="ctr">
                        <a:lnSpc>
                          <a:spcPct val="115000"/>
                        </a:lnSpc>
                        <a:spcAft>
                          <a:spcPts val="100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tc>
                <a:tc>
                  <a:txBody>
                    <a:bodyPr/>
                    <a:lstStyle/>
                    <a:p>
                      <a:pPr algn="ctr">
                        <a:lnSpc>
                          <a:spcPct val="115000"/>
                        </a:lnSpc>
                        <a:spcAft>
                          <a:spcPts val="1000"/>
                        </a:spcAft>
                      </a:pPr>
                      <a:r>
                        <a:rPr lang="es-ES" sz="1800" b="0" dirty="0">
                          <a:effectLst/>
                          <a:latin typeface="Calibri" panose="020F0502020204030204" pitchFamily="34" charset="0"/>
                          <a:ea typeface="Calibri" panose="020F0502020204030204" pitchFamily="34" charset="0"/>
                          <a:cs typeface="Times New Roman" panose="02020603050405020304" pitchFamily="18" charset="0"/>
                        </a:rPr>
                        <a:t>Moderado (20-50 habones/24h)</a:t>
                      </a:r>
                    </a:p>
                  </a:txBody>
                  <a:tcPr marL="68580" marR="68580" marT="0" marB="0" anchor="ctr"/>
                </a:tc>
                <a:tc>
                  <a:txBody>
                    <a:bodyPr/>
                    <a:lstStyle/>
                    <a:p>
                      <a:pPr algn="ctr">
                        <a:lnSpc>
                          <a:spcPct val="115000"/>
                        </a:lnSpc>
                        <a:spcAft>
                          <a:spcPts val="1000"/>
                        </a:spcAft>
                      </a:pPr>
                      <a:r>
                        <a:rPr lang="es-ES" sz="1800" b="0" dirty="0">
                          <a:effectLst/>
                          <a:latin typeface="Calibri" panose="020F0502020204030204" pitchFamily="34" charset="0"/>
                          <a:ea typeface="Calibri" panose="020F0502020204030204" pitchFamily="34" charset="0"/>
                          <a:cs typeface="Times New Roman" panose="02020603050405020304" pitchFamily="18" charset="0"/>
                        </a:rPr>
                        <a:t>Moderado (molesto, pero no interfiere con actividades normales o sueño)</a:t>
                      </a:r>
                    </a:p>
                  </a:txBody>
                  <a:tcPr marL="68580" marR="68580" marT="0" marB="0" anchor="ctr"/>
                </a:tc>
                <a:extLst>
                  <a:ext uri="{0D108BD9-81ED-4DB2-BD59-A6C34878D82A}">
                    <a16:rowId xmlns:a16="http://schemas.microsoft.com/office/drawing/2014/main" val="2583071617"/>
                  </a:ext>
                </a:extLst>
              </a:tr>
              <a:tr h="610036">
                <a:tc>
                  <a:txBody>
                    <a:bodyPr/>
                    <a:lstStyle/>
                    <a:p>
                      <a:pPr algn="ctr">
                        <a:lnSpc>
                          <a:spcPct val="115000"/>
                        </a:lnSpc>
                        <a:spcAft>
                          <a:spcPts val="100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algn="ctr">
                        <a:lnSpc>
                          <a:spcPct val="115000"/>
                        </a:lnSpc>
                        <a:spcAft>
                          <a:spcPts val="1000"/>
                        </a:spcAft>
                      </a:pPr>
                      <a:r>
                        <a:rPr lang="es-ES" sz="1800" b="0" dirty="0">
                          <a:effectLst/>
                          <a:latin typeface="Calibri" panose="020F0502020204030204" pitchFamily="34" charset="0"/>
                          <a:ea typeface="Calibri" panose="020F0502020204030204" pitchFamily="34" charset="0"/>
                          <a:cs typeface="Times New Roman" panose="02020603050405020304" pitchFamily="18" charset="0"/>
                        </a:rPr>
                        <a:t>Intenso (&gt;50 habones/24h o grandes áreas de habones confluentes)</a:t>
                      </a:r>
                    </a:p>
                  </a:txBody>
                  <a:tcPr marL="68580" marR="68580" marT="0" marB="0" anchor="ctr"/>
                </a:tc>
                <a:tc>
                  <a:txBody>
                    <a:bodyPr/>
                    <a:lstStyle/>
                    <a:p>
                      <a:pPr algn="ctr">
                        <a:lnSpc>
                          <a:spcPct val="115000"/>
                        </a:lnSpc>
                        <a:spcAft>
                          <a:spcPts val="1000"/>
                        </a:spcAft>
                      </a:pPr>
                      <a:r>
                        <a:rPr lang="es-ES" sz="1800" b="0" dirty="0">
                          <a:effectLst/>
                          <a:latin typeface="Calibri" panose="020F0502020204030204" pitchFamily="34" charset="0"/>
                          <a:ea typeface="Calibri" panose="020F0502020204030204" pitchFamily="34" charset="0"/>
                          <a:cs typeface="Times New Roman" panose="02020603050405020304" pitchFamily="18" charset="0"/>
                        </a:rPr>
                        <a:t>Intenso (gran prurito, que es suficientemente molesto como para interferir en actividades diarias o sueño)</a:t>
                      </a:r>
                    </a:p>
                  </a:txBody>
                  <a:tcPr marL="68580" marR="68580" marT="0" marB="0" anchor="ctr"/>
                </a:tc>
                <a:extLst>
                  <a:ext uri="{0D108BD9-81ED-4DB2-BD59-A6C34878D82A}">
                    <a16:rowId xmlns:a16="http://schemas.microsoft.com/office/drawing/2014/main" val="1818538530"/>
                  </a:ext>
                </a:extLst>
              </a:tr>
            </a:tbl>
          </a:graphicData>
        </a:graphic>
      </p:graphicFrame>
    </p:spTree>
    <p:extLst>
      <p:ext uri="{BB962C8B-B14F-4D97-AF65-F5344CB8AC3E}">
        <p14:creationId xmlns:p14="http://schemas.microsoft.com/office/powerpoint/2010/main" val="2499804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2C63F820-266F-4750-BD80-C81273DA693D}"/>
              </a:ext>
            </a:extLst>
          </p:cNvPr>
          <p:cNvSpPr>
            <a:spLocks noGrp="1"/>
          </p:cNvSpPr>
          <p:nvPr>
            <p:ph type="title"/>
          </p:nvPr>
        </p:nvSpPr>
        <p:spPr/>
        <p:txBody>
          <a:bodyPr/>
          <a:lstStyle/>
          <a:p>
            <a:r>
              <a:rPr lang="es-ES" dirty="0"/>
              <a:t>Prevalencia y Pronóstico urticaria crónica</a:t>
            </a:r>
          </a:p>
        </p:txBody>
      </p:sp>
      <p:sp>
        <p:nvSpPr>
          <p:cNvPr id="7" name="Marcador de contenido 6">
            <a:extLst>
              <a:ext uri="{FF2B5EF4-FFF2-40B4-BE49-F238E27FC236}">
                <a16:creationId xmlns:a16="http://schemas.microsoft.com/office/drawing/2014/main" id="{C23F6C5D-CEEF-4A7C-B683-D035EC54E4F0}"/>
              </a:ext>
            </a:extLst>
          </p:cNvPr>
          <p:cNvSpPr>
            <a:spLocks noGrp="1"/>
          </p:cNvSpPr>
          <p:nvPr>
            <p:ph idx="1"/>
          </p:nvPr>
        </p:nvSpPr>
        <p:spPr>
          <a:xfrm>
            <a:off x="0" y="1929383"/>
            <a:ext cx="11582400" cy="3678315"/>
          </a:xfrm>
        </p:spPr>
        <p:txBody>
          <a:bodyPr/>
          <a:lstStyle/>
          <a:p>
            <a:r>
              <a:rPr lang="es-ES" dirty="0"/>
              <a:t>En niños, la prevalencia UC es difícil de estimar y depende de las series: </a:t>
            </a:r>
          </a:p>
          <a:p>
            <a:pPr lvl="1"/>
            <a:r>
              <a:rPr lang="es-ES" dirty="0"/>
              <a:t>Serie prospectiva (n=4076, 4-13años), prevalencia de urticaria crónica 1,8%* </a:t>
            </a:r>
          </a:p>
          <a:p>
            <a:pPr lvl="1"/>
            <a:endParaRPr lang="es-ES" dirty="0"/>
          </a:p>
          <a:p>
            <a:r>
              <a:rPr lang="es-ES" dirty="0"/>
              <a:t>Evolución a resolución de Urticaria crónica:</a:t>
            </a:r>
          </a:p>
          <a:p>
            <a:pPr lvl="1"/>
            <a:r>
              <a:rPr lang="es-ES" dirty="0"/>
              <a:t>Serie de 222 niños: remisión </a:t>
            </a:r>
            <a:r>
              <a:rPr lang="en-US" dirty="0" err="1"/>
              <a:t>en</a:t>
            </a:r>
            <a:r>
              <a:rPr lang="en-US" dirty="0"/>
              <a:t> 10,6%, 29,3%, y 44,5% </a:t>
            </a:r>
            <a:r>
              <a:rPr lang="en-US" dirty="0" err="1"/>
              <a:t>tras</a:t>
            </a:r>
            <a:r>
              <a:rPr lang="en-US" dirty="0"/>
              <a:t> 1, 3, y 5 </a:t>
            </a:r>
            <a:r>
              <a:rPr lang="en-US" dirty="0" err="1"/>
              <a:t>años</a:t>
            </a:r>
            <a:r>
              <a:rPr lang="en-US" dirty="0"/>
              <a:t> </a:t>
            </a:r>
            <a:r>
              <a:rPr lang="en-US" dirty="0" err="1"/>
              <a:t>respectivamente</a:t>
            </a:r>
            <a:r>
              <a:rPr lang="en-US" dirty="0"/>
              <a:t>**</a:t>
            </a:r>
            <a:endParaRPr lang="es-ES" dirty="0"/>
          </a:p>
          <a:p>
            <a:pPr lvl="1"/>
            <a:r>
              <a:rPr lang="en-US" dirty="0"/>
              <a:t>Se </a:t>
            </a:r>
            <a:r>
              <a:rPr lang="en-US" dirty="0" err="1"/>
              <a:t>han</a:t>
            </a:r>
            <a:r>
              <a:rPr lang="en-US" dirty="0"/>
              <a:t> </a:t>
            </a:r>
            <a:r>
              <a:rPr lang="en-US" dirty="0" err="1"/>
              <a:t>encontrado</a:t>
            </a:r>
            <a:r>
              <a:rPr lang="en-US" dirty="0"/>
              <a:t> </a:t>
            </a:r>
            <a:r>
              <a:rPr lang="en-US" dirty="0" err="1"/>
              <a:t>tasas</a:t>
            </a:r>
            <a:r>
              <a:rPr lang="en-US" dirty="0"/>
              <a:t> </a:t>
            </a:r>
            <a:r>
              <a:rPr lang="en-US" dirty="0" err="1"/>
              <a:t>similares</a:t>
            </a:r>
            <a:r>
              <a:rPr lang="en-US" dirty="0"/>
              <a:t> </a:t>
            </a:r>
            <a:r>
              <a:rPr lang="en-US" dirty="0" err="1"/>
              <a:t>por</a:t>
            </a:r>
            <a:r>
              <a:rPr lang="en-US" dirty="0"/>
              <a:t> </a:t>
            </a:r>
            <a:r>
              <a:rPr lang="en-US" dirty="0" err="1"/>
              <a:t>otros</a:t>
            </a:r>
            <a:r>
              <a:rPr lang="en-US" dirty="0"/>
              <a:t> </a:t>
            </a:r>
            <a:r>
              <a:rPr lang="en-US" dirty="0" err="1"/>
              <a:t>autores</a:t>
            </a:r>
            <a:r>
              <a:rPr lang="en-US" dirty="0"/>
              <a:t>, 20%-33% al primer </a:t>
            </a:r>
            <a:r>
              <a:rPr lang="en-US" dirty="0" err="1"/>
              <a:t>año</a:t>
            </a:r>
            <a:r>
              <a:rPr lang="es-ES" dirty="0"/>
              <a:t>	</a:t>
            </a:r>
          </a:p>
          <a:p>
            <a:pPr lvl="1"/>
            <a:endParaRPr lang="es-ES" dirty="0"/>
          </a:p>
        </p:txBody>
      </p:sp>
      <p:sp>
        <p:nvSpPr>
          <p:cNvPr id="8" name="Marcador de texto 7">
            <a:extLst>
              <a:ext uri="{FF2B5EF4-FFF2-40B4-BE49-F238E27FC236}">
                <a16:creationId xmlns:a16="http://schemas.microsoft.com/office/drawing/2014/main" id="{1C42F303-6442-4412-B13D-80F35C343B76}"/>
              </a:ext>
            </a:extLst>
          </p:cNvPr>
          <p:cNvSpPr>
            <a:spLocks noGrp="1"/>
          </p:cNvSpPr>
          <p:nvPr>
            <p:ph type="body" sz="quarter" idx="10"/>
          </p:nvPr>
        </p:nvSpPr>
        <p:spPr>
          <a:xfrm>
            <a:off x="-43" y="5661248"/>
            <a:ext cx="11582443" cy="529240"/>
          </a:xfrm>
        </p:spPr>
        <p:txBody>
          <a:bodyPr>
            <a:normAutofit lnSpcReduction="10000"/>
          </a:bodyPr>
          <a:lstStyle/>
          <a:p>
            <a:r>
              <a:rPr lang="es-ES" i="0" dirty="0"/>
              <a:t>*Lee SJ, et al. </a:t>
            </a:r>
            <a:r>
              <a:rPr lang="es-ES" i="0" dirty="0" err="1"/>
              <a:t>Prevalence</a:t>
            </a:r>
            <a:r>
              <a:rPr lang="es-ES" i="0" dirty="0"/>
              <a:t> and </a:t>
            </a:r>
            <a:r>
              <a:rPr lang="es-ES" i="0" dirty="0" err="1"/>
              <a:t>risk</a:t>
            </a:r>
            <a:r>
              <a:rPr lang="es-ES" i="0" dirty="0"/>
              <a:t> </a:t>
            </a:r>
            <a:r>
              <a:rPr lang="en-US" i="0" dirty="0"/>
              <a:t>factors of urticaria with a focus on chronic urticaria </a:t>
            </a:r>
            <a:r>
              <a:rPr lang="es-ES" i="0" dirty="0"/>
              <a:t>in </a:t>
            </a:r>
            <a:r>
              <a:rPr lang="es-ES" i="0" dirty="0" err="1"/>
              <a:t>children</a:t>
            </a:r>
            <a:r>
              <a:rPr lang="es-ES" i="0" dirty="0"/>
              <a:t>. </a:t>
            </a:r>
            <a:r>
              <a:rPr lang="es-ES" dirty="0" err="1"/>
              <a:t>Allergy</a:t>
            </a:r>
            <a:r>
              <a:rPr lang="es-ES" dirty="0"/>
              <a:t> </a:t>
            </a:r>
            <a:r>
              <a:rPr lang="es-ES" dirty="0" err="1"/>
              <a:t>Asthma</a:t>
            </a:r>
            <a:r>
              <a:rPr lang="es-ES" dirty="0"/>
              <a:t> </a:t>
            </a:r>
            <a:r>
              <a:rPr lang="es-ES" dirty="0" err="1"/>
              <a:t>Immunol</a:t>
            </a:r>
            <a:r>
              <a:rPr lang="es-ES" dirty="0"/>
              <a:t> Res</a:t>
            </a:r>
            <a:r>
              <a:rPr lang="es-ES" i="0" dirty="0"/>
              <a:t>. 2017;9(3): 212-219</a:t>
            </a:r>
          </a:p>
          <a:p>
            <a:r>
              <a:rPr lang="pt-BR" i="0" dirty="0"/>
              <a:t>**</a:t>
            </a:r>
            <a:r>
              <a:rPr lang="pt-BR" i="0" dirty="0" err="1"/>
              <a:t>Sahiner</a:t>
            </a:r>
            <a:r>
              <a:rPr lang="pt-BR" i="0" dirty="0"/>
              <a:t> UM, et al. </a:t>
            </a:r>
            <a:r>
              <a:rPr lang="pt-BR" i="0" dirty="0" err="1"/>
              <a:t>Chronic</a:t>
            </a:r>
            <a:r>
              <a:rPr lang="pt-BR" i="0" dirty="0"/>
              <a:t> </a:t>
            </a:r>
            <a:r>
              <a:rPr lang="en-US" i="0" dirty="0"/>
              <a:t>urticaria: etiology and natural course in children. </a:t>
            </a:r>
            <a:r>
              <a:rPr lang="en-US" dirty="0" err="1"/>
              <a:t>Int</a:t>
            </a:r>
            <a:r>
              <a:rPr lang="en-US" dirty="0"/>
              <a:t> </a:t>
            </a:r>
            <a:r>
              <a:rPr lang="de-DE" dirty="0"/>
              <a:t>Arch </a:t>
            </a:r>
            <a:r>
              <a:rPr lang="de-DE" dirty="0" err="1"/>
              <a:t>Allergy</a:t>
            </a:r>
            <a:r>
              <a:rPr lang="de-DE" dirty="0"/>
              <a:t> </a:t>
            </a:r>
            <a:r>
              <a:rPr lang="de-DE" dirty="0" err="1"/>
              <a:t>Immunol</a:t>
            </a:r>
            <a:r>
              <a:rPr lang="de-DE" i="0" dirty="0"/>
              <a:t>. 2011;156(2):224-230.</a:t>
            </a:r>
            <a:endParaRPr lang="es-ES" dirty="0"/>
          </a:p>
        </p:txBody>
      </p:sp>
    </p:spTree>
    <p:extLst>
      <p:ext uri="{BB962C8B-B14F-4D97-AF65-F5344CB8AC3E}">
        <p14:creationId xmlns:p14="http://schemas.microsoft.com/office/powerpoint/2010/main" val="162149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63084" y="2867378"/>
            <a:ext cx="10363200" cy="3045119"/>
          </a:xfrm>
        </p:spPr>
        <p:txBody>
          <a:bodyPr/>
          <a:lstStyle/>
          <a:p>
            <a:r>
              <a:rPr lang="en-GB" dirty="0" err="1"/>
              <a:t>Derivación</a:t>
            </a:r>
            <a:r>
              <a:rPr lang="en-GB" dirty="0"/>
              <a:t> a ORL</a:t>
            </a:r>
          </a:p>
          <a:p>
            <a:r>
              <a:rPr lang="en-GB" dirty="0" err="1"/>
              <a:t>Realizar</a:t>
            </a:r>
            <a:r>
              <a:rPr lang="en-GB" dirty="0"/>
              <a:t> </a:t>
            </a:r>
            <a:r>
              <a:rPr lang="en-GB" dirty="0" err="1"/>
              <a:t>una</a:t>
            </a:r>
            <a:r>
              <a:rPr lang="en-GB" dirty="0"/>
              <a:t> anamnesis </a:t>
            </a:r>
            <a:r>
              <a:rPr lang="en-GB" dirty="0" err="1"/>
              <a:t>detallada</a:t>
            </a:r>
            <a:endParaRPr lang="en-GB" dirty="0"/>
          </a:p>
          <a:p>
            <a:r>
              <a:rPr lang="en-GB" dirty="0" err="1"/>
              <a:t>Ciclo</a:t>
            </a:r>
            <a:r>
              <a:rPr lang="en-GB" dirty="0"/>
              <a:t> de </a:t>
            </a:r>
            <a:r>
              <a:rPr lang="en-GB" dirty="0" err="1"/>
              <a:t>tratamiento</a:t>
            </a:r>
            <a:r>
              <a:rPr lang="en-GB" dirty="0"/>
              <a:t> con </a:t>
            </a:r>
            <a:r>
              <a:rPr lang="en-GB" dirty="0" err="1"/>
              <a:t>antihistamínicos</a:t>
            </a:r>
            <a:r>
              <a:rPr lang="en-GB" dirty="0"/>
              <a:t> </a:t>
            </a:r>
            <a:r>
              <a:rPr lang="en-GB" dirty="0" err="1"/>
              <a:t>orales</a:t>
            </a:r>
            <a:endParaRPr lang="en-GB" dirty="0"/>
          </a:p>
          <a:p>
            <a:r>
              <a:rPr lang="en-GB" dirty="0" err="1"/>
              <a:t>Realización</a:t>
            </a:r>
            <a:r>
              <a:rPr lang="en-GB" dirty="0"/>
              <a:t> de </a:t>
            </a:r>
            <a:r>
              <a:rPr lang="en-GB" dirty="0" err="1"/>
              <a:t>pruebas</a:t>
            </a:r>
            <a:r>
              <a:rPr lang="en-GB" dirty="0"/>
              <a:t> de </a:t>
            </a:r>
            <a:r>
              <a:rPr lang="en-GB" dirty="0" err="1"/>
              <a:t>identificación</a:t>
            </a:r>
            <a:r>
              <a:rPr lang="en-GB" dirty="0"/>
              <a:t> de </a:t>
            </a:r>
            <a:r>
              <a:rPr lang="en-GB" dirty="0" err="1"/>
              <a:t>IgE</a:t>
            </a:r>
            <a:r>
              <a:rPr lang="en-GB" dirty="0"/>
              <a:t> </a:t>
            </a:r>
            <a:r>
              <a:rPr lang="en-GB" dirty="0" err="1"/>
              <a:t>específica</a:t>
            </a:r>
            <a:endParaRPr lang="en-GB" dirty="0"/>
          </a:p>
          <a:p>
            <a:pPr lvl="1"/>
            <a:endParaRPr lang="en-GB" dirty="0"/>
          </a:p>
        </p:txBody>
      </p:sp>
      <p:sp>
        <p:nvSpPr>
          <p:cNvPr id="3" name="Marcador de texto 2"/>
          <p:cNvSpPr>
            <a:spLocks noGrp="1"/>
          </p:cNvSpPr>
          <p:nvPr>
            <p:ph type="body" idx="10"/>
          </p:nvPr>
        </p:nvSpPr>
        <p:spPr>
          <a:xfrm>
            <a:off x="963084" y="1075148"/>
            <a:ext cx="10363200" cy="1357607"/>
          </a:xfrm>
        </p:spPr>
        <p:txBody>
          <a:bodyPr>
            <a:noAutofit/>
          </a:bodyPr>
          <a:lstStyle/>
          <a:p>
            <a:r>
              <a:rPr lang="en-GB" sz="2000" dirty="0" err="1"/>
              <a:t>En</a:t>
            </a:r>
            <a:r>
              <a:rPr lang="en-GB" sz="2000" dirty="0"/>
              <a:t> la </a:t>
            </a:r>
            <a:r>
              <a:rPr lang="en-GB" sz="2000" dirty="0" err="1"/>
              <a:t>consulta</a:t>
            </a:r>
            <a:r>
              <a:rPr lang="en-GB" sz="2000" dirty="0"/>
              <a:t> de revision a </a:t>
            </a:r>
            <a:r>
              <a:rPr lang="en-GB" sz="2000" dirty="0" err="1"/>
              <a:t>los</a:t>
            </a:r>
            <a:r>
              <a:rPr lang="en-GB" sz="2000" dirty="0"/>
              <a:t> 6 </a:t>
            </a:r>
            <a:r>
              <a:rPr lang="en-GB" sz="2000" dirty="0" err="1"/>
              <a:t>meses</a:t>
            </a:r>
            <a:r>
              <a:rPr lang="en-GB" sz="2000" dirty="0"/>
              <a:t>, </a:t>
            </a:r>
            <a:r>
              <a:rPr lang="en-GB" sz="2000" dirty="0" err="1"/>
              <a:t>nuestro</a:t>
            </a:r>
            <a:r>
              <a:rPr lang="en-GB" sz="2000" dirty="0"/>
              <a:t> </a:t>
            </a:r>
            <a:r>
              <a:rPr lang="en-GB" sz="2000" dirty="0" err="1"/>
              <a:t>paciente</a:t>
            </a:r>
            <a:r>
              <a:rPr lang="en-GB" sz="2000" dirty="0"/>
              <a:t> se </a:t>
            </a:r>
            <a:r>
              <a:rPr lang="en-GB" sz="2000" dirty="0" err="1"/>
              <a:t>encuentra</a:t>
            </a:r>
            <a:r>
              <a:rPr lang="en-GB" sz="2000" dirty="0"/>
              <a:t> </a:t>
            </a:r>
            <a:r>
              <a:rPr lang="en-GB" sz="2000" dirty="0" err="1"/>
              <a:t>mejor</a:t>
            </a:r>
            <a:r>
              <a:rPr lang="en-GB" sz="2000" dirty="0"/>
              <a:t> y ha </a:t>
            </a:r>
            <a:r>
              <a:rPr lang="en-GB" sz="2000" dirty="0" err="1"/>
              <a:t>suspendido</a:t>
            </a:r>
            <a:r>
              <a:rPr lang="en-GB" sz="2000" dirty="0"/>
              <a:t> </a:t>
            </a:r>
            <a:r>
              <a:rPr lang="en-GB" sz="2000" dirty="0" err="1"/>
              <a:t>los</a:t>
            </a:r>
            <a:r>
              <a:rPr lang="en-GB" sz="2000" dirty="0"/>
              <a:t> </a:t>
            </a:r>
            <a:r>
              <a:rPr lang="en-GB" sz="2000" dirty="0" err="1"/>
              <a:t>antihistamínicos</a:t>
            </a:r>
            <a:r>
              <a:rPr lang="en-GB" sz="2000" dirty="0"/>
              <a:t> </a:t>
            </a:r>
            <a:r>
              <a:rPr lang="en-GB" sz="2000" dirty="0" err="1"/>
              <a:t>hace</a:t>
            </a:r>
            <a:r>
              <a:rPr lang="en-GB" sz="2000" dirty="0"/>
              <a:t> 1 </a:t>
            </a:r>
            <a:r>
              <a:rPr lang="en-GB" sz="2000" dirty="0" err="1"/>
              <a:t>semana</a:t>
            </a:r>
            <a:r>
              <a:rPr lang="en-GB" sz="2000" dirty="0"/>
              <a:t> sin </a:t>
            </a:r>
            <a:r>
              <a:rPr lang="en-GB" sz="2000" dirty="0" err="1"/>
              <a:t>reaparición</a:t>
            </a:r>
            <a:r>
              <a:rPr lang="en-GB" sz="2000" dirty="0"/>
              <a:t> de </a:t>
            </a:r>
            <a:r>
              <a:rPr lang="en-GB" sz="2000" dirty="0" err="1"/>
              <a:t>los</a:t>
            </a:r>
            <a:r>
              <a:rPr lang="en-GB" sz="2000" dirty="0"/>
              <a:t> </a:t>
            </a:r>
            <a:r>
              <a:rPr lang="en-GB" sz="2000" dirty="0" err="1"/>
              <a:t>habones</a:t>
            </a:r>
            <a:r>
              <a:rPr lang="en-GB" sz="2000" dirty="0"/>
              <a:t>. </a:t>
            </a:r>
            <a:r>
              <a:rPr lang="en-GB" sz="2000" dirty="0" err="1"/>
              <a:t>En</a:t>
            </a:r>
            <a:r>
              <a:rPr lang="en-GB" sz="2000" dirty="0"/>
              <a:t> </a:t>
            </a:r>
            <a:r>
              <a:rPr lang="en-GB" sz="2000" dirty="0" err="1"/>
              <a:t>esta</a:t>
            </a:r>
            <a:r>
              <a:rPr lang="en-GB" sz="2000" dirty="0"/>
              <a:t> </a:t>
            </a:r>
            <a:r>
              <a:rPr lang="en-GB" sz="2000" dirty="0" err="1"/>
              <a:t>consulta</a:t>
            </a:r>
            <a:r>
              <a:rPr lang="en-GB" sz="2000" dirty="0"/>
              <a:t>, la </a:t>
            </a:r>
            <a:r>
              <a:rPr lang="en-GB" sz="2000" dirty="0" err="1"/>
              <a:t>madre</a:t>
            </a:r>
            <a:r>
              <a:rPr lang="en-GB" sz="2000" dirty="0"/>
              <a:t>, </a:t>
            </a:r>
            <a:r>
              <a:rPr lang="en-GB" sz="2000" dirty="0" err="1"/>
              <a:t>aprovecha</a:t>
            </a:r>
            <a:r>
              <a:rPr lang="en-GB" sz="2000" dirty="0"/>
              <a:t> para </a:t>
            </a:r>
            <a:r>
              <a:rPr lang="en-GB" sz="2000" dirty="0" err="1"/>
              <a:t>preguntar</a:t>
            </a:r>
            <a:r>
              <a:rPr lang="en-GB" sz="2000" dirty="0"/>
              <a:t> </a:t>
            </a:r>
            <a:r>
              <a:rPr lang="en-GB" sz="2000" dirty="0" err="1"/>
              <a:t>por</a:t>
            </a:r>
            <a:r>
              <a:rPr lang="en-GB" sz="2000" dirty="0"/>
              <a:t> </a:t>
            </a:r>
            <a:r>
              <a:rPr lang="en-GB" sz="2000" dirty="0" err="1"/>
              <a:t>su</a:t>
            </a:r>
            <a:r>
              <a:rPr lang="en-GB" sz="2000" dirty="0"/>
              <a:t> </a:t>
            </a:r>
            <a:r>
              <a:rPr lang="en-GB" sz="2000" dirty="0" err="1"/>
              <a:t>hermana</a:t>
            </a:r>
            <a:r>
              <a:rPr lang="en-GB" sz="2000" dirty="0"/>
              <a:t>, </a:t>
            </a:r>
            <a:r>
              <a:rPr lang="en-GB" sz="2000" dirty="0" err="1"/>
              <a:t>una</a:t>
            </a:r>
            <a:r>
              <a:rPr lang="en-GB" sz="2000" dirty="0"/>
              <a:t> </a:t>
            </a:r>
            <a:r>
              <a:rPr lang="en-GB" sz="2000" b="1" dirty="0" err="1"/>
              <a:t>niña</a:t>
            </a:r>
            <a:r>
              <a:rPr lang="en-GB" sz="2000" b="1" dirty="0"/>
              <a:t> de 6 </a:t>
            </a:r>
            <a:r>
              <a:rPr lang="en-GB" sz="2000" b="1" dirty="0" err="1"/>
              <a:t>años</a:t>
            </a:r>
            <a:r>
              <a:rPr lang="en-GB" sz="2000" b="1" dirty="0"/>
              <a:t> que </a:t>
            </a:r>
            <a:r>
              <a:rPr lang="en-GB" sz="2000" b="1" dirty="0" err="1"/>
              <a:t>siempre</a:t>
            </a:r>
            <a:r>
              <a:rPr lang="en-GB" sz="2000" b="1" dirty="0"/>
              <a:t> “</a:t>
            </a:r>
            <a:r>
              <a:rPr lang="en-GB" sz="2000" b="1" dirty="0" err="1"/>
              <a:t>tiene</a:t>
            </a:r>
            <a:r>
              <a:rPr lang="en-GB" sz="2000" b="1" dirty="0"/>
              <a:t> </a:t>
            </a:r>
            <a:r>
              <a:rPr lang="en-GB" sz="2000" b="1" dirty="0" err="1"/>
              <a:t>mocos</a:t>
            </a:r>
            <a:r>
              <a:rPr lang="en-GB" sz="2000" b="1" dirty="0"/>
              <a:t>”. </a:t>
            </a:r>
          </a:p>
          <a:p>
            <a:r>
              <a:rPr lang="en-GB" sz="2400" b="1" dirty="0"/>
              <a:t>¿</a:t>
            </a:r>
            <a:r>
              <a:rPr lang="en-GB" sz="2400" b="1" dirty="0" err="1"/>
              <a:t>Cual</a:t>
            </a:r>
            <a:r>
              <a:rPr lang="en-GB" sz="2400" b="1" dirty="0"/>
              <a:t> </a:t>
            </a:r>
            <a:r>
              <a:rPr lang="en-GB" sz="2400" b="1" dirty="0" err="1"/>
              <a:t>consideraría</a:t>
            </a:r>
            <a:r>
              <a:rPr lang="en-GB" sz="2400" b="1" dirty="0"/>
              <a:t> el primer </a:t>
            </a:r>
            <a:r>
              <a:rPr lang="en-GB" sz="2400" b="1" dirty="0" err="1"/>
              <a:t>paso</a:t>
            </a:r>
            <a:r>
              <a:rPr lang="en-GB" sz="2400" b="1" dirty="0"/>
              <a:t> </a:t>
            </a:r>
            <a:r>
              <a:rPr lang="en-GB" sz="2400" b="1" dirty="0" err="1"/>
              <a:t>en</a:t>
            </a:r>
            <a:r>
              <a:rPr lang="en-GB" sz="2400" b="1" dirty="0"/>
              <a:t> la </a:t>
            </a:r>
            <a:r>
              <a:rPr lang="en-GB" sz="2400" b="1" dirty="0" err="1"/>
              <a:t>valoración</a:t>
            </a:r>
            <a:r>
              <a:rPr lang="en-GB" sz="2400" b="1" dirty="0"/>
              <a:t> </a:t>
            </a:r>
            <a:r>
              <a:rPr lang="en-GB" sz="2400" b="1" dirty="0" err="1"/>
              <a:t>en</a:t>
            </a:r>
            <a:r>
              <a:rPr lang="en-GB" sz="2400" b="1" dirty="0"/>
              <a:t> la </a:t>
            </a:r>
            <a:r>
              <a:rPr lang="en-GB" sz="2400" b="1" dirty="0" err="1"/>
              <a:t>rinitis</a:t>
            </a:r>
            <a:r>
              <a:rPr lang="en-GB" sz="2400" b="1" dirty="0"/>
              <a:t> de </a:t>
            </a:r>
            <a:r>
              <a:rPr lang="en-GB" sz="2400" b="1" dirty="0" err="1"/>
              <a:t>esta</a:t>
            </a:r>
            <a:r>
              <a:rPr lang="en-GB" sz="2400" b="1" dirty="0"/>
              <a:t> </a:t>
            </a:r>
            <a:r>
              <a:rPr lang="en-GB" sz="2400" b="1" dirty="0" err="1"/>
              <a:t>paciente</a:t>
            </a:r>
            <a:r>
              <a:rPr lang="en-GB" sz="2400" b="1" dirty="0"/>
              <a:t>?</a:t>
            </a:r>
          </a:p>
        </p:txBody>
      </p:sp>
      <p:sp>
        <p:nvSpPr>
          <p:cNvPr id="5" name="Título 4"/>
          <p:cNvSpPr>
            <a:spLocks noGrp="1"/>
          </p:cNvSpPr>
          <p:nvPr>
            <p:ph type="title"/>
          </p:nvPr>
        </p:nvSpPr>
        <p:spPr/>
        <p:txBody>
          <a:bodyPr/>
          <a:lstStyle/>
          <a:p>
            <a:r>
              <a:rPr lang="en-GB" dirty="0" err="1"/>
              <a:t>Pregunta</a:t>
            </a:r>
            <a:r>
              <a:rPr lang="en-GB" dirty="0"/>
              <a:t> 4</a:t>
            </a:r>
          </a:p>
        </p:txBody>
      </p:sp>
    </p:spTree>
    <p:extLst>
      <p:ext uri="{BB962C8B-B14F-4D97-AF65-F5344CB8AC3E}">
        <p14:creationId xmlns:p14="http://schemas.microsoft.com/office/powerpoint/2010/main" val="4292096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63084" y="2867378"/>
            <a:ext cx="10363200" cy="3045119"/>
          </a:xfrm>
        </p:spPr>
        <p:txBody>
          <a:bodyPr/>
          <a:lstStyle/>
          <a:p>
            <a:r>
              <a:rPr lang="en-GB" dirty="0" err="1"/>
              <a:t>Derivación</a:t>
            </a:r>
            <a:r>
              <a:rPr lang="en-GB" dirty="0"/>
              <a:t> a ORL</a:t>
            </a:r>
          </a:p>
          <a:p>
            <a:r>
              <a:rPr lang="en-GB" dirty="0" err="1">
                <a:solidFill>
                  <a:srgbClr val="C5000B"/>
                </a:solidFill>
              </a:rPr>
              <a:t>Realizar</a:t>
            </a:r>
            <a:r>
              <a:rPr lang="en-GB" dirty="0">
                <a:solidFill>
                  <a:srgbClr val="C5000B"/>
                </a:solidFill>
              </a:rPr>
              <a:t> </a:t>
            </a:r>
            <a:r>
              <a:rPr lang="en-GB" dirty="0" err="1">
                <a:solidFill>
                  <a:srgbClr val="C5000B"/>
                </a:solidFill>
              </a:rPr>
              <a:t>una</a:t>
            </a:r>
            <a:r>
              <a:rPr lang="en-GB" dirty="0">
                <a:solidFill>
                  <a:srgbClr val="C5000B"/>
                </a:solidFill>
              </a:rPr>
              <a:t> anamnesis </a:t>
            </a:r>
            <a:r>
              <a:rPr lang="en-GB" dirty="0" err="1">
                <a:solidFill>
                  <a:srgbClr val="C5000B"/>
                </a:solidFill>
              </a:rPr>
              <a:t>detallada</a:t>
            </a:r>
            <a:endParaRPr lang="en-GB" dirty="0">
              <a:solidFill>
                <a:srgbClr val="C5000B"/>
              </a:solidFill>
            </a:endParaRPr>
          </a:p>
          <a:p>
            <a:r>
              <a:rPr lang="en-GB" dirty="0" err="1"/>
              <a:t>Ciclo</a:t>
            </a:r>
            <a:r>
              <a:rPr lang="en-GB" dirty="0"/>
              <a:t> de </a:t>
            </a:r>
            <a:r>
              <a:rPr lang="en-GB" dirty="0" err="1"/>
              <a:t>tratamiento</a:t>
            </a:r>
            <a:r>
              <a:rPr lang="en-GB" dirty="0"/>
              <a:t> con </a:t>
            </a:r>
            <a:r>
              <a:rPr lang="en-GB" dirty="0" err="1"/>
              <a:t>antihistamínicos</a:t>
            </a:r>
            <a:r>
              <a:rPr lang="en-GB" dirty="0"/>
              <a:t> </a:t>
            </a:r>
            <a:r>
              <a:rPr lang="en-GB" dirty="0" err="1"/>
              <a:t>orales</a:t>
            </a:r>
            <a:endParaRPr lang="en-GB" dirty="0"/>
          </a:p>
          <a:p>
            <a:r>
              <a:rPr lang="en-GB" dirty="0" err="1"/>
              <a:t>Realización</a:t>
            </a:r>
            <a:r>
              <a:rPr lang="en-GB" dirty="0"/>
              <a:t> de </a:t>
            </a:r>
            <a:r>
              <a:rPr lang="en-GB" dirty="0" err="1"/>
              <a:t>pruebas</a:t>
            </a:r>
            <a:r>
              <a:rPr lang="en-GB" dirty="0"/>
              <a:t> de </a:t>
            </a:r>
            <a:r>
              <a:rPr lang="en-GB" dirty="0" err="1"/>
              <a:t>identificación</a:t>
            </a:r>
            <a:r>
              <a:rPr lang="en-GB" dirty="0"/>
              <a:t> de </a:t>
            </a:r>
            <a:r>
              <a:rPr lang="en-GB" dirty="0" err="1"/>
              <a:t>IgE</a:t>
            </a:r>
            <a:r>
              <a:rPr lang="en-GB" dirty="0"/>
              <a:t> </a:t>
            </a:r>
            <a:r>
              <a:rPr lang="en-GB" dirty="0" err="1"/>
              <a:t>específica</a:t>
            </a:r>
            <a:endParaRPr lang="en-GB" dirty="0"/>
          </a:p>
          <a:p>
            <a:pPr lvl="1"/>
            <a:endParaRPr lang="en-GB" dirty="0"/>
          </a:p>
        </p:txBody>
      </p:sp>
      <p:sp>
        <p:nvSpPr>
          <p:cNvPr id="3" name="Marcador de texto 2"/>
          <p:cNvSpPr>
            <a:spLocks noGrp="1"/>
          </p:cNvSpPr>
          <p:nvPr>
            <p:ph type="body" idx="10"/>
          </p:nvPr>
        </p:nvSpPr>
        <p:spPr>
          <a:xfrm>
            <a:off x="963084" y="1075148"/>
            <a:ext cx="10363200" cy="1357607"/>
          </a:xfrm>
        </p:spPr>
        <p:txBody>
          <a:bodyPr>
            <a:noAutofit/>
          </a:bodyPr>
          <a:lstStyle/>
          <a:p>
            <a:r>
              <a:rPr lang="en-GB" sz="2000" dirty="0" err="1"/>
              <a:t>En</a:t>
            </a:r>
            <a:r>
              <a:rPr lang="en-GB" sz="2000" dirty="0"/>
              <a:t> la </a:t>
            </a:r>
            <a:r>
              <a:rPr lang="en-GB" sz="2000" dirty="0" err="1"/>
              <a:t>consulta</a:t>
            </a:r>
            <a:r>
              <a:rPr lang="en-GB" sz="2000" dirty="0"/>
              <a:t> de revision a </a:t>
            </a:r>
            <a:r>
              <a:rPr lang="en-GB" sz="2000" dirty="0" err="1"/>
              <a:t>los</a:t>
            </a:r>
            <a:r>
              <a:rPr lang="en-GB" sz="2000" dirty="0"/>
              <a:t> 6 </a:t>
            </a:r>
            <a:r>
              <a:rPr lang="en-GB" sz="2000" dirty="0" err="1"/>
              <a:t>meses</a:t>
            </a:r>
            <a:r>
              <a:rPr lang="en-GB" sz="2000" dirty="0"/>
              <a:t>, </a:t>
            </a:r>
            <a:r>
              <a:rPr lang="en-GB" sz="2000" dirty="0" err="1"/>
              <a:t>nuestro</a:t>
            </a:r>
            <a:r>
              <a:rPr lang="en-GB" sz="2000" dirty="0"/>
              <a:t> </a:t>
            </a:r>
            <a:r>
              <a:rPr lang="en-GB" sz="2000" dirty="0" err="1"/>
              <a:t>paciente</a:t>
            </a:r>
            <a:r>
              <a:rPr lang="en-GB" sz="2000" dirty="0"/>
              <a:t> se </a:t>
            </a:r>
            <a:r>
              <a:rPr lang="en-GB" sz="2000" dirty="0" err="1"/>
              <a:t>encuentra</a:t>
            </a:r>
            <a:r>
              <a:rPr lang="en-GB" sz="2000" dirty="0"/>
              <a:t> </a:t>
            </a:r>
            <a:r>
              <a:rPr lang="en-GB" sz="2000" dirty="0" err="1"/>
              <a:t>mejor</a:t>
            </a:r>
            <a:r>
              <a:rPr lang="en-GB" sz="2000" dirty="0"/>
              <a:t> y ha </a:t>
            </a:r>
            <a:r>
              <a:rPr lang="en-GB" sz="2000" dirty="0" err="1"/>
              <a:t>suspendido</a:t>
            </a:r>
            <a:r>
              <a:rPr lang="en-GB" sz="2000" dirty="0"/>
              <a:t> </a:t>
            </a:r>
            <a:r>
              <a:rPr lang="en-GB" sz="2000" dirty="0" err="1"/>
              <a:t>los</a:t>
            </a:r>
            <a:r>
              <a:rPr lang="en-GB" sz="2000" dirty="0"/>
              <a:t> </a:t>
            </a:r>
            <a:r>
              <a:rPr lang="en-GB" sz="2000" dirty="0" err="1"/>
              <a:t>antihistamínicos</a:t>
            </a:r>
            <a:r>
              <a:rPr lang="en-GB" sz="2000" dirty="0"/>
              <a:t> </a:t>
            </a:r>
            <a:r>
              <a:rPr lang="en-GB" sz="2000" dirty="0" err="1"/>
              <a:t>hace</a:t>
            </a:r>
            <a:r>
              <a:rPr lang="en-GB" sz="2000" dirty="0"/>
              <a:t> 1 </a:t>
            </a:r>
            <a:r>
              <a:rPr lang="en-GB" sz="2000" dirty="0" err="1"/>
              <a:t>semana</a:t>
            </a:r>
            <a:r>
              <a:rPr lang="en-GB" sz="2000" dirty="0"/>
              <a:t> sin </a:t>
            </a:r>
            <a:r>
              <a:rPr lang="en-GB" sz="2000" dirty="0" err="1"/>
              <a:t>reaparición</a:t>
            </a:r>
            <a:r>
              <a:rPr lang="en-GB" sz="2000" dirty="0"/>
              <a:t> de </a:t>
            </a:r>
            <a:r>
              <a:rPr lang="en-GB" sz="2000" dirty="0" err="1"/>
              <a:t>los</a:t>
            </a:r>
            <a:r>
              <a:rPr lang="en-GB" sz="2000" dirty="0"/>
              <a:t> </a:t>
            </a:r>
            <a:r>
              <a:rPr lang="en-GB" sz="2000" dirty="0" err="1"/>
              <a:t>habones</a:t>
            </a:r>
            <a:r>
              <a:rPr lang="en-GB" sz="2000" dirty="0"/>
              <a:t>. </a:t>
            </a:r>
            <a:r>
              <a:rPr lang="en-GB" sz="2000" dirty="0" err="1"/>
              <a:t>En</a:t>
            </a:r>
            <a:r>
              <a:rPr lang="en-GB" sz="2000" dirty="0"/>
              <a:t> </a:t>
            </a:r>
            <a:r>
              <a:rPr lang="en-GB" sz="2000" dirty="0" err="1"/>
              <a:t>esta</a:t>
            </a:r>
            <a:r>
              <a:rPr lang="en-GB" sz="2000" dirty="0"/>
              <a:t> </a:t>
            </a:r>
            <a:r>
              <a:rPr lang="en-GB" sz="2000" dirty="0" err="1"/>
              <a:t>consulta</a:t>
            </a:r>
            <a:r>
              <a:rPr lang="en-GB" sz="2000" dirty="0"/>
              <a:t>, la </a:t>
            </a:r>
            <a:r>
              <a:rPr lang="en-GB" sz="2000" dirty="0" err="1"/>
              <a:t>madre</a:t>
            </a:r>
            <a:r>
              <a:rPr lang="en-GB" sz="2000" dirty="0"/>
              <a:t>, </a:t>
            </a:r>
            <a:r>
              <a:rPr lang="en-GB" sz="2000" dirty="0" err="1"/>
              <a:t>aprovecha</a:t>
            </a:r>
            <a:r>
              <a:rPr lang="en-GB" sz="2000" dirty="0"/>
              <a:t> para </a:t>
            </a:r>
            <a:r>
              <a:rPr lang="en-GB" sz="2000" dirty="0" err="1"/>
              <a:t>preguntar</a:t>
            </a:r>
            <a:r>
              <a:rPr lang="en-GB" sz="2000" dirty="0"/>
              <a:t> </a:t>
            </a:r>
            <a:r>
              <a:rPr lang="en-GB" sz="2000" dirty="0" err="1"/>
              <a:t>por</a:t>
            </a:r>
            <a:r>
              <a:rPr lang="en-GB" sz="2000" dirty="0"/>
              <a:t> </a:t>
            </a:r>
            <a:r>
              <a:rPr lang="en-GB" sz="2000" dirty="0" err="1"/>
              <a:t>su</a:t>
            </a:r>
            <a:r>
              <a:rPr lang="en-GB" sz="2000" dirty="0"/>
              <a:t> </a:t>
            </a:r>
            <a:r>
              <a:rPr lang="en-GB" sz="2000" dirty="0" err="1"/>
              <a:t>hermana</a:t>
            </a:r>
            <a:r>
              <a:rPr lang="en-GB" sz="2000" dirty="0"/>
              <a:t>, </a:t>
            </a:r>
            <a:r>
              <a:rPr lang="en-GB" sz="2000" dirty="0" err="1"/>
              <a:t>una</a:t>
            </a:r>
            <a:r>
              <a:rPr lang="en-GB" sz="2000" dirty="0"/>
              <a:t> </a:t>
            </a:r>
            <a:r>
              <a:rPr lang="en-GB" sz="2000" b="1" dirty="0" err="1"/>
              <a:t>niña</a:t>
            </a:r>
            <a:r>
              <a:rPr lang="en-GB" sz="2000" b="1" dirty="0"/>
              <a:t> de 6 </a:t>
            </a:r>
            <a:r>
              <a:rPr lang="en-GB" sz="2000" b="1" dirty="0" err="1"/>
              <a:t>años</a:t>
            </a:r>
            <a:r>
              <a:rPr lang="en-GB" sz="2000" b="1" dirty="0"/>
              <a:t> que </a:t>
            </a:r>
            <a:r>
              <a:rPr lang="en-GB" sz="2000" b="1" dirty="0" err="1"/>
              <a:t>siempre</a:t>
            </a:r>
            <a:r>
              <a:rPr lang="en-GB" sz="2000" b="1" dirty="0"/>
              <a:t> “</a:t>
            </a:r>
            <a:r>
              <a:rPr lang="en-GB" sz="2000" b="1" dirty="0" err="1"/>
              <a:t>tiene</a:t>
            </a:r>
            <a:r>
              <a:rPr lang="en-GB" sz="2000" b="1" dirty="0"/>
              <a:t> </a:t>
            </a:r>
            <a:r>
              <a:rPr lang="en-GB" sz="2000" b="1" dirty="0" err="1"/>
              <a:t>mocos</a:t>
            </a:r>
            <a:r>
              <a:rPr lang="en-GB" sz="2000" b="1" dirty="0"/>
              <a:t>”. </a:t>
            </a:r>
          </a:p>
          <a:p>
            <a:r>
              <a:rPr lang="en-GB" sz="2400" b="1" dirty="0"/>
              <a:t>¿</a:t>
            </a:r>
            <a:r>
              <a:rPr lang="en-GB" sz="2400" b="1" dirty="0" err="1"/>
              <a:t>Cual</a:t>
            </a:r>
            <a:r>
              <a:rPr lang="en-GB" sz="2400" b="1" dirty="0"/>
              <a:t> </a:t>
            </a:r>
            <a:r>
              <a:rPr lang="en-GB" sz="2400" b="1" dirty="0" err="1"/>
              <a:t>consideraría</a:t>
            </a:r>
            <a:r>
              <a:rPr lang="en-GB" sz="2400" b="1" dirty="0"/>
              <a:t> el primer </a:t>
            </a:r>
            <a:r>
              <a:rPr lang="en-GB" sz="2400" b="1" dirty="0" err="1"/>
              <a:t>paso</a:t>
            </a:r>
            <a:r>
              <a:rPr lang="en-GB" sz="2400" b="1" dirty="0"/>
              <a:t> </a:t>
            </a:r>
            <a:r>
              <a:rPr lang="en-GB" sz="2400" b="1" dirty="0" err="1"/>
              <a:t>en</a:t>
            </a:r>
            <a:r>
              <a:rPr lang="en-GB" sz="2400" b="1" dirty="0"/>
              <a:t> la </a:t>
            </a:r>
            <a:r>
              <a:rPr lang="en-GB" sz="2400" b="1" dirty="0" err="1"/>
              <a:t>valoración</a:t>
            </a:r>
            <a:r>
              <a:rPr lang="en-GB" sz="2400" b="1" dirty="0"/>
              <a:t> </a:t>
            </a:r>
            <a:r>
              <a:rPr lang="en-GB" sz="2400" b="1" dirty="0" err="1"/>
              <a:t>en</a:t>
            </a:r>
            <a:r>
              <a:rPr lang="en-GB" sz="2400" b="1" dirty="0"/>
              <a:t> la </a:t>
            </a:r>
            <a:r>
              <a:rPr lang="en-GB" sz="2400" b="1" dirty="0" err="1"/>
              <a:t>rinitis</a:t>
            </a:r>
            <a:r>
              <a:rPr lang="en-GB" sz="2400" b="1" dirty="0"/>
              <a:t> de </a:t>
            </a:r>
            <a:r>
              <a:rPr lang="en-GB" sz="2400" b="1" dirty="0" err="1"/>
              <a:t>esta</a:t>
            </a:r>
            <a:r>
              <a:rPr lang="en-GB" sz="2400" b="1" dirty="0"/>
              <a:t> </a:t>
            </a:r>
            <a:r>
              <a:rPr lang="en-GB" sz="2400" b="1" dirty="0" err="1"/>
              <a:t>paciente</a:t>
            </a:r>
            <a:r>
              <a:rPr lang="en-GB" sz="2400" b="1" dirty="0"/>
              <a:t>?</a:t>
            </a:r>
          </a:p>
        </p:txBody>
      </p:sp>
      <p:sp>
        <p:nvSpPr>
          <p:cNvPr id="5" name="Título 4"/>
          <p:cNvSpPr>
            <a:spLocks noGrp="1"/>
          </p:cNvSpPr>
          <p:nvPr>
            <p:ph type="title"/>
          </p:nvPr>
        </p:nvSpPr>
        <p:spPr/>
        <p:txBody>
          <a:bodyPr/>
          <a:lstStyle/>
          <a:p>
            <a:r>
              <a:rPr lang="en-GB" dirty="0" err="1"/>
              <a:t>Pregunta</a:t>
            </a:r>
            <a:r>
              <a:rPr lang="en-GB" dirty="0"/>
              <a:t> 4</a:t>
            </a:r>
          </a:p>
        </p:txBody>
      </p:sp>
    </p:spTree>
    <p:extLst>
      <p:ext uri="{BB962C8B-B14F-4D97-AF65-F5344CB8AC3E}">
        <p14:creationId xmlns:p14="http://schemas.microsoft.com/office/powerpoint/2010/main" val="2520481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6D32DD4-13BD-447E-A0E3-66E481CB6C4A}"/>
              </a:ext>
            </a:extLst>
          </p:cNvPr>
          <p:cNvSpPr>
            <a:spLocks noGrp="1"/>
          </p:cNvSpPr>
          <p:nvPr>
            <p:ph type="title"/>
          </p:nvPr>
        </p:nvSpPr>
        <p:spPr/>
        <p:txBody>
          <a:bodyPr/>
          <a:lstStyle/>
          <a:p>
            <a:r>
              <a:rPr lang="es-ES" dirty="0"/>
              <a:t>Anamnesis, poderosa herramienta diagnóstica</a:t>
            </a:r>
          </a:p>
        </p:txBody>
      </p:sp>
      <p:pic>
        <p:nvPicPr>
          <p:cNvPr id="5" name="Imagen 4">
            <a:extLst>
              <a:ext uri="{FF2B5EF4-FFF2-40B4-BE49-F238E27FC236}">
                <a16:creationId xmlns:a16="http://schemas.microsoft.com/office/drawing/2014/main" id="{67277A37-8FD1-4729-BD7F-E0DC7BD07C62}"/>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r="38828"/>
          <a:stretch/>
        </p:blipFill>
        <p:spPr>
          <a:xfrm>
            <a:off x="2655650" y="1406049"/>
            <a:ext cx="8511157" cy="4261104"/>
          </a:xfrm>
          <a:prstGeom prst="rect">
            <a:avLst/>
          </a:prstGeom>
        </p:spPr>
      </p:pic>
      <p:sp>
        <p:nvSpPr>
          <p:cNvPr id="4" name="Rectángulo 3">
            <a:extLst>
              <a:ext uri="{FF2B5EF4-FFF2-40B4-BE49-F238E27FC236}">
                <a16:creationId xmlns:a16="http://schemas.microsoft.com/office/drawing/2014/main" id="{EAEC72AB-F503-4A05-9ECE-9B701DEBBD92}"/>
              </a:ext>
            </a:extLst>
          </p:cNvPr>
          <p:cNvSpPr/>
          <p:nvPr/>
        </p:nvSpPr>
        <p:spPr>
          <a:xfrm>
            <a:off x="2478025" y="3573177"/>
            <a:ext cx="3813047" cy="1920240"/>
          </a:xfrm>
          <a:prstGeom prst="rect">
            <a:avLst/>
          </a:prstGeom>
          <a:solidFill>
            <a:schemeClr val="bg1">
              <a:alpha val="9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A9424D04-2766-4EE3-AD27-19FCD7D6F602}"/>
              </a:ext>
            </a:extLst>
          </p:cNvPr>
          <p:cNvSpPr/>
          <p:nvPr/>
        </p:nvSpPr>
        <p:spPr>
          <a:xfrm>
            <a:off x="6007608" y="1808385"/>
            <a:ext cx="5159199" cy="3858768"/>
          </a:xfrm>
          <a:prstGeom prst="rect">
            <a:avLst/>
          </a:prstGeom>
          <a:solidFill>
            <a:schemeClr val="bg1">
              <a:alpha val="9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C328DF39-AC41-4941-BA9B-1AFA7698A6DC}"/>
              </a:ext>
            </a:extLst>
          </p:cNvPr>
          <p:cNvSpPr txBox="1"/>
          <p:nvPr/>
        </p:nvSpPr>
        <p:spPr>
          <a:xfrm>
            <a:off x="609600" y="1202715"/>
            <a:ext cx="2075688" cy="484632"/>
          </a:xfrm>
          <a:prstGeom prst="rect">
            <a:avLst/>
          </a:prstGeom>
          <a:noFill/>
        </p:spPr>
        <p:txBody>
          <a:bodyPr vert="horz" wrap="square" lIns="91440" tIns="45720" rIns="91440" bIns="45720" rtlCol="0" anchor="ctr">
            <a:noAutofit/>
          </a:bodyPr>
          <a:lstStyle/>
          <a:p>
            <a:pPr algn="ctr"/>
            <a:r>
              <a:rPr lang="es-ES" sz="2400" b="1" dirty="0">
                <a:solidFill>
                  <a:schemeClr val="accent1">
                    <a:lumMod val="50000"/>
                  </a:schemeClr>
                </a:solidFill>
              </a:rPr>
              <a:t>Sospecha </a:t>
            </a:r>
          </a:p>
        </p:txBody>
      </p:sp>
      <p:sp>
        <p:nvSpPr>
          <p:cNvPr id="9" name="CuadroTexto 8">
            <a:extLst>
              <a:ext uri="{FF2B5EF4-FFF2-40B4-BE49-F238E27FC236}">
                <a16:creationId xmlns:a16="http://schemas.microsoft.com/office/drawing/2014/main" id="{943EAF29-C6F2-4C3A-9B20-84031CECF382}"/>
              </a:ext>
            </a:extLst>
          </p:cNvPr>
          <p:cNvSpPr txBox="1"/>
          <p:nvPr/>
        </p:nvSpPr>
        <p:spPr>
          <a:xfrm>
            <a:off x="5769864" y="1161779"/>
            <a:ext cx="2706624" cy="484632"/>
          </a:xfrm>
          <a:prstGeom prst="rect">
            <a:avLst/>
          </a:prstGeom>
          <a:noFill/>
        </p:spPr>
        <p:txBody>
          <a:bodyPr vert="horz" wrap="square" lIns="91440" tIns="45720" rIns="91440" bIns="45720" rtlCol="0" anchor="ctr">
            <a:noAutofit/>
          </a:bodyPr>
          <a:lstStyle/>
          <a:p>
            <a:pPr algn="ctr"/>
            <a:r>
              <a:rPr lang="es-ES" sz="2400" b="1" dirty="0">
                <a:solidFill>
                  <a:schemeClr val="accent1">
                    <a:lumMod val="50000"/>
                  </a:schemeClr>
                </a:solidFill>
              </a:rPr>
              <a:t>Signos/síntomas </a:t>
            </a:r>
          </a:p>
        </p:txBody>
      </p:sp>
      <p:graphicFrame>
        <p:nvGraphicFramePr>
          <p:cNvPr id="10" name="Tabla 9">
            <a:extLst>
              <a:ext uri="{FF2B5EF4-FFF2-40B4-BE49-F238E27FC236}">
                <a16:creationId xmlns:a16="http://schemas.microsoft.com/office/drawing/2014/main" id="{ABDAD8FF-8EA8-497F-9467-F028EAD0C0B6}"/>
              </a:ext>
            </a:extLst>
          </p:cNvPr>
          <p:cNvGraphicFramePr>
            <a:graphicFrameLocks noGrp="1"/>
          </p:cNvGraphicFramePr>
          <p:nvPr>
            <p:extLst>
              <p:ext uri="{D42A27DB-BD31-4B8C-83A1-F6EECF244321}">
                <p14:modId xmlns:p14="http://schemas.microsoft.com/office/powerpoint/2010/main" val="3473330760"/>
              </p:ext>
            </p:extLst>
          </p:nvPr>
        </p:nvGraphicFramePr>
        <p:xfrm>
          <a:off x="1026414" y="1680329"/>
          <a:ext cx="10529315" cy="3975062"/>
        </p:xfrm>
        <a:graphic>
          <a:graphicData uri="http://schemas.openxmlformats.org/drawingml/2006/table">
            <a:tbl>
              <a:tblPr bandRow="1">
                <a:tableStyleId>{2D5ABB26-0587-4C30-8999-92F81FD0307C}</a:tableStyleId>
              </a:tblPr>
              <a:tblGrid>
                <a:gridCol w="2241803">
                  <a:extLst>
                    <a:ext uri="{9D8B030D-6E8A-4147-A177-3AD203B41FA5}">
                      <a16:colId xmlns:a16="http://schemas.microsoft.com/office/drawing/2014/main" val="3012041237"/>
                    </a:ext>
                  </a:extLst>
                </a:gridCol>
                <a:gridCol w="2823973">
                  <a:extLst>
                    <a:ext uri="{9D8B030D-6E8A-4147-A177-3AD203B41FA5}">
                      <a16:colId xmlns:a16="http://schemas.microsoft.com/office/drawing/2014/main" val="3259890645"/>
                    </a:ext>
                  </a:extLst>
                </a:gridCol>
                <a:gridCol w="179831">
                  <a:extLst>
                    <a:ext uri="{9D8B030D-6E8A-4147-A177-3AD203B41FA5}">
                      <a16:colId xmlns:a16="http://schemas.microsoft.com/office/drawing/2014/main" val="2704185186"/>
                    </a:ext>
                  </a:extLst>
                </a:gridCol>
                <a:gridCol w="2641854">
                  <a:extLst>
                    <a:ext uri="{9D8B030D-6E8A-4147-A177-3AD203B41FA5}">
                      <a16:colId xmlns:a16="http://schemas.microsoft.com/office/drawing/2014/main" val="1250502937"/>
                    </a:ext>
                  </a:extLst>
                </a:gridCol>
                <a:gridCol w="2641854">
                  <a:extLst>
                    <a:ext uri="{9D8B030D-6E8A-4147-A177-3AD203B41FA5}">
                      <a16:colId xmlns:a16="http://schemas.microsoft.com/office/drawing/2014/main" val="3784397934"/>
                    </a:ext>
                  </a:extLst>
                </a:gridCol>
              </a:tblGrid>
              <a:tr h="378422">
                <a:tc>
                  <a:txBody>
                    <a:bodyPr/>
                    <a:lstStyle/>
                    <a:p>
                      <a:r>
                        <a:rPr lang="es-ES" sz="1400" b="1" dirty="0">
                          <a:solidFill>
                            <a:schemeClr val="accent1">
                              <a:lumMod val="50000"/>
                            </a:schemeClr>
                          </a:solidFill>
                        </a:rPr>
                        <a:t>Atresia/estenosis coana</a:t>
                      </a:r>
                    </a:p>
                  </a:txBody>
                  <a:tcPr/>
                </a:tc>
                <a:tc gridSpan="2">
                  <a:txBody>
                    <a:bodyPr/>
                    <a:lstStyle/>
                    <a:p>
                      <a:pPr algn="ctr"/>
                      <a:r>
                        <a:rPr lang="es-ES" sz="1400" dirty="0">
                          <a:solidFill>
                            <a:schemeClr val="accent1"/>
                          </a:solidFill>
                        </a:rPr>
                        <a:t>Obstrucción sin otros síntomas</a:t>
                      </a:r>
                    </a:p>
                  </a:txBody>
                  <a:tcPr/>
                </a:tc>
                <a:tc hMerge="1">
                  <a:txBody>
                    <a:bodyPr/>
                    <a:lstStyle/>
                    <a:p>
                      <a:pPr algn="ctr"/>
                      <a:endParaRPr lang="es-ES" sz="1600" dirty="0"/>
                    </a:p>
                  </a:txBody>
                  <a:tcPr/>
                </a:tc>
                <a:tc>
                  <a:txBody>
                    <a:bodyPr/>
                    <a:lstStyle/>
                    <a:p>
                      <a:pPr algn="ctr"/>
                      <a:endParaRPr lang="es-ES" sz="1400" dirty="0">
                        <a:solidFill>
                          <a:schemeClr val="accent1"/>
                        </a:solidFill>
                      </a:endParaRPr>
                    </a:p>
                  </a:txBody>
                  <a:tcPr/>
                </a:tc>
                <a:tc>
                  <a:txBody>
                    <a:bodyPr/>
                    <a:lstStyle/>
                    <a:p>
                      <a:pPr algn="ctr"/>
                      <a:endParaRPr lang="es-ES" sz="1400" dirty="0">
                        <a:solidFill>
                          <a:schemeClr val="accent1"/>
                        </a:solidFill>
                      </a:endParaRPr>
                    </a:p>
                  </a:txBody>
                  <a:tcPr/>
                </a:tc>
                <a:extLst>
                  <a:ext uri="{0D108BD9-81ED-4DB2-BD59-A6C34878D82A}">
                    <a16:rowId xmlns:a16="http://schemas.microsoft.com/office/drawing/2014/main" val="3482611233"/>
                  </a:ext>
                </a:extLst>
              </a:tr>
              <a:tr h="295422">
                <a:tc>
                  <a:txBody>
                    <a:bodyPr/>
                    <a:lstStyle/>
                    <a:p>
                      <a:r>
                        <a:rPr lang="es-ES" sz="1400" b="1" dirty="0">
                          <a:solidFill>
                            <a:schemeClr val="accent1">
                              <a:lumMod val="50000"/>
                            </a:schemeClr>
                          </a:solidFill>
                        </a:rPr>
                        <a:t>Inmunodeficiencia</a:t>
                      </a:r>
                    </a:p>
                  </a:txBody>
                  <a:tcPr>
                    <a:solidFill>
                      <a:schemeClr val="tx1">
                        <a:lumMod val="40000"/>
                        <a:lumOff val="60000"/>
                        <a:alpha val="20000"/>
                      </a:schemeClr>
                    </a:solidFill>
                  </a:tcPr>
                </a:tc>
                <a:tc gridSpan="3">
                  <a:txBody>
                    <a:bodyPr/>
                    <a:lstStyle/>
                    <a:p>
                      <a:pPr algn="ctr"/>
                      <a:r>
                        <a:rPr lang="es-ES" sz="1400" dirty="0">
                          <a:solidFill>
                            <a:schemeClr val="accent1"/>
                          </a:solidFill>
                        </a:rPr>
                        <a:t>Rinitis mucopurulenta persistente</a:t>
                      </a:r>
                    </a:p>
                  </a:txBody>
                  <a:tcPr>
                    <a:solidFill>
                      <a:schemeClr val="tx1">
                        <a:lumMod val="40000"/>
                        <a:lumOff val="60000"/>
                        <a:alpha val="20000"/>
                      </a:schemeClr>
                    </a:solidFill>
                  </a:tcPr>
                </a:tc>
                <a:tc hMerge="1">
                  <a:txBody>
                    <a:bodyPr/>
                    <a:lstStyle/>
                    <a:p>
                      <a:endParaRPr lang="es-ES"/>
                    </a:p>
                  </a:txBody>
                  <a:tcPr/>
                </a:tc>
                <a:tc hMerge="1">
                  <a:txBody>
                    <a:bodyPr/>
                    <a:lstStyle/>
                    <a:p>
                      <a:endParaRPr lang="es-ES" dirty="0"/>
                    </a:p>
                  </a:txBody>
                  <a:tcPr/>
                </a:tc>
                <a:tc>
                  <a:txBody>
                    <a:bodyPr/>
                    <a:lstStyle/>
                    <a:p>
                      <a:pPr algn="ctr"/>
                      <a:endParaRPr lang="es-ES" sz="1400" dirty="0">
                        <a:solidFill>
                          <a:schemeClr val="accent1"/>
                        </a:solidFill>
                      </a:endParaRPr>
                    </a:p>
                  </a:txBody>
                  <a:tcPr>
                    <a:solidFill>
                      <a:schemeClr val="tx1">
                        <a:lumMod val="40000"/>
                        <a:lumOff val="60000"/>
                        <a:alpha val="20000"/>
                      </a:schemeClr>
                    </a:solidFill>
                  </a:tcPr>
                </a:tc>
                <a:extLst>
                  <a:ext uri="{0D108BD9-81ED-4DB2-BD59-A6C34878D82A}">
                    <a16:rowId xmlns:a16="http://schemas.microsoft.com/office/drawing/2014/main" val="1137369922"/>
                  </a:ext>
                </a:extLst>
              </a:tr>
              <a:tr h="295422">
                <a:tc>
                  <a:txBody>
                    <a:bodyPr/>
                    <a:lstStyle/>
                    <a:p>
                      <a:r>
                        <a:rPr lang="es-ES" sz="1400" b="1" dirty="0">
                          <a:solidFill>
                            <a:schemeClr val="accent1">
                              <a:lumMod val="50000"/>
                            </a:schemeClr>
                          </a:solidFill>
                        </a:rPr>
                        <a:t>Hipertrofia de adenoides</a:t>
                      </a:r>
                    </a:p>
                  </a:txBody>
                  <a:tcPr/>
                </a:tc>
                <a:tc gridSpan="3">
                  <a:txBody>
                    <a:bodyPr/>
                    <a:lstStyle/>
                    <a:p>
                      <a:pPr algn="ctr"/>
                      <a:r>
                        <a:rPr lang="es-ES" sz="1400" dirty="0">
                          <a:solidFill>
                            <a:schemeClr val="accent1"/>
                          </a:solidFill>
                        </a:rPr>
                        <a:t>Respiración bucal, ronquidos, apneas, </a:t>
                      </a:r>
                      <a:r>
                        <a:rPr lang="es-ES" sz="1400" dirty="0" err="1">
                          <a:solidFill>
                            <a:schemeClr val="accent1"/>
                          </a:solidFill>
                        </a:rPr>
                        <a:t>fascies</a:t>
                      </a:r>
                      <a:r>
                        <a:rPr lang="es-ES" sz="1400" dirty="0">
                          <a:solidFill>
                            <a:schemeClr val="accent1"/>
                          </a:solidFill>
                        </a:rPr>
                        <a:t> adenoidea</a:t>
                      </a:r>
                    </a:p>
                  </a:txBody>
                  <a:tcPr/>
                </a:tc>
                <a:tc hMerge="1">
                  <a:txBody>
                    <a:bodyPr/>
                    <a:lstStyle/>
                    <a:p>
                      <a:endParaRPr lang="es-ES"/>
                    </a:p>
                  </a:txBody>
                  <a:tcPr/>
                </a:tc>
                <a:tc hMerge="1">
                  <a:txBody>
                    <a:bodyPr/>
                    <a:lstStyle/>
                    <a:p>
                      <a:endParaRPr lang="es-ES" dirty="0"/>
                    </a:p>
                  </a:txBody>
                  <a:tcPr/>
                </a:tc>
                <a:tc>
                  <a:txBody>
                    <a:bodyPr/>
                    <a:lstStyle/>
                    <a:p>
                      <a:pPr algn="ctr"/>
                      <a:endParaRPr lang="es-ES" sz="1400" dirty="0">
                        <a:solidFill>
                          <a:schemeClr val="accent1"/>
                        </a:solidFill>
                      </a:endParaRPr>
                    </a:p>
                  </a:txBody>
                  <a:tcPr/>
                </a:tc>
                <a:extLst>
                  <a:ext uri="{0D108BD9-81ED-4DB2-BD59-A6C34878D82A}">
                    <a16:rowId xmlns:a16="http://schemas.microsoft.com/office/drawing/2014/main" val="3568394485"/>
                  </a:ext>
                </a:extLst>
              </a:tr>
              <a:tr h="456562">
                <a:tc>
                  <a:txBody>
                    <a:bodyPr/>
                    <a:lstStyle/>
                    <a:p>
                      <a:r>
                        <a:rPr lang="es-ES" sz="1400" b="1" dirty="0">
                          <a:solidFill>
                            <a:schemeClr val="accent1">
                              <a:lumMod val="50000"/>
                            </a:schemeClr>
                          </a:solidFill>
                        </a:rPr>
                        <a:t>Cuerpo extraño</a:t>
                      </a:r>
                    </a:p>
                  </a:txBody>
                  <a:tcPr>
                    <a:solidFill>
                      <a:schemeClr val="tx1">
                        <a:lumMod val="40000"/>
                        <a:lumOff val="60000"/>
                        <a:alpha val="20000"/>
                      </a:schemeClr>
                    </a:solidFill>
                  </a:tcPr>
                </a:tc>
                <a:tc gridSpan="2">
                  <a:txBody>
                    <a:bodyPr/>
                    <a:lstStyle/>
                    <a:p>
                      <a:pPr algn="ctr"/>
                      <a:r>
                        <a:rPr lang="es-ES" sz="1400" dirty="0" err="1">
                          <a:solidFill>
                            <a:schemeClr val="accent1"/>
                          </a:solidFill>
                        </a:rPr>
                        <a:t>Secrecciones</a:t>
                      </a:r>
                      <a:r>
                        <a:rPr lang="es-ES" sz="1400" dirty="0">
                          <a:solidFill>
                            <a:schemeClr val="accent1"/>
                          </a:solidFill>
                        </a:rPr>
                        <a:t> unilaterales, olor putrefacto </a:t>
                      </a:r>
                    </a:p>
                  </a:txBody>
                  <a:tcPr>
                    <a:solidFill>
                      <a:schemeClr val="tx1">
                        <a:lumMod val="40000"/>
                        <a:lumOff val="60000"/>
                        <a:alpha val="20000"/>
                      </a:schemeClr>
                    </a:solidFill>
                  </a:tcPr>
                </a:tc>
                <a:tc hMerge="1">
                  <a:txBody>
                    <a:bodyPr/>
                    <a:lstStyle/>
                    <a:p>
                      <a:pPr algn="ctr"/>
                      <a:endParaRPr lang="es-ES" sz="1600" dirty="0"/>
                    </a:p>
                  </a:txBody>
                  <a:tcPr/>
                </a:tc>
                <a:tc>
                  <a:txBody>
                    <a:bodyPr/>
                    <a:lstStyle/>
                    <a:p>
                      <a:pPr algn="ctr"/>
                      <a:endParaRPr lang="es-ES" sz="1400" dirty="0">
                        <a:solidFill>
                          <a:schemeClr val="accent1"/>
                        </a:solidFill>
                      </a:endParaRPr>
                    </a:p>
                  </a:txBody>
                  <a:tcPr>
                    <a:solidFill>
                      <a:schemeClr val="tx1">
                        <a:lumMod val="40000"/>
                        <a:lumOff val="60000"/>
                        <a:alpha val="20000"/>
                      </a:schemeClr>
                    </a:solidFill>
                  </a:tcPr>
                </a:tc>
                <a:tc>
                  <a:txBody>
                    <a:bodyPr/>
                    <a:lstStyle/>
                    <a:p>
                      <a:pPr algn="ctr"/>
                      <a:endParaRPr lang="es-ES" sz="1400" dirty="0">
                        <a:solidFill>
                          <a:schemeClr val="accent1"/>
                        </a:solidFill>
                      </a:endParaRPr>
                    </a:p>
                  </a:txBody>
                  <a:tcPr>
                    <a:solidFill>
                      <a:schemeClr val="tx1">
                        <a:lumMod val="40000"/>
                        <a:lumOff val="60000"/>
                        <a:alpha val="20000"/>
                      </a:schemeClr>
                    </a:solidFill>
                  </a:tcPr>
                </a:tc>
                <a:extLst>
                  <a:ext uri="{0D108BD9-81ED-4DB2-BD59-A6C34878D82A}">
                    <a16:rowId xmlns:a16="http://schemas.microsoft.com/office/drawing/2014/main" val="203784817"/>
                  </a:ext>
                </a:extLst>
              </a:tr>
              <a:tr h="456562">
                <a:tc>
                  <a:txBody>
                    <a:bodyPr/>
                    <a:lstStyle/>
                    <a:p>
                      <a:r>
                        <a:rPr lang="es-ES" sz="1400" b="1" dirty="0">
                          <a:solidFill>
                            <a:schemeClr val="accent1">
                              <a:lumMod val="50000"/>
                            </a:schemeClr>
                          </a:solidFill>
                        </a:rPr>
                        <a:t>Rinosinusitis</a:t>
                      </a:r>
                    </a:p>
                  </a:txBody>
                  <a:tcPr/>
                </a:tc>
                <a:tc gridSpan="2">
                  <a:txBody>
                    <a:bodyPr/>
                    <a:lstStyle/>
                    <a:p>
                      <a:pPr algn="ctr"/>
                      <a:endParaRPr lang="es-ES" sz="1400" dirty="0">
                        <a:solidFill>
                          <a:schemeClr val="accent1"/>
                        </a:solidFill>
                      </a:endParaRPr>
                    </a:p>
                  </a:txBody>
                  <a:tcPr/>
                </a:tc>
                <a:tc hMerge="1">
                  <a:txBody>
                    <a:bodyPr/>
                    <a:lstStyle/>
                    <a:p>
                      <a:pPr algn="ctr"/>
                      <a:endParaRPr lang="es-ES" sz="1600"/>
                    </a:p>
                  </a:txBody>
                  <a:tcPr/>
                </a:tc>
                <a:tc gridSpan="2">
                  <a:txBody>
                    <a:bodyPr/>
                    <a:lstStyle/>
                    <a:p>
                      <a:pPr algn="ctr"/>
                      <a:r>
                        <a:rPr lang="es-ES" sz="1400" dirty="0" err="1">
                          <a:solidFill>
                            <a:schemeClr val="accent1"/>
                          </a:solidFill>
                        </a:rPr>
                        <a:t>Secrecciones</a:t>
                      </a:r>
                      <a:r>
                        <a:rPr lang="es-ES" sz="1400" dirty="0">
                          <a:solidFill>
                            <a:schemeClr val="accent1"/>
                          </a:solidFill>
                        </a:rPr>
                        <a:t> nasales, cefalea, dolor zonas senos frontales/maxilares, hiposmia, halitosis, tos, fiebre</a:t>
                      </a:r>
                    </a:p>
                  </a:txBody>
                  <a:tcPr/>
                </a:tc>
                <a:tc hMerge="1">
                  <a:txBody>
                    <a:bodyPr/>
                    <a:lstStyle/>
                    <a:p>
                      <a:endParaRPr lang="es-ES" dirty="0"/>
                    </a:p>
                  </a:txBody>
                  <a:tcPr/>
                </a:tc>
                <a:extLst>
                  <a:ext uri="{0D108BD9-81ED-4DB2-BD59-A6C34878D82A}">
                    <a16:rowId xmlns:a16="http://schemas.microsoft.com/office/drawing/2014/main" val="1696907936"/>
                  </a:ext>
                </a:extLst>
              </a:tr>
              <a:tr h="295422">
                <a:tc>
                  <a:txBody>
                    <a:bodyPr/>
                    <a:lstStyle/>
                    <a:p>
                      <a:r>
                        <a:rPr lang="es-ES" sz="1400" b="1" dirty="0">
                          <a:solidFill>
                            <a:schemeClr val="accent1">
                              <a:lumMod val="50000"/>
                            </a:schemeClr>
                          </a:solidFill>
                        </a:rPr>
                        <a:t>Fibrosis quística</a:t>
                      </a:r>
                    </a:p>
                  </a:txBody>
                  <a:tcPr>
                    <a:solidFill>
                      <a:schemeClr val="tx1">
                        <a:lumMod val="40000"/>
                        <a:lumOff val="60000"/>
                        <a:alpha val="20000"/>
                      </a:schemeClr>
                    </a:solidFill>
                  </a:tcPr>
                </a:tc>
                <a:tc gridSpan="4">
                  <a:txBody>
                    <a:bodyPr/>
                    <a:lstStyle/>
                    <a:p>
                      <a:pPr algn="ctr"/>
                      <a:r>
                        <a:rPr lang="es-ES" sz="1400" dirty="0">
                          <a:solidFill>
                            <a:schemeClr val="accent1"/>
                          </a:solidFill>
                        </a:rPr>
                        <a:t>Poliposis nasal bilateral, hiposmia, síntomas bronquiales, malabsorción, fallo de medro</a:t>
                      </a:r>
                    </a:p>
                  </a:txBody>
                  <a:tcPr>
                    <a:solidFill>
                      <a:schemeClr val="tx1">
                        <a:lumMod val="40000"/>
                        <a:lumOff val="60000"/>
                        <a:alpha val="20000"/>
                      </a:schemeClr>
                    </a:solidFill>
                  </a:tcPr>
                </a:tc>
                <a:tc hMerge="1">
                  <a:txBody>
                    <a:bodyPr/>
                    <a:lstStyle/>
                    <a:p>
                      <a:endParaRPr lang="es-ES"/>
                    </a:p>
                  </a:txBody>
                  <a:tcPr/>
                </a:tc>
                <a:tc hMerge="1">
                  <a:txBody>
                    <a:bodyPr/>
                    <a:lstStyle/>
                    <a:p>
                      <a:pPr algn="ctr"/>
                      <a:endParaRPr lang="es-ES" dirty="0"/>
                    </a:p>
                  </a:txBody>
                  <a:tcPr/>
                </a:tc>
                <a:tc hMerge="1">
                  <a:txBody>
                    <a:bodyPr/>
                    <a:lstStyle/>
                    <a:p>
                      <a:pPr algn="ctr"/>
                      <a:endParaRPr lang="es-ES" dirty="0"/>
                    </a:p>
                  </a:txBody>
                  <a:tcPr/>
                </a:tc>
                <a:extLst>
                  <a:ext uri="{0D108BD9-81ED-4DB2-BD59-A6C34878D82A}">
                    <a16:rowId xmlns:a16="http://schemas.microsoft.com/office/drawing/2014/main" val="1822910365"/>
                  </a:ext>
                </a:extLst>
              </a:tr>
              <a:tr h="456562">
                <a:tc>
                  <a:txBody>
                    <a:bodyPr/>
                    <a:lstStyle/>
                    <a:p>
                      <a:r>
                        <a:rPr lang="es-ES" sz="1400" b="1" dirty="0">
                          <a:solidFill>
                            <a:schemeClr val="accent1">
                              <a:lumMod val="50000"/>
                            </a:schemeClr>
                          </a:solidFill>
                        </a:rPr>
                        <a:t>Discinesia ciliar primaria</a:t>
                      </a:r>
                    </a:p>
                  </a:txBody>
                  <a:tcPr/>
                </a:tc>
                <a:tc gridSpan="4">
                  <a:txBody>
                    <a:bodyPr/>
                    <a:lstStyle/>
                    <a:p>
                      <a:pPr algn="ctr"/>
                      <a:r>
                        <a:rPr lang="es-ES" sz="1400" dirty="0">
                          <a:solidFill>
                            <a:schemeClr val="accent1"/>
                          </a:solidFill>
                        </a:rPr>
                        <a:t>Persistencia de secreción mucopurulenta sin “catarro” asociado, síntomas desde el nacimiento, estasis de moco bilateral desde el piso nasal</a:t>
                      </a:r>
                    </a:p>
                  </a:txBody>
                  <a:tcPr/>
                </a:tc>
                <a:tc hMerge="1">
                  <a:txBody>
                    <a:bodyPr/>
                    <a:lstStyle/>
                    <a:p>
                      <a:endParaRPr lang="es-ES"/>
                    </a:p>
                  </a:txBody>
                  <a:tcPr/>
                </a:tc>
                <a:tc hMerge="1">
                  <a:txBody>
                    <a:bodyPr/>
                    <a:lstStyle/>
                    <a:p>
                      <a:pPr algn="ctr"/>
                      <a:endParaRPr lang="es-ES" dirty="0"/>
                    </a:p>
                  </a:txBody>
                  <a:tcPr/>
                </a:tc>
                <a:tc hMerge="1">
                  <a:txBody>
                    <a:bodyPr/>
                    <a:lstStyle/>
                    <a:p>
                      <a:pPr algn="ctr"/>
                      <a:endParaRPr lang="es-ES" dirty="0"/>
                    </a:p>
                  </a:txBody>
                  <a:tcPr/>
                </a:tc>
                <a:extLst>
                  <a:ext uri="{0D108BD9-81ED-4DB2-BD59-A6C34878D82A}">
                    <a16:rowId xmlns:a16="http://schemas.microsoft.com/office/drawing/2014/main" val="4203461542"/>
                  </a:ext>
                </a:extLst>
              </a:tr>
              <a:tr h="295422">
                <a:tc>
                  <a:txBody>
                    <a:bodyPr/>
                    <a:lstStyle/>
                    <a:p>
                      <a:r>
                        <a:rPr lang="es-ES" sz="1400" b="1" dirty="0">
                          <a:solidFill>
                            <a:schemeClr val="accent1">
                              <a:lumMod val="50000"/>
                            </a:schemeClr>
                          </a:solidFill>
                        </a:rPr>
                        <a:t>Goteo de LCR</a:t>
                      </a:r>
                    </a:p>
                  </a:txBody>
                  <a:tcPr>
                    <a:solidFill>
                      <a:schemeClr val="tx1">
                        <a:lumMod val="40000"/>
                        <a:lumOff val="60000"/>
                        <a:alpha val="20000"/>
                      </a:schemeClr>
                    </a:solidFill>
                  </a:tcPr>
                </a:tc>
                <a:tc gridSpan="4">
                  <a:txBody>
                    <a:bodyPr/>
                    <a:lstStyle/>
                    <a:p>
                      <a:pPr algn="ctr"/>
                      <a:r>
                        <a:rPr lang="es-ES" sz="1400" dirty="0" err="1">
                          <a:solidFill>
                            <a:schemeClr val="accent1"/>
                          </a:solidFill>
                        </a:rPr>
                        <a:t>Secrección</a:t>
                      </a:r>
                      <a:r>
                        <a:rPr lang="es-ES" sz="1400" dirty="0">
                          <a:solidFill>
                            <a:schemeClr val="accent1"/>
                          </a:solidFill>
                        </a:rPr>
                        <a:t> transparente, pequeña cantidad, precedido de trauma</a:t>
                      </a:r>
                    </a:p>
                  </a:txBody>
                  <a:tcPr>
                    <a:solidFill>
                      <a:schemeClr val="tx1">
                        <a:lumMod val="40000"/>
                        <a:lumOff val="60000"/>
                        <a:alpha val="20000"/>
                      </a:schemeClr>
                    </a:solidFill>
                  </a:tcPr>
                </a:tc>
                <a:tc hMerge="1">
                  <a:txBody>
                    <a:bodyPr/>
                    <a:lstStyle/>
                    <a:p>
                      <a:endParaRPr lang="es-ES"/>
                    </a:p>
                  </a:txBody>
                  <a:tcPr/>
                </a:tc>
                <a:tc hMerge="1">
                  <a:txBody>
                    <a:bodyPr/>
                    <a:lstStyle/>
                    <a:p>
                      <a:pPr algn="ctr"/>
                      <a:endParaRPr lang="es-ES" dirty="0"/>
                    </a:p>
                  </a:txBody>
                  <a:tcPr/>
                </a:tc>
                <a:tc hMerge="1">
                  <a:txBody>
                    <a:bodyPr/>
                    <a:lstStyle/>
                    <a:p>
                      <a:pPr algn="ctr"/>
                      <a:endParaRPr lang="es-ES" dirty="0"/>
                    </a:p>
                  </a:txBody>
                  <a:tcPr/>
                </a:tc>
                <a:extLst>
                  <a:ext uri="{0D108BD9-81ED-4DB2-BD59-A6C34878D82A}">
                    <a16:rowId xmlns:a16="http://schemas.microsoft.com/office/drawing/2014/main" val="3205935882"/>
                  </a:ext>
                </a:extLst>
              </a:tr>
              <a:tr h="295422">
                <a:tc>
                  <a:txBody>
                    <a:bodyPr/>
                    <a:lstStyle/>
                    <a:p>
                      <a:r>
                        <a:rPr lang="es-ES" sz="1400" b="1" dirty="0">
                          <a:solidFill>
                            <a:schemeClr val="accent1">
                              <a:lumMod val="50000"/>
                            </a:schemeClr>
                          </a:solidFill>
                        </a:rPr>
                        <a:t>Desviación septal</a:t>
                      </a:r>
                    </a:p>
                  </a:txBody>
                  <a:tcPr/>
                </a:tc>
                <a:tc>
                  <a:txBody>
                    <a:bodyPr/>
                    <a:lstStyle/>
                    <a:p>
                      <a:pPr algn="ctr"/>
                      <a:endParaRPr lang="es-ES" sz="1400" dirty="0">
                        <a:solidFill>
                          <a:schemeClr val="accent1"/>
                        </a:solidFill>
                      </a:endParaRPr>
                    </a:p>
                  </a:txBody>
                  <a:tcPr/>
                </a:tc>
                <a:tc gridSpan="2">
                  <a:txBody>
                    <a:bodyPr/>
                    <a:lstStyle/>
                    <a:p>
                      <a:pPr algn="ctr"/>
                      <a:r>
                        <a:rPr lang="es-ES" sz="1400" dirty="0">
                          <a:solidFill>
                            <a:schemeClr val="accent1"/>
                          </a:solidFill>
                        </a:rPr>
                        <a:t>Obstrucción aislada</a:t>
                      </a:r>
                    </a:p>
                  </a:txBody>
                  <a:tcPr/>
                </a:tc>
                <a:tc hMerge="1">
                  <a:txBody>
                    <a:bodyPr/>
                    <a:lstStyle/>
                    <a:p>
                      <a:pPr algn="ctr"/>
                      <a:r>
                        <a:rPr lang="es-ES" sz="1600" dirty="0"/>
                        <a:t>Obstrucción aislada</a:t>
                      </a:r>
                    </a:p>
                  </a:txBody>
                  <a:tcPr/>
                </a:tc>
                <a:tc>
                  <a:txBody>
                    <a:bodyPr/>
                    <a:lstStyle/>
                    <a:p>
                      <a:pPr algn="ctr"/>
                      <a:endParaRPr lang="es-ES" sz="1400" dirty="0">
                        <a:solidFill>
                          <a:schemeClr val="accent1"/>
                        </a:solidFill>
                      </a:endParaRPr>
                    </a:p>
                  </a:txBody>
                  <a:tcPr/>
                </a:tc>
                <a:extLst>
                  <a:ext uri="{0D108BD9-81ED-4DB2-BD59-A6C34878D82A}">
                    <a16:rowId xmlns:a16="http://schemas.microsoft.com/office/drawing/2014/main" val="4104722384"/>
                  </a:ext>
                </a:extLst>
              </a:tr>
              <a:tr h="456562">
                <a:tc>
                  <a:txBody>
                    <a:bodyPr/>
                    <a:lstStyle/>
                    <a:p>
                      <a:r>
                        <a:rPr lang="es-ES" sz="1400" b="1" dirty="0">
                          <a:solidFill>
                            <a:schemeClr val="accent1">
                              <a:lumMod val="50000"/>
                            </a:schemeClr>
                          </a:solidFill>
                        </a:rPr>
                        <a:t>Rinitis alérgica</a:t>
                      </a:r>
                    </a:p>
                  </a:txBody>
                  <a:tcPr>
                    <a:solidFill>
                      <a:schemeClr val="tx1">
                        <a:lumMod val="40000"/>
                        <a:lumOff val="60000"/>
                        <a:alpha val="20000"/>
                      </a:schemeClr>
                    </a:solidFill>
                  </a:tcPr>
                </a:tc>
                <a:tc>
                  <a:txBody>
                    <a:bodyPr/>
                    <a:lstStyle/>
                    <a:p>
                      <a:pPr algn="ctr"/>
                      <a:endParaRPr lang="es-ES" sz="1400" dirty="0">
                        <a:solidFill>
                          <a:schemeClr val="accent1"/>
                        </a:solidFill>
                      </a:endParaRPr>
                    </a:p>
                  </a:txBody>
                  <a:tcPr>
                    <a:solidFill>
                      <a:schemeClr val="tx1">
                        <a:lumMod val="40000"/>
                        <a:lumOff val="60000"/>
                        <a:alpha val="20000"/>
                      </a:schemeClr>
                    </a:solidFill>
                  </a:tcPr>
                </a:tc>
                <a:tc gridSpan="3">
                  <a:txBody>
                    <a:bodyPr/>
                    <a:lstStyle/>
                    <a:p>
                      <a:pPr algn="ctr"/>
                      <a:r>
                        <a:rPr lang="es-ES" sz="1400" dirty="0" err="1">
                          <a:solidFill>
                            <a:schemeClr val="accent1"/>
                          </a:solidFill>
                        </a:rPr>
                        <a:t>Hidrorrea</a:t>
                      </a:r>
                      <a:r>
                        <a:rPr lang="es-ES" sz="1400" dirty="0">
                          <a:solidFill>
                            <a:schemeClr val="accent1"/>
                          </a:solidFill>
                        </a:rPr>
                        <a:t>, congestión, estornudos en salvas, prurito zona ORL. Saludo alérgico. Comorbilidades alérgicas</a:t>
                      </a:r>
                    </a:p>
                  </a:txBody>
                  <a:tcPr>
                    <a:solidFill>
                      <a:schemeClr val="tx1">
                        <a:lumMod val="40000"/>
                        <a:lumOff val="60000"/>
                        <a:alpha val="20000"/>
                      </a:schemeClr>
                    </a:solidFill>
                  </a:tcPr>
                </a:tc>
                <a:tc hMerge="1">
                  <a:txBody>
                    <a:bodyPr/>
                    <a:lstStyle/>
                    <a:p>
                      <a:pPr algn="ctr"/>
                      <a:r>
                        <a:rPr lang="es-ES" sz="1600" dirty="0" err="1"/>
                        <a:t>Hidrorrea</a:t>
                      </a:r>
                      <a:r>
                        <a:rPr lang="es-ES" sz="1600" dirty="0"/>
                        <a:t> intensa, congestión, estornudos en salvas, prurito ótico, palatino, nasal. Saludo alérgico, pliegue de </a:t>
                      </a:r>
                      <a:r>
                        <a:rPr lang="es-ES" sz="1600" dirty="0" err="1"/>
                        <a:t>Denie</a:t>
                      </a:r>
                      <a:r>
                        <a:rPr lang="es-ES" sz="1600" dirty="0"/>
                        <a:t>-Morgan. Asociado a comorbilidades alérgicas</a:t>
                      </a:r>
                    </a:p>
                  </a:txBody>
                  <a:tcPr/>
                </a:tc>
                <a:tc hMerge="1">
                  <a:txBody>
                    <a:bodyPr/>
                    <a:lstStyle/>
                    <a:p>
                      <a:pPr algn="ctr"/>
                      <a:endParaRPr lang="es-ES" dirty="0"/>
                    </a:p>
                  </a:txBody>
                  <a:tcPr/>
                </a:tc>
                <a:extLst>
                  <a:ext uri="{0D108BD9-81ED-4DB2-BD59-A6C34878D82A}">
                    <a16:rowId xmlns:a16="http://schemas.microsoft.com/office/drawing/2014/main" val="3574698290"/>
                  </a:ext>
                </a:extLst>
              </a:tr>
            </a:tbl>
          </a:graphicData>
        </a:graphic>
      </p:graphicFrame>
    </p:spTree>
    <p:extLst>
      <p:ext uri="{BB962C8B-B14F-4D97-AF65-F5344CB8AC3E}">
        <p14:creationId xmlns:p14="http://schemas.microsoft.com/office/powerpoint/2010/main" val="1688755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4FF2970C-BEA8-4A03-89E1-34F0CB8D297B}"/>
              </a:ext>
            </a:extLst>
          </p:cNvPr>
          <p:cNvSpPr>
            <a:spLocks noGrp="1"/>
          </p:cNvSpPr>
          <p:nvPr>
            <p:ph type="body" idx="1"/>
          </p:nvPr>
        </p:nvSpPr>
        <p:spPr>
          <a:xfrm>
            <a:off x="709083" y="1450809"/>
            <a:ext cx="5386917" cy="604800"/>
          </a:xfrm>
        </p:spPr>
        <p:txBody>
          <a:bodyPr/>
          <a:lstStyle/>
          <a:p>
            <a:r>
              <a:rPr lang="es-ES" dirty="0"/>
              <a:t>In vivo:</a:t>
            </a:r>
          </a:p>
        </p:txBody>
      </p:sp>
      <p:sp>
        <p:nvSpPr>
          <p:cNvPr id="6" name="Marcador de texto 5">
            <a:extLst>
              <a:ext uri="{FF2B5EF4-FFF2-40B4-BE49-F238E27FC236}">
                <a16:creationId xmlns:a16="http://schemas.microsoft.com/office/drawing/2014/main" id="{4833364F-7B5B-45A0-B7A2-7B2889356D81}"/>
              </a:ext>
            </a:extLst>
          </p:cNvPr>
          <p:cNvSpPr>
            <a:spLocks noGrp="1"/>
          </p:cNvSpPr>
          <p:nvPr>
            <p:ph type="body" idx="10"/>
          </p:nvPr>
        </p:nvSpPr>
        <p:spPr>
          <a:xfrm>
            <a:off x="6195483" y="1450809"/>
            <a:ext cx="5386917" cy="604800"/>
          </a:xfrm>
        </p:spPr>
        <p:txBody>
          <a:bodyPr/>
          <a:lstStyle/>
          <a:p>
            <a:r>
              <a:rPr lang="es-ES" dirty="0"/>
              <a:t>In vitro</a:t>
            </a:r>
          </a:p>
        </p:txBody>
      </p:sp>
      <p:sp>
        <p:nvSpPr>
          <p:cNvPr id="7" name="Marcador de contenido 6">
            <a:extLst>
              <a:ext uri="{FF2B5EF4-FFF2-40B4-BE49-F238E27FC236}">
                <a16:creationId xmlns:a16="http://schemas.microsoft.com/office/drawing/2014/main" id="{B3751E28-185B-4E28-B112-6EDE3FF8FE4F}"/>
              </a:ext>
            </a:extLst>
          </p:cNvPr>
          <p:cNvSpPr>
            <a:spLocks noGrp="1"/>
          </p:cNvSpPr>
          <p:nvPr>
            <p:ph idx="11"/>
          </p:nvPr>
        </p:nvSpPr>
        <p:spPr>
          <a:xfrm>
            <a:off x="0" y="1010486"/>
            <a:ext cx="11122472" cy="490596"/>
          </a:xfrm>
        </p:spPr>
        <p:txBody>
          <a:bodyPr>
            <a:normAutofit/>
          </a:bodyPr>
          <a:lstStyle/>
          <a:p>
            <a:r>
              <a:rPr lang="es-ES" sz="2400" dirty="0"/>
              <a:t>Demostración de sensibilización (IgE específica contra el alérgeno sospechoso)</a:t>
            </a:r>
          </a:p>
        </p:txBody>
      </p:sp>
      <p:sp>
        <p:nvSpPr>
          <p:cNvPr id="4" name="Título 3">
            <a:extLst>
              <a:ext uri="{FF2B5EF4-FFF2-40B4-BE49-F238E27FC236}">
                <a16:creationId xmlns:a16="http://schemas.microsoft.com/office/drawing/2014/main" id="{FFCE27EF-1A85-4C60-8347-F981FA3ACF41}"/>
              </a:ext>
            </a:extLst>
          </p:cNvPr>
          <p:cNvSpPr>
            <a:spLocks noGrp="1"/>
          </p:cNvSpPr>
          <p:nvPr>
            <p:ph type="title"/>
          </p:nvPr>
        </p:nvSpPr>
        <p:spPr>
          <a:xfrm>
            <a:off x="609600" y="159904"/>
            <a:ext cx="10972800" cy="604800"/>
          </a:xfrm>
        </p:spPr>
        <p:txBody>
          <a:bodyPr/>
          <a:lstStyle/>
          <a:p>
            <a:r>
              <a:rPr lang="es-ES" dirty="0"/>
              <a:t>Diagnóstico </a:t>
            </a:r>
            <a:r>
              <a:rPr lang="es-ES" dirty="0" err="1"/>
              <a:t>Rinoconjuntivitis</a:t>
            </a:r>
            <a:r>
              <a:rPr lang="es-ES" dirty="0"/>
              <a:t> alérgica</a:t>
            </a:r>
          </a:p>
        </p:txBody>
      </p:sp>
      <p:sp>
        <p:nvSpPr>
          <p:cNvPr id="10" name="Marcador de contenido 6">
            <a:extLst>
              <a:ext uri="{FF2B5EF4-FFF2-40B4-BE49-F238E27FC236}">
                <a16:creationId xmlns:a16="http://schemas.microsoft.com/office/drawing/2014/main" id="{90834D24-FEA0-4552-91EA-F94B071C6B35}"/>
              </a:ext>
            </a:extLst>
          </p:cNvPr>
          <p:cNvSpPr txBox="1">
            <a:spLocks/>
          </p:cNvSpPr>
          <p:nvPr/>
        </p:nvSpPr>
        <p:spPr>
          <a:xfrm>
            <a:off x="709083" y="2111668"/>
            <a:ext cx="5386917" cy="660859"/>
          </a:xfrm>
          <a:prstGeom prst="rect">
            <a:avLst/>
          </a:prstGeom>
        </p:spPr>
        <p:txBody>
          <a:bodyPr vert="horz" lIns="91440" tIns="45720" rIns="91440" bIns="45720" rtlCol="0">
            <a:normAutofit/>
          </a:bodyPr>
          <a:lstStyle>
            <a:lvl1pPr marL="808038" indent="-265113" algn="l" defTabSz="914400" rtl="0" eaLnBrk="1" latinLnBrk="0" hangingPunct="1">
              <a:spcBef>
                <a:spcPts val="600"/>
              </a:spcBef>
              <a:buFontTx/>
              <a:buBlip>
                <a:blip r:embed="rId2"/>
              </a:buBlip>
              <a:defRPr sz="22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0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18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18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1800" dirty="0" err="1"/>
              <a:t>Prick</a:t>
            </a:r>
            <a:r>
              <a:rPr lang="es-ES" sz="1800" dirty="0"/>
              <a:t> test</a:t>
            </a:r>
          </a:p>
        </p:txBody>
      </p:sp>
      <p:sp>
        <p:nvSpPr>
          <p:cNvPr id="11" name="Marcador de contenido 6">
            <a:extLst>
              <a:ext uri="{FF2B5EF4-FFF2-40B4-BE49-F238E27FC236}">
                <a16:creationId xmlns:a16="http://schemas.microsoft.com/office/drawing/2014/main" id="{05471BC9-38A0-4B13-85EA-300E03CB2A3D}"/>
              </a:ext>
            </a:extLst>
          </p:cNvPr>
          <p:cNvSpPr txBox="1">
            <a:spLocks/>
          </p:cNvSpPr>
          <p:nvPr/>
        </p:nvSpPr>
        <p:spPr>
          <a:xfrm>
            <a:off x="6096000" y="2111668"/>
            <a:ext cx="5386917" cy="1948799"/>
          </a:xfrm>
          <a:prstGeom prst="rect">
            <a:avLst/>
          </a:prstGeom>
        </p:spPr>
        <p:txBody>
          <a:bodyPr vert="horz" lIns="91440" tIns="45720" rIns="91440" bIns="45720" rtlCol="0">
            <a:normAutofit/>
          </a:bodyPr>
          <a:lstStyle>
            <a:lvl1pPr marL="808038" indent="-265113" algn="l" defTabSz="914400" rtl="0" eaLnBrk="1" latinLnBrk="0" hangingPunct="1">
              <a:spcBef>
                <a:spcPts val="600"/>
              </a:spcBef>
              <a:buFontTx/>
              <a:buBlip>
                <a:blip r:embed="rId2"/>
              </a:buBlip>
              <a:defRPr sz="22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0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18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18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1800" dirty="0"/>
              <a:t>CAP-</a:t>
            </a:r>
            <a:r>
              <a:rPr lang="es-ES" sz="1800" dirty="0" err="1"/>
              <a:t>Phadia</a:t>
            </a:r>
            <a:r>
              <a:rPr lang="es-ES" sz="1800" dirty="0"/>
              <a:t>-</a:t>
            </a:r>
            <a:r>
              <a:rPr lang="es-ES" sz="1800" dirty="0" err="1"/>
              <a:t>Thermofisher</a:t>
            </a:r>
            <a:endParaRPr lang="es-ES" sz="1800" dirty="0"/>
          </a:p>
          <a:p>
            <a:r>
              <a:rPr lang="es-ES" sz="1800" dirty="0"/>
              <a:t>ISAC</a:t>
            </a:r>
          </a:p>
          <a:p>
            <a:r>
              <a:rPr lang="es-ES" sz="1800" dirty="0"/>
              <a:t>ELISA</a:t>
            </a:r>
          </a:p>
          <a:p>
            <a:r>
              <a:rPr lang="es-ES" sz="1800" dirty="0"/>
              <a:t>Western-</a:t>
            </a:r>
            <a:r>
              <a:rPr lang="es-ES" sz="1800" dirty="0" err="1"/>
              <a:t>Blot</a:t>
            </a:r>
            <a:endParaRPr lang="es-ES" sz="1800" dirty="0"/>
          </a:p>
          <a:p>
            <a:r>
              <a:rPr lang="es-ES" sz="1800" dirty="0"/>
              <a:t>Proteómica</a:t>
            </a:r>
          </a:p>
        </p:txBody>
      </p:sp>
      <p:pic>
        <p:nvPicPr>
          <p:cNvPr id="12" name="Picture 5" descr="D:\Ciclo Junio13-Mayo14\WCPD2013\Imagenes\Banco Hospital\Hago yo\IMG_0150.jpg">
            <a:extLst>
              <a:ext uri="{FF2B5EF4-FFF2-40B4-BE49-F238E27FC236}">
                <a16:creationId xmlns:a16="http://schemas.microsoft.com/office/drawing/2014/main" id="{0DA72BCD-0BC6-492E-98AF-8B0A9AEF724D}"/>
              </a:ext>
            </a:extLst>
          </p:cNvPr>
          <p:cNvPicPr>
            <a:picLocks noChangeAspect="1" noChangeArrowheads="1"/>
          </p:cNvPicPr>
          <p:nvPr/>
        </p:nvPicPr>
        <p:blipFill>
          <a:blip r:embed="rId3" cstate="print"/>
          <a:srcRect/>
          <a:stretch>
            <a:fillRect/>
          </a:stretch>
        </p:blipFill>
        <p:spPr bwMode="auto">
          <a:xfrm>
            <a:off x="2254360" y="4193956"/>
            <a:ext cx="2400300" cy="1800225"/>
          </a:xfrm>
          <a:prstGeom prst="rect">
            <a:avLst/>
          </a:prstGeom>
          <a:ln>
            <a:noFill/>
          </a:ln>
          <a:effectLst>
            <a:outerShdw blurRad="292100" dist="139700" dir="2700000" algn="tl" rotWithShape="0">
              <a:srgbClr val="333333">
                <a:alpha val="65000"/>
              </a:srgbClr>
            </a:outerShdw>
          </a:effectLst>
          <a:extLst/>
        </p:spPr>
      </p:pic>
      <p:pic>
        <p:nvPicPr>
          <p:cNvPr id="13" name="Picture 6" descr="D:\Ciclo Junio13-Mayo14\WCPD2013\Imagenes\Banco Hospital\Hago yo\IMG_0158.jpg">
            <a:extLst>
              <a:ext uri="{FF2B5EF4-FFF2-40B4-BE49-F238E27FC236}">
                <a16:creationId xmlns:a16="http://schemas.microsoft.com/office/drawing/2014/main" id="{528CCE04-3BD8-4B43-87BF-0D972D743290}"/>
              </a:ext>
            </a:extLst>
          </p:cNvPr>
          <p:cNvPicPr>
            <a:picLocks noChangeAspect="1" noChangeArrowheads="1"/>
          </p:cNvPicPr>
          <p:nvPr/>
        </p:nvPicPr>
        <p:blipFill>
          <a:blip r:embed="rId4" cstate="print"/>
          <a:srcRect/>
          <a:stretch>
            <a:fillRect/>
          </a:stretch>
        </p:blipFill>
        <p:spPr bwMode="auto">
          <a:xfrm>
            <a:off x="3130660" y="4482881"/>
            <a:ext cx="2400300" cy="1798638"/>
          </a:xfrm>
          <a:prstGeom prst="rect">
            <a:avLst/>
          </a:prstGeom>
          <a:ln>
            <a:noFill/>
          </a:ln>
          <a:effectLst>
            <a:outerShdw blurRad="292100" dist="139700" dir="2700000" algn="tl" rotWithShape="0">
              <a:srgbClr val="333333">
                <a:alpha val="65000"/>
              </a:srgbClr>
            </a:outerShdw>
          </a:effectLst>
          <a:extLst/>
        </p:spPr>
      </p:pic>
      <p:pic>
        <p:nvPicPr>
          <p:cNvPr id="14" name="Picture 7" descr="D:\Ciclo Junio13-Mayo14\WCPD2013\Imagenes\Banco Hospital\Hago yo\IMG_0155.jpg">
            <a:extLst>
              <a:ext uri="{FF2B5EF4-FFF2-40B4-BE49-F238E27FC236}">
                <a16:creationId xmlns:a16="http://schemas.microsoft.com/office/drawing/2014/main" id="{BE7265CD-FA7C-4D8D-A6E0-759BFB1E6081}"/>
              </a:ext>
            </a:extLst>
          </p:cNvPr>
          <p:cNvPicPr>
            <a:picLocks noChangeAspect="1" noChangeArrowheads="1"/>
          </p:cNvPicPr>
          <p:nvPr/>
        </p:nvPicPr>
        <p:blipFill rotWithShape="1">
          <a:blip r:embed="rId5" cstate="print"/>
          <a:srcRect r="35247" b="17775"/>
          <a:stretch/>
        </p:blipFill>
        <p:spPr bwMode="auto">
          <a:xfrm>
            <a:off x="4054585" y="4817844"/>
            <a:ext cx="2459038" cy="1800225"/>
          </a:xfrm>
          <a:prstGeom prst="rect">
            <a:avLst/>
          </a:prstGeom>
          <a:ln>
            <a:noFill/>
          </a:ln>
          <a:effectLst>
            <a:outerShdw blurRad="292100" dist="139700" dir="2700000" algn="tl" rotWithShape="0">
              <a:srgbClr val="333333">
                <a:alpha val="65000"/>
              </a:srgbClr>
            </a:outerShdw>
          </a:effectLst>
          <a:extLst/>
        </p:spPr>
      </p:pic>
      <p:pic>
        <p:nvPicPr>
          <p:cNvPr id="15" name="Picture 8" descr="D:\Ciclo Junio13-Mayo14\WCPD2013\Imagenes\Banco Hospital\Hago yo\IMG_0161.jpg">
            <a:extLst>
              <a:ext uri="{FF2B5EF4-FFF2-40B4-BE49-F238E27FC236}">
                <a16:creationId xmlns:a16="http://schemas.microsoft.com/office/drawing/2014/main" id="{0DFA94B0-5369-4897-B82B-343B7482591C}"/>
              </a:ext>
            </a:extLst>
          </p:cNvPr>
          <p:cNvPicPr>
            <a:picLocks noChangeAspect="1" noChangeArrowheads="1"/>
          </p:cNvPicPr>
          <p:nvPr/>
        </p:nvPicPr>
        <p:blipFill>
          <a:blip r:embed="rId6" cstate="print"/>
          <a:srcRect/>
          <a:stretch>
            <a:fillRect/>
          </a:stretch>
        </p:blipFill>
        <p:spPr bwMode="auto">
          <a:xfrm>
            <a:off x="5854810" y="4817844"/>
            <a:ext cx="2400300" cy="1800225"/>
          </a:xfrm>
          <a:prstGeom prst="rect">
            <a:avLst/>
          </a:prstGeom>
          <a:ln>
            <a:noFill/>
          </a:ln>
          <a:effectLst>
            <a:outerShdw blurRad="292100" dist="139700" dir="2700000" algn="tl" rotWithShape="0">
              <a:srgbClr val="333333">
                <a:alpha val="65000"/>
              </a:srgbClr>
            </a:outerShdw>
          </a:effectLst>
          <a:extLst/>
        </p:spPr>
      </p:pic>
      <p:pic>
        <p:nvPicPr>
          <p:cNvPr id="16" name="Picture 9" descr="D:\Ciclo Junio13-Mayo14\WCPD2013\Imagenes\Banco Hospital\Hago yo\IMG_0172.jpg">
            <a:extLst>
              <a:ext uri="{FF2B5EF4-FFF2-40B4-BE49-F238E27FC236}">
                <a16:creationId xmlns:a16="http://schemas.microsoft.com/office/drawing/2014/main" id="{AF4DEC52-E9D1-4106-9F9E-A6F77FB605A5}"/>
              </a:ext>
            </a:extLst>
          </p:cNvPr>
          <p:cNvPicPr>
            <a:picLocks noChangeAspect="1" noChangeArrowheads="1"/>
          </p:cNvPicPr>
          <p:nvPr/>
        </p:nvPicPr>
        <p:blipFill>
          <a:blip r:embed="rId7" cstate="print"/>
          <a:srcRect/>
          <a:stretch>
            <a:fillRect/>
          </a:stretch>
        </p:blipFill>
        <p:spPr bwMode="auto">
          <a:xfrm>
            <a:off x="6754923" y="4482881"/>
            <a:ext cx="2400300" cy="1798638"/>
          </a:xfrm>
          <a:prstGeom prst="rect">
            <a:avLst/>
          </a:prstGeom>
          <a:ln>
            <a:noFill/>
          </a:ln>
          <a:effectLst>
            <a:outerShdw blurRad="292100" dist="139700" dir="2700000" algn="tl" rotWithShape="0">
              <a:srgbClr val="333333">
                <a:alpha val="65000"/>
              </a:srgbClr>
            </a:outerShdw>
          </a:effectLst>
          <a:extLst/>
        </p:spPr>
      </p:pic>
      <p:pic>
        <p:nvPicPr>
          <p:cNvPr id="17" name="Picture 10" descr="D:\Ciclo Junio13-Mayo14\WCPD2013\Imagenes\Banco Hospital\Hago yo\IMG_0174.jpg">
            <a:extLst>
              <a:ext uri="{FF2B5EF4-FFF2-40B4-BE49-F238E27FC236}">
                <a16:creationId xmlns:a16="http://schemas.microsoft.com/office/drawing/2014/main" id="{76402CA8-6151-4A1B-A2EB-2EBE1839C8B7}"/>
              </a:ext>
            </a:extLst>
          </p:cNvPr>
          <p:cNvPicPr>
            <a:picLocks noChangeAspect="1" noChangeArrowheads="1"/>
          </p:cNvPicPr>
          <p:nvPr/>
        </p:nvPicPr>
        <p:blipFill>
          <a:blip r:embed="rId8" cstate="print"/>
          <a:srcRect/>
          <a:stretch>
            <a:fillRect/>
          </a:stretch>
        </p:blipFill>
        <p:spPr bwMode="auto">
          <a:xfrm>
            <a:off x="7689960" y="4187606"/>
            <a:ext cx="2400300" cy="1800225"/>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04839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63084" y="2867378"/>
            <a:ext cx="10363200" cy="1904127"/>
          </a:xfrm>
        </p:spPr>
        <p:txBody>
          <a:bodyPr/>
          <a:lstStyle/>
          <a:p>
            <a:r>
              <a:rPr lang="en-GB" dirty="0" err="1"/>
              <a:t>Asma</a:t>
            </a:r>
            <a:endParaRPr lang="en-GB" dirty="0"/>
          </a:p>
          <a:p>
            <a:r>
              <a:rPr lang="en-GB" dirty="0"/>
              <a:t>Dermatitis </a:t>
            </a:r>
            <a:r>
              <a:rPr lang="en-GB" dirty="0" err="1"/>
              <a:t>atópica</a:t>
            </a:r>
            <a:endParaRPr lang="en-GB" dirty="0"/>
          </a:p>
          <a:p>
            <a:r>
              <a:rPr lang="en-GB" dirty="0" err="1"/>
              <a:t>Hipertrofia</a:t>
            </a:r>
            <a:r>
              <a:rPr lang="en-GB" dirty="0"/>
              <a:t> </a:t>
            </a:r>
            <a:r>
              <a:rPr lang="en-GB" dirty="0" err="1"/>
              <a:t>adenoidea</a:t>
            </a:r>
            <a:endParaRPr lang="en-GB" dirty="0"/>
          </a:p>
          <a:p>
            <a:r>
              <a:rPr lang="en-GB" dirty="0" err="1"/>
              <a:t>Alergia</a:t>
            </a:r>
            <a:r>
              <a:rPr lang="en-GB" dirty="0"/>
              <a:t> a </a:t>
            </a:r>
            <a:r>
              <a:rPr lang="en-GB" dirty="0" err="1"/>
              <a:t>alimentos</a:t>
            </a:r>
            <a:endParaRPr lang="en-GB" dirty="0"/>
          </a:p>
        </p:txBody>
      </p:sp>
      <p:sp>
        <p:nvSpPr>
          <p:cNvPr id="3" name="Marcador de texto 2"/>
          <p:cNvSpPr>
            <a:spLocks noGrp="1"/>
          </p:cNvSpPr>
          <p:nvPr>
            <p:ph type="body" idx="10"/>
          </p:nvPr>
        </p:nvSpPr>
        <p:spPr>
          <a:xfrm>
            <a:off x="963084" y="945503"/>
            <a:ext cx="10363200" cy="1234891"/>
          </a:xfrm>
        </p:spPr>
        <p:txBody>
          <a:bodyPr>
            <a:noAutofit/>
          </a:bodyPr>
          <a:lstStyle/>
          <a:p>
            <a:r>
              <a:rPr lang="en-GB" sz="3600" dirty="0"/>
              <a:t>De las </a:t>
            </a:r>
            <a:r>
              <a:rPr lang="en-GB" sz="3600" dirty="0" err="1"/>
              <a:t>siguientes</a:t>
            </a:r>
            <a:r>
              <a:rPr lang="en-GB" sz="3600" dirty="0"/>
              <a:t> </a:t>
            </a:r>
            <a:r>
              <a:rPr lang="en-GB" sz="3600" dirty="0" err="1"/>
              <a:t>comorbilidades</a:t>
            </a:r>
            <a:r>
              <a:rPr lang="en-GB" sz="3600" dirty="0"/>
              <a:t> de la </a:t>
            </a:r>
            <a:r>
              <a:rPr lang="en-GB" sz="3600" dirty="0" err="1"/>
              <a:t>rinitis</a:t>
            </a:r>
            <a:r>
              <a:rPr lang="en-GB" sz="3600" dirty="0"/>
              <a:t> </a:t>
            </a:r>
            <a:r>
              <a:rPr lang="en-GB" sz="3600" dirty="0" err="1"/>
              <a:t>alérgica</a:t>
            </a:r>
            <a:r>
              <a:rPr lang="en-GB" sz="3600" dirty="0"/>
              <a:t>, ¿</a:t>
            </a:r>
            <a:r>
              <a:rPr lang="en-GB" sz="3600" dirty="0" err="1"/>
              <a:t>cual</a:t>
            </a:r>
            <a:r>
              <a:rPr lang="en-GB" sz="3600" dirty="0"/>
              <a:t> </a:t>
            </a:r>
            <a:r>
              <a:rPr lang="en-GB" sz="3600" dirty="0" err="1"/>
              <a:t>es</a:t>
            </a:r>
            <a:r>
              <a:rPr lang="en-GB" sz="3600" dirty="0"/>
              <a:t> la </a:t>
            </a:r>
            <a:r>
              <a:rPr lang="en-GB" sz="3600" dirty="0" err="1"/>
              <a:t>más</a:t>
            </a:r>
            <a:r>
              <a:rPr lang="en-GB" sz="3600" dirty="0"/>
              <a:t> </a:t>
            </a:r>
            <a:r>
              <a:rPr lang="en-GB" sz="3600" dirty="0" err="1"/>
              <a:t>frecuente</a:t>
            </a:r>
            <a:r>
              <a:rPr lang="en-GB" sz="3600" dirty="0"/>
              <a:t>? </a:t>
            </a:r>
            <a:endParaRPr lang="en-GB" sz="4000" b="1" dirty="0"/>
          </a:p>
        </p:txBody>
      </p:sp>
      <p:sp>
        <p:nvSpPr>
          <p:cNvPr id="5" name="Título 4"/>
          <p:cNvSpPr>
            <a:spLocks noGrp="1"/>
          </p:cNvSpPr>
          <p:nvPr>
            <p:ph type="title"/>
          </p:nvPr>
        </p:nvSpPr>
        <p:spPr/>
        <p:txBody>
          <a:bodyPr/>
          <a:lstStyle/>
          <a:p>
            <a:r>
              <a:rPr lang="en-GB" dirty="0" err="1"/>
              <a:t>Pregunta</a:t>
            </a:r>
            <a:r>
              <a:rPr lang="en-GB" dirty="0"/>
              <a:t> 5</a:t>
            </a:r>
          </a:p>
        </p:txBody>
      </p:sp>
    </p:spTree>
    <p:extLst>
      <p:ext uri="{BB962C8B-B14F-4D97-AF65-F5344CB8AC3E}">
        <p14:creationId xmlns:p14="http://schemas.microsoft.com/office/powerpoint/2010/main" val="54061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63084" y="2276872"/>
            <a:ext cx="10363200" cy="2112248"/>
          </a:xfrm>
        </p:spPr>
        <p:txBody>
          <a:bodyPr/>
          <a:lstStyle/>
          <a:p>
            <a:r>
              <a:rPr lang="en-GB" dirty="0" err="1"/>
              <a:t>Hidroxizina</a:t>
            </a:r>
            <a:endParaRPr lang="en-GB" dirty="0"/>
          </a:p>
          <a:p>
            <a:r>
              <a:rPr lang="en-GB" dirty="0" err="1"/>
              <a:t>Dexclorfeniramina</a:t>
            </a:r>
            <a:endParaRPr lang="en-GB" dirty="0"/>
          </a:p>
          <a:p>
            <a:r>
              <a:rPr lang="en-GB" dirty="0" err="1"/>
              <a:t>Corticoides</a:t>
            </a:r>
            <a:r>
              <a:rPr lang="en-GB" dirty="0"/>
              <a:t> </a:t>
            </a:r>
            <a:r>
              <a:rPr lang="en-GB" dirty="0" err="1"/>
              <a:t>sistémicos</a:t>
            </a:r>
            <a:endParaRPr lang="en-GB" dirty="0"/>
          </a:p>
          <a:p>
            <a:r>
              <a:rPr lang="en-GB" dirty="0" err="1"/>
              <a:t>Cetirizina</a:t>
            </a:r>
            <a:r>
              <a:rPr lang="en-GB" dirty="0"/>
              <a:t> </a:t>
            </a:r>
          </a:p>
        </p:txBody>
      </p:sp>
      <p:sp>
        <p:nvSpPr>
          <p:cNvPr id="3" name="Marcador de texto 2"/>
          <p:cNvSpPr>
            <a:spLocks noGrp="1"/>
          </p:cNvSpPr>
          <p:nvPr>
            <p:ph type="body" idx="10"/>
          </p:nvPr>
        </p:nvSpPr>
        <p:spPr/>
        <p:txBody>
          <a:bodyPr>
            <a:normAutofit fontScale="85000" lnSpcReduction="20000"/>
          </a:bodyPr>
          <a:lstStyle/>
          <a:p>
            <a:r>
              <a:rPr lang="en-GB" dirty="0"/>
              <a:t>Niño de 3 </a:t>
            </a:r>
            <a:r>
              <a:rPr lang="en-GB" dirty="0" err="1"/>
              <a:t>años</a:t>
            </a:r>
            <a:r>
              <a:rPr lang="en-GB" dirty="0"/>
              <a:t>, </a:t>
            </a:r>
            <a:r>
              <a:rPr lang="en-GB" dirty="0" err="1"/>
              <a:t>presenta</a:t>
            </a:r>
            <a:r>
              <a:rPr lang="en-GB" dirty="0"/>
              <a:t> </a:t>
            </a:r>
            <a:r>
              <a:rPr lang="en-GB" dirty="0" err="1"/>
              <a:t>desde</a:t>
            </a:r>
            <a:r>
              <a:rPr lang="en-GB" dirty="0"/>
              <a:t> </a:t>
            </a:r>
            <a:r>
              <a:rPr lang="en-GB" dirty="0" err="1"/>
              <a:t>hace</a:t>
            </a:r>
            <a:r>
              <a:rPr lang="en-GB" dirty="0"/>
              <a:t> 3 horas </a:t>
            </a:r>
            <a:r>
              <a:rPr lang="en-GB" dirty="0" err="1"/>
              <a:t>lesiones</a:t>
            </a:r>
            <a:r>
              <a:rPr lang="en-GB" dirty="0"/>
              <a:t> </a:t>
            </a:r>
            <a:r>
              <a:rPr lang="en-GB" dirty="0" err="1"/>
              <a:t>habonosas</a:t>
            </a:r>
            <a:r>
              <a:rPr lang="en-GB" dirty="0"/>
              <a:t> </a:t>
            </a:r>
            <a:r>
              <a:rPr lang="en-GB" dirty="0" err="1"/>
              <a:t>pruriginosas</a:t>
            </a:r>
            <a:r>
              <a:rPr lang="en-GB" dirty="0"/>
              <a:t> </a:t>
            </a:r>
            <a:r>
              <a:rPr lang="en-GB" dirty="0" err="1"/>
              <a:t>en</a:t>
            </a:r>
            <a:r>
              <a:rPr lang="en-GB" dirty="0"/>
              <a:t> abdomen, </a:t>
            </a:r>
            <a:r>
              <a:rPr lang="en-GB" dirty="0" err="1"/>
              <a:t>espalda</a:t>
            </a:r>
            <a:r>
              <a:rPr lang="en-GB" dirty="0"/>
              <a:t> y mmii, sin </a:t>
            </a:r>
            <a:r>
              <a:rPr lang="en-GB" dirty="0" err="1"/>
              <a:t>afectación</a:t>
            </a:r>
            <a:r>
              <a:rPr lang="en-GB" dirty="0"/>
              <a:t> de </a:t>
            </a:r>
            <a:r>
              <a:rPr lang="en-GB" dirty="0" err="1"/>
              <a:t>otros</a:t>
            </a:r>
            <a:r>
              <a:rPr lang="en-GB" dirty="0"/>
              <a:t> </a:t>
            </a:r>
            <a:r>
              <a:rPr lang="en-GB" dirty="0" err="1"/>
              <a:t>órganos</a:t>
            </a:r>
            <a:r>
              <a:rPr lang="en-GB" dirty="0"/>
              <a:t>. ¿Que </a:t>
            </a:r>
            <a:r>
              <a:rPr lang="en-GB" dirty="0" err="1"/>
              <a:t>tratamiento</a:t>
            </a:r>
            <a:r>
              <a:rPr lang="en-GB" dirty="0"/>
              <a:t> </a:t>
            </a:r>
            <a:r>
              <a:rPr lang="en-GB" dirty="0" err="1"/>
              <a:t>es</a:t>
            </a:r>
            <a:r>
              <a:rPr lang="en-GB" dirty="0"/>
              <a:t> el </a:t>
            </a:r>
            <a:r>
              <a:rPr lang="en-GB" dirty="0" err="1"/>
              <a:t>más</a:t>
            </a:r>
            <a:r>
              <a:rPr lang="en-GB" dirty="0"/>
              <a:t> </a:t>
            </a:r>
            <a:r>
              <a:rPr lang="en-GB" dirty="0" err="1"/>
              <a:t>adecuado</a:t>
            </a:r>
            <a:r>
              <a:rPr lang="en-GB" dirty="0"/>
              <a:t>?:</a:t>
            </a:r>
          </a:p>
        </p:txBody>
      </p:sp>
      <p:sp>
        <p:nvSpPr>
          <p:cNvPr id="5" name="Título 4"/>
          <p:cNvSpPr>
            <a:spLocks noGrp="1"/>
          </p:cNvSpPr>
          <p:nvPr>
            <p:ph type="title"/>
          </p:nvPr>
        </p:nvSpPr>
        <p:spPr/>
        <p:txBody>
          <a:bodyPr/>
          <a:lstStyle/>
          <a:p>
            <a:r>
              <a:rPr lang="en-GB" dirty="0" err="1"/>
              <a:t>Pregunta</a:t>
            </a:r>
            <a:r>
              <a:rPr lang="en-GB" dirty="0"/>
              <a:t> 1</a:t>
            </a:r>
          </a:p>
        </p:txBody>
      </p:sp>
      <p:pic>
        <p:nvPicPr>
          <p:cNvPr id="9" name="Imagen 8" descr="Imagen que contiene persona, ropa, interior, sentado&#10;&#10;Descripción generada con confianza muy alta">
            <a:extLst>
              <a:ext uri="{FF2B5EF4-FFF2-40B4-BE49-F238E27FC236}">
                <a16:creationId xmlns:a16="http://schemas.microsoft.com/office/drawing/2014/main" id="{2EB3B0EA-C561-425E-9949-1DE5F43216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146"/>
          <a:stretch/>
        </p:blipFill>
        <p:spPr>
          <a:xfrm>
            <a:off x="6586330" y="2130270"/>
            <a:ext cx="3025541" cy="3624029"/>
          </a:xfrm>
          <a:prstGeom prst="rect">
            <a:avLst/>
          </a:prstGeom>
          <a:effectLst>
            <a:softEdge rad="63500"/>
          </a:effectLst>
        </p:spPr>
      </p:pic>
    </p:spTree>
    <p:extLst>
      <p:ext uri="{BB962C8B-B14F-4D97-AF65-F5344CB8AC3E}">
        <p14:creationId xmlns:p14="http://schemas.microsoft.com/office/powerpoint/2010/main" val="903274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63084" y="2867378"/>
            <a:ext cx="10363200" cy="1904127"/>
          </a:xfrm>
        </p:spPr>
        <p:txBody>
          <a:bodyPr/>
          <a:lstStyle/>
          <a:p>
            <a:r>
              <a:rPr lang="en-GB" dirty="0" err="1">
                <a:solidFill>
                  <a:srgbClr val="C5000B"/>
                </a:solidFill>
              </a:rPr>
              <a:t>Asma</a:t>
            </a:r>
            <a:endParaRPr lang="en-GB" dirty="0">
              <a:solidFill>
                <a:srgbClr val="C5000B"/>
              </a:solidFill>
            </a:endParaRPr>
          </a:p>
          <a:p>
            <a:r>
              <a:rPr lang="en-GB" dirty="0"/>
              <a:t>Dermatitis </a:t>
            </a:r>
            <a:r>
              <a:rPr lang="en-GB" dirty="0" err="1"/>
              <a:t>atópica</a:t>
            </a:r>
            <a:endParaRPr lang="en-GB" dirty="0"/>
          </a:p>
          <a:p>
            <a:r>
              <a:rPr lang="en-GB" dirty="0" err="1"/>
              <a:t>Hipertrofia</a:t>
            </a:r>
            <a:r>
              <a:rPr lang="en-GB" dirty="0"/>
              <a:t> </a:t>
            </a:r>
            <a:r>
              <a:rPr lang="en-GB" dirty="0" err="1"/>
              <a:t>adenoidea</a:t>
            </a:r>
            <a:endParaRPr lang="en-GB" dirty="0"/>
          </a:p>
          <a:p>
            <a:r>
              <a:rPr lang="en-GB" dirty="0" err="1"/>
              <a:t>Alergia</a:t>
            </a:r>
            <a:r>
              <a:rPr lang="en-GB" dirty="0"/>
              <a:t> a </a:t>
            </a:r>
            <a:r>
              <a:rPr lang="en-GB" dirty="0" err="1"/>
              <a:t>alimentos</a:t>
            </a:r>
            <a:endParaRPr lang="en-GB" dirty="0"/>
          </a:p>
        </p:txBody>
      </p:sp>
      <p:sp>
        <p:nvSpPr>
          <p:cNvPr id="3" name="Marcador de texto 2"/>
          <p:cNvSpPr>
            <a:spLocks noGrp="1"/>
          </p:cNvSpPr>
          <p:nvPr>
            <p:ph type="body" idx="10"/>
          </p:nvPr>
        </p:nvSpPr>
        <p:spPr>
          <a:xfrm>
            <a:off x="963084" y="945503"/>
            <a:ext cx="10363200" cy="1234891"/>
          </a:xfrm>
        </p:spPr>
        <p:txBody>
          <a:bodyPr>
            <a:noAutofit/>
          </a:bodyPr>
          <a:lstStyle/>
          <a:p>
            <a:r>
              <a:rPr lang="en-GB" sz="3600" dirty="0"/>
              <a:t>De las </a:t>
            </a:r>
            <a:r>
              <a:rPr lang="en-GB" sz="3600" dirty="0" err="1"/>
              <a:t>siguientes</a:t>
            </a:r>
            <a:r>
              <a:rPr lang="en-GB" sz="3600" dirty="0"/>
              <a:t> </a:t>
            </a:r>
            <a:r>
              <a:rPr lang="en-GB" sz="3600" dirty="0" err="1"/>
              <a:t>comorbilidades</a:t>
            </a:r>
            <a:r>
              <a:rPr lang="en-GB" sz="3600" dirty="0"/>
              <a:t> de la </a:t>
            </a:r>
            <a:r>
              <a:rPr lang="en-GB" sz="3600" dirty="0" err="1"/>
              <a:t>rinitis</a:t>
            </a:r>
            <a:r>
              <a:rPr lang="en-GB" sz="3600" dirty="0"/>
              <a:t> </a:t>
            </a:r>
            <a:r>
              <a:rPr lang="en-GB" sz="3600" dirty="0" err="1"/>
              <a:t>alérgica</a:t>
            </a:r>
            <a:r>
              <a:rPr lang="en-GB" sz="3600" dirty="0"/>
              <a:t>, ¿</a:t>
            </a:r>
            <a:r>
              <a:rPr lang="en-GB" sz="3600" dirty="0" err="1"/>
              <a:t>cual</a:t>
            </a:r>
            <a:r>
              <a:rPr lang="en-GB" sz="3600" dirty="0"/>
              <a:t> </a:t>
            </a:r>
            <a:r>
              <a:rPr lang="en-GB" sz="3600" dirty="0" err="1"/>
              <a:t>es</a:t>
            </a:r>
            <a:r>
              <a:rPr lang="en-GB" sz="3600" dirty="0"/>
              <a:t> la </a:t>
            </a:r>
            <a:r>
              <a:rPr lang="en-GB" sz="3600" dirty="0" err="1"/>
              <a:t>más</a:t>
            </a:r>
            <a:r>
              <a:rPr lang="en-GB" sz="3600" dirty="0"/>
              <a:t> </a:t>
            </a:r>
            <a:r>
              <a:rPr lang="en-GB" sz="3600" dirty="0" err="1"/>
              <a:t>frecuente</a:t>
            </a:r>
            <a:r>
              <a:rPr lang="en-GB" sz="3600" dirty="0"/>
              <a:t>? </a:t>
            </a:r>
            <a:endParaRPr lang="en-GB" sz="4000" b="1" dirty="0"/>
          </a:p>
        </p:txBody>
      </p:sp>
      <p:sp>
        <p:nvSpPr>
          <p:cNvPr id="5" name="Título 4"/>
          <p:cNvSpPr>
            <a:spLocks noGrp="1"/>
          </p:cNvSpPr>
          <p:nvPr>
            <p:ph type="title"/>
          </p:nvPr>
        </p:nvSpPr>
        <p:spPr/>
        <p:txBody>
          <a:bodyPr/>
          <a:lstStyle/>
          <a:p>
            <a:r>
              <a:rPr lang="en-GB" dirty="0" err="1"/>
              <a:t>Pregunta</a:t>
            </a:r>
            <a:r>
              <a:rPr lang="en-GB" dirty="0"/>
              <a:t> 5</a:t>
            </a:r>
          </a:p>
        </p:txBody>
      </p:sp>
    </p:spTree>
    <p:extLst>
      <p:ext uri="{BB962C8B-B14F-4D97-AF65-F5344CB8AC3E}">
        <p14:creationId xmlns:p14="http://schemas.microsoft.com/office/powerpoint/2010/main" val="4170977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5 Grupo">
            <a:extLst>
              <a:ext uri="{FF2B5EF4-FFF2-40B4-BE49-F238E27FC236}">
                <a16:creationId xmlns:a16="http://schemas.microsoft.com/office/drawing/2014/main" id="{CD48463F-7DDA-40CB-9E5E-91E6B0213EA3}"/>
              </a:ext>
            </a:extLst>
          </p:cNvPr>
          <p:cNvGrpSpPr/>
          <p:nvPr/>
        </p:nvGrpSpPr>
        <p:grpSpPr>
          <a:xfrm>
            <a:off x="1689858" y="309921"/>
            <a:ext cx="9153278" cy="1183338"/>
            <a:chOff x="1698171" y="454777"/>
            <a:chExt cx="9153278" cy="1183338"/>
          </a:xfrm>
        </p:grpSpPr>
        <p:pic>
          <p:nvPicPr>
            <p:cNvPr id="10" name="Picture 2">
              <a:extLst>
                <a:ext uri="{FF2B5EF4-FFF2-40B4-BE49-F238E27FC236}">
                  <a16:creationId xmlns:a16="http://schemas.microsoft.com/office/drawing/2014/main" id="{F23D30A5-C729-4505-BC2F-C4D4E0590C29}"/>
                </a:ext>
              </a:extLst>
            </p:cNvPr>
            <p:cNvPicPr>
              <a:picLocks noChangeAspect="1" noChangeArrowheads="1"/>
            </p:cNvPicPr>
            <p:nvPr/>
          </p:nvPicPr>
          <p:blipFill>
            <a:blip r:embed="rId2" cstate="print"/>
            <a:srcRect/>
            <a:stretch>
              <a:fillRect/>
            </a:stretch>
          </p:blipFill>
          <p:spPr bwMode="auto">
            <a:xfrm>
              <a:off x="1698171" y="454777"/>
              <a:ext cx="9153278" cy="1183338"/>
            </a:xfrm>
            <a:prstGeom prst="rect">
              <a:avLst/>
            </a:prstGeom>
            <a:ln>
              <a:noFill/>
            </a:ln>
            <a:effectLst>
              <a:outerShdw blurRad="292100" dist="139700" dir="2700000" algn="tl" rotWithShape="0">
                <a:srgbClr val="333333">
                  <a:alpha val="65000"/>
                </a:srgbClr>
              </a:outerShdw>
            </a:effectLst>
          </p:spPr>
        </p:pic>
        <p:pic>
          <p:nvPicPr>
            <p:cNvPr id="11" name="Picture 3">
              <a:extLst>
                <a:ext uri="{FF2B5EF4-FFF2-40B4-BE49-F238E27FC236}">
                  <a16:creationId xmlns:a16="http://schemas.microsoft.com/office/drawing/2014/main" id="{DED69E5E-2F39-4CC5-9D49-39CEA1591C4F}"/>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087096" y="1080259"/>
              <a:ext cx="2694895" cy="159350"/>
            </a:xfrm>
            <a:prstGeom prst="rect">
              <a:avLst/>
            </a:prstGeom>
            <a:noFill/>
            <a:ln w="9525">
              <a:noFill/>
              <a:miter lim="800000"/>
              <a:headEnd/>
              <a:tailEnd/>
            </a:ln>
          </p:spPr>
        </p:pic>
      </p:grpSp>
      <p:pic>
        <p:nvPicPr>
          <p:cNvPr id="12" name="Picture 4">
            <a:extLst>
              <a:ext uri="{FF2B5EF4-FFF2-40B4-BE49-F238E27FC236}">
                <a16:creationId xmlns:a16="http://schemas.microsoft.com/office/drawing/2014/main" id="{065EACFE-A7E5-4206-8589-9990ABB18A34}"/>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56859" y="1998613"/>
            <a:ext cx="6816820" cy="4319060"/>
          </a:xfrm>
          <a:prstGeom prst="rect">
            <a:avLst/>
          </a:prstGeom>
          <a:noFill/>
          <a:ln w="9525">
            <a:noFill/>
            <a:miter lim="800000"/>
            <a:headEnd/>
            <a:tailEnd/>
          </a:ln>
        </p:spPr>
      </p:pic>
      <p:sp>
        <p:nvSpPr>
          <p:cNvPr id="13" name="Marcador de contenido 6">
            <a:extLst>
              <a:ext uri="{FF2B5EF4-FFF2-40B4-BE49-F238E27FC236}">
                <a16:creationId xmlns:a16="http://schemas.microsoft.com/office/drawing/2014/main" id="{341296AA-6E09-4583-AA52-73589C5B00F6}"/>
              </a:ext>
            </a:extLst>
          </p:cNvPr>
          <p:cNvSpPr txBox="1">
            <a:spLocks/>
          </p:cNvSpPr>
          <p:nvPr/>
        </p:nvSpPr>
        <p:spPr>
          <a:xfrm>
            <a:off x="349123" y="3098570"/>
            <a:ext cx="3607736" cy="1183338"/>
          </a:xfrm>
          <a:prstGeom prst="rect">
            <a:avLst/>
          </a:prstGeom>
        </p:spPr>
        <p:txBody>
          <a:bodyPr vert="horz" lIns="91440" tIns="45720" rIns="91440" bIns="45720" rtlCol="0">
            <a:normAutofit/>
          </a:bodyPr>
          <a:lstStyle>
            <a:lvl1pPr marL="808038" indent="-265113" algn="l" defTabSz="914400" rtl="0" eaLnBrk="1" latinLnBrk="0" hangingPunct="1">
              <a:spcBef>
                <a:spcPts val="600"/>
              </a:spcBef>
              <a:buFontTx/>
              <a:buBlip>
                <a:blip r:embed="rId5"/>
              </a:buBlip>
              <a:defRPr sz="22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0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18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18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000" dirty="0"/>
              <a:t>1275 niños de 6-12 años</a:t>
            </a:r>
          </a:p>
          <a:p>
            <a:r>
              <a:rPr lang="es-ES" sz="2000" dirty="0"/>
              <a:t>271 centros españoles</a:t>
            </a:r>
          </a:p>
        </p:txBody>
      </p:sp>
    </p:spTree>
    <p:extLst>
      <p:ext uri="{BB962C8B-B14F-4D97-AF65-F5344CB8AC3E}">
        <p14:creationId xmlns:p14="http://schemas.microsoft.com/office/powerpoint/2010/main" val="425857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E073EE8-77A6-42D3-BF56-2862C39F5203}"/>
              </a:ext>
            </a:extLst>
          </p:cNvPr>
          <p:cNvSpPr>
            <a:spLocks noGrp="1"/>
          </p:cNvSpPr>
          <p:nvPr>
            <p:ph type="title"/>
          </p:nvPr>
        </p:nvSpPr>
        <p:spPr/>
        <p:txBody>
          <a:bodyPr/>
          <a:lstStyle/>
          <a:p>
            <a:r>
              <a:rPr lang="es-ES" dirty="0"/>
              <a:t>Comorbilidades</a:t>
            </a:r>
          </a:p>
        </p:txBody>
      </p:sp>
      <p:grpSp>
        <p:nvGrpSpPr>
          <p:cNvPr id="4" name="Grupo 3">
            <a:extLst>
              <a:ext uri="{FF2B5EF4-FFF2-40B4-BE49-F238E27FC236}">
                <a16:creationId xmlns:a16="http://schemas.microsoft.com/office/drawing/2014/main" id="{26AF61CB-D0DD-46DD-86E3-13CCBCE67861}"/>
              </a:ext>
            </a:extLst>
          </p:cNvPr>
          <p:cNvGrpSpPr/>
          <p:nvPr/>
        </p:nvGrpSpPr>
        <p:grpSpPr>
          <a:xfrm>
            <a:off x="4224197" y="1513398"/>
            <a:ext cx="1985264" cy="1650068"/>
            <a:chOff x="3898188" y="2260350"/>
            <a:chExt cx="2283968" cy="1969178"/>
          </a:xfrm>
          <a:solidFill>
            <a:schemeClr val="accent1">
              <a:lumMod val="50000"/>
            </a:schemeClr>
          </a:solidFill>
        </p:grpSpPr>
        <p:sp>
          <p:nvSpPr>
            <p:cNvPr id="5" name="Hexágono 4">
              <a:extLst>
                <a:ext uri="{FF2B5EF4-FFF2-40B4-BE49-F238E27FC236}">
                  <a16:creationId xmlns:a16="http://schemas.microsoft.com/office/drawing/2014/main" id="{F14F7BD4-0065-4D34-993B-EC6AA841E620}"/>
                </a:ext>
              </a:extLst>
            </p:cNvPr>
            <p:cNvSpPr/>
            <p:nvPr/>
          </p:nvSpPr>
          <p:spPr>
            <a:xfrm>
              <a:off x="3898188" y="2260350"/>
              <a:ext cx="2283968" cy="1969178"/>
            </a:xfrm>
            <a:prstGeom prst="hexagon">
              <a:avLst>
                <a:gd name="adj" fmla="val 25000"/>
                <a:gd name="vf" fmla="val 11547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Hexágono 4">
              <a:extLst>
                <a:ext uri="{FF2B5EF4-FFF2-40B4-BE49-F238E27FC236}">
                  <a16:creationId xmlns:a16="http://schemas.microsoft.com/office/drawing/2014/main" id="{3BB7D473-7018-4011-A573-6B268160DD87}"/>
                </a:ext>
              </a:extLst>
            </p:cNvPr>
            <p:cNvSpPr/>
            <p:nvPr/>
          </p:nvSpPr>
          <p:spPr>
            <a:xfrm>
              <a:off x="4252617" y="2565929"/>
              <a:ext cx="1575110" cy="135802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0" tIns="55880" rIns="0" bIns="55880" numCol="1" spcCol="1270" anchor="ctr" anchorCtr="0">
              <a:noAutofit/>
            </a:bodyPr>
            <a:lstStyle/>
            <a:p>
              <a:pPr lvl="0" algn="ctr" defTabSz="1955800">
                <a:lnSpc>
                  <a:spcPct val="90000"/>
                </a:lnSpc>
                <a:spcBef>
                  <a:spcPct val="0"/>
                </a:spcBef>
                <a:spcAft>
                  <a:spcPct val="35000"/>
                </a:spcAft>
              </a:pPr>
              <a:endParaRPr lang="es-ES" sz="4400" kern="1200"/>
            </a:p>
          </p:txBody>
        </p:sp>
      </p:grpSp>
      <p:sp>
        <p:nvSpPr>
          <p:cNvPr id="7" name="Hexágono 6">
            <a:extLst>
              <a:ext uri="{FF2B5EF4-FFF2-40B4-BE49-F238E27FC236}">
                <a16:creationId xmlns:a16="http://schemas.microsoft.com/office/drawing/2014/main" id="{8E819AFE-15FC-41F4-B0BB-09B0963C36BC}"/>
              </a:ext>
            </a:extLst>
          </p:cNvPr>
          <p:cNvSpPr/>
          <p:nvPr/>
        </p:nvSpPr>
        <p:spPr>
          <a:xfrm>
            <a:off x="5885619" y="2384152"/>
            <a:ext cx="1985264" cy="1650068"/>
          </a:xfrm>
          <a:prstGeom prst="hexagon">
            <a:avLst>
              <a:gd name="adj" fmla="val 25000"/>
              <a:gd name="vf" fmla="val 115470"/>
            </a:avLst>
          </a:prstGeom>
          <a:solidFill>
            <a:schemeClr val="bg1"/>
          </a:solidFill>
          <a:ln>
            <a:solidFill>
              <a:schemeClr val="accent2">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 name="Grupo 7">
            <a:extLst>
              <a:ext uri="{FF2B5EF4-FFF2-40B4-BE49-F238E27FC236}">
                <a16:creationId xmlns:a16="http://schemas.microsoft.com/office/drawing/2014/main" id="{139C9380-A229-4C5D-A597-EBF581A4EA12}"/>
              </a:ext>
            </a:extLst>
          </p:cNvPr>
          <p:cNvGrpSpPr/>
          <p:nvPr/>
        </p:nvGrpSpPr>
        <p:grpSpPr>
          <a:xfrm>
            <a:off x="2522135" y="2393310"/>
            <a:ext cx="1985264" cy="1650068"/>
            <a:chOff x="3898188" y="2260350"/>
            <a:chExt cx="2283968" cy="1969178"/>
          </a:xfrm>
        </p:grpSpPr>
        <p:sp>
          <p:nvSpPr>
            <p:cNvPr id="9" name="Hexágono 8">
              <a:extLst>
                <a:ext uri="{FF2B5EF4-FFF2-40B4-BE49-F238E27FC236}">
                  <a16:creationId xmlns:a16="http://schemas.microsoft.com/office/drawing/2014/main" id="{26370B02-81BD-4985-8B8F-87EFAC08BE10}"/>
                </a:ext>
              </a:extLst>
            </p:cNvPr>
            <p:cNvSpPr/>
            <p:nvPr/>
          </p:nvSpPr>
          <p:spPr>
            <a:xfrm>
              <a:off x="3898188" y="2260350"/>
              <a:ext cx="2283968" cy="1969178"/>
            </a:xfrm>
            <a:prstGeom prst="hexagon">
              <a:avLst>
                <a:gd name="adj" fmla="val 25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Hexágono 4">
              <a:extLst>
                <a:ext uri="{FF2B5EF4-FFF2-40B4-BE49-F238E27FC236}">
                  <a16:creationId xmlns:a16="http://schemas.microsoft.com/office/drawing/2014/main" id="{8BC9C193-2F6E-41B2-8A71-1909B45CF23A}"/>
                </a:ext>
              </a:extLst>
            </p:cNvPr>
            <p:cNvSpPr/>
            <p:nvPr/>
          </p:nvSpPr>
          <p:spPr>
            <a:xfrm>
              <a:off x="4252617" y="2565929"/>
              <a:ext cx="1575110" cy="13580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55880" rIns="0" bIns="55880" numCol="1" spcCol="1270" anchor="ctr" anchorCtr="0">
              <a:noAutofit/>
            </a:bodyPr>
            <a:lstStyle/>
            <a:p>
              <a:pPr lvl="0" algn="ctr" defTabSz="1955800">
                <a:lnSpc>
                  <a:spcPct val="90000"/>
                </a:lnSpc>
                <a:spcBef>
                  <a:spcPct val="0"/>
                </a:spcBef>
                <a:spcAft>
                  <a:spcPct val="35000"/>
                </a:spcAft>
              </a:pPr>
              <a:endParaRPr lang="es-ES" sz="4400" kern="1200"/>
            </a:p>
          </p:txBody>
        </p:sp>
      </p:grpSp>
      <p:grpSp>
        <p:nvGrpSpPr>
          <p:cNvPr id="11" name="Grupo 10">
            <a:extLst>
              <a:ext uri="{FF2B5EF4-FFF2-40B4-BE49-F238E27FC236}">
                <a16:creationId xmlns:a16="http://schemas.microsoft.com/office/drawing/2014/main" id="{6A5B9360-8300-4141-AF89-3898B9DC2300}"/>
              </a:ext>
            </a:extLst>
          </p:cNvPr>
          <p:cNvGrpSpPr/>
          <p:nvPr/>
        </p:nvGrpSpPr>
        <p:grpSpPr>
          <a:xfrm>
            <a:off x="4224197" y="3254906"/>
            <a:ext cx="1985264" cy="1650068"/>
            <a:chOff x="3898188" y="2260350"/>
            <a:chExt cx="2283968" cy="1969178"/>
          </a:xfrm>
          <a:solidFill>
            <a:schemeClr val="bg1"/>
          </a:solidFill>
        </p:grpSpPr>
        <p:sp>
          <p:nvSpPr>
            <p:cNvPr id="12" name="Hexágono 11">
              <a:extLst>
                <a:ext uri="{FF2B5EF4-FFF2-40B4-BE49-F238E27FC236}">
                  <a16:creationId xmlns:a16="http://schemas.microsoft.com/office/drawing/2014/main" id="{0480A879-B155-4B43-8727-DF9257E33BB6}"/>
                </a:ext>
              </a:extLst>
            </p:cNvPr>
            <p:cNvSpPr/>
            <p:nvPr/>
          </p:nvSpPr>
          <p:spPr>
            <a:xfrm>
              <a:off x="3898188" y="2260350"/>
              <a:ext cx="2283968" cy="1969178"/>
            </a:xfrm>
            <a:prstGeom prst="hexagon">
              <a:avLst>
                <a:gd name="adj" fmla="val 25000"/>
                <a:gd name="vf" fmla="val 115470"/>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Hexágono 4">
              <a:extLst>
                <a:ext uri="{FF2B5EF4-FFF2-40B4-BE49-F238E27FC236}">
                  <a16:creationId xmlns:a16="http://schemas.microsoft.com/office/drawing/2014/main" id="{C9B3192A-B769-49FE-B483-7E9D0976EA5C}"/>
                </a:ext>
              </a:extLst>
            </p:cNvPr>
            <p:cNvSpPr/>
            <p:nvPr/>
          </p:nvSpPr>
          <p:spPr>
            <a:xfrm>
              <a:off x="4252617" y="2565929"/>
              <a:ext cx="1575110" cy="13580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55880" rIns="0" bIns="55880" numCol="1" spcCol="1270" anchor="ctr" anchorCtr="0">
              <a:noAutofit/>
            </a:bodyPr>
            <a:lstStyle/>
            <a:p>
              <a:pPr lvl="0" algn="ctr" defTabSz="1955800">
                <a:lnSpc>
                  <a:spcPct val="90000"/>
                </a:lnSpc>
                <a:spcBef>
                  <a:spcPct val="0"/>
                </a:spcBef>
                <a:spcAft>
                  <a:spcPct val="35000"/>
                </a:spcAft>
              </a:pPr>
              <a:endParaRPr lang="es-ES" sz="4400" kern="1200"/>
            </a:p>
          </p:txBody>
        </p:sp>
      </p:grpSp>
      <p:grpSp>
        <p:nvGrpSpPr>
          <p:cNvPr id="14" name="Grupo 13">
            <a:extLst>
              <a:ext uri="{FF2B5EF4-FFF2-40B4-BE49-F238E27FC236}">
                <a16:creationId xmlns:a16="http://schemas.microsoft.com/office/drawing/2014/main" id="{C089E7F9-04F0-4709-B5C3-801E01858E94}"/>
              </a:ext>
            </a:extLst>
          </p:cNvPr>
          <p:cNvGrpSpPr/>
          <p:nvPr/>
        </p:nvGrpSpPr>
        <p:grpSpPr>
          <a:xfrm>
            <a:off x="7576997" y="1505819"/>
            <a:ext cx="1985264" cy="1650068"/>
            <a:chOff x="3898188" y="2260350"/>
            <a:chExt cx="2283968" cy="1969178"/>
          </a:xfrm>
          <a:solidFill>
            <a:schemeClr val="accent2">
              <a:lumMod val="40000"/>
              <a:lumOff val="60000"/>
            </a:schemeClr>
          </a:solidFill>
        </p:grpSpPr>
        <p:sp>
          <p:nvSpPr>
            <p:cNvPr id="15" name="Hexágono 14">
              <a:extLst>
                <a:ext uri="{FF2B5EF4-FFF2-40B4-BE49-F238E27FC236}">
                  <a16:creationId xmlns:a16="http://schemas.microsoft.com/office/drawing/2014/main" id="{39D15065-5C55-40EA-A78A-5ADE22EAB61A}"/>
                </a:ext>
              </a:extLst>
            </p:cNvPr>
            <p:cNvSpPr/>
            <p:nvPr/>
          </p:nvSpPr>
          <p:spPr>
            <a:xfrm>
              <a:off x="3898188" y="2260350"/>
              <a:ext cx="2283968" cy="1969178"/>
            </a:xfrm>
            <a:prstGeom prst="hexagon">
              <a:avLst>
                <a:gd name="adj" fmla="val 25000"/>
                <a:gd name="vf" fmla="val 11547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Hexágono 4">
              <a:extLst>
                <a:ext uri="{FF2B5EF4-FFF2-40B4-BE49-F238E27FC236}">
                  <a16:creationId xmlns:a16="http://schemas.microsoft.com/office/drawing/2014/main" id="{94D2BCA3-5F05-4240-B486-77D5A7E71952}"/>
                </a:ext>
              </a:extLst>
            </p:cNvPr>
            <p:cNvSpPr/>
            <p:nvPr/>
          </p:nvSpPr>
          <p:spPr>
            <a:xfrm>
              <a:off x="4252617" y="2565929"/>
              <a:ext cx="1575110" cy="135802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0" tIns="55880" rIns="0" bIns="55880" numCol="1" spcCol="1270" anchor="ctr" anchorCtr="0">
              <a:noAutofit/>
            </a:bodyPr>
            <a:lstStyle/>
            <a:p>
              <a:pPr lvl="0" algn="ctr" defTabSz="1955800">
                <a:lnSpc>
                  <a:spcPct val="90000"/>
                </a:lnSpc>
                <a:spcBef>
                  <a:spcPct val="0"/>
                </a:spcBef>
                <a:spcAft>
                  <a:spcPct val="35000"/>
                </a:spcAft>
              </a:pPr>
              <a:endParaRPr lang="es-ES" sz="4400" kern="1200"/>
            </a:p>
          </p:txBody>
        </p:sp>
      </p:grpSp>
      <p:sp>
        <p:nvSpPr>
          <p:cNvPr id="17" name="Hexágono 16">
            <a:extLst>
              <a:ext uri="{FF2B5EF4-FFF2-40B4-BE49-F238E27FC236}">
                <a16:creationId xmlns:a16="http://schemas.microsoft.com/office/drawing/2014/main" id="{808A2849-B350-43D5-826C-3EAFDCC5266D}"/>
              </a:ext>
            </a:extLst>
          </p:cNvPr>
          <p:cNvSpPr/>
          <p:nvPr/>
        </p:nvSpPr>
        <p:spPr>
          <a:xfrm>
            <a:off x="7576997" y="3243743"/>
            <a:ext cx="1985264" cy="1650068"/>
          </a:xfrm>
          <a:prstGeom prst="hexagon">
            <a:avLst>
              <a:gd name="adj" fmla="val 25000"/>
              <a:gd name="vf" fmla="val 115470"/>
            </a:avLst>
          </a:prstGeom>
          <a:solidFill>
            <a:schemeClr val="bg1"/>
          </a:solidFill>
          <a:ln>
            <a:solidFill>
              <a:schemeClr val="accent1">
                <a:lumMod val="40000"/>
                <a:lumOff val="6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ítulo 1">
            <a:extLst>
              <a:ext uri="{FF2B5EF4-FFF2-40B4-BE49-F238E27FC236}">
                <a16:creationId xmlns:a16="http://schemas.microsoft.com/office/drawing/2014/main" id="{9641D8B8-AE5C-4C95-AF50-10CC21C7C186}"/>
              </a:ext>
            </a:extLst>
          </p:cNvPr>
          <p:cNvSpPr txBox="1">
            <a:spLocks/>
          </p:cNvSpPr>
          <p:nvPr/>
        </p:nvSpPr>
        <p:spPr>
          <a:xfrm>
            <a:off x="4515452" y="2001077"/>
            <a:ext cx="1391920" cy="63669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lang="es-ES" sz="4000" b="1" spc="-50" dirty="0">
                <a:solidFill>
                  <a:schemeClr val="bg1"/>
                </a:solidFill>
                <a:ea typeface="+mj-ea"/>
                <a:cs typeface="+mj-cs"/>
              </a:rPr>
              <a:t>Asma</a:t>
            </a:r>
            <a:endParaRPr kumimoji="0" lang="es-ES" sz="4000" b="1" i="0" u="none" strike="noStrike" kern="1200" cap="none" spc="-50" normalizeH="0" baseline="0" noProof="0" dirty="0">
              <a:ln>
                <a:noFill/>
              </a:ln>
              <a:solidFill>
                <a:schemeClr val="bg1"/>
              </a:solidFill>
              <a:effectLst/>
              <a:uLnTx/>
              <a:uFillTx/>
              <a:ea typeface="+mj-ea"/>
              <a:cs typeface="+mj-cs"/>
            </a:endParaRPr>
          </a:p>
        </p:txBody>
      </p:sp>
      <p:sp>
        <p:nvSpPr>
          <p:cNvPr id="19" name="Título 1">
            <a:extLst>
              <a:ext uri="{FF2B5EF4-FFF2-40B4-BE49-F238E27FC236}">
                <a16:creationId xmlns:a16="http://schemas.microsoft.com/office/drawing/2014/main" id="{0532A018-D06C-4D5E-AF99-466D688D0AEB}"/>
              </a:ext>
            </a:extLst>
          </p:cNvPr>
          <p:cNvSpPr txBox="1">
            <a:spLocks/>
          </p:cNvSpPr>
          <p:nvPr/>
        </p:nvSpPr>
        <p:spPr>
          <a:xfrm>
            <a:off x="4420492" y="3660307"/>
            <a:ext cx="1576909" cy="78841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lang="es-ES" sz="2600" b="1" spc="-50" dirty="0">
                <a:solidFill>
                  <a:schemeClr val="tx1">
                    <a:lumMod val="75000"/>
                    <a:lumOff val="25000"/>
                  </a:schemeClr>
                </a:solidFill>
                <a:ea typeface="+mj-ea"/>
                <a:cs typeface="+mj-cs"/>
              </a:rPr>
              <a:t>Dermatitis</a:t>
            </a:r>
          </a:p>
          <a:p>
            <a:pPr marL="0" marR="0" lvl="0" indent="0" algn="ctr" defTabSz="914400" rtl="0" eaLnBrk="1" fontAlgn="auto" latinLnBrk="0" hangingPunct="1">
              <a:lnSpc>
                <a:spcPct val="85000"/>
              </a:lnSpc>
              <a:spcBef>
                <a:spcPct val="0"/>
              </a:spcBef>
              <a:spcAft>
                <a:spcPts val="0"/>
              </a:spcAft>
              <a:buClrTx/>
              <a:buSzTx/>
              <a:buFontTx/>
              <a:buNone/>
              <a:tabLst/>
              <a:defRPr/>
            </a:pPr>
            <a:r>
              <a:rPr lang="es-ES" sz="2600" b="1" spc="-50" dirty="0">
                <a:solidFill>
                  <a:schemeClr val="tx1">
                    <a:lumMod val="75000"/>
                    <a:lumOff val="25000"/>
                  </a:schemeClr>
                </a:solidFill>
                <a:ea typeface="+mj-ea"/>
                <a:cs typeface="+mj-cs"/>
              </a:rPr>
              <a:t> atópica</a:t>
            </a:r>
            <a:endParaRPr kumimoji="0" lang="es-ES" sz="2600" b="1" i="0" u="none" strike="noStrike" kern="1200" cap="none" spc="-50" normalizeH="0" baseline="0" noProof="0" dirty="0">
              <a:ln>
                <a:noFill/>
              </a:ln>
              <a:solidFill>
                <a:schemeClr val="tx1">
                  <a:lumMod val="75000"/>
                  <a:lumOff val="25000"/>
                </a:schemeClr>
              </a:solidFill>
              <a:effectLst/>
              <a:uLnTx/>
              <a:uFillTx/>
              <a:ea typeface="+mj-ea"/>
              <a:cs typeface="+mj-cs"/>
            </a:endParaRPr>
          </a:p>
        </p:txBody>
      </p:sp>
      <p:sp>
        <p:nvSpPr>
          <p:cNvPr id="20" name="Título 1">
            <a:extLst>
              <a:ext uri="{FF2B5EF4-FFF2-40B4-BE49-F238E27FC236}">
                <a16:creationId xmlns:a16="http://schemas.microsoft.com/office/drawing/2014/main" id="{1C98ABC8-A398-4715-A44E-8888AC45E60D}"/>
              </a:ext>
            </a:extLst>
          </p:cNvPr>
          <p:cNvSpPr txBox="1">
            <a:spLocks/>
          </p:cNvSpPr>
          <p:nvPr/>
        </p:nvSpPr>
        <p:spPr>
          <a:xfrm>
            <a:off x="8047742" y="3812944"/>
            <a:ext cx="985518" cy="518159"/>
          </a:xfrm>
          <a:prstGeom prst="rect">
            <a:avLst/>
          </a:prstGeom>
        </p:spPr>
        <p:txBody>
          <a:bodyPr vert="horz" lIns="91440" tIns="45720" rIns="91440" bIns="45720" rtlCol="0" anchor="b">
            <a:normAutofit fontScale="92500" lnSpcReduction="10000"/>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s-ES" sz="4000" b="1" i="0" u="none" strike="noStrike" kern="1200" cap="none" spc="-50" normalizeH="0" baseline="0" noProof="0" dirty="0">
                <a:ln>
                  <a:noFill/>
                </a:ln>
                <a:solidFill>
                  <a:schemeClr val="tx1">
                    <a:lumMod val="75000"/>
                    <a:lumOff val="25000"/>
                  </a:schemeClr>
                </a:solidFill>
                <a:effectLst/>
                <a:uLnTx/>
                <a:uFillTx/>
                <a:ea typeface="+mj-ea"/>
                <a:cs typeface="+mj-cs"/>
              </a:rPr>
              <a:t>ORL</a:t>
            </a:r>
          </a:p>
        </p:txBody>
      </p:sp>
      <p:sp>
        <p:nvSpPr>
          <p:cNvPr id="21" name="Título 1">
            <a:extLst>
              <a:ext uri="{FF2B5EF4-FFF2-40B4-BE49-F238E27FC236}">
                <a16:creationId xmlns:a16="http://schemas.microsoft.com/office/drawing/2014/main" id="{DBDABFB7-D70C-4899-B382-7F6DCD0FF3D5}"/>
              </a:ext>
            </a:extLst>
          </p:cNvPr>
          <p:cNvSpPr txBox="1">
            <a:spLocks/>
          </p:cNvSpPr>
          <p:nvPr/>
        </p:nvSpPr>
        <p:spPr>
          <a:xfrm>
            <a:off x="2643107" y="2897091"/>
            <a:ext cx="1778000" cy="518159"/>
          </a:xfrm>
          <a:prstGeom prst="rect">
            <a:avLst/>
          </a:prstGeom>
        </p:spPr>
        <p:txBody>
          <a:bodyPr vert="horz" lIns="91440" tIns="45720" rIns="91440" bIns="45720" rtlCol="0" anchor="b">
            <a:normAutofit fontScale="62500" lnSpcReduction="20000"/>
          </a:bodyPr>
          <a:lstStyle/>
          <a:p>
            <a:pPr marL="0" marR="0" lvl="0" indent="0" algn="l" defTabSz="914400" rtl="0" eaLnBrk="1" fontAlgn="auto" latinLnBrk="0" hangingPunct="1">
              <a:lnSpc>
                <a:spcPct val="85000"/>
              </a:lnSpc>
              <a:spcBef>
                <a:spcPct val="0"/>
              </a:spcBef>
              <a:spcAft>
                <a:spcPts val="0"/>
              </a:spcAft>
              <a:buClrTx/>
              <a:buSzTx/>
              <a:buFontTx/>
              <a:buNone/>
              <a:tabLst/>
              <a:defRPr/>
            </a:pPr>
            <a:r>
              <a:rPr lang="es-ES" sz="4000" b="1" spc="-50" dirty="0">
                <a:solidFill>
                  <a:schemeClr val="tx1">
                    <a:lumMod val="75000"/>
                    <a:lumOff val="25000"/>
                  </a:schemeClr>
                </a:solidFill>
                <a:ea typeface="+mj-ea"/>
                <a:cs typeface="+mj-cs"/>
              </a:rPr>
              <a:t>Conjuntivitis</a:t>
            </a:r>
            <a:endParaRPr kumimoji="0" lang="es-ES" sz="4000" b="1" i="0" u="none" strike="noStrike" kern="1200" cap="none" spc="-50" normalizeH="0" baseline="0" noProof="0" dirty="0">
              <a:ln>
                <a:noFill/>
              </a:ln>
              <a:solidFill>
                <a:schemeClr val="tx1">
                  <a:lumMod val="75000"/>
                  <a:lumOff val="25000"/>
                </a:schemeClr>
              </a:solidFill>
              <a:effectLst/>
              <a:uLnTx/>
              <a:uFillTx/>
              <a:ea typeface="+mj-ea"/>
              <a:cs typeface="+mj-cs"/>
            </a:endParaRPr>
          </a:p>
        </p:txBody>
      </p:sp>
      <p:sp>
        <p:nvSpPr>
          <p:cNvPr id="22" name="Título 1">
            <a:extLst>
              <a:ext uri="{FF2B5EF4-FFF2-40B4-BE49-F238E27FC236}">
                <a16:creationId xmlns:a16="http://schemas.microsoft.com/office/drawing/2014/main" id="{B9183050-DA79-4A8B-B9AC-0A5B7C3EFF8E}"/>
              </a:ext>
            </a:extLst>
          </p:cNvPr>
          <p:cNvSpPr txBox="1">
            <a:spLocks/>
          </p:cNvSpPr>
          <p:nvPr/>
        </p:nvSpPr>
        <p:spPr>
          <a:xfrm>
            <a:off x="5961467" y="2597264"/>
            <a:ext cx="1778000" cy="1049866"/>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lang="es-ES" sz="2400" b="1" spc="-50" dirty="0">
                <a:solidFill>
                  <a:schemeClr val="tx1">
                    <a:lumMod val="75000"/>
                    <a:lumOff val="25000"/>
                  </a:schemeClr>
                </a:solidFill>
                <a:ea typeface="+mj-ea"/>
                <a:cs typeface="+mj-cs"/>
              </a:rPr>
              <a:t>Alergia </a:t>
            </a:r>
          </a:p>
          <a:p>
            <a:pPr marL="0" marR="0" lvl="0" indent="0" algn="ctr" defTabSz="914400" rtl="0" eaLnBrk="1" fontAlgn="auto" latinLnBrk="0" hangingPunct="1">
              <a:lnSpc>
                <a:spcPts val="3600"/>
              </a:lnSpc>
              <a:spcBef>
                <a:spcPct val="0"/>
              </a:spcBef>
              <a:spcAft>
                <a:spcPts val="0"/>
              </a:spcAft>
              <a:buClrTx/>
              <a:buSzTx/>
              <a:buFontTx/>
              <a:buNone/>
              <a:tabLst/>
              <a:defRPr/>
            </a:pPr>
            <a:r>
              <a:rPr kumimoji="0" lang="es-ES" sz="2400" b="1" i="0" u="none" strike="noStrike" kern="1200" cap="none" spc="-50" normalizeH="0" baseline="0" noProof="0" dirty="0">
                <a:ln>
                  <a:noFill/>
                </a:ln>
                <a:solidFill>
                  <a:schemeClr val="tx1">
                    <a:lumMod val="75000"/>
                    <a:lumOff val="25000"/>
                  </a:schemeClr>
                </a:solidFill>
                <a:effectLst/>
                <a:uLnTx/>
                <a:uFillTx/>
                <a:ea typeface="+mj-ea"/>
                <a:cs typeface="+mj-cs"/>
              </a:rPr>
              <a:t>Alimentos</a:t>
            </a:r>
          </a:p>
        </p:txBody>
      </p:sp>
      <p:sp>
        <p:nvSpPr>
          <p:cNvPr id="23" name="Título 1">
            <a:extLst>
              <a:ext uri="{FF2B5EF4-FFF2-40B4-BE49-F238E27FC236}">
                <a16:creationId xmlns:a16="http://schemas.microsoft.com/office/drawing/2014/main" id="{27DCC424-CB06-424D-83E6-3FE16EFC4F5D}"/>
              </a:ext>
            </a:extLst>
          </p:cNvPr>
          <p:cNvSpPr txBox="1">
            <a:spLocks/>
          </p:cNvSpPr>
          <p:nvPr/>
        </p:nvSpPr>
        <p:spPr>
          <a:xfrm>
            <a:off x="7651501" y="1899477"/>
            <a:ext cx="1778000" cy="660401"/>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lang="es-ES" sz="3200" b="1" spc="-50" dirty="0">
                <a:solidFill>
                  <a:schemeClr val="tx1">
                    <a:lumMod val="75000"/>
                    <a:lumOff val="25000"/>
                  </a:schemeClr>
                </a:solidFill>
                <a:ea typeface="+mj-ea"/>
                <a:cs typeface="+mj-cs"/>
              </a:rPr>
              <a:t>Sueño</a:t>
            </a:r>
            <a:endParaRPr kumimoji="0" lang="es-ES" sz="3200" b="1" i="0" u="none" strike="noStrike" kern="1200" cap="none" spc="-50" normalizeH="0" baseline="0" noProof="0" dirty="0">
              <a:ln>
                <a:noFill/>
              </a:ln>
              <a:solidFill>
                <a:schemeClr val="tx1">
                  <a:lumMod val="75000"/>
                  <a:lumOff val="25000"/>
                </a:schemeClr>
              </a:solidFill>
              <a:effectLst/>
              <a:uLnTx/>
              <a:uFillTx/>
              <a:ea typeface="+mj-ea"/>
              <a:cs typeface="+mj-cs"/>
            </a:endParaRPr>
          </a:p>
        </p:txBody>
      </p:sp>
      <p:sp>
        <p:nvSpPr>
          <p:cNvPr id="26" name="Marcador de texto 1">
            <a:extLst>
              <a:ext uri="{FF2B5EF4-FFF2-40B4-BE49-F238E27FC236}">
                <a16:creationId xmlns:a16="http://schemas.microsoft.com/office/drawing/2014/main" id="{BB6DC9E0-E9E3-45DB-8DF9-CCA4A006CA1E}"/>
              </a:ext>
            </a:extLst>
          </p:cNvPr>
          <p:cNvSpPr txBox="1">
            <a:spLocks/>
          </p:cNvSpPr>
          <p:nvPr/>
        </p:nvSpPr>
        <p:spPr>
          <a:xfrm>
            <a:off x="609557" y="5891034"/>
            <a:ext cx="11582443" cy="295162"/>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s-ES" sz="1400" dirty="0">
                <a:solidFill>
                  <a:schemeClr val="accent2"/>
                </a:solidFill>
              </a:rPr>
              <a:t>Roberts G, et al</a:t>
            </a:r>
            <a:r>
              <a:rPr lang="en-US" sz="1400" dirty="0">
                <a:solidFill>
                  <a:schemeClr val="accent2"/>
                </a:solidFill>
              </a:rPr>
              <a:t>. </a:t>
            </a:r>
            <a:r>
              <a:rPr lang="en-US" sz="1400" dirty="0" err="1">
                <a:solidFill>
                  <a:schemeClr val="accent2"/>
                </a:solidFill>
              </a:rPr>
              <a:t>Paediatric</a:t>
            </a:r>
            <a:r>
              <a:rPr lang="en-US" sz="1400" dirty="0">
                <a:solidFill>
                  <a:schemeClr val="accent2"/>
                </a:solidFill>
              </a:rPr>
              <a:t> rhinitis: position paper of the European Academy of Allergy and Clinical Immunology. Allergy 2013; 68: 1102–1116</a:t>
            </a:r>
            <a:endParaRPr lang="es-ES" sz="1400" dirty="0">
              <a:solidFill>
                <a:schemeClr val="accent2"/>
              </a:solidFill>
            </a:endParaRPr>
          </a:p>
        </p:txBody>
      </p:sp>
    </p:spTree>
    <p:extLst>
      <p:ext uri="{BB962C8B-B14F-4D97-AF65-F5344CB8AC3E}">
        <p14:creationId xmlns:p14="http://schemas.microsoft.com/office/powerpoint/2010/main" val="2024674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A8ED543-B510-497B-A964-E586A937DB60}"/>
              </a:ext>
            </a:extLst>
          </p:cNvPr>
          <p:cNvSpPr>
            <a:spLocks noGrp="1"/>
          </p:cNvSpPr>
          <p:nvPr>
            <p:ph type="body" sz="quarter" idx="13"/>
          </p:nvPr>
        </p:nvSpPr>
        <p:spPr>
          <a:xfrm>
            <a:off x="-43" y="5443870"/>
            <a:ext cx="11582443" cy="818707"/>
          </a:xfrm>
        </p:spPr>
        <p:txBody>
          <a:bodyPr>
            <a:normAutofit/>
          </a:bodyPr>
          <a:lstStyle/>
          <a:p>
            <a:r>
              <a:rPr lang="en-GB" dirty="0"/>
              <a:t>Meltzer EO, </a:t>
            </a:r>
            <a:r>
              <a:rPr lang="es-ES" dirty="0"/>
              <a:t>et al</a:t>
            </a:r>
            <a:r>
              <a:rPr lang="en-US" dirty="0"/>
              <a:t>. J Allergy </a:t>
            </a:r>
            <a:r>
              <a:rPr lang="en-US" dirty="0" err="1"/>
              <a:t>Clin</a:t>
            </a:r>
            <a:r>
              <a:rPr lang="en-US" dirty="0"/>
              <a:t> </a:t>
            </a:r>
            <a:r>
              <a:rPr lang="en-US" dirty="0" err="1"/>
              <a:t>Immunol</a:t>
            </a:r>
            <a:r>
              <a:rPr lang="en-US" dirty="0"/>
              <a:t> 2009;124:s43-70. </a:t>
            </a:r>
          </a:p>
          <a:p>
            <a:r>
              <a:rPr lang="en-GB" dirty="0"/>
              <a:t>Shaaban R, et al.</a:t>
            </a:r>
            <a:r>
              <a:rPr lang="en-US" dirty="0"/>
              <a:t> Am J Respir </a:t>
            </a:r>
            <a:r>
              <a:rPr lang="en-US" dirty="0" err="1"/>
              <a:t>Crit</a:t>
            </a:r>
            <a:r>
              <a:rPr lang="en-US" dirty="0"/>
              <a:t> Care Med 2007;176:659-66.</a:t>
            </a:r>
          </a:p>
          <a:p>
            <a:r>
              <a:rPr lang="en-US" dirty="0"/>
              <a:t>Bousquet J, et al. ARIA2008, </a:t>
            </a:r>
            <a:r>
              <a:rPr lang="en-US" i="0" dirty="0"/>
              <a:t>Allergy 2008: 63 (Suppl. 86): 8–160.</a:t>
            </a:r>
            <a:endParaRPr lang="es-ES" sz="1200" dirty="0"/>
          </a:p>
        </p:txBody>
      </p:sp>
      <p:sp>
        <p:nvSpPr>
          <p:cNvPr id="3" name="Título 2">
            <a:extLst>
              <a:ext uri="{FF2B5EF4-FFF2-40B4-BE49-F238E27FC236}">
                <a16:creationId xmlns:a16="http://schemas.microsoft.com/office/drawing/2014/main" id="{574B64ED-20B8-4DE7-BF11-786563E03F71}"/>
              </a:ext>
            </a:extLst>
          </p:cNvPr>
          <p:cNvSpPr>
            <a:spLocks noGrp="1"/>
          </p:cNvSpPr>
          <p:nvPr>
            <p:ph type="title"/>
          </p:nvPr>
        </p:nvSpPr>
        <p:spPr/>
        <p:txBody>
          <a:bodyPr/>
          <a:lstStyle/>
          <a:p>
            <a:r>
              <a:rPr lang="es-ES" dirty="0"/>
              <a:t>Asma</a:t>
            </a:r>
          </a:p>
        </p:txBody>
      </p:sp>
      <p:sp>
        <p:nvSpPr>
          <p:cNvPr id="6" name="Hexágono 5">
            <a:extLst>
              <a:ext uri="{FF2B5EF4-FFF2-40B4-BE49-F238E27FC236}">
                <a16:creationId xmlns:a16="http://schemas.microsoft.com/office/drawing/2014/main" id="{25FFEF7E-9C4A-4EFE-A299-00A6B290F366}"/>
              </a:ext>
            </a:extLst>
          </p:cNvPr>
          <p:cNvSpPr/>
          <p:nvPr/>
        </p:nvSpPr>
        <p:spPr>
          <a:xfrm>
            <a:off x="6023842" y="2374906"/>
            <a:ext cx="1985264" cy="1650068"/>
          </a:xfrm>
          <a:prstGeom prst="hexagon">
            <a:avLst>
              <a:gd name="adj" fmla="val 25000"/>
              <a:gd name="vf" fmla="val 115470"/>
            </a:avLst>
          </a:prstGeom>
          <a:solidFill>
            <a:schemeClr val="bg1"/>
          </a:solidFill>
          <a:ln>
            <a:solidFill>
              <a:schemeClr val="accent2">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7" name="Grupo 6">
            <a:extLst>
              <a:ext uri="{FF2B5EF4-FFF2-40B4-BE49-F238E27FC236}">
                <a16:creationId xmlns:a16="http://schemas.microsoft.com/office/drawing/2014/main" id="{07112FE5-CEEC-4A48-AD24-40AA5F1E2ACD}"/>
              </a:ext>
            </a:extLst>
          </p:cNvPr>
          <p:cNvGrpSpPr/>
          <p:nvPr/>
        </p:nvGrpSpPr>
        <p:grpSpPr>
          <a:xfrm>
            <a:off x="2660358" y="2384064"/>
            <a:ext cx="1985264" cy="1650068"/>
            <a:chOff x="3898188" y="2260350"/>
            <a:chExt cx="2283968" cy="1969178"/>
          </a:xfrm>
        </p:grpSpPr>
        <p:sp>
          <p:nvSpPr>
            <p:cNvPr id="8" name="Hexágono 7">
              <a:extLst>
                <a:ext uri="{FF2B5EF4-FFF2-40B4-BE49-F238E27FC236}">
                  <a16:creationId xmlns:a16="http://schemas.microsoft.com/office/drawing/2014/main" id="{321633D5-AC54-420E-AA3D-1A41758A5D3E}"/>
                </a:ext>
              </a:extLst>
            </p:cNvPr>
            <p:cNvSpPr/>
            <p:nvPr/>
          </p:nvSpPr>
          <p:spPr>
            <a:xfrm>
              <a:off x="3898188" y="2260350"/>
              <a:ext cx="2283968" cy="1969178"/>
            </a:xfrm>
            <a:prstGeom prst="hexagon">
              <a:avLst>
                <a:gd name="adj" fmla="val 25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Hexágono 4">
              <a:extLst>
                <a:ext uri="{FF2B5EF4-FFF2-40B4-BE49-F238E27FC236}">
                  <a16:creationId xmlns:a16="http://schemas.microsoft.com/office/drawing/2014/main" id="{173AD986-F058-4619-8CEB-B28006B288EA}"/>
                </a:ext>
              </a:extLst>
            </p:cNvPr>
            <p:cNvSpPr/>
            <p:nvPr/>
          </p:nvSpPr>
          <p:spPr>
            <a:xfrm>
              <a:off x="4252617" y="2565929"/>
              <a:ext cx="1575110" cy="13580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55880" rIns="0" bIns="55880" numCol="1" spcCol="1270" anchor="ctr" anchorCtr="0">
              <a:noAutofit/>
            </a:bodyPr>
            <a:lstStyle/>
            <a:p>
              <a:pPr lvl="0" algn="ctr" defTabSz="1955800">
                <a:lnSpc>
                  <a:spcPct val="90000"/>
                </a:lnSpc>
                <a:spcBef>
                  <a:spcPct val="0"/>
                </a:spcBef>
                <a:spcAft>
                  <a:spcPct val="35000"/>
                </a:spcAft>
              </a:pPr>
              <a:endParaRPr lang="es-ES" sz="4400" kern="1200"/>
            </a:p>
          </p:txBody>
        </p:sp>
      </p:grpSp>
      <p:grpSp>
        <p:nvGrpSpPr>
          <p:cNvPr id="10" name="Grupo 9">
            <a:extLst>
              <a:ext uri="{FF2B5EF4-FFF2-40B4-BE49-F238E27FC236}">
                <a16:creationId xmlns:a16="http://schemas.microsoft.com/office/drawing/2014/main" id="{64B77F35-E352-4E86-BCFA-4DC0D4B856DA}"/>
              </a:ext>
            </a:extLst>
          </p:cNvPr>
          <p:cNvGrpSpPr/>
          <p:nvPr/>
        </p:nvGrpSpPr>
        <p:grpSpPr>
          <a:xfrm>
            <a:off x="4362420" y="3245660"/>
            <a:ext cx="1985264" cy="1650068"/>
            <a:chOff x="3898188" y="2260350"/>
            <a:chExt cx="2283968" cy="1969178"/>
          </a:xfrm>
          <a:solidFill>
            <a:schemeClr val="bg1"/>
          </a:solidFill>
        </p:grpSpPr>
        <p:sp>
          <p:nvSpPr>
            <p:cNvPr id="11" name="Hexágono 10">
              <a:extLst>
                <a:ext uri="{FF2B5EF4-FFF2-40B4-BE49-F238E27FC236}">
                  <a16:creationId xmlns:a16="http://schemas.microsoft.com/office/drawing/2014/main" id="{4371425B-8243-4B23-BF12-DBFDBE6AE4E0}"/>
                </a:ext>
              </a:extLst>
            </p:cNvPr>
            <p:cNvSpPr/>
            <p:nvPr/>
          </p:nvSpPr>
          <p:spPr>
            <a:xfrm>
              <a:off x="3898188" y="2260350"/>
              <a:ext cx="2283968" cy="1969178"/>
            </a:xfrm>
            <a:prstGeom prst="hexagon">
              <a:avLst>
                <a:gd name="adj" fmla="val 25000"/>
                <a:gd name="vf" fmla="val 115470"/>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Hexágono 4">
              <a:extLst>
                <a:ext uri="{FF2B5EF4-FFF2-40B4-BE49-F238E27FC236}">
                  <a16:creationId xmlns:a16="http://schemas.microsoft.com/office/drawing/2014/main" id="{5F56DC66-1033-4C79-AEAB-9806EED55682}"/>
                </a:ext>
              </a:extLst>
            </p:cNvPr>
            <p:cNvSpPr/>
            <p:nvPr/>
          </p:nvSpPr>
          <p:spPr>
            <a:xfrm>
              <a:off x="4252617" y="2565929"/>
              <a:ext cx="1575110" cy="13580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55880" rIns="0" bIns="55880" numCol="1" spcCol="1270" anchor="ctr" anchorCtr="0">
              <a:noAutofit/>
            </a:bodyPr>
            <a:lstStyle/>
            <a:p>
              <a:pPr lvl="0" algn="ctr" defTabSz="1955800">
                <a:lnSpc>
                  <a:spcPct val="90000"/>
                </a:lnSpc>
                <a:spcBef>
                  <a:spcPct val="0"/>
                </a:spcBef>
                <a:spcAft>
                  <a:spcPct val="35000"/>
                </a:spcAft>
              </a:pPr>
              <a:endParaRPr lang="es-ES" sz="4400" kern="1200"/>
            </a:p>
          </p:txBody>
        </p:sp>
      </p:grpSp>
      <p:grpSp>
        <p:nvGrpSpPr>
          <p:cNvPr id="13" name="Grupo 12">
            <a:extLst>
              <a:ext uri="{FF2B5EF4-FFF2-40B4-BE49-F238E27FC236}">
                <a16:creationId xmlns:a16="http://schemas.microsoft.com/office/drawing/2014/main" id="{3E4620BC-FA9C-425A-A5A3-7F0E5B4524C5}"/>
              </a:ext>
            </a:extLst>
          </p:cNvPr>
          <p:cNvGrpSpPr/>
          <p:nvPr/>
        </p:nvGrpSpPr>
        <p:grpSpPr>
          <a:xfrm>
            <a:off x="7715220" y="1496573"/>
            <a:ext cx="1985264" cy="1650068"/>
            <a:chOff x="3898188" y="2260350"/>
            <a:chExt cx="2283968" cy="1969178"/>
          </a:xfrm>
          <a:solidFill>
            <a:schemeClr val="accent2">
              <a:lumMod val="40000"/>
              <a:lumOff val="60000"/>
            </a:schemeClr>
          </a:solidFill>
        </p:grpSpPr>
        <p:sp>
          <p:nvSpPr>
            <p:cNvPr id="14" name="Hexágono 13">
              <a:extLst>
                <a:ext uri="{FF2B5EF4-FFF2-40B4-BE49-F238E27FC236}">
                  <a16:creationId xmlns:a16="http://schemas.microsoft.com/office/drawing/2014/main" id="{E317DED4-9196-48FD-B347-7C193CB1FE23}"/>
                </a:ext>
              </a:extLst>
            </p:cNvPr>
            <p:cNvSpPr/>
            <p:nvPr/>
          </p:nvSpPr>
          <p:spPr>
            <a:xfrm>
              <a:off x="3898188" y="2260350"/>
              <a:ext cx="2283968" cy="1969178"/>
            </a:xfrm>
            <a:prstGeom prst="hexagon">
              <a:avLst>
                <a:gd name="adj" fmla="val 25000"/>
                <a:gd name="vf" fmla="val 11547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Hexágono 4">
              <a:extLst>
                <a:ext uri="{FF2B5EF4-FFF2-40B4-BE49-F238E27FC236}">
                  <a16:creationId xmlns:a16="http://schemas.microsoft.com/office/drawing/2014/main" id="{274F003A-8305-4B41-AE6A-08BA98BAD3FF}"/>
                </a:ext>
              </a:extLst>
            </p:cNvPr>
            <p:cNvSpPr/>
            <p:nvPr/>
          </p:nvSpPr>
          <p:spPr>
            <a:xfrm>
              <a:off x="4252617" y="2565929"/>
              <a:ext cx="1575110" cy="135802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0" tIns="55880" rIns="0" bIns="55880" numCol="1" spcCol="1270" anchor="ctr" anchorCtr="0">
              <a:noAutofit/>
            </a:bodyPr>
            <a:lstStyle/>
            <a:p>
              <a:pPr lvl="0" algn="ctr" defTabSz="1955800">
                <a:lnSpc>
                  <a:spcPct val="90000"/>
                </a:lnSpc>
                <a:spcBef>
                  <a:spcPct val="0"/>
                </a:spcBef>
                <a:spcAft>
                  <a:spcPct val="35000"/>
                </a:spcAft>
              </a:pPr>
              <a:endParaRPr lang="es-ES" sz="4400" kern="1200"/>
            </a:p>
          </p:txBody>
        </p:sp>
      </p:grpSp>
      <p:sp>
        <p:nvSpPr>
          <p:cNvPr id="16" name="Hexágono 15">
            <a:extLst>
              <a:ext uri="{FF2B5EF4-FFF2-40B4-BE49-F238E27FC236}">
                <a16:creationId xmlns:a16="http://schemas.microsoft.com/office/drawing/2014/main" id="{0C62B9EF-8AC2-428F-9E4F-C255003CF889}"/>
              </a:ext>
            </a:extLst>
          </p:cNvPr>
          <p:cNvSpPr/>
          <p:nvPr/>
        </p:nvSpPr>
        <p:spPr>
          <a:xfrm>
            <a:off x="7715220" y="3234497"/>
            <a:ext cx="1985264" cy="1650068"/>
          </a:xfrm>
          <a:prstGeom prst="hexagon">
            <a:avLst>
              <a:gd name="adj" fmla="val 25000"/>
              <a:gd name="vf" fmla="val 115470"/>
            </a:avLst>
          </a:prstGeom>
          <a:solidFill>
            <a:schemeClr val="bg1"/>
          </a:solidFill>
          <a:ln>
            <a:solidFill>
              <a:schemeClr val="accent1">
                <a:lumMod val="40000"/>
                <a:lumOff val="6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ítulo 1">
            <a:extLst>
              <a:ext uri="{FF2B5EF4-FFF2-40B4-BE49-F238E27FC236}">
                <a16:creationId xmlns:a16="http://schemas.microsoft.com/office/drawing/2014/main" id="{D018F810-CC02-4237-AEC4-73103B695C9C}"/>
              </a:ext>
            </a:extLst>
          </p:cNvPr>
          <p:cNvSpPr txBox="1">
            <a:spLocks/>
          </p:cNvSpPr>
          <p:nvPr/>
        </p:nvSpPr>
        <p:spPr>
          <a:xfrm>
            <a:off x="4653675" y="1991831"/>
            <a:ext cx="1391920" cy="63669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lang="es-ES" sz="4000" b="1" spc="-50" dirty="0">
                <a:solidFill>
                  <a:schemeClr val="bg1"/>
                </a:solidFill>
                <a:latin typeface="+mj-lt"/>
                <a:ea typeface="+mj-ea"/>
                <a:cs typeface="+mj-cs"/>
              </a:rPr>
              <a:t>Asma</a:t>
            </a:r>
            <a:endParaRPr kumimoji="0" lang="es-ES" sz="4000" b="1" i="0" u="none" strike="noStrike" kern="1200" cap="none" spc="-50" normalizeH="0" baseline="0" noProof="0" dirty="0">
              <a:ln>
                <a:noFill/>
              </a:ln>
              <a:solidFill>
                <a:schemeClr val="bg1"/>
              </a:solidFill>
              <a:effectLst/>
              <a:uLnTx/>
              <a:uFillTx/>
              <a:latin typeface="+mj-lt"/>
              <a:ea typeface="+mj-ea"/>
              <a:cs typeface="+mj-cs"/>
            </a:endParaRPr>
          </a:p>
        </p:txBody>
      </p:sp>
      <p:sp>
        <p:nvSpPr>
          <p:cNvPr id="18" name="Título 1">
            <a:extLst>
              <a:ext uri="{FF2B5EF4-FFF2-40B4-BE49-F238E27FC236}">
                <a16:creationId xmlns:a16="http://schemas.microsoft.com/office/drawing/2014/main" id="{F80CB1DB-84D6-492A-B7E2-89226DF2AA4C}"/>
              </a:ext>
            </a:extLst>
          </p:cNvPr>
          <p:cNvSpPr txBox="1">
            <a:spLocks/>
          </p:cNvSpPr>
          <p:nvPr/>
        </p:nvSpPr>
        <p:spPr>
          <a:xfrm>
            <a:off x="4558715" y="3651061"/>
            <a:ext cx="1576909" cy="788414"/>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lang="es-ES" sz="2600" b="1" spc="-50" dirty="0">
                <a:solidFill>
                  <a:schemeClr val="tx1">
                    <a:lumMod val="75000"/>
                    <a:lumOff val="25000"/>
                  </a:schemeClr>
                </a:solidFill>
                <a:latin typeface="+mj-lt"/>
                <a:ea typeface="+mj-ea"/>
                <a:cs typeface="+mj-cs"/>
              </a:rPr>
              <a:t>Dermatitis</a:t>
            </a:r>
          </a:p>
          <a:p>
            <a:pPr marL="0" marR="0" lvl="0" indent="0" algn="ctr" defTabSz="914400" rtl="0" eaLnBrk="1" fontAlgn="auto" latinLnBrk="0" hangingPunct="1">
              <a:lnSpc>
                <a:spcPct val="85000"/>
              </a:lnSpc>
              <a:spcBef>
                <a:spcPct val="0"/>
              </a:spcBef>
              <a:spcAft>
                <a:spcPts val="0"/>
              </a:spcAft>
              <a:buClrTx/>
              <a:buSzTx/>
              <a:buFontTx/>
              <a:buNone/>
              <a:tabLst/>
              <a:defRPr/>
            </a:pPr>
            <a:r>
              <a:rPr lang="es-ES" sz="2600" b="1" spc="-50" dirty="0">
                <a:solidFill>
                  <a:schemeClr val="tx1">
                    <a:lumMod val="75000"/>
                    <a:lumOff val="25000"/>
                  </a:schemeClr>
                </a:solidFill>
                <a:latin typeface="+mj-lt"/>
                <a:ea typeface="+mj-ea"/>
                <a:cs typeface="+mj-cs"/>
              </a:rPr>
              <a:t> atópica</a:t>
            </a:r>
            <a:endParaRPr kumimoji="0" lang="es-ES" sz="2600" b="1"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
        <p:nvSpPr>
          <p:cNvPr id="19" name="Título 1">
            <a:extLst>
              <a:ext uri="{FF2B5EF4-FFF2-40B4-BE49-F238E27FC236}">
                <a16:creationId xmlns:a16="http://schemas.microsoft.com/office/drawing/2014/main" id="{26AA3640-639A-49FC-8F52-76581BEBDD8A}"/>
              </a:ext>
            </a:extLst>
          </p:cNvPr>
          <p:cNvSpPr txBox="1">
            <a:spLocks/>
          </p:cNvSpPr>
          <p:nvPr/>
        </p:nvSpPr>
        <p:spPr>
          <a:xfrm>
            <a:off x="8185965" y="3803698"/>
            <a:ext cx="985518" cy="518159"/>
          </a:xfrm>
          <a:prstGeom prst="rect">
            <a:avLst/>
          </a:prstGeom>
        </p:spPr>
        <p:txBody>
          <a:bodyPr vert="horz" lIns="91440" tIns="45720" rIns="91440" bIns="45720" rtlCol="0" anchor="b">
            <a:normAutofit fontScale="92500" lnSpcReduction="10000"/>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s-ES" sz="4000" b="1" i="0" u="none" strike="noStrike" kern="1200" cap="none" spc="-50" normalizeH="0" baseline="0" noProof="0" dirty="0">
                <a:ln>
                  <a:noFill/>
                </a:ln>
                <a:solidFill>
                  <a:schemeClr val="tx1">
                    <a:lumMod val="75000"/>
                    <a:lumOff val="25000"/>
                  </a:schemeClr>
                </a:solidFill>
                <a:effectLst/>
                <a:uLnTx/>
                <a:uFillTx/>
                <a:latin typeface="+mj-lt"/>
                <a:ea typeface="+mj-ea"/>
                <a:cs typeface="+mj-cs"/>
              </a:rPr>
              <a:t>ORL</a:t>
            </a:r>
          </a:p>
        </p:txBody>
      </p:sp>
      <p:sp>
        <p:nvSpPr>
          <p:cNvPr id="20" name="Título 1">
            <a:extLst>
              <a:ext uri="{FF2B5EF4-FFF2-40B4-BE49-F238E27FC236}">
                <a16:creationId xmlns:a16="http://schemas.microsoft.com/office/drawing/2014/main" id="{45878A7C-0C16-4212-8C54-AC1D76F7BE75}"/>
              </a:ext>
            </a:extLst>
          </p:cNvPr>
          <p:cNvSpPr txBox="1">
            <a:spLocks/>
          </p:cNvSpPr>
          <p:nvPr/>
        </p:nvSpPr>
        <p:spPr>
          <a:xfrm>
            <a:off x="2794393" y="2940097"/>
            <a:ext cx="1778000" cy="518159"/>
          </a:xfrm>
          <a:prstGeom prst="rect">
            <a:avLst/>
          </a:prstGeom>
        </p:spPr>
        <p:txBody>
          <a:bodyPr vert="horz" lIns="91440" tIns="45720" rIns="91440" bIns="45720" rtlCol="0" anchor="b">
            <a:normAutofit fontScale="62500" lnSpcReduction="20000"/>
          </a:bodyPr>
          <a:lstStyle/>
          <a:p>
            <a:pPr marL="0" marR="0" lvl="0" indent="0" algn="l" defTabSz="914400" rtl="0" eaLnBrk="1" fontAlgn="auto" latinLnBrk="0" hangingPunct="1">
              <a:lnSpc>
                <a:spcPct val="85000"/>
              </a:lnSpc>
              <a:spcBef>
                <a:spcPct val="0"/>
              </a:spcBef>
              <a:spcAft>
                <a:spcPts val="0"/>
              </a:spcAft>
              <a:buClrTx/>
              <a:buSzTx/>
              <a:buFontTx/>
              <a:buNone/>
              <a:tabLst/>
              <a:defRPr/>
            </a:pPr>
            <a:r>
              <a:rPr lang="es-ES" sz="4000" b="1" spc="-50" dirty="0">
                <a:solidFill>
                  <a:schemeClr val="tx1">
                    <a:lumMod val="75000"/>
                    <a:lumOff val="25000"/>
                  </a:schemeClr>
                </a:solidFill>
                <a:latin typeface="+mj-lt"/>
                <a:ea typeface="+mj-ea"/>
                <a:cs typeface="+mj-cs"/>
              </a:rPr>
              <a:t>Conjuntivitis</a:t>
            </a:r>
            <a:endParaRPr kumimoji="0" lang="es-ES" sz="4000" b="1"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
        <p:nvSpPr>
          <p:cNvPr id="21" name="Título 1">
            <a:extLst>
              <a:ext uri="{FF2B5EF4-FFF2-40B4-BE49-F238E27FC236}">
                <a16:creationId xmlns:a16="http://schemas.microsoft.com/office/drawing/2014/main" id="{73B148E5-9E13-44F3-9E9D-DA74612216AC}"/>
              </a:ext>
            </a:extLst>
          </p:cNvPr>
          <p:cNvSpPr txBox="1">
            <a:spLocks/>
          </p:cNvSpPr>
          <p:nvPr/>
        </p:nvSpPr>
        <p:spPr>
          <a:xfrm>
            <a:off x="6147191" y="2516767"/>
            <a:ext cx="1778000" cy="1049866"/>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lang="es-ES" sz="2400" b="1" spc="-50" dirty="0">
                <a:solidFill>
                  <a:schemeClr val="tx1">
                    <a:lumMod val="75000"/>
                    <a:lumOff val="25000"/>
                  </a:schemeClr>
                </a:solidFill>
                <a:latin typeface="+mj-lt"/>
                <a:ea typeface="+mj-ea"/>
                <a:cs typeface="+mj-cs"/>
              </a:rPr>
              <a:t>Alergia </a:t>
            </a:r>
          </a:p>
          <a:p>
            <a:pPr marL="0" marR="0" lvl="0" indent="0" algn="ctr" defTabSz="914400" rtl="0" eaLnBrk="1" fontAlgn="auto" latinLnBrk="0" hangingPunct="1">
              <a:lnSpc>
                <a:spcPts val="3600"/>
              </a:lnSpc>
              <a:spcBef>
                <a:spcPct val="0"/>
              </a:spcBef>
              <a:spcAft>
                <a:spcPts val="0"/>
              </a:spcAft>
              <a:buClrTx/>
              <a:buSzTx/>
              <a:buFontTx/>
              <a:buNone/>
              <a:tabLst/>
              <a:defRPr/>
            </a:pPr>
            <a:r>
              <a:rPr kumimoji="0" lang="es-ES" sz="2400" b="1" i="0" u="none" strike="noStrike" kern="1200" cap="none" spc="-50" normalizeH="0" baseline="0" noProof="0" dirty="0">
                <a:ln>
                  <a:noFill/>
                </a:ln>
                <a:solidFill>
                  <a:schemeClr val="tx1">
                    <a:lumMod val="75000"/>
                    <a:lumOff val="25000"/>
                  </a:schemeClr>
                </a:solidFill>
                <a:effectLst/>
                <a:uLnTx/>
                <a:uFillTx/>
                <a:latin typeface="+mj-lt"/>
                <a:ea typeface="+mj-ea"/>
                <a:cs typeface="+mj-cs"/>
              </a:rPr>
              <a:t>Alimentos</a:t>
            </a:r>
          </a:p>
        </p:txBody>
      </p:sp>
      <p:sp>
        <p:nvSpPr>
          <p:cNvPr id="22" name="Título 1">
            <a:extLst>
              <a:ext uri="{FF2B5EF4-FFF2-40B4-BE49-F238E27FC236}">
                <a16:creationId xmlns:a16="http://schemas.microsoft.com/office/drawing/2014/main" id="{20A6C141-DE98-4A20-A7CD-F36AB5DA0BBB}"/>
              </a:ext>
            </a:extLst>
          </p:cNvPr>
          <p:cNvSpPr txBox="1">
            <a:spLocks/>
          </p:cNvSpPr>
          <p:nvPr/>
        </p:nvSpPr>
        <p:spPr>
          <a:xfrm>
            <a:off x="7789724" y="1890231"/>
            <a:ext cx="1778000" cy="660401"/>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lang="es-ES" sz="3200" b="1" spc="-50" dirty="0">
                <a:solidFill>
                  <a:schemeClr val="tx1">
                    <a:lumMod val="75000"/>
                    <a:lumOff val="25000"/>
                  </a:schemeClr>
                </a:solidFill>
                <a:latin typeface="+mj-lt"/>
                <a:ea typeface="+mj-ea"/>
                <a:cs typeface="+mj-cs"/>
              </a:rPr>
              <a:t>Sueño</a:t>
            </a:r>
            <a:endParaRPr kumimoji="0" lang="es-ES" sz="3200" b="1"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sp>
        <p:nvSpPr>
          <p:cNvPr id="23" name="25 Rectángulo">
            <a:extLst>
              <a:ext uri="{FF2B5EF4-FFF2-40B4-BE49-F238E27FC236}">
                <a16:creationId xmlns:a16="http://schemas.microsoft.com/office/drawing/2014/main" id="{F66A1A35-A759-4159-B74D-712553F01F73}"/>
              </a:ext>
            </a:extLst>
          </p:cNvPr>
          <p:cNvSpPr/>
          <p:nvPr/>
        </p:nvSpPr>
        <p:spPr>
          <a:xfrm>
            <a:off x="2491516" y="1324009"/>
            <a:ext cx="7322335" cy="3799833"/>
          </a:xfrm>
          <a:prstGeom prst="rect">
            <a:avLst/>
          </a:prstGeom>
          <a:solidFill>
            <a:schemeClr val="bg1">
              <a:alpha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30 Grupo">
            <a:extLst>
              <a:ext uri="{FF2B5EF4-FFF2-40B4-BE49-F238E27FC236}">
                <a16:creationId xmlns:a16="http://schemas.microsoft.com/office/drawing/2014/main" id="{E6E5DE03-426B-4863-880D-98583E4C4B41}"/>
              </a:ext>
            </a:extLst>
          </p:cNvPr>
          <p:cNvGrpSpPr/>
          <p:nvPr/>
        </p:nvGrpSpPr>
        <p:grpSpPr>
          <a:xfrm>
            <a:off x="4362420" y="1504152"/>
            <a:ext cx="1985264" cy="1650068"/>
            <a:chOff x="4277360" y="2407920"/>
            <a:chExt cx="1985264" cy="1650068"/>
          </a:xfrm>
        </p:grpSpPr>
        <p:grpSp>
          <p:nvGrpSpPr>
            <p:cNvPr id="25" name="Grupo 4">
              <a:extLst>
                <a:ext uri="{FF2B5EF4-FFF2-40B4-BE49-F238E27FC236}">
                  <a16:creationId xmlns:a16="http://schemas.microsoft.com/office/drawing/2014/main" id="{C8E15D44-4565-4132-94D6-BF8074656EF3}"/>
                </a:ext>
              </a:extLst>
            </p:cNvPr>
            <p:cNvGrpSpPr/>
            <p:nvPr/>
          </p:nvGrpSpPr>
          <p:grpSpPr>
            <a:xfrm>
              <a:off x="4277360" y="2407920"/>
              <a:ext cx="1985264" cy="1650068"/>
              <a:chOff x="3898188" y="2260350"/>
              <a:chExt cx="2283968" cy="1969178"/>
            </a:xfrm>
            <a:solidFill>
              <a:schemeClr val="accent1">
                <a:lumMod val="50000"/>
              </a:schemeClr>
            </a:solidFill>
          </p:grpSpPr>
          <p:sp>
            <p:nvSpPr>
              <p:cNvPr id="27" name="Hexágono 26">
                <a:extLst>
                  <a:ext uri="{FF2B5EF4-FFF2-40B4-BE49-F238E27FC236}">
                    <a16:creationId xmlns:a16="http://schemas.microsoft.com/office/drawing/2014/main" id="{C04DAFEA-008D-42A0-A2CA-BD894305506A}"/>
                  </a:ext>
                </a:extLst>
              </p:cNvPr>
              <p:cNvSpPr/>
              <p:nvPr/>
            </p:nvSpPr>
            <p:spPr>
              <a:xfrm>
                <a:off x="3898188" y="2260350"/>
                <a:ext cx="2283968" cy="1969178"/>
              </a:xfrm>
              <a:prstGeom prst="hexagon">
                <a:avLst>
                  <a:gd name="adj" fmla="val 25000"/>
                  <a:gd name="vf" fmla="val 11547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Hexágono 4">
                <a:extLst>
                  <a:ext uri="{FF2B5EF4-FFF2-40B4-BE49-F238E27FC236}">
                    <a16:creationId xmlns:a16="http://schemas.microsoft.com/office/drawing/2014/main" id="{29EF45B4-A071-4765-B2B8-A904EEF857D9}"/>
                  </a:ext>
                </a:extLst>
              </p:cNvPr>
              <p:cNvSpPr/>
              <p:nvPr/>
            </p:nvSpPr>
            <p:spPr>
              <a:xfrm>
                <a:off x="4252617" y="2565929"/>
                <a:ext cx="1575110" cy="135802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0" tIns="55880" rIns="0" bIns="55880" numCol="1" spcCol="1270" anchor="ctr" anchorCtr="0">
                <a:noAutofit/>
              </a:bodyPr>
              <a:lstStyle/>
              <a:p>
                <a:pPr lvl="0" algn="ctr" defTabSz="1955800">
                  <a:lnSpc>
                    <a:spcPct val="90000"/>
                  </a:lnSpc>
                  <a:spcBef>
                    <a:spcPct val="0"/>
                  </a:spcBef>
                  <a:spcAft>
                    <a:spcPct val="35000"/>
                  </a:spcAft>
                </a:pPr>
                <a:endParaRPr lang="es-ES" sz="4400" kern="1200"/>
              </a:p>
            </p:txBody>
          </p:sp>
        </p:grpSp>
        <p:sp>
          <p:nvSpPr>
            <p:cNvPr id="26" name="Título 1">
              <a:extLst>
                <a:ext uri="{FF2B5EF4-FFF2-40B4-BE49-F238E27FC236}">
                  <a16:creationId xmlns:a16="http://schemas.microsoft.com/office/drawing/2014/main" id="{76EED158-D720-40F3-ACEF-48F73B839ACF}"/>
                </a:ext>
              </a:extLst>
            </p:cNvPr>
            <p:cNvSpPr txBox="1">
              <a:spLocks/>
            </p:cNvSpPr>
            <p:nvPr/>
          </p:nvSpPr>
          <p:spPr>
            <a:xfrm>
              <a:off x="4568615" y="2895599"/>
              <a:ext cx="1391920" cy="63669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lang="es-ES" sz="4000" b="1" spc="-50" dirty="0">
                  <a:solidFill>
                    <a:schemeClr val="bg1"/>
                  </a:solidFill>
                  <a:latin typeface="+mj-lt"/>
                  <a:ea typeface="+mj-ea"/>
                  <a:cs typeface="+mj-cs"/>
                </a:rPr>
                <a:t>Asma</a:t>
              </a:r>
              <a:endParaRPr kumimoji="0" lang="es-ES" sz="4000" b="1" i="0" u="none" strike="noStrike" kern="1200" cap="none" spc="-50" normalizeH="0" baseline="0" noProof="0" dirty="0">
                <a:ln>
                  <a:noFill/>
                </a:ln>
                <a:solidFill>
                  <a:schemeClr val="bg1"/>
                </a:solidFill>
                <a:effectLst/>
                <a:uLnTx/>
                <a:uFillTx/>
                <a:latin typeface="+mj-lt"/>
                <a:ea typeface="+mj-ea"/>
                <a:cs typeface="+mj-cs"/>
              </a:endParaRPr>
            </a:p>
          </p:txBody>
        </p:sp>
      </p:grpSp>
      <p:sp>
        <p:nvSpPr>
          <p:cNvPr id="29" name="Marcador de contenido 2">
            <a:extLst>
              <a:ext uri="{FF2B5EF4-FFF2-40B4-BE49-F238E27FC236}">
                <a16:creationId xmlns:a16="http://schemas.microsoft.com/office/drawing/2014/main" id="{A6DC80AD-B44A-4F84-93D7-5610B9F7CAFA}"/>
              </a:ext>
            </a:extLst>
          </p:cNvPr>
          <p:cNvSpPr txBox="1">
            <a:spLocks/>
          </p:cNvSpPr>
          <p:nvPr/>
        </p:nvSpPr>
        <p:spPr>
          <a:xfrm>
            <a:off x="544997" y="1190693"/>
            <a:ext cx="3582672" cy="9583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20000"/>
              </a:lnSpc>
            </a:pPr>
            <a:r>
              <a:rPr lang="es-ES" b="1" i="1" dirty="0"/>
              <a:t>Meltzer2009</a:t>
            </a:r>
            <a:r>
              <a:rPr lang="es-ES" b="1" dirty="0"/>
              <a:t>: </a:t>
            </a:r>
            <a:r>
              <a:rPr lang="es-ES" i="1" dirty="0"/>
              <a:t>“El 45% de niños con RA desarrollan asma” </a:t>
            </a:r>
          </a:p>
        </p:txBody>
      </p:sp>
      <p:sp>
        <p:nvSpPr>
          <p:cNvPr id="31" name="Marcador de contenido 2">
            <a:extLst>
              <a:ext uri="{FF2B5EF4-FFF2-40B4-BE49-F238E27FC236}">
                <a16:creationId xmlns:a16="http://schemas.microsoft.com/office/drawing/2014/main" id="{FE55A025-BCE3-456A-ADC8-6D7BA5829F10}"/>
              </a:ext>
            </a:extLst>
          </p:cNvPr>
          <p:cNvSpPr txBox="1">
            <a:spLocks/>
          </p:cNvSpPr>
          <p:nvPr/>
        </p:nvSpPr>
        <p:spPr>
          <a:xfrm>
            <a:off x="2854286" y="3958216"/>
            <a:ext cx="3582672" cy="140905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20000"/>
              </a:lnSpc>
            </a:pPr>
            <a:r>
              <a:rPr lang="es-ES" b="1" i="1" dirty="0"/>
              <a:t>Shaaban2010</a:t>
            </a:r>
            <a:r>
              <a:rPr lang="es-ES" dirty="0"/>
              <a:t>: </a:t>
            </a:r>
            <a:r>
              <a:rPr lang="es-ES" i="1" dirty="0"/>
              <a:t>“La rinitis en niños sin asma es un factor de riesgo de asma en la edad adulta</a:t>
            </a:r>
            <a:r>
              <a:rPr lang="es-ES" sz="2400" i="1" dirty="0"/>
              <a:t>”</a:t>
            </a:r>
          </a:p>
        </p:txBody>
      </p:sp>
      <p:grpSp>
        <p:nvGrpSpPr>
          <p:cNvPr id="5" name="Grupo 4">
            <a:extLst>
              <a:ext uri="{FF2B5EF4-FFF2-40B4-BE49-F238E27FC236}">
                <a16:creationId xmlns:a16="http://schemas.microsoft.com/office/drawing/2014/main" id="{0BE188E7-B2CB-4CA1-AECA-603DA9C6E517}"/>
              </a:ext>
            </a:extLst>
          </p:cNvPr>
          <p:cNvGrpSpPr/>
          <p:nvPr/>
        </p:nvGrpSpPr>
        <p:grpSpPr>
          <a:xfrm>
            <a:off x="7488970" y="1102149"/>
            <a:ext cx="3451335" cy="2957382"/>
            <a:chOff x="7488970" y="1102149"/>
            <a:chExt cx="3451335" cy="2957382"/>
          </a:xfrm>
        </p:grpSpPr>
        <p:pic>
          <p:nvPicPr>
            <p:cNvPr id="32" name="Picture 3">
              <a:extLst>
                <a:ext uri="{FF2B5EF4-FFF2-40B4-BE49-F238E27FC236}">
                  <a16:creationId xmlns:a16="http://schemas.microsoft.com/office/drawing/2014/main" id="{3623329D-B6B2-42B0-945C-1B7715803CE2}"/>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88970" y="1474316"/>
              <a:ext cx="3322043" cy="2585215"/>
            </a:xfrm>
            <a:prstGeom prst="rect">
              <a:avLst/>
            </a:prstGeom>
            <a:noFill/>
            <a:ln w="9525">
              <a:noFill/>
              <a:miter lim="800000"/>
              <a:headEnd/>
              <a:tailEnd/>
            </a:ln>
          </p:spPr>
        </p:pic>
        <p:sp>
          <p:nvSpPr>
            <p:cNvPr id="4" name="CuadroTexto 3">
              <a:extLst>
                <a:ext uri="{FF2B5EF4-FFF2-40B4-BE49-F238E27FC236}">
                  <a16:creationId xmlns:a16="http://schemas.microsoft.com/office/drawing/2014/main" id="{9998A83D-D586-405A-9C07-0F13CE0A3CF6}"/>
                </a:ext>
              </a:extLst>
            </p:cNvPr>
            <p:cNvSpPr txBox="1"/>
            <p:nvPr/>
          </p:nvSpPr>
          <p:spPr>
            <a:xfrm>
              <a:off x="7844512" y="1102149"/>
              <a:ext cx="3095793" cy="416892"/>
            </a:xfrm>
            <a:prstGeom prst="rect">
              <a:avLst/>
            </a:prstGeom>
            <a:noFill/>
          </p:spPr>
          <p:txBody>
            <a:bodyPr vert="horz" wrap="square" lIns="91440" tIns="45720" rIns="91440" bIns="45720" rtlCol="0" anchor="ctr">
              <a:noAutofit/>
            </a:bodyPr>
            <a:lstStyle/>
            <a:p>
              <a:pPr algn="ctr"/>
              <a:r>
                <a:rPr lang="es-ES" sz="2000" b="1" i="1" dirty="0">
                  <a:solidFill>
                    <a:schemeClr val="tx1">
                      <a:lumMod val="75000"/>
                      <a:lumOff val="25000"/>
                    </a:schemeClr>
                  </a:solidFill>
                </a:rPr>
                <a:t>Concepto “vía única”</a:t>
              </a:r>
            </a:p>
          </p:txBody>
        </p:sp>
      </p:grpSp>
    </p:spTree>
    <p:extLst>
      <p:ext uri="{BB962C8B-B14F-4D97-AF65-F5344CB8AC3E}">
        <p14:creationId xmlns:p14="http://schemas.microsoft.com/office/powerpoint/2010/main" val="280689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5DA197A-3541-4FFF-B9D5-D00BC2F11398}"/>
              </a:ext>
            </a:extLst>
          </p:cNvPr>
          <p:cNvSpPr>
            <a:spLocks noGrp="1"/>
          </p:cNvSpPr>
          <p:nvPr>
            <p:ph type="title"/>
          </p:nvPr>
        </p:nvSpPr>
        <p:spPr/>
        <p:txBody>
          <a:bodyPr/>
          <a:lstStyle/>
          <a:p>
            <a:r>
              <a:rPr lang="es-ES" dirty="0"/>
              <a:t>Clasificación rinitis</a:t>
            </a:r>
          </a:p>
        </p:txBody>
      </p:sp>
      <p:sp>
        <p:nvSpPr>
          <p:cNvPr id="5" name="Marcador de contenido 4">
            <a:extLst>
              <a:ext uri="{FF2B5EF4-FFF2-40B4-BE49-F238E27FC236}">
                <a16:creationId xmlns:a16="http://schemas.microsoft.com/office/drawing/2014/main" id="{15F2C429-B451-4FC1-BC78-C87843AC4387}"/>
              </a:ext>
            </a:extLst>
          </p:cNvPr>
          <p:cNvSpPr>
            <a:spLocks noGrp="1"/>
          </p:cNvSpPr>
          <p:nvPr>
            <p:ph idx="1"/>
          </p:nvPr>
        </p:nvSpPr>
        <p:spPr>
          <a:xfrm>
            <a:off x="170448" y="1338306"/>
            <a:ext cx="5358809" cy="3142071"/>
          </a:xfrm>
        </p:spPr>
        <p:txBody>
          <a:bodyPr/>
          <a:lstStyle/>
          <a:p>
            <a:r>
              <a:rPr lang="es-ES" dirty="0"/>
              <a:t>GRAVEDAD</a:t>
            </a:r>
          </a:p>
          <a:p>
            <a:pPr lvl="1"/>
            <a:r>
              <a:rPr lang="es-ES" dirty="0"/>
              <a:t>Alteración del sueño</a:t>
            </a:r>
          </a:p>
          <a:p>
            <a:pPr lvl="1"/>
            <a:r>
              <a:rPr lang="es-ES" dirty="0"/>
              <a:t>Afectación actividades cotidianas de ocio/deportivas</a:t>
            </a:r>
          </a:p>
          <a:p>
            <a:pPr lvl="1"/>
            <a:r>
              <a:rPr lang="es-ES" dirty="0"/>
              <a:t>Afectación de tareas escolares/laborales</a:t>
            </a:r>
          </a:p>
          <a:p>
            <a:pPr lvl="1"/>
            <a:r>
              <a:rPr lang="es-ES" dirty="0" err="1"/>
              <a:t>Sintomas</a:t>
            </a:r>
            <a:r>
              <a:rPr lang="es-ES" dirty="0"/>
              <a:t> molestos</a:t>
            </a:r>
          </a:p>
        </p:txBody>
      </p:sp>
      <p:sp>
        <p:nvSpPr>
          <p:cNvPr id="6" name="Marcador de texto 5">
            <a:extLst>
              <a:ext uri="{FF2B5EF4-FFF2-40B4-BE49-F238E27FC236}">
                <a16:creationId xmlns:a16="http://schemas.microsoft.com/office/drawing/2014/main" id="{4C4E64D0-F7F5-4FD0-8CD6-0CBD97264126}"/>
              </a:ext>
            </a:extLst>
          </p:cNvPr>
          <p:cNvSpPr>
            <a:spLocks noGrp="1"/>
          </p:cNvSpPr>
          <p:nvPr>
            <p:ph type="body" sz="quarter" idx="10"/>
          </p:nvPr>
        </p:nvSpPr>
        <p:spPr>
          <a:xfrm>
            <a:off x="-44" y="5914585"/>
            <a:ext cx="11582443" cy="295162"/>
          </a:xfrm>
        </p:spPr>
        <p:txBody>
          <a:bodyPr>
            <a:normAutofit lnSpcReduction="10000"/>
          </a:bodyPr>
          <a:lstStyle/>
          <a:p>
            <a:r>
              <a:rPr lang="en-US" dirty="0"/>
              <a:t>Bousquet J, et al. ARIA2008, </a:t>
            </a:r>
            <a:r>
              <a:rPr lang="en-US" i="0" dirty="0"/>
              <a:t>Allergy 2008: 63 (Suppl. 86): 8–160</a:t>
            </a:r>
            <a:endParaRPr lang="es-ES" sz="1200" dirty="0"/>
          </a:p>
          <a:p>
            <a:endParaRPr lang="es-ES" dirty="0"/>
          </a:p>
        </p:txBody>
      </p:sp>
      <p:grpSp>
        <p:nvGrpSpPr>
          <p:cNvPr id="3" name="Grupo 2"/>
          <p:cNvGrpSpPr/>
          <p:nvPr/>
        </p:nvGrpSpPr>
        <p:grpSpPr>
          <a:xfrm>
            <a:off x="5295340" y="1915844"/>
            <a:ext cx="4675275" cy="2195502"/>
            <a:chOff x="5295340" y="1915844"/>
            <a:chExt cx="4675275" cy="2195502"/>
          </a:xfrm>
        </p:grpSpPr>
        <p:sp>
          <p:nvSpPr>
            <p:cNvPr id="18" name="Flecha: cheurón 17">
              <a:extLst>
                <a:ext uri="{FF2B5EF4-FFF2-40B4-BE49-F238E27FC236}">
                  <a16:creationId xmlns:a16="http://schemas.microsoft.com/office/drawing/2014/main" id="{CEED10AA-632D-4EB4-91BE-6B9947CC81FA}"/>
                </a:ext>
              </a:extLst>
            </p:cNvPr>
            <p:cNvSpPr/>
            <p:nvPr/>
          </p:nvSpPr>
          <p:spPr>
            <a:xfrm rot="16200000">
              <a:off x="7336522" y="1477252"/>
              <a:ext cx="592912" cy="4675275"/>
            </a:xfrm>
            <a:prstGeom prst="chevron">
              <a:avLst>
                <a:gd name="adj" fmla="val 22561"/>
              </a:avLst>
            </a:prstGeom>
            <a:solidFill>
              <a:schemeClr val="tx1">
                <a:lumMod val="20000"/>
                <a:lumOff val="80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ES">
                <a:solidFill>
                  <a:schemeClr val="tx1"/>
                </a:solidFill>
              </a:endParaRPr>
            </a:p>
          </p:txBody>
        </p:sp>
        <p:sp>
          <p:nvSpPr>
            <p:cNvPr id="19" name="Flecha: cheurón 18">
              <a:extLst>
                <a:ext uri="{FF2B5EF4-FFF2-40B4-BE49-F238E27FC236}">
                  <a16:creationId xmlns:a16="http://schemas.microsoft.com/office/drawing/2014/main" id="{E20B0CF3-6E17-4FAA-BEEF-56C5D0D2DFDE}"/>
                </a:ext>
              </a:extLst>
            </p:cNvPr>
            <p:cNvSpPr/>
            <p:nvPr/>
          </p:nvSpPr>
          <p:spPr>
            <a:xfrm rot="16200000">
              <a:off x="7085818" y="684112"/>
              <a:ext cx="1094320" cy="4675275"/>
            </a:xfrm>
            <a:prstGeom prst="chevron">
              <a:avLst>
                <a:gd name="adj" fmla="val 11892"/>
              </a:avLst>
            </a:prstGeom>
            <a:solidFill>
              <a:schemeClr val="tx1">
                <a:lumMod val="60000"/>
                <a:lumOff val="40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ES">
                <a:solidFill>
                  <a:schemeClr val="tx1"/>
                </a:solidFill>
              </a:endParaRPr>
            </a:p>
          </p:txBody>
        </p:sp>
        <p:sp>
          <p:nvSpPr>
            <p:cNvPr id="21" name="CuadroTexto 20">
              <a:extLst>
                <a:ext uri="{FF2B5EF4-FFF2-40B4-BE49-F238E27FC236}">
                  <a16:creationId xmlns:a16="http://schemas.microsoft.com/office/drawing/2014/main" id="{A262B31E-1C55-4613-A90E-3051DD30996D}"/>
                </a:ext>
              </a:extLst>
            </p:cNvPr>
            <p:cNvSpPr txBox="1"/>
            <p:nvPr/>
          </p:nvSpPr>
          <p:spPr>
            <a:xfrm>
              <a:off x="6798456" y="3610458"/>
              <a:ext cx="1836958" cy="310619"/>
            </a:xfrm>
            <a:prstGeom prst="rect">
              <a:avLst/>
            </a:prstGeom>
            <a:noFill/>
          </p:spPr>
          <p:txBody>
            <a:bodyPr vert="horz" wrap="square" lIns="91440" tIns="45720" rIns="91440" bIns="45720" rtlCol="0" anchor="ctr">
              <a:noAutofit/>
            </a:bodyPr>
            <a:lstStyle/>
            <a:p>
              <a:pPr algn="ctr"/>
              <a:r>
                <a:rPr lang="es-ES" sz="2800" b="1" dirty="0">
                  <a:solidFill>
                    <a:schemeClr val="bg1"/>
                  </a:solidFill>
                </a:rPr>
                <a:t>0 Leve</a:t>
              </a:r>
            </a:p>
          </p:txBody>
        </p:sp>
        <p:sp>
          <p:nvSpPr>
            <p:cNvPr id="22" name="Flecha: cheurón 21">
              <a:extLst>
                <a:ext uri="{FF2B5EF4-FFF2-40B4-BE49-F238E27FC236}">
                  <a16:creationId xmlns:a16="http://schemas.microsoft.com/office/drawing/2014/main" id="{36A93764-A8BD-49DC-9EBC-62BB4A1F9C49}"/>
                </a:ext>
              </a:extLst>
            </p:cNvPr>
            <p:cNvSpPr/>
            <p:nvPr/>
          </p:nvSpPr>
          <p:spPr>
            <a:xfrm rot="16200000">
              <a:off x="7336522" y="-125338"/>
              <a:ext cx="592912" cy="4675275"/>
            </a:xfrm>
            <a:prstGeom prst="chevron">
              <a:avLst>
                <a:gd name="adj" fmla="val 22561"/>
              </a:avLst>
            </a:prstGeom>
            <a:solidFill>
              <a:schemeClr val="tx1">
                <a:lumMod val="75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ES">
                <a:solidFill>
                  <a:schemeClr val="tx1"/>
                </a:solidFill>
              </a:endParaRPr>
            </a:p>
          </p:txBody>
        </p:sp>
        <p:sp>
          <p:nvSpPr>
            <p:cNvPr id="23" name="CuadroTexto 22">
              <a:extLst>
                <a:ext uri="{FF2B5EF4-FFF2-40B4-BE49-F238E27FC236}">
                  <a16:creationId xmlns:a16="http://schemas.microsoft.com/office/drawing/2014/main" id="{B4563BD7-7777-4082-B1AB-AA784D885513}"/>
                </a:ext>
              </a:extLst>
            </p:cNvPr>
            <p:cNvSpPr txBox="1"/>
            <p:nvPr/>
          </p:nvSpPr>
          <p:spPr>
            <a:xfrm>
              <a:off x="6540843" y="2838783"/>
              <a:ext cx="2390506" cy="310619"/>
            </a:xfrm>
            <a:prstGeom prst="rect">
              <a:avLst/>
            </a:prstGeom>
            <a:noFill/>
          </p:spPr>
          <p:txBody>
            <a:bodyPr vert="horz" wrap="square" lIns="91440" tIns="45720" rIns="91440" bIns="45720" rtlCol="0" anchor="ctr">
              <a:noAutofit/>
            </a:bodyPr>
            <a:lstStyle/>
            <a:p>
              <a:pPr algn="ctr"/>
              <a:r>
                <a:rPr lang="es-ES" sz="2800" b="1" dirty="0">
                  <a:solidFill>
                    <a:schemeClr val="bg1"/>
                  </a:solidFill>
                </a:rPr>
                <a:t>1-3 Moderada</a:t>
              </a:r>
            </a:p>
          </p:txBody>
        </p:sp>
        <p:sp>
          <p:nvSpPr>
            <p:cNvPr id="24" name="CuadroTexto 23">
              <a:extLst>
                <a:ext uri="{FF2B5EF4-FFF2-40B4-BE49-F238E27FC236}">
                  <a16:creationId xmlns:a16="http://schemas.microsoft.com/office/drawing/2014/main" id="{324691D2-D256-47AE-B3B5-66577DCE873D}"/>
                </a:ext>
              </a:extLst>
            </p:cNvPr>
            <p:cNvSpPr txBox="1"/>
            <p:nvPr/>
          </p:nvSpPr>
          <p:spPr>
            <a:xfrm>
              <a:off x="6767584" y="2029792"/>
              <a:ext cx="1870743" cy="310619"/>
            </a:xfrm>
            <a:prstGeom prst="rect">
              <a:avLst/>
            </a:prstGeom>
            <a:noFill/>
          </p:spPr>
          <p:txBody>
            <a:bodyPr vert="horz" wrap="square" lIns="91440" tIns="45720" rIns="91440" bIns="45720" rtlCol="0" anchor="ctr">
              <a:noAutofit/>
            </a:bodyPr>
            <a:lstStyle/>
            <a:p>
              <a:pPr algn="ctr"/>
              <a:r>
                <a:rPr lang="es-ES" sz="2800" b="1" dirty="0">
                  <a:solidFill>
                    <a:schemeClr val="bg1"/>
                  </a:solidFill>
                </a:rPr>
                <a:t>4 Grave</a:t>
              </a:r>
            </a:p>
          </p:txBody>
        </p:sp>
      </p:grpSp>
      <p:grpSp>
        <p:nvGrpSpPr>
          <p:cNvPr id="2" name="Grupo 1"/>
          <p:cNvGrpSpPr/>
          <p:nvPr/>
        </p:nvGrpSpPr>
        <p:grpSpPr>
          <a:xfrm>
            <a:off x="2466668" y="4507266"/>
            <a:ext cx="7655761" cy="1152112"/>
            <a:chOff x="2466668" y="4507266"/>
            <a:chExt cx="7655761" cy="1152112"/>
          </a:xfrm>
        </p:grpSpPr>
        <p:sp>
          <p:nvSpPr>
            <p:cNvPr id="8" name="Marcador de contenido 4">
              <a:extLst>
                <a:ext uri="{FF2B5EF4-FFF2-40B4-BE49-F238E27FC236}">
                  <a16:creationId xmlns:a16="http://schemas.microsoft.com/office/drawing/2014/main" id="{E8FF266F-7287-482F-98BD-06CA5AD87A79}"/>
                </a:ext>
              </a:extLst>
            </p:cNvPr>
            <p:cNvSpPr txBox="1">
              <a:spLocks/>
            </p:cNvSpPr>
            <p:nvPr/>
          </p:nvSpPr>
          <p:spPr>
            <a:xfrm>
              <a:off x="2466668" y="4589787"/>
              <a:ext cx="2616422" cy="487518"/>
            </a:xfrm>
            <a:prstGeom prst="rect">
              <a:avLst/>
            </a:prstGeom>
          </p:spPr>
          <p:txBody>
            <a:bodyPr vert="horz" lIns="91440" tIns="45720" rIns="91440" bIns="45720" rtlCol="0">
              <a:normAutofit/>
            </a:bodyPr>
            <a:lstStyle>
              <a:lvl1pPr marL="808038" indent="-265113" algn="l" defTabSz="914400" rtl="0" eaLnBrk="1" latinLnBrk="0" hangingPunct="1">
                <a:spcBef>
                  <a:spcPts val="600"/>
                </a:spcBef>
                <a:buFontTx/>
                <a:buBlip>
                  <a:blip r:embed="rId2"/>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a:t>DURACIÓN</a:t>
              </a:r>
            </a:p>
          </p:txBody>
        </p:sp>
        <p:sp>
          <p:nvSpPr>
            <p:cNvPr id="16" name="Flecha: cheurón 15">
              <a:extLst>
                <a:ext uri="{FF2B5EF4-FFF2-40B4-BE49-F238E27FC236}">
                  <a16:creationId xmlns:a16="http://schemas.microsoft.com/office/drawing/2014/main" id="{844F5E2D-DC93-4295-9DCC-E58DE6100B72}"/>
                </a:ext>
              </a:extLst>
            </p:cNvPr>
            <p:cNvSpPr/>
            <p:nvPr/>
          </p:nvSpPr>
          <p:spPr>
            <a:xfrm>
              <a:off x="5317060" y="4535455"/>
              <a:ext cx="2402685" cy="1123923"/>
            </a:xfrm>
            <a:prstGeom prst="chevron">
              <a:avLst>
                <a:gd name="adj" fmla="val 22561"/>
              </a:avLst>
            </a:prstGeom>
            <a:solidFill>
              <a:schemeClr val="accent3">
                <a:lumMod val="20000"/>
                <a:lumOff val="80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ES">
                <a:solidFill>
                  <a:schemeClr val="tx1"/>
                </a:solidFill>
              </a:endParaRPr>
            </a:p>
          </p:txBody>
        </p:sp>
        <p:sp>
          <p:nvSpPr>
            <p:cNvPr id="20" name="Título 3">
              <a:extLst>
                <a:ext uri="{FF2B5EF4-FFF2-40B4-BE49-F238E27FC236}">
                  <a16:creationId xmlns:a16="http://schemas.microsoft.com/office/drawing/2014/main" id="{C8566EF5-4CCC-4B20-B2D7-89BDBBE184AF}"/>
                </a:ext>
              </a:extLst>
            </p:cNvPr>
            <p:cNvSpPr txBox="1">
              <a:spLocks/>
            </p:cNvSpPr>
            <p:nvPr/>
          </p:nvSpPr>
          <p:spPr>
            <a:xfrm>
              <a:off x="5503701" y="5139605"/>
              <a:ext cx="2099060" cy="47901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b="1" kern="1200" baseline="0">
                  <a:solidFill>
                    <a:schemeClr val="accent1"/>
                  </a:solidFill>
                  <a:latin typeface="+mj-lt"/>
                  <a:ea typeface="+mj-ea"/>
                  <a:cs typeface="+mj-cs"/>
                </a:defRPr>
              </a:lvl1pPr>
            </a:lstStyle>
            <a:p>
              <a:pPr algn="l"/>
              <a:r>
                <a:rPr lang="es-ES" sz="1600" b="0" dirty="0">
                  <a:latin typeface="+mn-lt"/>
                </a:rPr>
                <a:t>Síntomas ≤ 4 días ó ≤ 4 semanas consecutivas </a:t>
              </a:r>
            </a:p>
          </p:txBody>
        </p:sp>
        <p:sp>
          <p:nvSpPr>
            <p:cNvPr id="25" name="Flecha: cheurón 24">
              <a:extLst>
                <a:ext uri="{FF2B5EF4-FFF2-40B4-BE49-F238E27FC236}">
                  <a16:creationId xmlns:a16="http://schemas.microsoft.com/office/drawing/2014/main" id="{E1258EE7-32AC-4D1E-9B71-3A9624D2EADD}"/>
                </a:ext>
              </a:extLst>
            </p:cNvPr>
            <p:cNvSpPr/>
            <p:nvPr/>
          </p:nvSpPr>
          <p:spPr>
            <a:xfrm>
              <a:off x="7719744" y="4546727"/>
              <a:ext cx="2402685" cy="1112651"/>
            </a:xfrm>
            <a:prstGeom prst="chevron">
              <a:avLst>
                <a:gd name="adj" fmla="val 22561"/>
              </a:avLst>
            </a:prstGeom>
            <a:solidFill>
              <a:schemeClr val="accent3">
                <a:lumMod val="60000"/>
                <a:lumOff val="40000"/>
              </a:scheme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ES">
                <a:solidFill>
                  <a:schemeClr val="tx1"/>
                </a:solidFill>
              </a:endParaRPr>
            </a:p>
          </p:txBody>
        </p:sp>
        <p:sp>
          <p:nvSpPr>
            <p:cNvPr id="26" name="Título 3">
              <a:extLst>
                <a:ext uri="{FF2B5EF4-FFF2-40B4-BE49-F238E27FC236}">
                  <a16:creationId xmlns:a16="http://schemas.microsoft.com/office/drawing/2014/main" id="{9CF5FF27-1CC4-4556-937C-C284E951EA21}"/>
                </a:ext>
              </a:extLst>
            </p:cNvPr>
            <p:cNvSpPr txBox="1">
              <a:spLocks/>
            </p:cNvSpPr>
            <p:nvPr/>
          </p:nvSpPr>
          <p:spPr>
            <a:xfrm>
              <a:off x="7906385" y="5150877"/>
              <a:ext cx="2099060" cy="47901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b="1" kern="1200" baseline="0">
                  <a:solidFill>
                    <a:schemeClr val="accent1"/>
                  </a:solidFill>
                  <a:latin typeface="+mj-lt"/>
                  <a:ea typeface="+mj-ea"/>
                  <a:cs typeface="+mj-cs"/>
                </a:defRPr>
              </a:lvl1pPr>
            </a:lstStyle>
            <a:p>
              <a:pPr algn="l"/>
              <a:r>
                <a:rPr lang="es-ES" sz="1600" b="0" dirty="0">
                  <a:latin typeface="+mn-lt"/>
                </a:rPr>
                <a:t>Síntomas &gt; 4 días y &gt; 4 semanas consecutivas </a:t>
              </a:r>
            </a:p>
          </p:txBody>
        </p:sp>
        <p:sp>
          <p:nvSpPr>
            <p:cNvPr id="30" name="Título 3">
              <a:extLst>
                <a:ext uri="{FF2B5EF4-FFF2-40B4-BE49-F238E27FC236}">
                  <a16:creationId xmlns:a16="http://schemas.microsoft.com/office/drawing/2014/main" id="{3481116C-291E-4A07-B4E9-E28422296A80}"/>
                </a:ext>
              </a:extLst>
            </p:cNvPr>
            <p:cNvSpPr txBox="1">
              <a:spLocks/>
            </p:cNvSpPr>
            <p:nvPr/>
          </p:nvSpPr>
          <p:spPr>
            <a:xfrm>
              <a:off x="5481371" y="4507266"/>
              <a:ext cx="2168717" cy="604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b="1" kern="1200" baseline="0">
                  <a:solidFill>
                    <a:schemeClr val="accent1"/>
                  </a:solidFill>
                  <a:latin typeface="+mj-lt"/>
                  <a:ea typeface="+mj-ea"/>
                  <a:cs typeface="+mj-cs"/>
                </a:defRPr>
              </a:lvl1pPr>
            </a:lstStyle>
            <a:p>
              <a:r>
                <a:rPr lang="es-ES" sz="2800" dirty="0">
                  <a:solidFill>
                    <a:schemeClr val="bg1"/>
                  </a:solidFill>
                </a:rPr>
                <a:t>Intermitente</a:t>
              </a:r>
            </a:p>
          </p:txBody>
        </p:sp>
        <p:sp>
          <p:nvSpPr>
            <p:cNvPr id="31" name="Título 3">
              <a:extLst>
                <a:ext uri="{FF2B5EF4-FFF2-40B4-BE49-F238E27FC236}">
                  <a16:creationId xmlns:a16="http://schemas.microsoft.com/office/drawing/2014/main" id="{F24F3744-AC53-48AA-A8FC-21F934CCF225}"/>
                </a:ext>
              </a:extLst>
            </p:cNvPr>
            <p:cNvSpPr txBox="1">
              <a:spLocks/>
            </p:cNvSpPr>
            <p:nvPr/>
          </p:nvSpPr>
          <p:spPr>
            <a:xfrm>
              <a:off x="7801899" y="4507266"/>
              <a:ext cx="2168717" cy="604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b="1" kern="1200" baseline="0">
                  <a:solidFill>
                    <a:schemeClr val="accent1"/>
                  </a:solidFill>
                  <a:latin typeface="+mj-lt"/>
                  <a:ea typeface="+mj-ea"/>
                  <a:cs typeface="+mj-cs"/>
                </a:defRPr>
              </a:lvl1pPr>
            </a:lstStyle>
            <a:p>
              <a:r>
                <a:rPr lang="es-ES" sz="2800" dirty="0">
                  <a:solidFill>
                    <a:schemeClr val="bg1"/>
                  </a:solidFill>
                </a:rPr>
                <a:t>Persistente</a:t>
              </a:r>
            </a:p>
          </p:txBody>
        </p:sp>
      </p:grpSp>
    </p:spTree>
    <p:extLst>
      <p:ext uri="{BB962C8B-B14F-4D97-AF65-F5344CB8AC3E}">
        <p14:creationId xmlns:p14="http://schemas.microsoft.com/office/powerpoint/2010/main" val="391420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0A350450-845A-42EF-919E-45EF0FC3CA37}"/>
              </a:ext>
            </a:extLst>
          </p:cNvPr>
          <p:cNvSpPr>
            <a:spLocks noGrp="1"/>
          </p:cNvSpPr>
          <p:nvPr>
            <p:ph type="body" idx="1"/>
          </p:nvPr>
        </p:nvSpPr>
        <p:spPr>
          <a:xfrm>
            <a:off x="963084" y="2276872"/>
            <a:ext cx="10363200" cy="2263323"/>
          </a:xfrm>
        </p:spPr>
        <p:txBody>
          <a:bodyPr/>
          <a:lstStyle/>
          <a:p>
            <a:r>
              <a:rPr lang="es-ES" dirty="0"/>
              <a:t>Corticoides intranasales</a:t>
            </a:r>
          </a:p>
          <a:p>
            <a:r>
              <a:rPr lang="es-ES" dirty="0"/>
              <a:t>Antihistamínicos orales</a:t>
            </a:r>
          </a:p>
          <a:p>
            <a:r>
              <a:rPr lang="es-ES" dirty="0" err="1"/>
              <a:t>Antileucotrienos</a:t>
            </a:r>
            <a:endParaRPr lang="es-ES" dirty="0"/>
          </a:p>
          <a:p>
            <a:r>
              <a:rPr lang="es-ES" dirty="0"/>
              <a:t>Inmunoterapia específica </a:t>
            </a:r>
          </a:p>
        </p:txBody>
      </p:sp>
      <p:sp>
        <p:nvSpPr>
          <p:cNvPr id="7" name="Marcador de texto 6">
            <a:extLst>
              <a:ext uri="{FF2B5EF4-FFF2-40B4-BE49-F238E27FC236}">
                <a16:creationId xmlns:a16="http://schemas.microsoft.com/office/drawing/2014/main" id="{A4ADE0A3-4B4D-4706-9839-1EBDAFE60B92}"/>
              </a:ext>
            </a:extLst>
          </p:cNvPr>
          <p:cNvSpPr>
            <a:spLocks noGrp="1"/>
          </p:cNvSpPr>
          <p:nvPr>
            <p:ph type="body" idx="10"/>
          </p:nvPr>
        </p:nvSpPr>
        <p:spPr/>
        <p:txBody>
          <a:bodyPr>
            <a:normAutofit/>
          </a:bodyPr>
          <a:lstStyle/>
          <a:p>
            <a:r>
              <a:rPr lang="es-ES" dirty="0"/>
              <a:t>Nuestra paciente presenta una rinitis moderada persistente por alergia a gramíneas. ¿Cual sería el primer escalón terapéutico? </a:t>
            </a:r>
          </a:p>
        </p:txBody>
      </p:sp>
      <p:sp>
        <p:nvSpPr>
          <p:cNvPr id="5" name="Título 4">
            <a:extLst>
              <a:ext uri="{FF2B5EF4-FFF2-40B4-BE49-F238E27FC236}">
                <a16:creationId xmlns:a16="http://schemas.microsoft.com/office/drawing/2014/main" id="{5BD684D5-DA64-435B-9EDC-9D44E9C407E0}"/>
              </a:ext>
            </a:extLst>
          </p:cNvPr>
          <p:cNvSpPr>
            <a:spLocks noGrp="1"/>
          </p:cNvSpPr>
          <p:nvPr>
            <p:ph type="title"/>
          </p:nvPr>
        </p:nvSpPr>
        <p:spPr/>
        <p:txBody>
          <a:bodyPr/>
          <a:lstStyle/>
          <a:p>
            <a:r>
              <a:rPr lang="es-ES" dirty="0"/>
              <a:t>Pregunta 6	</a:t>
            </a:r>
          </a:p>
        </p:txBody>
      </p:sp>
    </p:spTree>
    <p:extLst>
      <p:ext uri="{BB962C8B-B14F-4D97-AF65-F5344CB8AC3E}">
        <p14:creationId xmlns:p14="http://schemas.microsoft.com/office/powerpoint/2010/main" val="3876830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0A350450-845A-42EF-919E-45EF0FC3CA37}"/>
              </a:ext>
            </a:extLst>
          </p:cNvPr>
          <p:cNvSpPr>
            <a:spLocks noGrp="1"/>
          </p:cNvSpPr>
          <p:nvPr>
            <p:ph type="body" idx="1"/>
          </p:nvPr>
        </p:nvSpPr>
        <p:spPr>
          <a:xfrm>
            <a:off x="963084" y="2276872"/>
            <a:ext cx="10363200" cy="2263323"/>
          </a:xfrm>
        </p:spPr>
        <p:txBody>
          <a:bodyPr/>
          <a:lstStyle/>
          <a:p>
            <a:r>
              <a:rPr lang="es-ES" dirty="0"/>
              <a:t>Corticoides intranasales</a:t>
            </a:r>
          </a:p>
          <a:p>
            <a:r>
              <a:rPr lang="es-ES" dirty="0">
                <a:solidFill>
                  <a:srgbClr val="C5000B"/>
                </a:solidFill>
              </a:rPr>
              <a:t>Antihistamínicos orales</a:t>
            </a:r>
          </a:p>
          <a:p>
            <a:r>
              <a:rPr lang="es-ES" dirty="0" err="1"/>
              <a:t>Antileucotrienos</a:t>
            </a:r>
            <a:endParaRPr lang="es-ES" dirty="0"/>
          </a:p>
          <a:p>
            <a:r>
              <a:rPr lang="es-ES" dirty="0"/>
              <a:t>Inmunoterapia específica </a:t>
            </a:r>
          </a:p>
        </p:txBody>
      </p:sp>
      <p:sp>
        <p:nvSpPr>
          <p:cNvPr id="7" name="Marcador de texto 6">
            <a:extLst>
              <a:ext uri="{FF2B5EF4-FFF2-40B4-BE49-F238E27FC236}">
                <a16:creationId xmlns:a16="http://schemas.microsoft.com/office/drawing/2014/main" id="{A4ADE0A3-4B4D-4706-9839-1EBDAFE60B92}"/>
              </a:ext>
            </a:extLst>
          </p:cNvPr>
          <p:cNvSpPr>
            <a:spLocks noGrp="1"/>
          </p:cNvSpPr>
          <p:nvPr>
            <p:ph type="body" idx="10"/>
          </p:nvPr>
        </p:nvSpPr>
        <p:spPr/>
        <p:txBody>
          <a:bodyPr>
            <a:normAutofit/>
          </a:bodyPr>
          <a:lstStyle/>
          <a:p>
            <a:r>
              <a:rPr lang="es-ES" dirty="0"/>
              <a:t>Nuestra paciente presenta una rinitis moderada persistente por alergia a gramíneas. ¿Cual sería el primer escalón terapéutico? </a:t>
            </a:r>
          </a:p>
        </p:txBody>
      </p:sp>
      <p:sp>
        <p:nvSpPr>
          <p:cNvPr id="5" name="Título 4">
            <a:extLst>
              <a:ext uri="{FF2B5EF4-FFF2-40B4-BE49-F238E27FC236}">
                <a16:creationId xmlns:a16="http://schemas.microsoft.com/office/drawing/2014/main" id="{5BD684D5-DA64-435B-9EDC-9D44E9C407E0}"/>
              </a:ext>
            </a:extLst>
          </p:cNvPr>
          <p:cNvSpPr>
            <a:spLocks noGrp="1"/>
          </p:cNvSpPr>
          <p:nvPr>
            <p:ph type="title"/>
          </p:nvPr>
        </p:nvSpPr>
        <p:spPr/>
        <p:txBody>
          <a:bodyPr/>
          <a:lstStyle/>
          <a:p>
            <a:r>
              <a:rPr lang="es-ES" dirty="0"/>
              <a:t>Pregunta 6	</a:t>
            </a:r>
          </a:p>
        </p:txBody>
      </p:sp>
    </p:spTree>
    <p:extLst>
      <p:ext uri="{BB962C8B-B14F-4D97-AF65-F5344CB8AC3E}">
        <p14:creationId xmlns:p14="http://schemas.microsoft.com/office/powerpoint/2010/main" val="4141806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7CE019C-6E90-4F34-BE75-381137A82946}"/>
              </a:ext>
            </a:extLst>
          </p:cNvPr>
          <p:cNvSpPr>
            <a:spLocks noGrp="1"/>
          </p:cNvSpPr>
          <p:nvPr>
            <p:ph type="title"/>
          </p:nvPr>
        </p:nvSpPr>
        <p:spPr/>
        <p:txBody>
          <a:bodyPr/>
          <a:lstStyle/>
          <a:p>
            <a:r>
              <a:rPr lang="es-ES" dirty="0"/>
              <a:t>Opciones terapéuticas: antiH1</a:t>
            </a:r>
          </a:p>
        </p:txBody>
      </p:sp>
      <p:sp>
        <p:nvSpPr>
          <p:cNvPr id="5" name="Marcador de contenido 4">
            <a:extLst>
              <a:ext uri="{FF2B5EF4-FFF2-40B4-BE49-F238E27FC236}">
                <a16:creationId xmlns:a16="http://schemas.microsoft.com/office/drawing/2014/main" id="{6E80F6B7-23C0-42E0-A0F6-4CAEBFF5AD84}"/>
              </a:ext>
            </a:extLst>
          </p:cNvPr>
          <p:cNvSpPr>
            <a:spLocks noGrp="1"/>
          </p:cNvSpPr>
          <p:nvPr>
            <p:ph idx="1"/>
          </p:nvPr>
        </p:nvSpPr>
        <p:spPr>
          <a:xfrm>
            <a:off x="0" y="1021691"/>
            <a:ext cx="11582400" cy="4390818"/>
          </a:xfrm>
        </p:spPr>
        <p:txBody>
          <a:bodyPr>
            <a:normAutofit/>
          </a:bodyPr>
          <a:lstStyle/>
          <a:p>
            <a:r>
              <a:rPr lang="es-ES" sz="2000" dirty="0"/>
              <a:t>Primera línea de tratamiento, pero:</a:t>
            </a:r>
          </a:p>
          <a:p>
            <a:pPr lvl="1"/>
            <a:r>
              <a:rPr lang="es-ES" sz="1800" dirty="0"/>
              <a:t>Anti H1 de primera generación: Desaconsejados</a:t>
            </a:r>
          </a:p>
          <a:p>
            <a:r>
              <a:rPr lang="es-ES" sz="2000" dirty="0"/>
              <a:t>Ruta: probablemente igual de eficaces oral que intranasal</a:t>
            </a:r>
          </a:p>
          <a:p>
            <a:pPr lvl="1"/>
            <a:r>
              <a:rPr lang="es-ES" sz="1800" dirty="0"/>
              <a:t>Oral: </a:t>
            </a:r>
          </a:p>
          <a:p>
            <a:pPr lvl="2"/>
            <a:r>
              <a:rPr lang="es-ES" sz="1800" dirty="0"/>
              <a:t>Mejor tolerados oral (uso más frecuente, hasta 76%* de niños con rinitis)</a:t>
            </a:r>
          </a:p>
          <a:p>
            <a:pPr lvl="2"/>
            <a:r>
              <a:rPr lang="es-ES" sz="1800" dirty="0"/>
              <a:t>Eficacia síntomas nasales y síntomas oculares</a:t>
            </a:r>
          </a:p>
          <a:p>
            <a:pPr lvl="1"/>
            <a:r>
              <a:rPr lang="es-ES" sz="1800" dirty="0"/>
              <a:t>Intranasales:</a:t>
            </a:r>
          </a:p>
          <a:p>
            <a:pPr lvl="2"/>
            <a:r>
              <a:rPr lang="es-ES" sz="1800" dirty="0"/>
              <a:t>Posiblemente mayor velocidad de acción</a:t>
            </a:r>
          </a:p>
          <a:p>
            <a:pPr lvl="1"/>
            <a:r>
              <a:rPr lang="es-ES" sz="1800" dirty="0"/>
              <a:t>Tópicos oculares:</a:t>
            </a:r>
          </a:p>
          <a:p>
            <a:pPr lvl="2"/>
            <a:r>
              <a:rPr lang="es-ES" sz="1800" dirty="0"/>
              <a:t>Potencia y velocidad de efecto</a:t>
            </a:r>
          </a:p>
          <a:p>
            <a:r>
              <a:rPr lang="es-ES" sz="2000" dirty="0"/>
              <a:t>En algunos pacientes incluso antiH1 de segunda generación podrían causar sedación, salvo tal vez aquellos con menor paso de la barrera </a:t>
            </a:r>
            <a:r>
              <a:rPr lang="es-ES" sz="2000" dirty="0" err="1"/>
              <a:t>hemato</a:t>
            </a:r>
            <a:r>
              <a:rPr lang="es-ES" sz="2000" dirty="0"/>
              <a:t>-encefálica (</a:t>
            </a:r>
            <a:r>
              <a:rPr lang="es-ES" sz="2000" dirty="0" err="1"/>
              <a:t>fexofenadina</a:t>
            </a:r>
            <a:r>
              <a:rPr lang="es-ES" sz="2000" dirty="0"/>
              <a:t> y </a:t>
            </a:r>
            <a:r>
              <a:rPr lang="es-ES" sz="2000" dirty="0" err="1"/>
              <a:t>bilastina</a:t>
            </a:r>
            <a:r>
              <a:rPr lang="es-ES" sz="2000" dirty="0"/>
              <a:t>)**</a:t>
            </a:r>
          </a:p>
        </p:txBody>
      </p:sp>
      <p:sp>
        <p:nvSpPr>
          <p:cNvPr id="6" name="Marcador de texto 5">
            <a:extLst>
              <a:ext uri="{FF2B5EF4-FFF2-40B4-BE49-F238E27FC236}">
                <a16:creationId xmlns:a16="http://schemas.microsoft.com/office/drawing/2014/main" id="{3D7FC19C-A419-49CE-B118-9AA36451FA19}"/>
              </a:ext>
            </a:extLst>
          </p:cNvPr>
          <p:cNvSpPr>
            <a:spLocks noGrp="1"/>
          </p:cNvSpPr>
          <p:nvPr>
            <p:ph type="body" sz="quarter" idx="10"/>
          </p:nvPr>
        </p:nvSpPr>
        <p:spPr>
          <a:xfrm>
            <a:off x="-43" y="5716678"/>
            <a:ext cx="11582443" cy="523767"/>
          </a:xfrm>
        </p:spPr>
        <p:txBody>
          <a:bodyPr>
            <a:normAutofit/>
          </a:bodyPr>
          <a:lstStyle/>
          <a:p>
            <a:r>
              <a:rPr lang="es-ES" sz="1200" i="0" dirty="0"/>
              <a:t>Ibáñez MD, et al. </a:t>
            </a:r>
            <a:r>
              <a:rPr lang="es-ES" sz="1200" i="0" dirty="0" err="1"/>
              <a:t>Analysis</a:t>
            </a:r>
            <a:r>
              <a:rPr lang="es-ES" sz="1200" i="0" dirty="0"/>
              <a:t> </a:t>
            </a:r>
            <a:r>
              <a:rPr lang="es-ES" sz="1200" i="0" dirty="0" err="1"/>
              <a:t>of</a:t>
            </a:r>
            <a:r>
              <a:rPr lang="es-ES" sz="1200" i="0" dirty="0"/>
              <a:t> </a:t>
            </a:r>
            <a:r>
              <a:rPr lang="es-ES" sz="1200" i="0" dirty="0" err="1"/>
              <a:t>comorbidities</a:t>
            </a:r>
            <a:r>
              <a:rPr lang="es-ES" sz="1200" i="0" dirty="0"/>
              <a:t> and </a:t>
            </a:r>
            <a:r>
              <a:rPr lang="es-ES" sz="1200" i="0" dirty="0" err="1"/>
              <a:t>therapeutic</a:t>
            </a:r>
            <a:r>
              <a:rPr lang="es-ES" sz="1200" i="0" dirty="0"/>
              <a:t> </a:t>
            </a:r>
            <a:r>
              <a:rPr lang="en-US" sz="1200" i="0" dirty="0"/>
              <a:t>approach for allergic rhinitis in a pediatric population in Spain. </a:t>
            </a:r>
            <a:r>
              <a:rPr lang="en-US" sz="1200" i="0" dirty="0" err="1"/>
              <a:t>Pediatr</a:t>
            </a:r>
            <a:r>
              <a:rPr lang="en-US" sz="1200" i="0" dirty="0"/>
              <a:t> Allergy Immunol 2013: 24: 678–684.</a:t>
            </a:r>
          </a:p>
          <a:p>
            <a:r>
              <a:rPr lang="es-ES" sz="1200" i="0" dirty="0"/>
              <a:t>Simons FE, et al. </a:t>
            </a:r>
            <a:r>
              <a:rPr lang="es-ES" sz="1200" i="0" dirty="0" err="1"/>
              <a:t>Histamine</a:t>
            </a:r>
            <a:r>
              <a:rPr lang="es-ES" sz="1200" i="0" dirty="0"/>
              <a:t> and H1- </a:t>
            </a:r>
            <a:r>
              <a:rPr lang="en-US" sz="1200" i="0" dirty="0"/>
              <a:t>antihistamines: celebrating a century of </a:t>
            </a:r>
            <a:r>
              <a:rPr lang="es-ES" sz="1200" i="0" dirty="0" err="1"/>
              <a:t>progress</a:t>
            </a:r>
            <a:r>
              <a:rPr lang="es-ES" sz="1200" i="0" dirty="0"/>
              <a:t>. J </a:t>
            </a:r>
            <a:r>
              <a:rPr lang="es-ES" sz="1200" i="0" dirty="0" err="1"/>
              <a:t>Allergy</a:t>
            </a:r>
            <a:r>
              <a:rPr lang="es-ES" sz="1200" i="0" dirty="0"/>
              <a:t> Clin </a:t>
            </a:r>
            <a:r>
              <a:rPr lang="es-ES" sz="1200" i="0" dirty="0" err="1"/>
              <a:t>Immunol</a:t>
            </a:r>
            <a:r>
              <a:rPr lang="es-ES" sz="1200" i="0" dirty="0"/>
              <a:t> 2011;128:1139–1150</a:t>
            </a:r>
            <a:endParaRPr lang="es-ES" sz="1200" dirty="0"/>
          </a:p>
        </p:txBody>
      </p:sp>
    </p:spTree>
    <p:extLst>
      <p:ext uri="{BB962C8B-B14F-4D97-AF65-F5344CB8AC3E}">
        <p14:creationId xmlns:p14="http://schemas.microsoft.com/office/powerpoint/2010/main" val="115426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5A060CE3-A48C-473B-90AA-699AE756AD2E}"/>
              </a:ext>
            </a:extLst>
          </p:cNvPr>
          <p:cNvSpPr>
            <a:spLocks noGrp="1"/>
          </p:cNvSpPr>
          <p:nvPr>
            <p:ph idx="1"/>
          </p:nvPr>
        </p:nvSpPr>
        <p:spPr>
          <a:xfrm>
            <a:off x="120073" y="1228111"/>
            <a:ext cx="11582400" cy="4592024"/>
          </a:xfrm>
        </p:spPr>
        <p:txBody>
          <a:bodyPr>
            <a:normAutofit/>
          </a:bodyPr>
          <a:lstStyle/>
          <a:p>
            <a:r>
              <a:rPr lang="es-ES" sz="2000" dirty="0"/>
              <a:t>Indicados a partir de 2 años de edad</a:t>
            </a:r>
          </a:p>
          <a:p>
            <a:r>
              <a:rPr lang="es-ES" sz="2000" dirty="0"/>
              <a:t>Muy eficaces en rinitis, especialmente congestión nasal</a:t>
            </a:r>
          </a:p>
          <a:p>
            <a:pPr lvl="1"/>
            <a:r>
              <a:rPr lang="es-ES" sz="1800" dirty="0"/>
              <a:t>Algunos podrían ser eficaces también en conjuntivitis (</a:t>
            </a:r>
            <a:r>
              <a:rPr lang="es-ES" sz="1800" dirty="0" err="1"/>
              <a:t>furoato</a:t>
            </a:r>
            <a:r>
              <a:rPr lang="es-ES" sz="1800" dirty="0"/>
              <a:t> de </a:t>
            </a:r>
            <a:r>
              <a:rPr lang="es-ES" sz="1800" dirty="0" err="1"/>
              <a:t>fluticasona</a:t>
            </a:r>
            <a:r>
              <a:rPr lang="es-ES" sz="1800" dirty="0"/>
              <a:t> y </a:t>
            </a:r>
            <a:r>
              <a:rPr lang="es-ES" sz="1800" dirty="0" err="1"/>
              <a:t>mometasona</a:t>
            </a:r>
            <a:r>
              <a:rPr lang="es-ES" sz="1800" dirty="0"/>
              <a:t>)</a:t>
            </a:r>
          </a:p>
          <a:p>
            <a:endParaRPr lang="es-ES" sz="2000" dirty="0"/>
          </a:p>
          <a:p>
            <a:r>
              <a:rPr lang="es-ES" sz="2000" dirty="0"/>
              <a:t>Tener en cuenta la biodisponibilidad sistémica:</a:t>
            </a:r>
          </a:p>
          <a:p>
            <a:r>
              <a:rPr lang="es-ES" sz="2000" dirty="0"/>
              <a:t>Pauta administración</a:t>
            </a:r>
          </a:p>
          <a:p>
            <a:pPr lvl="1"/>
            <a:r>
              <a:rPr lang="es-ES" sz="1800" dirty="0"/>
              <a:t>Cada 24 horas o cada 12 horas según principio activo</a:t>
            </a:r>
          </a:p>
          <a:p>
            <a:endParaRPr lang="es-ES" sz="2000" dirty="0"/>
          </a:p>
          <a:p>
            <a:r>
              <a:rPr lang="es-ES" sz="2000" b="1" dirty="0"/>
              <a:t>“Nueva” alternativa (&gt;12 años)</a:t>
            </a:r>
          </a:p>
          <a:p>
            <a:pPr lvl="1"/>
            <a:r>
              <a:rPr lang="es-ES" sz="1800" dirty="0"/>
              <a:t>Combinación </a:t>
            </a:r>
            <a:r>
              <a:rPr lang="es-ES" sz="1800" dirty="0" err="1"/>
              <a:t>Azelastina</a:t>
            </a:r>
            <a:r>
              <a:rPr lang="es-ES" sz="1800" dirty="0"/>
              <a:t> y propionato de </a:t>
            </a:r>
            <a:r>
              <a:rPr lang="es-ES" sz="1800" dirty="0" err="1"/>
              <a:t>fluticasona</a:t>
            </a:r>
            <a:endParaRPr lang="es-ES" sz="1800" dirty="0"/>
          </a:p>
        </p:txBody>
      </p:sp>
      <p:sp>
        <p:nvSpPr>
          <p:cNvPr id="7" name="Título 2">
            <a:extLst>
              <a:ext uri="{FF2B5EF4-FFF2-40B4-BE49-F238E27FC236}">
                <a16:creationId xmlns:a16="http://schemas.microsoft.com/office/drawing/2014/main" id="{BF7E3D26-6711-48FB-8A43-8B7B67E04C39}"/>
              </a:ext>
            </a:extLst>
          </p:cNvPr>
          <p:cNvSpPr txBox="1">
            <a:spLocks/>
          </p:cNvSpPr>
          <p:nvPr/>
        </p:nvSpPr>
        <p:spPr>
          <a:xfrm>
            <a:off x="577273" y="192232"/>
            <a:ext cx="10972800" cy="604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accent1"/>
                </a:solidFill>
                <a:latin typeface="+mj-lt"/>
                <a:ea typeface="+mj-ea"/>
                <a:cs typeface="+mj-cs"/>
              </a:defRPr>
            </a:lvl1pPr>
          </a:lstStyle>
          <a:p>
            <a:r>
              <a:rPr lang="es-ES" dirty="0"/>
              <a:t>Opciones terapéuticas: corticoides intranasales</a:t>
            </a:r>
          </a:p>
        </p:txBody>
      </p:sp>
      <p:sp>
        <p:nvSpPr>
          <p:cNvPr id="6" name="Marcador de texto 1">
            <a:extLst>
              <a:ext uri="{FF2B5EF4-FFF2-40B4-BE49-F238E27FC236}">
                <a16:creationId xmlns:a16="http://schemas.microsoft.com/office/drawing/2014/main" id="{1251A3B0-4CB1-48E1-BF6B-381FFA4D2EAF}"/>
              </a:ext>
            </a:extLst>
          </p:cNvPr>
          <p:cNvSpPr txBox="1">
            <a:spLocks/>
          </p:cNvSpPr>
          <p:nvPr/>
        </p:nvSpPr>
        <p:spPr>
          <a:xfrm>
            <a:off x="120030" y="5906311"/>
            <a:ext cx="11582443" cy="295162"/>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1400" dirty="0">
                <a:solidFill>
                  <a:schemeClr val="accent2"/>
                </a:solidFill>
              </a:rPr>
              <a:t>Roberts G, et al</a:t>
            </a:r>
            <a:r>
              <a:rPr lang="en-US" sz="1400" dirty="0">
                <a:solidFill>
                  <a:schemeClr val="accent2"/>
                </a:solidFill>
              </a:rPr>
              <a:t>. </a:t>
            </a:r>
            <a:r>
              <a:rPr lang="en-US" sz="1400" dirty="0" err="1">
                <a:solidFill>
                  <a:schemeClr val="accent2"/>
                </a:solidFill>
              </a:rPr>
              <a:t>Paediatric</a:t>
            </a:r>
            <a:r>
              <a:rPr lang="en-US" sz="1400" dirty="0">
                <a:solidFill>
                  <a:schemeClr val="accent2"/>
                </a:solidFill>
              </a:rPr>
              <a:t> rhinitis: position paper of the European Academy of Allergy and Clinical Immunology. Allergy 2013; 68: 1102–1116</a:t>
            </a:r>
            <a:endParaRPr lang="es-ES" sz="1400" dirty="0">
              <a:solidFill>
                <a:schemeClr val="accent2"/>
              </a:solidFill>
            </a:endParaRPr>
          </a:p>
        </p:txBody>
      </p:sp>
      <p:grpSp>
        <p:nvGrpSpPr>
          <p:cNvPr id="3" name="Grupo 2">
            <a:extLst>
              <a:ext uri="{FF2B5EF4-FFF2-40B4-BE49-F238E27FC236}">
                <a16:creationId xmlns:a16="http://schemas.microsoft.com/office/drawing/2014/main" id="{C12DF3A4-96EA-4828-A4B8-A5B4788BEE34}"/>
              </a:ext>
            </a:extLst>
          </p:cNvPr>
          <p:cNvGrpSpPr/>
          <p:nvPr/>
        </p:nvGrpSpPr>
        <p:grpSpPr>
          <a:xfrm>
            <a:off x="7222884" y="2678765"/>
            <a:ext cx="3985492" cy="3141370"/>
            <a:chOff x="7564581" y="2332389"/>
            <a:chExt cx="3985492" cy="3141370"/>
          </a:xfrm>
        </p:grpSpPr>
        <p:graphicFrame>
          <p:nvGraphicFramePr>
            <p:cNvPr id="14" name="Gráfico 13">
              <a:extLst>
                <a:ext uri="{FF2B5EF4-FFF2-40B4-BE49-F238E27FC236}">
                  <a16:creationId xmlns:a16="http://schemas.microsoft.com/office/drawing/2014/main" id="{C4AF6281-5A15-4219-AA58-4CD00A2DE92E}"/>
                </a:ext>
              </a:extLst>
            </p:cNvPr>
            <p:cNvGraphicFramePr/>
            <p:nvPr>
              <p:extLst>
                <p:ext uri="{D42A27DB-BD31-4B8C-83A1-F6EECF244321}">
                  <p14:modId xmlns:p14="http://schemas.microsoft.com/office/powerpoint/2010/main" val="3633605149"/>
                </p:ext>
              </p:extLst>
            </p:nvPr>
          </p:nvGraphicFramePr>
          <p:xfrm>
            <a:off x="7564581" y="2566146"/>
            <a:ext cx="3985492" cy="2907613"/>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757D7B86-07E6-400E-AB61-BC843325EC0E}"/>
                </a:ext>
              </a:extLst>
            </p:cNvPr>
            <p:cNvSpPr txBox="1"/>
            <p:nvPr/>
          </p:nvSpPr>
          <p:spPr>
            <a:xfrm>
              <a:off x="7837472" y="2332389"/>
              <a:ext cx="3712601" cy="467513"/>
            </a:xfrm>
            <a:prstGeom prst="rect">
              <a:avLst/>
            </a:prstGeom>
            <a:noFill/>
          </p:spPr>
          <p:txBody>
            <a:bodyPr vert="horz" wrap="square" lIns="91440" tIns="45720" rIns="91440" bIns="45720" rtlCol="0" anchor="ctr">
              <a:noAutofit/>
            </a:bodyPr>
            <a:lstStyle/>
            <a:p>
              <a:r>
                <a:rPr lang="es-ES" b="1" dirty="0">
                  <a:solidFill>
                    <a:schemeClr val="accent1">
                      <a:lumMod val="50000"/>
                    </a:schemeClr>
                  </a:solidFill>
                </a:rPr>
                <a:t>% Biodisponibilidad sistémica</a:t>
              </a:r>
            </a:p>
          </p:txBody>
        </p:sp>
      </p:grpSp>
    </p:spTree>
    <p:extLst>
      <p:ext uri="{BB962C8B-B14F-4D97-AF65-F5344CB8AC3E}">
        <p14:creationId xmlns:p14="http://schemas.microsoft.com/office/powerpoint/2010/main" val="298956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7CE019C-6E90-4F34-BE75-381137A82946}"/>
              </a:ext>
            </a:extLst>
          </p:cNvPr>
          <p:cNvSpPr>
            <a:spLocks noGrp="1"/>
          </p:cNvSpPr>
          <p:nvPr>
            <p:ph type="title"/>
          </p:nvPr>
        </p:nvSpPr>
        <p:spPr/>
        <p:txBody>
          <a:bodyPr/>
          <a:lstStyle/>
          <a:p>
            <a:r>
              <a:rPr lang="es-ES" dirty="0"/>
              <a:t>Otras alternativas terapéuticas</a:t>
            </a:r>
          </a:p>
        </p:txBody>
      </p:sp>
      <p:sp>
        <p:nvSpPr>
          <p:cNvPr id="6" name="Marcador de contenido 5">
            <a:extLst>
              <a:ext uri="{FF2B5EF4-FFF2-40B4-BE49-F238E27FC236}">
                <a16:creationId xmlns:a16="http://schemas.microsoft.com/office/drawing/2014/main" id="{2B022BD1-FB07-4D9B-A3DB-A16EAD138644}"/>
              </a:ext>
            </a:extLst>
          </p:cNvPr>
          <p:cNvSpPr>
            <a:spLocks noGrp="1"/>
          </p:cNvSpPr>
          <p:nvPr>
            <p:ph idx="1"/>
          </p:nvPr>
        </p:nvSpPr>
        <p:spPr>
          <a:xfrm>
            <a:off x="0" y="1015675"/>
            <a:ext cx="11582400" cy="4044464"/>
          </a:xfrm>
        </p:spPr>
        <p:txBody>
          <a:bodyPr>
            <a:normAutofit/>
          </a:bodyPr>
          <a:lstStyle/>
          <a:p>
            <a:r>
              <a:rPr lang="es-ES" dirty="0"/>
              <a:t>Montelukast</a:t>
            </a:r>
          </a:p>
          <a:p>
            <a:pPr lvl="1"/>
            <a:r>
              <a:rPr lang="es-ES" dirty="0"/>
              <a:t>Eficaz en rinitis “estacional” y “perennes” en niños</a:t>
            </a:r>
          </a:p>
          <a:p>
            <a:pPr lvl="1"/>
            <a:r>
              <a:rPr lang="es-ES" dirty="0"/>
              <a:t>Menor potencia de efecto, ideal como adyuvante nasal si asma de base</a:t>
            </a:r>
          </a:p>
          <a:p>
            <a:r>
              <a:rPr lang="es-ES" dirty="0"/>
              <a:t>Descongestionantes nasales</a:t>
            </a:r>
          </a:p>
          <a:p>
            <a:pPr lvl="1"/>
            <a:r>
              <a:rPr lang="es-ES" dirty="0"/>
              <a:t>Eficaces, pero empleo </a:t>
            </a:r>
            <a:r>
              <a:rPr lang="es-ES" dirty="0" err="1"/>
              <a:t>restingido</a:t>
            </a:r>
            <a:r>
              <a:rPr lang="es-ES" dirty="0"/>
              <a:t> a unos días (&lt;5-7) debido a efecto rebote</a:t>
            </a:r>
          </a:p>
          <a:p>
            <a:r>
              <a:rPr lang="es-ES" dirty="0"/>
              <a:t>Corticoides sistémicos</a:t>
            </a:r>
          </a:p>
          <a:p>
            <a:pPr lvl="1"/>
            <a:r>
              <a:rPr lang="es-ES" dirty="0"/>
              <a:t>Alta tasa de efectos adversos</a:t>
            </a:r>
          </a:p>
          <a:p>
            <a:pPr lvl="1"/>
            <a:r>
              <a:rPr lang="es-ES" dirty="0"/>
              <a:t>Reservar únicamente para casos altamente seleccionados</a:t>
            </a:r>
          </a:p>
          <a:p>
            <a:pPr lvl="1"/>
            <a:r>
              <a:rPr lang="es-ES" dirty="0"/>
              <a:t>Ciclos cortos de 3-7 días máximo</a:t>
            </a:r>
          </a:p>
        </p:txBody>
      </p:sp>
      <p:sp>
        <p:nvSpPr>
          <p:cNvPr id="8" name="Marcador de texto 1">
            <a:extLst>
              <a:ext uri="{FF2B5EF4-FFF2-40B4-BE49-F238E27FC236}">
                <a16:creationId xmlns:a16="http://schemas.microsoft.com/office/drawing/2014/main" id="{E2CCC0B9-DC6F-4448-95D1-5240E9A7D235}"/>
              </a:ext>
            </a:extLst>
          </p:cNvPr>
          <p:cNvSpPr txBox="1">
            <a:spLocks/>
          </p:cNvSpPr>
          <p:nvPr/>
        </p:nvSpPr>
        <p:spPr>
          <a:xfrm>
            <a:off x="-32370" y="5895652"/>
            <a:ext cx="11582443" cy="295162"/>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1400" dirty="0">
                <a:solidFill>
                  <a:schemeClr val="accent2"/>
                </a:solidFill>
              </a:rPr>
              <a:t>Roberts G, et al</a:t>
            </a:r>
            <a:r>
              <a:rPr lang="en-US" sz="1400" dirty="0">
                <a:solidFill>
                  <a:schemeClr val="accent2"/>
                </a:solidFill>
              </a:rPr>
              <a:t>. </a:t>
            </a:r>
            <a:r>
              <a:rPr lang="en-US" sz="1400" dirty="0" err="1">
                <a:solidFill>
                  <a:schemeClr val="accent2"/>
                </a:solidFill>
              </a:rPr>
              <a:t>Paediatric</a:t>
            </a:r>
            <a:r>
              <a:rPr lang="en-US" sz="1400" dirty="0">
                <a:solidFill>
                  <a:schemeClr val="accent2"/>
                </a:solidFill>
              </a:rPr>
              <a:t> rhinitis: position paper of the European Academy of Allergy and Clinical Immunology. Allergy 2013; 68: 1102–1116</a:t>
            </a:r>
            <a:endParaRPr lang="es-ES" sz="1400" dirty="0">
              <a:solidFill>
                <a:schemeClr val="accent2"/>
              </a:solidFill>
            </a:endParaRPr>
          </a:p>
        </p:txBody>
      </p:sp>
    </p:spTree>
    <p:extLst>
      <p:ext uri="{BB962C8B-B14F-4D97-AF65-F5344CB8AC3E}">
        <p14:creationId xmlns:p14="http://schemas.microsoft.com/office/powerpoint/2010/main" val="361503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en-GB" dirty="0" err="1"/>
              <a:t>Hidroxizina</a:t>
            </a:r>
            <a:endParaRPr lang="en-GB" dirty="0"/>
          </a:p>
          <a:p>
            <a:r>
              <a:rPr lang="en-GB" dirty="0" err="1"/>
              <a:t>Dexclorfeniramina</a:t>
            </a:r>
            <a:endParaRPr lang="en-GB" dirty="0"/>
          </a:p>
          <a:p>
            <a:r>
              <a:rPr lang="en-GB" dirty="0" err="1"/>
              <a:t>Corticoides</a:t>
            </a:r>
            <a:r>
              <a:rPr lang="en-GB" dirty="0"/>
              <a:t> </a:t>
            </a:r>
            <a:r>
              <a:rPr lang="en-GB" dirty="0" err="1"/>
              <a:t>sistémicos</a:t>
            </a:r>
            <a:endParaRPr lang="en-GB" dirty="0"/>
          </a:p>
          <a:p>
            <a:r>
              <a:rPr lang="en-GB" dirty="0" err="1">
                <a:solidFill>
                  <a:schemeClr val="tx2"/>
                </a:solidFill>
              </a:rPr>
              <a:t>Cetirizina</a:t>
            </a:r>
            <a:r>
              <a:rPr lang="en-GB" dirty="0"/>
              <a:t> </a:t>
            </a:r>
          </a:p>
        </p:txBody>
      </p:sp>
      <p:sp>
        <p:nvSpPr>
          <p:cNvPr id="3" name="Marcador de texto 2"/>
          <p:cNvSpPr>
            <a:spLocks noGrp="1"/>
          </p:cNvSpPr>
          <p:nvPr>
            <p:ph type="body" idx="10"/>
          </p:nvPr>
        </p:nvSpPr>
        <p:spPr/>
        <p:txBody>
          <a:bodyPr>
            <a:normAutofit fontScale="85000" lnSpcReduction="20000"/>
          </a:bodyPr>
          <a:lstStyle/>
          <a:p>
            <a:r>
              <a:rPr lang="en-GB" dirty="0"/>
              <a:t>Niño de 3 </a:t>
            </a:r>
            <a:r>
              <a:rPr lang="en-GB" dirty="0" err="1"/>
              <a:t>años</a:t>
            </a:r>
            <a:r>
              <a:rPr lang="en-GB" dirty="0"/>
              <a:t>, </a:t>
            </a:r>
            <a:r>
              <a:rPr lang="en-GB" dirty="0" err="1"/>
              <a:t>presenta</a:t>
            </a:r>
            <a:r>
              <a:rPr lang="en-GB" dirty="0"/>
              <a:t> </a:t>
            </a:r>
            <a:r>
              <a:rPr lang="en-GB" dirty="0" err="1"/>
              <a:t>desde</a:t>
            </a:r>
            <a:r>
              <a:rPr lang="en-GB" dirty="0"/>
              <a:t> </a:t>
            </a:r>
            <a:r>
              <a:rPr lang="en-GB" dirty="0" err="1"/>
              <a:t>hace</a:t>
            </a:r>
            <a:r>
              <a:rPr lang="en-GB" dirty="0"/>
              <a:t> 3 horas </a:t>
            </a:r>
            <a:r>
              <a:rPr lang="en-GB" dirty="0" err="1"/>
              <a:t>lesiones</a:t>
            </a:r>
            <a:r>
              <a:rPr lang="en-GB" dirty="0"/>
              <a:t> </a:t>
            </a:r>
            <a:r>
              <a:rPr lang="en-GB" dirty="0" err="1"/>
              <a:t>habonosas</a:t>
            </a:r>
            <a:r>
              <a:rPr lang="en-GB" dirty="0"/>
              <a:t> </a:t>
            </a:r>
            <a:r>
              <a:rPr lang="en-GB" dirty="0" err="1"/>
              <a:t>pruriginosas</a:t>
            </a:r>
            <a:r>
              <a:rPr lang="en-GB" dirty="0"/>
              <a:t> </a:t>
            </a:r>
            <a:r>
              <a:rPr lang="en-GB" dirty="0" err="1"/>
              <a:t>en</a:t>
            </a:r>
            <a:r>
              <a:rPr lang="en-GB" dirty="0"/>
              <a:t> abdomen, </a:t>
            </a:r>
            <a:r>
              <a:rPr lang="en-GB" dirty="0" err="1"/>
              <a:t>espalda</a:t>
            </a:r>
            <a:r>
              <a:rPr lang="en-GB" dirty="0"/>
              <a:t> y mmii, sin </a:t>
            </a:r>
            <a:r>
              <a:rPr lang="en-GB" dirty="0" err="1"/>
              <a:t>afectación</a:t>
            </a:r>
            <a:r>
              <a:rPr lang="en-GB" dirty="0"/>
              <a:t> de </a:t>
            </a:r>
            <a:r>
              <a:rPr lang="en-GB" dirty="0" err="1"/>
              <a:t>otros</a:t>
            </a:r>
            <a:r>
              <a:rPr lang="en-GB" dirty="0"/>
              <a:t> </a:t>
            </a:r>
            <a:r>
              <a:rPr lang="en-GB" dirty="0" err="1"/>
              <a:t>órganos</a:t>
            </a:r>
            <a:r>
              <a:rPr lang="en-GB" dirty="0"/>
              <a:t>. ¿Que </a:t>
            </a:r>
            <a:r>
              <a:rPr lang="en-GB" dirty="0" err="1"/>
              <a:t>tratamiento</a:t>
            </a:r>
            <a:r>
              <a:rPr lang="en-GB" dirty="0"/>
              <a:t> </a:t>
            </a:r>
            <a:r>
              <a:rPr lang="en-GB" dirty="0" err="1"/>
              <a:t>es</a:t>
            </a:r>
            <a:r>
              <a:rPr lang="en-GB" dirty="0"/>
              <a:t> el </a:t>
            </a:r>
            <a:r>
              <a:rPr lang="en-GB" dirty="0" err="1"/>
              <a:t>más</a:t>
            </a:r>
            <a:r>
              <a:rPr lang="en-GB" dirty="0"/>
              <a:t> </a:t>
            </a:r>
            <a:r>
              <a:rPr lang="en-GB" dirty="0" err="1"/>
              <a:t>adecuado</a:t>
            </a:r>
            <a:r>
              <a:rPr lang="en-GB" dirty="0"/>
              <a:t>?:</a:t>
            </a:r>
          </a:p>
        </p:txBody>
      </p:sp>
      <p:sp>
        <p:nvSpPr>
          <p:cNvPr id="5" name="Título 4"/>
          <p:cNvSpPr>
            <a:spLocks noGrp="1"/>
          </p:cNvSpPr>
          <p:nvPr>
            <p:ph type="title"/>
          </p:nvPr>
        </p:nvSpPr>
        <p:spPr/>
        <p:txBody>
          <a:bodyPr/>
          <a:lstStyle/>
          <a:p>
            <a:r>
              <a:rPr lang="en-GB" dirty="0" err="1"/>
              <a:t>Pregunta</a:t>
            </a:r>
            <a:r>
              <a:rPr lang="en-GB" dirty="0"/>
              <a:t> 1</a:t>
            </a:r>
          </a:p>
        </p:txBody>
      </p:sp>
    </p:spTree>
    <p:extLst>
      <p:ext uri="{BB962C8B-B14F-4D97-AF65-F5344CB8AC3E}">
        <p14:creationId xmlns:p14="http://schemas.microsoft.com/office/powerpoint/2010/main" val="385613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DE4D2E9-4540-4191-B3DB-822D8F6DE744}"/>
              </a:ext>
            </a:extLst>
          </p:cNvPr>
          <p:cNvSpPr>
            <a:spLocks noGrp="1"/>
          </p:cNvSpPr>
          <p:nvPr>
            <p:ph type="title"/>
          </p:nvPr>
        </p:nvSpPr>
        <p:spPr/>
        <p:txBody>
          <a:bodyPr/>
          <a:lstStyle/>
          <a:p>
            <a:r>
              <a:rPr lang="es-ES" dirty="0"/>
              <a:t>Algoritmo terapéutico</a:t>
            </a:r>
          </a:p>
        </p:txBody>
      </p:sp>
      <p:pic>
        <p:nvPicPr>
          <p:cNvPr id="5" name="Imagen 4">
            <a:extLst>
              <a:ext uri="{FF2B5EF4-FFF2-40B4-BE49-F238E27FC236}">
                <a16:creationId xmlns:a16="http://schemas.microsoft.com/office/drawing/2014/main" id="{29118C6C-121E-4F27-9248-77BE1CF2CC69}"/>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2023007" y="1189207"/>
            <a:ext cx="8145986" cy="4047537"/>
          </a:xfrm>
          <a:prstGeom prst="rect">
            <a:avLst/>
          </a:prstGeom>
        </p:spPr>
      </p:pic>
      <p:sp>
        <p:nvSpPr>
          <p:cNvPr id="7" name="Marcador de texto 1">
            <a:extLst>
              <a:ext uri="{FF2B5EF4-FFF2-40B4-BE49-F238E27FC236}">
                <a16:creationId xmlns:a16="http://schemas.microsoft.com/office/drawing/2014/main" id="{A745BEA9-C6E6-4DE9-BAEA-3F107F4C5CB1}"/>
              </a:ext>
            </a:extLst>
          </p:cNvPr>
          <p:cNvSpPr txBox="1">
            <a:spLocks/>
          </p:cNvSpPr>
          <p:nvPr/>
        </p:nvSpPr>
        <p:spPr>
          <a:xfrm>
            <a:off x="609557" y="5891034"/>
            <a:ext cx="11582443" cy="295162"/>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s-ES" sz="1400" dirty="0">
                <a:solidFill>
                  <a:schemeClr val="accent2"/>
                </a:solidFill>
              </a:rPr>
              <a:t>Roberts G, et al</a:t>
            </a:r>
            <a:r>
              <a:rPr lang="en-US" sz="1400" dirty="0">
                <a:solidFill>
                  <a:schemeClr val="accent2"/>
                </a:solidFill>
              </a:rPr>
              <a:t>. </a:t>
            </a:r>
            <a:r>
              <a:rPr lang="en-US" sz="1400" dirty="0" err="1">
                <a:solidFill>
                  <a:schemeClr val="accent2"/>
                </a:solidFill>
              </a:rPr>
              <a:t>Paediatric</a:t>
            </a:r>
            <a:r>
              <a:rPr lang="en-US" sz="1400" dirty="0">
                <a:solidFill>
                  <a:schemeClr val="accent2"/>
                </a:solidFill>
              </a:rPr>
              <a:t> rhinitis: position paper of the European Academy of Allergy and Clinical Immunology. Allergy 2013; 68: 1102–1116</a:t>
            </a:r>
            <a:endParaRPr lang="es-ES" sz="1400" dirty="0">
              <a:solidFill>
                <a:schemeClr val="accent2"/>
              </a:solidFill>
            </a:endParaRPr>
          </a:p>
        </p:txBody>
      </p:sp>
    </p:spTree>
    <p:extLst>
      <p:ext uri="{BB962C8B-B14F-4D97-AF65-F5344CB8AC3E}">
        <p14:creationId xmlns:p14="http://schemas.microsoft.com/office/powerpoint/2010/main" val="1965329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C4AB5B5-00A9-439B-A9D7-80744C22CABF}"/>
              </a:ext>
            </a:extLst>
          </p:cNvPr>
          <p:cNvSpPr>
            <a:spLocks noGrp="1"/>
          </p:cNvSpPr>
          <p:nvPr>
            <p:ph type="body" idx="1"/>
          </p:nvPr>
        </p:nvSpPr>
        <p:spPr>
          <a:xfrm>
            <a:off x="963084" y="2276872"/>
            <a:ext cx="10864080" cy="3330826"/>
          </a:xfrm>
        </p:spPr>
        <p:txBody>
          <a:bodyPr>
            <a:normAutofit/>
          </a:bodyPr>
          <a:lstStyle/>
          <a:p>
            <a:r>
              <a:rPr lang="es-ES" sz="2200" dirty="0"/>
              <a:t>Eficacia para la mejoría de los síntomas </a:t>
            </a:r>
            <a:r>
              <a:rPr lang="es-ES" sz="2200" dirty="0" err="1"/>
              <a:t>rinoconjuntivales</a:t>
            </a:r>
            <a:endParaRPr lang="es-ES" sz="2200" dirty="0"/>
          </a:p>
          <a:p>
            <a:r>
              <a:rPr lang="es-ES" sz="2200" dirty="0"/>
              <a:t>Modificación del curso natural de la enfermedad</a:t>
            </a:r>
          </a:p>
          <a:p>
            <a:r>
              <a:rPr lang="es-ES" sz="2200" dirty="0"/>
              <a:t>Mejoría de la dermatitis atópica asociada a la exposición a alérgeno aerotransportado</a:t>
            </a:r>
          </a:p>
          <a:p>
            <a:r>
              <a:rPr lang="es-ES" sz="2200" dirty="0"/>
              <a:t>Mejoría de la calidad de vida del paciente</a:t>
            </a:r>
          </a:p>
        </p:txBody>
      </p:sp>
      <p:sp>
        <p:nvSpPr>
          <p:cNvPr id="3" name="Marcador de texto 2">
            <a:extLst>
              <a:ext uri="{FF2B5EF4-FFF2-40B4-BE49-F238E27FC236}">
                <a16:creationId xmlns:a16="http://schemas.microsoft.com/office/drawing/2014/main" id="{622F5612-5774-456B-B8F9-5548F7B93196}"/>
              </a:ext>
            </a:extLst>
          </p:cNvPr>
          <p:cNvSpPr>
            <a:spLocks noGrp="1"/>
          </p:cNvSpPr>
          <p:nvPr>
            <p:ph type="body" idx="10"/>
          </p:nvPr>
        </p:nvSpPr>
        <p:spPr/>
        <p:txBody>
          <a:bodyPr>
            <a:normAutofit fontScale="85000" lnSpcReduction="20000"/>
          </a:bodyPr>
          <a:lstStyle/>
          <a:p>
            <a:r>
              <a:rPr lang="es-ES" dirty="0"/>
              <a:t>La paciente recibe indicación de tratamiento con inmunoterapia específica para gramíneas, por ruta sublingual, ¿Cuál de los siguientes efectos de la inmunoterapia </a:t>
            </a:r>
            <a:r>
              <a:rPr lang="es-ES" b="1" dirty="0"/>
              <a:t>NO</a:t>
            </a:r>
            <a:r>
              <a:rPr lang="es-ES" dirty="0"/>
              <a:t> está demostrado? </a:t>
            </a:r>
          </a:p>
        </p:txBody>
      </p:sp>
      <p:sp>
        <p:nvSpPr>
          <p:cNvPr id="5" name="Título 4">
            <a:extLst>
              <a:ext uri="{FF2B5EF4-FFF2-40B4-BE49-F238E27FC236}">
                <a16:creationId xmlns:a16="http://schemas.microsoft.com/office/drawing/2014/main" id="{DCFB5893-E682-4CF1-8888-A2C156D6F89F}"/>
              </a:ext>
            </a:extLst>
          </p:cNvPr>
          <p:cNvSpPr>
            <a:spLocks noGrp="1"/>
          </p:cNvSpPr>
          <p:nvPr>
            <p:ph type="title"/>
          </p:nvPr>
        </p:nvSpPr>
        <p:spPr/>
        <p:txBody>
          <a:bodyPr/>
          <a:lstStyle/>
          <a:p>
            <a:r>
              <a:rPr lang="es-ES" dirty="0"/>
              <a:t>Pregunta 7</a:t>
            </a:r>
          </a:p>
        </p:txBody>
      </p:sp>
    </p:spTree>
    <p:extLst>
      <p:ext uri="{BB962C8B-B14F-4D97-AF65-F5344CB8AC3E}">
        <p14:creationId xmlns:p14="http://schemas.microsoft.com/office/powerpoint/2010/main" val="449866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C4AB5B5-00A9-439B-A9D7-80744C22CABF}"/>
              </a:ext>
            </a:extLst>
          </p:cNvPr>
          <p:cNvSpPr>
            <a:spLocks noGrp="1"/>
          </p:cNvSpPr>
          <p:nvPr>
            <p:ph type="body" idx="1"/>
          </p:nvPr>
        </p:nvSpPr>
        <p:spPr>
          <a:xfrm>
            <a:off x="963084" y="2276872"/>
            <a:ext cx="10864080" cy="3330826"/>
          </a:xfrm>
        </p:spPr>
        <p:txBody>
          <a:bodyPr>
            <a:normAutofit/>
          </a:bodyPr>
          <a:lstStyle/>
          <a:p>
            <a:r>
              <a:rPr lang="es-ES" sz="2200" dirty="0"/>
              <a:t>Eficacia para la mejoría de los síntomas </a:t>
            </a:r>
            <a:r>
              <a:rPr lang="es-ES" sz="2200" dirty="0" err="1"/>
              <a:t>rinoconjuntivales</a:t>
            </a:r>
            <a:endParaRPr lang="es-ES" sz="2200" dirty="0"/>
          </a:p>
          <a:p>
            <a:r>
              <a:rPr lang="es-ES" sz="2200" dirty="0"/>
              <a:t>Modificación del curso natural de la enfermedad</a:t>
            </a:r>
          </a:p>
          <a:p>
            <a:r>
              <a:rPr lang="es-ES" sz="2200" dirty="0">
                <a:solidFill>
                  <a:srgbClr val="C00000"/>
                </a:solidFill>
              </a:rPr>
              <a:t>Mejoría de la dermatitis atópica asociada a la exposición a alérgeno aerotransportado</a:t>
            </a:r>
          </a:p>
          <a:p>
            <a:r>
              <a:rPr lang="es-ES" sz="2200" dirty="0"/>
              <a:t>Mejoría de la calidad de vida del paciente</a:t>
            </a:r>
          </a:p>
        </p:txBody>
      </p:sp>
      <p:sp>
        <p:nvSpPr>
          <p:cNvPr id="3" name="Marcador de texto 2">
            <a:extLst>
              <a:ext uri="{FF2B5EF4-FFF2-40B4-BE49-F238E27FC236}">
                <a16:creationId xmlns:a16="http://schemas.microsoft.com/office/drawing/2014/main" id="{622F5612-5774-456B-B8F9-5548F7B93196}"/>
              </a:ext>
            </a:extLst>
          </p:cNvPr>
          <p:cNvSpPr>
            <a:spLocks noGrp="1"/>
          </p:cNvSpPr>
          <p:nvPr>
            <p:ph type="body" idx="10"/>
          </p:nvPr>
        </p:nvSpPr>
        <p:spPr/>
        <p:txBody>
          <a:bodyPr>
            <a:normAutofit fontScale="85000" lnSpcReduction="20000"/>
          </a:bodyPr>
          <a:lstStyle/>
          <a:p>
            <a:r>
              <a:rPr lang="es-ES" dirty="0"/>
              <a:t>La paciente recibe indicación de tratamiento con inmunoterapia específica para gramíneas, por ruta sublingual, ¿Cuál de los siguientes efectos de la inmunoterapia </a:t>
            </a:r>
            <a:r>
              <a:rPr lang="es-ES" b="1" dirty="0"/>
              <a:t>NO</a:t>
            </a:r>
            <a:r>
              <a:rPr lang="es-ES" dirty="0"/>
              <a:t> está demostrado? </a:t>
            </a:r>
          </a:p>
        </p:txBody>
      </p:sp>
      <p:sp>
        <p:nvSpPr>
          <p:cNvPr id="5" name="Título 4">
            <a:extLst>
              <a:ext uri="{FF2B5EF4-FFF2-40B4-BE49-F238E27FC236}">
                <a16:creationId xmlns:a16="http://schemas.microsoft.com/office/drawing/2014/main" id="{DCFB5893-E682-4CF1-8888-A2C156D6F89F}"/>
              </a:ext>
            </a:extLst>
          </p:cNvPr>
          <p:cNvSpPr>
            <a:spLocks noGrp="1"/>
          </p:cNvSpPr>
          <p:nvPr>
            <p:ph type="title"/>
          </p:nvPr>
        </p:nvSpPr>
        <p:spPr/>
        <p:txBody>
          <a:bodyPr/>
          <a:lstStyle/>
          <a:p>
            <a:r>
              <a:rPr lang="es-ES" dirty="0"/>
              <a:t>Pregunta 7</a:t>
            </a:r>
          </a:p>
        </p:txBody>
      </p:sp>
    </p:spTree>
    <p:extLst>
      <p:ext uri="{BB962C8B-B14F-4D97-AF65-F5344CB8AC3E}">
        <p14:creationId xmlns:p14="http://schemas.microsoft.com/office/powerpoint/2010/main" val="1318596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46DF90E-A01E-40E9-8EDA-C5C2CEACDAEA}"/>
              </a:ext>
            </a:extLst>
          </p:cNvPr>
          <p:cNvSpPr>
            <a:spLocks noGrp="1"/>
          </p:cNvSpPr>
          <p:nvPr>
            <p:ph type="title"/>
          </p:nvPr>
        </p:nvSpPr>
        <p:spPr/>
        <p:txBody>
          <a:bodyPr/>
          <a:lstStyle/>
          <a:p>
            <a:r>
              <a:rPr lang="es-ES" dirty="0"/>
              <a:t>Inmunoterapia específica</a:t>
            </a:r>
          </a:p>
        </p:txBody>
      </p:sp>
      <p:grpSp>
        <p:nvGrpSpPr>
          <p:cNvPr id="10" name="7 Grupo">
            <a:extLst>
              <a:ext uri="{FF2B5EF4-FFF2-40B4-BE49-F238E27FC236}">
                <a16:creationId xmlns:a16="http://schemas.microsoft.com/office/drawing/2014/main" id="{2C5F9BBD-50E0-4528-986C-0A2091C77942}"/>
              </a:ext>
            </a:extLst>
          </p:cNvPr>
          <p:cNvGrpSpPr/>
          <p:nvPr/>
        </p:nvGrpSpPr>
        <p:grpSpPr>
          <a:xfrm>
            <a:off x="3616108" y="1070535"/>
            <a:ext cx="4725525" cy="4230470"/>
            <a:chOff x="1466655" y="368660"/>
            <a:chExt cx="5974569" cy="5997200"/>
          </a:xfrm>
        </p:grpSpPr>
        <p:pic>
          <p:nvPicPr>
            <p:cNvPr id="11" name="Picture 2">
              <a:extLst>
                <a:ext uri="{FF2B5EF4-FFF2-40B4-BE49-F238E27FC236}">
                  <a16:creationId xmlns:a16="http://schemas.microsoft.com/office/drawing/2014/main" id="{82C02764-491C-4F7A-AC10-BBE3732BC1ED}"/>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66655" y="368660"/>
              <a:ext cx="5974569" cy="5997200"/>
            </a:xfrm>
            <a:prstGeom prst="rect">
              <a:avLst/>
            </a:prstGeom>
            <a:noFill/>
            <a:ln w="9525">
              <a:noFill/>
              <a:miter lim="800000"/>
              <a:headEnd/>
              <a:tailEnd/>
            </a:ln>
          </p:spPr>
        </p:pic>
        <p:cxnSp>
          <p:nvCxnSpPr>
            <p:cNvPr id="12" name="Conector recto de flecha 11">
              <a:extLst>
                <a:ext uri="{FF2B5EF4-FFF2-40B4-BE49-F238E27FC236}">
                  <a16:creationId xmlns:a16="http://schemas.microsoft.com/office/drawing/2014/main" id="{D71D3C99-B68E-4EFF-9294-73862618083F}"/>
                </a:ext>
              </a:extLst>
            </p:cNvPr>
            <p:cNvCxnSpPr/>
            <p:nvPr/>
          </p:nvCxnSpPr>
          <p:spPr>
            <a:xfrm flipH="1" flipV="1">
              <a:off x="4707015" y="1988840"/>
              <a:ext cx="1125125" cy="855095"/>
            </a:xfrm>
            <a:prstGeom prst="straightConnector1">
              <a:avLst/>
            </a:prstGeom>
            <a:ln w="3175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C9B44E4C-5562-44E5-846F-E3E28077D6A8}"/>
                </a:ext>
              </a:extLst>
            </p:cNvPr>
            <p:cNvCxnSpPr/>
            <p:nvPr/>
          </p:nvCxnSpPr>
          <p:spPr>
            <a:xfrm flipV="1">
              <a:off x="2861810" y="1988840"/>
              <a:ext cx="1125125" cy="855096"/>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4" name="Rectángulo 13">
            <a:extLst>
              <a:ext uri="{FF2B5EF4-FFF2-40B4-BE49-F238E27FC236}">
                <a16:creationId xmlns:a16="http://schemas.microsoft.com/office/drawing/2014/main" id="{9802D47A-8961-4F70-B810-2265881D1AF3}"/>
              </a:ext>
            </a:extLst>
          </p:cNvPr>
          <p:cNvSpPr/>
          <p:nvPr/>
        </p:nvSpPr>
        <p:spPr>
          <a:xfrm>
            <a:off x="-1" y="5696359"/>
            <a:ext cx="9417377" cy="307777"/>
          </a:xfrm>
          <a:prstGeom prst="rect">
            <a:avLst/>
          </a:prstGeom>
        </p:spPr>
        <p:txBody>
          <a:bodyPr wrap="square">
            <a:spAutoFit/>
          </a:bodyPr>
          <a:lstStyle/>
          <a:p>
            <a:r>
              <a:rPr lang="es-ES_tradnl" sz="1400" i="1" dirty="0">
                <a:solidFill>
                  <a:schemeClr val="accent2"/>
                </a:solidFill>
              </a:rPr>
              <a:t>Modificado de </a:t>
            </a:r>
            <a:r>
              <a:rPr lang="es-ES_tradnl" sz="1400" i="1" dirty="0" err="1">
                <a:solidFill>
                  <a:schemeClr val="accent2"/>
                </a:solidFill>
              </a:rPr>
              <a:t>Casale</a:t>
            </a:r>
            <a:r>
              <a:rPr lang="es-ES_tradnl" sz="1400" i="1" dirty="0">
                <a:solidFill>
                  <a:schemeClr val="accent2"/>
                </a:solidFill>
              </a:rPr>
              <a:t> TB, Stokes JR. </a:t>
            </a:r>
            <a:r>
              <a:rPr lang="es-ES" sz="1400" i="1" dirty="0" err="1">
                <a:solidFill>
                  <a:schemeClr val="accent2"/>
                </a:solidFill>
              </a:rPr>
              <a:t>Immunotherapy</a:t>
            </a:r>
            <a:r>
              <a:rPr lang="es-ES" sz="1400" i="1" dirty="0">
                <a:solidFill>
                  <a:schemeClr val="accent2"/>
                </a:solidFill>
              </a:rPr>
              <a:t>: </a:t>
            </a:r>
            <a:r>
              <a:rPr lang="es-ES" sz="1400" i="1" dirty="0" err="1">
                <a:solidFill>
                  <a:schemeClr val="accent2"/>
                </a:solidFill>
              </a:rPr>
              <a:t>What</a:t>
            </a:r>
            <a:r>
              <a:rPr lang="es-ES" sz="1400" i="1" dirty="0">
                <a:solidFill>
                  <a:schemeClr val="accent2"/>
                </a:solidFill>
              </a:rPr>
              <a:t> </a:t>
            </a:r>
            <a:r>
              <a:rPr lang="es-ES" sz="1400" i="1" dirty="0" err="1">
                <a:solidFill>
                  <a:schemeClr val="accent2"/>
                </a:solidFill>
              </a:rPr>
              <a:t>lies</a:t>
            </a:r>
            <a:r>
              <a:rPr lang="es-ES" sz="1400" i="1" dirty="0">
                <a:solidFill>
                  <a:schemeClr val="accent2"/>
                </a:solidFill>
              </a:rPr>
              <a:t> </a:t>
            </a:r>
            <a:r>
              <a:rPr lang="es-ES" sz="1400" i="1" dirty="0" err="1">
                <a:solidFill>
                  <a:schemeClr val="accent2"/>
                </a:solidFill>
              </a:rPr>
              <a:t>beyond</a:t>
            </a:r>
            <a:r>
              <a:rPr lang="es-ES" sz="1400" i="1" dirty="0">
                <a:solidFill>
                  <a:schemeClr val="accent2"/>
                </a:solidFill>
              </a:rPr>
              <a:t>.</a:t>
            </a:r>
            <a:r>
              <a:rPr lang="es-ES_tradnl" sz="1400" i="1" dirty="0">
                <a:solidFill>
                  <a:schemeClr val="accent2"/>
                </a:solidFill>
              </a:rPr>
              <a:t> </a:t>
            </a:r>
            <a:r>
              <a:rPr lang="de-DE" sz="1400" i="1" dirty="0">
                <a:solidFill>
                  <a:schemeClr val="accent2"/>
                </a:solidFill>
              </a:rPr>
              <a:t>J </a:t>
            </a:r>
            <a:r>
              <a:rPr lang="de-DE" sz="1400" i="1" dirty="0" err="1">
                <a:solidFill>
                  <a:schemeClr val="accent2"/>
                </a:solidFill>
              </a:rPr>
              <a:t>Allergy</a:t>
            </a:r>
            <a:r>
              <a:rPr lang="de-DE" sz="1400" i="1" dirty="0">
                <a:solidFill>
                  <a:schemeClr val="accent2"/>
                </a:solidFill>
              </a:rPr>
              <a:t> </a:t>
            </a:r>
            <a:r>
              <a:rPr lang="de-DE" sz="1400" i="1" dirty="0" err="1">
                <a:solidFill>
                  <a:schemeClr val="accent2"/>
                </a:solidFill>
              </a:rPr>
              <a:t>Clin</a:t>
            </a:r>
            <a:r>
              <a:rPr lang="de-DE" sz="1400" i="1" dirty="0">
                <a:solidFill>
                  <a:schemeClr val="accent2"/>
                </a:solidFill>
              </a:rPr>
              <a:t> </a:t>
            </a:r>
            <a:r>
              <a:rPr lang="de-DE" sz="1400" i="1" dirty="0" err="1">
                <a:solidFill>
                  <a:schemeClr val="accent2"/>
                </a:solidFill>
              </a:rPr>
              <a:t>Immunol</a:t>
            </a:r>
            <a:r>
              <a:rPr lang="de-DE" sz="1400" i="1" dirty="0">
                <a:solidFill>
                  <a:schemeClr val="accent2"/>
                </a:solidFill>
              </a:rPr>
              <a:t> 2014;133:612-9</a:t>
            </a:r>
            <a:endParaRPr lang="es-ES" sz="1400" i="1" dirty="0">
              <a:solidFill>
                <a:schemeClr val="accent2"/>
              </a:solidFill>
            </a:endParaRPr>
          </a:p>
        </p:txBody>
      </p:sp>
    </p:spTree>
    <p:extLst>
      <p:ext uri="{BB962C8B-B14F-4D97-AF65-F5344CB8AC3E}">
        <p14:creationId xmlns:p14="http://schemas.microsoft.com/office/powerpoint/2010/main" val="949549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721042" y="250546"/>
            <a:ext cx="10810875" cy="1228725"/>
            <a:chOff x="721042" y="250546"/>
            <a:chExt cx="10810875" cy="1228725"/>
          </a:xfrm>
        </p:grpSpPr>
        <p:pic>
          <p:nvPicPr>
            <p:cNvPr id="4" name="Imagen 3"/>
            <p:cNvPicPr>
              <a:picLocks noChangeAspect="1"/>
            </p:cNvPicPr>
            <p:nvPr/>
          </p:nvPicPr>
          <p:blipFill>
            <a:blip r:embed="rId2" cstate="print"/>
            <a:stretch>
              <a:fillRect/>
            </a:stretch>
          </p:blipFill>
          <p:spPr>
            <a:xfrm>
              <a:off x="721042" y="250546"/>
              <a:ext cx="10810875" cy="1228725"/>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3" cstate="print"/>
            <a:stretch>
              <a:fillRect/>
            </a:stretch>
          </p:blipFill>
          <p:spPr>
            <a:xfrm>
              <a:off x="7007542" y="736320"/>
              <a:ext cx="4524375" cy="257175"/>
            </a:xfrm>
            <a:prstGeom prst="rect">
              <a:avLst/>
            </a:prstGeom>
          </p:spPr>
        </p:pic>
      </p:grpSp>
      <p:pic>
        <p:nvPicPr>
          <p:cNvPr id="7" name="Imagen 6"/>
          <p:cNvPicPr>
            <a:picLocks noChangeAspect="1"/>
          </p:cNvPicPr>
          <p:nvPr/>
        </p:nvPicPr>
        <p:blipFill>
          <a:blip r:embed="rId4" cstate="print">
            <a:clrChange>
              <a:clrFrom>
                <a:srgbClr val="FFFFFF"/>
              </a:clrFrom>
              <a:clrTo>
                <a:srgbClr val="FFFFFF">
                  <a:alpha val="0"/>
                </a:srgbClr>
              </a:clrTo>
            </a:clrChange>
          </a:blip>
          <a:stretch>
            <a:fillRect/>
          </a:stretch>
        </p:blipFill>
        <p:spPr>
          <a:xfrm>
            <a:off x="1560027" y="1987887"/>
            <a:ext cx="2898851" cy="3795614"/>
          </a:xfrm>
          <a:prstGeom prst="rect">
            <a:avLst/>
          </a:prstGeom>
        </p:spPr>
      </p:pic>
      <p:pic>
        <p:nvPicPr>
          <p:cNvPr id="8" name="Imagen 7"/>
          <p:cNvPicPr>
            <a:picLocks noChangeAspect="1"/>
          </p:cNvPicPr>
          <p:nvPr/>
        </p:nvPicPr>
        <p:blipFill>
          <a:blip r:embed="rId5" cstate="print">
            <a:clrChange>
              <a:clrFrom>
                <a:srgbClr val="FEFEFE"/>
              </a:clrFrom>
              <a:clrTo>
                <a:srgbClr val="FEFEFE">
                  <a:alpha val="0"/>
                </a:srgbClr>
              </a:clrTo>
            </a:clrChange>
          </a:blip>
          <a:stretch>
            <a:fillRect/>
          </a:stretch>
        </p:blipFill>
        <p:spPr>
          <a:xfrm>
            <a:off x="5261572" y="2131543"/>
            <a:ext cx="6072382" cy="3508301"/>
          </a:xfrm>
          <a:prstGeom prst="rect">
            <a:avLst/>
          </a:prstGeom>
        </p:spPr>
      </p:pic>
      <p:sp>
        <p:nvSpPr>
          <p:cNvPr id="9" name="Rectángulo 8"/>
          <p:cNvSpPr/>
          <p:nvPr/>
        </p:nvSpPr>
        <p:spPr>
          <a:xfrm>
            <a:off x="8832915" y="2070183"/>
            <a:ext cx="1216057" cy="3713317"/>
          </a:xfrm>
          <a:prstGeom prst="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55966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0C9D4880-FE71-45BC-A8B5-E10EC1935C23}"/>
              </a:ext>
            </a:extLst>
          </p:cNvPr>
          <p:cNvSpPr>
            <a:spLocks noGrp="1"/>
          </p:cNvSpPr>
          <p:nvPr>
            <p:ph idx="1"/>
          </p:nvPr>
        </p:nvSpPr>
        <p:spPr>
          <a:xfrm>
            <a:off x="600165" y="2484068"/>
            <a:ext cx="4803424" cy="2411007"/>
          </a:xfrm>
        </p:spPr>
        <p:txBody>
          <a:bodyPr>
            <a:normAutofit/>
          </a:bodyPr>
          <a:lstStyle/>
          <a:p>
            <a:r>
              <a:rPr lang="es-ES" sz="2000" dirty="0"/>
              <a:t>Niños de 4 a 18 años diagnosticados de RA </a:t>
            </a:r>
            <a:r>
              <a:rPr lang="es-ES" sz="2000" b="1" u="sng" dirty="0"/>
              <a:t>SIN</a:t>
            </a:r>
            <a:r>
              <a:rPr lang="es-ES" sz="2000" dirty="0"/>
              <a:t> haber recibido </a:t>
            </a:r>
            <a:r>
              <a:rPr lang="es-ES" sz="2000" b="1" u="sng" dirty="0"/>
              <a:t>inmunoterapia</a:t>
            </a:r>
          </a:p>
          <a:p>
            <a:r>
              <a:rPr lang="es-ES" sz="2000" dirty="0"/>
              <a:t>Datos obtenidos de manera transversal en 16 centros de alergia pediátrica en Italia</a:t>
            </a:r>
          </a:p>
          <a:p>
            <a:pPr marL="542925" indent="0">
              <a:buNone/>
            </a:pPr>
            <a:endParaRPr lang="es-ES" sz="2000" dirty="0"/>
          </a:p>
        </p:txBody>
      </p:sp>
      <p:pic>
        <p:nvPicPr>
          <p:cNvPr id="8" name="Imagen 7"/>
          <p:cNvPicPr>
            <a:picLocks noChangeAspect="1"/>
          </p:cNvPicPr>
          <p:nvPr/>
        </p:nvPicPr>
        <p:blipFill rotWithShape="1">
          <a:blip r:embed="rId2" cstate="print">
            <a:clrChange>
              <a:clrFrom>
                <a:srgbClr val="FEFEFE"/>
              </a:clrFrom>
              <a:clrTo>
                <a:srgbClr val="FEFEFE">
                  <a:alpha val="0"/>
                </a:srgbClr>
              </a:clrTo>
            </a:clrChange>
          </a:blip>
          <a:srcRect l="6807" t="23379" r="2147"/>
          <a:stretch/>
        </p:blipFill>
        <p:spPr>
          <a:xfrm>
            <a:off x="6168258" y="676275"/>
            <a:ext cx="5624136" cy="5505449"/>
          </a:xfrm>
          <a:prstGeom prst="rect">
            <a:avLst/>
          </a:prstGeom>
        </p:spPr>
      </p:pic>
      <p:grpSp>
        <p:nvGrpSpPr>
          <p:cNvPr id="18" name="Grupo 17"/>
          <p:cNvGrpSpPr/>
          <p:nvPr/>
        </p:nvGrpSpPr>
        <p:grpSpPr>
          <a:xfrm>
            <a:off x="290511" y="579854"/>
            <a:ext cx="5544545" cy="904981"/>
            <a:chOff x="389113" y="508858"/>
            <a:chExt cx="6271332" cy="939570"/>
          </a:xfrm>
        </p:grpSpPr>
        <p:sp>
          <p:nvSpPr>
            <p:cNvPr id="16" name="Rectángulo 15"/>
            <p:cNvSpPr/>
            <p:nvPr/>
          </p:nvSpPr>
          <p:spPr>
            <a:xfrm>
              <a:off x="389114" y="543447"/>
              <a:ext cx="6271331" cy="904981"/>
            </a:xfrm>
            <a:prstGeom prst="rect">
              <a:avLst/>
            </a:prstGeom>
            <a:solidFill>
              <a:schemeClr val="bg1"/>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p:cNvPicPr>
              <a:picLocks noChangeAspect="1"/>
            </p:cNvPicPr>
            <p:nvPr/>
          </p:nvPicPr>
          <p:blipFill>
            <a:blip r:embed="rId3" cstate="print"/>
            <a:stretch>
              <a:fillRect/>
            </a:stretch>
          </p:blipFill>
          <p:spPr>
            <a:xfrm>
              <a:off x="389113" y="508858"/>
              <a:ext cx="6271331" cy="693204"/>
            </a:xfrm>
            <a:prstGeom prst="rect">
              <a:avLst/>
            </a:prstGeom>
            <a:ln>
              <a:noFill/>
            </a:ln>
            <a:effectLst/>
          </p:spPr>
        </p:pic>
        <p:pic>
          <p:nvPicPr>
            <p:cNvPr id="15" name="Imagen 14"/>
            <p:cNvPicPr>
              <a:picLocks noChangeAspect="1"/>
            </p:cNvPicPr>
            <p:nvPr/>
          </p:nvPicPr>
          <p:blipFill>
            <a:blip r:embed="rId4" cstate="print"/>
            <a:stretch>
              <a:fillRect/>
            </a:stretch>
          </p:blipFill>
          <p:spPr>
            <a:xfrm>
              <a:off x="389113" y="1249432"/>
              <a:ext cx="3720042" cy="193801"/>
            </a:xfrm>
            <a:prstGeom prst="rect">
              <a:avLst/>
            </a:prstGeom>
          </p:spPr>
        </p:pic>
      </p:grpSp>
      <p:sp>
        <p:nvSpPr>
          <p:cNvPr id="2" name="CuadroTexto 1"/>
          <p:cNvSpPr txBox="1"/>
          <p:nvPr/>
        </p:nvSpPr>
        <p:spPr>
          <a:xfrm>
            <a:off x="6720330" y="2910485"/>
            <a:ext cx="808074" cy="338554"/>
          </a:xfrm>
          <a:prstGeom prst="rect">
            <a:avLst/>
          </a:prstGeom>
          <a:noFill/>
        </p:spPr>
        <p:txBody>
          <a:bodyPr wrap="square" rtlCol="0">
            <a:spAutoFit/>
          </a:bodyPr>
          <a:lstStyle/>
          <a:p>
            <a:r>
              <a:rPr lang="es-ES" sz="1600" b="1" dirty="0"/>
              <a:t>Asma</a:t>
            </a:r>
          </a:p>
        </p:txBody>
      </p:sp>
      <p:sp>
        <p:nvSpPr>
          <p:cNvPr id="11" name="CuadroTexto 10"/>
          <p:cNvSpPr txBox="1"/>
          <p:nvPr/>
        </p:nvSpPr>
        <p:spPr>
          <a:xfrm>
            <a:off x="6720330" y="1032345"/>
            <a:ext cx="1488006" cy="584775"/>
          </a:xfrm>
          <a:prstGeom prst="rect">
            <a:avLst/>
          </a:prstGeom>
          <a:noFill/>
        </p:spPr>
        <p:txBody>
          <a:bodyPr wrap="square" rtlCol="0">
            <a:spAutoFit/>
          </a:bodyPr>
          <a:lstStyle/>
          <a:p>
            <a:r>
              <a:rPr lang="es-ES" sz="1600" b="1" dirty="0"/>
              <a:t>RC moderada/</a:t>
            </a:r>
          </a:p>
          <a:p>
            <a:r>
              <a:rPr lang="es-ES" sz="1600" b="1" dirty="0"/>
              <a:t>severa</a:t>
            </a:r>
          </a:p>
        </p:txBody>
      </p:sp>
      <p:sp>
        <p:nvSpPr>
          <p:cNvPr id="12" name="CuadroTexto 11"/>
          <p:cNvSpPr txBox="1"/>
          <p:nvPr/>
        </p:nvSpPr>
        <p:spPr>
          <a:xfrm>
            <a:off x="6720330" y="1925248"/>
            <a:ext cx="1080424" cy="338554"/>
          </a:xfrm>
          <a:prstGeom prst="rect">
            <a:avLst/>
          </a:prstGeom>
          <a:noFill/>
        </p:spPr>
        <p:txBody>
          <a:bodyPr wrap="square" rtlCol="0">
            <a:spAutoFit/>
          </a:bodyPr>
          <a:lstStyle/>
          <a:p>
            <a:r>
              <a:rPr lang="es-ES" sz="1600" b="1" dirty="0"/>
              <a:t>&gt; 6 SPT +</a:t>
            </a:r>
          </a:p>
        </p:txBody>
      </p:sp>
      <p:sp>
        <p:nvSpPr>
          <p:cNvPr id="13" name="CuadroTexto 12"/>
          <p:cNvSpPr txBox="1"/>
          <p:nvPr/>
        </p:nvSpPr>
        <p:spPr>
          <a:xfrm>
            <a:off x="6720332" y="3989690"/>
            <a:ext cx="808074" cy="338554"/>
          </a:xfrm>
          <a:prstGeom prst="rect">
            <a:avLst/>
          </a:prstGeom>
          <a:noFill/>
        </p:spPr>
        <p:txBody>
          <a:bodyPr wrap="square" rtlCol="0">
            <a:spAutoFit/>
          </a:bodyPr>
          <a:lstStyle/>
          <a:p>
            <a:r>
              <a:rPr lang="es-ES" sz="1600" b="1" dirty="0"/>
              <a:t>SAO</a:t>
            </a:r>
          </a:p>
        </p:txBody>
      </p:sp>
      <p:sp>
        <p:nvSpPr>
          <p:cNvPr id="19" name="CuadroTexto 18"/>
          <p:cNvSpPr txBox="1"/>
          <p:nvPr/>
        </p:nvSpPr>
        <p:spPr>
          <a:xfrm>
            <a:off x="6720329" y="3548001"/>
            <a:ext cx="1721922" cy="338554"/>
          </a:xfrm>
          <a:prstGeom prst="rect">
            <a:avLst/>
          </a:prstGeom>
          <a:noFill/>
        </p:spPr>
        <p:txBody>
          <a:bodyPr wrap="square" rtlCol="0">
            <a:spAutoFit/>
          </a:bodyPr>
          <a:lstStyle/>
          <a:p>
            <a:r>
              <a:rPr lang="es-ES" sz="1600" b="1" dirty="0"/>
              <a:t>RA &gt; 4meses/año</a:t>
            </a:r>
          </a:p>
        </p:txBody>
      </p:sp>
    </p:spTree>
    <p:extLst>
      <p:ext uri="{BB962C8B-B14F-4D97-AF65-F5344CB8AC3E}">
        <p14:creationId xmlns:p14="http://schemas.microsoft.com/office/powerpoint/2010/main" val="96836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9A4504-BC9D-4EC3-A83F-18EA81894D07}"/>
              </a:ext>
            </a:extLst>
          </p:cNvPr>
          <p:cNvSpPr>
            <a:spLocks noGrp="1"/>
          </p:cNvSpPr>
          <p:nvPr>
            <p:ph type="title"/>
          </p:nvPr>
        </p:nvSpPr>
        <p:spPr/>
        <p:txBody>
          <a:bodyPr/>
          <a:lstStyle/>
          <a:p>
            <a:r>
              <a:rPr lang="es-ES" dirty="0"/>
              <a:t>Inmunoterapia específica</a:t>
            </a:r>
          </a:p>
        </p:txBody>
      </p:sp>
      <p:sp>
        <p:nvSpPr>
          <p:cNvPr id="3" name="Marcador de contenido 2">
            <a:extLst>
              <a:ext uri="{FF2B5EF4-FFF2-40B4-BE49-F238E27FC236}">
                <a16:creationId xmlns:a16="http://schemas.microsoft.com/office/drawing/2014/main" id="{3F88C5E7-28A0-42AC-B3FC-32795DC90F20}"/>
              </a:ext>
            </a:extLst>
          </p:cNvPr>
          <p:cNvSpPr>
            <a:spLocks noGrp="1"/>
          </p:cNvSpPr>
          <p:nvPr>
            <p:ph idx="1"/>
          </p:nvPr>
        </p:nvSpPr>
        <p:spPr/>
        <p:txBody>
          <a:bodyPr/>
          <a:lstStyle/>
          <a:p>
            <a:r>
              <a:rPr lang="es-ES" dirty="0"/>
              <a:t>Indicación</a:t>
            </a:r>
          </a:p>
          <a:p>
            <a:pPr lvl="1"/>
            <a:r>
              <a:rPr lang="es-ES" dirty="0"/>
              <a:t>Pacientes alérgicos (Relación causal entre síntomas y sensibilización)</a:t>
            </a:r>
          </a:p>
          <a:p>
            <a:pPr lvl="1"/>
            <a:r>
              <a:rPr lang="es-ES" dirty="0"/>
              <a:t>Sujetos con intensidad moderada-grave</a:t>
            </a:r>
          </a:p>
          <a:p>
            <a:r>
              <a:rPr lang="es-ES" dirty="0"/>
              <a:t>Eficacia en población infantil: </a:t>
            </a:r>
          </a:p>
          <a:p>
            <a:endParaRPr lang="es-ES" dirty="0"/>
          </a:p>
          <a:p>
            <a:endParaRPr lang="es-ES" dirty="0"/>
          </a:p>
          <a:p>
            <a:endParaRPr lang="es-ES" dirty="0"/>
          </a:p>
          <a:p>
            <a:endParaRPr lang="es-ES" dirty="0"/>
          </a:p>
          <a:p>
            <a:r>
              <a:rPr lang="es-ES" dirty="0"/>
              <a:t>Seguridad del tratamiento:</a:t>
            </a:r>
          </a:p>
          <a:p>
            <a:pPr lvl="1"/>
            <a:r>
              <a:rPr lang="es-ES" dirty="0"/>
              <a:t>Mejorada en las últimas décadas, sublingual prácticamente sin reacciones sistémicas </a:t>
            </a:r>
          </a:p>
          <a:p>
            <a:pPr marL="1258887" lvl="1" indent="0">
              <a:buNone/>
            </a:pPr>
            <a:endParaRPr lang="es-ES" dirty="0"/>
          </a:p>
        </p:txBody>
      </p:sp>
      <p:sp>
        <p:nvSpPr>
          <p:cNvPr id="4" name="Marcador de texto 3">
            <a:extLst>
              <a:ext uri="{FF2B5EF4-FFF2-40B4-BE49-F238E27FC236}">
                <a16:creationId xmlns:a16="http://schemas.microsoft.com/office/drawing/2014/main" id="{E0C0B863-A724-425A-98EF-81C67D1CEB89}"/>
              </a:ext>
            </a:extLst>
          </p:cNvPr>
          <p:cNvSpPr>
            <a:spLocks noGrp="1"/>
          </p:cNvSpPr>
          <p:nvPr>
            <p:ph type="body" sz="quarter" idx="10"/>
          </p:nvPr>
        </p:nvSpPr>
        <p:spPr>
          <a:xfrm>
            <a:off x="0" y="5842325"/>
            <a:ext cx="9970698" cy="295162"/>
          </a:xfrm>
        </p:spPr>
        <p:txBody>
          <a:bodyPr>
            <a:normAutofit/>
          </a:bodyPr>
          <a:lstStyle/>
          <a:p>
            <a:r>
              <a:rPr lang="es-ES" sz="1200" i="0" dirty="0"/>
              <a:t>Robert G, et al. EAACI </a:t>
            </a:r>
            <a:r>
              <a:rPr lang="es-ES" sz="1200" i="0" dirty="0" err="1"/>
              <a:t>Guidelines</a:t>
            </a:r>
            <a:r>
              <a:rPr lang="es-ES" sz="1200" i="0" dirty="0"/>
              <a:t> </a:t>
            </a:r>
            <a:r>
              <a:rPr lang="es-ES" sz="1200" i="0" dirty="0" err="1"/>
              <a:t>on</a:t>
            </a:r>
            <a:r>
              <a:rPr lang="es-ES" sz="1200" i="0" dirty="0"/>
              <a:t> </a:t>
            </a:r>
            <a:r>
              <a:rPr lang="es-ES" sz="1200" i="0" dirty="0" err="1"/>
              <a:t>Allergen</a:t>
            </a:r>
            <a:r>
              <a:rPr lang="es-ES" sz="1200" i="0" dirty="0"/>
              <a:t> </a:t>
            </a:r>
            <a:r>
              <a:rPr lang="es-ES" sz="1200" i="0" dirty="0" err="1"/>
              <a:t>Immunotherapy</a:t>
            </a:r>
            <a:r>
              <a:rPr lang="es-ES" sz="1200" i="0" dirty="0"/>
              <a:t>: </a:t>
            </a:r>
            <a:r>
              <a:rPr lang="es-ES" sz="1200" i="0" dirty="0" err="1"/>
              <a:t>Allergic</a:t>
            </a:r>
            <a:r>
              <a:rPr lang="es-ES" sz="1200" i="0" dirty="0"/>
              <a:t> </a:t>
            </a:r>
            <a:r>
              <a:rPr lang="es-ES" sz="1200" i="0" dirty="0" err="1"/>
              <a:t>rhinoconjunctivitis</a:t>
            </a:r>
            <a:r>
              <a:rPr lang="es-ES" sz="1200" i="0" dirty="0"/>
              <a:t>. </a:t>
            </a:r>
            <a:r>
              <a:rPr lang="es-ES" sz="1200" i="0" dirty="0" err="1"/>
              <a:t>Allergy</a:t>
            </a:r>
            <a:r>
              <a:rPr lang="es-ES" sz="1200" i="0" dirty="0"/>
              <a:t>, 2017 </a:t>
            </a:r>
            <a:r>
              <a:rPr lang="es-ES" sz="1200" i="0" dirty="0" err="1"/>
              <a:t>Sep</a:t>
            </a:r>
            <a:r>
              <a:rPr lang="es-ES" sz="1200" i="0" dirty="0"/>
              <a:t> 23. </a:t>
            </a:r>
            <a:r>
              <a:rPr lang="es-ES" sz="1200" i="0" dirty="0" err="1"/>
              <a:t>doi</a:t>
            </a:r>
            <a:r>
              <a:rPr lang="es-ES" sz="1200" i="0" dirty="0"/>
              <a:t>: 10.1111/all.13317. [</a:t>
            </a:r>
            <a:r>
              <a:rPr lang="es-ES" sz="1200" i="0" dirty="0" err="1"/>
              <a:t>Epub</a:t>
            </a:r>
            <a:r>
              <a:rPr lang="es-ES" sz="1200" i="0" dirty="0"/>
              <a:t> </a:t>
            </a:r>
            <a:r>
              <a:rPr lang="es-ES" sz="1200" i="0" dirty="0" err="1"/>
              <a:t>ahead</a:t>
            </a:r>
            <a:r>
              <a:rPr lang="es-ES" sz="1200" i="0" dirty="0"/>
              <a:t> </a:t>
            </a:r>
            <a:r>
              <a:rPr lang="es-ES" sz="1200" i="0" dirty="0" err="1"/>
              <a:t>of</a:t>
            </a:r>
            <a:r>
              <a:rPr lang="es-ES" sz="1200" i="0" dirty="0"/>
              <a:t> </a:t>
            </a:r>
            <a:r>
              <a:rPr lang="es-ES" sz="1200" i="0" dirty="0" err="1"/>
              <a:t>print</a:t>
            </a:r>
            <a:r>
              <a:rPr lang="es-ES" sz="1200" i="0" dirty="0"/>
              <a:t>]</a:t>
            </a:r>
          </a:p>
          <a:p>
            <a:endParaRPr lang="es-ES" sz="1200" i="0" dirty="0"/>
          </a:p>
          <a:p>
            <a:endParaRPr lang="es-ES" sz="1200" i="0" dirty="0"/>
          </a:p>
        </p:txBody>
      </p:sp>
      <p:graphicFrame>
        <p:nvGraphicFramePr>
          <p:cNvPr id="5" name="Tabla 4">
            <a:extLst>
              <a:ext uri="{FF2B5EF4-FFF2-40B4-BE49-F238E27FC236}">
                <a16:creationId xmlns:a16="http://schemas.microsoft.com/office/drawing/2014/main" id="{28DC2954-1B41-4000-BB95-9417E5AAC34D}"/>
              </a:ext>
            </a:extLst>
          </p:cNvPr>
          <p:cNvGraphicFramePr>
            <a:graphicFrameLocks noGrp="1"/>
          </p:cNvGraphicFramePr>
          <p:nvPr>
            <p:extLst>
              <p:ext uri="{D42A27DB-BD31-4B8C-83A1-F6EECF244321}">
                <p14:modId xmlns:p14="http://schemas.microsoft.com/office/powerpoint/2010/main" val="1421179555"/>
              </p:ext>
            </p:extLst>
          </p:nvPr>
        </p:nvGraphicFramePr>
        <p:xfrm>
          <a:off x="2398427" y="3056854"/>
          <a:ext cx="7236917" cy="1112520"/>
        </p:xfrm>
        <a:graphic>
          <a:graphicData uri="http://schemas.openxmlformats.org/drawingml/2006/table">
            <a:tbl>
              <a:tblPr firstRow="1" bandRow="1">
                <a:tableStyleId>{3B4B98B0-60AC-42C2-AFA5-B58CD77FA1E5}</a:tableStyleId>
              </a:tblPr>
              <a:tblGrid>
                <a:gridCol w="3329183">
                  <a:extLst>
                    <a:ext uri="{9D8B030D-6E8A-4147-A177-3AD203B41FA5}">
                      <a16:colId xmlns:a16="http://schemas.microsoft.com/office/drawing/2014/main" val="2960045313"/>
                    </a:ext>
                  </a:extLst>
                </a:gridCol>
                <a:gridCol w="2084994">
                  <a:extLst>
                    <a:ext uri="{9D8B030D-6E8A-4147-A177-3AD203B41FA5}">
                      <a16:colId xmlns:a16="http://schemas.microsoft.com/office/drawing/2014/main" val="589119329"/>
                    </a:ext>
                  </a:extLst>
                </a:gridCol>
                <a:gridCol w="1822740">
                  <a:extLst>
                    <a:ext uri="{9D8B030D-6E8A-4147-A177-3AD203B41FA5}">
                      <a16:colId xmlns:a16="http://schemas.microsoft.com/office/drawing/2014/main" val="462292842"/>
                    </a:ext>
                  </a:extLst>
                </a:gridCol>
              </a:tblGrid>
              <a:tr h="370840">
                <a:tc>
                  <a:txBody>
                    <a:bodyPr/>
                    <a:lstStyle/>
                    <a:p>
                      <a:r>
                        <a:rPr lang="es-ES" dirty="0">
                          <a:solidFill>
                            <a:schemeClr val="accent3">
                              <a:lumMod val="50000"/>
                            </a:schemeClr>
                          </a:solidFill>
                        </a:rPr>
                        <a:t>Vía y grado de recomendación</a:t>
                      </a:r>
                    </a:p>
                  </a:txBody>
                  <a:tcPr/>
                </a:tc>
                <a:tc>
                  <a:txBody>
                    <a:bodyPr/>
                    <a:lstStyle/>
                    <a:p>
                      <a:r>
                        <a:rPr lang="es-ES" dirty="0"/>
                        <a:t>Rinitis “Estacional”</a:t>
                      </a:r>
                    </a:p>
                  </a:txBody>
                  <a:tcPr/>
                </a:tc>
                <a:tc>
                  <a:txBody>
                    <a:bodyPr/>
                    <a:lstStyle/>
                    <a:p>
                      <a:r>
                        <a:rPr lang="es-ES" dirty="0"/>
                        <a:t>Rinitis “Perenne”</a:t>
                      </a:r>
                    </a:p>
                  </a:txBody>
                  <a:tcPr/>
                </a:tc>
                <a:extLst>
                  <a:ext uri="{0D108BD9-81ED-4DB2-BD59-A6C34878D82A}">
                    <a16:rowId xmlns:a16="http://schemas.microsoft.com/office/drawing/2014/main" val="189137191"/>
                  </a:ext>
                </a:extLst>
              </a:tr>
              <a:tr h="370840">
                <a:tc>
                  <a:txBody>
                    <a:bodyPr/>
                    <a:lstStyle/>
                    <a:p>
                      <a:r>
                        <a:rPr lang="es-ES" dirty="0">
                          <a:solidFill>
                            <a:schemeClr val="accent3">
                              <a:lumMod val="50000"/>
                            </a:schemeClr>
                          </a:solidFill>
                        </a:rPr>
                        <a:t>Subcutánea</a:t>
                      </a:r>
                    </a:p>
                  </a:txBody>
                  <a:tcPr/>
                </a:tc>
                <a:tc>
                  <a:txBody>
                    <a:bodyPr/>
                    <a:lstStyle/>
                    <a:p>
                      <a:pPr algn="ctr"/>
                      <a:r>
                        <a:rPr lang="es-ES" b="1" dirty="0"/>
                        <a:t>B</a:t>
                      </a:r>
                    </a:p>
                  </a:txBody>
                  <a:tcPr/>
                </a:tc>
                <a:tc>
                  <a:txBody>
                    <a:bodyPr/>
                    <a:lstStyle/>
                    <a:p>
                      <a:pPr algn="ctr"/>
                      <a:r>
                        <a:rPr lang="es-ES" b="1" dirty="0"/>
                        <a:t>B</a:t>
                      </a:r>
                    </a:p>
                  </a:txBody>
                  <a:tcPr/>
                </a:tc>
                <a:extLst>
                  <a:ext uri="{0D108BD9-81ED-4DB2-BD59-A6C34878D82A}">
                    <a16:rowId xmlns:a16="http://schemas.microsoft.com/office/drawing/2014/main" val="1252419502"/>
                  </a:ext>
                </a:extLst>
              </a:tr>
              <a:tr h="370840">
                <a:tc>
                  <a:txBody>
                    <a:bodyPr/>
                    <a:lstStyle/>
                    <a:p>
                      <a:r>
                        <a:rPr lang="es-ES" dirty="0">
                          <a:solidFill>
                            <a:schemeClr val="accent3">
                              <a:lumMod val="50000"/>
                            </a:schemeClr>
                          </a:solidFill>
                        </a:rPr>
                        <a:t>Sublingual</a:t>
                      </a:r>
                    </a:p>
                  </a:txBody>
                  <a:tcPr/>
                </a:tc>
                <a:tc>
                  <a:txBody>
                    <a:bodyPr/>
                    <a:lstStyle/>
                    <a:p>
                      <a:pPr algn="ctr"/>
                      <a:r>
                        <a:rPr lang="es-ES" b="1" dirty="0"/>
                        <a:t>A</a:t>
                      </a:r>
                    </a:p>
                  </a:txBody>
                  <a:tcPr/>
                </a:tc>
                <a:tc>
                  <a:txBody>
                    <a:bodyPr/>
                    <a:lstStyle/>
                    <a:p>
                      <a:pPr algn="ctr"/>
                      <a:r>
                        <a:rPr lang="es-ES" b="1" dirty="0"/>
                        <a:t>A</a:t>
                      </a:r>
                    </a:p>
                  </a:txBody>
                  <a:tcPr/>
                </a:tc>
                <a:extLst>
                  <a:ext uri="{0D108BD9-81ED-4DB2-BD59-A6C34878D82A}">
                    <a16:rowId xmlns:a16="http://schemas.microsoft.com/office/drawing/2014/main" val="3872744310"/>
                  </a:ext>
                </a:extLst>
              </a:tr>
            </a:tbl>
          </a:graphicData>
        </a:graphic>
      </p:graphicFrame>
    </p:spTree>
    <p:extLst>
      <p:ext uri="{BB962C8B-B14F-4D97-AF65-F5344CB8AC3E}">
        <p14:creationId xmlns:p14="http://schemas.microsoft.com/office/powerpoint/2010/main" val="325039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9819B9E-7201-4D25-9010-A6A531B85BE8}"/>
              </a:ext>
            </a:extLst>
          </p:cNvPr>
          <p:cNvPicPr>
            <a:picLocks noChangeAspect="1"/>
          </p:cNvPicPr>
          <p:nvPr/>
        </p:nvPicPr>
        <p:blipFill>
          <a:blip r:embed="rId2"/>
          <a:stretch>
            <a:fillRect/>
          </a:stretch>
        </p:blipFill>
        <p:spPr>
          <a:xfrm>
            <a:off x="2095745" y="518202"/>
            <a:ext cx="3427291" cy="50979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 name="Imagen 1">
            <a:extLst>
              <a:ext uri="{FF2B5EF4-FFF2-40B4-BE49-F238E27FC236}">
                <a16:creationId xmlns:a16="http://schemas.microsoft.com/office/drawing/2014/main" id="{AFCB6900-57C0-4F8D-8289-797004C82961}"/>
              </a:ext>
            </a:extLst>
          </p:cNvPr>
          <p:cNvPicPr>
            <a:picLocks noChangeAspect="1"/>
          </p:cNvPicPr>
          <p:nvPr/>
        </p:nvPicPr>
        <p:blipFill rotWithShape="1">
          <a:blip r:embed="rId3">
            <a:clrChange>
              <a:clrFrom>
                <a:srgbClr val="FFFFFF"/>
              </a:clrFrom>
              <a:clrTo>
                <a:srgbClr val="FFFFFF">
                  <a:alpha val="0"/>
                </a:srgbClr>
              </a:clrTo>
            </a:clrChange>
          </a:blip>
          <a:srcRect t="3548" r="50371" b="12222"/>
          <a:stretch/>
        </p:blipFill>
        <p:spPr>
          <a:xfrm>
            <a:off x="8963891" y="1283854"/>
            <a:ext cx="2264727" cy="3893571"/>
          </a:xfrm>
          <a:prstGeom prst="rect">
            <a:avLst/>
          </a:prstGeom>
        </p:spPr>
      </p:pic>
      <p:pic>
        <p:nvPicPr>
          <p:cNvPr id="4" name="Imagen 3">
            <a:extLst>
              <a:ext uri="{FF2B5EF4-FFF2-40B4-BE49-F238E27FC236}">
                <a16:creationId xmlns:a16="http://schemas.microsoft.com/office/drawing/2014/main" id="{209D5E8D-EA60-469E-ABC9-A8911B06E4D7}"/>
              </a:ext>
            </a:extLst>
          </p:cNvPr>
          <p:cNvPicPr>
            <a:picLocks noChangeAspect="1"/>
          </p:cNvPicPr>
          <p:nvPr/>
        </p:nvPicPr>
        <p:blipFill rotWithShape="1">
          <a:blip r:embed="rId3">
            <a:clrChange>
              <a:clrFrom>
                <a:srgbClr val="FFFFFF"/>
              </a:clrFrom>
              <a:clrTo>
                <a:srgbClr val="FFFFFF">
                  <a:alpha val="0"/>
                </a:srgbClr>
              </a:clrTo>
            </a:clrChange>
          </a:blip>
          <a:srcRect l="51022" t="3513" r="1274"/>
          <a:stretch/>
        </p:blipFill>
        <p:spPr>
          <a:xfrm>
            <a:off x="6608617" y="1283855"/>
            <a:ext cx="1900355" cy="3893572"/>
          </a:xfrm>
          <a:prstGeom prst="rect">
            <a:avLst/>
          </a:prstGeom>
        </p:spPr>
      </p:pic>
      <p:sp>
        <p:nvSpPr>
          <p:cNvPr id="5" name="Marcador de texto 8">
            <a:extLst>
              <a:ext uri="{FF2B5EF4-FFF2-40B4-BE49-F238E27FC236}">
                <a16:creationId xmlns:a16="http://schemas.microsoft.com/office/drawing/2014/main" id="{88B733E6-87E3-4AF9-B41B-F66CD0AE9DDC}"/>
              </a:ext>
            </a:extLst>
          </p:cNvPr>
          <p:cNvSpPr txBox="1">
            <a:spLocks/>
          </p:cNvSpPr>
          <p:nvPr/>
        </p:nvSpPr>
        <p:spPr>
          <a:xfrm>
            <a:off x="6405420" y="889416"/>
            <a:ext cx="2415308" cy="394438"/>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dirty="0">
                <a:solidFill>
                  <a:schemeClr val="tx2"/>
                </a:solidFill>
              </a:rPr>
              <a:t>Orden de la narración</a:t>
            </a:r>
          </a:p>
        </p:txBody>
      </p:sp>
      <p:sp>
        <p:nvSpPr>
          <p:cNvPr id="6" name="Marcador de texto 8">
            <a:extLst>
              <a:ext uri="{FF2B5EF4-FFF2-40B4-BE49-F238E27FC236}">
                <a16:creationId xmlns:a16="http://schemas.microsoft.com/office/drawing/2014/main" id="{C251B65B-346E-4D93-A761-C72FED7AC310}"/>
              </a:ext>
            </a:extLst>
          </p:cNvPr>
          <p:cNvSpPr txBox="1">
            <a:spLocks/>
          </p:cNvSpPr>
          <p:nvPr/>
        </p:nvSpPr>
        <p:spPr>
          <a:xfrm>
            <a:off x="8963891" y="889416"/>
            <a:ext cx="2415308" cy="39443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dirty="0">
                <a:solidFill>
                  <a:schemeClr val="tx2"/>
                </a:solidFill>
              </a:rPr>
              <a:t>Orden de la historia</a:t>
            </a:r>
          </a:p>
        </p:txBody>
      </p:sp>
      <p:sp>
        <p:nvSpPr>
          <p:cNvPr id="8" name="Rectángulo 7">
            <a:extLst>
              <a:ext uri="{FF2B5EF4-FFF2-40B4-BE49-F238E27FC236}">
                <a16:creationId xmlns:a16="http://schemas.microsoft.com/office/drawing/2014/main" id="{1F41E0B0-5E11-4BA5-9CD4-DD60784C5BC9}"/>
              </a:ext>
            </a:extLst>
          </p:cNvPr>
          <p:cNvSpPr/>
          <p:nvPr/>
        </p:nvSpPr>
        <p:spPr>
          <a:xfrm>
            <a:off x="0" y="0"/>
            <a:ext cx="12192000" cy="6858000"/>
          </a:xfrm>
          <a:prstGeom prst="rect">
            <a:avLst/>
          </a:prstGeom>
          <a:solidFill>
            <a:schemeClr val="bg1">
              <a:alpha val="85000"/>
            </a:schemeClr>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Título 1">
            <a:extLst>
              <a:ext uri="{FF2B5EF4-FFF2-40B4-BE49-F238E27FC236}">
                <a16:creationId xmlns:a16="http://schemas.microsoft.com/office/drawing/2014/main" id="{C2F98BAE-462E-48D4-AE59-16D6B2516E93}"/>
              </a:ext>
            </a:extLst>
          </p:cNvPr>
          <p:cNvSpPr txBox="1">
            <a:spLocks/>
          </p:cNvSpPr>
          <p:nvPr/>
        </p:nvSpPr>
        <p:spPr>
          <a:xfrm>
            <a:off x="4807528" y="4639635"/>
            <a:ext cx="6467765" cy="1075579"/>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accent1"/>
                </a:solidFill>
                <a:latin typeface="+mj-lt"/>
                <a:ea typeface="+mj-ea"/>
                <a:cs typeface="+mj-cs"/>
              </a:defRPr>
            </a:lvl1pPr>
          </a:lstStyle>
          <a:p>
            <a:pPr algn="l"/>
            <a:r>
              <a:rPr lang="es-ES" sz="7200" dirty="0">
                <a:solidFill>
                  <a:srgbClr val="C00000"/>
                </a:solidFill>
                <a:effectLst>
                  <a:outerShdw blurRad="38100" dist="38100" dir="2700000" algn="tl">
                    <a:srgbClr val="000000">
                      <a:alpha val="43137"/>
                    </a:srgbClr>
                  </a:outerShdw>
                </a:effectLst>
              </a:rPr>
              <a:t>CONCLUSIONES</a:t>
            </a:r>
          </a:p>
        </p:txBody>
      </p:sp>
    </p:spTree>
    <p:extLst>
      <p:ext uri="{BB962C8B-B14F-4D97-AF65-F5344CB8AC3E}">
        <p14:creationId xmlns:p14="http://schemas.microsoft.com/office/powerpoint/2010/main" val="3498893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48422-E307-481E-931E-378DB10FC342}"/>
              </a:ext>
            </a:extLst>
          </p:cNvPr>
          <p:cNvSpPr>
            <a:spLocks noGrp="1"/>
          </p:cNvSpPr>
          <p:nvPr>
            <p:ph type="title"/>
          </p:nvPr>
        </p:nvSpPr>
        <p:spPr/>
        <p:txBody>
          <a:bodyPr/>
          <a:lstStyle/>
          <a:p>
            <a:r>
              <a:rPr lang="es-ES" dirty="0"/>
              <a:t>Conclusiones urticaria	</a:t>
            </a:r>
          </a:p>
        </p:txBody>
      </p:sp>
      <p:sp>
        <p:nvSpPr>
          <p:cNvPr id="3" name="Marcador de contenido 2">
            <a:extLst>
              <a:ext uri="{FF2B5EF4-FFF2-40B4-BE49-F238E27FC236}">
                <a16:creationId xmlns:a16="http://schemas.microsoft.com/office/drawing/2014/main" id="{6DBF4006-8779-4AAE-9DA6-B943443C57AC}"/>
              </a:ext>
            </a:extLst>
          </p:cNvPr>
          <p:cNvSpPr>
            <a:spLocks noGrp="1"/>
          </p:cNvSpPr>
          <p:nvPr>
            <p:ph idx="1"/>
          </p:nvPr>
        </p:nvSpPr>
        <p:spPr>
          <a:xfrm>
            <a:off x="4618" y="1015674"/>
            <a:ext cx="11582400" cy="4983843"/>
          </a:xfrm>
        </p:spPr>
        <p:txBody>
          <a:bodyPr>
            <a:normAutofit fontScale="92500" lnSpcReduction="20000"/>
          </a:bodyPr>
          <a:lstStyle/>
          <a:p>
            <a:pPr algn="just"/>
            <a:r>
              <a:rPr lang="es-ES" dirty="0"/>
              <a:t>La urticaria es una patología frecuente, que causa alarma, pero que (salvo reacciones alérgicas) no suele ser grave</a:t>
            </a:r>
          </a:p>
          <a:p>
            <a:pPr algn="just"/>
            <a:endParaRPr lang="es-ES" dirty="0"/>
          </a:p>
          <a:p>
            <a:pPr algn="just"/>
            <a:r>
              <a:rPr lang="es-ES" dirty="0"/>
              <a:t>La mayoría de las urticarias no son de origen alérgico, pero identificar éstas correctamente es crucial para evitar riesgo futuro</a:t>
            </a:r>
          </a:p>
          <a:p>
            <a:pPr algn="just"/>
            <a:endParaRPr lang="es-ES" dirty="0"/>
          </a:p>
          <a:p>
            <a:pPr algn="just"/>
            <a:r>
              <a:rPr lang="es-ES" dirty="0"/>
              <a:t>El diagnóstico de la urticaria aguda es eminentemente clínico, y detección de IgE específica si se sospecha alérgica. La urticaria crónica precisa de </a:t>
            </a:r>
            <a:r>
              <a:rPr lang="es-ES" dirty="0" err="1"/>
              <a:t>tests</a:t>
            </a:r>
            <a:r>
              <a:rPr lang="es-ES" dirty="0"/>
              <a:t> específicos si es inducible y en la crónica idiopática, no está aconsejado realizar baterías extensas de determinaciones</a:t>
            </a:r>
          </a:p>
          <a:p>
            <a:pPr algn="just"/>
            <a:endParaRPr lang="es-ES" dirty="0"/>
          </a:p>
          <a:p>
            <a:pPr algn="just"/>
            <a:r>
              <a:rPr lang="es-ES" dirty="0"/>
              <a:t>El pilar del tratamiento es el antihistamínico de segunda generación, que se puede subir hasta 4 veces su dosis habitual</a:t>
            </a:r>
          </a:p>
          <a:p>
            <a:pPr algn="just"/>
            <a:endParaRPr lang="es-ES" dirty="0"/>
          </a:p>
          <a:p>
            <a:pPr algn="just"/>
            <a:r>
              <a:rPr lang="es-ES" dirty="0" err="1"/>
              <a:t>Omalizumab</a:t>
            </a:r>
            <a:r>
              <a:rPr lang="es-ES" dirty="0"/>
              <a:t> se ha establecido como la segunda línea de tratamiento en urticaria crónica con mala respuesta </a:t>
            </a:r>
          </a:p>
        </p:txBody>
      </p:sp>
    </p:spTree>
    <p:extLst>
      <p:ext uri="{BB962C8B-B14F-4D97-AF65-F5344CB8AC3E}">
        <p14:creationId xmlns:p14="http://schemas.microsoft.com/office/powerpoint/2010/main" val="4019790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03E94-E749-422D-B8F9-F160BB8D023A}"/>
              </a:ext>
            </a:extLst>
          </p:cNvPr>
          <p:cNvSpPr>
            <a:spLocks noGrp="1"/>
          </p:cNvSpPr>
          <p:nvPr>
            <p:ph type="title"/>
          </p:nvPr>
        </p:nvSpPr>
        <p:spPr/>
        <p:txBody>
          <a:bodyPr/>
          <a:lstStyle/>
          <a:p>
            <a:r>
              <a:rPr lang="es-ES" dirty="0"/>
              <a:t>Conclusiones </a:t>
            </a:r>
            <a:r>
              <a:rPr lang="es-ES" dirty="0" err="1"/>
              <a:t>Rinoconjuntivitis</a:t>
            </a:r>
            <a:r>
              <a:rPr lang="es-ES" dirty="0"/>
              <a:t> alérgica</a:t>
            </a:r>
          </a:p>
        </p:txBody>
      </p:sp>
      <p:sp>
        <p:nvSpPr>
          <p:cNvPr id="3" name="Marcador de contenido 2">
            <a:extLst>
              <a:ext uri="{FF2B5EF4-FFF2-40B4-BE49-F238E27FC236}">
                <a16:creationId xmlns:a16="http://schemas.microsoft.com/office/drawing/2014/main" id="{A66EE451-7881-4E59-937F-136C0F96B6F5}"/>
              </a:ext>
            </a:extLst>
          </p:cNvPr>
          <p:cNvSpPr>
            <a:spLocks noGrp="1"/>
          </p:cNvSpPr>
          <p:nvPr>
            <p:ph idx="1"/>
          </p:nvPr>
        </p:nvSpPr>
        <p:spPr>
          <a:xfrm>
            <a:off x="0" y="1015674"/>
            <a:ext cx="11582400" cy="4957529"/>
          </a:xfrm>
        </p:spPr>
        <p:txBody>
          <a:bodyPr>
            <a:normAutofit fontScale="92500" lnSpcReduction="10000"/>
          </a:bodyPr>
          <a:lstStyle/>
          <a:p>
            <a:pPr algn="just"/>
            <a:r>
              <a:rPr lang="es-ES" sz="2200" dirty="0"/>
              <a:t>La </a:t>
            </a:r>
            <a:r>
              <a:rPr lang="es-ES" sz="2200" dirty="0" err="1"/>
              <a:t>rinoconjuntivitis</a:t>
            </a:r>
            <a:r>
              <a:rPr lang="es-ES" sz="2200" dirty="0"/>
              <a:t> alérgica aparece habitualmente a partir de los 3-4 años y puede afectar al 25 a 30% de la población adulta</a:t>
            </a:r>
          </a:p>
          <a:p>
            <a:pPr algn="just"/>
            <a:endParaRPr lang="es-ES" sz="2200" dirty="0"/>
          </a:p>
          <a:p>
            <a:pPr algn="just"/>
            <a:r>
              <a:rPr lang="es-ES" sz="2200" dirty="0"/>
              <a:t>La anamnesis ayuda a realizar un correcto diagnóstico diferencial con otras patologías que pueden cursar con síntomas nasales teniendo en cuenta la edad </a:t>
            </a:r>
          </a:p>
          <a:p>
            <a:pPr algn="just"/>
            <a:endParaRPr lang="es-ES" sz="2200" dirty="0"/>
          </a:p>
          <a:p>
            <a:pPr algn="just"/>
            <a:r>
              <a:rPr lang="es-ES" sz="2200" dirty="0"/>
              <a:t>El diagnóstico de RC alérgica se confirma al establecer causalidad entre detección de sensibilizaciones y aparición de síntomas</a:t>
            </a:r>
          </a:p>
          <a:p>
            <a:pPr algn="just"/>
            <a:endParaRPr lang="es-ES" sz="2200" dirty="0"/>
          </a:p>
          <a:p>
            <a:pPr algn="just"/>
            <a:r>
              <a:rPr lang="es-ES" sz="2200" dirty="0"/>
              <a:t>El tratamiento de primera línea son los antihistamínicos de segunda generación, siendo el corticoide intranasal un grupo terapéutico útil en monoterapia y asociado a antihistamínico en los casos más graves</a:t>
            </a:r>
          </a:p>
          <a:p>
            <a:pPr algn="just"/>
            <a:endParaRPr lang="es-ES" sz="2200" dirty="0"/>
          </a:p>
          <a:p>
            <a:pPr algn="just"/>
            <a:r>
              <a:rPr lang="es-ES" sz="2200" dirty="0"/>
              <a:t>El tratamiento con inmunoterapia, cuando se puede emplear, es el único tratamiento que tiene capacidad de modificar el curso natural de la enfermedad</a:t>
            </a:r>
          </a:p>
        </p:txBody>
      </p:sp>
    </p:spTree>
    <p:extLst>
      <p:ext uri="{BB962C8B-B14F-4D97-AF65-F5344CB8AC3E}">
        <p14:creationId xmlns:p14="http://schemas.microsoft.com/office/powerpoint/2010/main" val="19868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err="1"/>
              <a:t>Tratamiento</a:t>
            </a:r>
            <a:r>
              <a:rPr lang="en-GB" dirty="0"/>
              <a:t> de la urticaria </a:t>
            </a:r>
            <a:r>
              <a:rPr lang="en-GB" dirty="0" err="1"/>
              <a:t>aguda</a:t>
            </a:r>
            <a:endParaRPr lang="en-GB" dirty="0"/>
          </a:p>
        </p:txBody>
      </p:sp>
      <p:sp>
        <p:nvSpPr>
          <p:cNvPr id="7" name="Marcador de contenido 2">
            <a:extLst>
              <a:ext uri="{FF2B5EF4-FFF2-40B4-BE49-F238E27FC236}">
                <a16:creationId xmlns:a16="http://schemas.microsoft.com/office/drawing/2014/main" id="{BB6C30FB-9E34-4ACF-8EAB-BED05BCD13BA}"/>
              </a:ext>
            </a:extLst>
          </p:cNvPr>
          <p:cNvSpPr>
            <a:spLocks noGrp="1"/>
          </p:cNvSpPr>
          <p:nvPr>
            <p:ph idx="1"/>
          </p:nvPr>
        </p:nvSpPr>
        <p:spPr>
          <a:xfrm>
            <a:off x="0" y="1015675"/>
            <a:ext cx="11582400" cy="4645572"/>
          </a:xfrm>
        </p:spPr>
        <p:txBody>
          <a:bodyPr>
            <a:normAutofit fontScale="92500" lnSpcReduction="10000"/>
          </a:bodyPr>
          <a:lstStyle/>
          <a:p>
            <a:r>
              <a:rPr lang="es-ES" dirty="0"/>
              <a:t>Antihistamínicos de primera generación: </a:t>
            </a:r>
          </a:p>
          <a:p>
            <a:pPr lvl="1"/>
            <a:r>
              <a:rPr lang="es-ES" dirty="0"/>
              <a:t>DESACONSEJADOS EN URTICARIA</a:t>
            </a:r>
          </a:p>
          <a:p>
            <a:pPr lvl="1"/>
            <a:r>
              <a:rPr lang="es-ES" dirty="0"/>
              <a:t>….pero siguen usándose hasta en el 91% de las urticarias agudas en urgencias*</a:t>
            </a:r>
          </a:p>
          <a:p>
            <a:pPr marL="1258887" lvl="1" indent="0">
              <a:buNone/>
            </a:pPr>
            <a:r>
              <a:rPr lang="es-ES" dirty="0"/>
              <a:t>	</a:t>
            </a:r>
          </a:p>
          <a:p>
            <a:r>
              <a:rPr lang="es-ES" dirty="0"/>
              <a:t>Perfil de seguridad deficiente**:</a:t>
            </a:r>
          </a:p>
          <a:p>
            <a:pPr lvl="1"/>
            <a:r>
              <a:rPr lang="es-ES" dirty="0"/>
              <a:t>Efectos anticolinérgicos significativos</a:t>
            </a:r>
          </a:p>
          <a:p>
            <a:pPr lvl="1"/>
            <a:r>
              <a:rPr lang="es-ES" dirty="0"/>
              <a:t>Reducen la fase de REM del sueño</a:t>
            </a:r>
          </a:p>
          <a:p>
            <a:pPr lvl="1"/>
            <a:r>
              <a:rPr lang="es-ES" dirty="0"/>
              <a:t>Reducen la capacidad de aprendizaje</a:t>
            </a:r>
          </a:p>
          <a:p>
            <a:pPr lvl="1"/>
            <a:r>
              <a:rPr lang="es-ES" dirty="0"/>
              <a:t>Potencial riesgo de cardiotoxicidad en caso de sobredosis (prolongación QT)</a:t>
            </a:r>
          </a:p>
          <a:p>
            <a:pPr lvl="1"/>
            <a:endParaRPr lang="es-ES" dirty="0"/>
          </a:p>
          <a:p>
            <a:pPr marL="808038" lvl="1">
              <a:buClrTx/>
              <a:buSzTx/>
              <a:buBlip>
                <a:blip r:embed="rId3"/>
              </a:buBlip>
            </a:pPr>
            <a:r>
              <a:rPr lang="es-ES" sz="2400" dirty="0"/>
              <a:t>Antihistamínicos de segunda generación:</a:t>
            </a:r>
          </a:p>
          <a:p>
            <a:pPr lvl="1"/>
            <a:r>
              <a:rPr lang="es-ES" dirty="0"/>
              <a:t>Tratamiento de primera línea de la urticaria aguda</a:t>
            </a:r>
          </a:p>
        </p:txBody>
      </p:sp>
      <p:sp>
        <p:nvSpPr>
          <p:cNvPr id="8" name="Marcador de texto 1"/>
          <p:cNvSpPr>
            <a:spLocks noGrp="1"/>
          </p:cNvSpPr>
          <p:nvPr>
            <p:ph type="body" sz="quarter" idx="10"/>
          </p:nvPr>
        </p:nvSpPr>
        <p:spPr>
          <a:xfrm>
            <a:off x="-43" y="5661247"/>
            <a:ext cx="11582443" cy="570219"/>
          </a:xfrm>
        </p:spPr>
        <p:txBody>
          <a:bodyPr>
            <a:normAutofit/>
          </a:bodyPr>
          <a:lstStyle/>
          <a:p>
            <a:r>
              <a:rPr lang="en-GB" i="0" dirty="0"/>
              <a:t>*</a:t>
            </a:r>
            <a:r>
              <a:rPr lang="en-GB" i="0" dirty="0" err="1"/>
              <a:t>Beno</a:t>
            </a:r>
            <a:r>
              <a:rPr lang="en-GB" i="0" dirty="0"/>
              <a:t> SM, et al. A survey of emergency department management of acute urticaria in children. </a:t>
            </a:r>
            <a:r>
              <a:rPr lang="es-ES" i="0" dirty="0" err="1"/>
              <a:t>Pediatr</a:t>
            </a:r>
            <a:r>
              <a:rPr lang="es-ES" i="0" dirty="0"/>
              <a:t> </a:t>
            </a:r>
            <a:r>
              <a:rPr lang="es-ES" i="0" dirty="0" err="1"/>
              <a:t>Emerg</a:t>
            </a:r>
            <a:r>
              <a:rPr lang="es-ES" i="0" dirty="0"/>
              <a:t> </a:t>
            </a:r>
            <a:r>
              <a:rPr lang="es-ES" i="0" dirty="0" err="1"/>
              <a:t>Care</a:t>
            </a:r>
            <a:r>
              <a:rPr lang="es-ES" i="0" dirty="0"/>
              <a:t> 2007;23(12): 862–8</a:t>
            </a:r>
            <a:endParaRPr lang="en-GB" i="0" dirty="0"/>
          </a:p>
          <a:p>
            <a:r>
              <a:rPr lang="en-GB" i="0" dirty="0"/>
              <a:t>**Church MK, et al. Risk of first-generation H1-antihistamines: a GA2LEN position paper. Allergy 2010; 65: 459–466</a:t>
            </a:r>
          </a:p>
        </p:txBody>
      </p:sp>
    </p:spTree>
    <p:extLst>
      <p:ext uri="{BB962C8B-B14F-4D97-AF65-F5344CB8AC3E}">
        <p14:creationId xmlns:p14="http://schemas.microsoft.com/office/powerpoint/2010/main" val="275726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9819B9E-7201-4D25-9010-A6A531B85BE8}"/>
              </a:ext>
            </a:extLst>
          </p:cNvPr>
          <p:cNvPicPr>
            <a:picLocks noChangeAspect="1"/>
          </p:cNvPicPr>
          <p:nvPr/>
        </p:nvPicPr>
        <p:blipFill>
          <a:blip r:embed="rId2"/>
          <a:stretch>
            <a:fillRect/>
          </a:stretch>
        </p:blipFill>
        <p:spPr>
          <a:xfrm>
            <a:off x="2095745" y="518202"/>
            <a:ext cx="3427291" cy="50979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 name="Imagen 1">
            <a:extLst>
              <a:ext uri="{FF2B5EF4-FFF2-40B4-BE49-F238E27FC236}">
                <a16:creationId xmlns:a16="http://schemas.microsoft.com/office/drawing/2014/main" id="{AFCB6900-57C0-4F8D-8289-797004C82961}"/>
              </a:ext>
            </a:extLst>
          </p:cNvPr>
          <p:cNvPicPr>
            <a:picLocks noChangeAspect="1"/>
          </p:cNvPicPr>
          <p:nvPr/>
        </p:nvPicPr>
        <p:blipFill rotWithShape="1">
          <a:blip r:embed="rId3">
            <a:clrChange>
              <a:clrFrom>
                <a:srgbClr val="FFFFFF"/>
              </a:clrFrom>
              <a:clrTo>
                <a:srgbClr val="FFFFFF">
                  <a:alpha val="0"/>
                </a:srgbClr>
              </a:clrTo>
            </a:clrChange>
          </a:blip>
          <a:srcRect t="3548" r="50371" b="12222"/>
          <a:stretch/>
        </p:blipFill>
        <p:spPr>
          <a:xfrm>
            <a:off x="8963891" y="1283854"/>
            <a:ext cx="2264727" cy="3893571"/>
          </a:xfrm>
          <a:prstGeom prst="rect">
            <a:avLst/>
          </a:prstGeom>
        </p:spPr>
      </p:pic>
      <p:pic>
        <p:nvPicPr>
          <p:cNvPr id="4" name="Imagen 3">
            <a:extLst>
              <a:ext uri="{FF2B5EF4-FFF2-40B4-BE49-F238E27FC236}">
                <a16:creationId xmlns:a16="http://schemas.microsoft.com/office/drawing/2014/main" id="{209D5E8D-EA60-469E-ABC9-A8911B06E4D7}"/>
              </a:ext>
            </a:extLst>
          </p:cNvPr>
          <p:cNvPicPr>
            <a:picLocks noChangeAspect="1"/>
          </p:cNvPicPr>
          <p:nvPr/>
        </p:nvPicPr>
        <p:blipFill rotWithShape="1">
          <a:blip r:embed="rId3">
            <a:clrChange>
              <a:clrFrom>
                <a:srgbClr val="FFFFFF"/>
              </a:clrFrom>
              <a:clrTo>
                <a:srgbClr val="FFFFFF">
                  <a:alpha val="0"/>
                </a:srgbClr>
              </a:clrTo>
            </a:clrChange>
          </a:blip>
          <a:srcRect l="51022" t="3513" r="1274"/>
          <a:stretch/>
        </p:blipFill>
        <p:spPr>
          <a:xfrm>
            <a:off x="6608617" y="1283855"/>
            <a:ext cx="1900355" cy="3893572"/>
          </a:xfrm>
          <a:prstGeom prst="rect">
            <a:avLst/>
          </a:prstGeom>
        </p:spPr>
      </p:pic>
      <p:sp>
        <p:nvSpPr>
          <p:cNvPr id="5" name="Marcador de texto 8">
            <a:extLst>
              <a:ext uri="{FF2B5EF4-FFF2-40B4-BE49-F238E27FC236}">
                <a16:creationId xmlns:a16="http://schemas.microsoft.com/office/drawing/2014/main" id="{88B733E6-87E3-4AF9-B41B-F66CD0AE9DDC}"/>
              </a:ext>
            </a:extLst>
          </p:cNvPr>
          <p:cNvSpPr txBox="1">
            <a:spLocks/>
          </p:cNvSpPr>
          <p:nvPr/>
        </p:nvSpPr>
        <p:spPr>
          <a:xfrm>
            <a:off x="6405420" y="889416"/>
            <a:ext cx="2415308" cy="394438"/>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dirty="0">
                <a:solidFill>
                  <a:schemeClr val="tx2"/>
                </a:solidFill>
              </a:rPr>
              <a:t>Orden de la narración</a:t>
            </a:r>
          </a:p>
        </p:txBody>
      </p:sp>
      <p:sp>
        <p:nvSpPr>
          <p:cNvPr id="6" name="Marcador de texto 8">
            <a:extLst>
              <a:ext uri="{FF2B5EF4-FFF2-40B4-BE49-F238E27FC236}">
                <a16:creationId xmlns:a16="http://schemas.microsoft.com/office/drawing/2014/main" id="{C251B65B-346E-4D93-A761-C72FED7AC310}"/>
              </a:ext>
            </a:extLst>
          </p:cNvPr>
          <p:cNvSpPr txBox="1">
            <a:spLocks/>
          </p:cNvSpPr>
          <p:nvPr/>
        </p:nvSpPr>
        <p:spPr>
          <a:xfrm>
            <a:off x="8963891" y="889416"/>
            <a:ext cx="2415308" cy="39443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dirty="0">
                <a:solidFill>
                  <a:schemeClr val="tx2"/>
                </a:solidFill>
              </a:rPr>
              <a:t>Orden de la historia</a:t>
            </a:r>
          </a:p>
        </p:txBody>
      </p:sp>
      <p:sp>
        <p:nvSpPr>
          <p:cNvPr id="8" name="Rectángulo 7">
            <a:extLst>
              <a:ext uri="{FF2B5EF4-FFF2-40B4-BE49-F238E27FC236}">
                <a16:creationId xmlns:a16="http://schemas.microsoft.com/office/drawing/2014/main" id="{1F41E0B0-5E11-4BA5-9CD4-DD60784C5BC9}"/>
              </a:ext>
            </a:extLst>
          </p:cNvPr>
          <p:cNvSpPr/>
          <p:nvPr/>
        </p:nvSpPr>
        <p:spPr>
          <a:xfrm>
            <a:off x="0" y="0"/>
            <a:ext cx="12192000" cy="6858000"/>
          </a:xfrm>
          <a:prstGeom prst="rect">
            <a:avLst/>
          </a:prstGeom>
          <a:solidFill>
            <a:schemeClr val="bg1">
              <a:alpha val="85000"/>
            </a:schemeClr>
          </a:solid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Título 1">
            <a:extLst>
              <a:ext uri="{FF2B5EF4-FFF2-40B4-BE49-F238E27FC236}">
                <a16:creationId xmlns:a16="http://schemas.microsoft.com/office/drawing/2014/main" id="{C2F98BAE-462E-48D4-AE59-16D6B2516E93}"/>
              </a:ext>
            </a:extLst>
          </p:cNvPr>
          <p:cNvSpPr txBox="1">
            <a:spLocks/>
          </p:cNvSpPr>
          <p:nvPr/>
        </p:nvSpPr>
        <p:spPr>
          <a:xfrm>
            <a:off x="4807528" y="3429001"/>
            <a:ext cx="6467765" cy="228621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accent1"/>
                </a:solidFill>
                <a:latin typeface="+mj-lt"/>
                <a:ea typeface="+mj-ea"/>
                <a:cs typeface="+mj-cs"/>
              </a:defRPr>
            </a:lvl1pPr>
          </a:lstStyle>
          <a:p>
            <a:pPr algn="l"/>
            <a:r>
              <a:rPr lang="es-ES" sz="7200" dirty="0">
                <a:solidFill>
                  <a:srgbClr val="C00000"/>
                </a:solidFill>
                <a:effectLst>
                  <a:outerShdw blurRad="38100" dist="38100" dir="2700000" algn="tl">
                    <a:srgbClr val="000000">
                      <a:alpha val="43137"/>
                    </a:srgbClr>
                  </a:outerShdw>
                </a:effectLst>
              </a:rPr>
              <a:t>GRACIAS POR LA ATENCIÓN</a:t>
            </a:r>
          </a:p>
        </p:txBody>
      </p:sp>
    </p:spTree>
    <p:extLst>
      <p:ext uri="{BB962C8B-B14F-4D97-AF65-F5344CB8AC3E}">
        <p14:creationId xmlns:p14="http://schemas.microsoft.com/office/powerpoint/2010/main" val="319870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0BD1DD-8F35-46C6-8260-B5E10E29670A}"/>
              </a:ext>
            </a:extLst>
          </p:cNvPr>
          <p:cNvSpPr>
            <a:spLocks noGrp="1"/>
          </p:cNvSpPr>
          <p:nvPr>
            <p:ph type="title"/>
          </p:nvPr>
        </p:nvSpPr>
        <p:spPr/>
        <p:txBody>
          <a:bodyPr/>
          <a:lstStyle/>
          <a:p>
            <a:r>
              <a:rPr lang="es-ES" dirty="0"/>
              <a:t>Antihistamínicos de 2ª generación: AEMPS</a:t>
            </a:r>
          </a:p>
        </p:txBody>
      </p:sp>
      <p:graphicFrame>
        <p:nvGraphicFramePr>
          <p:cNvPr id="6" name="Tabla 5">
            <a:extLst>
              <a:ext uri="{FF2B5EF4-FFF2-40B4-BE49-F238E27FC236}">
                <a16:creationId xmlns:a16="http://schemas.microsoft.com/office/drawing/2014/main" id="{D6B622C2-8837-4698-80C3-5199EA68069F}"/>
              </a:ext>
            </a:extLst>
          </p:cNvPr>
          <p:cNvGraphicFramePr>
            <a:graphicFrameLocks noGrp="1"/>
          </p:cNvGraphicFramePr>
          <p:nvPr>
            <p:extLst/>
          </p:nvPr>
        </p:nvGraphicFramePr>
        <p:xfrm>
          <a:off x="5574655" y="948958"/>
          <a:ext cx="4382145" cy="5486400"/>
        </p:xfrm>
        <a:graphic>
          <a:graphicData uri="http://schemas.openxmlformats.org/drawingml/2006/table">
            <a:tbl>
              <a:tblPr firstRow="1" firstCol="1" bandRow="1" bandCol="1">
                <a:tableStyleId>{5C22544A-7EE6-4342-B048-85BDC9FD1C3A}</a:tableStyleId>
              </a:tblPr>
              <a:tblGrid>
                <a:gridCol w="1812981">
                  <a:extLst>
                    <a:ext uri="{9D8B030D-6E8A-4147-A177-3AD203B41FA5}">
                      <a16:colId xmlns:a16="http://schemas.microsoft.com/office/drawing/2014/main" val="4185149050"/>
                    </a:ext>
                  </a:extLst>
                </a:gridCol>
                <a:gridCol w="2569164">
                  <a:extLst>
                    <a:ext uri="{9D8B030D-6E8A-4147-A177-3AD203B41FA5}">
                      <a16:colId xmlns:a16="http://schemas.microsoft.com/office/drawing/2014/main" val="2588625877"/>
                    </a:ext>
                  </a:extLst>
                </a:gridCol>
              </a:tblGrid>
              <a:tr h="215860">
                <a:tc>
                  <a:txBody>
                    <a:bodyPr/>
                    <a:lstStyle/>
                    <a:p>
                      <a:pPr algn="just">
                        <a:lnSpc>
                          <a:spcPct val="150000"/>
                        </a:lnSpc>
                        <a:spcAft>
                          <a:spcPts val="0"/>
                        </a:spcAft>
                      </a:pPr>
                      <a:r>
                        <a:rPr lang="es-ES" sz="1200" dirty="0">
                          <a:effectLst/>
                          <a:latin typeface="+mn-lt"/>
                          <a:ea typeface="Times New Roman" panose="02020603050405020304" pitchFamily="18" charset="0"/>
                          <a:cs typeface="Times New Roman" panose="02020603050405020304" pitchFamily="18" charset="0"/>
                        </a:rPr>
                        <a:t>Principio activo </a:t>
                      </a:r>
                    </a:p>
                  </a:txBody>
                  <a:tcPr marL="53881" marR="53881" marT="0" marB="0"/>
                </a:tc>
                <a:tc>
                  <a:txBody>
                    <a:bodyPr/>
                    <a:lstStyle/>
                    <a:p>
                      <a:pPr algn="just">
                        <a:lnSpc>
                          <a:spcPct val="150000"/>
                        </a:lnSpc>
                        <a:spcAft>
                          <a:spcPts val="0"/>
                        </a:spcAft>
                      </a:pPr>
                      <a:r>
                        <a:rPr lang="es-ES" sz="1200" dirty="0">
                          <a:effectLst/>
                          <a:latin typeface="+mn-lt"/>
                          <a:ea typeface="Times New Roman" panose="02020603050405020304" pitchFamily="18" charset="0"/>
                          <a:cs typeface="Times New Roman" panose="02020603050405020304" pitchFamily="18" charset="0"/>
                        </a:rPr>
                        <a:t>Dosis</a:t>
                      </a:r>
                    </a:p>
                  </a:txBody>
                  <a:tcPr marL="53881" marR="53881" marT="0" marB="0"/>
                </a:tc>
                <a:extLst>
                  <a:ext uri="{0D108BD9-81ED-4DB2-BD59-A6C34878D82A}">
                    <a16:rowId xmlns:a16="http://schemas.microsoft.com/office/drawing/2014/main" val="1978724720"/>
                  </a:ext>
                </a:extLst>
              </a:tr>
              <a:tr h="532531">
                <a:tc>
                  <a:txBody>
                    <a:bodyPr/>
                    <a:lstStyle/>
                    <a:p>
                      <a:pPr algn="just">
                        <a:lnSpc>
                          <a:spcPct val="150000"/>
                        </a:lnSpc>
                        <a:spcAft>
                          <a:spcPts val="0"/>
                        </a:spcAft>
                      </a:pPr>
                      <a:r>
                        <a:rPr lang="es-ES" sz="1200" dirty="0" err="1">
                          <a:effectLst/>
                          <a:latin typeface="+mn-lt"/>
                        </a:rPr>
                        <a:t>Desloratadina</a:t>
                      </a:r>
                      <a:endParaRPr lang="es-ES" sz="1200" dirty="0">
                        <a:effectLst/>
                        <a:latin typeface="+mn-lt"/>
                        <a:ea typeface="Times New Roman" panose="02020603050405020304" pitchFamily="18" charset="0"/>
                        <a:cs typeface="Times New Roman" panose="02020603050405020304" pitchFamily="18" charset="0"/>
                      </a:endParaRPr>
                    </a:p>
                  </a:txBody>
                  <a:tcPr marL="53881" marR="53881" marT="0" marB="0"/>
                </a:tc>
                <a:tc>
                  <a:txBody>
                    <a:bodyPr/>
                    <a:lstStyle/>
                    <a:p>
                      <a:pPr algn="just">
                        <a:lnSpc>
                          <a:spcPct val="150000"/>
                        </a:lnSpc>
                        <a:spcAft>
                          <a:spcPts val="0"/>
                        </a:spcAft>
                      </a:pPr>
                      <a:r>
                        <a:rPr lang="es-ES" sz="1200" dirty="0">
                          <a:effectLst/>
                          <a:latin typeface="+mn-lt"/>
                        </a:rPr>
                        <a:t>1-5 años: 1.25mg/24 horas</a:t>
                      </a:r>
                    </a:p>
                    <a:p>
                      <a:pPr algn="just">
                        <a:lnSpc>
                          <a:spcPct val="150000"/>
                        </a:lnSpc>
                        <a:spcAft>
                          <a:spcPts val="0"/>
                        </a:spcAft>
                      </a:pPr>
                      <a:r>
                        <a:rPr lang="es-ES" sz="1200" dirty="0">
                          <a:effectLst/>
                          <a:latin typeface="+mn-lt"/>
                        </a:rPr>
                        <a:t>6-11años: 2.5mg/24 horas</a:t>
                      </a:r>
                    </a:p>
                    <a:p>
                      <a:pPr algn="just">
                        <a:lnSpc>
                          <a:spcPct val="150000"/>
                        </a:lnSpc>
                        <a:spcAft>
                          <a:spcPts val="0"/>
                        </a:spcAft>
                      </a:pPr>
                      <a:r>
                        <a:rPr lang="es-ES" sz="1200" dirty="0">
                          <a:effectLst/>
                          <a:latin typeface="+mn-lt"/>
                        </a:rPr>
                        <a:t>&gt;12 años: 5 mg/24 horas</a:t>
                      </a:r>
                      <a:endParaRPr lang="es-ES" sz="1200" dirty="0">
                        <a:effectLst/>
                        <a:latin typeface="+mn-lt"/>
                        <a:ea typeface="Times New Roman" panose="02020603050405020304" pitchFamily="18" charset="0"/>
                        <a:cs typeface="Times New Roman" panose="02020603050405020304" pitchFamily="18" charset="0"/>
                      </a:endParaRPr>
                    </a:p>
                  </a:txBody>
                  <a:tcPr marL="53881" marR="53881" marT="0" marB="0"/>
                </a:tc>
                <a:extLst>
                  <a:ext uri="{0D108BD9-81ED-4DB2-BD59-A6C34878D82A}">
                    <a16:rowId xmlns:a16="http://schemas.microsoft.com/office/drawing/2014/main" val="10001"/>
                  </a:ext>
                </a:extLst>
              </a:tr>
              <a:tr h="355021">
                <a:tc>
                  <a:txBody>
                    <a:bodyPr/>
                    <a:lstStyle/>
                    <a:p>
                      <a:pPr algn="just">
                        <a:lnSpc>
                          <a:spcPct val="150000"/>
                        </a:lnSpc>
                        <a:spcAft>
                          <a:spcPts val="0"/>
                        </a:spcAft>
                      </a:pPr>
                      <a:r>
                        <a:rPr lang="es-ES" sz="1200" dirty="0" err="1">
                          <a:effectLst/>
                          <a:latin typeface="+mn-lt"/>
                        </a:rPr>
                        <a:t>Cetirizina</a:t>
                      </a:r>
                      <a:endParaRPr lang="es-ES" sz="1200" dirty="0">
                        <a:effectLst/>
                        <a:latin typeface="+mn-lt"/>
                        <a:ea typeface="Times New Roman" panose="02020603050405020304" pitchFamily="18" charset="0"/>
                        <a:cs typeface="Times New Roman" panose="02020603050405020304" pitchFamily="18" charset="0"/>
                      </a:endParaRPr>
                    </a:p>
                  </a:txBody>
                  <a:tcPr marL="53881" marR="53881" marT="0" marB="0"/>
                </a:tc>
                <a:tc>
                  <a:txBody>
                    <a:bodyPr/>
                    <a:lstStyle/>
                    <a:p>
                      <a:pPr algn="just">
                        <a:lnSpc>
                          <a:spcPct val="150000"/>
                        </a:lnSpc>
                        <a:spcAft>
                          <a:spcPts val="0"/>
                        </a:spcAft>
                      </a:pPr>
                      <a:r>
                        <a:rPr lang="es-ES" sz="1200" dirty="0">
                          <a:effectLst/>
                          <a:latin typeface="+mn-lt"/>
                        </a:rPr>
                        <a:t>2-6 años&lt;20Kg: 2.5mg/24 horas</a:t>
                      </a:r>
                    </a:p>
                    <a:p>
                      <a:pPr algn="just">
                        <a:lnSpc>
                          <a:spcPct val="150000"/>
                        </a:lnSpc>
                        <a:spcAft>
                          <a:spcPts val="0"/>
                        </a:spcAft>
                      </a:pPr>
                      <a:r>
                        <a:rPr lang="es-ES" sz="1200" dirty="0">
                          <a:effectLst/>
                          <a:latin typeface="+mn-lt"/>
                        </a:rPr>
                        <a:t>6-12años: 2.5-5mg/12 horas</a:t>
                      </a:r>
                      <a:endParaRPr lang="es-ES" sz="1200" dirty="0">
                        <a:effectLst/>
                        <a:latin typeface="+mn-lt"/>
                        <a:ea typeface="Times New Roman" panose="02020603050405020304" pitchFamily="18" charset="0"/>
                        <a:cs typeface="Times New Roman" panose="02020603050405020304" pitchFamily="18" charset="0"/>
                      </a:endParaRPr>
                    </a:p>
                  </a:txBody>
                  <a:tcPr marL="53881" marR="53881" marT="0" marB="0"/>
                </a:tc>
                <a:extLst>
                  <a:ext uri="{0D108BD9-81ED-4DB2-BD59-A6C34878D82A}">
                    <a16:rowId xmlns:a16="http://schemas.microsoft.com/office/drawing/2014/main" val="2134955338"/>
                  </a:ext>
                </a:extLst>
              </a:tr>
              <a:tr h="532531">
                <a:tc>
                  <a:txBody>
                    <a:bodyPr/>
                    <a:lstStyle/>
                    <a:p>
                      <a:pPr algn="just">
                        <a:lnSpc>
                          <a:spcPct val="150000"/>
                        </a:lnSpc>
                        <a:spcAft>
                          <a:spcPts val="0"/>
                        </a:spcAft>
                      </a:pPr>
                      <a:r>
                        <a:rPr lang="es-ES" sz="1200" dirty="0" err="1">
                          <a:effectLst/>
                          <a:latin typeface="+mn-lt"/>
                        </a:rPr>
                        <a:t>Levocetirizina</a:t>
                      </a:r>
                      <a:endParaRPr lang="es-ES" sz="1200" dirty="0">
                        <a:effectLst/>
                        <a:latin typeface="+mn-lt"/>
                        <a:ea typeface="Times New Roman" panose="02020603050405020304" pitchFamily="18" charset="0"/>
                        <a:cs typeface="Times New Roman" panose="02020603050405020304" pitchFamily="18" charset="0"/>
                      </a:endParaRPr>
                    </a:p>
                  </a:txBody>
                  <a:tcPr marL="53881" marR="53881" marT="0" marB="0"/>
                </a:tc>
                <a:tc>
                  <a:txBody>
                    <a:bodyPr/>
                    <a:lstStyle/>
                    <a:p>
                      <a:pPr algn="just">
                        <a:lnSpc>
                          <a:spcPct val="150000"/>
                        </a:lnSpc>
                        <a:spcAft>
                          <a:spcPts val="0"/>
                        </a:spcAft>
                      </a:pPr>
                      <a:r>
                        <a:rPr lang="es-ES" sz="1200" dirty="0">
                          <a:effectLst/>
                          <a:latin typeface="+mn-lt"/>
                        </a:rPr>
                        <a:t>2-6 años: 1,25mg/12 horas</a:t>
                      </a:r>
                    </a:p>
                    <a:p>
                      <a:pPr algn="just">
                        <a:lnSpc>
                          <a:spcPct val="150000"/>
                        </a:lnSpc>
                        <a:spcAft>
                          <a:spcPts val="0"/>
                        </a:spcAft>
                      </a:pPr>
                      <a:r>
                        <a:rPr lang="es-ES" sz="1200" dirty="0">
                          <a:effectLst/>
                          <a:latin typeface="+mn-lt"/>
                        </a:rPr>
                        <a:t>6-12 años: 2.5mg/24horas</a:t>
                      </a:r>
                    </a:p>
                    <a:p>
                      <a:pPr algn="just">
                        <a:lnSpc>
                          <a:spcPct val="150000"/>
                        </a:lnSpc>
                        <a:spcAft>
                          <a:spcPts val="0"/>
                        </a:spcAft>
                      </a:pPr>
                      <a:r>
                        <a:rPr lang="es-ES" sz="1200" dirty="0">
                          <a:effectLst/>
                          <a:latin typeface="+mn-lt"/>
                        </a:rPr>
                        <a:t>&gt; 12años: 5mg/24 horas</a:t>
                      </a:r>
                      <a:endParaRPr lang="es-ES" sz="1200" dirty="0">
                        <a:effectLst/>
                        <a:latin typeface="+mn-lt"/>
                        <a:ea typeface="Times New Roman" panose="02020603050405020304" pitchFamily="18" charset="0"/>
                        <a:cs typeface="Times New Roman" panose="02020603050405020304" pitchFamily="18" charset="0"/>
                      </a:endParaRPr>
                    </a:p>
                  </a:txBody>
                  <a:tcPr marL="53881" marR="53881" marT="0" marB="0"/>
                </a:tc>
                <a:extLst>
                  <a:ext uri="{0D108BD9-81ED-4DB2-BD59-A6C34878D82A}">
                    <a16:rowId xmlns:a16="http://schemas.microsoft.com/office/drawing/2014/main" val="3797236519"/>
                  </a:ext>
                </a:extLst>
              </a:tr>
              <a:tr h="532531">
                <a:tc>
                  <a:txBody>
                    <a:bodyPr/>
                    <a:lstStyle/>
                    <a:p>
                      <a:pPr algn="just">
                        <a:lnSpc>
                          <a:spcPct val="150000"/>
                        </a:lnSpc>
                        <a:spcAft>
                          <a:spcPts val="0"/>
                        </a:spcAft>
                      </a:pPr>
                      <a:r>
                        <a:rPr lang="es-ES" sz="1200">
                          <a:effectLst/>
                          <a:latin typeface="+mn-lt"/>
                        </a:rPr>
                        <a:t>Ebastina</a:t>
                      </a:r>
                      <a:endParaRPr lang="es-ES" sz="1200">
                        <a:effectLst/>
                        <a:latin typeface="+mn-lt"/>
                        <a:ea typeface="Times New Roman" panose="02020603050405020304" pitchFamily="18" charset="0"/>
                        <a:cs typeface="Times New Roman" panose="02020603050405020304" pitchFamily="18" charset="0"/>
                      </a:endParaRPr>
                    </a:p>
                  </a:txBody>
                  <a:tcPr marL="53881" marR="53881" marT="0" marB="0"/>
                </a:tc>
                <a:tc>
                  <a:txBody>
                    <a:bodyPr/>
                    <a:lstStyle/>
                    <a:p>
                      <a:pPr algn="just">
                        <a:lnSpc>
                          <a:spcPct val="150000"/>
                        </a:lnSpc>
                        <a:spcAft>
                          <a:spcPts val="0"/>
                        </a:spcAft>
                      </a:pPr>
                      <a:r>
                        <a:rPr lang="es-ES" sz="1200" dirty="0">
                          <a:effectLst/>
                          <a:latin typeface="+mn-lt"/>
                        </a:rPr>
                        <a:t>2-5 años: 2,5mg/24 horas</a:t>
                      </a:r>
                    </a:p>
                    <a:p>
                      <a:pPr algn="just">
                        <a:lnSpc>
                          <a:spcPct val="150000"/>
                        </a:lnSpc>
                        <a:spcAft>
                          <a:spcPts val="0"/>
                        </a:spcAft>
                      </a:pPr>
                      <a:r>
                        <a:rPr lang="es-ES" sz="1200" dirty="0">
                          <a:effectLst/>
                          <a:latin typeface="+mn-lt"/>
                        </a:rPr>
                        <a:t>6-11años: 5mg/24 horas</a:t>
                      </a:r>
                    </a:p>
                    <a:p>
                      <a:pPr algn="just">
                        <a:lnSpc>
                          <a:spcPct val="150000"/>
                        </a:lnSpc>
                        <a:spcAft>
                          <a:spcPts val="0"/>
                        </a:spcAft>
                      </a:pPr>
                      <a:r>
                        <a:rPr lang="es-ES" sz="1200" dirty="0">
                          <a:effectLst/>
                          <a:latin typeface="+mn-lt"/>
                        </a:rPr>
                        <a:t>&gt;12 años: 10mg/24 horas</a:t>
                      </a:r>
                      <a:endParaRPr lang="es-ES" sz="1200" dirty="0">
                        <a:effectLst/>
                        <a:latin typeface="+mn-lt"/>
                        <a:ea typeface="Times New Roman" panose="02020603050405020304" pitchFamily="18" charset="0"/>
                        <a:cs typeface="Times New Roman" panose="02020603050405020304" pitchFamily="18" charset="0"/>
                      </a:endParaRPr>
                    </a:p>
                  </a:txBody>
                  <a:tcPr marL="53881" marR="53881" marT="0" marB="0"/>
                </a:tc>
                <a:extLst>
                  <a:ext uri="{0D108BD9-81ED-4DB2-BD59-A6C34878D82A}">
                    <a16:rowId xmlns:a16="http://schemas.microsoft.com/office/drawing/2014/main" val="2065337374"/>
                  </a:ext>
                </a:extLst>
              </a:tr>
              <a:tr h="532531">
                <a:tc>
                  <a:txBody>
                    <a:bodyPr/>
                    <a:lstStyle/>
                    <a:p>
                      <a:pPr algn="just">
                        <a:lnSpc>
                          <a:spcPct val="150000"/>
                        </a:lnSpc>
                        <a:spcAft>
                          <a:spcPts val="0"/>
                        </a:spcAft>
                      </a:pPr>
                      <a:r>
                        <a:rPr lang="es-ES" sz="1200" dirty="0" err="1">
                          <a:effectLst/>
                          <a:latin typeface="+mn-lt"/>
                        </a:rPr>
                        <a:t>Rupatadina</a:t>
                      </a:r>
                      <a:endParaRPr lang="es-ES" sz="1200" dirty="0">
                        <a:effectLst/>
                        <a:latin typeface="+mn-lt"/>
                        <a:ea typeface="Times New Roman" panose="02020603050405020304" pitchFamily="18" charset="0"/>
                        <a:cs typeface="Times New Roman" panose="02020603050405020304" pitchFamily="18" charset="0"/>
                      </a:endParaRPr>
                    </a:p>
                  </a:txBody>
                  <a:tcPr marL="53881" marR="53881" marT="0" marB="0"/>
                </a:tc>
                <a:tc>
                  <a:txBody>
                    <a:bodyPr/>
                    <a:lstStyle/>
                    <a:p>
                      <a:pPr algn="just">
                        <a:lnSpc>
                          <a:spcPct val="150000"/>
                        </a:lnSpc>
                        <a:spcAft>
                          <a:spcPts val="0"/>
                        </a:spcAft>
                      </a:pPr>
                      <a:r>
                        <a:rPr lang="es-ES" sz="1200" dirty="0">
                          <a:effectLst/>
                          <a:latin typeface="+mn-lt"/>
                        </a:rPr>
                        <a:t>2-5 años: 2.5mg/24 horas</a:t>
                      </a:r>
                    </a:p>
                    <a:p>
                      <a:pPr algn="just">
                        <a:lnSpc>
                          <a:spcPct val="150000"/>
                        </a:lnSpc>
                        <a:spcAft>
                          <a:spcPts val="0"/>
                        </a:spcAft>
                      </a:pPr>
                      <a:r>
                        <a:rPr lang="es-ES" sz="1200" dirty="0">
                          <a:effectLst/>
                          <a:latin typeface="+mn-lt"/>
                        </a:rPr>
                        <a:t>6-11años: 5mg/24 horas</a:t>
                      </a:r>
                    </a:p>
                    <a:p>
                      <a:pPr algn="just">
                        <a:lnSpc>
                          <a:spcPct val="150000"/>
                        </a:lnSpc>
                        <a:spcAft>
                          <a:spcPts val="0"/>
                        </a:spcAft>
                      </a:pPr>
                      <a:r>
                        <a:rPr lang="es-ES" sz="1200" dirty="0">
                          <a:effectLst/>
                          <a:latin typeface="+mn-lt"/>
                        </a:rPr>
                        <a:t>&gt;12 años: 10mg/24 horas</a:t>
                      </a:r>
                      <a:endParaRPr lang="es-ES" sz="1200" dirty="0">
                        <a:effectLst/>
                        <a:latin typeface="+mn-lt"/>
                        <a:ea typeface="Times New Roman" panose="02020603050405020304" pitchFamily="18" charset="0"/>
                        <a:cs typeface="Times New Roman" panose="02020603050405020304" pitchFamily="18" charset="0"/>
                      </a:endParaRPr>
                    </a:p>
                  </a:txBody>
                  <a:tcPr marL="53881" marR="53881" marT="0" marB="0"/>
                </a:tc>
                <a:extLst>
                  <a:ext uri="{0D108BD9-81ED-4DB2-BD59-A6C34878D82A}">
                    <a16:rowId xmlns:a16="http://schemas.microsoft.com/office/drawing/2014/main" val="10005"/>
                  </a:ext>
                </a:extLst>
              </a:tr>
              <a:tr h="355021">
                <a:tc>
                  <a:txBody>
                    <a:bodyPr/>
                    <a:lstStyle/>
                    <a:p>
                      <a:pPr algn="just">
                        <a:lnSpc>
                          <a:spcPct val="150000"/>
                        </a:lnSpc>
                        <a:spcAft>
                          <a:spcPts val="0"/>
                        </a:spcAft>
                      </a:pPr>
                      <a:r>
                        <a:rPr lang="es-ES" sz="1200" dirty="0" err="1">
                          <a:effectLst/>
                          <a:latin typeface="+mn-lt"/>
                        </a:rPr>
                        <a:t>Loratadina</a:t>
                      </a:r>
                      <a:endParaRPr lang="es-ES" sz="1200" dirty="0">
                        <a:effectLst/>
                        <a:latin typeface="+mn-lt"/>
                        <a:ea typeface="Times New Roman" panose="02020603050405020304" pitchFamily="18" charset="0"/>
                        <a:cs typeface="Times New Roman" panose="02020603050405020304" pitchFamily="18" charset="0"/>
                      </a:endParaRPr>
                    </a:p>
                  </a:txBody>
                  <a:tcPr marL="53881" marR="53881" marT="0" marB="0"/>
                </a:tc>
                <a:tc>
                  <a:txBody>
                    <a:bodyPr/>
                    <a:lstStyle/>
                    <a:p>
                      <a:pPr algn="just">
                        <a:lnSpc>
                          <a:spcPct val="150000"/>
                        </a:lnSpc>
                        <a:spcAft>
                          <a:spcPts val="0"/>
                        </a:spcAft>
                      </a:pPr>
                      <a:r>
                        <a:rPr lang="es-ES" sz="1200" dirty="0">
                          <a:effectLst/>
                          <a:latin typeface="+mn-lt"/>
                        </a:rPr>
                        <a:t>&gt;3 años:&lt;30 Kg:5mg/24 horas</a:t>
                      </a:r>
                    </a:p>
                    <a:p>
                      <a:pPr algn="just">
                        <a:lnSpc>
                          <a:spcPct val="150000"/>
                        </a:lnSpc>
                        <a:spcAft>
                          <a:spcPts val="0"/>
                        </a:spcAft>
                      </a:pPr>
                      <a:r>
                        <a:rPr lang="es-ES" sz="1200" dirty="0">
                          <a:effectLst/>
                          <a:latin typeface="+mn-lt"/>
                        </a:rPr>
                        <a:t>&gt;30Kg: 10mg/24 horas</a:t>
                      </a:r>
                      <a:endParaRPr lang="es-ES" sz="1200" dirty="0">
                        <a:effectLst/>
                        <a:latin typeface="+mn-lt"/>
                        <a:ea typeface="Times New Roman" panose="02020603050405020304" pitchFamily="18" charset="0"/>
                        <a:cs typeface="Times New Roman" panose="02020603050405020304" pitchFamily="18" charset="0"/>
                      </a:endParaRPr>
                    </a:p>
                  </a:txBody>
                  <a:tcPr marL="53881" marR="53881" marT="0" marB="0"/>
                </a:tc>
                <a:extLst>
                  <a:ext uri="{0D108BD9-81ED-4DB2-BD59-A6C34878D82A}">
                    <a16:rowId xmlns:a16="http://schemas.microsoft.com/office/drawing/2014/main" val="3685149584"/>
                  </a:ext>
                </a:extLst>
              </a:tr>
              <a:tr h="177510">
                <a:tc>
                  <a:txBody>
                    <a:bodyPr/>
                    <a:lstStyle/>
                    <a:p>
                      <a:pPr algn="just">
                        <a:lnSpc>
                          <a:spcPct val="150000"/>
                        </a:lnSpc>
                        <a:spcAft>
                          <a:spcPts val="0"/>
                        </a:spcAft>
                      </a:pPr>
                      <a:r>
                        <a:rPr lang="es-ES" sz="1200" dirty="0" err="1">
                          <a:effectLst/>
                          <a:latin typeface="+mn-lt"/>
                        </a:rPr>
                        <a:t>Mizolastina</a:t>
                      </a:r>
                      <a:endParaRPr lang="es-ES" sz="1200" dirty="0">
                        <a:effectLst/>
                        <a:latin typeface="+mn-lt"/>
                        <a:ea typeface="Times New Roman" panose="02020603050405020304" pitchFamily="18" charset="0"/>
                        <a:cs typeface="Times New Roman" panose="02020603050405020304" pitchFamily="18" charset="0"/>
                      </a:endParaRPr>
                    </a:p>
                  </a:txBody>
                  <a:tcPr marL="53881" marR="53881" marT="0" marB="0"/>
                </a:tc>
                <a:tc>
                  <a:txBody>
                    <a:bodyPr/>
                    <a:lstStyle/>
                    <a:p>
                      <a:pPr algn="just">
                        <a:lnSpc>
                          <a:spcPct val="150000"/>
                        </a:lnSpc>
                        <a:spcAft>
                          <a:spcPts val="0"/>
                        </a:spcAft>
                      </a:pPr>
                      <a:r>
                        <a:rPr lang="es-ES" sz="1200" dirty="0">
                          <a:effectLst/>
                          <a:latin typeface="+mn-lt"/>
                        </a:rPr>
                        <a:t>&gt; 12 años: 10 mg/24 horas</a:t>
                      </a:r>
                      <a:endParaRPr lang="es-ES" sz="1200" dirty="0">
                        <a:effectLst/>
                        <a:latin typeface="+mn-lt"/>
                        <a:ea typeface="Times New Roman" panose="02020603050405020304" pitchFamily="18" charset="0"/>
                        <a:cs typeface="Times New Roman" panose="02020603050405020304" pitchFamily="18" charset="0"/>
                      </a:endParaRPr>
                    </a:p>
                  </a:txBody>
                  <a:tcPr marL="53881" marR="53881" marT="0" marB="0"/>
                </a:tc>
                <a:extLst>
                  <a:ext uri="{0D108BD9-81ED-4DB2-BD59-A6C34878D82A}">
                    <a16:rowId xmlns:a16="http://schemas.microsoft.com/office/drawing/2014/main" val="2610813136"/>
                  </a:ext>
                </a:extLst>
              </a:tr>
              <a:tr h="159184">
                <a:tc>
                  <a:txBody>
                    <a:bodyPr/>
                    <a:lstStyle/>
                    <a:p>
                      <a:pPr algn="just">
                        <a:lnSpc>
                          <a:spcPct val="150000"/>
                        </a:lnSpc>
                        <a:spcAft>
                          <a:spcPts val="0"/>
                        </a:spcAft>
                      </a:pPr>
                      <a:r>
                        <a:rPr lang="es-ES" sz="1200" dirty="0" err="1">
                          <a:effectLst/>
                          <a:latin typeface="+mn-lt"/>
                        </a:rPr>
                        <a:t>Fexofenadina</a:t>
                      </a:r>
                      <a:endParaRPr lang="es-ES" sz="1200" dirty="0">
                        <a:effectLst/>
                        <a:latin typeface="+mn-lt"/>
                        <a:ea typeface="Times New Roman" panose="02020603050405020304" pitchFamily="18" charset="0"/>
                        <a:cs typeface="Times New Roman" panose="02020603050405020304" pitchFamily="18" charset="0"/>
                      </a:endParaRPr>
                    </a:p>
                  </a:txBody>
                  <a:tcPr marL="53881" marR="53881" marT="0" marB="0"/>
                </a:tc>
                <a:tc>
                  <a:txBody>
                    <a:bodyPr/>
                    <a:lstStyle/>
                    <a:p>
                      <a:pPr algn="just">
                        <a:lnSpc>
                          <a:spcPct val="150000"/>
                        </a:lnSpc>
                        <a:spcAft>
                          <a:spcPts val="0"/>
                        </a:spcAft>
                      </a:pPr>
                      <a:r>
                        <a:rPr lang="es-ES" sz="1200" dirty="0">
                          <a:effectLst/>
                          <a:latin typeface="+mn-lt"/>
                        </a:rPr>
                        <a:t>&gt; 12 años: 120mg/24 horas </a:t>
                      </a:r>
                      <a:endParaRPr lang="es-ES" sz="1200" dirty="0">
                        <a:effectLst/>
                        <a:latin typeface="+mn-lt"/>
                        <a:ea typeface="Times New Roman" panose="02020603050405020304" pitchFamily="18" charset="0"/>
                        <a:cs typeface="Times New Roman" panose="02020603050405020304" pitchFamily="18" charset="0"/>
                      </a:endParaRPr>
                    </a:p>
                  </a:txBody>
                  <a:tcPr marL="53881" marR="53881" marT="0" marB="0"/>
                </a:tc>
                <a:extLst>
                  <a:ext uri="{0D108BD9-81ED-4DB2-BD59-A6C34878D82A}">
                    <a16:rowId xmlns:a16="http://schemas.microsoft.com/office/drawing/2014/main" val="1870747618"/>
                  </a:ext>
                </a:extLst>
              </a:tr>
              <a:tr h="177510">
                <a:tc>
                  <a:txBody>
                    <a:bodyPr/>
                    <a:lstStyle/>
                    <a:p>
                      <a:pPr algn="just">
                        <a:lnSpc>
                          <a:spcPct val="150000"/>
                        </a:lnSpc>
                        <a:spcAft>
                          <a:spcPts val="0"/>
                        </a:spcAft>
                      </a:pPr>
                      <a:r>
                        <a:rPr lang="es-ES" sz="1200" dirty="0" err="1">
                          <a:effectLst/>
                          <a:latin typeface="+mn-lt"/>
                        </a:rPr>
                        <a:t>Bilastina</a:t>
                      </a:r>
                      <a:endParaRPr lang="es-ES" sz="1200" dirty="0">
                        <a:effectLst/>
                        <a:latin typeface="+mn-lt"/>
                        <a:ea typeface="Times New Roman" panose="02020603050405020304" pitchFamily="18" charset="0"/>
                        <a:cs typeface="Times New Roman" panose="02020603050405020304" pitchFamily="18" charset="0"/>
                      </a:endParaRPr>
                    </a:p>
                  </a:txBody>
                  <a:tcPr marL="53881" marR="53881" marT="0" marB="0"/>
                </a:tc>
                <a:tc>
                  <a:txBody>
                    <a:bodyPr/>
                    <a:lstStyle/>
                    <a:p>
                      <a:pPr algn="just">
                        <a:lnSpc>
                          <a:spcPct val="150000"/>
                        </a:lnSpc>
                        <a:spcAft>
                          <a:spcPts val="0"/>
                        </a:spcAft>
                      </a:pPr>
                      <a:r>
                        <a:rPr lang="es-ES" sz="1200" dirty="0">
                          <a:effectLst/>
                          <a:latin typeface="+mn-lt"/>
                        </a:rPr>
                        <a:t>&gt; 12 años: 20 mg/</a:t>
                      </a:r>
                      <a:r>
                        <a:rPr lang="es-ES" sz="1200" dirty="0" err="1">
                          <a:effectLst/>
                          <a:latin typeface="+mn-lt"/>
                        </a:rPr>
                        <a:t>dia</a:t>
                      </a:r>
                      <a:endParaRPr lang="es-ES" sz="1200" dirty="0">
                        <a:effectLst/>
                        <a:latin typeface="+mn-lt"/>
                        <a:ea typeface="Times New Roman" panose="02020603050405020304" pitchFamily="18" charset="0"/>
                        <a:cs typeface="Times New Roman" panose="02020603050405020304" pitchFamily="18" charset="0"/>
                      </a:endParaRPr>
                    </a:p>
                  </a:txBody>
                  <a:tcPr marL="53881" marR="53881" marT="0" marB="0"/>
                </a:tc>
                <a:extLst>
                  <a:ext uri="{0D108BD9-81ED-4DB2-BD59-A6C34878D82A}">
                    <a16:rowId xmlns:a16="http://schemas.microsoft.com/office/drawing/2014/main" val="4212025484"/>
                  </a:ext>
                </a:extLst>
              </a:tr>
            </a:tbl>
          </a:graphicData>
        </a:graphic>
      </p:graphicFrame>
      <p:sp>
        <p:nvSpPr>
          <p:cNvPr id="7" name="Marcador de texto 1"/>
          <p:cNvSpPr>
            <a:spLocks noGrp="1"/>
          </p:cNvSpPr>
          <p:nvPr>
            <p:ph type="body" sz="quarter" idx="10"/>
          </p:nvPr>
        </p:nvSpPr>
        <p:spPr>
          <a:xfrm>
            <a:off x="5125155" y="6410016"/>
            <a:ext cx="4831645" cy="268439"/>
          </a:xfrm>
        </p:spPr>
        <p:txBody>
          <a:bodyPr>
            <a:normAutofit fontScale="92500" lnSpcReduction="20000"/>
          </a:bodyPr>
          <a:lstStyle/>
          <a:p>
            <a:r>
              <a:rPr lang="en-GB" i="0" dirty="0">
                <a:hlinkClick r:id="rId3"/>
              </a:rPr>
              <a:t>https://www.aemps.gob.es/cima/publico/home.html</a:t>
            </a:r>
            <a:endParaRPr lang="en-GB" i="0" dirty="0"/>
          </a:p>
          <a:p>
            <a:endParaRPr lang="en-GB" dirty="0"/>
          </a:p>
        </p:txBody>
      </p:sp>
      <p:sp>
        <p:nvSpPr>
          <p:cNvPr id="3" name="Triángulo rectángulo 2"/>
          <p:cNvSpPr/>
          <p:nvPr/>
        </p:nvSpPr>
        <p:spPr>
          <a:xfrm flipH="1">
            <a:off x="4131730" y="1236133"/>
            <a:ext cx="993423" cy="5173883"/>
          </a:xfrm>
          <a:prstGeom prst="rtTriangle">
            <a:avLst/>
          </a:prstGeom>
          <a:gradFill flip="none" rotWithShape="1">
            <a:gsLst>
              <a:gs pos="52000">
                <a:srgbClr val="FF9E9F"/>
              </a:gs>
              <a:gs pos="9000">
                <a:srgbClr val="FFEBEB"/>
              </a:gs>
              <a:gs pos="32000">
                <a:srgbClr val="FFD1D1"/>
              </a:gs>
              <a:gs pos="71000">
                <a:schemeClr val="dk2">
                  <a:tint val="45000"/>
                  <a:shade val="99000"/>
                  <a:satMod val="350000"/>
                </a:schemeClr>
              </a:gs>
              <a:gs pos="100000">
                <a:schemeClr val="dk2">
                  <a:shade val="20000"/>
                  <a:satMod val="255000"/>
                </a:schemeClr>
              </a:gs>
            </a:gsLst>
            <a:path path="rect">
              <a:fillToRect r="100000" b="100000"/>
            </a:path>
            <a:tileRect l="-100000" t="-100000"/>
          </a:gradFill>
          <a:ln>
            <a:solidFill>
              <a:srgbClr val="E03E52"/>
            </a:solidFill>
          </a:ln>
        </p:spPr>
        <p:style>
          <a:lnRef idx="1">
            <a:schemeClr val="dk1"/>
          </a:lnRef>
          <a:fillRef idx="1002">
            <a:schemeClr val="dk2"/>
          </a:fillRef>
          <a:effectRef idx="1">
            <a:schemeClr val="dk1"/>
          </a:effectRef>
          <a:fontRef idx="minor">
            <a:schemeClr val="dk1"/>
          </a:fontRef>
        </p:style>
        <p:txBody>
          <a:bodyPr rtlCol="0" anchor="ctr"/>
          <a:lstStyle/>
          <a:p>
            <a:pPr algn="ctr"/>
            <a:endParaRPr lang="en-GB"/>
          </a:p>
        </p:txBody>
      </p:sp>
      <p:sp>
        <p:nvSpPr>
          <p:cNvPr id="8" name="Rectángulo 7"/>
          <p:cNvSpPr/>
          <p:nvPr/>
        </p:nvSpPr>
        <p:spPr>
          <a:xfrm>
            <a:off x="2223246" y="2860512"/>
            <a:ext cx="1336969" cy="769441"/>
          </a:xfrm>
          <a:prstGeom prst="rect">
            <a:avLst/>
          </a:prstGeom>
        </p:spPr>
        <p:txBody>
          <a:bodyPr wrap="none">
            <a:spAutoFit/>
          </a:bodyPr>
          <a:lstStyle/>
          <a:p>
            <a:r>
              <a:rPr lang="en-GB" sz="4400" b="1" dirty="0" err="1">
                <a:solidFill>
                  <a:schemeClr val="tx2"/>
                </a:solidFill>
              </a:rPr>
              <a:t>Edad</a:t>
            </a:r>
            <a:endParaRPr lang="en-GB" sz="4400" b="1" dirty="0">
              <a:solidFill>
                <a:schemeClr val="tx2"/>
              </a:solidFill>
            </a:endParaRPr>
          </a:p>
        </p:txBody>
      </p:sp>
    </p:spTree>
    <p:extLst>
      <p:ext uri="{BB962C8B-B14F-4D97-AF65-F5344CB8AC3E}">
        <p14:creationId xmlns:p14="http://schemas.microsoft.com/office/powerpoint/2010/main" val="399629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2420D646-7689-4048-9ABD-F4733496E3C7}"/>
              </a:ext>
            </a:extLst>
          </p:cNvPr>
          <p:cNvSpPr>
            <a:spLocks noGrp="1"/>
          </p:cNvSpPr>
          <p:nvPr>
            <p:ph idx="11"/>
          </p:nvPr>
        </p:nvSpPr>
        <p:spPr>
          <a:xfrm>
            <a:off x="1" y="2694928"/>
            <a:ext cx="4659993" cy="2966653"/>
          </a:xfrm>
        </p:spPr>
        <p:txBody>
          <a:bodyPr>
            <a:normAutofit/>
          </a:bodyPr>
          <a:lstStyle/>
          <a:p>
            <a:r>
              <a:rPr lang="es-ES" sz="2000" dirty="0"/>
              <a:t>Nivel de evidencia para dicha actuación escaso</a:t>
            </a:r>
          </a:p>
          <a:p>
            <a:r>
              <a:rPr lang="es-ES" sz="2000" dirty="0"/>
              <a:t>2018: </a:t>
            </a:r>
          </a:p>
          <a:p>
            <a:pPr lvl="1"/>
            <a:r>
              <a:rPr lang="es-ES" sz="1800" dirty="0"/>
              <a:t>100 adultos, urticaria aguda</a:t>
            </a:r>
          </a:p>
          <a:p>
            <a:pPr lvl="1"/>
            <a:r>
              <a:rPr lang="es-ES" sz="1800" dirty="0" err="1"/>
              <a:t>Randomizados</a:t>
            </a:r>
            <a:r>
              <a:rPr lang="es-ES" sz="1800" dirty="0"/>
              <a:t> 1:1</a:t>
            </a:r>
          </a:p>
          <a:p>
            <a:pPr lvl="2"/>
            <a:r>
              <a:rPr lang="es-ES" sz="1600" dirty="0" err="1"/>
              <a:t>Levocetirizina</a:t>
            </a:r>
            <a:r>
              <a:rPr lang="es-ES" sz="1600" dirty="0"/>
              <a:t> + Pb</a:t>
            </a:r>
          </a:p>
          <a:p>
            <a:pPr lvl="2"/>
            <a:r>
              <a:rPr lang="es-ES" sz="1600" dirty="0" err="1"/>
              <a:t>Levocetirizina</a:t>
            </a:r>
            <a:r>
              <a:rPr lang="es-ES" sz="1600" dirty="0"/>
              <a:t> + prednisona</a:t>
            </a:r>
          </a:p>
          <a:p>
            <a:endParaRPr lang="es-ES" sz="2000" dirty="0"/>
          </a:p>
        </p:txBody>
      </p:sp>
      <p:sp>
        <p:nvSpPr>
          <p:cNvPr id="2" name="Título 1">
            <a:extLst>
              <a:ext uri="{FF2B5EF4-FFF2-40B4-BE49-F238E27FC236}">
                <a16:creationId xmlns:a16="http://schemas.microsoft.com/office/drawing/2014/main" id="{86BAD941-063E-49E2-B0FA-BB5AD641A148}"/>
              </a:ext>
            </a:extLst>
          </p:cNvPr>
          <p:cNvSpPr>
            <a:spLocks noGrp="1"/>
          </p:cNvSpPr>
          <p:nvPr>
            <p:ph type="title"/>
          </p:nvPr>
        </p:nvSpPr>
        <p:spPr/>
        <p:txBody>
          <a:bodyPr/>
          <a:lstStyle/>
          <a:p>
            <a:r>
              <a:rPr lang="es-ES" sz="3200" dirty="0"/>
              <a:t>Corticoides sistémicos en urticaria aguda</a:t>
            </a:r>
          </a:p>
        </p:txBody>
      </p:sp>
      <p:sp>
        <p:nvSpPr>
          <p:cNvPr id="6" name="Marcador de texto 5">
            <a:extLst>
              <a:ext uri="{FF2B5EF4-FFF2-40B4-BE49-F238E27FC236}">
                <a16:creationId xmlns:a16="http://schemas.microsoft.com/office/drawing/2014/main" id="{237947DC-317A-4919-B0A9-85CE9024CC67}"/>
              </a:ext>
            </a:extLst>
          </p:cNvPr>
          <p:cNvSpPr>
            <a:spLocks noGrp="1"/>
          </p:cNvSpPr>
          <p:nvPr>
            <p:ph type="body" sz="quarter" idx="13"/>
          </p:nvPr>
        </p:nvSpPr>
        <p:spPr>
          <a:xfrm>
            <a:off x="466825" y="5494677"/>
            <a:ext cx="3469907" cy="731309"/>
          </a:xfrm>
        </p:spPr>
        <p:txBody>
          <a:bodyPr>
            <a:normAutofit/>
          </a:bodyPr>
          <a:lstStyle/>
          <a:p>
            <a:pPr algn="l"/>
            <a:r>
              <a:rPr lang="en-GB" sz="1200" i="0" dirty="0"/>
              <a:t>*</a:t>
            </a:r>
            <a:r>
              <a:rPr lang="en-GB" sz="1200" i="0" dirty="0" err="1"/>
              <a:t>Beno</a:t>
            </a:r>
            <a:r>
              <a:rPr lang="en-GB" sz="1200" i="0" dirty="0"/>
              <a:t> SM, et al. A survey of emergency department management of acute urticaria in children. </a:t>
            </a:r>
            <a:r>
              <a:rPr lang="es-ES" sz="1200" i="0" dirty="0" err="1"/>
              <a:t>Pediatr</a:t>
            </a:r>
            <a:r>
              <a:rPr lang="es-ES" sz="1200" i="0" dirty="0"/>
              <a:t> </a:t>
            </a:r>
            <a:r>
              <a:rPr lang="es-ES" sz="1200" i="0" dirty="0" err="1"/>
              <a:t>Emerg</a:t>
            </a:r>
            <a:r>
              <a:rPr lang="es-ES" sz="1200" i="0" dirty="0"/>
              <a:t> </a:t>
            </a:r>
            <a:r>
              <a:rPr lang="es-ES" sz="1200" i="0" dirty="0" err="1"/>
              <a:t>Care</a:t>
            </a:r>
            <a:r>
              <a:rPr lang="es-ES" sz="1200" i="0" dirty="0"/>
              <a:t> 2007;23(12): 862–8</a:t>
            </a:r>
            <a:endParaRPr lang="en-GB" sz="1200" i="0" dirty="0"/>
          </a:p>
          <a:p>
            <a:pPr algn="l"/>
            <a:endParaRPr lang="es-ES" sz="1200" dirty="0"/>
          </a:p>
        </p:txBody>
      </p:sp>
      <p:sp>
        <p:nvSpPr>
          <p:cNvPr id="9" name="Marcador de texto 8">
            <a:extLst>
              <a:ext uri="{FF2B5EF4-FFF2-40B4-BE49-F238E27FC236}">
                <a16:creationId xmlns:a16="http://schemas.microsoft.com/office/drawing/2014/main" id="{7AEBD26B-BA2C-4E96-A4F3-9C275FE7791A}"/>
              </a:ext>
            </a:extLst>
          </p:cNvPr>
          <p:cNvSpPr>
            <a:spLocks noGrp="1"/>
          </p:cNvSpPr>
          <p:nvPr>
            <p:ph type="body" idx="10"/>
          </p:nvPr>
        </p:nvSpPr>
        <p:spPr>
          <a:xfrm>
            <a:off x="609601" y="1706835"/>
            <a:ext cx="4085547" cy="690092"/>
          </a:xfrm>
        </p:spPr>
        <p:txBody>
          <a:bodyPr>
            <a:normAutofit fontScale="92500"/>
          </a:bodyPr>
          <a:lstStyle/>
          <a:p>
            <a:r>
              <a:rPr lang="es-ES" dirty="0"/>
              <a:t>Se emplean aproximadamente en el 30%* de urticarias agudas en urgencias</a:t>
            </a:r>
          </a:p>
        </p:txBody>
      </p:sp>
      <p:grpSp>
        <p:nvGrpSpPr>
          <p:cNvPr id="15" name="Grupo 14">
            <a:extLst>
              <a:ext uri="{FF2B5EF4-FFF2-40B4-BE49-F238E27FC236}">
                <a16:creationId xmlns:a16="http://schemas.microsoft.com/office/drawing/2014/main" id="{C362B7FF-6285-4BC1-8D65-56E18FFA41ED}"/>
              </a:ext>
            </a:extLst>
          </p:cNvPr>
          <p:cNvGrpSpPr/>
          <p:nvPr/>
        </p:nvGrpSpPr>
        <p:grpSpPr>
          <a:xfrm>
            <a:off x="5534525" y="274639"/>
            <a:ext cx="5994843" cy="1322430"/>
            <a:chOff x="5534525" y="274639"/>
            <a:chExt cx="5994843" cy="1322430"/>
          </a:xfrm>
        </p:grpSpPr>
        <p:pic>
          <p:nvPicPr>
            <p:cNvPr id="7" name="Imagen 6">
              <a:extLst>
                <a:ext uri="{FF2B5EF4-FFF2-40B4-BE49-F238E27FC236}">
                  <a16:creationId xmlns:a16="http://schemas.microsoft.com/office/drawing/2014/main" id="{FDA0FEE7-36B4-4F93-8390-191B6CFEFE63}"/>
                </a:ext>
              </a:extLst>
            </p:cNvPr>
            <p:cNvPicPr>
              <a:picLocks noChangeAspect="1"/>
            </p:cNvPicPr>
            <p:nvPr/>
          </p:nvPicPr>
          <p:blipFill>
            <a:blip r:embed="rId3"/>
            <a:stretch>
              <a:fillRect/>
            </a:stretch>
          </p:blipFill>
          <p:spPr>
            <a:xfrm>
              <a:off x="5534525" y="274639"/>
              <a:ext cx="5994843" cy="1322430"/>
            </a:xfrm>
            <a:prstGeom prst="rect">
              <a:avLst/>
            </a:prstGeom>
            <a:ln>
              <a:noFill/>
            </a:ln>
            <a:effectLst>
              <a:outerShdw blurRad="292100" dist="139700" dir="2700000" algn="tl" rotWithShape="0">
                <a:srgbClr val="333333">
                  <a:alpha val="65000"/>
                </a:srgbClr>
              </a:outerShdw>
            </a:effectLst>
          </p:spPr>
        </p:pic>
        <p:pic>
          <p:nvPicPr>
            <p:cNvPr id="10" name="Imagen 9">
              <a:extLst>
                <a:ext uri="{FF2B5EF4-FFF2-40B4-BE49-F238E27FC236}">
                  <a16:creationId xmlns:a16="http://schemas.microsoft.com/office/drawing/2014/main" id="{90CA3C90-09FA-4310-A98E-10A467AC90F0}"/>
                </a:ext>
              </a:extLst>
            </p:cNvPr>
            <p:cNvPicPr>
              <a:picLocks noChangeAspect="1"/>
            </p:cNvPicPr>
            <p:nvPr/>
          </p:nvPicPr>
          <p:blipFill>
            <a:blip r:embed="rId4"/>
            <a:stretch>
              <a:fillRect/>
            </a:stretch>
          </p:blipFill>
          <p:spPr>
            <a:xfrm>
              <a:off x="9264389" y="1162539"/>
              <a:ext cx="2244354" cy="149317"/>
            </a:xfrm>
            <a:prstGeom prst="rect">
              <a:avLst/>
            </a:prstGeom>
          </p:spPr>
        </p:pic>
      </p:grpSp>
      <p:pic>
        <p:nvPicPr>
          <p:cNvPr id="4" name="Imagen 3">
            <a:extLst>
              <a:ext uri="{FF2B5EF4-FFF2-40B4-BE49-F238E27FC236}">
                <a16:creationId xmlns:a16="http://schemas.microsoft.com/office/drawing/2014/main" id="{FEAD2508-36C6-4BE6-8E4E-18749AFC43C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412633" y="2181435"/>
            <a:ext cx="4187752" cy="2428241"/>
          </a:xfrm>
          <a:prstGeom prst="rect">
            <a:avLst/>
          </a:prstGeom>
        </p:spPr>
      </p:pic>
      <p:sp>
        <p:nvSpPr>
          <p:cNvPr id="12" name="CuadroTexto 11">
            <a:extLst>
              <a:ext uri="{FF2B5EF4-FFF2-40B4-BE49-F238E27FC236}">
                <a16:creationId xmlns:a16="http://schemas.microsoft.com/office/drawing/2014/main" id="{A0233CDC-0522-4739-BF6A-DDC5A0A07736}"/>
              </a:ext>
            </a:extLst>
          </p:cNvPr>
          <p:cNvSpPr txBox="1"/>
          <p:nvPr/>
        </p:nvSpPr>
        <p:spPr>
          <a:xfrm>
            <a:off x="5398398" y="1911253"/>
            <a:ext cx="6110345" cy="345046"/>
          </a:xfrm>
          <a:prstGeom prst="rect">
            <a:avLst/>
          </a:prstGeom>
          <a:noFill/>
        </p:spPr>
        <p:txBody>
          <a:bodyPr vert="horz" wrap="square" lIns="91440" tIns="45720" rIns="91440" bIns="45720" rtlCol="0" anchor="ctr">
            <a:noAutofit/>
          </a:bodyPr>
          <a:lstStyle/>
          <a:p>
            <a:pPr algn="ctr"/>
            <a:r>
              <a:rPr lang="es-ES" sz="1400" dirty="0"/>
              <a:t>% de pacientes que pasan a presentar 0 puntos en escala de prurito (escala 0-10) </a:t>
            </a:r>
          </a:p>
        </p:txBody>
      </p:sp>
      <p:pic>
        <p:nvPicPr>
          <p:cNvPr id="13" name="Imagen 12">
            <a:extLst>
              <a:ext uri="{FF2B5EF4-FFF2-40B4-BE49-F238E27FC236}">
                <a16:creationId xmlns:a16="http://schemas.microsoft.com/office/drawing/2014/main" id="{C2E27A97-B3BB-4A82-A6EA-8CF576B18C4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463843" y="5268639"/>
            <a:ext cx="3582854" cy="853643"/>
          </a:xfrm>
          <a:prstGeom prst="rect">
            <a:avLst/>
          </a:prstGeom>
        </p:spPr>
      </p:pic>
      <p:sp>
        <p:nvSpPr>
          <p:cNvPr id="14" name="CuadroTexto 13">
            <a:extLst>
              <a:ext uri="{FF2B5EF4-FFF2-40B4-BE49-F238E27FC236}">
                <a16:creationId xmlns:a16="http://schemas.microsoft.com/office/drawing/2014/main" id="{C2761226-4D8B-4E6E-9A4D-3E059A23357C}"/>
              </a:ext>
            </a:extLst>
          </p:cNvPr>
          <p:cNvSpPr txBox="1"/>
          <p:nvPr/>
        </p:nvSpPr>
        <p:spPr>
          <a:xfrm>
            <a:off x="5019575" y="4954455"/>
            <a:ext cx="6110345" cy="345046"/>
          </a:xfrm>
          <a:prstGeom prst="rect">
            <a:avLst/>
          </a:prstGeom>
          <a:noFill/>
        </p:spPr>
        <p:txBody>
          <a:bodyPr vert="horz" wrap="square" lIns="91440" tIns="45720" rIns="91440" bIns="45720" rtlCol="0" anchor="ctr">
            <a:noAutofit/>
          </a:bodyPr>
          <a:lstStyle/>
          <a:p>
            <a:pPr algn="ctr"/>
            <a:r>
              <a:rPr lang="es-ES" sz="1400" dirty="0"/>
              <a:t>% de pacientes que presentan reagudización</a:t>
            </a:r>
          </a:p>
        </p:txBody>
      </p:sp>
    </p:spTree>
    <p:extLst>
      <p:ext uri="{BB962C8B-B14F-4D97-AF65-F5344CB8AC3E}">
        <p14:creationId xmlns:p14="http://schemas.microsoft.com/office/powerpoint/2010/main" val="242233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A44D81-ABDB-4951-BC43-B31BB5BC39BE}"/>
              </a:ext>
            </a:extLst>
          </p:cNvPr>
          <p:cNvSpPr>
            <a:spLocks noGrp="1"/>
          </p:cNvSpPr>
          <p:nvPr>
            <p:ph type="title"/>
          </p:nvPr>
        </p:nvSpPr>
        <p:spPr/>
        <p:txBody>
          <a:bodyPr/>
          <a:lstStyle/>
          <a:p>
            <a:r>
              <a:rPr lang="es-ES" dirty="0"/>
              <a:t>Diagnóstico de la urticaria aguda</a:t>
            </a:r>
          </a:p>
        </p:txBody>
      </p:sp>
      <p:sp>
        <p:nvSpPr>
          <p:cNvPr id="3" name="Marcador de contenido 2">
            <a:extLst>
              <a:ext uri="{FF2B5EF4-FFF2-40B4-BE49-F238E27FC236}">
                <a16:creationId xmlns:a16="http://schemas.microsoft.com/office/drawing/2014/main" id="{393B6123-94AB-40DC-963C-5F2F7B3950A7}"/>
              </a:ext>
            </a:extLst>
          </p:cNvPr>
          <p:cNvSpPr>
            <a:spLocks noGrp="1"/>
          </p:cNvSpPr>
          <p:nvPr>
            <p:ph idx="1"/>
          </p:nvPr>
        </p:nvSpPr>
        <p:spPr/>
        <p:txBody>
          <a:bodyPr>
            <a:normAutofit/>
          </a:bodyPr>
          <a:lstStyle/>
          <a:p>
            <a:r>
              <a:rPr lang="es-ES" dirty="0"/>
              <a:t>El diagnóstico se realiza “</a:t>
            </a:r>
            <a:r>
              <a:rPr lang="es-ES" i="1" dirty="0"/>
              <a:t>de visu</a:t>
            </a:r>
            <a:r>
              <a:rPr lang="es-ES" dirty="0"/>
              <a:t>” por las lesiones características:</a:t>
            </a:r>
          </a:p>
          <a:p>
            <a:pPr lvl="1"/>
            <a:r>
              <a:rPr lang="es-ES" dirty="0"/>
              <a:t>Habones</a:t>
            </a:r>
          </a:p>
          <a:p>
            <a:pPr lvl="1"/>
            <a:r>
              <a:rPr lang="es-ES" dirty="0"/>
              <a:t>Acompañado de angioedema en el 8,8%, hasta el 50% en urticaria crónica</a:t>
            </a:r>
          </a:p>
          <a:p>
            <a:pPr lvl="1"/>
            <a:endParaRPr lang="es-ES" dirty="0"/>
          </a:p>
          <a:p>
            <a:r>
              <a:rPr lang="es-ES" dirty="0"/>
              <a:t>Diagnóstico etiológico</a:t>
            </a:r>
          </a:p>
          <a:p>
            <a:pPr lvl="1"/>
            <a:r>
              <a:rPr lang="es-ES" dirty="0"/>
              <a:t>Lo más relevante es realizar una buena historia clínica</a:t>
            </a:r>
          </a:p>
          <a:p>
            <a:pPr lvl="2"/>
            <a:r>
              <a:rPr lang="es-ES" dirty="0"/>
              <a:t>Buscar posibles desencadenantes</a:t>
            </a:r>
          </a:p>
          <a:p>
            <a:pPr lvl="2"/>
            <a:r>
              <a:rPr lang="es-ES" dirty="0"/>
              <a:t>Tener en cuenta temporalidad de la aparición de las lesiones</a:t>
            </a:r>
          </a:p>
          <a:p>
            <a:pPr lvl="2"/>
            <a:r>
              <a:rPr lang="es-ES" dirty="0"/>
              <a:t>Preguntar por procesos infecciosos intercurrentes</a:t>
            </a:r>
          </a:p>
          <a:p>
            <a:pPr lvl="1"/>
            <a:r>
              <a:rPr lang="es-ES" dirty="0"/>
              <a:t>Salvo clara sospecha de desencadenante, no está indicado realizar estudios complementarios</a:t>
            </a:r>
          </a:p>
        </p:txBody>
      </p:sp>
      <p:sp>
        <p:nvSpPr>
          <p:cNvPr id="6" name="Marcador de texto 5">
            <a:extLst>
              <a:ext uri="{FF2B5EF4-FFF2-40B4-BE49-F238E27FC236}">
                <a16:creationId xmlns:a16="http://schemas.microsoft.com/office/drawing/2014/main" id="{4F2BCF0F-E4B7-41D6-8FDD-59552EACDF70}"/>
              </a:ext>
            </a:extLst>
          </p:cNvPr>
          <p:cNvSpPr>
            <a:spLocks noGrp="1"/>
          </p:cNvSpPr>
          <p:nvPr>
            <p:ph type="body" sz="quarter" idx="10"/>
          </p:nvPr>
        </p:nvSpPr>
        <p:spPr/>
        <p:txBody>
          <a:bodyPr>
            <a:normAutofit fontScale="92500"/>
          </a:bodyPr>
          <a:lstStyle/>
          <a:p>
            <a:r>
              <a:rPr lang="en-US" dirty="0"/>
              <a:t>Liu TH, et al. Significant factors associated with severity and outcome of an initial episode of acute urticaria in children. </a:t>
            </a:r>
            <a:r>
              <a:rPr lang="en-US" dirty="0" err="1"/>
              <a:t>Pediatr</a:t>
            </a:r>
            <a:r>
              <a:rPr lang="en-US" dirty="0"/>
              <a:t> Allergy Immunol </a:t>
            </a:r>
            <a:r>
              <a:rPr lang="es-ES" dirty="0"/>
              <a:t>2010;21(7):1043–51.</a:t>
            </a:r>
          </a:p>
          <a:p>
            <a:endParaRPr lang="es-ES" dirty="0"/>
          </a:p>
        </p:txBody>
      </p:sp>
    </p:spTree>
    <p:extLst>
      <p:ext uri="{BB962C8B-B14F-4D97-AF65-F5344CB8AC3E}">
        <p14:creationId xmlns:p14="http://schemas.microsoft.com/office/powerpoint/2010/main" val="257708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56E69A3-7678-483F-8067-EAD8BC5EABBE}"/>
              </a:ext>
            </a:extLst>
          </p:cNvPr>
          <p:cNvSpPr>
            <a:spLocks noGrp="1"/>
          </p:cNvSpPr>
          <p:nvPr>
            <p:ph type="title"/>
          </p:nvPr>
        </p:nvSpPr>
        <p:spPr/>
        <p:txBody>
          <a:bodyPr/>
          <a:lstStyle/>
          <a:p>
            <a:r>
              <a:rPr lang="es-ES" dirty="0"/>
              <a:t>Diagnóstico de urticaria aguda de origen alérgico</a:t>
            </a:r>
          </a:p>
        </p:txBody>
      </p:sp>
      <p:sp>
        <p:nvSpPr>
          <p:cNvPr id="8" name="Marcador de contenido 7">
            <a:extLst>
              <a:ext uri="{FF2B5EF4-FFF2-40B4-BE49-F238E27FC236}">
                <a16:creationId xmlns:a16="http://schemas.microsoft.com/office/drawing/2014/main" id="{D8B44F09-F36C-4EB5-B9CA-97ED74F09353}"/>
              </a:ext>
            </a:extLst>
          </p:cNvPr>
          <p:cNvSpPr>
            <a:spLocks noGrp="1"/>
          </p:cNvSpPr>
          <p:nvPr>
            <p:ph idx="1"/>
          </p:nvPr>
        </p:nvSpPr>
        <p:spPr>
          <a:xfrm>
            <a:off x="-1" y="1882357"/>
            <a:ext cx="11900263" cy="3842907"/>
          </a:xfrm>
        </p:spPr>
        <p:txBody>
          <a:bodyPr/>
          <a:lstStyle/>
          <a:p>
            <a:r>
              <a:rPr lang="es-ES" dirty="0"/>
              <a:t>Sospecha, basado en criterios de causalidad</a:t>
            </a:r>
          </a:p>
          <a:p>
            <a:pPr lvl="1"/>
            <a:r>
              <a:rPr lang="es-ES" dirty="0"/>
              <a:t>Las reacciones mediadas por IgE suceden hasta 2 horas después de la exposición</a:t>
            </a:r>
          </a:p>
          <a:p>
            <a:pPr lvl="1"/>
            <a:r>
              <a:rPr lang="es-ES" dirty="0"/>
              <a:t>Las reacciones alérgicas son reproducibles</a:t>
            </a:r>
          </a:p>
          <a:p>
            <a:pPr lvl="1"/>
            <a:endParaRPr lang="es-ES" dirty="0"/>
          </a:p>
          <a:p>
            <a:r>
              <a:rPr lang="es-ES" dirty="0"/>
              <a:t>Test diagnósticos: </a:t>
            </a:r>
          </a:p>
          <a:p>
            <a:pPr lvl="1"/>
            <a:r>
              <a:rPr lang="es-ES" dirty="0"/>
              <a:t>Realización de batería de pruebas cutáneas (</a:t>
            </a:r>
            <a:r>
              <a:rPr lang="es-ES" dirty="0" err="1"/>
              <a:t>prick</a:t>
            </a:r>
            <a:r>
              <a:rPr lang="es-ES" dirty="0"/>
              <a:t> test, ID)</a:t>
            </a:r>
          </a:p>
          <a:p>
            <a:pPr lvl="1"/>
            <a:r>
              <a:rPr lang="es-ES" dirty="0"/>
              <a:t>Determinación de IgE específica en suero (extractos completos vs diagnóstico molecular)</a:t>
            </a:r>
          </a:p>
          <a:p>
            <a:pPr lvl="1"/>
            <a:r>
              <a:rPr lang="es-ES" dirty="0"/>
              <a:t>Gold standard: provocación oral a doble diego controlada con placebo</a:t>
            </a:r>
          </a:p>
        </p:txBody>
      </p:sp>
    </p:spTree>
    <p:extLst>
      <p:ext uri="{BB962C8B-B14F-4D97-AF65-F5344CB8AC3E}">
        <p14:creationId xmlns:p14="http://schemas.microsoft.com/office/powerpoint/2010/main" val="7856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MOLECULE-THING.PNG"/>
</p:tagLst>
</file>

<file path=ppt/theme/theme1.xml><?xml version="1.0" encoding="utf-8"?>
<a:theme xmlns:a="http://schemas.openxmlformats.org/drawingml/2006/main" name="1_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lantillaAPAP2018.potx" id="{99053197-F360-4EEA-B0B4-83ED9031C2E6}" vid="{B8DA0B08-B478-4A10-8789-D237C6CFED81}"/>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PlantillaAPAP2018</Template>
  <TotalTime>1249</TotalTime>
  <Words>5699</Words>
  <Application>Microsoft Office PowerPoint</Application>
  <PresentationFormat>Panorámica</PresentationFormat>
  <Paragraphs>596</Paragraphs>
  <Slides>50</Slides>
  <Notes>23</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50</vt:i4>
      </vt:variant>
    </vt:vector>
  </HeadingPairs>
  <TitlesOfParts>
    <vt:vector size="61" baseType="lpstr">
      <vt:lpstr>AdvTimes</vt:lpstr>
      <vt:lpstr>AdvTimes-i</vt:lpstr>
      <vt:lpstr>AdvTT3713a231+20</vt:lpstr>
      <vt:lpstr>Arial</vt:lpstr>
      <vt:lpstr>Calibri</vt:lpstr>
      <vt:lpstr>Calibri Light</vt:lpstr>
      <vt:lpstr>Times New Roman</vt:lpstr>
      <vt:lpstr>Wingdings</vt:lpstr>
      <vt:lpstr>1_Tema de Office</vt:lpstr>
      <vt:lpstr>1_Diseño personalizado</vt:lpstr>
      <vt:lpstr>Diseño personalizado</vt:lpstr>
      <vt:lpstr>Manejo de la Urticaria y la Rinoconjuntivitis alérgica</vt:lpstr>
      <vt:lpstr>Presentación de PowerPoint</vt:lpstr>
      <vt:lpstr>Pregunta 1</vt:lpstr>
      <vt:lpstr>Pregunta 1</vt:lpstr>
      <vt:lpstr>Tratamiento de la urticaria aguda</vt:lpstr>
      <vt:lpstr>Antihistamínicos de 2ª generación: AEMPS</vt:lpstr>
      <vt:lpstr>Corticoides sistémicos en urticaria aguda</vt:lpstr>
      <vt:lpstr>Diagnóstico de la urticaria aguda</vt:lpstr>
      <vt:lpstr>Diagnóstico de urticaria aguda de origen alérgico</vt:lpstr>
      <vt:lpstr>Etiología</vt:lpstr>
      <vt:lpstr>Pregunta 2</vt:lpstr>
      <vt:lpstr>Pregunta 2</vt:lpstr>
      <vt:lpstr>Prevalencia y Pronóstico urticaria aguda</vt:lpstr>
      <vt:lpstr>Pregunta 3</vt:lpstr>
      <vt:lpstr>Pregunta 3</vt:lpstr>
      <vt:lpstr>Tratamiento urticaria crónica</vt:lpstr>
      <vt:lpstr>Seguridad de los antiH1</vt:lpstr>
      <vt:lpstr>Ocupación de receptores en SNC medido mediante PET</vt:lpstr>
      <vt:lpstr>Omalizumab</vt:lpstr>
      <vt:lpstr>Omalizumab en urticaria crónica</vt:lpstr>
      <vt:lpstr>Clasificación de la Urticaria Crónica</vt:lpstr>
      <vt:lpstr>Diagnóstico</vt:lpstr>
      <vt:lpstr>Diagnóstico-seguimiento</vt:lpstr>
      <vt:lpstr>Prevalencia y Pronóstico urticaria crónica</vt:lpstr>
      <vt:lpstr>Pregunta 4</vt:lpstr>
      <vt:lpstr>Pregunta 4</vt:lpstr>
      <vt:lpstr>Anamnesis, poderosa herramienta diagnóstica</vt:lpstr>
      <vt:lpstr>Diagnóstico Rinoconjuntivitis alérgica</vt:lpstr>
      <vt:lpstr>Pregunta 5</vt:lpstr>
      <vt:lpstr>Pregunta 5</vt:lpstr>
      <vt:lpstr>Presentación de PowerPoint</vt:lpstr>
      <vt:lpstr>Comorbilidades</vt:lpstr>
      <vt:lpstr>Asma</vt:lpstr>
      <vt:lpstr>Clasificación rinitis</vt:lpstr>
      <vt:lpstr>Pregunta 6 </vt:lpstr>
      <vt:lpstr>Pregunta 6 </vt:lpstr>
      <vt:lpstr>Opciones terapéuticas: antiH1</vt:lpstr>
      <vt:lpstr>Presentación de PowerPoint</vt:lpstr>
      <vt:lpstr>Otras alternativas terapéuticas</vt:lpstr>
      <vt:lpstr>Algoritmo terapéutico</vt:lpstr>
      <vt:lpstr>Pregunta 7</vt:lpstr>
      <vt:lpstr>Pregunta 7</vt:lpstr>
      <vt:lpstr>Inmunoterapia específica</vt:lpstr>
      <vt:lpstr>Presentación de PowerPoint</vt:lpstr>
      <vt:lpstr>Presentación de PowerPoint</vt:lpstr>
      <vt:lpstr>Inmunoterapia específica</vt:lpstr>
      <vt:lpstr>Presentación de PowerPoint</vt:lpstr>
      <vt:lpstr>Conclusiones urticaria </vt:lpstr>
      <vt:lpstr>Conclusiones Rinoconjuntivitis alérgica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Rodríguez del Río</dc:creator>
  <cp:lastModifiedBy>Pablo Rodríguez del Río</cp:lastModifiedBy>
  <cp:revision>123</cp:revision>
  <dcterms:created xsi:type="dcterms:W3CDTF">2018-02-28T15:05:35Z</dcterms:created>
  <dcterms:modified xsi:type="dcterms:W3CDTF">2018-03-19T15:26:39Z</dcterms:modified>
</cp:coreProperties>
</file>