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9" r:id="rId3"/>
    <p:sldId id="281" r:id="rId4"/>
    <p:sldId id="260" r:id="rId5"/>
    <p:sldId id="271" r:id="rId6"/>
    <p:sldId id="279" r:id="rId7"/>
    <p:sldId id="278" r:id="rId8"/>
    <p:sldId id="273" r:id="rId9"/>
    <p:sldId id="276" r:id="rId10"/>
    <p:sldId id="275" r:id="rId11"/>
    <p:sldId id="277" r:id="rId12"/>
    <p:sldId id="28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886"/>
    <a:srgbClr val="617EA1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6" autoAdjust="0"/>
    <p:restoredTop sz="94660"/>
  </p:normalViewPr>
  <p:slideViewPr>
    <p:cSldViewPr>
      <p:cViewPr varScale="1">
        <p:scale>
          <a:sx n="71" d="100"/>
          <a:sy n="71" d="100"/>
        </p:scale>
        <p:origin x="19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1">
          <a:blip r:embed="rId2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1FEA55B7-9A37-45FA-8039-A910D67B7AC0}"/>
              </a:ext>
            </a:extLst>
          </p:cNvPr>
          <p:cNvSpPr/>
          <p:nvPr userDrawn="1"/>
        </p:nvSpPr>
        <p:spPr>
          <a:xfrm>
            <a:off x="0" y="4103369"/>
            <a:ext cx="12192000" cy="2754631"/>
          </a:xfrm>
          <a:prstGeom prst="rect">
            <a:avLst/>
          </a:prstGeom>
          <a:solidFill>
            <a:srgbClr val="3258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4192525"/>
            <a:ext cx="11665296" cy="916230"/>
          </a:xfrm>
          <a:effectLst/>
        </p:spPr>
        <p:txBody>
          <a:bodyPr>
            <a:normAutofit/>
          </a:bodyPr>
          <a:lstStyle>
            <a:lvl1pPr algn="ctr">
              <a:defRPr sz="4000" b="1">
                <a:solidFill>
                  <a:srgbClr val="F2F5F9"/>
                </a:solidFill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5301208"/>
            <a:ext cx="11593288" cy="61082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05264"/>
            <a:ext cx="2993475" cy="8730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797F96D-765F-4F19-9045-53579402F5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36523"/>
            <a:ext cx="6858000" cy="83715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D10602A-D6C6-40CF-9960-B069DB342D1A}"/>
              </a:ext>
            </a:extLst>
          </p:cNvPr>
          <p:cNvSpPr/>
          <p:nvPr userDrawn="1"/>
        </p:nvSpPr>
        <p:spPr>
          <a:xfrm>
            <a:off x="0" y="4043988"/>
            <a:ext cx="12192000" cy="36000"/>
          </a:xfrm>
          <a:prstGeom prst="rect">
            <a:avLst/>
          </a:prstGeom>
          <a:solidFill>
            <a:srgbClr val="61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0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919536" y="1484784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 ( muy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clobetasol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II (potencia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Prednicarbato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0,25% 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Mometasona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Metilprednisolona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III (potencia intermedia)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Clobetasona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butirato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IV (potencia baja)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acetato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A7545CE-30DB-44CE-9E6E-F7D194AAB9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7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o clinico APAP">
    <p:bg>
      <p:bgPr>
        <a:blipFill dpi="0" rotWithShape="1">
          <a:blip r:embed="rId2">
            <a:alphaModFix amt="41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5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25BC3AE-99E9-44CD-8572-01E7C44C39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5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 APAP">
    <p:bg>
      <p:bgPr>
        <a:blipFill dpi="0" rotWithShape="1">
          <a:blip r:embed="rId2">
            <a:alphaModFix amt="44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74000" t="-1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5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CD7AFA9-6BB2-4222-838B-41A179EC51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0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os y subnivele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B968E0B-5DC3-46E2-A684-4384517A67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alphaModFix amt="1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1424" y="2474438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  <a:defRPr sz="2400" b="0" baseline="0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1106287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C5000B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9086B94-6505-4421-AD15-CDFC7EED41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áre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3"/>
          </p:nvPr>
        </p:nvSpPr>
        <p:spPr>
          <a:xfrm>
            <a:off x="6072675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2D4E77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2D4E77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2D4E77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2D4E77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2D4E77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DFE4E8E9-7F37-4A53-AD19-E7917AF789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2" name="2 Marcador de contenido"/>
          <p:cNvSpPr>
            <a:spLocks noGrp="1"/>
          </p:cNvSpPr>
          <p:nvPr>
            <p:ph idx="14"/>
          </p:nvPr>
        </p:nvSpPr>
        <p:spPr>
          <a:xfrm>
            <a:off x="6023992" y="1886843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7527443-DDBA-4B97-9F6B-F1CFE1B8FF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9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ierta sin estructur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8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F88046E-4515-4E3F-AFC4-D5029767E9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enzo en blanc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7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7402ED7-9706-49DA-9949-1D1938EE4B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áreas asimétric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2492562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3182654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rgbClr val="325886"/>
                </a:solidFill>
              </a:defRPr>
            </a:lvl1pPr>
            <a:lvl2pPr marL="1073150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325886"/>
                </a:solidFill>
              </a:defRPr>
            </a:lvl2pPr>
            <a:lvl3pPr marL="1431925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325886"/>
                </a:solidFill>
              </a:defRPr>
            </a:lvl3pPr>
            <a:lvl4pPr marL="1789113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4pPr>
            <a:lvl5pPr marL="2146300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476672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325886"/>
                </a:solidFill>
              </a:defRPr>
            </a:lvl1pPr>
            <a:lvl2pPr marL="116681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1881188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517775" indent="-1730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4pPr>
            <a:lvl5pPr marL="3233738" indent="-1857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1282417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DF61A7A-ADC5-4536-85FA-B560EB9587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</a:extLst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67EDC4E-008A-4A71-8282-4D55258CE9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24/01/2019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7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Abordaje del varón con STUI secundarios a HBP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Dr. Francisco Brotons Muntó. Hospital de </a:t>
            </a:r>
            <a:r>
              <a:rPr lang="pt-BR" dirty="0" err="1"/>
              <a:t>la</a:t>
            </a:r>
            <a:r>
              <a:rPr lang="pt-BR" dirty="0"/>
              <a:t> Plana. Castellón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1019944" y="91671"/>
            <a:ext cx="4499992" cy="576064"/>
          </a:xfrm>
          <a:prstGeom prst="rect">
            <a:avLst/>
          </a:prstGeo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2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endParaRPr lang="es-ES" sz="1800" dirty="0"/>
          </a:p>
        </p:txBody>
      </p:sp>
      <p:sp>
        <p:nvSpPr>
          <p:cNvPr id="7" name="Marcador de texto 5"/>
          <p:cNvSpPr txBox="1">
            <a:spLocks/>
          </p:cNvSpPr>
          <p:nvPr/>
        </p:nvSpPr>
        <p:spPr>
          <a:xfrm>
            <a:off x="5341150" y="5633028"/>
            <a:ext cx="5112568" cy="4391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es-ES" sz="12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791200" y="785794"/>
            <a:ext cx="4191000" cy="88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>
              <a:spcBef>
                <a:spcPts val="600"/>
              </a:spcBef>
              <a:buFontTx/>
              <a:buBlip>
                <a:blip r:embed="rId2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marL="0" indent="0" algn="ctr">
              <a:buNone/>
            </a:pPr>
            <a:r>
              <a:rPr lang="es-ES_tradnl" altLang="es-ES" b="1" dirty="0" err="1">
                <a:solidFill>
                  <a:srgbClr val="325886"/>
                </a:solidFill>
                <a:ea typeface="MS PGothic" pitchFamily="34" charset="-128"/>
              </a:rPr>
              <a:t>CombAT</a:t>
            </a:r>
            <a:r>
              <a:rPr lang="es-ES_tradnl" altLang="es-ES" b="1" dirty="0">
                <a:solidFill>
                  <a:srgbClr val="325886"/>
                </a:solidFill>
                <a:ea typeface="MS PGothic" pitchFamily="34" charset="-128"/>
              </a:rPr>
              <a:t> </a:t>
            </a:r>
            <a:r>
              <a:rPr lang="es-ES_tradnl" altLang="es-ES" dirty="0">
                <a:solidFill>
                  <a:srgbClr val="325886"/>
                </a:solidFill>
                <a:ea typeface="MS PGothic" pitchFamily="34" charset="-128"/>
              </a:rPr>
              <a:t>: </a:t>
            </a:r>
            <a:r>
              <a:rPr lang="es-ES_tradnl" altLang="es-ES" dirty="0" err="1">
                <a:solidFill>
                  <a:srgbClr val="325886"/>
                </a:solidFill>
                <a:ea typeface="MS PGothic" pitchFamily="34" charset="-128"/>
              </a:rPr>
              <a:t>d</a:t>
            </a:r>
            <a:r>
              <a:rPr lang="es-ES_tradnl" dirty="0" err="1">
                <a:solidFill>
                  <a:srgbClr val="325886"/>
                </a:solidFill>
                <a:ea typeface="MS PGothic" pitchFamily="34" charset="-128"/>
              </a:rPr>
              <a:t>utasterire</a:t>
            </a:r>
            <a:r>
              <a:rPr lang="es-ES_tradnl" dirty="0">
                <a:solidFill>
                  <a:srgbClr val="325886"/>
                </a:solidFill>
                <a:ea typeface="MS PGothic" pitchFamily="34" charset="-128"/>
              </a:rPr>
              <a:t> + </a:t>
            </a:r>
            <a:r>
              <a:rPr lang="es-ES_tradnl" dirty="0" err="1">
                <a:solidFill>
                  <a:srgbClr val="325886"/>
                </a:solidFill>
                <a:ea typeface="MS PGothic" pitchFamily="34" charset="-128"/>
              </a:rPr>
              <a:t>tamsulosisna</a:t>
            </a:r>
            <a:r>
              <a:rPr lang="es-ES_tradnl" dirty="0">
                <a:solidFill>
                  <a:srgbClr val="325886"/>
                </a:solidFill>
                <a:ea typeface="MS PGothic" pitchFamily="34" charset="-128"/>
              </a:rPr>
              <a:t> (0,5 mg/0,4 mg)</a:t>
            </a:r>
            <a:endParaRPr lang="es-ES" sz="2000" dirty="0">
              <a:solidFill>
                <a:srgbClr val="32588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99" y="2522150"/>
            <a:ext cx="1927002" cy="327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2534" r="13043" b="2995"/>
          <a:stretch/>
        </p:blipFill>
        <p:spPr bwMode="auto">
          <a:xfrm>
            <a:off x="5906169" y="1886843"/>
            <a:ext cx="4860032" cy="37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E779D6A-D139-4359-95A6-97CAFEB9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9009" y="1886843"/>
            <a:ext cx="5386917" cy="906115"/>
          </a:xfrm>
        </p:spPr>
        <p:txBody>
          <a:bodyPr/>
          <a:lstStyle/>
          <a:p>
            <a:r>
              <a:rPr lang="es-ES_tradnl" altLang="es-ES" dirty="0">
                <a:ea typeface="MS PGothic" pitchFamily="34" charset="-128"/>
              </a:rPr>
              <a:t>MTOPS</a:t>
            </a:r>
            <a:r>
              <a:rPr lang="es-ES_tradnl" altLang="es-ES" dirty="0">
                <a:solidFill>
                  <a:srgbClr val="004586"/>
                </a:solidFill>
                <a:ea typeface="MS PGothic" pitchFamily="34" charset="-128"/>
              </a:rPr>
              <a:t>: </a:t>
            </a:r>
            <a:r>
              <a:rPr lang="es-ES_tradnl" altLang="es-ES" b="0" dirty="0" err="1">
                <a:ea typeface="MS PGothic" pitchFamily="34" charset="-128"/>
              </a:rPr>
              <a:t>d</a:t>
            </a:r>
            <a:r>
              <a:rPr lang="es-ES_tradnl" b="0" dirty="0" err="1">
                <a:ea typeface="MS PGothic" pitchFamily="34" charset="-128"/>
              </a:rPr>
              <a:t>oxazosina</a:t>
            </a:r>
            <a:r>
              <a:rPr lang="es-ES_tradnl" b="0" dirty="0">
                <a:ea typeface="MS PGothic" pitchFamily="34" charset="-128"/>
              </a:rPr>
              <a:t> + </a:t>
            </a:r>
            <a:r>
              <a:rPr lang="es-ES_tradnl" b="0" dirty="0" err="1">
                <a:ea typeface="MS PGothic" pitchFamily="34" charset="-128"/>
              </a:rPr>
              <a:t>finasteride</a:t>
            </a:r>
            <a:r>
              <a:rPr lang="es-ES_tradnl" b="0" dirty="0">
                <a:ea typeface="MS PGothic" pitchFamily="34" charset="-128"/>
              </a:rPr>
              <a:t/>
            </a:r>
            <a:br>
              <a:rPr lang="es-ES_tradnl" b="0" dirty="0">
                <a:ea typeface="MS PGothic" pitchFamily="34" charset="-128"/>
              </a:rPr>
            </a:br>
            <a:r>
              <a:rPr lang="es-ES_tradnl" b="0" dirty="0">
                <a:ea typeface="MS PGothic" pitchFamily="34" charset="-128"/>
              </a:rPr>
              <a:t>(0,4 mg/5 mg) [Placebo]</a:t>
            </a:r>
            <a:endParaRPr lang="es-ES" b="0" dirty="0"/>
          </a:p>
          <a:p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ACEE4136-256E-4DAF-8C3F-DED06B4BF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634" y="5885826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McConnell</a:t>
            </a:r>
            <a:r>
              <a:rPr lang="es-ES" dirty="0"/>
              <a:t> et al. New Engl J Med 2003;349: 2387-984. </a:t>
            </a:r>
            <a:r>
              <a:rPr lang="es-ES" dirty="0" err="1"/>
              <a:t>Roehborn</a:t>
            </a:r>
            <a:r>
              <a:rPr lang="es-ES" dirty="0"/>
              <a:t> C y cols. </a:t>
            </a:r>
            <a:r>
              <a:rPr lang="es-ES" dirty="0" err="1"/>
              <a:t>Eur</a:t>
            </a:r>
            <a:r>
              <a:rPr lang="es-ES" dirty="0"/>
              <a:t> </a:t>
            </a:r>
            <a:r>
              <a:rPr lang="es-ES" dirty="0" err="1"/>
              <a:t>Urol</a:t>
            </a:r>
            <a:r>
              <a:rPr lang="es-ES" dirty="0"/>
              <a:t> 2010; 57: 123-131.Roehrborn CG, et al BJU </a:t>
            </a:r>
            <a:r>
              <a:rPr lang="es-ES" dirty="0" err="1"/>
              <a:t>Int</a:t>
            </a:r>
            <a:r>
              <a:rPr lang="es-ES" dirty="0"/>
              <a:t>. 2015 ;116(3):450-9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2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1"/>
          </p:nvPr>
        </p:nvSpPr>
        <p:spPr>
          <a:xfrm>
            <a:off x="-1682" y="2492562"/>
            <a:ext cx="4659993" cy="3486706"/>
          </a:xfrm>
        </p:spPr>
        <p:txBody>
          <a:bodyPr>
            <a:noAutofit/>
          </a:bodyPr>
          <a:lstStyle/>
          <a:p>
            <a:r>
              <a:rPr lang="es-ES" sz="2400" dirty="0"/>
              <a:t>Solicitar analítica:</a:t>
            </a:r>
          </a:p>
          <a:p>
            <a:pPr lvl="1"/>
            <a:r>
              <a:rPr lang="es-ES" sz="2400" dirty="0"/>
              <a:t>Hemograma.</a:t>
            </a:r>
          </a:p>
          <a:p>
            <a:pPr marL="1165225" lvl="1" indent="-265113"/>
            <a:r>
              <a:rPr lang="es-ES" sz="2400" dirty="0"/>
              <a:t>Bioquímica: </a:t>
            </a:r>
            <a:r>
              <a:rPr lang="es-ES" sz="2400" dirty="0" err="1"/>
              <a:t>Creat</a:t>
            </a:r>
            <a:r>
              <a:rPr lang="es-ES" sz="2400" dirty="0"/>
              <a:t>, urea, GOT, GPT, GGT, </a:t>
            </a:r>
            <a:r>
              <a:rPr lang="es-ES" sz="2400" dirty="0" err="1"/>
              <a:t>Tg</a:t>
            </a:r>
            <a:r>
              <a:rPr lang="es-ES" sz="2400" dirty="0"/>
              <a:t> y colesterol, y prueba del embarazo.</a:t>
            </a:r>
          </a:p>
          <a:p>
            <a:r>
              <a:rPr lang="es-ES" sz="2400" dirty="0"/>
              <a:t>Derivar al dermatólogo para valorar tratamiento con </a:t>
            </a:r>
            <a:r>
              <a:rPr lang="es-ES" sz="2400" dirty="0" err="1"/>
              <a:t>isotretionina</a:t>
            </a:r>
            <a:r>
              <a:rPr lang="es-ES" sz="2400" dirty="0"/>
              <a:t>.</a:t>
            </a:r>
          </a:p>
          <a:p>
            <a:pPr marL="530225" indent="0">
              <a:buNone/>
            </a:pP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957019"/>
            <a:ext cx="6886575" cy="242485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446" y="1447800"/>
            <a:ext cx="4050393" cy="1210145"/>
          </a:xfrm>
        </p:spPr>
        <p:txBody>
          <a:bodyPr/>
          <a:lstStyle/>
          <a:p>
            <a:r>
              <a:rPr lang="es-ES" sz="3200" b="1" dirty="0"/>
              <a:t>Acné nódulo quístico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9DEBA5F5-5639-49D3-A4C2-B8206E79E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1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3E0378ED-F901-4871-BE1F-E4F67958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65402D86-5482-4E8C-B92C-90B63118B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42569C1A-D39C-4689-A923-5E8C21B1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dolor es un síntoma exigido sin el que no puede establecerse el diagnóstico de SII con los criterios de ROMA IV.</a:t>
            </a:r>
          </a:p>
          <a:p>
            <a:r>
              <a:rPr lang="es-ES" dirty="0"/>
              <a:t>La persistencia y en la percepción de gravedad de los síntomas abdominales contribuye a empeorar la calidad de vida y el uso excesivo de servicios de salud. </a:t>
            </a:r>
          </a:p>
          <a:p>
            <a:r>
              <a:rPr lang="es-ES" dirty="0"/>
              <a:t>El efecto de la relación terapéutica que establece el médico con el paciente se asocia a descenso en el número de consultas, disminución de la sintomatología e incremento en la satisfacción del paciente.</a:t>
            </a:r>
          </a:p>
          <a:p>
            <a:r>
              <a:rPr lang="es-ES" dirty="0"/>
              <a:t>Aunque tenemos numerosos medicamentos para cada uno de los síntomas. </a:t>
            </a:r>
          </a:p>
          <a:p>
            <a:pPr marL="542925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84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 1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71600"/>
            <a:ext cx="11582400" cy="3816424"/>
          </a:xfrm>
        </p:spPr>
        <p:txBody>
          <a:bodyPr>
            <a:noAutofit/>
          </a:bodyPr>
          <a:lstStyle/>
          <a:p>
            <a:r>
              <a:rPr lang="es-ES" dirty="0"/>
              <a:t>Preguntado por otros síntomas urinarios:</a:t>
            </a:r>
          </a:p>
          <a:p>
            <a:pPr marL="1616075" lvl="1" indent="-357188"/>
            <a:r>
              <a:rPr lang="es-ES" sz="2400" dirty="0"/>
              <a:t>En el último años ha notado cierta </a:t>
            </a:r>
            <a:r>
              <a:rPr lang="es-ES" sz="2400" b="1" dirty="0"/>
              <a:t>dificultad para iniciar la micción, con cierta disminución de la fuerza del chorro miccional</a:t>
            </a:r>
            <a:r>
              <a:rPr lang="es-ES" sz="2400" dirty="0"/>
              <a:t>.</a:t>
            </a:r>
          </a:p>
          <a:p>
            <a:pPr marL="1616075" lvl="1" indent="-357188"/>
            <a:r>
              <a:rPr lang="es-ES" sz="2400" dirty="0">
                <a:solidFill>
                  <a:srgbClr val="004586"/>
                </a:solidFill>
              </a:rPr>
              <a:t>También lleva varios meses que ha notando un </a:t>
            </a:r>
            <a:r>
              <a:rPr lang="es-ES" sz="2400" b="1" dirty="0"/>
              <a:t>goteo lento y prolongado al final de la micción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/>
              <a:t>que le impide terminar rápido.</a:t>
            </a:r>
          </a:p>
          <a:p>
            <a:pPr marL="1616075" lvl="1" indent="-357188"/>
            <a:r>
              <a:rPr lang="es-ES" sz="2400" dirty="0"/>
              <a:t>Orina con más frecuencia que antes. Ahora </a:t>
            </a:r>
            <a:r>
              <a:rPr lang="es-ES" sz="2400" b="1" dirty="0"/>
              <a:t>necesita orinar cada 1-1,5 horas </a:t>
            </a:r>
            <a:r>
              <a:rPr lang="es-ES" sz="2400" dirty="0"/>
              <a:t>durante el día, </a:t>
            </a:r>
            <a:r>
              <a:rPr lang="es-ES" sz="2400" b="1" dirty="0"/>
              <a:t>a veces con urgencia</a:t>
            </a:r>
            <a:r>
              <a:rPr lang="es-ES" sz="2400" dirty="0"/>
              <a:t>, pero no se le ha escapado en ninguna ocasión.</a:t>
            </a:r>
          </a:p>
          <a:p>
            <a:pPr marL="1616075" lvl="1" indent="-357188"/>
            <a:r>
              <a:rPr lang="es-ES" sz="2400" dirty="0"/>
              <a:t>Está contento con su vida sexual “aunque es consciente que ya no es como antes”.</a:t>
            </a:r>
          </a:p>
          <a:p>
            <a:pPr lvl="2"/>
            <a:r>
              <a:rPr lang="es-ES" sz="2400" dirty="0"/>
              <a:t>Aunque no ha perdido el deseo sexual, la frecuencia es menor que 10 años antes.</a:t>
            </a:r>
          </a:p>
          <a:p>
            <a:pPr marL="1974850" lvl="2" indent="0">
              <a:buNone/>
            </a:pPr>
            <a:r>
              <a:rPr lang="es-ES" sz="2400" dirty="0"/>
              <a:t> </a:t>
            </a:r>
          </a:p>
          <a:p>
            <a:pPr marL="542925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76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Indicaciones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2494576"/>
            <a:ext cx="11582400" cy="4592024"/>
          </a:xfrm>
        </p:spPr>
        <p:txBody>
          <a:bodyPr/>
          <a:lstStyle/>
          <a:p>
            <a:r>
              <a:rPr lang="es-ES" dirty="0"/>
              <a:t>Sintomatología severa.</a:t>
            </a:r>
          </a:p>
          <a:p>
            <a:r>
              <a:rPr lang="es-ES" dirty="0" err="1"/>
              <a:t>Microhematuria</a:t>
            </a:r>
            <a:r>
              <a:rPr lang="es-ES" dirty="0"/>
              <a:t> o </a:t>
            </a:r>
            <a:r>
              <a:rPr lang="es-ES" dirty="0" err="1"/>
              <a:t>macrohematuria</a:t>
            </a:r>
            <a:r>
              <a:rPr lang="es-ES" dirty="0"/>
              <a:t>.</a:t>
            </a:r>
          </a:p>
          <a:p>
            <a:r>
              <a:rPr lang="es-ES" dirty="0"/>
              <a:t>Sospecha de obstrucción o presencia de globo vesical.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73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síntomas están presentes en la mayoría de los varones con HBP (2/3).</a:t>
            </a:r>
          </a:p>
          <a:p>
            <a:r>
              <a:rPr lang="es-ES" dirty="0"/>
              <a:t>La presencia de los síntomas y su gravedad se relaciona significativamente con el tamaño de la próstata.</a:t>
            </a:r>
          </a:p>
          <a:p>
            <a:r>
              <a:rPr lang="es-ES" dirty="0"/>
              <a:t>La presencia de los síntomas y su gravedad se relaciona estrechamente con el grado de obstrucción.</a:t>
            </a:r>
          </a:p>
          <a:p>
            <a:r>
              <a:rPr lang="es-ES" dirty="0"/>
              <a:t>En la HBP es un concepto histológico de la glándula prostática que no hace referencia a los síntomas.</a:t>
            </a:r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sz="2400" dirty="0"/>
              <a:t>En relación con los síntomas del tracto urinario en varones con HBP: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7CC5E0DD-445D-4910-AA28-2B1D699BC7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1</a:t>
            </a:r>
          </a:p>
        </p:txBody>
      </p:sp>
    </p:spTree>
    <p:extLst>
      <p:ext uri="{BB962C8B-B14F-4D97-AF65-F5344CB8AC3E}">
        <p14:creationId xmlns:p14="http://schemas.microsoft.com/office/powerpoint/2010/main" val="35914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 redondeado"/>
          <p:cNvSpPr>
            <a:spLocks/>
          </p:cNvSpPr>
          <p:nvPr/>
        </p:nvSpPr>
        <p:spPr>
          <a:xfrm>
            <a:off x="3760308" y="861428"/>
            <a:ext cx="2592288" cy="442694"/>
          </a:xfrm>
          <a:prstGeom prst="roundRect">
            <a:avLst/>
          </a:prstGeom>
          <a:solidFill>
            <a:srgbClr val="287A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Determinación PSA varón STUI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</a:rPr>
              <a:t>(</a:t>
            </a:r>
            <a:r>
              <a:rPr lang="es-ES" sz="1400" b="1" dirty="0">
                <a:solidFill>
                  <a:schemeClr val="bg1"/>
                </a:solidFill>
              </a:rPr>
              <a:t>Tacto rectal no sospechoso</a:t>
            </a:r>
            <a:r>
              <a:rPr lang="es-E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6 Rombo"/>
          <p:cNvSpPr>
            <a:spLocks/>
          </p:cNvSpPr>
          <p:nvPr/>
        </p:nvSpPr>
        <p:spPr>
          <a:xfrm>
            <a:off x="4120349" y="1739336"/>
            <a:ext cx="1893185" cy="572898"/>
          </a:xfrm>
          <a:prstGeom prst="diamond">
            <a:avLst/>
          </a:prstGeom>
          <a:solidFill>
            <a:srgbClr val="CDD7EB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rgbClr val="004586"/>
                </a:solidFill>
              </a:rPr>
              <a:t>¿≤ 4 ng/dl?</a:t>
            </a:r>
          </a:p>
        </p:txBody>
      </p:sp>
      <p:sp>
        <p:nvSpPr>
          <p:cNvPr id="6" name="7 Elipse"/>
          <p:cNvSpPr>
            <a:spLocks/>
          </p:cNvSpPr>
          <p:nvPr/>
        </p:nvSpPr>
        <p:spPr>
          <a:xfrm>
            <a:off x="1744084" y="4832515"/>
            <a:ext cx="2290944" cy="677061"/>
          </a:xfrm>
          <a:prstGeom prst="ellipse">
            <a:avLst/>
          </a:prstGeom>
          <a:solidFill>
            <a:srgbClr val="CDD7E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4586"/>
                </a:solidFill>
              </a:rPr>
              <a:t>No requiere ampliar estudio diagnóstico</a:t>
            </a:r>
          </a:p>
        </p:txBody>
      </p:sp>
      <p:sp>
        <p:nvSpPr>
          <p:cNvPr id="7" name="8 Rectángulo"/>
          <p:cNvSpPr>
            <a:spLocks/>
          </p:cNvSpPr>
          <p:nvPr/>
        </p:nvSpPr>
        <p:spPr>
          <a:xfrm>
            <a:off x="6352597" y="2295474"/>
            <a:ext cx="2484276" cy="520816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4586"/>
                </a:solidFill>
              </a:rPr>
              <a:t>Confirmar valor PSA &gt; 4 </a:t>
            </a:r>
            <a:r>
              <a:rPr lang="es-ES" sz="1400" dirty="0" err="1">
                <a:solidFill>
                  <a:srgbClr val="004586"/>
                </a:solidFill>
              </a:rPr>
              <a:t>ng</a:t>
            </a:r>
            <a:r>
              <a:rPr lang="es-ES" sz="1400" dirty="0">
                <a:solidFill>
                  <a:srgbClr val="004586"/>
                </a:solidFill>
              </a:rPr>
              <a:t>/dl </a:t>
            </a:r>
          </a:p>
          <a:p>
            <a:pPr algn="ctr"/>
            <a:r>
              <a:rPr lang="es-ES" sz="1400" dirty="0">
                <a:solidFill>
                  <a:srgbClr val="004586"/>
                </a:solidFill>
              </a:rPr>
              <a:t>(</a:t>
            </a:r>
            <a:r>
              <a:rPr lang="es-ES" sz="1400" dirty="0">
                <a:solidFill>
                  <a:srgbClr val="C00000"/>
                </a:solidFill>
              </a:rPr>
              <a:t>4-6 semanas</a:t>
            </a:r>
            <a:r>
              <a:rPr lang="es-ES" sz="1400" dirty="0">
                <a:solidFill>
                  <a:srgbClr val="004586"/>
                </a:solidFill>
              </a:rPr>
              <a:t>)</a:t>
            </a:r>
          </a:p>
        </p:txBody>
      </p:sp>
      <p:sp>
        <p:nvSpPr>
          <p:cNvPr id="8" name="9 Rectángulo"/>
          <p:cNvSpPr>
            <a:spLocks/>
          </p:cNvSpPr>
          <p:nvPr/>
        </p:nvSpPr>
        <p:spPr>
          <a:xfrm>
            <a:off x="8152797" y="2999462"/>
            <a:ext cx="1368152" cy="392892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4586"/>
                </a:solidFill>
              </a:rPr>
              <a:t>&gt; 10 </a:t>
            </a:r>
            <a:r>
              <a:rPr lang="es-ES" sz="1400" dirty="0" err="1">
                <a:solidFill>
                  <a:srgbClr val="004586"/>
                </a:solidFill>
              </a:rPr>
              <a:t>ng</a:t>
            </a:r>
            <a:r>
              <a:rPr lang="es-ES" sz="1400" dirty="0">
                <a:solidFill>
                  <a:srgbClr val="004586"/>
                </a:solidFill>
              </a:rPr>
              <a:t>/dl</a:t>
            </a:r>
          </a:p>
        </p:txBody>
      </p:sp>
      <p:sp>
        <p:nvSpPr>
          <p:cNvPr id="9" name="10 Rectángulo"/>
          <p:cNvSpPr>
            <a:spLocks/>
          </p:cNvSpPr>
          <p:nvPr/>
        </p:nvSpPr>
        <p:spPr>
          <a:xfrm>
            <a:off x="5532154" y="2999462"/>
            <a:ext cx="1368152" cy="392892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4586"/>
                </a:solidFill>
              </a:rPr>
              <a:t>4-10 </a:t>
            </a:r>
            <a:r>
              <a:rPr lang="es-ES" sz="1400" dirty="0" err="1">
                <a:solidFill>
                  <a:srgbClr val="004586"/>
                </a:solidFill>
              </a:rPr>
              <a:t>ng</a:t>
            </a:r>
            <a:r>
              <a:rPr lang="es-ES" sz="1400" dirty="0">
                <a:solidFill>
                  <a:srgbClr val="004586"/>
                </a:solidFill>
              </a:rPr>
              <a:t>/dl</a:t>
            </a:r>
          </a:p>
        </p:txBody>
      </p:sp>
      <p:sp>
        <p:nvSpPr>
          <p:cNvPr id="10" name="12 Elipse"/>
          <p:cNvSpPr>
            <a:spLocks/>
          </p:cNvSpPr>
          <p:nvPr/>
        </p:nvSpPr>
        <p:spPr>
          <a:xfrm>
            <a:off x="7693488" y="4869161"/>
            <a:ext cx="2290944" cy="677061"/>
          </a:xfrm>
          <a:prstGeom prst="ellipse">
            <a:avLst/>
          </a:prstGeom>
          <a:solidFill>
            <a:srgbClr val="CDD7E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/>
                </a:solidFill>
              </a:rPr>
              <a:t>Sugestivo de Cáncer de próstata: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</a:rPr>
              <a:t>biopsia prostática</a:t>
            </a:r>
          </a:p>
        </p:txBody>
      </p:sp>
      <p:sp>
        <p:nvSpPr>
          <p:cNvPr id="11" name="13 Rectángulo"/>
          <p:cNvSpPr>
            <a:spLocks/>
          </p:cNvSpPr>
          <p:nvPr/>
        </p:nvSpPr>
        <p:spPr>
          <a:xfrm>
            <a:off x="5532154" y="3608378"/>
            <a:ext cx="1368152" cy="504056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C00000"/>
                </a:solidFill>
              </a:rPr>
              <a:t>Determinar PSA libre / PSA total</a:t>
            </a:r>
          </a:p>
        </p:txBody>
      </p:sp>
      <p:sp>
        <p:nvSpPr>
          <p:cNvPr id="12" name="14 Rectángulo"/>
          <p:cNvSpPr>
            <a:spLocks/>
          </p:cNvSpPr>
          <p:nvPr/>
        </p:nvSpPr>
        <p:spPr>
          <a:xfrm>
            <a:off x="4624406" y="4256450"/>
            <a:ext cx="890922" cy="468052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4586"/>
                </a:solidFill>
              </a:rPr>
              <a:t>≥ 0,2</a:t>
            </a:r>
          </a:p>
          <a:p>
            <a:pPr algn="ctr"/>
            <a:r>
              <a:rPr lang="es-ES" sz="1400" dirty="0">
                <a:solidFill>
                  <a:srgbClr val="004586"/>
                </a:solidFill>
              </a:rPr>
              <a:t>(≥ 20%) </a:t>
            </a:r>
          </a:p>
        </p:txBody>
      </p:sp>
      <p:sp>
        <p:nvSpPr>
          <p:cNvPr id="13" name="15 Rectángulo"/>
          <p:cNvSpPr>
            <a:spLocks/>
          </p:cNvSpPr>
          <p:nvPr/>
        </p:nvSpPr>
        <p:spPr>
          <a:xfrm>
            <a:off x="6928662" y="4256450"/>
            <a:ext cx="890922" cy="468052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4586"/>
                </a:solidFill>
              </a:rPr>
              <a:t>&lt; 0,2</a:t>
            </a:r>
          </a:p>
          <a:p>
            <a:pPr algn="ctr"/>
            <a:r>
              <a:rPr lang="es-ES" sz="1400" dirty="0">
                <a:solidFill>
                  <a:srgbClr val="004586"/>
                </a:solidFill>
              </a:rPr>
              <a:t>(&lt; 20%)</a:t>
            </a:r>
          </a:p>
        </p:txBody>
      </p:sp>
      <p:cxnSp>
        <p:nvCxnSpPr>
          <p:cNvPr id="14" name="16 Conector recto de flecha"/>
          <p:cNvCxnSpPr>
            <a:cxnSpLocks/>
            <a:stCxn id="4" idx="2"/>
            <a:endCxn id="5" idx="0"/>
          </p:cNvCxnSpPr>
          <p:nvPr/>
        </p:nvCxnSpPr>
        <p:spPr>
          <a:xfrm>
            <a:off x="5056453" y="1304122"/>
            <a:ext cx="10489" cy="435214"/>
          </a:xfrm>
          <a:prstGeom prst="straightConnector1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8 Conector angular"/>
          <p:cNvCxnSpPr>
            <a:cxnSpLocks/>
            <a:stCxn id="5" idx="1"/>
          </p:cNvCxnSpPr>
          <p:nvPr/>
        </p:nvCxnSpPr>
        <p:spPr>
          <a:xfrm rot="10800000" flipV="1">
            <a:off x="2889556" y="2025785"/>
            <a:ext cx="1230792" cy="2806728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0 Conector angular"/>
          <p:cNvCxnSpPr>
            <a:cxnSpLocks/>
            <a:stCxn id="5" idx="3"/>
            <a:endCxn id="7" idx="0"/>
          </p:cNvCxnSpPr>
          <p:nvPr/>
        </p:nvCxnSpPr>
        <p:spPr>
          <a:xfrm>
            <a:off x="6013533" y="2025786"/>
            <a:ext cx="1581202" cy="269689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2 Conector angular"/>
          <p:cNvCxnSpPr>
            <a:cxnSpLocks/>
            <a:stCxn id="7" idx="2"/>
            <a:endCxn id="9" idx="3"/>
          </p:cNvCxnSpPr>
          <p:nvPr/>
        </p:nvCxnSpPr>
        <p:spPr>
          <a:xfrm rot="5400000">
            <a:off x="7057712" y="2658886"/>
            <a:ext cx="379618" cy="694429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 Conector angular"/>
          <p:cNvCxnSpPr>
            <a:cxnSpLocks/>
            <a:stCxn id="7" idx="2"/>
            <a:endCxn id="8" idx="1"/>
          </p:cNvCxnSpPr>
          <p:nvPr/>
        </p:nvCxnSpPr>
        <p:spPr>
          <a:xfrm rot="16200000" flipH="1">
            <a:off x="7683957" y="2727068"/>
            <a:ext cx="379618" cy="558062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6 Conector recto de flecha"/>
          <p:cNvCxnSpPr>
            <a:cxnSpLocks/>
            <a:stCxn id="9" idx="2"/>
            <a:endCxn id="11" idx="0"/>
          </p:cNvCxnSpPr>
          <p:nvPr/>
        </p:nvCxnSpPr>
        <p:spPr>
          <a:xfrm>
            <a:off x="6216230" y="3392354"/>
            <a:ext cx="0" cy="216024"/>
          </a:xfrm>
          <a:prstGeom prst="straightConnector1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9 Conector angular"/>
          <p:cNvCxnSpPr>
            <a:cxnSpLocks/>
            <a:stCxn id="11" idx="2"/>
            <a:endCxn id="13" idx="1"/>
          </p:cNvCxnSpPr>
          <p:nvPr/>
        </p:nvCxnSpPr>
        <p:spPr>
          <a:xfrm rot="16200000" flipH="1">
            <a:off x="6383425" y="3945239"/>
            <a:ext cx="378042" cy="712432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 Conector angular"/>
          <p:cNvCxnSpPr>
            <a:cxnSpLocks/>
            <a:stCxn id="11" idx="2"/>
            <a:endCxn id="12" idx="3"/>
          </p:cNvCxnSpPr>
          <p:nvPr/>
        </p:nvCxnSpPr>
        <p:spPr>
          <a:xfrm rot="5400000">
            <a:off x="5676758" y="3951004"/>
            <a:ext cx="378042" cy="700902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37 Conector recto de flecha"/>
          <p:cNvCxnSpPr>
            <a:cxnSpLocks/>
            <a:stCxn id="8" idx="2"/>
            <a:endCxn id="10" idx="0"/>
          </p:cNvCxnSpPr>
          <p:nvPr/>
        </p:nvCxnSpPr>
        <p:spPr>
          <a:xfrm>
            <a:off x="8836874" y="3392354"/>
            <a:ext cx="2087" cy="1476806"/>
          </a:xfrm>
          <a:prstGeom prst="straightConnector1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39 Conector angular"/>
          <p:cNvCxnSpPr>
            <a:cxnSpLocks/>
            <a:stCxn id="13" idx="2"/>
            <a:endCxn id="10" idx="2"/>
          </p:cNvCxnSpPr>
          <p:nvPr/>
        </p:nvCxnSpPr>
        <p:spPr>
          <a:xfrm rot="16200000" flipH="1">
            <a:off x="7292212" y="4806414"/>
            <a:ext cx="483189" cy="319365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41 Conector angular"/>
          <p:cNvCxnSpPr>
            <a:cxnSpLocks/>
            <a:stCxn id="12" idx="2"/>
          </p:cNvCxnSpPr>
          <p:nvPr/>
        </p:nvCxnSpPr>
        <p:spPr>
          <a:xfrm rot="5400000">
            <a:off x="4329178" y="4430355"/>
            <a:ext cx="446543" cy="1034839"/>
          </a:xfrm>
          <a:prstGeom prst="bentConnector2">
            <a:avLst/>
          </a:prstGeom>
          <a:ln w="28575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 Elipse"/>
          <p:cNvSpPr>
            <a:spLocks/>
          </p:cNvSpPr>
          <p:nvPr/>
        </p:nvSpPr>
        <p:spPr>
          <a:xfrm>
            <a:off x="3863752" y="1844825"/>
            <a:ext cx="445412" cy="3645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26" name="25 Elipse"/>
          <p:cNvSpPr>
            <a:spLocks/>
          </p:cNvSpPr>
          <p:nvPr/>
        </p:nvSpPr>
        <p:spPr>
          <a:xfrm>
            <a:off x="5794604" y="1844825"/>
            <a:ext cx="445412" cy="364531"/>
          </a:xfrm>
          <a:prstGeom prst="ellipse">
            <a:avLst/>
          </a:prstGeom>
          <a:solidFill>
            <a:srgbClr val="287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27" name="3 Título"/>
          <p:cNvSpPr txBox="1">
            <a:spLocks/>
          </p:cNvSpPr>
          <p:nvPr/>
        </p:nvSpPr>
        <p:spPr>
          <a:xfrm>
            <a:off x="1981200" y="159904"/>
            <a:ext cx="8229600" cy="4607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Actitud según valores de PSA en varón con STUI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"/>
          <a:stretch/>
        </p:blipFill>
        <p:spPr bwMode="auto">
          <a:xfrm>
            <a:off x="8962185" y="791914"/>
            <a:ext cx="1373150" cy="136815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6000000">
              <a:rot lat="0" lon="12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Marcador de texto 30">
            <a:extLst>
              <a:ext uri="{FF2B5EF4-FFF2-40B4-BE49-F238E27FC236}">
                <a16:creationId xmlns="" xmlns:a16="http://schemas.microsoft.com/office/drawing/2014/main" id="{E8AC297C-7E2A-4118-9486-30B2A1778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794" y="5848991"/>
            <a:ext cx="11582443" cy="295162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Brenes FJ, Brotons F, Castiñeiras J, </a:t>
            </a:r>
            <a:r>
              <a:rPr lang="es-ES" dirty="0" err="1"/>
              <a:t>Cozar</a:t>
            </a:r>
            <a:r>
              <a:rPr lang="es-ES" dirty="0"/>
              <a:t> JM, Fernández-Pro A, Martín JA, Martínez-Berganza ML, </a:t>
            </a:r>
            <a:r>
              <a:rPr lang="es-ES" dirty="0" err="1"/>
              <a:t>Miñana</a:t>
            </a:r>
            <a:r>
              <a:rPr lang="es-ES" dirty="0"/>
              <a:t> B, Molero JM. Criterios de derivación en HBP para AP. 3ª ed. Madrid: </a:t>
            </a:r>
            <a:r>
              <a:rPr lang="es-ES" dirty="0" err="1"/>
              <a:t>Undergraf</a:t>
            </a:r>
            <a:r>
              <a:rPr lang="es-ES" dirty="0"/>
              <a:t>, S.L.; 2015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6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FD94FA6-C9D9-46C9-B4CE-215235C44A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62C14F1F-3FCD-4AD4-82D5-F765A45B83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1676400"/>
            <a:ext cx="5999989" cy="4645574"/>
          </a:xfrm>
        </p:spPr>
        <p:txBody>
          <a:bodyPr/>
          <a:lstStyle/>
          <a:p>
            <a:r>
              <a:rPr lang="es-ES" dirty="0"/>
              <a:t>Sintomatología severa.</a:t>
            </a:r>
          </a:p>
          <a:p>
            <a:r>
              <a:rPr lang="es-ES" dirty="0" err="1"/>
              <a:t>Microhematuria</a:t>
            </a:r>
            <a:r>
              <a:rPr lang="es-ES" dirty="0"/>
              <a:t> o </a:t>
            </a:r>
            <a:r>
              <a:rPr lang="es-ES" dirty="0" err="1"/>
              <a:t>macrohematuria</a:t>
            </a:r>
            <a:r>
              <a:rPr lang="es-ES" dirty="0"/>
              <a:t>.</a:t>
            </a:r>
          </a:p>
          <a:p>
            <a:r>
              <a:rPr lang="es-ES" dirty="0"/>
              <a:t>Sospecha de obstrucción o presencia de globo vesical.</a:t>
            </a:r>
          </a:p>
          <a:p>
            <a:pPr lvl="1"/>
            <a:r>
              <a:rPr lang="es-ES" dirty="0"/>
              <a:t>Con o sin dolor.</a:t>
            </a:r>
          </a:p>
          <a:p>
            <a:r>
              <a:rPr lang="es-ES" dirty="0"/>
              <a:t>Antecedentes de urolitiasis.</a:t>
            </a:r>
          </a:p>
          <a:p>
            <a:r>
              <a:rPr lang="es-ES" dirty="0"/>
              <a:t>Creatinina elevada.</a:t>
            </a:r>
          </a:p>
          <a:p>
            <a:r>
              <a:rPr lang="es-ES" dirty="0"/>
              <a:t>Sospecha de vejiga neurógena: antecedentes de traumatismo espinal, neuropatía u otras alteraciones neurológicas asociadas.</a:t>
            </a:r>
          </a:p>
          <a:p>
            <a:endParaRPr lang="es-ES" dirty="0"/>
          </a:p>
        </p:txBody>
      </p:sp>
      <p:sp>
        <p:nvSpPr>
          <p:cNvPr id="8" name="Marcador de contenido 1"/>
          <p:cNvSpPr txBox="1">
            <a:spLocks/>
          </p:cNvSpPr>
          <p:nvPr/>
        </p:nvSpPr>
        <p:spPr>
          <a:xfrm>
            <a:off x="35806" y="1454852"/>
            <a:ext cx="5999989" cy="4645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08038" indent="-265113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524000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239963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874963" indent="-1841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90925" indent="-1857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9" name="Marcador de contenido 3"/>
          <p:cNvSpPr txBox="1">
            <a:spLocks/>
          </p:cNvSpPr>
          <p:nvPr/>
        </p:nvSpPr>
        <p:spPr>
          <a:xfrm>
            <a:off x="7654003" y="1377014"/>
            <a:ext cx="5384800" cy="4645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1075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09738" indent="-279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332038" indent="-1841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048000" indent="-1730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0" name="Marcador de contenido 4">
            <a:extLst>
              <a:ext uri="{FF2B5EF4-FFF2-40B4-BE49-F238E27FC236}">
                <a16:creationId xmlns="" xmlns:a16="http://schemas.microsoft.com/office/drawing/2014/main" id="{2182A81C-885E-4E11-BF0E-942FC6F3E08E}"/>
              </a:ext>
            </a:extLst>
          </p:cNvPr>
          <p:cNvSpPr txBox="1">
            <a:spLocks/>
          </p:cNvSpPr>
          <p:nvPr/>
        </p:nvSpPr>
        <p:spPr>
          <a:xfrm>
            <a:off x="5585928" y="1676400"/>
            <a:ext cx="5999989" cy="4645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08038" indent="-265113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400" kern="1200">
                <a:solidFill>
                  <a:srgbClr val="2D4E77"/>
                </a:solidFill>
                <a:latin typeface="+mn-lt"/>
                <a:ea typeface="+mn-ea"/>
                <a:cs typeface="+mn-cs"/>
              </a:defRPr>
            </a:lvl1pPr>
            <a:lvl2pPr marL="1524000" indent="-265113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rgbClr val="2D4E77"/>
                </a:solidFill>
                <a:latin typeface="+mn-lt"/>
                <a:ea typeface="+mn-ea"/>
                <a:cs typeface="+mn-cs"/>
              </a:defRPr>
            </a:lvl2pPr>
            <a:lvl3pPr marL="2239963" indent="-265113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rgbClr val="2D4E77"/>
                </a:solidFill>
                <a:latin typeface="+mn-lt"/>
                <a:ea typeface="+mn-ea"/>
                <a:cs typeface="+mn-cs"/>
              </a:defRPr>
            </a:lvl3pPr>
            <a:lvl4pPr marL="2874963" indent="-18415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–"/>
              <a:defRPr sz="2000" kern="1200">
                <a:solidFill>
                  <a:srgbClr val="2D4E77"/>
                </a:solidFill>
                <a:latin typeface="+mn-lt"/>
                <a:ea typeface="+mn-ea"/>
                <a:cs typeface="+mn-cs"/>
              </a:defRPr>
            </a:lvl4pPr>
            <a:lvl5pPr marL="3590925" indent="-185738" algn="l" defTabSz="914400" rtl="0" eaLnBrk="1" latinLnBrk="0" hangingPunct="1">
              <a:spcBef>
                <a:spcPts val="600"/>
              </a:spcBef>
              <a:buClr>
                <a:srgbClr val="C5000B"/>
              </a:buClr>
              <a:buFont typeface="Arial" pitchFamily="34" charset="0"/>
              <a:buChar char="»"/>
              <a:defRPr sz="2000" kern="1200">
                <a:solidFill>
                  <a:srgbClr val="2D4E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Sintomatología severa.</a:t>
            </a:r>
          </a:p>
          <a:p>
            <a:r>
              <a:rPr lang="es-ES" dirty="0"/>
              <a:t>Sospecha de obstrucción </a:t>
            </a:r>
            <a:r>
              <a:rPr lang="es-ES" dirty="0" err="1"/>
              <a:t>infravesical</a:t>
            </a:r>
            <a:r>
              <a:rPr lang="es-ES" dirty="0"/>
              <a:t>.</a:t>
            </a:r>
          </a:p>
          <a:p>
            <a:r>
              <a:rPr lang="es-ES" dirty="0"/>
              <a:t>Previa cirugía por HBP antecedentes de urolitiasis.</a:t>
            </a:r>
          </a:p>
          <a:p>
            <a:r>
              <a:rPr lang="es-ES" dirty="0"/>
              <a:t>Requiere un volumen miccional entre 150 ml y 500 ml.</a:t>
            </a:r>
          </a:p>
          <a:p>
            <a:r>
              <a:rPr lang="es-ES" dirty="0" err="1"/>
              <a:t>Qmax</a:t>
            </a:r>
            <a:r>
              <a:rPr lang="es-ES" dirty="0"/>
              <a:t> &lt; 10 ml/s: indica obstrucción.</a:t>
            </a:r>
          </a:p>
          <a:p>
            <a:r>
              <a:rPr lang="es-ES" dirty="0" err="1"/>
              <a:t>Qmax</a:t>
            </a:r>
            <a:r>
              <a:rPr lang="es-ES" dirty="0"/>
              <a:t> 10-15 ml/s en &lt; 70 años: sospecha de obstrucción.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1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Clase y principio activo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9093F06A-8CFB-48EF-87F4-FDC395F4FC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0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8C2477-0BDB-497F-8B54-B33F96E8A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17" name="3 Rectángulo redondeado"/>
          <p:cNvSpPr/>
          <p:nvPr/>
        </p:nvSpPr>
        <p:spPr>
          <a:xfrm>
            <a:off x="3544076" y="108001"/>
            <a:ext cx="3992085" cy="287759"/>
          </a:xfrm>
          <a:prstGeom prst="roundRect">
            <a:avLst/>
          </a:prstGeom>
          <a:solidFill>
            <a:srgbClr val="287AC8"/>
          </a:solidFill>
          <a:ln>
            <a:noFill/>
            <a:tailEnd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Varón con Síntomas Tracto Urinario Inferior (STUI)</a:t>
            </a:r>
          </a:p>
        </p:txBody>
      </p:sp>
      <p:cxnSp>
        <p:nvCxnSpPr>
          <p:cNvPr id="18" name="29 Conector recto de flecha"/>
          <p:cNvCxnSpPr>
            <a:stCxn id="17" idx="2"/>
            <a:endCxn id="31" idx="0"/>
          </p:cNvCxnSpPr>
          <p:nvPr/>
        </p:nvCxnSpPr>
        <p:spPr>
          <a:xfrm flipH="1">
            <a:off x="5520260" y="395760"/>
            <a:ext cx="19859" cy="143937"/>
          </a:xfrm>
          <a:prstGeom prst="straightConnector1">
            <a:avLst/>
          </a:prstGeom>
          <a:ln w="19050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45 Conector recto de flecha"/>
          <p:cNvCxnSpPr>
            <a:stCxn id="39" idx="2"/>
            <a:endCxn id="22" idx="0"/>
          </p:cNvCxnSpPr>
          <p:nvPr/>
        </p:nvCxnSpPr>
        <p:spPr>
          <a:xfrm flipH="1">
            <a:off x="5519937" y="2276872"/>
            <a:ext cx="323" cy="216024"/>
          </a:xfrm>
          <a:prstGeom prst="straightConnector1">
            <a:avLst/>
          </a:prstGeom>
          <a:ln w="19050">
            <a:solidFill>
              <a:srgbClr val="287A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2 Rectángulo redondeado"/>
          <p:cNvSpPr/>
          <p:nvPr/>
        </p:nvSpPr>
        <p:spPr>
          <a:xfrm>
            <a:off x="8220000" y="5572912"/>
            <a:ext cx="2011648" cy="3043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REMITIR A UROLOGÍA</a:t>
            </a:r>
          </a:p>
        </p:txBody>
      </p:sp>
      <p:sp>
        <p:nvSpPr>
          <p:cNvPr id="21" name="60 Rectángulo redondeado"/>
          <p:cNvSpPr/>
          <p:nvPr/>
        </p:nvSpPr>
        <p:spPr>
          <a:xfrm>
            <a:off x="3863753" y="5589240"/>
            <a:ext cx="2376265" cy="288032"/>
          </a:xfrm>
          <a:prstGeom prst="roundRect">
            <a:avLst/>
          </a:prstGeom>
          <a:solidFill>
            <a:srgbClr val="287AC8"/>
          </a:solidFill>
          <a:ln w="190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MANEJO TERAPÉUTICO EN AP</a:t>
            </a:r>
          </a:p>
        </p:txBody>
      </p:sp>
      <p:sp>
        <p:nvSpPr>
          <p:cNvPr id="22" name="64 Rombo"/>
          <p:cNvSpPr/>
          <p:nvPr/>
        </p:nvSpPr>
        <p:spPr>
          <a:xfrm>
            <a:off x="4511824" y="2492896"/>
            <a:ext cx="2016224" cy="936104"/>
          </a:xfrm>
          <a:prstGeom prst="diamond">
            <a:avLst/>
          </a:prstGeom>
          <a:solidFill>
            <a:srgbClr val="CDD7E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s-ES" sz="1000" dirty="0">
                <a:solidFill>
                  <a:srgbClr val="002060"/>
                </a:solidFill>
              </a:rPr>
              <a:t>¿Sospecha</a:t>
            </a:r>
          </a:p>
          <a:p>
            <a:pPr algn="ctr">
              <a:defRPr/>
            </a:pPr>
            <a:r>
              <a:rPr lang="es-ES" sz="1000" dirty="0">
                <a:solidFill>
                  <a:srgbClr val="002060"/>
                </a:solidFill>
              </a:rPr>
              <a:t> de </a:t>
            </a:r>
            <a:r>
              <a:rPr lang="es-ES" sz="1000" b="1" dirty="0">
                <a:solidFill>
                  <a:srgbClr val="004586"/>
                </a:solidFill>
              </a:rPr>
              <a:t>otras</a:t>
            </a:r>
            <a:r>
              <a:rPr lang="es-ES" sz="1000" b="1" dirty="0">
                <a:solidFill>
                  <a:srgbClr val="002060"/>
                </a:solidFill>
              </a:rPr>
              <a:t> causas de STUI distintas de HBP</a:t>
            </a:r>
            <a:r>
              <a:rPr lang="es-ES" sz="1000" dirty="0">
                <a:solidFill>
                  <a:srgbClr val="002060"/>
                </a:solidFill>
              </a:rPr>
              <a:t>?   </a:t>
            </a:r>
          </a:p>
        </p:txBody>
      </p:sp>
      <p:sp>
        <p:nvSpPr>
          <p:cNvPr id="23" name="88 Rombo"/>
          <p:cNvSpPr/>
          <p:nvPr/>
        </p:nvSpPr>
        <p:spPr>
          <a:xfrm>
            <a:off x="5159897" y="3573016"/>
            <a:ext cx="1871637" cy="1120700"/>
          </a:xfrm>
          <a:prstGeom prst="diamond">
            <a:avLst/>
          </a:prstGeom>
          <a:solidFill>
            <a:srgbClr val="CDD7E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s-ES" sz="1000" dirty="0">
                <a:solidFill>
                  <a:srgbClr val="002060"/>
                </a:solidFill>
              </a:rPr>
              <a:t>¿Sospecha de</a:t>
            </a:r>
          </a:p>
          <a:p>
            <a:pPr algn="ctr">
              <a:defRPr/>
            </a:pPr>
            <a:r>
              <a:rPr lang="es-ES" sz="1000" b="1" dirty="0">
                <a:solidFill>
                  <a:srgbClr val="002060"/>
                </a:solidFill>
              </a:rPr>
              <a:t>cáncer de próstata y/o complicaciones </a:t>
            </a:r>
            <a:r>
              <a:rPr lang="es-ES" sz="1000" dirty="0">
                <a:solidFill>
                  <a:srgbClr val="002060"/>
                </a:solidFill>
              </a:rPr>
              <a:t>por HBP?  </a:t>
            </a:r>
          </a:p>
        </p:txBody>
      </p:sp>
      <p:cxnSp>
        <p:nvCxnSpPr>
          <p:cNvPr id="24" name="93 Conector recto de flecha"/>
          <p:cNvCxnSpPr>
            <a:stCxn id="32" idx="2"/>
            <a:endCxn id="20" idx="0"/>
          </p:cNvCxnSpPr>
          <p:nvPr/>
        </p:nvCxnSpPr>
        <p:spPr>
          <a:xfrm flipH="1">
            <a:off x="9225824" y="5229200"/>
            <a:ext cx="7100" cy="343712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62 Rectángulo redondeado"/>
          <p:cNvSpPr/>
          <p:nvPr/>
        </p:nvSpPr>
        <p:spPr>
          <a:xfrm>
            <a:off x="1830001" y="5572912"/>
            <a:ext cx="1764853" cy="304360"/>
          </a:xfrm>
          <a:prstGeom prst="roundRect">
            <a:avLst/>
          </a:prstGeom>
          <a:solidFill>
            <a:srgbClr val="287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MANEJO ESPECÍFICO</a:t>
            </a:r>
          </a:p>
        </p:txBody>
      </p:sp>
      <p:cxnSp>
        <p:nvCxnSpPr>
          <p:cNvPr id="26" name="50 Conector angular"/>
          <p:cNvCxnSpPr>
            <a:stCxn id="22" idx="1"/>
            <a:endCxn id="33" idx="3"/>
          </p:cNvCxnSpPr>
          <p:nvPr/>
        </p:nvCxnSpPr>
        <p:spPr>
          <a:xfrm rot="10800000" flipV="1">
            <a:off x="3719736" y="2960948"/>
            <a:ext cx="792088" cy="81021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92 Elipse"/>
          <p:cNvSpPr/>
          <p:nvPr/>
        </p:nvSpPr>
        <p:spPr>
          <a:xfrm>
            <a:off x="4152032" y="2781176"/>
            <a:ext cx="43180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  <p:cxnSp>
        <p:nvCxnSpPr>
          <p:cNvPr id="28" name="122 Conector recto de flecha"/>
          <p:cNvCxnSpPr>
            <a:stCxn id="33" idx="2"/>
            <a:endCxn id="25" idx="0"/>
          </p:cNvCxnSpPr>
          <p:nvPr/>
        </p:nvCxnSpPr>
        <p:spPr>
          <a:xfrm>
            <a:off x="2711625" y="5049428"/>
            <a:ext cx="803" cy="523484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139 Conector angular"/>
          <p:cNvCxnSpPr>
            <a:stCxn id="23" idx="3"/>
            <a:endCxn id="32" idx="1"/>
          </p:cNvCxnSpPr>
          <p:nvPr/>
        </p:nvCxnSpPr>
        <p:spPr>
          <a:xfrm flipV="1">
            <a:off x="7031534" y="3449290"/>
            <a:ext cx="869243" cy="68407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43 Elipse"/>
          <p:cNvSpPr/>
          <p:nvPr/>
        </p:nvSpPr>
        <p:spPr>
          <a:xfrm>
            <a:off x="6960096" y="3933304"/>
            <a:ext cx="43180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  <p:sp>
        <p:nvSpPr>
          <p:cNvPr id="31" name="5 Rectángulo"/>
          <p:cNvSpPr/>
          <p:nvPr/>
        </p:nvSpPr>
        <p:spPr>
          <a:xfrm>
            <a:off x="3288334" y="539696"/>
            <a:ext cx="4463850" cy="764768"/>
          </a:xfrm>
          <a:prstGeom prst="rect">
            <a:avLst/>
          </a:prstGeom>
          <a:solidFill>
            <a:srgbClr val="CDD7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s-ES" sz="1200" b="1" dirty="0">
                <a:solidFill>
                  <a:schemeClr val="accent1"/>
                </a:solidFill>
                <a:cs typeface="Arial" pitchFamily="34" charset="0"/>
              </a:rPr>
              <a:t>ESTUDIO DIAGNÓSTICO INICIAL BÁSICO</a:t>
            </a:r>
            <a:r>
              <a:rPr lang="es-ES" sz="1200" b="1" dirty="0">
                <a:solidFill>
                  <a:srgbClr val="004586"/>
                </a:solidFill>
                <a:cs typeface="Arial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tx2"/>
                </a:solidFill>
                <a:cs typeface="Arial" pitchFamily="34" charset="0"/>
              </a:rPr>
              <a:t>Anamnesis general y urológica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tx2"/>
                </a:solidFill>
                <a:cs typeface="Arial" pitchFamily="34" charset="0"/>
              </a:rPr>
              <a:t>Exploración general, </a:t>
            </a:r>
            <a:r>
              <a:rPr lang="es-ES" sz="1200" dirty="0" err="1">
                <a:solidFill>
                  <a:schemeClr val="tx2"/>
                </a:solidFill>
                <a:cs typeface="Arial" pitchFamily="34" charset="0"/>
              </a:rPr>
              <a:t>abdomino</a:t>
            </a:r>
            <a:r>
              <a:rPr lang="es-ES" sz="1200" dirty="0">
                <a:solidFill>
                  <a:schemeClr val="tx2"/>
                </a:solidFill>
                <a:cs typeface="Arial" pitchFamily="34" charset="0"/>
              </a:rPr>
              <a:t>-pélvica y TR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tx2"/>
                </a:solidFill>
                <a:cs typeface="Arial" pitchFamily="34" charset="0"/>
              </a:rPr>
              <a:t>Análisis de orina</a:t>
            </a:r>
          </a:p>
        </p:txBody>
      </p:sp>
      <p:sp>
        <p:nvSpPr>
          <p:cNvPr id="32" name="8 Rectángulo"/>
          <p:cNvSpPr/>
          <p:nvPr/>
        </p:nvSpPr>
        <p:spPr>
          <a:xfrm>
            <a:off x="7900776" y="1669380"/>
            <a:ext cx="2664296" cy="3559820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b="1" dirty="0">
                <a:solidFill>
                  <a:srgbClr val="C00000"/>
                </a:solidFill>
              </a:rPr>
              <a:t>Sospecha de cáncer de próstata: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C00000"/>
                </a:solidFill>
              </a:rPr>
              <a:t>Tacto rectal patológico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C00000"/>
                </a:solidFill>
              </a:rPr>
              <a:t>PSA &gt; 10 </a:t>
            </a:r>
            <a:r>
              <a:rPr lang="es-ES" sz="1100" dirty="0" err="1">
                <a:solidFill>
                  <a:srgbClr val="C00000"/>
                </a:solidFill>
              </a:rPr>
              <a:t>ng</a:t>
            </a:r>
            <a:r>
              <a:rPr lang="es-ES" sz="1100" dirty="0">
                <a:solidFill>
                  <a:srgbClr val="C00000"/>
                </a:solidFill>
              </a:rPr>
              <a:t>/ml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C00000"/>
                </a:solidFill>
              </a:rPr>
              <a:t>PSA &gt; 4 </a:t>
            </a:r>
            <a:r>
              <a:rPr lang="es-ES" sz="1100" dirty="0" err="1">
                <a:solidFill>
                  <a:srgbClr val="C00000"/>
                </a:solidFill>
              </a:rPr>
              <a:t>ng</a:t>
            </a:r>
            <a:r>
              <a:rPr lang="es-ES" sz="1100" dirty="0">
                <a:solidFill>
                  <a:srgbClr val="C00000"/>
                </a:solidFill>
              </a:rPr>
              <a:t>/ml y PSA Libre &lt; 20%</a:t>
            </a:r>
          </a:p>
          <a:p>
            <a:r>
              <a:rPr lang="es-ES" sz="1100" b="1" dirty="0">
                <a:solidFill>
                  <a:schemeClr val="accent1"/>
                </a:solidFill>
              </a:rPr>
              <a:t>Sospecha de HPB complicada: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Gran afectación de calidad de vida y limitaciones por los STUI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Litiasis vesical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Divertículos vesicales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Uropatía obstructiva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Micro-</a:t>
            </a:r>
            <a:r>
              <a:rPr lang="es-ES" sz="1100" dirty="0" err="1">
                <a:solidFill>
                  <a:schemeClr val="accent1"/>
                </a:solidFill>
              </a:rPr>
              <a:t>macrohematuria</a:t>
            </a:r>
            <a:r>
              <a:rPr lang="es-ES" sz="1100" dirty="0">
                <a:solidFill>
                  <a:schemeClr val="accent1"/>
                </a:solidFill>
              </a:rPr>
              <a:t> persistente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Retención aguda de orina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Residuo </a:t>
            </a:r>
            <a:r>
              <a:rPr lang="es-ES" sz="1100" dirty="0" err="1">
                <a:solidFill>
                  <a:schemeClr val="accent1"/>
                </a:solidFill>
              </a:rPr>
              <a:t>postmicional</a:t>
            </a:r>
            <a:r>
              <a:rPr lang="es-ES" sz="1100" dirty="0">
                <a:solidFill>
                  <a:schemeClr val="accent1"/>
                </a:solidFill>
              </a:rPr>
              <a:t> &gt; 150 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accent1"/>
                </a:solidFill>
              </a:rPr>
              <a:t>Creatinina</a:t>
            </a:r>
            <a:r>
              <a:rPr lang="es-ES" sz="1100" dirty="0">
                <a:solidFill>
                  <a:schemeClr val="accent1"/>
                </a:solidFill>
              </a:rPr>
              <a:t> &gt; 1,5 mg/dl y sospecha de uropatía obstructiva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Antecedentes de cirugía radical y/o irradiación, traumatismo/fractura pélvicos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Sospecha de HBP en varones &lt; 50 años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/>
                </a:solidFill>
              </a:rPr>
              <a:t>STUI y dolor pélvico</a:t>
            </a:r>
            <a:endParaRPr lang="es-ES" sz="11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33 Rectángulo"/>
          <p:cNvSpPr/>
          <p:nvPr/>
        </p:nvSpPr>
        <p:spPr>
          <a:xfrm>
            <a:off x="1703512" y="2492896"/>
            <a:ext cx="2016224" cy="2556532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Vejiga hiperactiva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Poliuria nocturna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Infecciones tracto urinario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Prostatitis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Detrusor </a:t>
            </a:r>
            <a:r>
              <a:rPr lang="es-ES" sz="1100" dirty="0" err="1">
                <a:solidFill>
                  <a:srgbClr val="004586"/>
                </a:solidFill>
                <a:cs typeface="Arial" pitchFamily="34" charset="0"/>
              </a:rPr>
              <a:t>hipoactivo</a:t>
            </a:r>
            <a:endParaRPr lang="es-ES" sz="1100" dirty="0">
              <a:solidFill>
                <a:srgbClr val="004586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Tumor vesical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Litiasis ureteral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Estenosis uretral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Disfunción neurógena vesical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Cuerpo extraño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</a:rPr>
              <a:t>Sospecha de secuelas uretrales por ITS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4586"/>
                </a:solidFill>
                <a:cs typeface="Arial" pitchFamily="34" charset="0"/>
              </a:rPr>
              <a:t>Consumo de tóxicos (alcohol, tabaco), café, fármacos (diuréticos, etc.)</a:t>
            </a:r>
            <a:endParaRPr lang="es-ES" sz="1200" dirty="0">
              <a:solidFill>
                <a:srgbClr val="004586"/>
              </a:solidFill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"/>
          <a:stretch/>
        </p:blipFill>
        <p:spPr bwMode="auto">
          <a:xfrm>
            <a:off x="8544273" y="116632"/>
            <a:ext cx="1415857" cy="1410704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6000000">
              <a:rot lat="0" lon="12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38 Conector angular"/>
          <p:cNvCxnSpPr>
            <a:stCxn id="22" idx="3"/>
            <a:endCxn id="23" idx="0"/>
          </p:cNvCxnSpPr>
          <p:nvPr/>
        </p:nvCxnSpPr>
        <p:spPr>
          <a:xfrm flipH="1">
            <a:off x="6095716" y="2960948"/>
            <a:ext cx="432333" cy="612068"/>
          </a:xfrm>
          <a:prstGeom prst="bentConnector4">
            <a:avLst>
              <a:gd name="adj1" fmla="val -52876"/>
              <a:gd name="adj2" fmla="val 61002"/>
            </a:avLst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42 Elipse"/>
          <p:cNvSpPr/>
          <p:nvPr/>
        </p:nvSpPr>
        <p:spPr>
          <a:xfrm>
            <a:off x="6456040" y="2781176"/>
            <a:ext cx="43180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cxnSp>
        <p:nvCxnSpPr>
          <p:cNvPr id="37" name="48 Conector angular"/>
          <p:cNvCxnSpPr>
            <a:stCxn id="23" idx="1"/>
            <a:endCxn id="40" idx="0"/>
          </p:cNvCxnSpPr>
          <p:nvPr/>
        </p:nvCxnSpPr>
        <p:spPr>
          <a:xfrm rot="10800000" flipV="1">
            <a:off x="5055176" y="4133366"/>
            <a:ext cx="104720" cy="663786"/>
          </a:xfrm>
          <a:prstGeom prst="bentConnector2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3 Elipse"/>
          <p:cNvSpPr/>
          <p:nvPr/>
        </p:nvSpPr>
        <p:spPr>
          <a:xfrm>
            <a:off x="4872112" y="3933304"/>
            <a:ext cx="43180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39" name="54 Rectángulo"/>
          <p:cNvSpPr/>
          <p:nvPr/>
        </p:nvSpPr>
        <p:spPr>
          <a:xfrm>
            <a:off x="3288334" y="1304464"/>
            <a:ext cx="4463850" cy="972408"/>
          </a:xfrm>
          <a:prstGeom prst="rect">
            <a:avLst/>
          </a:prstGeom>
          <a:solidFill>
            <a:srgbClr val="CDD7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accent1"/>
                </a:solidFill>
                <a:cs typeface="Arial" pitchFamily="34" charset="0"/>
              </a:rPr>
              <a:t>IPSS y calidad de vida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accent1"/>
                </a:solidFill>
                <a:cs typeface="Arial" pitchFamily="34" charset="0"/>
              </a:rPr>
              <a:t>PSA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accent1"/>
                </a:solidFill>
                <a:cs typeface="Arial" pitchFamily="34" charset="0"/>
              </a:rPr>
              <a:t>Función renal (creatinina)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accent1"/>
                </a:solidFill>
                <a:cs typeface="Arial" pitchFamily="34" charset="0"/>
              </a:rPr>
              <a:t>Residuo postmiccional (ecografía abdominal): IPSS moderada a grave, micro-</a:t>
            </a:r>
            <a:r>
              <a:rPr lang="es-ES" sz="1200" dirty="0" err="1">
                <a:solidFill>
                  <a:schemeClr val="accent1"/>
                </a:solidFill>
                <a:cs typeface="Arial" pitchFamily="34" charset="0"/>
              </a:rPr>
              <a:t>macrohematuria</a:t>
            </a:r>
            <a:r>
              <a:rPr lang="es-ES" sz="1200" dirty="0">
                <a:solidFill>
                  <a:schemeClr val="accent1"/>
                </a:solidFill>
                <a:cs typeface="Arial" pitchFamily="34" charset="0"/>
              </a:rPr>
              <a:t>, sospecha de proceso obstructivo</a:t>
            </a:r>
            <a:endParaRPr lang="es-ES" sz="11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65 Rectángulo"/>
          <p:cNvSpPr/>
          <p:nvPr/>
        </p:nvSpPr>
        <p:spPr>
          <a:xfrm>
            <a:off x="3942344" y="4797152"/>
            <a:ext cx="2225664" cy="472628"/>
          </a:xfrm>
          <a:prstGeom prst="rect">
            <a:avLst/>
          </a:prstGeom>
          <a:solidFill>
            <a:srgbClr val="CDD7E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200" b="1" dirty="0">
                <a:solidFill>
                  <a:srgbClr val="C00000"/>
                </a:solidFill>
                <a:cs typeface="Arial" pitchFamily="34" charset="0"/>
              </a:rPr>
              <a:t>DIAGNÓSTICO DE STUI/HBP no complicada</a:t>
            </a:r>
            <a:endParaRPr lang="es-ES" sz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1" name="57 Flecha abajo"/>
          <p:cNvSpPr/>
          <p:nvPr/>
        </p:nvSpPr>
        <p:spPr>
          <a:xfrm>
            <a:off x="5055176" y="5285386"/>
            <a:ext cx="104721" cy="28752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0"/>
          </p:nvPr>
        </p:nvSpPr>
        <p:spPr>
          <a:xfrm>
            <a:off x="911424" y="3914412"/>
            <a:ext cx="10271787" cy="417054"/>
          </a:xfrm>
        </p:spPr>
        <p:txBody>
          <a:bodyPr/>
          <a:lstStyle/>
          <a:p>
            <a:r>
              <a:rPr lang="es-ES" dirty="0">
                <a:solidFill>
                  <a:srgbClr val="325886"/>
                </a:solidFill>
              </a:rPr>
              <a:t>¿Cada cuánto debe hacerse la revisión en asma?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1"/>
          </p:nvPr>
        </p:nvSpPr>
        <p:spPr>
          <a:xfrm>
            <a:off x="0" y="4464968"/>
            <a:ext cx="11183211" cy="2088232"/>
          </a:xfrm>
        </p:spPr>
        <p:txBody>
          <a:bodyPr>
            <a:normAutofit/>
          </a:bodyPr>
          <a:lstStyle/>
          <a:p>
            <a:r>
              <a:rPr lang="es-ES" dirty="0"/>
              <a:t>1 - 3 meses al inicio del tratamiento; luego cada 3 - 12 meses.</a:t>
            </a:r>
          </a:p>
          <a:p>
            <a:r>
              <a:rPr lang="es-ES" dirty="0"/>
              <a:t>Durante el embarazo, cada 4 - 6 semanas.</a:t>
            </a:r>
          </a:p>
          <a:p>
            <a:r>
              <a:rPr lang="es-ES" dirty="0"/>
              <a:t>Después de una exacerbación, dentro de la primera semana.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Revisión de la respuesta y ajuste del tratamiento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7397254-A2EF-4749-A077-747BA165D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7" name="Marcador de posición de 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47" y="1368624"/>
            <a:ext cx="6437706" cy="2266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3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APAP2018.potx" id="{589DEC79-2041-47F3-8C50-2B5540B171BB}" vid="{5A71220A-2DFE-4C77-9B8E-48131CB4BA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PresentaciónAPAP</Template>
  <TotalTime>184</TotalTime>
  <Words>918</Words>
  <Application>Microsoft Office PowerPoint</Application>
  <PresentationFormat>Panorámica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Times New Roman</vt:lpstr>
      <vt:lpstr>Wingdings</vt:lpstr>
      <vt:lpstr>2_Tema de Office</vt:lpstr>
      <vt:lpstr>Abordaje del varón con STUI secundarios a HBP</vt:lpstr>
      <vt:lpstr>Caso clínico 1 </vt:lpstr>
      <vt:lpstr>Indicaciones</vt:lpstr>
      <vt:lpstr>Pregunta 1</vt:lpstr>
      <vt:lpstr>Presentación de PowerPoint</vt:lpstr>
      <vt:lpstr>Indicaciones</vt:lpstr>
      <vt:lpstr>Clase y principio activo</vt:lpstr>
      <vt:lpstr>Presentación de PowerPoint</vt:lpstr>
      <vt:lpstr>Revisión de la respuesta y ajuste del tratamiento</vt:lpstr>
      <vt:lpstr>Presentación de PowerPoint</vt:lpstr>
      <vt:lpstr>Acné nódulo quístico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Live Med</dc:creator>
  <cp:lastModifiedBy>Live Med</cp:lastModifiedBy>
  <cp:revision>25</cp:revision>
  <dcterms:created xsi:type="dcterms:W3CDTF">2016-09-19T12:35:27Z</dcterms:created>
  <dcterms:modified xsi:type="dcterms:W3CDTF">2019-01-24T15:45:24Z</dcterms:modified>
</cp:coreProperties>
</file>