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portada">
    <p:bg>
      <p:bgPr>
        <a:blipFill dpi="0" rotWithShape="1">
          <a:blip r:embed="rId2">
            <a:alphaModFix amt="9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3789040"/>
            <a:ext cx="10534651" cy="1285884"/>
          </a:xfrm>
          <a:solidFill>
            <a:srgbClr val="FFFFFF">
              <a:alpha val="50196"/>
            </a:srgbClr>
          </a:solidFill>
        </p:spPr>
        <p:txBody>
          <a:bodyPr>
            <a:noAutofit/>
          </a:bodyPr>
          <a:lstStyle>
            <a:lvl1pPr algn="l">
              <a:defRPr sz="40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95350" y="5146330"/>
            <a:ext cx="10553701" cy="914420"/>
          </a:xfrm>
          <a:solidFill>
            <a:srgbClr val="FFFFFF">
              <a:alpha val="50196"/>
            </a:srgbClr>
          </a:solidFill>
        </p:spPr>
        <p:txBody>
          <a:bodyPr>
            <a:normAutofit/>
          </a:bodyPr>
          <a:lstStyle>
            <a:lvl1pPr marL="0" indent="0" algn="l">
              <a:buNone/>
              <a:defRPr sz="28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 dirty="0"/>
          </a:p>
        </p:txBody>
      </p:sp>
      <p:cxnSp>
        <p:nvCxnSpPr>
          <p:cNvPr id="12" name="11 Conector recto"/>
          <p:cNvCxnSpPr/>
          <p:nvPr userDrawn="1"/>
        </p:nvCxnSpPr>
        <p:spPr>
          <a:xfrm rot="5400000">
            <a:off x="298684" y="4417949"/>
            <a:ext cx="1116000" cy="1059"/>
          </a:xfrm>
          <a:prstGeom prst="line">
            <a:avLst/>
          </a:prstGeom>
          <a:ln w="123825" cap="rnd" cmpd="thickThin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 userDrawn="1"/>
        </p:nvCxnSpPr>
        <p:spPr>
          <a:xfrm rot="5400000">
            <a:off x="497780" y="5585923"/>
            <a:ext cx="720000" cy="1059"/>
          </a:xfrm>
          <a:prstGeom prst="line">
            <a:avLst/>
          </a:prstGeom>
          <a:ln w="123825" cap="rnd" cmpd="thickThin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188640"/>
            <a:ext cx="4354200" cy="1870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0108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2160">
          <p15:clr>
            <a:srgbClr val="FBAE40"/>
          </p15:clr>
        </p15:guide>
        <p15:guide id="4294967295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los y subnivel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 baseline="0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015675"/>
            <a:ext cx="11582400" cy="4592024"/>
          </a:xfrm>
        </p:spPr>
        <p:txBody>
          <a:bodyPr>
            <a:normAutofit/>
          </a:bodyPr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5701004"/>
            <a:ext cx="2270536" cy="97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883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área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2 Marcador de contenido"/>
          <p:cNvSpPr>
            <a:spLocks noGrp="1"/>
          </p:cNvSpPr>
          <p:nvPr>
            <p:ph idx="10"/>
          </p:nvPr>
        </p:nvSpPr>
        <p:spPr>
          <a:xfrm>
            <a:off x="0" y="1015674"/>
            <a:ext cx="5999989" cy="4645574"/>
          </a:xfrm>
        </p:spPr>
        <p:txBody>
          <a:bodyPr/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4" name="Marcador de texto 5"/>
          <p:cNvSpPr>
            <a:spLocks noGrp="1"/>
          </p:cNvSpPr>
          <p:nvPr>
            <p:ph type="body" sz="quarter" idx="12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15" name="2 Marcador de contenido"/>
          <p:cNvSpPr>
            <a:spLocks noGrp="1"/>
          </p:cNvSpPr>
          <p:nvPr>
            <p:ph idx="13"/>
          </p:nvPr>
        </p:nvSpPr>
        <p:spPr>
          <a:xfrm>
            <a:off x="6183808" y="1015674"/>
            <a:ext cx="5384800" cy="4645574"/>
          </a:xfrm>
        </p:spPr>
        <p:txBody>
          <a:bodyPr/>
          <a:lstStyle>
            <a:lvl1pPr marL="265113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981075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1709738" indent="-279400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332038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048000" indent="-1730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8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5701004"/>
            <a:ext cx="2270536" cy="97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434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áreas con cabecera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908721"/>
            <a:ext cx="5386917" cy="906115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7" name="2 Marcador de texto"/>
          <p:cNvSpPr>
            <a:spLocks noGrp="1"/>
          </p:cNvSpPr>
          <p:nvPr>
            <p:ph type="body" idx="10"/>
          </p:nvPr>
        </p:nvSpPr>
        <p:spPr>
          <a:xfrm>
            <a:off x="6192011" y="908722"/>
            <a:ext cx="5386917" cy="906115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2 Marcador de contenido"/>
          <p:cNvSpPr>
            <a:spLocks noGrp="1"/>
          </p:cNvSpPr>
          <p:nvPr>
            <p:ph idx="11"/>
          </p:nvPr>
        </p:nvSpPr>
        <p:spPr>
          <a:xfrm>
            <a:off x="-43" y="1886844"/>
            <a:ext cx="6000032" cy="3774405"/>
          </a:xfrm>
        </p:spPr>
        <p:txBody>
          <a:bodyPr/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2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8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6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21" name="2 Marcador de contenido"/>
          <p:cNvSpPr>
            <a:spLocks noGrp="1"/>
          </p:cNvSpPr>
          <p:nvPr>
            <p:ph idx="14"/>
          </p:nvPr>
        </p:nvSpPr>
        <p:spPr>
          <a:xfrm>
            <a:off x="6192011" y="1886844"/>
            <a:ext cx="5384800" cy="3774405"/>
          </a:xfrm>
        </p:spPr>
        <p:txBody>
          <a:bodyPr/>
          <a:lstStyle>
            <a:lvl1pPr marL="265113" indent="-265113">
              <a:spcBef>
                <a:spcPts val="600"/>
              </a:spcBef>
              <a:buFontTx/>
              <a:buBlip>
                <a:blip r:embed="rId3"/>
              </a:buBlip>
              <a:defRPr sz="2200">
                <a:solidFill>
                  <a:schemeClr val="accent1"/>
                </a:solidFill>
              </a:defRPr>
            </a:lvl1pPr>
            <a:lvl2pPr marL="981075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accent1"/>
                </a:solidFill>
              </a:defRPr>
            </a:lvl2pPr>
            <a:lvl3pPr marL="1709738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800">
                <a:solidFill>
                  <a:schemeClr val="accent1"/>
                </a:solidFill>
              </a:defRPr>
            </a:lvl3pPr>
            <a:lvl4pPr marL="2332038" indent="-184150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4pPr>
            <a:lvl5pPr marL="3048000" indent="-173038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22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5701004"/>
            <a:ext cx="2270536" cy="97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703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ierta sin estructur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15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5701004"/>
            <a:ext cx="2270536" cy="97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818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enzo en bl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pic>
        <p:nvPicPr>
          <p:cNvPr id="5" name="Imagen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5701004"/>
            <a:ext cx="2270536" cy="97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172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áreas asimétrica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2 Marcador de texto"/>
          <p:cNvSpPr>
            <a:spLocks noGrp="1"/>
          </p:cNvSpPr>
          <p:nvPr>
            <p:ph type="body" idx="10"/>
          </p:nvPr>
        </p:nvSpPr>
        <p:spPr>
          <a:xfrm>
            <a:off x="609600" y="1484784"/>
            <a:ext cx="4085547" cy="69009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2 Marcador de contenido"/>
          <p:cNvSpPr>
            <a:spLocks noGrp="1"/>
          </p:cNvSpPr>
          <p:nvPr>
            <p:ph idx="11"/>
          </p:nvPr>
        </p:nvSpPr>
        <p:spPr>
          <a:xfrm>
            <a:off x="1" y="2174876"/>
            <a:ext cx="4659993" cy="3486706"/>
          </a:xfrm>
        </p:spPr>
        <p:txBody>
          <a:bodyPr>
            <a:normAutofit/>
          </a:bodyPr>
          <a:lstStyle>
            <a:lvl1pPr marL="715963" indent="-185738">
              <a:spcBef>
                <a:spcPts val="600"/>
              </a:spcBef>
              <a:buFontTx/>
              <a:buBlip>
                <a:blip r:embed="rId3"/>
              </a:buBlip>
              <a:defRPr sz="1800">
                <a:solidFill>
                  <a:schemeClr val="accent1"/>
                </a:solidFill>
              </a:defRPr>
            </a:lvl1pPr>
            <a:lvl2pPr marL="1073150" indent="-173038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1600">
                <a:solidFill>
                  <a:schemeClr val="accent1"/>
                </a:solidFill>
              </a:defRPr>
            </a:lvl2pPr>
            <a:lvl3pPr marL="1431925" indent="-173038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400">
                <a:solidFill>
                  <a:schemeClr val="accent1"/>
                </a:solidFill>
              </a:defRPr>
            </a:lvl3pPr>
            <a:lvl4pPr marL="1789113" indent="-173038">
              <a:spcBef>
                <a:spcPts val="600"/>
              </a:spcBef>
              <a:buClr>
                <a:schemeClr val="tx2"/>
              </a:buClr>
              <a:defRPr sz="1400">
                <a:solidFill>
                  <a:schemeClr val="accent1"/>
                </a:solidFill>
              </a:defRPr>
            </a:lvl4pPr>
            <a:lvl5pPr marL="2146300" indent="-173038">
              <a:spcBef>
                <a:spcPts val="600"/>
              </a:spcBef>
              <a:buClr>
                <a:schemeClr val="tx2"/>
              </a:buClr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7" name="2 Marcador de contenido"/>
          <p:cNvSpPr>
            <a:spLocks noGrp="1"/>
          </p:cNvSpPr>
          <p:nvPr>
            <p:ph idx="1"/>
          </p:nvPr>
        </p:nvSpPr>
        <p:spPr>
          <a:xfrm>
            <a:off x="4695147" y="274640"/>
            <a:ext cx="6887253" cy="5386608"/>
          </a:xfrm>
        </p:spPr>
        <p:txBody>
          <a:bodyPr/>
          <a:lstStyle>
            <a:lvl1pPr marL="450850" indent="-266700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16681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1881188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517775" indent="-173038">
              <a:spcBef>
                <a:spcPts val="600"/>
              </a:spcBef>
              <a:buClr>
                <a:schemeClr val="tx2"/>
              </a:buClr>
              <a:defRPr>
                <a:solidFill>
                  <a:schemeClr val="accent1"/>
                </a:solidFill>
              </a:defRPr>
            </a:lvl4pPr>
            <a:lvl5pPr marL="3233738" indent="-185738">
              <a:spcBef>
                <a:spcPts val="600"/>
              </a:spcBef>
              <a:buClr>
                <a:schemeClr val="tx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 hasCustomPrompt="1"/>
          </p:nvPr>
        </p:nvSpPr>
        <p:spPr>
          <a:xfrm>
            <a:off x="609601" y="274639"/>
            <a:ext cx="4050393" cy="1210145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sp>
        <p:nvSpPr>
          <p:cNvPr id="18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5701004"/>
            <a:ext cx="2270536" cy="97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618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y explica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503712" y="908720"/>
            <a:ext cx="5183221" cy="216457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 dirty="0"/>
          </a:p>
        </p:txBody>
      </p:sp>
      <p:sp>
        <p:nvSpPr>
          <p:cNvPr id="14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16" name="2 Marcador de texto"/>
          <p:cNvSpPr>
            <a:spLocks noGrp="1"/>
          </p:cNvSpPr>
          <p:nvPr>
            <p:ph type="body" idx="10"/>
          </p:nvPr>
        </p:nvSpPr>
        <p:spPr>
          <a:xfrm>
            <a:off x="911424" y="3140968"/>
            <a:ext cx="10271787" cy="41705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2 Marcador de contenido"/>
          <p:cNvSpPr>
            <a:spLocks noGrp="1"/>
          </p:cNvSpPr>
          <p:nvPr>
            <p:ph idx="11"/>
          </p:nvPr>
        </p:nvSpPr>
        <p:spPr>
          <a:xfrm>
            <a:off x="0" y="3573016"/>
            <a:ext cx="11183211" cy="2088232"/>
          </a:xfrm>
        </p:spPr>
        <p:txBody>
          <a:bodyPr>
            <a:noAutofit/>
          </a:bodyPr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6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16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1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9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5701004"/>
            <a:ext cx="2270536" cy="97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684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a AA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graphicFrame>
        <p:nvGraphicFramePr>
          <p:cNvPr id="9" name="4 Tabla"/>
          <p:cNvGraphicFramePr>
            <a:graphicFrameLocks noGrp="1"/>
          </p:cNvGraphicFramePr>
          <p:nvPr userDrawn="1">
            <p:extLst/>
          </p:nvPr>
        </p:nvGraphicFramePr>
        <p:xfrm>
          <a:off x="1775520" y="908720"/>
          <a:ext cx="8724031" cy="4705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6760"/>
                <a:gridCol w="4877271"/>
              </a:tblGrid>
              <a:tr h="3657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Clase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Principio activo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chemeClr val="tx1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 ( muy alta)</a:t>
                      </a: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Propionato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clobetasol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0,05%</a:t>
                      </a: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 (potencia alta)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Prednicarbato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0,25%  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Mometasona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0,1%</a:t>
                      </a: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Metilprednisolona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0,1%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Betametasona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Beclometasona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Propionato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fluticasona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III (potencia intermedia)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Clobetasona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0,05%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Hidrocortisona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aceponato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Hidrocortisona butirato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Ac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fluocinolona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IV (potencia baja)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Hidrocortisona acetato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</a:tbl>
          </a:graphicData>
        </a:graphic>
      </p:graphicFrame>
      <p:pic>
        <p:nvPicPr>
          <p:cNvPr id="8" name="Imagen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5701004"/>
            <a:ext cx="2270536" cy="97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739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4764A-3372-4F92-A04B-C6D954743B17}" type="datetimeFigureOut">
              <a:rPr lang="es-ES" smtClean="0"/>
              <a:pPr/>
              <a:t>19/04/2018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386E7-29ED-41AB-9506-B1B1EB43D00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02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La </a:t>
            </a:r>
            <a:r>
              <a:rPr lang="es-ES" dirty="0"/>
              <a:t>Formación Continua del Médico de Familia: Bases </a:t>
            </a:r>
            <a:r>
              <a:rPr lang="es-ES" dirty="0" smtClean="0"/>
              <a:t>Conceptuales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 anchor="ctr" anchorCtr="0"/>
          <a:lstStyle/>
          <a:p>
            <a:r>
              <a:rPr lang="es-ES" dirty="0" smtClean="0"/>
              <a:t>Dr. Felipe </a:t>
            </a:r>
            <a:r>
              <a:rPr lang="es-ES" dirty="0" err="1" smtClean="0"/>
              <a:t>Chavida</a:t>
            </a:r>
            <a:r>
              <a:rPr lang="es-ES" dirty="0" smtClean="0"/>
              <a:t>. Presidente de IDEPRO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06142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7882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sp>
        <p:nvSpPr>
          <p:cNvPr id="7" name="Marcador de contenido 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526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texto 5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contenido 6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sp>
        <p:nvSpPr>
          <p:cNvPr id="9" name="Marcador de contenido 8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5810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8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4513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7642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contenido 5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6369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ción de imagen 7"/>
          <p:cNvSpPr>
            <a:spLocks noGrp="1"/>
          </p:cNvSpPr>
          <p:nvPr>
            <p:ph type="pic" idx="1"/>
          </p:nvPr>
        </p:nvSpPr>
        <p:spPr/>
      </p:sp>
      <p:sp>
        <p:nvSpPr>
          <p:cNvPr id="11" name="Marcador de texto 10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sp>
        <p:nvSpPr>
          <p:cNvPr id="9" name="Marcador de texto 8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Marcador de contenido 9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9110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7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69419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LiveMed">
      <a:dk1>
        <a:srgbClr val="287AC8"/>
      </a:dk1>
      <a:lt1>
        <a:sysClr val="window" lastClr="FFFFFF"/>
      </a:lt1>
      <a:dk2>
        <a:srgbClr val="C5000B"/>
      </a:dk2>
      <a:lt2>
        <a:srgbClr val="EEECE1"/>
      </a:lt2>
      <a:accent1>
        <a:srgbClr val="004586"/>
      </a:accent1>
      <a:accent2>
        <a:srgbClr val="808080"/>
      </a:accent2>
      <a:accent3>
        <a:srgbClr val="585858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horz" lIns="91440" tIns="45720" rIns="91440" bIns="45720" rtlCol="0" anchor="ctr">
        <a:noAutofit/>
      </a:bodyPr>
      <a:lstStyle>
        <a:defPPr algn="ctr"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ción2" id="{10DC1734-D8CE-464E-A334-5DF9875B3C66}" vid="{89E1C075-7F35-42EC-9E3F-ECD7F97F903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Panorámica</PresentationFormat>
  <Paragraphs>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1_Tema de Office</vt:lpstr>
      <vt:lpstr> La Formación Continua del Médico de Familia: Bases Conceptuales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La Formación Continua del Médico de Familia: Bases Conceptuales </dc:title>
  <dc:creator>Live Med</dc:creator>
  <cp:lastModifiedBy>Live Med</cp:lastModifiedBy>
  <cp:revision>1</cp:revision>
  <dcterms:created xsi:type="dcterms:W3CDTF">2018-04-19T13:11:48Z</dcterms:created>
  <dcterms:modified xsi:type="dcterms:W3CDTF">2018-04-19T13:12:07Z</dcterms:modified>
</cp:coreProperties>
</file>