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10" r:id="rId2"/>
    <p:sldId id="349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55" r:id="rId16"/>
    <p:sldId id="351" r:id="rId17"/>
    <p:sldId id="343" r:id="rId18"/>
    <p:sldId id="344" r:id="rId19"/>
    <p:sldId id="345" r:id="rId20"/>
    <p:sldId id="352" r:id="rId21"/>
    <p:sldId id="356" r:id="rId22"/>
    <p:sldId id="347" r:id="rId23"/>
    <p:sldId id="348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7AC8"/>
    <a:srgbClr val="A6A6A6"/>
    <a:srgbClr val="4F81BD"/>
    <a:srgbClr val="21557F"/>
    <a:srgbClr val="F39A44"/>
    <a:srgbClr val="D97A33"/>
    <a:srgbClr val="FFC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23" autoAdjust="0"/>
    <p:restoredTop sz="94686"/>
  </p:normalViewPr>
  <p:slideViewPr>
    <p:cSldViewPr>
      <p:cViewPr varScale="1">
        <p:scale>
          <a:sx n="67" d="100"/>
          <a:sy n="67" d="100"/>
        </p:scale>
        <p:origin x="3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7E90BD-7F0C-40C6-8E4D-B24888C16A5A}" type="datetimeFigureOut">
              <a:rPr lang="es-ES"/>
              <a:pPr>
                <a:defRPr/>
              </a:pPr>
              <a:t>02/08/2016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574356-73EA-49CC-8E3F-CCE949C87C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68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6145D9-A165-4659-BA4F-CD6C1F96EB93}" type="datetimeFigureOut">
              <a:rPr lang="es-ES"/>
              <a:pPr>
                <a:defRPr/>
              </a:pPr>
              <a:t>02/08/2016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8F9906-DDF7-427F-823D-E42596F051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742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8AD50E1-1DC1-43AB-8EA3-63E9557FBC41}" type="slidenum">
              <a:rPr lang="es-ES" altLang="es-ES" smtClean="0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 altLang="es-ES" smtClean="0">
              <a:solidFill>
                <a:srgbClr val="000000"/>
              </a:solidFill>
              <a:latin typeface="Times New Roman" pitchFamily="18" charset="0"/>
              <a:ea typeface="DejaVu Sans"/>
              <a:cs typeface="DejaVu Sans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42163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F39A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052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61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rgbClr val="287AC8"/>
                </a:solidFill>
                <a:effectLst/>
              </a:defRPr>
            </a:lvl1pPr>
          </a:lstStyle>
          <a:p>
            <a:r>
              <a:rPr kumimoji="0" lang="es-ES_tradnl" altLang="es-ES" sz="2800" b="1" i="0" u="none" strike="noStrike" kern="1200" cap="none" spc="0" normalizeH="0" baseline="0" noProof="0" smtClean="0">
                <a:ln>
                  <a:noFill/>
                </a:ln>
                <a:solidFill>
                  <a:srgbClr val="287AC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 para editar título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0363" y="1260475"/>
            <a:ext cx="8391525" cy="4421188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 sz="1800" b="1">
                <a:solidFill>
                  <a:srgbClr val="21557F"/>
                </a:solidFill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D97A33"/>
              </a:buClr>
              <a:buSzTx/>
              <a:buFont typeface="Wingdings" pitchFamily="2" charset="2"/>
              <a:buChar char="v"/>
              <a:tabLst/>
              <a:defRPr sz="1700" b="1">
                <a:solidFill>
                  <a:srgbClr val="21557F"/>
                </a:solidFill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  <a:tabLst/>
              <a:defRPr sz="1600" b="1">
                <a:solidFill>
                  <a:srgbClr val="21557F"/>
                </a:solidFill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 sz="1500" b="1">
                <a:solidFill>
                  <a:srgbClr val="21557F"/>
                </a:solidFill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tabLst/>
              <a:defRPr sz="1400" b="1">
                <a:solidFill>
                  <a:srgbClr val="21557F"/>
                </a:solidFill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s-ES_tradnl" altLang="es-ES" sz="1800" b="1" i="0" u="none" strike="noStrike" kern="1200" cap="none" spc="0" normalizeH="0" baseline="0" noProof="0" smtClean="0">
                <a:ln>
                  <a:noFill/>
                </a:ln>
                <a:solidFill>
                  <a:srgbClr val="21557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Haga clic para modificar el estilo de texto del patrón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s-ES_tradnl" altLang="es-ES" sz="1800" b="1" i="0" u="none" strike="noStrike" kern="1200" cap="none" spc="0" normalizeH="0" baseline="0" noProof="0" smtClean="0">
                <a:ln>
                  <a:noFill/>
                </a:ln>
                <a:solidFill>
                  <a:srgbClr val="21557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Segundo nivel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s-ES_tradnl" altLang="es-ES" sz="1800" b="1" i="0" u="none" strike="noStrike" kern="1200" cap="none" spc="0" normalizeH="0" baseline="0" noProof="0" smtClean="0">
                <a:ln>
                  <a:noFill/>
                </a:ln>
                <a:solidFill>
                  <a:srgbClr val="21557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Tercer nivel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s-ES_tradnl" altLang="es-ES" sz="1800" b="1" i="0" u="none" strike="noStrike" kern="1200" cap="none" spc="0" normalizeH="0" baseline="0" noProof="0" smtClean="0">
                <a:ln>
                  <a:noFill/>
                </a:ln>
                <a:solidFill>
                  <a:srgbClr val="21557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Cuarto nivel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/>
            </a:pPr>
            <a:r>
              <a:rPr kumimoji="0" lang="es-ES_tradnl" altLang="es-ES" sz="1800" b="1" i="0" u="none" strike="noStrike" kern="1200" cap="none" spc="0" normalizeH="0" baseline="0" noProof="0" smtClean="0">
                <a:ln>
                  <a:noFill/>
                </a:ln>
                <a:solidFill>
                  <a:srgbClr val="21557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Quinto nivel</a:t>
            </a:r>
            <a:endParaRPr kumimoji="0" lang="es-ES" altLang="es-ES" sz="1400" b="1" i="0" u="none" strike="noStrike" kern="1200" cap="none" spc="0" normalizeH="0" baseline="0" noProof="0" dirty="0" smtClean="0">
              <a:ln>
                <a:noFill/>
              </a:ln>
              <a:solidFill>
                <a:srgbClr val="21557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0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590400"/>
          </a:xfrm>
        </p:spPr>
        <p:txBody>
          <a:bodyPr/>
          <a:lstStyle>
            <a:lvl1pPr>
              <a:defRPr sz="2400">
                <a:solidFill>
                  <a:srgbClr val="287AC8"/>
                </a:solidFill>
                <a:effectLst/>
              </a:defRPr>
            </a:lvl1pPr>
          </a:lstStyle>
          <a:p>
            <a:r>
              <a:rPr kumimoji="0" lang="es-ES_tradnl" altLang="es-ES" sz="2800" b="1" i="0" u="none" strike="noStrike" kern="1200" cap="none" spc="0" normalizeH="0" baseline="0" noProof="0" smtClean="0">
                <a:ln>
                  <a:noFill/>
                </a:ln>
                <a:solidFill>
                  <a:srgbClr val="287AC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228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270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F39A4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1557F"/>
                </a:solidFill>
              </a:defRPr>
            </a:lvl1pPr>
            <a:lvl2pPr>
              <a:defRPr sz="1700">
                <a:solidFill>
                  <a:srgbClr val="21557F"/>
                </a:solidFill>
              </a:defRPr>
            </a:lvl2pPr>
            <a:lvl3pPr>
              <a:defRPr sz="1600">
                <a:solidFill>
                  <a:srgbClr val="21557F"/>
                </a:solidFill>
              </a:defRPr>
            </a:lvl3pPr>
            <a:lvl4pPr>
              <a:defRPr sz="1500">
                <a:solidFill>
                  <a:srgbClr val="21557F"/>
                </a:solidFill>
              </a:defRPr>
            </a:lvl4pPr>
            <a:lvl5pPr>
              <a:defRPr sz="1400">
                <a:solidFill>
                  <a:srgbClr val="2155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F39A4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21557F"/>
                </a:solidFill>
              </a:defRPr>
            </a:lvl1pPr>
            <a:lvl2pPr>
              <a:defRPr sz="1700">
                <a:solidFill>
                  <a:srgbClr val="21557F"/>
                </a:solidFill>
              </a:defRPr>
            </a:lvl2pPr>
            <a:lvl3pPr>
              <a:defRPr sz="1600">
                <a:solidFill>
                  <a:srgbClr val="21557F"/>
                </a:solidFill>
              </a:defRPr>
            </a:lvl3pPr>
            <a:lvl4pPr>
              <a:defRPr sz="1500">
                <a:solidFill>
                  <a:srgbClr val="21557F"/>
                </a:solidFill>
              </a:defRPr>
            </a:lvl4pPr>
            <a:lvl5pPr>
              <a:defRPr sz="1400">
                <a:solidFill>
                  <a:srgbClr val="2155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590400"/>
          </a:xfrm>
        </p:spPr>
        <p:txBody>
          <a:bodyPr/>
          <a:lstStyle>
            <a:lvl1pPr>
              <a:defRPr sz="2400">
                <a:solidFill>
                  <a:srgbClr val="287AC8"/>
                </a:solidFill>
                <a:effectLst/>
              </a:defRPr>
            </a:lvl1pPr>
          </a:lstStyle>
          <a:p>
            <a:r>
              <a:rPr kumimoji="0" lang="es-ES_tradnl" altLang="es-ES" sz="2800" b="1" i="0" u="none" strike="noStrike" kern="1200" cap="none" spc="0" normalizeH="0" baseline="0" noProof="0" smtClean="0">
                <a:ln>
                  <a:noFill/>
                </a:ln>
                <a:solidFill>
                  <a:srgbClr val="287AC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1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44463"/>
            <a:ext cx="9144000" cy="590400"/>
          </a:xfrm>
          <a:ln>
            <a:solidFill>
              <a:srgbClr val="287AC8"/>
            </a:solidFill>
          </a:ln>
        </p:spPr>
        <p:txBody>
          <a:bodyPr/>
          <a:lstStyle>
            <a:lvl1pPr>
              <a:defRPr sz="2800">
                <a:solidFill>
                  <a:srgbClr val="287AC8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21557F"/>
                </a:solidFill>
              </a:defRPr>
            </a:lvl1pPr>
            <a:lvl2pPr>
              <a:defRPr sz="1700">
                <a:solidFill>
                  <a:srgbClr val="21557F"/>
                </a:solidFill>
              </a:defRPr>
            </a:lvl2pPr>
            <a:lvl3pPr>
              <a:defRPr sz="1600">
                <a:solidFill>
                  <a:srgbClr val="21557F"/>
                </a:solidFill>
              </a:defRPr>
            </a:lvl3pPr>
            <a:lvl4pPr>
              <a:defRPr sz="1500">
                <a:solidFill>
                  <a:srgbClr val="21557F"/>
                </a:solidFill>
              </a:defRPr>
            </a:lvl4pPr>
            <a:lvl5pPr>
              <a:defRPr sz="1400">
                <a:solidFill>
                  <a:srgbClr val="2155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rgbClr val="21557F"/>
                </a:solidFill>
              </a:defRPr>
            </a:lvl1pPr>
            <a:lvl2pPr>
              <a:defRPr sz="1700">
                <a:solidFill>
                  <a:srgbClr val="21557F"/>
                </a:solidFill>
              </a:defRPr>
            </a:lvl2pPr>
            <a:lvl3pPr>
              <a:defRPr sz="1600">
                <a:solidFill>
                  <a:srgbClr val="21557F"/>
                </a:solidFill>
              </a:defRPr>
            </a:lvl3pPr>
            <a:lvl4pPr>
              <a:defRPr sz="1500">
                <a:solidFill>
                  <a:srgbClr val="21557F"/>
                </a:solidFill>
              </a:defRPr>
            </a:lvl4pPr>
            <a:lvl5pPr>
              <a:defRPr sz="1400">
                <a:solidFill>
                  <a:srgbClr val="2155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072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700"/>
            </a:lvl2pPr>
            <a:lvl3pPr>
              <a:defRPr sz="1600"/>
            </a:lvl3pPr>
            <a:lvl4pPr>
              <a:defRPr sz="15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2559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287AC8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39A4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4284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60363" y="1260475"/>
            <a:ext cx="8391525" cy="4421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8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0" y="144463"/>
            <a:ext cx="9144000" cy="59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 smtClean="0"/>
              <a:t>Haga clic para modificar el estilo de título del patrón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304800" y="6286500"/>
            <a:ext cx="8458200" cy="0"/>
          </a:xfrm>
          <a:prstGeom prst="line">
            <a:avLst/>
          </a:prstGeom>
          <a:noFill/>
          <a:ln w="9525">
            <a:solidFill>
              <a:srgbClr val="7FBDE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1029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0" y="6357938"/>
            <a:ext cx="11350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4 Imagen" descr="LogoSoloMasterProgram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503988"/>
            <a:ext cx="25114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3" r:id="rId5"/>
    <p:sldLayoutId id="2147483652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287AC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87AC8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87AC8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87AC8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87AC8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6092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SzPct val="130000"/>
        <a:buBlip>
          <a:blip r:embed="rId14"/>
        </a:buBlip>
        <a:defRPr b="1" kern="1200">
          <a:solidFill>
            <a:srgbClr val="21557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D97A33"/>
        </a:buClr>
        <a:buFont typeface="Wingdings" pitchFamily="2" charset="2"/>
        <a:buChar char="v"/>
        <a:defRPr sz="1700" b="1" kern="1200">
          <a:solidFill>
            <a:srgbClr val="21557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C00000"/>
        </a:buClr>
        <a:buSzPct val="120000"/>
        <a:buFont typeface="Wingdings" pitchFamily="2" charset="2"/>
        <a:buChar char="§"/>
        <a:defRPr sz="1600" b="1" kern="1200">
          <a:solidFill>
            <a:srgbClr val="21557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Font typeface="Arial" pitchFamily="34" charset="0"/>
        <a:buChar char="–"/>
        <a:defRPr sz="1500" b="1" kern="1200">
          <a:solidFill>
            <a:srgbClr val="21557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1" fontAlgn="base" hangingPunct="1">
        <a:spcBef>
          <a:spcPts val="1200"/>
        </a:spcBef>
        <a:spcAft>
          <a:spcPct val="0"/>
        </a:spcAft>
        <a:buFont typeface="Arial" pitchFamily="34" charset="0"/>
        <a:buChar char="»"/>
        <a:defRPr sz="1400" b="1" kern="1200">
          <a:solidFill>
            <a:srgbClr val="21557F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57188"/>
            <a:ext cx="537210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0" y="2643188"/>
            <a:ext cx="9144000" cy="1538287"/>
          </a:xfrm>
          <a:custGeom>
            <a:avLst/>
            <a:gdLst>
              <a:gd name="T0" fmla="*/ 9144000 w 9144000"/>
              <a:gd name="T1" fmla="*/ 31153 h 1857600"/>
              <a:gd name="T2" fmla="*/ 4572000 w 9144000"/>
              <a:gd name="T3" fmla="*/ 62307 h 1857600"/>
              <a:gd name="T4" fmla="*/ 0 w 9144000"/>
              <a:gd name="T5" fmla="*/ 31153 h 1857600"/>
              <a:gd name="T6" fmla="*/ 4572000 w 9144000"/>
              <a:gd name="T7" fmla="*/ 0 h 1857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9144000"/>
              <a:gd name="T13" fmla="*/ 0 h 1857600"/>
              <a:gd name="T14" fmla="*/ 9144000 w 9144000"/>
              <a:gd name="T15" fmla="*/ 1857600 h 1857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857600">
                <a:moveTo>
                  <a:pt x="0" y="0"/>
                </a:moveTo>
                <a:lnTo>
                  <a:pt x="19548" y="0"/>
                </a:lnTo>
                <a:lnTo>
                  <a:pt x="19548" y="2736"/>
                </a:lnTo>
                <a:lnTo>
                  <a:pt x="0" y="273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 hangingPunct="0">
              <a:spcBef>
                <a:spcPts val="1200"/>
              </a:spcBef>
              <a:buSzPct val="130000"/>
              <a:buBlip>
                <a:blip r:embed="rId4"/>
              </a:buBlip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spcBef>
                <a:spcPts val="1200"/>
              </a:spcBef>
              <a:buClr>
                <a:srgbClr val="D97A33"/>
              </a:buClr>
              <a:buFont typeface="Wingdings" pitchFamily="2" charset="2"/>
              <a:buChar char="v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7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spcBef>
                <a:spcPts val="1200"/>
              </a:spcBef>
              <a:buClr>
                <a:srgbClr val="C00000"/>
              </a:buClr>
              <a:buSzPct val="120000"/>
              <a:buFont typeface="Wingdings" pitchFamily="2" charset="2"/>
              <a:buChar char="§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spcBef>
                <a:spcPts val="12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5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spcBef>
                <a:spcPts val="12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ts val="4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altLang="es-ES" sz="2400" dirty="0">
              <a:solidFill>
                <a:srgbClr val="C61333"/>
              </a:solidFill>
              <a:ea typeface="WenQuanYi Micro Hei"/>
              <a:cs typeface="WenQuanYi Micro Hei"/>
            </a:endParaRPr>
          </a:p>
          <a:p>
            <a:pPr algn="ctr" eaLnBrk="1" hangingPunct="1">
              <a:lnSpc>
                <a:spcPct val="115000"/>
              </a:lnSpc>
              <a:spcBef>
                <a:spcPts val="4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altLang="es-ES" sz="2800" dirty="0" smtClean="0">
                <a:ea typeface="WenQuanYi Micro Hei"/>
                <a:cs typeface="WenQuanYi Micro Hei"/>
              </a:rPr>
              <a:t>Hipertensión arterial</a:t>
            </a:r>
            <a:endParaRPr lang="es-ES" altLang="es-ES" sz="2800" dirty="0">
              <a:ea typeface="WenQuanYi Micro Hei"/>
              <a:cs typeface="WenQuanYi Micro Hei"/>
            </a:endParaRPr>
          </a:p>
          <a:p>
            <a:pPr eaLnBrk="1" hangingPunct="1">
              <a:lnSpc>
                <a:spcPct val="115000"/>
              </a:lnSpc>
              <a:spcBef>
                <a:spcPts val="42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 altLang="es-ES" sz="2400" b="0" dirty="0">
              <a:solidFill>
                <a:srgbClr val="C61333"/>
              </a:solidFill>
              <a:latin typeface="Tahoma" pitchFamily="34" charset="0"/>
              <a:ea typeface="WenQuanYi Micro Hei"/>
              <a:cs typeface="WenQuanYi Micro Hei"/>
            </a:endParaRPr>
          </a:p>
        </p:txBody>
      </p:sp>
      <p:sp>
        <p:nvSpPr>
          <p:cNvPr id="2052" name="Line 11"/>
          <p:cNvSpPr>
            <a:spLocks noChangeShapeType="1"/>
          </p:cNvSpPr>
          <p:nvPr/>
        </p:nvSpPr>
        <p:spPr bwMode="auto">
          <a:xfrm>
            <a:off x="2483768" y="3645024"/>
            <a:ext cx="4176464" cy="0"/>
          </a:xfrm>
          <a:prstGeom prst="line">
            <a:avLst/>
          </a:prstGeom>
          <a:noFill/>
          <a:ln w="34925">
            <a:solidFill>
              <a:srgbClr val="F39A44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3" name="Text Box 1"/>
          <p:cNvSpPr txBox="1">
            <a:spLocks noChangeArrowheads="1"/>
          </p:cNvSpPr>
          <p:nvPr/>
        </p:nvSpPr>
        <p:spPr bwMode="auto">
          <a:xfrm>
            <a:off x="0" y="4816475"/>
            <a:ext cx="9144000" cy="69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1200"/>
              </a:spcBef>
              <a:buSzPct val="130000"/>
              <a:buBlip>
                <a:blip r:embed="rId4"/>
              </a:buBlip>
              <a:defRPr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spcBef>
                <a:spcPts val="1200"/>
              </a:spcBef>
              <a:buClr>
                <a:srgbClr val="D97A33"/>
              </a:buClr>
              <a:buFont typeface="Wingdings" pitchFamily="2" charset="2"/>
              <a:buChar char="v"/>
              <a:defRPr sz="17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spcBef>
                <a:spcPts val="1200"/>
              </a:spcBef>
              <a:buClr>
                <a:srgbClr val="C00000"/>
              </a:buClr>
              <a:buSzPct val="120000"/>
              <a:buFont typeface="Wingdings" pitchFamily="2" charset="2"/>
              <a:buChar char="§"/>
              <a:defRPr sz="16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spcBef>
                <a:spcPts val="1200"/>
              </a:spcBef>
              <a:buFont typeface="Arial" pitchFamily="34" charset="0"/>
              <a:buChar char="–"/>
              <a:defRPr sz="15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spcBef>
                <a:spcPts val="1200"/>
              </a:spcBef>
              <a:buFont typeface="Arial" pitchFamily="34" charset="0"/>
              <a:buChar char="»"/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»"/>
              <a:defRPr sz="1400" b="1">
                <a:solidFill>
                  <a:srgbClr val="21557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5000"/>
              </a:spcBef>
              <a:buSzPct val="100000"/>
              <a:buFont typeface="Times New Roman" pitchFamily="18" charset="0"/>
              <a:buNone/>
            </a:pPr>
            <a:r>
              <a:rPr lang="es-ES" altLang="es-ES" dirty="0" smtClean="0">
                <a:solidFill>
                  <a:srgbClr val="287AC8"/>
                </a:solidFill>
                <a:cs typeface="Arial" pitchFamily="34" charset="0"/>
              </a:rPr>
              <a:t>Dr. José María Lobos Bejarano</a:t>
            </a:r>
          </a:p>
          <a:p>
            <a:pPr algn="ctr" eaLnBrk="1" hangingPunct="1">
              <a:lnSpc>
                <a:spcPct val="105000"/>
              </a:lnSpc>
              <a:spcBef>
                <a:spcPct val="5000"/>
              </a:spcBef>
              <a:buSzPct val="100000"/>
              <a:buFont typeface="Times New Roman" pitchFamily="18" charset="0"/>
              <a:buNone/>
            </a:pPr>
            <a:r>
              <a:rPr lang="es-ES" altLang="es-ES" i="1" dirty="0" smtClean="0">
                <a:solidFill>
                  <a:srgbClr val="287AC8"/>
                </a:solidFill>
                <a:cs typeface="Arial" pitchFamily="34" charset="0"/>
              </a:rPr>
              <a:t>Médico </a:t>
            </a:r>
            <a:r>
              <a:rPr lang="es-ES" altLang="es-ES" i="1" dirty="0">
                <a:solidFill>
                  <a:srgbClr val="287AC8"/>
                </a:solidFill>
                <a:cs typeface="Arial" pitchFamily="34" charset="0"/>
              </a:rPr>
              <a:t>de </a:t>
            </a:r>
            <a:r>
              <a:rPr lang="es-ES" altLang="es-ES" i="1" dirty="0" smtClean="0">
                <a:solidFill>
                  <a:srgbClr val="287AC8"/>
                </a:solidFill>
                <a:cs typeface="Arial" pitchFamily="34" charset="0"/>
              </a:rPr>
              <a:t>Familia – C.S. Jazmín, </a:t>
            </a:r>
            <a:r>
              <a:rPr lang="es-ES" altLang="es-ES" i="1" dirty="0">
                <a:solidFill>
                  <a:srgbClr val="287AC8"/>
                </a:solidFill>
                <a:cs typeface="Arial" pitchFamily="34" charset="0"/>
              </a:rPr>
              <a:t>Madrid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Estratificaci</a:t>
            </a:r>
            <a:r>
              <a:rPr lang="es-ES" dirty="0" err="1" smtClean="0"/>
              <a:t>ón</a:t>
            </a:r>
            <a:r>
              <a:rPr lang="es-ES" dirty="0" smtClean="0"/>
              <a:t> del riesgo cardiovascular total</a:t>
            </a:r>
            <a:endParaRPr lang="es-ES_tradnl" dirty="0"/>
          </a:p>
        </p:txBody>
      </p:sp>
      <p:sp>
        <p:nvSpPr>
          <p:cNvPr id="7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88840"/>
            <a:ext cx="8928992" cy="299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Estratificaci</a:t>
            </a:r>
            <a:r>
              <a:rPr lang="es-ES" dirty="0" err="1" smtClean="0"/>
              <a:t>ón</a:t>
            </a:r>
            <a:r>
              <a:rPr lang="es-ES" dirty="0" smtClean="0"/>
              <a:t> del riesgo cardiovascular total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836712"/>
            <a:ext cx="8767762" cy="4421188"/>
          </a:xfrm>
        </p:spPr>
        <p:txBody>
          <a:bodyPr>
            <a:noAutofit/>
          </a:bodyPr>
          <a:lstStyle/>
          <a:p>
            <a:pPr marL="914400" indent="-346075">
              <a:spcBef>
                <a:spcPts val="600"/>
              </a:spcBef>
              <a:buSzPct val="125000"/>
            </a:pPr>
            <a:r>
              <a:rPr lang="es-ES_tradnl" dirty="0" smtClean="0">
                <a:solidFill>
                  <a:srgbClr val="F39A44"/>
                </a:solidFill>
              </a:rPr>
              <a:t>Factores de riesgo: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Sexo masculino.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Edad: &gt;= 55 años en varones y &gt;= 65 años en mujeres.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Tabaquismo.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err="1" smtClean="0"/>
              <a:t>Dislipemia</a:t>
            </a:r>
            <a:r>
              <a:rPr lang="es-ES_tradnl" sz="1400" dirty="0" smtClean="0"/>
              <a:t>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Glucemia basal alterada.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Obesidad.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Obesidad abdominal.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Historia familiar de enfermedad cardiovascular prematura: &lt; 55 en varones y &lt; 65 en mujeres.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_tradnl" dirty="0" err="1" smtClean="0">
                <a:solidFill>
                  <a:srgbClr val="F39A44"/>
                </a:solidFill>
              </a:rPr>
              <a:t>Lesi</a:t>
            </a:r>
            <a:r>
              <a:rPr lang="es-ES" dirty="0" err="1" smtClean="0">
                <a:solidFill>
                  <a:srgbClr val="F39A44"/>
                </a:solidFill>
              </a:rPr>
              <a:t>ón</a:t>
            </a:r>
            <a:r>
              <a:rPr lang="es-ES" dirty="0" smtClean="0">
                <a:solidFill>
                  <a:srgbClr val="F39A44"/>
                </a:solidFill>
              </a:rPr>
              <a:t> en órgano diana: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Presión del pulso &gt;= 60 mm Hg (en ancianos).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Hipertrofia ventricular izquierda: por ECG o ecocardiograma.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Engrosamiento de la pared de la arteria carótida, o placa.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Velocidad de la onda de pulso carótida-femoral &gt; 10 m/s.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Índice tobillo-brazo &lt; </a:t>
            </a:r>
            <a:r>
              <a:rPr lang="es-ES" sz="1400" dirty="0" smtClean="0"/>
              <a:t>0,9</a:t>
            </a:r>
            <a:r>
              <a:rPr lang="es-ES" sz="1400" dirty="0" smtClean="0"/>
              <a:t>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Enfermedad renal crónica grado 3: filtrado glomerular 30-60 ml/min.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err="1" smtClean="0"/>
              <a:t>Microalbuminuria</a:t>
            </a:r>
            <a:r>
              <a:rPr lang="es-ES" sz="1400" dirty="0" smtClean="0"/>
              <a:t>.</a:t>
            </a:r>
            <a:endParaRPr lang="es-ES_tradnl" sz="1400" dirty="0"/>
          </a:p>
        </p:txBody>
      </p:sp>
      <p:sp>
        <p:nvSpPr>
          <p:cNvPr id="6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46312"/>
            <a:ext cx="9144000" cy="590400"/>
          </a:xfrm>
        </p:spPr>
        <p:txBody>
          <a:bodyPr/>
          <a:lstStyle/>
          <a:p>
            <a:r>
              <a:rPr lang="es-ES_tradnl" dirty="0" err="1" smtClean="0"/>
              <a:t>Estratificaci</a:t>
            </a:r>
            <a:r>
              <a:rPr lang="es-ES" dirty="0" err="1" smtClean="0"/>
              <a:t>ón</a:t>
            </a:r>
            <a:r>
              <a:rPr lang="es-ES" dirty="0" smtClean="0"/>
              <a:t> del riesgo cardiovascular total.</a:t>
            </a:r>
            <a:br>
              <a:rPr lang="es-ES" dirty="0" smtClean="0"/>
            </a:br>
            <a:r>
              <a:rPr lang="es-ES" dirty="0" smtClean="0"/>
              <a:t>Tabla SCORE (países de bajo riesgo)</a:t>
            </a:r>
            <a:endParaRPr lang="es-ES_tradnl" dirty="0"/>
          </a:p>
        </p:txBody>
      </p:sp>
      <p:sp>
        <p:nvSpPr>
          <p:cNvPr id="6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164108"/>
            <a:ext cx="4608512" cy="492918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89853"/>
            <a:ext cx="3456384" cy="1915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4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Estratificaci</a:t>
            </a:r>
            <a:r>
              <a:rPr lang="es-ES" dirty="0" err="1" smtClean="0"/>
              <a:t>ón</a:t>
            </a:r>
            <a:r>
              <a:rPr lang="es-ES" dirty="0" smtClean="0"/>
              <a:t> del riesgo cardiovascular total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891465"/>
            <a:ext cx="8767762" cy="4421188"/>
          </a:xfrm>
        </p:spPr>
        <p:txBody>
          <a:bodyPr>
            <a:noAutofit/>
          </a:bodyPr>
          <a:lstStyle/>
          <a:p>
            <a:pPr marL="914400" indent="-346075">
              <a:spcBef>
                <a:spcPts val="600"/>
              </a:spcBef>
              <a:buSzPct val="125000"/>
            </a:pPr>
            <a:r>
              <a:rPr lang="es-ES_tradnl" sz="1600" dirty="0" smtClean="0">
                <a:solidFill>
                  <a:srgbClr val="F39A44"/>
                </a:solidFill>
              </a:rPr>
              <a:t>Pacientes con riesgo cardiovascular muy alto: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600" dirty="0" smtClean="0"/>
              <a:t>Enfermedad coronaria.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600" dirty="0" smtClean="0"/>
              <a:t>Enfermedad arterial </a:t>
            </a:r>
            <a:r>
              <a:rPr lang="es-ES_tradnl" sz="1600" dirty="0" err="1" smtClean="0"/>
              <a:t>perif</a:t>
            </a:r>
            <a:r>
              <a:rPr lang="es-ES" sz="1600" dirty="0" err="1" smtClean="0"/>
              <a:t>érica</a:t>
            </a:r>
            <a:r>
              <a:rPr lang="es-ES" sz="1600" dirty="0" smtClean="0"/>
              <a:t>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Enfermedad cerebrovascular.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" sz="1600" dirty="0" smtClean="0">
                <a:solidFill>
                  <a:srgbClr val="F39A44"/>
                </a:solidFill>
              </a:rPr>
              <a:t>Pacientes con riesgo cardiovascular alto: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Riesgo cardiovascular &gt;= 5% según tablas SCORE.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Elevación acusada de un factor de riesgo:</a:t>
            </a:r>
          </a:p>
          <a:p>
            <a:pPr marL="2295525" lvl="2" indent="-344488">
              <a:spcBef>
                <a:spcPts val="600"/>
              </a:spcBef>
              <a:buClr>
                <a:srgbClr val="F39A44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dirty="0" smtClean="0"/>
              <a:t>TA &gt;= 180 mm Hg.</a:t>
            </a:r>
          </a:p>
          <a:p>
            <a:pPr marL="2295525" lvl="2" indent="-344488">
              <a:spcBef>
                <a:spcPts val="600"/>
              </a:spcBef>
              <a:buClr>
                <a:srgbClr val="F39A44"/>
              </a:buClr>
              <a:buSzPct val="125000"/>
              <a:buFont typeface="Wingdings" panose="05000000000000000000" pitchFamily="2" charset="2"/>
              <a:buChar char="ü"/>
            </a:pPr>
            <a:r>
              <a:rPr lang="es-ES" dirty="0" smtClean="0"/>
              <a:t>LDL-colesterol &gt;= 190 mg/dl.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Diabetes mellitus tipo 1 y 2.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" sz="1600" dirty="0" smtClean="0">
                <a:solidFill>
                  <a:srgbClr val="F39A44"/>
                </a:solidFill>
              </a:rPr>
              <a:t>Pacientes con riesgo cardiovascular moderado: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Tabaquismo o algún factor de riesgo con elevación menos intensa, y riesgo cardiovascular &lt; 5%.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" sz="1600" dirty="0" smtClean="0">
                <a:solidFill>
                  <a:srgbClr val="F39A44"/>
                </a:solidFill>
              </a:rPr>
              <a:t>Pacientes con riesgo cardiovascular bajo: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600" dirty="0" smtClean="0"/>
              <a:t>Sin factores de riesgo cardiovascular (tabaquismo, HTA, </a:t>
            </a:r>
            <a:r>
              <a:rPr lang="es-ES" sz="1600" dirty="0" err="1" smtClean="0"/>
              <a:t>dislipemia</a:t>
            </a:r>
            <a:r>
              <a:rPr lang="es-ES" sz="1600" dirty="0" smtClean="0"/>
              <a:t> o diabetes).</a:t>
            </a:r>
          </a:p>
          <a:p>
            <a:pPr marL="792163" lvl="1" indent="-284163">
              <a:spcBef>
                <a:spcPts val="600"/>
              </a:spcBef>
            </a:pPr>
            <a:endParaRPr lang="es-ES_tradnl" sz="1600" dirty="0"/>
          </a:p>
        </p:txBody>
      </p:sp>
      <p:sp>
        <p:nvSpPr>
          <p:cNvPr id="5" name="1 Rectángulo"/>
          <p:cNvSpPr/>
          <p:nvPr/>
        </p:nvSpPr>
        <p:spPr>
          <a:xfrm>
            <a:off x="61156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PAPPS 2016. Aten Primaria 2016; 48 (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Supl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1): 4-26</a:t>
            </a:r>
          </a:p>
        </p:txBody>
      </p:sp>
    </p:spTree>
    <p:extLst>
      <p:ext uri="{BB962C8B-B14F-4D97-AF65-F5344CB8AC3E}">
        <p14:creationId xmlns:p14="http://schemas.microsoft.com/office/powerpoint/2010/main" val="13320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</a:t>
            </a:r>
            <a:r>
              <a:rPr lang="es-ES" dirty="0" err="1" smtClean="0"/>
              <a:t>ámenes</a:t>
            </a:r>
            <a:r>
              <a:rPr lang="es-ES" dirty="0" smtClean="0"/>
              <a:t> de laboratorio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866273"/>
            <a:ext cx="8728006" cy="4421188"/>
          </a:xfrm>
        </p:spPr>
        <p:txBody>
          <a:bodyPr>
            <a:noAutofit/>
          </a:bodyPr>
          <a:lstStyle/>
          <a:p>
            <a:pPr marL="914400" indent="-346075">
              <a:spcBef>
                <a:spcPts val="600"/>
              </a:spcBef>
              <a:buSzPct val="125000"/>
            </a:pPr>
            <a:r>
              <a:rPr lang="es-ES_tradnl" sz="1800" dirty="0" err="1" smtClean="0">
                <a:solidFill>
                  <a:srgbClr val="F39A44"/>
                </a:solidFill>
              </a:rPr>
              <a:t>Tests</a:t>
            </a:r>
            <a:r>
              <a:rPr lang="es-ES_tradnl" sz="1800" dirty="0" smtClean="0">
                <a:solidFill>
                  <a:srgbClr val="F39A44"/>
                </a:solidFill>
              </a:rPr>
              <a:t> de rutina: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Hemoglobina y hematocrito.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err="1" smtClean="0"/>
              <a:t>Bioqu</a:t>
            </a:r>
            <a:r>
              <a:rPr lang="es-ES" sz="1400" dirty="0" err="1" smtClean="0"/>
              <a:t>ímica</a:t>
            </a:r>
            <a:r>
              <a:rPr lang="es-ES" sz="1400" dirty="0" smtClean="0"/>
              <a:t> básica: glucemia, perfil lipídico, función renal (con cálculo de MDRD-4), ácido úrico, iones.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Sedimento de orina y </a:t>
            </a:r>
            <a:r>
              <a:rPr lang="es-ES" sz="1400" dirty="0" err="1" smtClean="0"/>
              <a:t>microalbuminuria</a:t>
            </a:r>
            <a:r>
              <a:rPr lang="es-ES" sz="1400" dirty="0" smtClean="0"/>
              <a:t>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ECG de 12 derivaciones.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" sz="1800" dirty="0" smtClean="0">
                <a:solidFill>
                  <a:srgbClr val="F39A44"/>
                </a:solidFill>
              </a:rPr>
              <a:t>Pruebas adicionales en base a los hallazgos previos: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HbA1c en pacientes diabéticos.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Proteinuria cuantitativa.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MAPA y/o AMPA.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Ecocardiograma.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Monitorización </a:t>
            </a:r>
            <a:r>
              <a:rPr lang="es-ES" sz="1400" dirty="0" err="1" smtClean="0"/>
              <a:t>Holter</a:t>
            </a:r>
            <a:r>
              <a:rPr lang="es-ES" sz="1400" dirty="0" smtClean="0"/>
              <a:t>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Test de ejercicio.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Ecografía de troncos supra-aórticos.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Ecografía abdominal y de arterias periféricas.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Velocidad de la onda del pulso.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Índice tobillo-brazo.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Fondo de ojo.</a:t>
            </a:r>
            <a:endParaRPr lang="es-ES_tradnl" sz="1400" dirty="0"/>
          </a:p>
        </p:txBody>
      </p:sp>
      <p:sp>
        <p:nvSpPr>
          <p:cNvPr id="6" name="1 Rectángulo"/>
          <p:cNvSpPr/>
          <p:nvPr/>
        </p:nvSpPr>
        <p:spPr>
          <a:xfrm>
            <a:off x="61156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3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/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 de la HTA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43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74304"/>
            <a:ext cx="9144000" cy="590400"/>
          </a:xfrm>
        </p:spPr>
        <p:txBody>
          <a:bodyPr/>
          <a:lstStyle/>
          <a:p>
            <a:r>
              <a:rPr lang="es-ES_tradnl" dirty="0" smtClean="0"/>
              <a:t>Recomendaciones PAPPS 2016.</a:t>
            </a:r>
            <a:br>
              <a:rPr lang="es-ES_tradnl" dirty="0" smtClean="0"/>
            </a:br>
            <a:r>
              <a:rPr lang="es-ES_tradnl" dirty="0" smtClean="0"/>
              <a:t>Objetivos de control de la TA</a:t>
            </a:r>
            <a:endParaRPr lang="es-ES_tradnl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183828"/>
              </p:ext>
            </p:extLst>
          </p:nvPr>
        </p:nvGraphicFramePr>
        <p:xfrm>
          <a:off x="179511" y="1825625"/>
          <a:ext cx="8784978" cy="322724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928326"/>
                <a:gridCol w="2928326"/>
                <a:gridCol w="2928326"/>
              </a:tblGrid>
              <a:tr h="822136"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Estratificaci</a:t>
                      </a:r>
                      <a:r>
                        <a:rPr lang="es-ES" sz="2000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ón</a:t>
                      </a:r>
                      <a:r>
                        <a:rPr lang="es-ES" sz="20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del riesgo</a:t>
                      </a:r>
                      <a:endParaRPr lang="es-ES_tradnl" sz="20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Inicio de tratamiento TA (mm Hg)</a:t>
                      </a:r>
                      <a:endParaRPr lang="es-ES_tradnl" sz="20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Objetivo de control TA </a:t>
                      </a:r>
                      <a:r>
                        <a:rPr lang="es-ES_tradnl" sz="20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</a:t>
                      </a:r>
                      <a:r>
                        <a:rPr lang="es-ES_tradnl" sz="20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mm Hg)</a:t>
                      </a:r>
                      <a:endParaRPr lang="es-ES_tradnl" sz="20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</a:tr>
              <a:tr h="792449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Enfermedad cardiovascular</a:t>
                      </a:r>
                      <a:endParaRPr lang="es-ES_tradnl" sz="18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&gt;=140/90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&lt;140/90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476317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Riesgo alto</a:t>
                      </a:r>
                      <a:endParaRPr lang="es-ES_tradnl" sz="18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&gt;=140/90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&lt;140/90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476317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Riesgo moderado</a:t>
                      </a:r>
                      <a:endParaRPr lang="es-ES_tradnl" sz="18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&gt;=140/90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&lt;140/90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476317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Riesgo bajo</a:t>
                      </a:r>
                      <a:endParaRPr lang="es-ES_tradnl" sz="18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&gt;=160/90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&lt;140/90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PAPPS 2016. </a:t>
            </a:r>
            <a:r>
              <a:rPr lang="es-ES_tradnl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Aten. 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Primaria 2016; 48 (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Supl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1): 4-26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7272338" y="101441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28575" cmpd="sng">
                      <a:solidFill>
                        <a:schemeClr val="bg1"/>
                      </a:solidFill>
                      <a:prstDash val="solid"/>
                    </a:lnL>
                    <a:lnR w="28575" cmpd="sng">
                      <a:solidFill>
                        <a:schemeClr val="bg1"/>
                      </a:solidFill>
                      <a:prstDash val="solid"/>
                    </a:lnR>
                    <a:lnT w="28575" cmpd="sng">
                      <a:solidFill>
                        <a:schemeClr val="bg1"/>
                      </a:solidFill>
                      <a:prstDash val="solid"/>
                    </a:lnT>
                    <a:lnB w="28575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37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Objetivos de TA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456084"/>
            <a:ext cx="8751888" cy="4421188"/>
          </a:xfrm>
        </p:spPr>
        <p:txBody>
          <a:bodyPr>
            <a:normAutofit fontScale="92500"/>
          </a:bodyPr>
          <a:lstStyle/>
          <a:p>
            <a:pPr marL="914400" indent="-346075">
              <a:buSzPct val="125000"/>
            </a:pPr>
            <a:r>
              <a:rPr lang="es-ES_tradnl" dirty="0" smtClean="0"/>
              <a:t>Un objetivo de </a:t>
            </a:r>
            <a:r>
              <a:rPr lang="es-ES_tradnl" dirty="0" smtClean="0">
                <a:solidFill>
                  <a:srgbClr val="F39A44"/>
                </a:solidFill>
              </a:rPr>
              <a:t>TA </a:t>
            </a:r>
            <a:r>
              <a:rPr lang="es-ES_tradnl" dirty="0" err="1" smtClean="0">
                <a:solidFill>
                  <a:srgbClr val="F39A44"/>
                </a:solidFill>
              </a:rPr>
              <a:t>sist</a:t>
            </a:r>
            <a:r>
              <a:rPr lang="es-ES" dirty="0" err="1" smtClean="0">
                <a:solidFill>
                  <a:srgbClr val="F39A44"/>
                </a:solidFill>
              </a:rPr>
              <a:t>ólica</a:t>
            </a:r>
            <a:r>
              <a:rPr lang="es-ES" dirty="0" smtClean="0">
                <a:solidFill>
                  <a:srgbClr val="F39A44"/>
                </a:solidFill>
              </a:rPr>
              <a:t> &lt; 140 mm Hg </a:t>
            </a:r>
            <a:r>
              <a:rPr lang="es-ES" dirty="0" smtClean="0"/>
              <a:t>se recomienda en: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Pacientes con riesgo cardiovascular bajo-moderado (IB).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Pacientes con diabetes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Podría ser considerado en pacientes con ictus a AIT previo (</a:t>
            </a:r>
            <a:r>
              <a:rPr lang="es-ES" dirty="0" err="1" smtClean="0"/>
              <a:t>IIaB</a:t>
            </a:r>
            <a:r>
              <a:rPr lang="es-ES" dirty="0" smtClean="0"/>
              <a:t>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Podría ser considerado en pacientes con enfermedad coronaria (</a:t>
            </a:r>
            <a:r>
              <a:rPr lang="es-ES" dirty="0" err="1" smtClean="0"/>
              <a:t>IIaB</a:t>
            </a:r>
            <a:r>
              <a:rPr lang="es-ES" dirty="0" smtClean="0"/>
              <a:t>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Podría ser considerado en pacientes con enfermedad renal crónica (</a:t>
            </a:r>
            <a:r>
              <a:rPr lang="es-ES" dirty="0" err="1" smtClean="0"/>
              <a:t>IIaB</a:t>
            </a:r>
            <a:r>
              <a:rPr lang="es-ES" dirty="0" smtClean="0"/>
              <a:t>).</a:t>
            </a:r>
          </a:p>
          <a:p>
            <a:pPr marL="914400" indent="-346075">
              <a:lnSpc>
                <a:spcPct val="110000"/>
              </a:lnSpc>
              <a:buSzPct val="125000"/>
            </a:pPr>
            <a:r>
              <a:rPr lang="es-ES" dirty="0" smtClean="0"/>
              <a:t>Un objetivo de </a:t>
            </a:r>
            <a:r>
              <a:rPr lang="es-ES" dirty="0" smtClean="0">
                <a:solidFill>
                  <a:srgbClr val="F39A44"/>
                </a:solidFill>
              </a:rPr>
              <a:t>TA diastólica &lt; 90 mm Hg </a:t>
            </a:r>
            <a:r>
              <a:rPr lang="es-ES" dirty="0" smtClean="0"/>
              <a:t>se recomienda para todos los pacientes excepto los pacientes diabéticos en los que se recomienda un valor de TA diastólica &lt; 85 mm Hg (IA).</a:t>
            </a:r>
            <a:endParaRPr lang="es-ES_tradnl" dirty="0"/>
          </a:p>
        </p:txBody>
      </p:sp>
      <p:sp>
        <p:nvSpPr>
          <p:cNvPr id="6" name="1 Rectángulo"/>
          <p:cNvSpPr/>
          <p:nvPr/>
        </p:nvSpPr>
        <p:spPr>
          <a:xfrm>
            <a:off x="61156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 basada en el riesgo cardiovascular total</a:t>
            </a:r>
            <a:endParaRPr lang="es-ES_tradnl" dirty="0"/>
          </a:p>
        </p:txBody>
      </p:sp>
      <p:sp>
        <p:nvSpPr>
          <p:cNvPr id="7" name="1 Rectángulo"/>
          <p:cNvSpPr/>
          <p:nvPr/>
        </p:nvSpPr>
        <p:spPr>
          <a:xfrm>
            <a:off x="61156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9" name="Marcador de contenido 3"/>
          <p:cNvPicPr>
            <a:picLocks noChangeAspect="1"/>
          </p:cNvPicPr>
          <p:nvPr/>
        </p:nvPicPr>
        <p:blipFill>
          <a:blip r:embed="rId2"/>
          <a:srcRect l="-6063" r="-6063"/>
          <a:stretch>
            <a:fillRect/>
          </a:stretch>
        </p:blipFill>
        <p:spPr>
          <a:xfrm>
            <a:off x="-396552" y="1028240"/>
            <a:ext cx="9937104" cy="484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Cambios en el estilo de vida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052736"/>
            <a:ext cx="8751888" cy="4421188"/>
          </a:xfrm>
        </p:spPr>
        <p:txBody>
          <a:bodyPr>
            <a:noAutofit/>
          </a:bodyPr>
          <a:lstStyle/>
          <a:p>
            <a:pPr marL="914400" indent="-346075">
              <a:buSzPct val="125000"/>
            </a:pPr>
            <a:r>
              <a:rPr lang="es-ES_tradnl" sz="1500" dirty="0" smtClean="0"/>
              <a:t>Se consideran la piedra angular de la prevención</a:t>
            </a:r>
            <a:r>
              <a:rPr lang="es-ES" sz="1500" dirty="0" smtClean="0"/>
              <a:t> de la HTA y de su tratamiento.</a:t>
            </a:r>
          </a:p>
          <a:p>
            <a:pPr marL="914400" indent="-346075">
              <a:buSzPct val="125000"/>
            </a:pPr>
            <a:r>
              <a:rPr lang="es-ES" sz="1500" dirty="0" smtClean="0"/>
              <a:t>Puede ayudar al control no solo de la HTA, sino también de otros factores de riesgo y condiciones clínicas.</a:t>
            </a:r>
          </a:p>
          <a:p>
            <a:pPr marL="914400" indent="-346075">
              <a:buSzPct val="125000"/>
            </a:pPr>
            <a:r>
              <a:rPr lang="es-ES" sz="1500" dirty="0" smtClean="0">
                <a:solidFill>
                  <a:srgbClr val="F39A44"/>
                </a:solidFill>
              </a:rPr>
              <a:t>Para todos los pacientes, se recomienda: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Restricción de sal a &lt; 5-6 g/día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Moderar el consumo de alcohol a &lt; 20-30 g/día en varones y     &lt; 10-20 g/día en mujeres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Incrementar el consumo de verduras, frutas y productos bajos en grasas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Reducción del peso corporal, con un objetivo de IMC &lt; 25 kg/m</a:t>
            </a:r>
            <a:r>
              <a:rPr lang="es-ES" sz="1500" baseline="30000" dirty="0" smtClean="0"/>
              <a:t>2</a:t>
            </a:r>
            <a:r>
              <a:rPr lang="es-ES" sz="1500" dirty="0" smtClean="0"/>
              <a:t> y una reducción del perímetro abdominal &lt; 102 cm en varones y &lt; 88 cm en mujeres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Ejercicio físico regular, al menos 30 minutos, durante 5-7 días por semana (IA).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500" dirty="0" smtClean="0"/>
              <a:t>Abandono del hábito tabáquico (IA).</a:t>
            </a:r>
            <a:endParaRPr lang="es-ES_tradnl" sz="1500" dirty="0"/>
          </a:p>
        </p:txBody>
      </p:sp>
      <p:sp>
        <p:nvSpPr>
          <p:cNvPr id="6" name="1 Rectángulo"/>
          <p:cNvSpPr/>
          <p:nvPr/>
        </p:nvSpPr>
        <p:spPr>
          <a:xfrm>
            <a:off x="61156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Recomendaciones PAPPS 2016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565164"/>
              </p:ext>
            </p:extLst>
          </p:nvPr>
        </p:nvGraphicFramePr>
        <p:xfrm>
          <a:off x="179512" y="885160"/>
          <a:ext cx="8856985" cy="497840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4979147"/>
                <a:gridCol w="1949616"/>
                <a:gridCol w="1928222"/>
              </a:tblGrid>
              <a:tr h="370840">
                <a:tc>
                  <a:txBody>
                    <a:bodyPr/>
                    <a:lstStyle/>
                    <a:p>
                      <a:endParaRPr lang="es-ES_tradnl" sz="1400" b="1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 anchorCtr="1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Calidad de la evidencia</a:t>
                      </a:r>
                      <a:endParaRPr lang="es-ES_tradnl" sz="16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Fuerza de la </a:t>
                      </a:r>
                      <a:r>
                        <a:rPr lang="es-ES_tradnl" sz="1600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recomendaci</a:t>
                      </a:r>
                      <a:r>
                        <a:rPr lang="es-ES" sz="1600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ón</a:t>
                      </a:r>
                      <a:endParaRPr lang="es-ES_tradnl" sz="16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_tradnl" sz="15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Prueba </a:t>
                      </a:r>
                      <a:r>
                        <a:rPr lang="es-ES_tradnl" sz="15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diagn</a:t>
                      </a:r>
                      <a:r>
                        <a:rPr lang="es-ES" sz="15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óstica</a:t>
                      </a:r>
                      <a:endParaRPr lang="es-ES_tradnl" sz="15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La prueba inicial de cribado es la toma de PA en consulta </a:t>
                      </a:r>
                      <a:endParaRPr lang="es-ES_tradnl" sz="1400" b="1" kern="1200" dirty="0">
                        <a:solidFill>
                          <a:srgbClr val="21557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Alta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Fuerte a favor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Debe confirmarse el 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diagnóstico 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de HTA mediante MAPA o, alternativamente, con la AMPA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Alta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Moderada a favor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Periodicidad de la prueba de cribado cada 3-5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años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entre los 18-39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años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Moderada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dirty="0" smtClean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Fuerte </a:t>
                      </a: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 favor</a:t>
                      </a:r>
                    </a:p>
                    <a:p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Periodicidad anual en mayores de 40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años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o existen factores de riesgo para el desarrollo de la HTA*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Débil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dirty="0" smtClean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Fuerte </a:t>
                      </a: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 favor</a:t>
                      </a:r>
                    </a:p>
                    <a:p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5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Educación</a:t>
                      </a:r>
                      <a:r>
                        <a:rPr lang="es-ES_tradnl" sz="15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sanitaria </a:t>
                      </a:r>
                      <a:endParaRPr lang="es-ES_tradnl" sz="1500" b="1" i="0" dirty="0" smtClean="0">
                        <a:solidFill>
                          <a:srgbClr val="21557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Reducen la PA: la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pérdida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de peso, el ejercicio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físico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aeróbico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, reducir el consumo de alcohol o la sal de la dieta o hacer una dieta </a:t>
                      </a:r>
                      <a:r>
                        <a:rPr lang="es-ES_tradnl" sz="1400" b="1" kern="1200" dirty="0" err="1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mediterránea</a:t>
                      </a:r>
                      <a:r>
                        <a:rPr lang="es-ES_tradnl" sz="1400" b="1" kern="1200" dirty="0" smtClean="0">
                          <a:solidFill>
                            <a:srgbClr val="21557F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s-ES_tradnl" sz="1400" b="1" dirty="0" smtClean="0">
                        <a:solidFill>
                          <a:srgbClr val="21557F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Moderada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400" b="1" dirty="0" smtClean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Fuerte </a:t>
                      </a: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 favor</a:t>
                      </a:r>
                    </a:p>
                    <a:p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PAPPS 2016. Aten Primaria 2016; 48 (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Supl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1): 4-26</a:t>
            </a:r>
          </a:p>
        </p:txBody>
      </p:sp>
    </p:spTree>
    <p:extLst>
      <p:ext uri="{BB962C8B-B14F-4D97-AF65-F5344CB8AC3E}">
        <p14:creationId xmlns:p14="http://schemas.microsoft.com/office/powerpoint/2010/main" val="20568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Selección de fármacos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260475"/>
            <a:ext cx="8751888" cy="4421188"/>
          </a:xfrm>
        </p:spPr>
        <p:txBody>
          <a:bodyPr>
            <a:noAutofit/>
          </a:bodyPr>
          <a:lstStyle/>
          <a:p>
            <a:pPr marL="914400" indent="-346075">
              <a:buSzPct val="125000"/>
            </a:pPr>
            <a:r>
              <a:rPr lang="es-ES_tradnl" sz="1600" dirty="0" err="1" smtClean="0"/>
              <a:t>Diur</a:t>
            </a:r>
            <a:r>
              <a:rPr lang="es-ES" sz="1600" dirty="0" smtClean="0"/>
              <a:t>éticos (</a:t>
            </a:r>
            <a:r>
              <a:rPr lang="es-ES" sz="1600" dirty="0" err="1" smtClean="0"/>
              <a:t>tiazídicos</a:t>
            </a:r>
            <a:r>
              <a:rPr lang="es-ES" sz="1600" dirty="0" smtClean="0"/>
              <a:t>), betabloqueantes,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, </a:t>
            </a:r>
            <a:r>
              <a:rPr lang="es-ES" sz="1600" dirty="0" err="1" smtClean="0"/>
              <a:t>IECAs</a:t>
            </a:r>
            <a:r>
              <a:rPr lang="es-ES" sz="1600" dirty="0" smtClean="0"/>
              <a:t>, y ARA II, son todos elegibles y recomendables como tratamiento de inicio y mantenimiento en pacientes con HTA, en monoterapia o combinación (IA).</a:t>
            </a:r>
          </a:p>
          <a:p>
            <a:pPr marL="914400" indent="-346075">
              <a:buSzPct val="125000"/>
            </a:pPr>
            <a:r>
              <a:rPr lang="es-ES" sz="1600" dirty="0" smtClean="0"/>
              <a:t>Algunos fármacos pueden ser considerados de manera preferente en presencia de determinadas condiciones clínicas debido a su mayor efectividad en tipos específicos de lesión en órgano diana (</a:t>
            </a:r>
            <a:r>
              <a:rPr lang="es-ES" sz="1600" dirty="0" err="1" smtClean="0"/>
              <a:t>IIaC</a:t>
            </a:r>
            <a:r>
              <a:rPr lang="es-ES" sz="1600" dirty="0" smtClean="0"/>
              <a:t>):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HVI: </a:t>
            </a:r>
            <a:r>
              <a:rPr lang="es-ES" sz="1600" dirty="0" err="1" smtClean="0"/>
              <a:t>IECAs</a:t>
            </a:r>
            <a:r>
              <a:rPr lang="es-ES" sz="1600" dirty="0" smtClean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, </a:t>
            </a:r>
            <a:r>
              <a:rPr lang="es-ES" sz="1600" dirty="0" smtClean="0"/>
              <a:t>ARA II</a:t>
            </a:r>
            <a:r>
              <a:rPr lang="es-ES" sz="1600" dirty="0" smtClean="0"/>
              <a:t>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Aterosclerosis asintomática: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, </a:t>
            </a:r>
            <a:r>
              <a:rPr lang="es-ES" sz="1600" dirty="0" err="1" smtClean="0"/>
              <a:t>IECAs</a:t>
            </a:r>
            <a:r>
              <a:rPr lang="es-ES" sz="1600" dirty="0" smtClean="0"/>
              <a:t>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err="1" smtClean="0"/>
              <a:t>Microalbuminuria</a:t>
            </a:r>
            <a:r>
              <a:rPr lang="es-ES" sz="1600" dirty="0" smtClean="0"/>
              <a:t> y/o alteración de la función renal: </a:t>
            </a:r>
            <a:r>
              <a:rPr lang="es-ES" sz="1600" dirty="0" err="1" smtClean="0"/>
              <a:t>IECAs</a:t>
            </a:r>
            <a:r>
              <a:rPr lang="es-ES" sz="1600" dirty="0" smtClean="0"/>
              <a:t>, ARA II.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Ictus previo: cualquier agente eficaz en la reducción de TA.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IAM previo: betabloqueantes, </a:t>
            </a:r>
            <a:r>
              <a:rPr lang="es-ES" sz="1600" dirty="0" err="1" smtClean="0"/>
              <a:t>IECAs</a:t>
            </a:r>
            <a:r>
              <a:rPr lang="es-ES" sz="1600" dirty="0" smtClean="0"/>
              <a:t>, ARA II.</a:t>
            </a:r>
          </a:p>
        </p:txBody>
      </p:sp>
      <p:sp>
        <p:nvSpPr>
          <p:cNvPr id="7" name="1 Rectángulo"/>
          <p:cNvSpPr/>
          <p:nvPr/>
        </p:nvSpPr>
        <p:spPr>
          <a:xfrm>
            <a:off x="611560" y="5949280"/>
            <a:ext cx="8250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</a:p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</p:spTree>
    <p:extLst>
      <p:ext uri="{BB962C8B-B14F-4D97-AF65-F5344CB8AC3E}">
        <p14:creationId xmlns:p14="http://schemas.microsoft.com/office/powerpoint/2010/main" val="13313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Estrategia </a:t>
            </a:r>
            <a:r>
              <a:rPr lang="es-ES_tradnl" dirty="0" err="1"/>
              <a:t>terap</a:t>
            </a:r>
            <a:r>
              <a:rPr lang="es-ES" dirty="0" err="1"/>
              <a:t>éutica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/>
              <a:t>Selección de fármacos (II)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260474"/>
            <a:ext cx="8751888" cy="4904829"/>
          </a:xfrm>
        </p:spPr>
        <p:txBody>
          <a:bodyPr>
            <a:normAutofit fontScale="92500" lnSpcReduction="10000"/>
          </a:bodyPr>
          <a:lstStyle/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Angina de pecho: </a:t>
            </a:r>
            <a:r>
              <a:rPr lang="es-ES" sz="1600" dirty="0" smtClean="0"/>
              <a:t>betabloqueantes</a:t>
            </a:r>
            <a:r>
              <a:rPr lang="es-ES" sz="1600" dirty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.</a:t>
            </a:r>
          </a:p>
          <a:p>
            <a:pPr marL="914400" lvl="1" indent="-346075">
              <a:lnSpc>
                <a:spcPct val="110000"/>
              </a:lnSpc>
              <a:buClrTx/>
              <a:buSzPct val="125000"/>
              <a:buBlip>
                <a:blip r:embed="rId2"/>
              </a:buBlip>
            </a:pPr>
            <a:r>
              <a:rPr lang="es-ES" sz="1600" dirty="0"/>
              <a:t>IC: diuréticos, </a:t>
            </a:r>
            <a:r>
              <a:rPr lang="es-ES" sz="1600" dirty="0" smtClean="0"/>
              <a:t>betabloqueantes</a:t>
            </a:r>
            <a:r>
              <a:rPr lang="es-ES" sz="1600" dirty="0"/>
              <a:t>,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smtClean="0"/>
              <a:t>ARA II</a:t>
            </a:r>
            <a:r>
              <a:rPr lang="es-ES" sz="1600" dirty="0"/>
              <a:t>, antagonistas de la </a:t>
            </a:r>
            <a:r>
              <a:rPr lang="es-ES" sz="1600" dirty="0" smtClean="0"/>
              <a:t>aldosterona.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Aneurisma de aorta: </a:t>
            </a:r>
            <a:r>
              <a:rPr lang="es-ES" sz="1600" dirty="0" smtClean="0"/>
              <a:t>betabloqueantes.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Prevención de la FA: considerar </a:t>
            </a:r>
            <a:r>
              <a:rPr lang="es-ES" sz="1600" dirty="0" smtClean="0"/>
              <a:t>ARA II</a:t>
            </a:r>
            <a:r>
              <a:rPr lang="es-ES" sz="1600" dirty="0"/>
              <a:t>,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smtClean="0"/>
              <a:t>betabloqueantes.</a:t>
            </a:r>
          </a:p>
          <a:p>
            <a:pPr marL="914400" lvl="1" indent="-346075">
              <a:lnSpc>
                <a:spcPct val="110000"/>
              </a:lnSpc>
              <a:buClrTx/>
              <a:buSzPct val="125000"/>
              <a:buBlip>
                <a:blip r:embed="rId2"/>
              </a:buBlip>
            </a:pPr>
            <a:r>
              <a:rPr lang="es-ES" sz="1600" dirty="0"/>
              <a:t>Control de frecuencia de la FA: </a:t>
            </a:r>
            <a:r>
              <a:rPr lang="es-ES" sz="1600" dirty="0" smtClean="0"/>
              <a:t>betabloqueantes</a:t>
            </a:r>
            <a:r>
              <a:rPr lang="es-ES" sz="1600" dirty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 no </a:t>
            </a:r>
            <a:r>
              <a:rPr lang="es-ES" sz="1600" dirty="0" err="1" smtClean="0"/>
              <a:t>dihidropiridínicos</a:t>
            </a:r>
            <a:r>
              <a:rPr lang="es-ES" sz="1600" dirty="0" smtClean="0"/>
              <a:t>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Enfermedad renal crónica/proteinuria: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smtClean="0"/>
              <a:t>ARA II.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Enfermedad arterial periférica: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HTA sistólica aislada del anciano: diuréticos, </a:t>
            </a:r>
            <a:r>
              <a:rPr lang="es-ES" sz="1600" dirty="0" err="1" smtClean="0"/>
              <a:t>calcioantagonistas</a:t>
            </a:r>
            <a:endParaRPr lang="es-ES" sz="1600" dirty="0" smtClean="0"/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Síndrome metabólico: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smtClean="0"/>
              <a:t>ARA II</a:t>
            </a:r>
            <a:r>
              <a:rPr lang="es-ES" sz="1600" dirty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Diabetes mellitus: </a:t>
            </a:r>
            <a:r>
              <a:rPr lang="es-ES" sz="1600" dirty="0" err="1"/>
              <a:t>IECAs</a:t>
            </a:r>
            <a:r>
              <a:rPr lang="es-ES" sz="1600" dirty="0"/>
              <a:t>, </a:t>
            </a:r>
            <a:r>
              <a:rPr lang="es-ES" sz="1600" dirty="0" smtClean="0"/>
              <a:t>ARA II.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Embarazo: </a:t>
            </a:r>
            <a:r>
              <a:rPr lang="es-ES" sz="1600" dirty="0" err="1" smtClean="0"/>
              <a:t>metildopa</a:t>
            </a:r>
            <a:r>
              <a:rPr lang="es-ES" sz="1600" dirty="0"/>
              <a:t>, </a:t>
            </a:r>
            <a:r>
              <a:rPr lang="es-ES" sz="1600" dirty="0" smtClean="0"/>
              <a:t>betabloqueantes</a:t>
            </a:r>
            <a:r>
              <a:rPr lang="es-ES" sz="1600" dirty="0"/>
              <a:t>, </a:t>
            </a:r>
            <a:r>
              <a:rPr lang="es-ES" sz="1600" dirty="0" err="1" smtClean="0"/>
              <a:t>calcioantagonistas</a:t>
            </a:r>
            <a:r>
              <a:rPr lang="es-ES" sz="1600" dirty="0" smtClean="0"/>
              <a:t>.</a:t>
            </a:r>
          </a:p>
          <a:p>
            <a:pPr marL="914400" lvl="1" indent="-346075">
              <a:buClrTx/>
              <a:buSzPct val="125000"/>
              <a:buBlip>
                <a:blip r:embed="rId2"/>
              </a:buBlip>
            </a:pPr>
            <a:r>
              <a:rPr lang="es-ES" sz="1600" dirty="0"/>
              <a:t>Pacientes de raza negra: diuréticos, </a:t>
            </a:r>
            <a:r>
              <a:rPr lang="es-ES" sz="1600" u="sng" dirty="0" err="1" smtClean="0"/>
              <a:t>calcioantagonistas</a:t>
            </a:r>
            <a:r>
              <a:rPr lang="es-ES" sz="1600" dirty="0" smtClean="0"/>
              <a:t>.</a:t>
            </a:r>
            <a:endParaRPr lang="es-ES" sz="1600" dirty="0"/>
          </a:p>
          <a:p>
            <a:pPr marL="792163" lvl="1" indent="-284163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 smtClean="0"/>
          </a:p>
          <a:p>
            <a:pPr marL="342900" lvl="1" indent="-342900">
              <a:buClrTx/>
              <a:buSzPct val="130000"/>
              <a:buBlip>
                <a:blip r:embed="rId2"/>
              </a:buBlip>
            </a:pPr>
            <a:endParaRPr lang="es-ES" sz="1600" dirty="0" smtClean="0"/>
          </a:p>
          <a:p>
            <a:endParaRPr lang="es-ES" dirty="0"/>
          </a:p>
        </p:txBody>
      </p:sp>
      <p:sp>
        <p:nvSpPr>
          <p:cNvPr id="4" name="1 Rectángulo"/>
          <p:cNvSpPr/>
          <p:nvPr/>
        </p:nvSpPr>
        <p:spPr>
          <a:xfrm>
            <a:off x="611560" y="5949280"/>
            <a:ext cx="8250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</a:p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</p:spTree>
    <p:extLst>
      <p:ext uri="{BB962C8B-B14F-4D97-AF65-F5344CB8AC3E}">
        <p14:creationId xmlns:p14="http://schemas.microsoft.com/office/powerpoint/2010/main" val="354379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Monoterapia vs terapia combinada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7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23" r="-4523"/>
          <a:stretch>
            <a:fillRect/>
          </a:stretch>
        </p:blipFill>
        <p:spPr>
          <a:xfrm>
            <a:off x="-180528" y="908720"/>
            <a:ext cx="9577064" cy="5112568"/>
          </a:xfrm>
          <a:prstGeom prst="rect">
            <a:avLst/>
          </a:prstGeom>
        </p:spPr>
      </p:pic>
      <p:sp>
        <p:nvSpPr>
          <p:cNvPr id="8" name="1 Rectángulo"/>
          <p:cNvSpPr/>
          <p:nvPr/>
        </p:nvSpPr>
        <p:spPr>
          <a:xfrm>
            <a:off x="570470" y="6093296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403648" y="2622624"/>
            <a:ext cx="1224136" cy="28803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2555776" y="5085184"/>
            <a:ext cx="1224136" cy="72008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395536" y="5085184"/>
            <a:ext cx="1224136" cy="576064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6184752" y="2608336"/>
            <a:ext cx="2376264" cy="28803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redondeado 11"/>
          <p:cNvSpPr/>
          <p:nvPr/>
        </p:nvSpPr>
        <p:spPr>
          <a:xfrm>
            <a:off x="7538616" y="5142904"/>
            <a:ext cx="1224136" cy="72008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5306936" y="5085184"/>
            <a:ext cx="1800200" cy="792088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redondeado 13"/>
          <p:cNvSpPr/>
          <p:nvPr/>
        </p:nvSpPr>
        <p:spPr>
          <a:xfrm>
            <a:off x="1115616" y="1052736"/>
            <a:ext cx="2016224" cy="720080"/>
          </a:xfrm>
          <a:prstGeom prst="roundRect">
            <a:avLst/>
          </a:prstGeom>
          <a:noFill/>
          <a:ln w="381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redondeado 14"/>
          <p:cNvSpPr/>
          <p:nvPr/>
        </p:nvSpPr>
        <p:spPr>
          <a:xfrm>
            <a:off x="6012160" y="1052736"/>
            <a:ext cx="2016224" cy="648072"/>
          </a:xfrm>
          <a:prstGeom prst="roundRect">
            <a:avLst/>
          </a:prstGeom>
          <a:noFill/>
          <a:ln w="381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48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dirty="0" smtClean="0"/>
              <a:t>Estrategia </a:t>
            </a:r>
            <a:r>
              <a:rPr lang="es-ES_tradnl" dirty="0" err="1" smtClean="0"/>
              <a:t>terap</a:t>
            </a:r>
            <a:r>
              <a:rPr lang="es-ES" dirty="0" err="1" smtClean="0"/>
              <a:t>éutica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 smtClean="0"/>
              <a:t>Posibles combinaciones de fármacos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501719"/>
            <a:ext cx="8515350" cy="1167641"/>
          </a:xfrm>
        </p:spPr>
        <p:txBody>
          <a:bodyPr>
            <a:noAutofit/>
          </a:bodyPr>
          <a:lstStyle/>
          <a:p>
            <a:pPr marL="914400" indent="-346075">
              <a:spcBef>
                <a:spcPts val="0"/>
              </a:spcBef>
              <a:buSzPct val="125000"/>
            </a:pPr>
            <a:r>
              <a:rPr lang="es-ES_tradnl" sz="1200" dirty="0" smtClean="0"/>
              <a:t>L</a:t>
            </a:r>
            <a:r>
              <a:rPr lang="es-ES" sz="1200" dirty="0" err="1" smtClean="0"/>
              <a:t>ínea</a:t>
            </a:r>
            <a:r>
              <a:rPr lang="es-ES" sz="1200" dirty="0" smtClean="0"/>
              <a:t> verde continua: combinaciones preferentes. </a:t>
            </a:r>
            <a:endParaRPr lang="es-ES" sz="1200" dirty="0" smtClean="0"/>
          </a:p>
          <a:p>
            <a:pPr marL="914400" indent="-346075">
              <a:spcBef>
                <a:spcPts val="0"/>
              </a:spcBef>
              <a:buSzPct val="125000"/>
            </a:pPr>
            <a:r>
              <a:rPr lang="es-ES" sz="1200" dirty="0" smtClean="0"/>
              <a:t>Línea </a:t>
            </a:r>
            <a:r>
              <a:rPr lang="es-ES" sz="1200" dirty="0" smtClean="0"/>
              <a:t>verde discontinua: combinaciones útiles con limitaciones.</a:t>
            </a:r>
          </a:p>
          <a:p>
            <a:pPr marL="914400" indent="-346075">
              <a:spcBef>
                <a:spcPts val="0"/>
              </a:spcBef>
              <a:buSzPct val="125000"/>
            </a:pPr>
            <a:r>
              <a:rPr lang="es-ES" sz="1200" dirty="0" smtClean="0"/>
              <a:t>Línea negra discontinua: posibles combinaciones.</a:t>
            </a:r>
          </a:p>
          <a:p>
            <a:pPr marL="914400" indent="-346075">
              <a:spcBef>
                <a:spcPts val="0"/>
              </a:spcBef>
              <a:buSzPct val="125000"/>
            </a:pPr>
            <a:r>
              <a:rPr lang="es-ES" sz="1200" dirty="0" smtClean="0"/>
              <a:t>Línea roja: combinación no recomendada.</a:t>
            </a:r>
            <a:endParaRPr lang="es-ES_tradnl" sz="1200" dirty="0"/>
          </a:p>
        </p:txBody>
      </p:sp>
      <p:pic>
        <p:nvPicPr>
          <p:cNvPr id="8" name="Marcador de contenido 3"/>
          <p:cNvPicPr>
            <a:picLocks noChangeAspect="1"/>
          </p:cNvPicPr>
          <p:nvPr/>
        </p:nvPicPr>
        <p:blipFill>
          <a:blip r:embed="rId2"/>
          <a:srcRect t="5010" b="5010"/>
          <a:stretch>
            <a:fillRect/>
          </a:stretch>
        </p:blipFill>
        <p:spPr>
          <a:xfrm>
            <a:off x="395536" y="908720"/>
            <a:ext cx="8229600" cy="4525963"/>
          </a:xfrm>
          <a:prstGeom prst="rect">
            <a:avLst/>
          </a:prstGeom>
        </p:spPr>
      </p:pic>
      <p:sp>
        <p:nvSpPr>
          <p:cNvPr id="9" name="1 Rectángulo"/>
          <p:cNvSpPr/>
          <p:nvPr/>
        </p:nvSpPr>
        <p:spPr>
          <a:xfrm>
            <a:off x="611560" y="6093296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156176" y="2060848"/>
            <a:ext cx="1872208" cy="54900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3491880" y="5186993"/>
            <a:ext cx="1872208" cy="272519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850444" y="3760237"/>
            <a:ext cx="1800200" cy="63367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842824" y="2060848"/>
            <a:ext cx="1800200" cy="360040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redondeado 11"/>
          <p:cNvSpPr/>
          <p:nvPr/>
        </p:nvSpPr>
        <p:spPr>
          <a:xfrm>
            <a:off x="6156176" y="3789040"/>
            <a:ext cx="1872208" cy="576064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redondeado 12"/>
          <p:cNvSpPr/>
          <p:nvPr/>
        </p:nvSpPr>
        <p:spPr>
          <a:xfrm>
            <a:off x="3491880" y="865288"/>
            <a:ext cx="1872208" cy="288032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0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Evaluaci</a:t>
            </a:r>
            <a:r>
              <a:rPr lang="es-ES" dirty="0" err="1" smtClean="0"/>
              <a:t>ón</a:t>
            </a:r>
            <a:r>
              <a:rPr lang="es-ES" dirty="0" smtClean="0"/>
              <a:t> diagnóstica de la HTA</a:t>
            </a:r>
            <a:endParaRPr lang="es-ES_tradnl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" y="1260475"/>
            <a:ext cx="8964488" cy="4421188"/>
          </a:xfrm>
        </p:spPr>
        <p:txBody>
          <a:bodyPr>
            <a:normAutofit/>
          </a:bodyPr>
          <a:lstStyle/>
          <a:p>
            <a:pPr marL="914400" indent="-346075">
              <a:buSzPct val="125000"/>
            </a:pPr>
            <a:r>
              <a:rPr lang="es-ES_tradnl" dirty="0" smtClean="0"/>
              <a:t>La evaluación</a:t>
            </a:r>
            <a:r>
              <a:rPr lang="es-ES" dirty="0" smtClean="0"/>
              <a:t> diagnóstica inicial del paciente con HTA consta de: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Confirmar el diagnóstico de HTA.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Evaluar el riesgo cardiovascular, la presencia de lesión en órgano diana y la presencia de condiciones clínicas concomitantes.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Detectar causas de HTA secundaria.</a:t>
            </a:r>
          </a:p>
          <a:p>
            <a:pPr marL="914400" indent="-346075">
              <a:buSzPct val="125000"/>
            </a:pPr>
            <a:r>
              <a:rPr lang="es-ES" dirty="0" smtClean="0"/>
              <a:t>La evaluación diagnóstica precisa: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Historia médica, incluida historia familiar.</a:t>
            </a:r>
          </a:p>
          <a:p>
            <a:pPr marL="1604963" lvl="1" indent="-344488">
              <a:lnSpc>
                <a:spcPct val="110000"/>
              </a:lnSpc>
              <a:buClr>
                <a:srgbClr val="F39A44"/>
              </a:buClr>
              <a:buSzPct val="125000"/>
            </a:pPr>
            <a:r>
              <a:rPr lang="es-ES" dirty="0" smtClean="0"/>
              <a:t>Exploración física, incluyendo la medición cuidadosa de la </a:t>
            </a:r>
            <a:r>
              <a:rPr lang="es-ES" dirty="0" smtClean="0"/>
              <a:t>tensión arterial.</a:t>
            </a:r>
            <a:endParaRPr lang="es-ES" dirty="0" smtClean="0"/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dirty="0" smtClean="0"/>
              <a:t>Pruebas de laboratorio y </a:t>
            </a:r>
            <a:r>
              <a:rPr lang="es-ES" dirty="0" err="1" smtClean="0"/>
              <a:t>tests</a:t>
            </a:r>
            <a:r>
              <a:rPr lang="es-ES" dirty="0" smtClean="0"/>
              <a:t> diagnósticos.</a:t>
            </a:r>
            <a:endParaRPr lang="es-ES_tradnl" dirty="0"/>
          </a:p>
        </p:txBody>
      </p:sp>
      <p:sp>
        <p:nvSpPr>
          <p:cNvPr id="7" name="1 Rectángulo"/>
          <p:cNvSpPr/>
          <p:nvPr/>
        </p:nvSpPr>
        <p:spPr>
          <a:xfrm>
            <a:off x="525081" y="6047710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Evaluaci</a:t>
            </a:r>
            <a:r>
              <a:rPr lang="es-ES" dirty="0" err="1" smtClean="0"/>
              <a:t>ón</a:t>
            </a:r>
            <a:r>
              <a:rPr lang="es-ES" dirty="0" smtClean="0"/>
              <a:t> diagnóstica </a:t>
            </a:r>
            <a:br>
              <a:rPr lang="es-ES" dirty="0" smtClean="0"/>
            </a:br>
            <a:r>
              <a:rPr lang="es-ES" dirty="0" smtClean="0"/>
              <a:t>Toma de la TA en consulta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268760"/>
            <a:ext cx="8767762" cy="4968552"/>
          </a:xfrm>
        </p:spPr>
        <p:txBody>
          <a:bodyPr>
            <a:noAutofit/>
          </a:bodyPr>
          <a:lstStyle/>
          <a:p>
            <a:pPr marL="914400" indent="-346075">
              <a:buSzPct val="125000"/>
            </a:pPr>
            <a:r>
              <a:rPr lang="es-ES_tradnl" sz="1500" dirty="0" smtClean="0"/>
              <a:t>La TA en consulta se tomar</a:t>
            </a:r>
            <a:r>
              <a:rPr lang="es-ES" sz="1500" dirty="0" smtClean="0"/>
              <a:t>á con un </a:t>
            </a:r>
            <a:r>
              <a:rPr lang="es-ES" sz="1500" dirty="0" err="1" smtClean="0"/>
              <a:t>esfingomanómetro</a:t>
            </a:r>
            <a:r>
              <a:rPr lang="es-ES" sz="1500" dirty="0" smtClean="0"/>
              <a:t> de pared o con aparatos </a:t>
            </a:r>
            <a:r>
              <a:rPr lang="es-ES" sz="1500" dirty="0" smtClean="0"/>
              <a:t>semiautomáticos </a:t>
            </a:r>
            <a:r>
              <a:rPr lang="es-ES" sz="1500" dirty="0" smtClean="0"/>
              <a:t>debidamente validados, preferiblemente con manguitos de colocación en el brazo, del tamaño adecuado.</a:t>
            </a:r>
          </a:p>
          <a:p>
            <a:pPr marL="914400" indent="-346075">
              <a:buSzPct val="125000"/>
            </a:pPr>
            <a:r>
              <a:rPr lang="es-ES" sz="1500" dirty="0" smtClean="0"/>
              <a:t>Tomar </a:t>
            </a:r>
            <a:r>
              <a:rPr lang="es-ES" sz="1500" dirty="0" smtClean="0">
                <a:solidFill>
                  <a:srgbClr val="F39A44"/>
                </a:solidFill>
              </a:rPr>
              <a:t>al menos dos mediciones de TA</a:t>
            </a:r>
            <a:r>
              <a:rPr lang="es-ES" sz="1500" dirty="0" smtClean="0"/>
              <a:t> </a:t>
            </a:r>
            <a:r>
              <a:rPr lang="es-ES" sz="1500" dirty="0" smtClean="0">
                <a:solidFill>
                  <a:srgbClr val="F39A44"/>
                </a:solidFill>
              </a:rPr>
              <a:t>separadas unos minutos</a:t>
            </a:r>
            <a:r>
              <a:rPr lang="es-ES" sz="1500" dirty="0" smtClean="0"/>
              <a:t>, después de que el paciente haya permanecido sentado 3-5 minutos. Realizar tomas adicionales si hay mucha diferencia entre ellas.</a:t>
            </a:r>
          </a:p>
          <a:p>
            <a:pPr marL="914400" indent="-346075">
              <a:buSzPct val="125000"/>
            </a:pPr>
            <a:r>
              <a:rPr lang="es-ES" sz="1500" dirty="0" smtClean="0"/>
              <a:t>Considerar </a:t>
            </a:r>
            <a:r>
              <a:rPr lang="es-ES" sz="1500" dirty="0" smtClean="0">
                <a:solidFill>
                  <a:srgbClr val="F39A44"/>
                </a:solidFill>
              </a:rPr>
              <a:t>tomas múltiples con dispositivo automático </a:t>
            </a:r>
            <a:r>
              <a:rPr lang="es-ES" sz="1500" dirty="0" smtClean="0"/>
              <a:t>en una habitación aislada con el paciente solo.</a:t>
            </a:r>
          </a:p>
          <a:p>
            <a:pPr marL="914400" indent="-346075">
              <a:buSzPct val="125000"/>
            </a:pPr>
            <a:r>
              <a:rPr lang="es-ES" sz="1500" dirty="0" smtClean="0"/>
              <a:t>Si la diferencia de TA sistólica entre ambos brazos es &gt; 10 mm Hg, tomar la TA siempre en el brazo con valores más altos.</a:t>
            </a:r>
          </a:p>
          <a:p>
            <a:pPr marL="914400" indent="-346075">
              <a:buSzPct val="125000"/>
            </a:pPr>
            <a:r>
              <a:rPr lang="es-ES" sz="1500" dirty="0" smtClean="0"/>
              <a:t>En pacientes ancianos y diabéticos, investigar siempre la presencia de </a:t>
            </a:r>
            <a:r>
              <a:rPr lang="es-ES" sz="1500" dirty="0" smtClean="0">
                <a:solidFill>
                  <a:srgbClr val="F39A44"/>
                </a:solidFill>
              </a:rPr>
              <a:t>hipotensión ortostática</a:t>
            </a:r>
            <a:r>
              <a:rPr lang="es-ES" sz="1500" dirty="0" smtClean="0"/>
              <a:t>: reducción de TA sistólica &gt; 20 mm Hg </a:t>
            </a:r>
            <a:r>
              <a:rPr lang="es-ES" sz="1500" dirty="0"/>
              <a:t>o</a:t>
            </a:r>
            <a:r>
              <a:rPr lang="es-ES" sz="1500" dirty="0" smtClean="0"/>
              <a:t> </a:t>
            </a:r>
            <a:r>
              <a:rPr lang="es-ES" sz="1500" dirty="0" smtClean="0"/>
              <a:t>diastólica &gt; 10 mm Hg con la bipedestación.</a:t>
            </a:r>
          </a:p>
          <a:p>
            <a:pPr marL="914400" indent="-346075">
              <a:buSzPct val="125000"/>
            </a:pPr>
            <a:r>
              <a:rPr lang="es-ES" sz="1500" dirty="0" smtClean="0"/>
              <a:t>Tomar la </a:t>
            </a:r>
            <a:r>
              <a:rPr lang="es-ES" sz="1500" dirty="0" smtClean="0">
                <a:solidFill>
                  <a:srgbClr val="F39A44"/>
                </a:solidFill>
              </a:rPr>
              <a:t>frecuencia cardiaca </a:t>
            </a:r>
            <a:r>
              <a:rPr lang="es-ES" sz="1500" dirty="0" smtClean="0"/>
              <a:t>tras la segunda toma de TA.</a:t>
            </a:r>
            <a:endParaRPr lang="es-ES_tradnl" sz="1500" dirty="0"/>
          </a:p>
        </p:txBody>
      </p:sp>
      <p:sp>
        <p:nvSpPr>
          <p:cNvPr id="5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Definici</a:t>
            </a:r>
            <a:r>
              <a:rPr lang="es-ES" dirty="0" err="1" smtClean="0"/>
              <a:t>ón</a:t>
            </a:r>
            <a:r>
              <a:rPr lang="es-ES" dirty="0" smtClean="0"/>
              <a:t> y clasificación de los niveles de TA en consulta (mm Hg)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970094"/>
              </p:ext>
            </p:extLst>
          </p:nvPr>
        </p:nvGraphicFramePr>
        <p:xfrm>
          <a:off x="179510" y="985128"/>
          <a:ext cx="8784980" cy="3229602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Categor</a:t>
                      </a:r>
                      <a:r>
                        <a:rPr lang="es-ES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ía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</a:t>
                      </a:r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sist</a:t>
                      </a:r>
                      <a:r>
                        <a:rPr lang="es-ES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ólica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b="1" dirty="0">
                        <a:solidFill>
                          <a:srgbClr val="FFC000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</a:t>
                      </a:r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diast</a:t>
                      </a:r>
                      <a:r>
                        <a:rPr lang="es-ES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ólica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Óptima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&lt;120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&lt;80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Normal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120-129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80-84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Normal-alta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130-139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85-89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grado 1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140-159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90-99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grado 2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160-179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100-109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grado 3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&gt;=180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&gt;=110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633722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</a:t>
                      </a:r>
                      <a:r>
                        <a:rPr lang="es-ES_tradnl" sz="16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sist</a:t>
                      </a:r>
                      <a:r>
                        <a:rPr lang="es-ES" sz="16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ólica</a:t>
                      </a:r>
                      <a:r>
                        <a:rPr lang="es-ES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aislada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&gt;=140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&lt;90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1 Rectángulo"/>
          <p:cNvSpPr/>
          <p:nvPr/>
        </p:nvSpPr>
        <p:spPr>
          <a:xfrm>
            <a:off x="570470" y="5909210"/>
            <a:ext cx="8250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</a:p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0" y="4256750"/>
            <a:ext cx="8515350" cy="162052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 sz="18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D97A33"/>
              </a:buClr>
              <a:buSzTx/>
              <a:buFont typeface="Wingdings" pitchFamily="2" charset="2"/>
              <a:buChar char="v"/>
              <a:tabLst/>
              <a:defRPr sz="17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  <a:tabLst/>
              <a:defRPr sz="16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 sz="15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tabLst/>
              <a:defRPr sz="14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346075">
              <a:buSzPct val="125000"/>
            </a:pPr>
            <a:r>
              <a:rPr lang="es-ES_tradnl" sz="1400" dirty="0" smtClean="0">
                <a:latin typeface="Verdana" charset="0"/>
                <a:ea typeface="Verdana" charset="0"/>
                <a:cs typeface="Verdana" charset="0"/>
              </a:rPr>
              <a:t>La categoría</a:t>
            </a: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 de TA se define por el valor más alto de TA, sea sistólica o diastólica.</a:t>
            </a:r>
          </a:p>
          <a:p>
            <a:pPr marL="914400" indent="-346075">
              <a:buSzPct val="125000"/>
            </a:pP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La HTA sistólica aislada puede clasificarse en los mismos grados en función del nivel de la TA sistólica.</a:t>
            </a:r>
          </a:p>
          <a:p>
            <a:pPr marL="914400" indent="-346075">
              <a:buSzPct val="125000"/>
            </a:pP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La TA en consulta es la media de dos tomas, separadas unos minutos, tras permanecer sentado 3-5 minutos, en al menos 2 visitas.</a:t>
            </a:r>
            <a:endParaRPr lang="es-ES_tradnl" sz="140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dirty="0" err="1" smtClean="0"/>
              <a:t>Definici</a:t>
            </a:r>
            <a:r>
              <a:rPr lang="es-ES" dirty="0" err="1" smtClean="0"/>
              <a:t>ón</a:t>
            </a:r>
            <a:r>
              <a:rPr lang="es-ES" dirty="0" smtClean="0"/>
              <a:t> de HTA según los niveles de TA en consulta y fuera de consulta (mm Hg)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4256750"/>
            <a:ext cx="8515350" cy="1620522"/>
          </a:xfrm>
        </p:spPr>
        <p:txBody>
          <a:bodyPr>
            <a:normAutofit fontScale="85000" lnSpcReduction="10000"/>
          </a:bodyPr>
          <a:lstStyle/>
          <a:p>
            <a:pPr marL="914400" indent="-346075">
              <a:lnSpc>
                <a:spcPct val="110000"/>
              </a:lnSpc>
              <a:buSzPct val="125000"/>
            </a:pPr>
            <a:r>
              <a:rPr lang="es-ES_tradnl" sz="1800" dirty="0" smtClean="0">
                <a:solidFill>
                  <a:srgbClr val="F39A44"/>
                </a:solidFill>
              </a:rPr>
              <a:t>MAPA y AMPA </a:t>
            </a:r>
            <a:r>
              <a:rPr lang="es-ES_tradnl" sz="1800" dirty="0" smtClean="0"/>
              <a:t>proveen información</a:t>
            </a:r>
            <a:r>
              <a:rPr lang="es-ES" sz="1800" dirty="0" smtClean="0"/>
              <a:t> adicional del status de TA del paciente y su riesgo, y ambos son métodos complementarios.</a:t>
            </a:r>
          </a:p>
          <a:p>
            <a:pPr marL="914400" indent="-346075">
              <a:lnSpc>
                <a:spcPct val="110000"/>
              </a:lnSpc>
              <a:buSzPct val="125000"/>
            </a:pPr>
            <a:r>
              <a:rPr lang="es-ES" sz="1800" dirty="0" smtClean="0"/>
              <a:t>Sus valores habitualmente </a:t>
            </a:r>
            <a:r>
              <a:rPr lang="es-ES" sz="1800" dirty="0" smtClean="0">
                <a:solidFill>
                  <a:srgbClr val="F39A44"/>
                </a:solidFill>
              </a:rPr>
              <a:t>son inferiores a la TA en consulta</a:t>
            </a:r>
            <a:r>
              <a:rPr lang="es-ES" sz="1800" dirty="0" smtClean="0"/>
              <a:t>, y sus puntos de corte para HTA también.</a:t>
            </a:r>
          </a:p>
          <a:p>
            <a:pPr marL="914400" indent="-346075">
              <a:lnSpc>
                <a:spcPct val="110000"/>
              </a:lnSpc>
              <a:buSzPct val="125000"/>
            </a:pPr>
            <a:r>
              <a:rPr lang="es-ES" sz="1800" dirty="0" smtClean="0"/>
              <a:t>La correspondencia entre MAPA y AMPA </a:t>
            </a:r>
            <a:r>
              <a:rPr lang="es-ES" sz="1800" dirty="0" smtClean="0">
                <a:solidFill>
                  <a:srgbClr val="F39A44"/>
                </a:solidFill>
              </a:rPr>
              <a:t>suele ser moderada.</a:t>
            </a:r>
            <a:endParaRPr lang="es-ES_tradnl" sz="1800" dirty="0">
              <a:solidFill>
                <a:srgbClr val="F39A44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898926"/>
              </p:ext>
            </p:extLst>
          </p:nvPr>
        </p:nvGraphicFramePr>
        <p:xfrm>
          <a:off x="179510" y="1166402"/>
          <a:ext cx="8784980" cy="259588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Categor</a:t>
                      </a:r>
                      <a:r>
                        <a:rPr lang="es-ES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ía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</a:t>
                      </a:r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sist</a:t>
                      </a:r>
                      <a:r>
                        <a:rPr lang="es-ES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ólica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b="1" dirty="0">
                        <a:solidFill>
                          <a:srgbClr val="FFC000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</a:t>
                      </a:r>
                      <a:r>
                        <a:rPr lang="es-ES_tradnl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diast</a:t>
                      </a:r>
                      <a:r>
                        <a:rPr lang="es-ES" b="1" dirty="0" err="1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ólica</a:t>
                      </a:r>
                      <a:endParaRPr lang="es-ES_tradnl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en consulta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&gt;=140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&gt;=90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MAPA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228600" algn="ctr">
                        <a:buFont typeface="Arial" charset="0"/>
                        <a:buChar char="•"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Diurna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&gt;=135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&gt;=85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28650" indent="-228600" algn="ctr">
                        <a:buFont typeface="Arial" charset="0"/>
                        <a:buChar char="•"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Nocturna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&gt;=120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&gt;=70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571500" indent="-228600" algn="ctr">
                        <a:buFont typeface="Arial" charset="0"/>
                        <a:buChar char="•"/>
                      </a:pPr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24 horas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&gt;=130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&gt;=80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AMPA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&gt;=135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y/o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&gt;=85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1 Rectángulo"/>
          <p:cNvSpPr/>
          <p:nvPr/>
        </p:nvSpPr>
        <p:spPr>
          <a:xfrm>
            <a:off x="570470" y="5909210"/>
            <a:ext cx="8250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</a:p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</p:spTree>
    <p:extLst>
      <p:ext uri="{BB962C8B-B14F-4D97-AF65-F5344CB8AC3E}">
        <p14:creationId xmlns:p14="http://schemas.microsoft.com/office/powerpoint/2010/main" val="21430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Evaluaci</a:t>
            </a:r>
            <a:r>
              <a:rPr lang="es-ES" dirty="0" err="1" smtClean="0"/>
              <a:t>ón</a:t>
            </a:r>
            <a:r>
              <a:rPr lang="es-ES" dirty="0" smtClean="0"/>
              <a:t> diagnóstica</a:t>
            </a:r>
            <a:br>
              <a:rPr lang="es-ES" dirty="0" smtClean="0"/>
            </a:br>
            <a:r>
              <a:rPr lang="es-ES" dirty="0" smtClean="0"/>
              <a:t>MAPA y AMPA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096044"/>
            <a:ext cx="8728006" cy="4421188"/>
          </a:xfrm>
        </p:spPr>
        <p:txBody>
          <a:bodyPr>
            <a:noAutofit/>
          </a:bodyPr>
          <a:lstStyle/>
          <a:p>
            <a:pPr marL="914400" indent="-346075">
              <a:spcBef>
                <a:spcPts val="600"/>
              </a:spcBef>
              <a:buSzPct val="125000"/>
            </a:pPr>
            <a:r>
              <a:rPr lang="es-ES_tradnl" sz="1400" dirty="0" smtClean="0">
                <a:solidFill>
                  <a:schemeClr val="accent6"/>
                </a:solidFill>
              </a:rPr>
              <a:t>Cociente entre la TA nocturna y la TA diurna: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&gt; 1: ausencia de descenso nocturno.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&gt; </a:t>
            </a:r>
            <a:r>
              <a:rPr lang="es-ES_tradnl" sz="1400" dirty="0" smtClean="0"/>
              <a:t>0,9 </a:t>
            </a:r>
            <a:r>
              <a:rPr lang="es-ES_tradnl" sz="1400" dirty="0" smtClean="0"/>
              <a:t>y &lt;= 1: descenso nocturno moderado.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&gt; </a:t>
            </a:r>
            <a:r>
              <a:rPr lang="es-ES_tradnl" sz="1400" dirty="0" smtClean="0"/>
              <a:t>0,8 </a:t>
            </a:r>
            <a:r>
              <a:rPr lang="es-ES_tradnl" sz="1400" dirty="0" smtClean="0"/>
              <a:t>y &lt;= </a:t>
            </a:r>
            <a:r>
              <a:rPr lang="es-ES_tradnl" sz="1400" dirty="0" smtClean="0"/>
              <a:t>0,9</a:t>
            </a:r>
            <a:r>
              <a:rPr lang="es-ES_tradnl" sz="1400" dirty="0" smtClean="0"/>
              <a:t>: descenso nocturno adecuado.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_tradnl" sz="1400" dirty="0" smtClean="0"/>
              <a:t>&lt;= </a:t>
            </a:r>
            <a:r>
              <a:rPr lang="es-ES_tradnl" sz="1400" dirty="0" smtClean="0"/>
              <a:t>0,8</a:t>
            </a:r>
            <a:r>
              <a:rPr lang="es-ES_tradnl" sz="1400" dirty="0" smtClean="0"/>
              <a:t>: descenso nocturno extremo.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_tradnl" sz="1400" dirty="0" smtClean="0">
                <a:solidFill>
                  <a:schemeClr val="accent6"/>
                </a:solidFill>
              </a:rPr>
              <a:t>MAPA: significado </a:t>
            </a:r>
            <a:r>
              <a:rPr lang="es-ES_tradnl" sz="1400" dirty="0" err="1" smtClean="0">
                <a:solidFill>
                  <a:schemeClr val="accent6"/>
                </a:solidFill>
              </a:rPr>
              <a:t>pron</a:t>
            </a:r>
            <a:r>
              <a:rPr lang="es-ES" sz="1400" dirty="0" err="1" smtClean="0">
                <a:solidFill>
                  <a:schemeClr val="accent6"/>
                </a:solidFill>
              </a:rPr>
              <a:t>óstico</a:t>
            </a:r>
            <a:endParaRPr lang="es-ES" sz="1400" dirty="0" smtClean="0">
              <a:solidFill>
                <a:schemeClr val="accent6"/>
              </a:solidFill>
            </a:endParaRP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/>
              <a:t>Mejor relación con lesión en órgano diana que la TA en </a:t>
            </a:r>
            <a:r>
              <a:rPr lang="es-ES" sz="1400" dirty="0" smtClean="0"/>
              <a:t>consulta.</a:t>
            </a:r>
            <a:endParaRPr lang="es-ES_tradnl" sz="1400" dirty="0"/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Es un predictor más sensible de eventos cardiovasculares.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Ha sido probada en poblaciones de todas las características.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La TA nocturna se ha mostrado mejor predictor de </a:t>
            </a:r>
            <a:r>
              <a:rPr lang="es-ES" sz="1400" dirty="0" smtClean="0"/>
              <a:t>morbimortalidad </a:t>
            </a:r>
            <a:r>
              <a:rPr lang="es-ES" sz="1400" dirty="0" smtClean="0"/>
              <a:t>que la TA diurna.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Los pacientes sin descenso nocturno de la TA son los que presentan el mayor riesgo cardiovascular.</a:t>
            </a:r>
          </a:p>
          <a:p>
            <a:pPr marL="914400" indent="-346075">
              <a:spcBef>
                <a:spcPts val="600"/>
              </a:spcBef>
              <a:buSzPct val="125000"/>
            </a:pPr>
            <a:r>
              <a:rPr lang="es-ES" sz="1400" dirty="0" smtClean="0">
                <a:solidFill>
                  <a:schemeClr val="accent6"/>
                </a:solidFill>
              </a:rPr>
              <a:t>AMPA: significado pronóstico: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Mejor relación con lesión en órgano diana que la TA en consulta.</a:t>
            </a:r>
          </a:p>
          <a:p>
            <a:pPr marL="1604963" lvl="1" indent="-344488">
              <a:spcBef>
                <a:spcPts val="600"/>
              </a:spcBef>
              <a:buClr>
                <a:srgbClr val="F39A44"/>
              </a:buClr>
              <a:buSzPct val="125000"/>
            </a:pPr>
            <a:r>
              <a:rPr lang="es-ES" sz="1400" dirty="0" smtClean="0"/>
              <a:t>Mejor predictor de </a:t>
            </a:r>
            <a:r>
              <a:rPr lang="es-ES" sz="1400" dirty="0" smtClean="0"/>
              <a:t>morbimortalidad </a:t>
            </a:r>
            <a:r>
              <a:rPr lang="es-ES" sz="1400" dirty="0" smtClean="0"/>
              <a:t>cardiovascular que la TA en consulta</a:t>
            </a:r>
            <a:r>
              <a:rPr lang="es-ES" sz="1600" dirty="0" smtClean="0"/>
              <a:t>.</a:t>
            </a:r>
            <a:endParaRPr lang="es-ES_tradnl" sz="1600" dirty="0"/>
          </a:p>
        </p:txBody>
      </p:sp>
      <p:sp>
        <p:nvSpPr>
          <p:cNvPr id="5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chemeClr val="accent1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chemeClr val="accent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Definiciones acordes a TA en consulta y fuera de consulta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57108"/>
              </p:ext>
            </p:extLst>
          </p:nvPr>
        </p:nvGraphicFramePr>
        <p:xfrm>
          <a:off x="179510" y="994562"/>
          <a:ext cx="8784980" cy="2108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370840">
                <a:tc rowSpan="2" gridSpan="2">
                  <a:txBody>
                    <a:bodyPr/>
                    <a:lstStyle/>
                    <a:p>
                      <a:endParaRPr lang="es-ES_tradnl" sz="1600" b="1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s-ES_tradnl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 en consulta (mm Hg)</a:t>
                      </a:r>
                      <a:endParaRPr lang="es-ES_tradnl" sz="18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s-ES_tradnl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s-ES_tradnl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TAS &lt; 140 y</a:t>
                      </a:r>
                    </a:p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TAD &lt; 90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TAS &gt;= 140</a:t>
                      </a:r>
                      <a:r>
                        <a:rPr lang="es-ES_tradnl" sz="1600" b="1" baseline="0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y/o</a:t>
                      </a:r>
                    </a:p>
                    <a:p>
                      <a:pPr algn="ctr"/>
                      <a:r>
                        <a:rPr lang="es-ES_tradnl" sz="1600" b="1" baseline="0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TAD &gt;= 90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49804"/>
                      </a:srgb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MAPA diurno o</a:t>
                      </a:r>
                    </a:p>
                    <a:p>
                      <a:pPr algn="ctr"/>
                      <a:r>
                        <a:rPr lang="es-ES_tradnl" sz="18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AMPA</a:t>
                      </a:r>
                    </a:p>
                    <a:p>
                      <a:pPr algn="ctr"/>
                      <a:r>
                        <a:rPr lang="es-ES_tradnl" sz="1800" b="1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(mm</a:t>
                      </a:r>
                      <a:r>
                        <a:rPr lang="es-ES_tradnl" sz="1800" b="1" baseline="0" dirty="0" smtClean="0">
                          <a:solidFill>
                            <a:srgbClr val="F39A44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Hg)</a:t>
                      </a:r>
                      <a:endParaRPr lang="es-ES_tradnl" sz="1800" b="1" dirty="0">
                        <a:solidFill>
                          <a:srgbClr val="F39A44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55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TAS &lt; 135</a:t>
                      </a:r>
                      <a:r>
                        <a:rPr lang="es-ES_tradnl" sz="1600" b="1" baseline="0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y</a:t>
                      </a:r>
                    </a:p>
                    <a:p>
                      <a:pPr algn="ctr"/>
                      <a:r>
                        <a:rPr lang="es-ES_tradnl" sz="1600" b="1" baseline="0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TAD &lt; 85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Verdadera </a:t>
                      </a:r>
                      <a:r>
                        <a:rPr lang="es-ES_tradnl" sz="14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normotensi</a:t>
                      </a:r>
                      <a:r>
                        <a:rPr lang="es-ES" sz="1400" b="1" dirty="0" err="1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ón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de bata blanca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TAS &gt;= 135 o</a:t>
                      </a:r>
                    </a:p>
                    <a:p>
                      <a:pPr algn="ctr"/>
                      <a:r>
                        <a:rPr lang="es-ES_tradnl" sz="16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TAD &gt;= 85</a:t>
                      </a:r>
                      <a:endParaRPr lang="es-ES_tradnl" sz="16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7AC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HTA enmascarada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dirty="0" smtClean="0">
                          <a:solidFill>
                            <a:srgbClr val="21557F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Verdadera HTA</a:t>
                      </a:r>
                      <a:endParaRPr lang="es-ES_tradnl" sz="1400" b="1" dirty="0">
                        <a:solidFill>
                          <a:srgbClr val="21557F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570470" y="6063099"/>
            <a:ext cx="82500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2159-2219</a:t>
            </a:r>
            <a:endParaRPr lang="es-ES_tradnl" sz="1000" i="1" dirty="0">
              <a:solidFill>
                <a:srgbClr val="287AC8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1" y="3184276"/>
            <a:ext cx="8767762" cy="4421188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30000"/>
              <a:buFontTx/>
              <a:buBlip>
                <a:blip r:embed="rId2"/>
              </a:buBlip>
              <a:tabLst/>
              <a:defRPr sz="18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D97A33"/>
              </a:buClr>
              <a:buSzTx/>
              <a:buFont typeface="Wingdings" pitchFamily="2" charset="2"/>
              <a:buChar char="v"/>
              <a:tabLst/>
              <a:defRPr sz="17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itchFamily="2" charset="2"/>
              <a:buChar char="§"/>
              <a:tabLst/>
              <a:defRPr sz="16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 sz="15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tabLst/>
              <a:defRPr sz="1400" b="1" kern="1200">
                <a:solidFill>
                  <a:srgbClr val="21557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346075">
              <a:buSzPct val="125000"/>
            </a:pPr>
            <a:r>
              <a:rPr lang="es-ES_tradnl" sz="1400" dirty="0" smtClean="0">
                <a:solidFill>
                  <a:srgbClr val="F39A44"/>
                </a:solidFill>
                <a:latin typeface="Verdana" charset="0"/>
                <a:ea typeface="Verdana" charset="0"/>
                <a:cs typeface="Verdana" charset="0"/>
              </a:rPr>
              <a:t>HTA de bata blanca:</a:t>
            </a:r>
          </a:p>
          <a:p>
            <a:pPr marL="1546225" lvl="1">
              <a:buClr>
                <a:srgbClr val="F39A44"/>
              </a:buClr>
              <a:buSzPct val="125000"/>
            </a:pPr>
            <a:r>
              <a:rPr lang="es-ES_tradnl" sz="1400" dirty="0" smtClean="0">
                <a:latin typeface="Verdana" charset="0"/>
                <a:ea typeface="Verdana" charset="0"/>
                <a:cs typeface="Verdana" charset="0"/>
              </a:rPr>
              <a:t>Mayor prevalencia en: ancianos, sexo femenino, no fumadores, sin </a:t>
            </a:r>
            <a:r>
              <a:rPr lang="es-ES_tradnl" sz="1400" dirty="0" err="1" smtClean="0">
                <a:latin typeface="Verdana" charset="0"/>
                <a:ea typeface="Verdana" charset="0"/>
                <a:cs typeface="Verdana" charset="0"/>
              </a:rPr>
              <a:t>lesi</a:t>
            </a:r>
            <a:r>
              <a:rPr lang="es-ES" sz="1400" dirty="0" err="1" smtClean="0">
                <a:latin typeface="Verdana" charset="0"/>
                <a:ea typeface="Verdana" charset="0"/>
                <a:cs typeface="Verdana" charset="0"/>
              </a:rPr>
              <a:t>ón</a:t>
            </a: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 en órgano diana, HTA grado 1.</a:t>
            </a:r>
          </a:p>
          <a:p>
            <a:pPr marL="1546225" lvl="1">
              <a:buClr>
                <a:srgbClr val="F39A44"/>
              </a:buClr>
              <a:buSzPct val="125000"/>
            </a:pP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Su pronóstico es similar </a:t>
            </a:r>
            <a:r>
              <a:rPr lang="es-ES" sz="1400" dirty="0" smtClean="0">
                <a:solidFill>
                  <a:srgbClr val="F39A44"/>
                </a:solidFill>
                <a:latin typeface="Verdana" charset="0"/>
                <a:ea typeface="Verdana" charset="0"/>
                <a:cs typeface="Verdana" charset="0"/>
              </a:rPr>
              <a:t>al de la población general.</a:t>
            </a:r>
          </a:p>
          <a:p>
            <a:pPr marL="914400" indent="-346075">
              <a:buSzPct val="125000"/>
            </a:pPr>
            <a:r>
              <a:rPr lang="es-ES" sz="1400" dirty="0" smtClean="0">
                <a:solidFill>
                  <a:srgbClr val="F39A44"/>
                </a:solidFill>
                <a:latin typeface="Verdana" charset="0"/>
                <a:ea typeface="Verdana" charset="0"/>
                <a:cs typeface="Verdana" charset="0"/>
              </a:rPr>
              <a:t>HTA enmascarada:</a:t>
            </a:r>
          </a:p>
          <a:p>
            <a:pPr marL="1546225" lvl="1">
              <a:buClr>
                <a:srgbClr val="F39A44"/>
              </a:buClr>
              <a:buSzPct val="125000"/>
            </a:pP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Mayor prevalencia en: jóvenes, varones, fumadores, consumo de alcohol, HTA inducida por el ejercicio, actividad física, ansiedad, estrés, obesidad, diabetes, enfermedad renal, historia familiar de HTA, TA normal-alta.</a:t>
            </a:r>
          </a:p>
          <a:p>
            <a:pPr marL="1546225" lvl="1">
              <a:buClr>
                <a:srgbClr val="F39A44"/>
              </a:buClr>
              <a:buSzPct val="125000"/>
            </a:pPr>
            <a:r>
              <a:rPr lang="es-ES" sz="1400" dirty="0" smtClean="0">
                <a:latin typeface="Verdana" charset="0"/>
                <a:ea typeface="Verdana" charset="0"/>
                <a:cs typeface="Verdana" charset="0"/>
              </a:rPr>
              <a:t>Su pronóstico es similar </a:t>
            </a:r>
            <a:r>
              <a:rPr lang="es-ES" sz="1400" dirty="0" smtClean="0">
                <a:solidFill>
                  <a:srgbClr val="F39A44"/>
                </a:solidFill>
                <a:latin typeface="Verdana" charset="0"/>
                <a:ea typeface="Verdana" charset="0"/>
                <a:cs typeface="Verdana" charset="0"/>
              </a:rPr>
              <a:t>al de los pacientes hipertensos.</a:t>
            </a:r>
            <a:endParaRPr lang="es-ES_tradnl" sz="1400" dirty="0">
              <a:solidFill>
                <a:srgbClr val="F39A44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3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Indicaciones cl</a:t>
            </a:r>
            <a:r>
              <a:rPr lang="es-ES" dirty="0" err="1" smtClean="0"/>
              <a:t>ínicas</a:t>
            </a:r>
            <a:r>
              <a:rPr lang="es-ES" dirty="0" smtClean="0"/>
              <a:t> de MAPA y AMPA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124744"/>
            <a:ext cx="8751888" cy="4421188"/>
          </a:xfrm>
        </p:spPr>
        <p:txBody>
          <a:bodyPr>
            <a:normAutofit/>
          </a:bodyPr>
          <a:lstStyle/>
          <a:p>
            <a:pPr marL="914400" indent="-346075">
              <a:buSzPct val="125000"/>
            </a:pPr>
            <a:r>
              <a:rPr lang="es-ES_tradnl" sz="1600" dirty="0" smtClean="0"/>
              <a:t>Sospecha de HTA de bata blanca.</a:t>
            </a:r>
          </a:p>
          <a:p>
            <a:pPr marL="914400" indent="-346075">
              <a:buSzPct val="125000"/>
            </a:pPr>
            <a:r>
              <a:rPr lang="es-ES_tradnl" sz="1600" dirty="0" smtClean="0"/>
              <a:t>Sospecha de HTA enmascarada.</a:t>
            </a:r>
          </a:p>
          <a:p>
            <a:pPr marL="914400" indent="-346075">
              <a:buSzPct val="125000"/>
            </a:pPr>
            <a:r>
              <a:rPr lang="es-ES_tradnl" sz="1600" dirty="0" err="1" smtClean="0"/>
              <a:t>Identificaci</a:t>
            </a:r>
            <a:r>
              <a:rPr lang="es-ES" sz="1600" dirty="0" err="1" smtClean="0"/>
              <a:t>ón</a:t>
            </a:r>
            <a:r>
              <a:rPr lang="es-ES" sz="1600" dirty="0" smtClean="0"/>
              <a:t> del efecto bata blanca en pacientes hipertensos.</a:t>
            </a:r>
          </a:p>
          <a:p>
            <a:pPr marL="914400" indent="-346075">
              <a:lnSpc>
                <a:spcPct val="120000"/>
              </a:lnSpc>
              <a:buSzPct val="125000"/>
            </a:pPr>
            <a:r>
              <a:rPr lang="es-ES" sz="1600" dirty="0" smtClean="0"/>
              <a:t>Importante variabilidad de la TA en consulta en sucesivas visitas.</a:t>
            </a:r>
          </a:p>
          <a:p>
            <a:pPr marL="914400" indent="-346075">
              <a:lnSpc>
                <a:spcPct val="120000"/>
              </a:lnSpc>
              <a:buSzPct val="125000"/>
            </a:pPr>
            <a:r>
              <a:rPr lang="es-ES" sz="1600" dirty="0" smtClean="0"/>
              <a:t>Hipotensión autonómica, postural, </a:t>
            </a:r>
            <a:r>
              <a:rPr lang="es-ES" sz="1600" dirty="0" smtClean="0"/>
              <a:t>postprandial </a:t>
            </a:r>
            <a:r>
              <a:rPr lang="es-ES" sz="1600" dirty="0" smtClean="0"/>
              <a:t>o por fármacos.</a:t>
            </a:r>
          </a:p>
          <a:p>
            <a:pPr marL="914400" indent="-346075">
              <a:buSzPct val="125000"/>
            </a:pPr>
            <a:r>
              <a:rPr lang="es-ES" sz="1600" dirty="0" smtClean="0"/>
              <a:t>Sospecha de HTA en mujer embarazada.</a:t>
            </a:r>
          </a:p>
          <a:p>
            <a:pPr marL="914400" indent="-346075">
              <a:buSzPct val="125000"/>
            </a:pPr>
            <a:r>
              <a:rPr lang="es-ES" sz="1600" dirty="0" smtClean="0"/>
              <a:t>Identificación de HTA refractaria verdadera.</a:t>
            </a:r>
          </a:p>
          <a:p>
            <a:pPr marL="914400" indent="-346075">
              <a:buSzPct val="125000"/>
            </a:pPr>
            <a:r>
              <a:rPr lang="es-ES" sz="1600" dirty="0" smtClean="0"/>
              <a:t>Indicaciones específicas de MAPA: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Marcada discordancia entre TA en consulta y AMPA.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Evaluar el descenso nocturno.</a:t>
            </a:r>
          </a:p>
          <a:p>
            <a:pPr marL="1604963" lvl="1" indent="-344488">
              <a:buClr>
                <a:srgbClr val="F39A44"/>
              </a:buClr>
              <a:buSzPct val="125000"/>
            </a:pPr>
            <a:r>
              <a:rPr lang="es-ES" sz="1600" dirty="0" smtClean="0"/>
              <a:t>Evaluar la variabilidad de la TA.</a:t>
            </a:r>
            <a:endParaRPr lang="es-ES_tradnl" sz="1600" dirty="0"/>
          </a:p>
        </p:txBody>
      </p:sp>
      <p:sp>
        <p:nvSpPr>
          <p:cNvPr id="8" name="1 Rectángulo"/>
          <p:cNvSpPr/>
          <p:nvPr/>
        </p:nvSpPr>
        <p:spPr>
          <a:xfrm>
            <a:off x="570470" y="5909210"/>
            <a:ext cx="8250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ESH/ESC HTA.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2013; 34: </a:t>
            </a:r>
            <a:r>
              <a:rPr lang="es-ES" sz="1000" i="1" dirty="0" smtClean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2159-2219</a:t>
            </a:r>
          </a:p>
          <a:p>
            <a:pPr algn="r"/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Gu</a:t>
            </a:r>
            <a:r>
              <a:rPr lang="es-ES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ías</a:t>
            </a:r>
            <a:r>
              <a:rPr lang="es-ES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Prevención Cardiovascular.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 J doi:10.1093/</a:t>
            </a:r>
            <a:r>
              <a:rPr lang="es-ES_tradnl" sz="1000" i="1" dirty="0" err="1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eurheartj</a:t>
            </a:r>
            <a:r>
              <a:rPr lang="es-ES_tradnl" sz="1000" i="1" dirty="0">
                <a:solidFill>
                  <a:srgbClr val="287AC8"/>
                </a:solidFill>
                <a:latin typeface="Verdana" charset="0"/>
                <a:ea typeface="Verdana" charset="0"/>
                <a:cs typeface="Verdana" charset="0"/>
              </a:rPr>
              <a:t>/ehw106 </a:t>
            </a:r>
          </a:p>
        </p:txBody>
      </p:sp>
    </p:spTree>
    <p:extLst>
      <p:ext uri="{BB962C8B-B14F-4D97-AF65-F5344CB8AC3E}">
        <p14:creationId xmlns:p14="http://schemas.microsoft.com/office/powerpoint/2010/main" val="21442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Program pantilla 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Master_Program pantilla  2016.potx</Template>
  <TotalTime>3205</TotalTime>
  <Words>2274</Words>
  <Application>Microsoft Office PowerPoint</Application>
  <PresentationFormat>Presentación en pantalla (4:3)</PresentationFormat>
  <Paragraphs>310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2" baseType="lpstr">
      <vt:lpstr>Arial</vt:lpstr>
      <vt:lpstr>Calibri</vt:lpstr>
      <vt:lpstr>DejaVu Sans</vt:lpstr>
      <vt:lpstr>Tahoma</vt:lpstr>
      <vt:lpstr>Times New Roman</vt:lpstr>
      <vt:lpstr>Verdana</vt:lpstr>
      <vt:lpstr>WenQuanYi Micro Hei</vt:lpstr>
      <vt:lpstr>Wingdings</vt:lpstr>
      <vt:lpstr>Master_Program pantilla  2016</vt:lpstr>
      <vt:lpstr>Presentación de PowerPoint</vt:lpstr>
      <vt:lpstr>Recomendaciones PAPPS 2016</vt:lpstr>
      <vt:lpstr>Evaluación diagnóstica de la HTA</vt:lpstr>
      <vt:lpstr>Evaluación diagnóstica  Toma de la TA en consulta</vt:lpstr>
      <vt:lpstr>Definición y clasificación de los niveles de TA en consulta (mm Hg)</vt:lpstr>
      <vt:lpstr>Definición de HTA según los niveles de TA en consulta y fuera de consulta (mm Hg)</vt:lpstr>
      <vt:lpstr>Evaluación diagnóstica MAPA y AMPA</vt:lpstr>
      <vt:lpstr>Definiciones acordes a TA en consulta y fuera de consulta</vt:lpstr>
      <vt:lpstr>Indicaciones clínicas de MAPA y AMPA</vt:lpstr>
      <vt:lpstr>Estratificación del riesgo cardiovascular total</vt:lpstr>
      <vt:lpstr>Estratificación del riesgo cardiovascular total</vt:lpstr>
      <vt:lpstr>Estratificación del riesgo cardiovascular total. Tabla SCORE (países de bajo riesgo)</vt:lpstr>
      <vt:lpstr>Estratificación del riesgo cardiovascular total</vt:lpstr>
      <vt:lpstr>Exámenes de laboratorio</vt:lpstr>
      <vt:lpstr>Estrategia terapéutica de la HTA</vt:lpstr>
      <vt:lpstr>Recomendaciones PAPPS 2016. Objetivos de control de la TA</vt:lpstr>
      <vt:lpstr>Estrategia terapéutica. Objetivos de TA</vt:lpstr>
      <vt:lpstr>Estrategia terapéutica basada en el riesgo cardiovascular total</vt:lpstr>
      <vt:lpstr>Estrategia terapéutica. Cambios en el estilo de vida</vt:lpstr>
      <vt:lpstr>Estrategia terapéutica. Selección de fármacos</vt:lpstr>
      <vt:lpstr>Estrategia terapéutica. Selección de fármacos (II)</vt:lpstr>
      <vt:lpstr>Estrategia terapéutica. Monoterapia vs terapia combinada</vt:lpstr>
      <vt:lpstr>Estrategia terapéutica. Posibles combinaciones de fármacos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JMMG</dc:creator>
  <cp:lastModifiedBy>Live Med</cp:lastModifiedBy>
  <cp:revision>160</cp:revision>
  <dcterms:created xsi:type="dcterms:W3CDTF">2016-02-08T22:26:15Z</dcterms:created>
  <dcterms:modified xsi:type="dcterms:W3CDTF">2016-08-02T17:13:34Z</dcterms:modified>
</cp:coreProperties>
</file>