
<file path=[Content_Types].xml><?xml version="1.0" encoding="utf-8"?>
<Types xmlns="http://schemas.openxmlformats.org/package/2006/content-types">
  <Default Extension="png" ContentType="image/png"/>
  <Default Extension="xlsm" ContentType="application/vnd.ms-excel.sheet.macroEnabled.12"/>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310" r:id="rId2"/>
    <p:sldId id="333" r:id="rId3"/>
    <p:sldId id="369" r:id="rId4"/>
    <p:sldId id="332" r:id="rId5"/>
    <p:sldId id="370" r:id="rId6"/>
    <p:sldId id="338" r:id="rId7"/>
    <p:sldId id="339" r:id="rId8"/>
    <p:sldId id="337" r:id="rId9"/>
    <p:sldId id="376" r:id="rId10"/>
    <p:sldId id="371" r:id="rId11"/>
    <p:sldId id="365" r:id="rId12"/>
    <p:sldId id="372" r:id="rId13"/>
    <p:sldId id="347" r:id="rId14"/>
    <p:sldId id="348" r:id="rId15"/>
    <p:sldId id="349" r:id="rId16"/>
    <p:sldId id="350" r:id="rId17"/>
    <p:sldId id="352" r:id="rId18"/>
    <p:sldId id="353" r:id="rId19"/>
    <p:sldId id="354" r:id="rId20"/>
    <p:sldId id="375" r:id="rId21"/>
    <p:sldId id="366" r:id="rId22"/>
    <p:sldId id="373" r:id="rId23"/>
    <p:sldId id="359" r:id="rId24"/>
    <p:sldId id="374" r:id="rId25"/>
    <p:sldId id="361" r:id="rId26"/>
    <p:sldId id="362" r:id="rId27"/>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9A44"/>
    <a:srgbClr val="21557F"/>
    <a:srgbClr val="558ED5"/>
    <a:srgbClr val="C6D9F1"/>
    <a:srgbClr val="8EB4E3"/>
    <a:srgbClr val="287AC8"/>
    <a:srgbClr val="FAC090"/>
    <a:srgbClr val="D97A33"/>
    <a:srgbClr val="2155B1"/>
    <a:srgbClr val="3247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930" autoAdjust="0"/>
    <p:restoredTop sz="94686"/>
  </p:normalViewPr>
  <p:slideViewPr>
    <p:cSldViewPr>
      <p:cViewPr varScale="1">
        <p:scale>
          <a:sx n="67" d="100"/>
          <a:sy n="67" d="100"/>
        </p:scale>
        <p:origin x="114" y="60"/>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notesViewPr>
    <p:cSldViewPr>
      <p:cViewPr varScale="1">
        <p:scale>
          <a:sx n="85" d="100"/>
          <a:sy n="85" d="100"/>
        </p:scale>
        <p:origin x="-378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habilitada_para_macros_de_Microsoft_Excel1.xlsm"/></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habilitada_para_macros_de_Microsoft_Excel2.xlsm"/></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6703910614525"/>
          <c:y val="9.9415204678362498E-2"/>
          <c:w val="0.75418994413407803"/>
          <c:h val="0.80116959064327498"/>
        </c:manualLayout>
      </c:layout>
      <c:barChart>
        <c:barDir val="col"/>
        <c:grouping val="clustered"/>
        <c:varyColors val="0"/>
        <c:ser>
          <c:idx val="0"/>
          <c:order val="0"/>
          <c:tx>
            <c:strRef>
              <c:f>Sheet1!$A$2</c:f>
              <c:strCache>
                <c:ptCount val="1"/>
              </c:strCache>
            </c:strRef>
          </c:tx>
          <c:spPr>
            <a:solidFill>
              <a:srgbClr val="D97A33"/>
            </a:solidFill>
            <a:ln w="12024">
              <a:solidFill>
                <a:srgbClr val="000000"/>
              </a:solidFill>
              <a:prstDash val="solid"/>
            </a:ln>
          </c:spPr>
          <c:invertIfNegative val="0"/>
          <c:dPt>
            <c:idx val="0"/>
            <c:invertIfNegative val="0"/>
            <c:bubble3D val="0"/>
            <c:spPr>
              <a:solidFill>
                <a:srgbClr val="D97A33"/>
              </a:solidFill>
              <a:ln w="24047">
                <a:noFill/>
              </a:ln>
            </c:spPr>
            <c:extLst xmlns:c16r2="http://schemas.microsoft.com/office/drawing/2015/06/chart">
              <c:ext xmlns:c16="http://schemas.microsoft.com/office/drawing/2014/chart" uri="{C3380CC4-5D6E-409C-BE32-E72D297353CC}">
                <c16:uniqueId val="{00000001-7059-4A65-84A0-B3ABCED5A93E}"/>
              </c:ext>
            </c:extLst>
          </c:dPt>
          <c:dPt>
            <c:idx val="1"/>
            <c:invertIfNegative val="0"/>
            <c:bubble3D val="0"/>
            <c:spPr>
              <a:solidFill>
                <a:srgbClr val="21557F"/>
              </a:solidFill>
              <a:ln w="24047">
                <a:noFill/>
              </a:ln>
            </c:spPr>
            <c:extLst xmlns:c16r2="http://schemas.microsoft.com/office/drawing/2015/06/chart">
              <c:ext xmlns:c16="http://schemas.microsoft.com/office/drawing/2014/chart" uri="{C3380CC4-5D6E-409C-BE32-E72D297353CC}">
                <c16:uniqueId val="{00000003-7059-4A65-84A0-B3ABCED5A93E}"/>
              </c:ext>
            </c:extLst>
          </c:dPt>
          <c:cat>
            <c:numRef>
              <c:f>Sheet1!$B$1:$C$1</c:f>
              <c:numCache>
                <c:formatCode>General</c:formatCode>
                <c:ptCount val="2"/>
              </c:numCache>
            </c:numRef>
          </c:cat>
          <c:val>
            <c:numRef>
              <c:f>Sheet1!$B$2:$C$2</c:f>
              <c:numCache>
                <c:formatCode>General</c:formatCode>
                <c:ptCount val="2"/>
                <c:pt idx="0">
                  <c:v>0.14399999999999999</c:v>
                </c:pt>
                <c:pt idx="1">
                  <c:v>0.16700000000000001</c:v>
                </c:pt>
              </c:numCache>
            </c:numRef>
          </c:val>
          <c:extLst xmlns:c16r2="http://schemas.microsoft.com/office/drawing/2015/06/chart">
            <c:ext xmlns:c16="http://schemas.microsoft.com/office/drawing/2014/chart" uri="{C3380CC4-5D6E-409C-BE32-E72D297353CC}">
              <c16:uniqueId val="{00000004-7059-4A65-84A0-B3ABCED5A93E}"/>
            </c:ext>
          </c:extLst>
        </c:ser>
        <c:dLbls>
          <c:showLegendKey val="0"/>
          <c:showVal val="0"/>
          <c:showCatName val="0"/>
          <c:showSerName val="0"/>
          <c:showPercent val="0"/>
          <c:showBubbleSize val="0"/>
        </c:dLbls>
        <c:gapWidth val="120"/>
        <c:axId val="-469453744"/>
        <c:axId val="-469446128"/>
      </c:barChart>
      <c:catAx>
        <c:axId val="-469453744"/>
        <c:scaling>
          <c:orientation val="minMax"/>
        </c:scaling>
        <c:delete val="0"/>
        <c:axPos val="b"/>
        <c:numFmt formatCode="General" sourceLinked="1"/>
        <c:majorTickMark val="out"/>
        <c:minorTickMark val="none"/>
        <c:tickLblPos val="nextTo"/>
        <c:spPr>
          <a:ln w="3006">
            <a:solidFill>
              <a:srgbClr val="000000"/>
            </a:solidFill>
            <a:prstDash val="solid"/>
          </a:ln>
        </c:spPr>
        <c:txPr>
          <a:bodyPr rot="0" vert="horz"/>
          <a:lstStyle/>
          <a:p>
            <a:pPr>
              <a:defRPr sz="876" b="1" i="0" u="none" strike="noStrike" baseline="0">
                <a:solidFill>
                  <a:srgbClr val="000000"/>
                </a:solidFill>
                <a:latin typeface="Times New Roman"/>
                <a:ea typeface="Times New Roman"/>
                <a:cs typeface="Times New Roman"/>
              </a:defRPr>
            </a:pPr>
            <a:endParaRPr lang="es-ES"/>
          </a:p>
        </c:txPr>
        <c:crossAx val="-469446128"/>
        <c:crosses val="autoZero"/>
        <c:auto val="1"/>
        <c:lblAlgn val="ctr"/>
        <c:lblOffset val="100"/>
        <c:tickLblSkip val="1"/>
        <c:tickMarkSkip val="1"/>
        <c:noMultiLvlLbl val="0"/>
      </c:catAx>
      <c:valAx>
        <c:axId val="-469446128"/>
        <c:scaling>
          <c:orientation val="minMax"/>
          <c:max val="0.2"/>
          <c:min val="0"/>
        </c:scaling>
        <c:delete val="0"/>
        <c:axPos val="l"/>
        <c:numFmt formatCode="0%" sourceLinked="0"/>
        <c:majorTickMark val="out"/>
        <c:minorTickMark val="none"/>
        <c:tickLblPos val="nextTo"/>
        <c:spPr>
          <a:ln w="3006">
            <a:solidFill>
              <a:srgbClr val="000000"/>
            </a:solidFill>
            <a:prstDash val="solid"/>
          </a:ln>
        </c:spPr>
        <c:txPr>
          <a:bodyPr rot="0" vert="horz"/>
          <a:lstStyle/>
          <a:p>
            <a:pPr>
              <a:defRPr sz="876" b="1" i="0" u="none" strike="noStrike" baseline="0">
                <a:solidFill>
                  <a:srgbClr val="000000"/>
                </a:solidFill>
                <a:latin typeface="Times New Roman"/>
                <a:ea typeface="Times New Roman"/>
                <a:cs typeface="Times New Roman"/>
              </a:defRPr>
            </a:pPr>
            <a:endParaRPr lang="es-ES"/>
          </a:p>
        </c:txPr>
        <c:crossAx val="-469453744"/>
        <c:crosses val="autoZero"/>
        <c:crossBetween val="between"/>
        <c:majorUnit val="0.05"/>
      </c:valAx>
      <c:spPr>
        <a:noFill/>
        <a:ln w="24047">
          <a:noFill/>
        </a:ln>
      </c:spPr>
    </c:plotArea>
    <c:plotVisOnly val="1"/>
    <c:dispBlanksAs val="gap"/>
    <c:showDLblsOverMax val="0"/>
  </c:chart>
  <c:spPr>
    <a:noFill/>
    <a:ln>
      <a:noFill/>
    </a:ln>
  </c:spPr>
  <c:txPr>
    <a:bodyPr/>
    <a:lstStyle/>
    <a:p>
      <a:pPr>
        <a:defRPr sz="876" b="1" i="0" u="none" strike="noStrike" baseline="0">
          <a:solidFill>
            <a:srgbClr val="000000"/>
          </a:solidFill>
          <a:latin typeface="Times New Roman"/>
          <a:ea typeface="Times New Roman"/>
          <a:cs typeface="Times New Roman"/>
        </a:defRPr>
      </a:pPr>
      <a:endParaRPr lang="es-E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329670329670299"/>
          <c:y val="9.8837209302325493E-2"/>
          <c:w val="0.75824175824175799"/>
          <c:h val="0.80232558139534904"/>
        </c:manualLayout>
      </c:layout>
      <c:barChart>
        <c:barDir val="col"/>
        <c:grouping val="clustered"/>
        <c:varyColors val="0"/>
        <c:ser>
          <c:idx val="0"/>
          <c:order val="0"/>
          <c:tx>
            <c:strRef>
              <c:f>Sheet1!$A$2</c:f>
              <c:strCache>
                <c:ptCount val="1"/>
              </c:strCache>
            </c:strRef>
          </c:tx>
          <c:spPr>
            <a:solidFill>
              <a:srgbClr val="63AAFE"/>
            </a:solidFill>
            <a:ln w="13557">
              <a:solidFill>
                <a:srgbClr val="000000"/>
              </a:solidFill>
              <a:prstDash val="solid"/>
            </a:ln>
          </c:spPr>
          <c:invertIfNegative val="0"/>
          <c:dPt>
            <c:idx val="0"/>
            <c:invertIfNegative val="0"/>
            <c:bubble3D val="0"/>
            <c:spPr>
              <a:solidFill>
                <a:srgbClr val="D97A33"/>
              </a:solidFill>
              <a:ln w="27114">
                <a:noFill/>
              </a:ln>
            </c:spPr>
            <c:extLst xmlns:c16r2="http://schemas.microsoft.com/office/drawing/2015/06/chart">
              <c:ext xmlns:c16="http://schemas.microsoft.com/office/drawing/2014/chart" uri="{C3380CC4-5D6E-409C-BE32-E72D297353CC}">
                <c16:uniqueId val="{00000001-5CD4-4848-93A8-8CF3A8380C84}"/>
              </c:ext>
            </c:extLst>
          </c:dPt>
          <c:dPt>
            <c:idx val="1"/>
            <c:invertIfNegative val="0"/>
            <c:bubble3D val="0"/>
            <c:spPr>
              <a:solidFill>
                <a:srgbClr val="21557F"/>
              </a:solidFill>
              <a:ln w="27114">
                <a:noFill/>
              </a:ln>
            </c:spPr>
            <c:extLst xmlns:c16r2="http://schemas.microsoft.com/office/drawing/2015/06/chart">
              <c:ext xmlns:c16="http://schemas.microsoft.com/office/drawing/2014/chart" uri="{C3380CC4-5D6E-409C-BE32-E72D297353CC}">
                <c16:uniqueId val="{00000003-5CD4-4848-93A8-8CF3A8380C84}"/>
              </c:ext>
            </c:extLst>
          </c:dPt>
          <c:cat>
            <c:numRef>
              <c:f>Sheet1!$B$1:$C$1</c:f>
              <c:numCache>
                <c:formatCode>General</c:formatCode>
                <c:ptCount val="2"/>
              </c:numCache>
            </c:numRef>
          </c:cat>
          <c:val>
            <c:numRef>
              <c:f>Sheet1!$B$2:$C$2</c:f>
              <c:numCache>
                <c:formatCode>General</c:formatCode>
                <c:ptCount val="2"/>
                <c:pt idx="0">
                  <c:v>0.26700000000000002</c:v>
                </c:pt>
                <c:pt idx="1">
                  <c:v>0.3</c:v>
                </c:pt>
              </c:numCache>
            </c:numRef>
          </c:val>
          <c:extLst xmlns:c16r2="http://schemas.microsoft.com/office/drawing/2015/06/chart">
            <c:ext xmlns:c16="http://schemas.microsoft.com/office/drawing/2014/chart" uri="{C3380CC4-5D6E-409C-BE32-E72D297353CC}">
              <c16:uniqueId val="{00000004-5CD4-4848-93A8-8CF3A8380C84}"/>
            </c:ext>
          </c:extLst>
        </c:ser>
        <c:dLbls>
          <c:showLegendKey val="0"/>
          <c:showVal val="0"/>
          <c:showCatName val="0"/>
          <c:showSerName val="0"/>
          <c:showPercent val="0"/>
          <c:showBubbleSize val="0"/>
        </c:dLbls>
        <c:gapWidth val="120"/>
        <c:axId val="-469454832"/>
        <c:axId val="-469459184"/>
      </c:barChart>
      <c:catAx>
        <c:axId val="-469454832"/>
        <c:scaling>
          <c:orientation val="minMax"/>
        </c:scaling>
        <c:delete val="0"/>
        <c:axPos val="b"/>
        <c:numFmt formatCode="General" sourceLinked="1"/>
        <c:majorTickMark val="out"/>
        <c:minorTickMark val="none"/>
        <c:tickLblPos val="nextTo"/>
        <c:spPr>
          <a:ln w="3389">
            <a:solidFill>
              <a:srgbClr val="000000"/>
            </a:solidFill>
            <a:prstDash val="solid"/>
          </a:ln>
        </c:spPr>
        <c:txPr>
          <a:bodyPr rot="0" vert="horz"/>
          <a:lstStyle/>
          <a:p>
            <a:pPr>
              <a:defRPr sz="987" b="1" i="0" u="none" strike="noStrike" baseline="0">
                <a:solidFill>
                  <a:srgbClr val="000000"/>
                </a:solidFill>
                <a:latin typeface="Times New Roman"/>
                <a:ea typeface="Times New Roman"/>
                <a:cs typeface="Times New Roman"/>
              </a:defRPr>
            </a:pPr>
            <a:endParaRPr lang="es-ES"/>
          </a:p>
        </c:txPr>
        <c:crossAx val="-469459184"/>
        <c:crosses val="autoZero"/>
        <c:auto val="1"/>
        <c:lblAlgn val="ctr"/>
        <c:lblOffset val="100"/>
        <c:tickLblSkip val="1"/>
        <c:tickMarkSkip val="1"/>
        <c:noMultiLvlLbl val="0"/>
      </c:catAx>
      <c:valAx>
        <c:axId val="-469459184"/>
        <c:scaling>
          <c:orientation val="minMax"/>
          <c:max val="0.4"/>
          <c:min val="0"/>
        </c:scaling>
        <c:delete val="0"/>
        <c:axPos val="l"/>
        <c:numFmt formatCode="0%" sourceLinked="0"/>
        <c:majorTickMark val="out"/>
        <c:minorTickMark val="none"/>
        <c:tickLblPos val="nextTo"/>
        <c:spPr>
          <a:ln w="3389">
            <a:solidFill>
              <a:srgbClr val="000000"/>
            </a:solidFill>
            <a:prstDash val="solid"/>
          </a:ln>
        </c:spPr>
        <c:txPr>
          <a:bodyPr rot="0" vert="horz"/>
          <a:lstStyle/>
          <a:p>
            <a:pPr>
              <a:defRPr sz="987" b="1" i="0" u="none" strike="noStrike" baseline="0">
                <a:solidFill>
                  <a:srgbClr val="000000"/>
                </a:solidFill>
                <a:latin typeface="Times New Roman"/>
                <a:ea typeface="Times New Roman"/>
                <a:cs typeface="Times New Roman"/>
              </a:defRPr>
            </a:pPr>
            <a:endParaRPr lang="es-ES"/>
          </a:p>
        </c:txPr>
        <c:crossAx val="-469454832"/>
        <c:crosses val="autoZero"/>
        <c:crossBetween val="between"/>
        <c:majorUnit val="0.1"/>
      </c:valAx>
      <c:spPr>
        <a:noFill/>
        <a:ln w="27114">
          <a:noFill/>
        </a:ln>
      </c:spPr>
    </c:plotArea>
    <c:plotVisOnly val="1"/>
    <c:dispBlanksAs val="gap"/>
    <c:showDLblsOverMax val="0"/>
  </c:chart>
  <c:spPr>
    <a:noFill/>
    <a:ln>
      <a:noFill/>
    </a:ln>
  </c:spPr>
  <c:txPr>
    <a:bodyPr/>
    <a:lstStyle/>
    <a:p>
      <a:pPr>
        <a:defRPr sz="987" b="1" i="0" u="none" strike="noStrike" baseline="0">
          <a:solidFill>
            <a:srgbClr val="000000"/>
          </a:solidFill>
          <a:latin typeface="Times New Roman"/>
          <a:ea typeface="Times New Roman"/>
          <a:cs typeface="Times New Roman"/>
        </a:defRPr>
      </a:pPr>
      <a:endParaRPr lang="es-E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B87E90BD-7F0C-40C6-8E4D-B24888C16A5A}" type="datetimeFigureOut">
              <a:rPr lang="es-ES"/>
              <a:pPr>
                <a:defRPr/>
              </a:pPr>
              <a:t>03/08/2016</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8574356-73EA-49CC-8E3F-CCE949C87CF2}" type="slidenum">
              <a:rPr lang="es-ES"/>
              <a:pPr>
                <a:defRPr/>
              </a:pPr>
              <a:t>‹Nº›</a:t>
            </a:fld>
            <a:endParaRPr lang="es-ES"/>
          </a:p>
        </p:txBody>
      </p:sp>
    </p:spTree>
    <p:extLst>
      <p:ext uri="{BB962C8B-B14F-4D97-AF65-F5344CB8AC3E}">
        <p14:creationId xmlns:p14="http://schemas.microsoft.com/office/powerpoint/2010/main" val="13766867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26145D9-A165-4659-BA4F-CD6C1F96EB93}" type="datetimeFigureOut">
              <a:rPr lang="es-ES"/>
              <a:pPr>
                <a:defRPr/>
              </a:pPr>
              <a:t>03/08/2016</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68F9906-DDF7-427F-823D-E42596F0514B}" type="slidenum">
              <a:rPr lang="es-ES"/>
              <a:pPr>
                <a:defRPr/>
              </a:pPr>
              <a:t>‹Nº›</a:t>
            </a:fld>
            <a:endParaRPr lang="es-ES"/>
          </a:p>
        </p:txBody>
      </p:sp>
    </p:spTree>
    <p:extLst>
      <p:ext uri="{BB962C8B-B14F-4D97-AF65-F5344CB8AC3E}">
        <p14:creationId xmlns:p14="http://schemas.microsoft.com/office/powerpoint/2010/main" val="17317422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eaLnBrk="0" hangingPunct="0">
              <a:spcBef>
                <a:spcPct val="30000"/>
              </a:spcBef>
              <a:tabLst>
                <a:tab pos="723900" algn="l"/>
                <a:tab pos="1447800" algn="l"/>
                <a:tab pos="2171700" algn="l"/>
                <a:tab pos="2895600" algn="l"/>
              </a:tabLst>
              <a:defRPr sz="1200">
                <a:solidFill>
                  <a:schemeClr val="tx1"/>
                </a:solidFill>
                <a:latin typeface="Calibri" pitchFamily="34" charset="0"/>
              </a:defRPr>
            </a:lvl1pPr>
            <a:lvl2pPr marL="742950" indent="-285750" eaLnBrk="0" hangingPunct="0">
              <a:spcBef>
                <a:spcPct val="30000"/>
              </a:spcBef>
              <a:tabLst>
                <a:tab pos="723900" algn="l"/>
                <a:tab pos="1447800" algn="l"/>
                <a:tab pos="2171700" algn="l"/>
                <a:tab pos="2895600" algn="l"/>
              </a:tabLst>
              <a:defRPr sz="1200">
                <a:solidFill>
                  <a:schemeClr val="tx1"/>
                </a:solidFill>
                <a:latin typeface="Calibri" pitchFamily="34" charset="0"/>
              </a:defRPr>
            </a:lvl2pPr>
            <a:lvl3pPr marL="1143000" indent="-228600" eaLnBrk="0" hangingPunct="0">
              <a:spcBef>
                <a:spcPct val="30000"/>
              </a:spcBef>
              <a:tabLst>
                <a:tab pos="723900" algn="l"/>
                <a:tab pos="1447800" algn="l"/>
                <a:tab pos="2171700" algn="l"/>
                <a:tab pos="2895600" algn="l"/>
              </a:tabLst>
              <a:defRPr sz="1200">
                <a:solidFill>
                  <a:schemeClr val="tx1"/>
                </a:solidFill>
                <a:latin typeface="Calibri" pitchFamily="34" charset="0"/>
              </a:defRPr>
            </a:lvl3pPr>
            <a:lvl4pPr marL="1600200" indent="-228600" eaLnBrk="0" hangingPunct="0">
              <a:spcBef>
                <a:spcPct val="30000"/>
              </a:spcBef>
              <a:tabLst>
                <a:tab pos="723900" algn="l"/>
                <a:tab pos="1447800" algn="l"/>
                <a:tab pos="2171700" algn="l"/>
                <a:tab pos="2895600" algn="l"/>
              </a:tabLst>
              <a:defRPr sz="1200">
                <a:solidFill>
                  <a:schemeClr val="tx1"/>
                </a:solidFill>
                <a:latin typeface="Calibri" pitchFamily="34" charset="0"/>
              </a:defRPr>
            </a:lvl4pPr>
            <a:lvl5pPr marL="2057400" indent="-228600" eaLnBrk="0" hangingPunct="0">
              <a:spcBef>
                <a:spcPct val="30000"/>
              </a:spcBef>
              <a:tabLst>
                <a:tab pos="723900" algn="l"/>
                <a:tab pos="1447800" algn="l"/>
                <a:tab pos="2171700" algn="l"/>
                <a:tab pos="2895600" algn="l"/>
              </a:tabLst>
              <a:defRPr sz="1200">
                <a:solidFill>
                  <a:schemeClr val="tx1"/>
                </a:solidFill>
                <a:latin typeface="Calibri" pitchFamily="34" charset="0"/>
              </a:defRPr>
            </a:lvl5pPr>
            <a:lvl6pPr marL="25146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Calibri" pitchFamily="34" charset="0"/>
              </a:defRPr>
            </a:lvl6pPr>
            <a:lvl7pPr marL="29718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Calibri" pitchFamily="34" charset="0"/>
              </a:defRPr>
            </a:lvl7pPr>
            <a:lvl8pPr marL="34290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Calibri" pitchFamily="34" charset="0"/>
              </a:defRPr>
            </a:lvl8pPr>
            <a:lvl9pPr marL="38862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Calibri" pitchFamily="34" charset="0"/>
              </a:defRPr>
            </a:lvl9pPr>
          </a:lstStyle>
          <a:p>
            <a:pPr eaLnBrk="1" fontAlgn="base" hangingPunct="1">
              <a:spcBef>
                <a:spcPct val="0"/>
              </a:spcBef>
              <a:spcAft>
                <a:spcPct val="0"/>
              </a:spcAft>
            </a:pPr>
            <a:fld id="{78AD50E1-1DC1-43AB-8EA3-63E9557FBC41}" type="slidenum">
              <a:rPr lang="es-ES" altLang="es-ES" smtClean="0">
                <a:solidFill>
                  <a:srgbClr val="000000"/>
                </a:solidFill>
                <a:latin typeface="Times New Roman" pitchFamily="18" charset="0"/>
                <a:ea typeface="DejaVu Sans"/>
                <a:cs typeface="DejaVu Sans"/>
              </a:rPr>
              <a:pPr eaLnBrk="1" fontAlgn="base" hangingPunct="1">
                <a:spcBef>
                  <a:spcPct val="0"/>
                </a:spcBef>
                <a:spcAft>
                  <a:spcPct val="0"/>
                </a:spcAft>
              </a:pPr>
              <a:t>1</a:t>
            </a:fld>
            <a:endParaRPr lang="es-ES" altLang="es-ES">
              <a:solidFill>
                <a:srgbClr val="000000"/>
              </a:solidFill>
              <a:latin typeface="Times New Roman" pitchFamily="18" charset="0"/>
              <a:ea typeface="DejaVu Sans"/>
              <a:cs typeface="DejaVu Sans"/>
            </a:endParaRPr>
          </a:p>
        </p:txBody>
      </p:sp>
      <p:sp>
        <p:nvSpPr>
          <p:cNvPr id="13315"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3316" name="Rectangle 2"/>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es-ES" altLang="es-ES"/>
          </a:p>
        </p:txBody>
      </p:sp>
    </p:spTree>
    <p:extLst>
      <p:ext uri="{BB962C8B-B14F-4D97-AF65-F5344CB8AC3E}">
        <p14:creationId xmlns:p14="http://schemas.microsoft.com/office/powerpoint/2010/main" val="9231578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A286C7C-022C-744C-991F-2468A68428CD}" type="slidenum">
              <a:rPr lang="es-ES_tradnl" sz="1200">
                <a:latin typeface="Times New Roman" charset="0"/>
              </a:rPr>
              <a:pPr/>
              <a:t>17</a:t>
            </a:fld>
            <a:endParaRPr lang="es-ES_tradnl" sz="1200">
              <a:latin typeface="Times New Roman" charset="0"/>
            </a:endParaRPr>
          </a:p>
        </p:txBody>
      </p:sp>
      <p:sp>
        <p:nvSpPr>
          <p:cNvPr id="217091" name="Rectangle 2"/>
          <p:cNvSpPr>
            <a:spLocks noGrp="1" noRot="1" noChangeAspect="1" noChangeArrowheads="1" noTextEdit="1"/>
          </p:cNvSpPr>
          <p:nvPr>
            <p:ph type="sldImg"/>
          </p:nvPr>
        </p:nvSpPr>
        <p:spPr>
          <a:xfrm>
            <a:off x="1295400" y="685800"/>
            <a:ext cx="4572000" cy="3429000"/>
          </a:xfrm>
          <a:ln/>
        </p:spPr>
      </p:sp>
      <p:sp>
        <p:nvSpPr>
          <p:cNvPr id="217092"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Lst>
        </p:spPr>
        <p:txBody>
          <a:bodyPr/>
          <a:lstStyle/>
          <a:p>
            <a:r>
              <a:rPr lang="es-ES_tradnl">
                <a:latin typeface="Arial" charset="0"/>
              </a:rPr>
              <a:t>En el año 2000 fue publicado este importante meta-análisis (</a:t>
            </a:r>
            <a:r>
              <a:rPr kumimoji="0" lang="es-ES_tradnl" sz="1600" i="1">
                <a:latin typeface="Times" charset="0"/>
              </a:rPr>
              <a:t>Flather, Yusuf . Lancet 2000, 355:1575-81)</a:t>
            </a:r>
            <a:r>
              <a:rPr kumimoji="0" lang="es-ES_tradnl" sz="1600" b="1" i="1">
                <a:latin typeface="Times" charset="0"/>
              </a:rPr>
              <a:t> </a:t>
            </a:r>
            <a:r>
              <a:rPr kumimoji="0" lang="es-ES_tradnl" sz="1600">
                <a:latin typeface="Times" charset="0"/>
              </a:rPr>
              <a:t>que incluyó todos los ensayos con IECA disponibles, que hubieran incluidos 1000 o más pacientes. La reducción del riesgo de muerte fue de un 26 % (IC 17-34%), evitando 60 muertes por cada 1000 pacientes tratados con IECA durante un período de 30 meses (NNT para evitar una muerte igual a 15).</a:t>
            </a:r>
          </a:p>
          <a:p>
            <a:endParaRPr kumimoji="0" lang="es-ES_tradnl" sz="1600">
              <a:latin typeface="Times" charset="0"/>
            </a:endParaRPr>
          </a:p>
          <a:p>
            <a:r>
              <a:rPr kumimoji="0" lang="es-ES_tradnl" sz="1600">
                <a:latin typeface="Times" charset="0"/>
              </a:rPr>
              <a:t>La prolongación media de la esperanza de vida fue algo superior a seis meses.</a:t>
            </a:r>
            <a:endParaRPr kumimoji="0" lang="es-ES_tradnl" sz="2000" b="1" i="1">
              <a:latin typeface="Times" charset="0"/>
            </a:endParaRPr>
          </a:p>
          <a:p>
            <a:endParaRPr lang="es-ES_tradnl">
              <a:latin typeface="Arial" charset="0"/>
            </a:endParaRPr>
          </a:p>
        </p:txBody>
      </p:sp>
    </p:spTree>
    <p:extLst>
      <p:ext uri="{BB962C8B-B14F-4D97-AF65-F5344CB8AC3E}">
        <p14:creationId xmlns:p14="http://schemas.microsoft.com/office/powerpoint/2010/main" val="17970750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a:spLocks noGrp="1" noChangeArrowheads="1"/>
          </p:cNvSpPr>
          <p:nvPr>
            <p:ph type="sldNum" sz="quarter" idx="5"/>
          </p:nvPr>
        </p:nvSpPr>
        <p:spPr>
          <a:noFill/>
        </p:spPr>
        <p:txBody>
          <a:bodyPr/>
          <a:lstStyle/>
          <a:p>
            <a:fld id="{F888A713-6C92-4EE9-B92D-9B37A0D1C2B2}" type="slidenum">
              <a:rPr lang="es-ES_tradnl" smtClean="0"/>
              <a:pPr/>
              <a:t>18</a:t>
            </a:fld>
            <a:endParaRPr lang="es-ES_tradnl"/>
          </a:p>
        </p:txBody>
      </p:sp>
      <p:sp>
        <p:nvSpPr>
          <p:cNvPr id="260099" name="Rectangle 2"/>
          <p:cNvSpPr>
            <a:spLocks noGrp="1" noRot="1" noChangeAspect="1" noChangeArrowheads="1" noTextEdit="1"/>
          </p:cNvSpPr>
          <p:nvPr>
            <p:ph type="sldImg"/>
          </p:nvPr>
        </p:nvSpPr>
        <p:spPr>
          <a:xfrm>
            <a:off x="1101725" y="319088"/>
            <a:ext cx="4567238" cy="3424237"/>
          </a:xfrm>
          <a:ln/>
        </p:spPr>
      </p:sp>
      <p:sp>
        <p:nvSpPr>
          <p:cNvPr id="260100" name="Rectangle 3"/>
          <p:cNvSpPr>
            <a:spLocks noGrp="1" noChangeArrowheads="1"/>
          </p:cNvSpPr>
          <p:nvPr>
            <p:ph type="body" idx="1"/>
          </p:nvPr>
        </p:nvSpPr>
        <p:spPr>
          <a:xfrm>
            <a:off x="538715" y="3983409"/>
            <a:ext cx="5805057" cy="4245168"/>
          </a:xfrm>
          <a:noFill/>
          <a:ln w="9525"/>
        </p:spPr>
        <p:txBody>
          <a:bodyPr/>
          <a:lstStyle/>
          <a:p>
            <a:r>
              <a:rPr lang="es-ES_tradnl" altLang="en-US" b="1" dirty="0"/>
              <a:t>E</a:t>
            </a:r>
            <a:r>
              <a:rPr lang="en-US" altLang="en-US" b="1" dirty="0"/>
              <a:t>n </a:t>
            </a:r>
            <a:r>
              <a:rPr lang="en-US" altLang="en-US" b="1" dirty="0" err="1"/>
              <a:t>este</a:t>
            </a:r>
            <a:r>
              <a:rPr lang="en-US" altLang="en-US" b="1" dirty="0"/>
              <a:t> </a:t>
            </a:r>
            <a:r>
              <a:rPr lang="en-US" altLang="en-US" b="1" dirty="0" err="1"/>
              <a:t>estudio</a:t>
            </a:r>
            <a:r>
              <a:rPr lang="en-US" altLang="en-US" b="1" dirty="0"/>
              <a:t> </a:t>
            </a:r>
            <a:r>
              <a:rPr lang="en-US" altLang="en-US" b="1" dirty="0" err="1"/>
              <a:t>controlado</a:t>
            </a:r>
            <a:r>
              <a:rPr lang="en-US" altLang="en-US" b="1" dirty="0"/>
              <a:t>, </a:t>
            </a:r>
            <a:r>
              <a:rPr lang="en-US" altLang="en-US" b="1" dirty="0" err="1"/>
              <a:t>aleatorizado</a:t>
            </a:r>
            <a:r>
              <a:rPr lang="en-US" altLang="en-US" b="1" dirty="0"/>
              <a:t>, la </a:t>
            </a:r>
            <a:r>
              <a:rPr lang="en-US" altLang="en-US" b="1" dirty="0" err="1"/>
              <a:t>mortalidad</a:t>
            </a:r>
            <a:r>
              <a:rPr lang="en-US" altLang="en-US" b="1" dirty="0"/>
              <a:t> del </a:t>
            </a:r>
            <a:r>
              <a:rPr lang="en-US" altLang="en-US" b="1" dirty="0" err="1"/>
              <a:t>grupo</a:t>
            </a:r>
            <a:r>
              <a:rPr lang="en-US" altLang="en-US" b="1" dirty="0"/>
              <a:t> captopril </a:t>
            </a:r>
            <a:r>
              <a:rPr lang="en-US" altLang="en-US" b="1" dirty="0" err="1"/>
              <a:t>sirvio</a:t>
            </a:r>
            <a:r>
              <a:rPr lang="en-US" altLang="en-US" b="1" dirty="0"/>
              <a:t> </a:t>
            </a:r>
            <a:r>
              <a:rPr lang="en-US" altLang="en-US" b="1" dirty="0" err="1"/>
              <a:t>como</a:t>
            </a:r>
            <a:r>
              <a:rPr lang="en-US" altLang="en-US" b="1" dirty="0"/>
              <a:t> </a:t>
            </a:r>
            <a:r>
              <a:rPr lang="en-US" altLang="en-US" b="1" dirty="0" err="1"/>
              <a:t>comparador</a:t>
            </a:r>
            <a:r>
              <a:rPr lang="en-US" altLang="en-US" b="1" dirty="0"/>
              <a:t> </a:t>
            </a:r>
            <a:r>
              <a:rPr lang="en-US" altLang="en-US" b="1" dirty="0" err="1"/>
              <a:t>ya</a:t>
            </a:r>
            <a:r>
              <a:rPr lang="en-US" altLang="en-US" b="1" dirty="0"/>
              <a:t> </a:t>
            </a:r>
            <a:r>
              <a:rPr lang="en-US" altLang="en-US" b="1" dirty="0" err="1"/>
              <a:t>que</a:t>
            </a:r>
            <a:r>
              <a:rPr lang="en-US" altLang="en-US" b="1" dirty="0"/>
              <a:t> </a:t>
            </a:r>
            <a:r>
              <a:rPr lang="en-US" altLang="en-US" b="1" dirty="0" err="1"/>
              <a:t>es</a:t>
            </a:r>
            <a:r>
              <a:rPr lang="en-US" altLang="en-US" b="1" dirty="0"/>
              <a:t> el </a:t>
            </a:r>
            <a:r>
              <a:rPr lang="en-US" altLang="en-US" b="1" dirty="0" err="1"/>
              <a:t>tratamiento</a:t>
            </a:r>
            <a:r>
              <a:rPr lang="en-US" altLang="en-US" b="1" dirty="0"/>
              <a:t> </a:t>
            </a:r>
            <a:r>
              <a:rPr lang="en-US" altLang="en-US" b="1" dirty="0" err="1"/>
              <a:t>estándar</a:t>
            </a:r>
            <a:r>
              <a:rPr lang="en-US" altLang="en-US" b="1" dirty="0"/>
              <a:t>. Los </a:t>
            </a:r>
            <a:r>
              <a:rPr lang="en-US" altLang="en-US" b="1" dirty="0" err="1"/>
              <a:t>pacientes</a:t>
            </a:r>
            <a:r>
              <a:rPr lang="en-US" altLang="en-US" b="1" dirty="0"/>
              <a:t> </a:t>
            </a:r>
            <a:r>
              <a:rPr lang="en-US" altLang="en-US" b="1" dirty="0" err="1"/>
              <a:t>aleatorizados</a:t>
            </a:r>
            <a:r>
              <a:rPr lang="en-US" altLang="en-US" b="1" dirty="0"/>
              <a:t> al </a:t>
            </a:r>
            <a:r>
              <a:rPr lang="en-US" altLang="en-US" b="1" dirty="0" err="1"/>
              <a:t>brazo</a:t>
            </a:r>
            <a:r>
              <a:rPr lang="en-US" altLang="en-US" b="1" dirty="0"/>
              <a:t> de valsartan </a:t>
            </a:r>
            <a:r>
              <a:rPr lang="en-US" altLang="en-US" b="1" dirty="0" err="1"/>
              <a:t>experimentaron</a:t>
            </a:r>
            <a:r>
              <a:rPr lang="en-US" altLang="en-US" b="1" dirty="0"/>
              <a:t> un </a:t>
            </a:r>
            <a:r>
              <a:rPr lang="en-US" altLang="en-US" b="1" dirty="0" err="1"/>
              <a:t>incidencia</a:t>
            </a:r>
            <a:r>
              <a:rPr lang="en-US" altLang="en-US" b="1" dirty="0"/>
              <a:t> similar de </a:t>
            </a:r>
            <a:r>
              <a:rPr lang="en-US" altLang="en-US" b="1" dirty="0" err="1"/>
              <a:t>muerte</a:t>
            </a:r>
            <a:r>
              <a:rPr lang="en-US" altLang="en-US" b="1" dirty="0"/>
              <a:t> </a:t>
            </a:r>
            <a:r>
              <a:rPr lang="en-US" altLang="en-US" b="1" dirty="0" err="1"/>
              <a:t>por</a:t>
            </a:r>
            <a:r>
              <a:rPr lang="en-US" altLang="en-US" b="1" dirty="0"/>
              <a:t> </a:t>
            </a:r>
            <a:r>
              <a:rPr lang="en-US" altLang="en-US" b="1" dirty="0" err="1"/>
              <a:t>cualquier</a:t>
            </a:r>
            <a:r>
              <a:rPr lang="en-US" altLang="en-US" b="1" dirty="0"/>
              <a:t> </a:t>
            </a:r>
            <a:r>
              <a:rPr lang="en-US" altLang="en-US" b="1" dirty="0" err="1"/>
              <a:t>causa</a:t>
            </a:r>
            <a:r>
              <a:rPr lang="en-US" altLang="en-US" b="1" dirty="0"/>
              <a:t>, con un </a:t>
            </a:r>
            <a:r>
              <a:rPr lang="en-US" altLang="en-US" b="1" dirty="0" err="1"/>
              <a:t>riesgo</a:t>
            </a:r>
            <a:r>
              <a:rPr lang="en-US" altLang="en-US" b="1" dirty="0"/>
              <a:t> </a:t>
            </a:r>
            <a:r>
              <a:rPr lang="en-US" altLang="en-US" b="1" dirty="0" err="1"/>
              <a:t>relativo</a:t>
            </a:r>
            <a:r>
              <a:rPr lang="en-US" altLang="en-US" b="1" dirty="0"/>
              <a:t> de 1.00.</a:t>
            </a:r>
          </a:p>
          <a:p>
            <a:endParaRPr lang="es-ES_tradnl" altLang="en-US" b="1" dirty="0"/>
          </a:p>
          <a:p>
            <a:r>
              <a:rPr lang="es-ES_tradnl" altLang="en-US" b="1" dirty="0"/>
              <a:t>Los pacientes </a:t>
            </a:r>
            <a:r>
              <a:rPr lang="en-US" altLang="en-US" b="1" dirty="0" err="1"/>
              <a:t>aleatorizados</a:t>
            </a:r>
            <a:r>
              <a:rPr lang="en-US" altLang="en-US" b="1" dirty="0"/>
              <a:t> a la </a:t>
            </a:r>
            <a:r>
              <a:rPr lang="en-US" altLang="en-US" b="1" dirty="0" err="1"/>
              <a:t>combinación</a:t>
            </a:r>
            <a:r>
              <a:rPr lang="en-US" altLang="en-US" b="1" dirty="0"/>
              <a:t> de valsartan </a:t>
            </a:r>
            <a:r>
              <a:rPr lang="en-US" altLang="en-US" b="1" dirty="0" err="1"/>
              <a:t>más</a:t>
            </a:r>
            <a:r>
              <a:rPr lang="en-US" altLang="en-US" b="1" dirty="0"/>
              <a:t> captopril </a:t>
            </a:r>
            <a:r>
              <a:rPr lang="en-US" altLang="en-US" b="1" dirty="0" err="1"/>
              <a:t>también</a:t>
            </a:r>
            <a:r>
              <a:rPr lang="en-US" altLang="en-US" b="1" dirty="0"/>
              <a:t> </a:t>
            </a:r>
            <a:r>
              <a:rPr lang="en-US" altLang="en-US" b="1" dirty="0" err="1"/>
              <a:t>presentaron</a:t>
            </a:r>
            <a:r>
              <a:rPr lang="en-US" altLang="en-US" b="1" dirty="0"/>
              <a:t> </a:t>
            </a:r>
            <a:r>
              <a:rPr lang="en-US" altLang="en-US" b="1" dirty="0" err="1"/>
              <a:t>una</a:t>
            </a:r>
            <a:r>
              <a:rPr lang="en-US" altLang="en-US" b="1" dirty="0"/>
              <a:t> </a:t>
            </a:r>
            <a:r>
              <a:rPr lang="en-US" altLang="en-US" b="1" dirty="0" err="1"/>
              <a:t>incidencia</a:t>
            </a:r>
            <a:r>
              <a:rPr lang="en-US" altLang="en-US" b="1" dirty="0"/>
              <a:t> similar de </a:t>
            </a:r>
            <a:r>
              <a:rPr lang="en-US" altLang="en-US" b="1" dirty="0" err="1"/>
              <a:t>muerte</a:t>
            </a:r>
            <a:r>
              <a:rPr lang="en-US" altLang="en-US" b="1" dirty="0"/>
              <a:t>, con un </a:t>
            </a:r>
            <a:r>
              <a:rPr lang="en-US" altLang="en-US" b="1" dirty="0" err="1"/>
              <a:t>riesgo</a:t>
            </a:r>
            <a:r>
              <a:rPr lang="en-US" altLang="en-US" b="1" dirty="0"/>
              <a:t> </a:t>
            </a:r>
            <a:r>
              <a:rPr lang="en-US" altLang="en-US" b="1" dirty="0" err="1"/>
              <a:t>relativo</a:t>
            </a:r>
            <a:r>
              <a:rPr lang="en-US" altLang="en-US" b="1" dirty="0"/>
              <a:t> de 0.98. </a:t>
            </a:r>
          </a:p>
          <a:p>
            <a:endParaRPr lang="en-US" altLang="en-US" b="1" dirty="0"/>
          </a:p>
          <a:p>
            <a:r>
              <a:rPr lang="en-US" altLang="en-US" b="1" dirty="0" err="1"/>
              <a:t>Ninguno</a:t>
            </a:r>
            <a:r>
              <a:rPr lang="en-US" altLang="en-US" b="1" dirty="0"/>
              <a:t> de los dos </a:t>
            </a:r>
            <a:r>
              <a:rPr lang="en-US" altLang="en-US" b="1" dirty="0" err="1"/>
              <a:t>grupos</a:t>
            </a:r>
            <a:r>
              <a:rPr lang="en-US" altLang="en-US" b="1" dirty="0"/>
              <a:t> </a:t>
            </a:r>
            <a:r>
              <a:rPr lang="en-US" altLang="en-US" b="1" dirty="0" err="1"/>
              <a:t>mostró</a:t>
            </a:r>
            <a:r>
              <a:rPr lang="en-US" altLang="en-US" b="1" dirty="0"/>
              <a:t> </a:t>
            </a:r>
            <a:r>
              <a:rPr lang="en-US" altLang="en-US" b="1" dirty="0" err="1"/>
              <a:t>diferencias</a:t>
            </a:r>
            <a:r>
              <a:rPr lang="en-US" altLang="en-US" b="1" dirty="0"/>
              <a:t> </a:t>
            </a:r>
            <a:r>
              <a:rPr lang="en-US" altLang="en-US" b="1" dirty="0" err="1"/>
              <a:t>significativas</a:t>
            </a:r>
            <a:r>
              <a:rPr lang="en-US" altLang="en-US" b="1" dirty="0"/>
              <a:t> </a:t>
            </a:r>
            <a:r>
              <a:rPr lang="en-US" altLang="en-US" b="1" dirty="0" err="1"/>
              <a:t>respecto</a:t>
            </a:r>
            <a:r>
              <a:rPr lang="en-US" altLang="en-US" b="1" dirty="0"/>
              <a:t>  a la </a:t>
            </a:r>
            <a:r>
              <a:rPr lang="en-US" altLang="en-US" b="1" dirty="0" err="1"/>
              <a:t>incidencia</a:t>
            </a:r>
            <a:r>
              <a:rPr lang="en-US" altLang="en-US" b="1" dirty="0"/>
              <a:t> de </a:t>
            </a:r>
            <a:r>
              <a:rPr lang="en-US" altLang="en-US" b="1" dirty="0" err="1"/>
              <a:t>eventos</a:t>
            </a:r>
            <a:r>
              <a:rPr lang="en-US" altLang="en-US" b="1" dirty="0"/>
              <a:t> </a:t>
            </a:r>
            <a:r>
              <a:rPr lang="en-US" altLang="en-US" b="1" dirty="0" err="1"/>
              <a:t>caridovasculares</a:t>
            </a:r>
            <a:r>
              <a:rPr lang="en-US" altLang="en-US" b="1" dirty="0"/>
              <a:t> del </a:t>
            </a:r>
            <a:r>
              <a:rPr lang="en-US" altLang="en-US" b="1" dirty="0" err="1"/>
              <a:t>grupo</a:t>
            </a:r>
            <a:r>
              <a:rPr lang="en-US" altLang="en-US" b="1" dirty="0"/>
              <a:t> captopril.</a:t>
            </a:r>
            <a:r>
              <a:rPr lang="es-ES_tradnl" b="1" dirty="0"/>
              <a:t> </a:t>
            </a:r>
          </a:p>
          <a:p>
            <a:endParaRPr lang="es-ES_tradnl" b="1" dirty="0"/>
          </a:p>
          <a:p>
            <a:r>
              <a:rPr lang="es-ES_tradnl" b="1" dirty="0"/>
              <a:t>Los pacientes incluidos en el estudio habían sufrido un infarto agudo de miocardio entre las 12 h y los 10 días antes de la aleatorización, complicado con insuficiencia cardíaca, demostrada por signos clínicos y7o radiológicos,  y/o disfunción ventricular izquierda (FE menor de 40% por </a:t>
            </a:r>
            <a:r>
              <a:rPr lang="es-ES_tradnl" b="1" dirty="0" err="1"/>
              <a:t>angiografia</a:t>
            </a:r>
            <a:r>
              <a:rPr lang="es-ES_tradnl" b="1" dirty="0"/>
              <a:t> isotópica o FE menor o igual a 35% por ecocardiografía).</a:t>
            </a:r>
          </a:p>
          <a:p>
            <a:endParaRPr lang="es-ES_tradnl" b="1" dirty="0"/>
          </a:p>
          <a:p>
            <a:r>
              <a:rPr lang="es-ES_tradnl" b="1" dirty="0"/>
              <a:t>Los pacientes se </a:t>
            </a:r>
            <a:r>
              <a:rPr lang="es-ES_tradnl" b="1" dirty="0" err="1"/>
              <a:t>aleatorizaron</a:t>
            </a:r>
            <a:r>
              <a:rPr lang="es-ES_tradnl" b="1" dirty="0"/>
              <a:t> 1:1:1 a </a:t>
            </a:r>
            <a:r>
              <a:rPr lang="es-ES_tradnl" b="1" dirty="0" err="1"/>
              <a:t>captopril</a:t>
            </a:r>
            <a:r>
              <a:rPr lang="es-ES_tradnl" b="1" dirty="0"/>
              <a:t> 50 mg tres veces al día, a </a:t>
            </a:r>
            <a:r>
              <a:rPr lang="es-ES_tradnl" b="1" dirty="0" err="1"/>
              <a:t>valsartan</a:t>
            </a:r>
            <a:r>
              <a:rPr lang="es-ES_tradnl" b="1" dirty="0"/>
              <a:t> 160 mg dos veces al día o la combinación de </a:t>
            </a:r>
            <a:r>
              <a:rPr lang="es-ES_tradnl" b="1" dirty="0" err="1"/>
              <a:t>captopril</a:t>
            </a:r>
            <a:r>
              <a:rPr lang="es-ES_tradnl" b="1" dirty="0"/>
              <a:t> 50 mg tres veces al día más 80 mg dos veces al día respectivamente.</a:t>
            </a:r>
          </a:p>
          <a:p>
            <a:endParaRPr lang="es-ES_tradnl" b="1" dirty="0"/>
          </a:p>
          <a:p>
            <a:r>
              <a:rPr lang="es-ES_tradnl" b="1" dirty="0"/>
              <a:t>El objetivo primario fue la mortalidad por todas las causas. Otras variables fueron la muerte CV, hospitalizaciones por IC y el </a:t>
            </a:r>
            <a:r>
              <a:rPr lang="es-ES_tradnl" b="1" dirty="0" err="1"/>
              <a:t>reinfarto</a:t>
            </a:r>
            <a:r>
              <a:rPr lang="es-ES_tradnl" b="1" dirty="0"/>
              <a:t>. También se valoraron la tolerabilidad y seguridad de los tratamientos. El seguimiento medio fue de 24.7 meses.</a:t>
            </a:r>
          </a:p>
          <a:p>
            <a:r>
              <a:rPr lang="en-US" b="1" dirty="0" err="1"/>
              <a:t>Pfeffer</a:t>
            </a:r>
            <a:r>
              <a:rPr lang="en-US" b="1" dirty="0"/>
              <a:t>, et al., NEJM 2003;349:1893-1906</a:t>
            </a:r>
          </a:p>
          <a:p>
            <a:endParaRPr lang="en-US" b="1" dirty="0"/>
          </a:p>
          <a:p>
            <a:endParaRPr lang="en-US" altLang="en-US" b="1" dirty="0"/>
          </a:p>
        </p:txBody>
      </p:sp>
    </p:spTree>
    <p:extLst>
      <p:ext uri="{BB962C8B-B14F-4D97-AF65-F5344CB8AC3E}">
        <p14:creationId xmlns:p14="http://schemas.microsoft.com/office/powerpoint/2010/main" val="7756212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917439C-23E2-054B-9AB2-4490F75BCB13}" type="slidenum">
              <a:rPr lang="es-ES_tradnl" sz="1200">
                <a:latin typeface="Times New Roman" charset="0"/>
              </a:rPr>
              <a:pPr/>
              <a:t>19</a:t>
            </a:fld>
            <a:endParaRPr lang="es-ES_tradnl" sz="1200">
              <a:latin typeface="Times New Roman" charset="0"/>
            </a:endParaRPr>
          </a:p>
        </p:txBody>
      </p:sp>
      <p:sp>
        <p:nvSpPr>
          <p:cNvPr id="218115" name="Rectangle 2"/>
          <p:cNvSpPr>
            <a:spLocks noGrp="1" noRot="1" noChangeAspect="1" noChangeArrowheads="1" noTextEdit="1"/>
          </p:cNvSpPr>
          <p:nvPr>
            <p:ph type="sldImg"/>
          </p:nvPr>
        </p:nvSpPr>
        <p:spPr>
          <a:xfrm>
            <a:off x="1295400" y="685800"/>
            <a:ext cx="4572000" cy="3429000"/>
          </a:xfrm>
          <a:ln/>
        </p:spPr>
      </p:sp>
      <p:sp>
        <p:nvSpPr>
          <p:cNvPr id="218116"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Lst>
        </p:spPr>
        <p:txBody>
          <a:bodyPr/>
          <a:lstStyle/>
          <a:p>
            <a:r>
              <a:rPr lang="es-ES_tradnl">
                <a:latin typeface="Arial" charset="0"/>
              </a:rPr>
              <a:t>Se muestran las principales contraindicaciones, efectos adversos y dosis recomendadas para el tratamiento con IECAS</a:t>
            </a:r>
          </a:p>
          <a:p>
            <a:r>
              <a:rPr lang="es-ES_tradnl">
                <a:latin typeface="Arial" charset="0"/>
              </a:rPr>
              <a:t>Generalmente se considera una contraindicación para el uso de IECA (también para el uso de ARA-II) la insuficiencia renal establecida (creatinina &gt; 2,5 – 3 mg/dl) y/o hiperpotasemia (K+ &gt; 5,5 meq/L)</a:t>
            </a:r>
          </a:p>
          <a:p>
            <a:r>
              <a:rPr lang="es-ES_tradnl">
                <a:latin typeface="Arial" charset="0"/>
              </a:rPr>
              <a:t>En pacientes con menor deterioro de la función renal (Cp entre 1,5 y 2,5) y/o potasio sérico entre 5-5,5 meq/L los IECA habrán de administrarse con precaución, lo que incluye un control estrecho de la tensión arterial, función renal y potasio (analíticas frecuentes). Es frecuente encontrar un ligero empeoramiento inicial de la función renal al principio del tratamiento (aumento de la Cp en un 10-15 % sobre los niveles basales) pero esto no indica suspender el tratamiento, ya que a menudo se sigue de una mejoría.</a:t>
            </a:r>
            <a:endParaRPr lang="es-ES">
              <a:latin typeface="Arial" charset="0"/>
            </a:endParaRPr>
          </a:p>
        </p:txBody>
      </p:sp>
    </p:spTree>
    <p:extLst>
      <p:ext uri="{BB962C8B-B14F-4D97-AF65-F5344CB8AC3E}">
        <p14:creationId xmlns:p14="http://schemas.microsoft.com/office/powerpoint/2010/main" val="16459224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7A6D916-74F4-C244-9089-38CDCCC3F990}" type="slidenum">
              <a:rPr lang="es-ES_tradnl"/>
              <a:pPr>
                <a:defRPr/>
              </a:pPr>
              <a:t>23</a:t>
            </a:fld>
            <a:endParaRPr lang="es-ES_tradnl"/>
          </a:p>
        </p:txBody>
      </p:sp>
      <p:sp>
        <p:nvSpPr>
          <p:cNvPr id="1005570" name="Rectangle 2"/>
          <p:cNvSpPr>
            <a:spLocks noGrp="1" noRot="1" noChangeAspect="1" noChangeArrowheads="1" noTextEdit="1"/>
          </p:cNvSpPr>
          <p:nvPr>
            <p:ph type="sldImg"/>
          </p:nvPr>
        </p:nvSpPr>
        <p:spPr>
          <a:xfrm>
            <a:off x="1147763" y="685800"/>
            <a:ext cx="4572000" cy="3429000"/>
          </a:xfrm>
          <a:ln/>
          <a:extLst>
            <a:ext uri="{FAA26D3D-D897-4be2-8F04-BA451C77F1D7}">
              <ma14:placeholderFlag xmlns="" xmlns:ma14="http://schemas.microsoft.com/office/mac/drawingml/2011/main" val="1"/>
            </a:ext>
          </a:extLst>
        </p:spPr>
      </p:sp>
      <p:sp>
        <p:nvSpPr>
          <p:cNvPr id="1005571" name="Rectangle 3"/>
          <p:cNvSpPr>
            <a:spLocks noGrp="1" noChangeArrowheads="1"/>
          </p:cNvSpPr>
          <p:nvPr>
            <p:ph type="body" idx="1"/>
          </p:nvPr>
        </p:nvSpPr>
        <p:spPr>
          <a:xfrm>
            <a:off x="920750" y="4354513"/>
            <a:ext cx="5016500" cy="4137025"/>
          </a:xfrm>
          <a:ln/>
          <a:extLst>
            <a:ext uri="{91240B29-F687-4f45-9708-019B960494DF}">
              <a14:hiddenLine xmlns="" xmlns:a14="http://schemas.microsoft.com/office/drawing/2010/main" w="12700">
                <a:solidFill>
                  <a:schemeClr val="tx1"/>
                </a:solidFill>
                <a:miter lim="800000"/>
                <a:headEnd/>
                <a:tailEnd/>
              </a14:hiddenLine>
            </a:ext>
          </a:extLst>
        </p:spPr>
        <p:txBody>
          <a:bodyPr/>
          <a:lstStyle/>
          <a:p>
            <a:pPr>
              <a:defRPr/>
            </a:pPr>
            <a:endParaRPr lang="es-ES">
              <a:cs typeface="+mn-cs"/>
            </a:endParaRPr>
          </a:p>
        </p:txBody>
      </p:sp>
    </p:spTree>
    <p:extLst>
      <p:ext uri="{BB962C8B-B14F-4D97-AF65-F5344CB8AC3E}">
        <p14:creationId xmlns:p14="http://schemas.microsoft.com/office/powerpoint/2010/main" val="18389222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9A622751-FBFC-CF49-A04F-37110F666327}" type="slidenum">
              <a:rPr lang="es-ES" smtClean="0"/>
              <a:pPr>
                <a:defRPr/>
              </a:pPr>
              <a:t>26</a:t>
            </a:fld>
            <a:endParaRPr lang="es-ES"/>
          </a:p>
        </p:txBody>
      </p:sp>
    </p:spTree>
    <p:extLst>
      <p:ext uri="{BB962C8B-B14F-4D97-AF65-F5344CB8AC3E}">
        <p14:creationId xmlns:p14="http://schemas.microsoft.com/office/powerpoint/2010/main" val="1191989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D77AA2C-0339-CB4B-8E53-2DF435864BEE}" type="slidenum">
              <a:rPr lang="es-ES_tradnl" sz="1200">
                <a:latin typeface="Times New Roman" charset="0"/>
              </a:rPr>
              <a:pPr/>
              <a:t>2</a:t>
            </a:fld>
            <a:endParaRPr lang="es-ES_tradnl" sz="1200">
              <a:latin typeface="Times New Roman" charset="0"/>
            </a:endParaRPr>
          </a:p>
        </p:txBody>
      </p:sp>
      <p:sp>
        <p:nvSpPr>
          <p:cNvPr id="205827" name="Rectangle 2"/>
          <p:cNvSpPr>
            <a:spLocks noGrp="1" noRot="1" noChangeAspect="1" noChangeArrowheads="1" noTextEdit="1"/>
          </p:cNvSpPr>
          <p:nvPr>
            <p:ph type="sldImg"/>
          </p:nvPr>
        </p:nvSpPr>
        <p:spPr>
          <a:xfrm>
            <a:off x="1295400" y="685800"/>
            <a:ext cx="4572000" cy="3429000"/>
          </a:xfrm>
          <a:ln/>
        </p:spPr>
      </p:sp>
      <p:sp>
        <p:nvSpPr>
          <p:cNvPr id="205828"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Lst>
        </p:spPr>
        <p:txBody>
          <a:bodyPr/>
          <a:lstStyle/>
          <a:p>
            <a:r>
              <a:rPr lang="es-ES_tradnl">
                <a:latin typeface="Arial" charset="0"/>
              </a:rPr>
              <a:t>Se muestran distintos signos de congestión venosa sistémica en la paciente.</a:t>
            </a:r>
          </a:p>
          <a:p>
            <a:endParaRPr lang="es-ES_tradnl">
              <a:latin typeface="Arial" charset="0"/>
            </a:endParaRPr>
          </a:p>
          <a:p>
            <a:r>
              <a:rPr lang="es-ES_tradnl">
                <a:latin typeface="Arial" charset="0"/>
              </a:rPr>
              <a:t>Obsérvese la fóvea tras la presión en la región pretibial.</a:t>
            </a:r>
            <a:endParaRPr lang="es-ES">
              <a:latin typeface="Arial" charset="0"/>
            </a:endParaRPr>
          </a:p>
        </p:txBody>
      </p:sp>
    </p:spTree>
    <p:extLst>
      <p:ext uri="{BB962C8B-B14F-4D97-AF65-F5344CB8AC3E}">
        <p14:creationId xmlns:p14="http://schemas.microsoft.com/office/powerpoint/2010/main" val="51511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1 Marcador de imagen de diapositiva"/>
          <p:cNvSpPr>
            <a:spLocks noGrp="1" noRot="1" noChangeAspect="1" noTextEdit="1"/>
          </p:cNvSpPr>
          <p:nvPr>
            <p:ph type="sldImg"/>
          </p:nvPr>
        </p:nvSpPr>
        <p:spPr>
          <a:ln/>
        </p:spPr>
      </p:sp>
      <p:sp>
        <p:nvSpPr>
          <p:cNvPr id="80898" name="2 Marcador de notas"/>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s-ES">
              <a:latin typeface="Times New Roman" charset="0"/>
            </a:endParaRPr>
          </a:p>
        </p:txBody>
      </p:sp>
      <p:sp>
        <p:nvSpPr>
          <p:cNvPr id="80899" name="3 Marcador de número de diapositiva"/>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rgbClr val="A50021"/>
                </a:solidFill>
                <a:latin typeface="Arial" charset="0"/>
                <a:ea typeface="ＭＳ Ｐゴシック" charset="0"/>
                <a:cs typeface="ＭＳ Ｐゴシック" charset="0"/>
              </a:defRPr>
            </a:lvl1pPr>
            <a:lvl2pPr marL="742950" indent="-285750" eaLnBrk="0" hangingPunct="0">
              <a:defRPr sz="4000">
                <a:solidFill>
                  <a:srgbClr val="A50021"/>
                </a:solidFill>
                <a:latin typeface="Arial" charset="0"/>
                <a:ea typeface="ＭＳ Ｐゴシック" charset="0"/>
              </a:defRPr>
            </a:lvl2pPr>
            <a:lvl3pPr marL="1143000" indent="-228600" eaLnBrk="0" hangingPunct="0">
              <a:defRPr sz="4000">
                <a:solidFill>
                  <a:srgbClr val="A50021"/>
                </a:solidFill>
                <a:latin typeface="Arial" charset="0"/>
                <a:ea typeface="ＭＳ Ｐゴシック" charset="0"/>
              </a:defRPr>
            </a:lvl3pPr>
            <a:lvl4pPr marL="1600200" indent="-228600" eaLnBrk="0" hangingPunct="0">
              <a:defRPr sz="4000">
                <a:solidFill>
                  <a:srgbClr val="A50021"/>
                </a:solidFill>
                <a:latin typeface="Arial" charset="0"/>
                <a:ea typeface="ＭＳ Ｐゴシック" charset="0"/>
              </a:defRPr>
            </a:lvl4pPr>
            <a:lvl5pPr marL="2057400" indent="-228600" eaLnBrk="0" hangingPunct="0">
              <a:defRPr sz="4000">
                <a:solidFill>
                  <a:srgbClr val="A50021"/>
                </a:solidFill>
                <a:latin typeface="Arial" charset="0"/>
                <a:ea typeface="ＭＳ Ｐゴシック" charset="0"/>
              </a:defRPr>
            </a:lvl5pPr>
            <a:lvl6pPr marL="2514600" indent="-228600" algn="ctr" eaLnBrk="0" fontAlgn="base" hangingPunct="0">
              <a:spcBef>
                <a:spcPct val="0"/>
              </a:spcBef>
              <a:spcAft>
                <a:spcPct val="0"/>
              </a:spcAft>
              <a:defRPr sz="4000">
                <a:solidFill>
                  <a:srgbClr val="A50021"/>
                </a:solidFill>
                <a:latin typeface="Arial" charset="0"/>
                <a:ea typeface="ＭＳ Ｐゴシック" charset="0"/>
              </a:defRPr>
            </a:lvl6pPr>
            <a:lvl7pPr marL="2971800" indent="-228600" algn="ctr" eaLnBrk="0" fontAlgn="base" hangingPunct="0">
              <a:spcBef>
                <a:spcPct val="0"/>
              </a:spcBef>
              <a:spcAft>
                <a:spcPct val="0"/>
              </a:spcAft>
              <a:defRPr sz="4000">
                <a:solidFill>
                  <a:srgbClr val="A50021"/>
                </a:solidFill>
                <a:latin typeface="Arial" charset="0"/>
                <a:ea typeface="ＭＳ Ｐゴシック" charset="0"/>
              </a:defRPr>
            </a:lvl7pPr>
            <a:lvl8pPr marL="3429000" indent="-228600" algn="ctr" eaLnBrk="0" fontAlgn="base" hangingPunct="0">
              <a:spcBef>
                <a:spcPct val="0"/>
              </a:spcBef>
              <a:spcAft>
                <a:spcPct val="0"/>
              </a:spcAft>
              <a:defRPr sz="4000">
                <a:solidFill>
                  <a:srgbClr val="A50021"/>
                </a:solidFill>
                <a:latin typeface="Arial" charset="0"/>
                <a:ea typeface="ＭＳ Ｐゴシック" charset="0"/>
              </a:defRPr>
            </a:lvl8pPr>
            <a:lvl9pPr marL="3886200" indent="-228600" algn="ctr" eaLnBrk="0" fontAlgn="base" hangingPunct="0">
              <a:spcBef>
                <a:spcPct val="0"/>
              </a:spcBef>
              <a:spcAft>
                <a:spcPct val="0"/>
              </a:spcAft>
              <a:defRPr sz="4000">
                <a:solidFill>
                  <a:srgbClr val="A50021"/>
                </a:solidFill>
                <a:latin typeface="Arial" charset="0"/>
                <a:ea typeface="ＭＳ Ｐゴシック" charset="0"/>
              </a:defRPr>
            </a:lvl9pPr>
          </a:lstStyle>
          <a:p>
            <a:pPr eaLnBrk="1" hangingPunct="1"/>
            <a:fld id="{8E948215-8928-AD48-B79D-0902FDED2A13}" type="slidenum">
              <a:rPr lang="en-US" sz="1200">
                <a:solidFill>
                  <a:schemeClr val="tx1"/>
                </a:solidFill>
                <a:latin typeface="Times New Roman" charset="0"/>
              </a:rPr>
              <a:pPr eaLnBrk="1" hangingPunct="1"/>
              <a:t>6</a:t>
            </a:fld>
            <a:endParaRPr lang="en-US" sz="1200">
              <a:solidFill>
                <a:schemeClr val="tx1"/>
              </a:solidFill>
              <a:latin typeface="Times New Roman" charset="0"/>
            </a:endParaRPr>
          </a:p>
        </p:txBody>
      </p:sp>
    </p:spTree>
    <p:extLst>
      <p:ext uri="{BB962C8B-B14F-4D97-AF65-F5344CB8AC3E}">
        <p14:creationId xmlns:p14="http://schemas.microsoft.com/office/powerpoint/2010/main" val="1339917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rgbClr val="A50021"/>
                </a:solidFill>
                <a:latin typeface="Arial" charset="0"/>
                <a:ea typeface="ＭＳ Ｐゴシック" charset="0"/>
                <a:cs typeface="ＭＳ Ｐゴシック" charset="0"/>
              </a:defRPr>
            </a:lvl1pPr>
            <a:lvl2pPr marL="742950" indent="-285750" eaLnBrk="0" hangingPunct="0">
              <a:defRPr sz="4000">
                <a:solidFill>
                  <a:srgbClr val="A50021"/>
                </a:solidFill>
                <a:latin typeface="Arial" charset="0"/>
                <a:ea typeface="ＭＳ Ｐゴシック" charset="0"/>
              </a:defRPr>
            </a:lvl2pPr>
            <a:lvl3pPr marL="1143000" indent="-228600" eaLnBrk="0" hangingPunct="0">
              <a:defRPr sz="4000">
                <a:solidFill>
                  <a:srgbClr val="A50021"/>
                </a:solidFill>
                <a:latin typeface="Arial" charset="0"/>
                <a:ea typeface="ＭＳ Ｐゴシック" charset="0"/>
              </a:defRPr>
            </a:lvl3pPr>
            <a:lvl4pPr marL="1600200" indent="-228600" eaLnBrk="0" hangingPunct="0">
              <a:defRPr sz="4000">
                <a:solidFill>
                  <a:srgbClr val="A50021"/>
                </a:solidFill>
                <a:latin typeface="Arial" charset="0"/>
                <a:ea typeface="ＭＳ Ｐゴシック" charset="0"/>
              </a:defRPr>
            </a:lvl4pPr>
            <a:lvl5pPr marL="2057400" indent="-228600" eaLnBrk="0" hangingPunct="0">
              <a:defRPr sz="4000">
                <a:solidFill>
                  <a:srgbClr val="A50021"/>
                </a:solidFill>
                <a:latin typeface="Arial" charset="0"/>
                <a:ea typeface="ＭＳ Ｐゴシック" charset="0"/>
              </a:defRPr>
            </a:lvl5pPr>
            <a:lvl6pPr marL="2514600" indent="-228600" algn="ctr" eaLnBrk="0" fontAlgn="base" hangingPunct="0">
              <a:spcBef>
                <a:spcPct val="0"/>
              </a:spcBef>
              <a:spcAft>
                <a:spcPct val="0"/>
              </a:spcAft>
              <a:defRPr sz="4000">
                <a:solidFill>
                  <a:srgbClr val="A50021"/>
                </a:solidFill>
                <a:latin typeface="Arial" charset="0"/>
                <a:ea typeface="ＭＳ Ｐゴシック" charset="0"/>
              </a:defRPr>
            </a:lvl6pPr>
            <a:lvl7pPr marL="2971800" indent="-228600" algn="ctr" eaLnBrk="0" fontAlgn="base" hangingPunct="0">
              <a:spcBef>
                <a:spcPct val="0"/>
              </a:spcBef>
              <a:spcAft>
                <a:spcPct val="0"/>
              </a:spcAft>
              <a:defRPr sz="4000">
                <a:solidFill>
                  <a:srgbClr val="A50021"/>
                </a:solidFill>
                <a:latin typeface="Arial" charset="0"/>
                <a:ea typeface="ＭＳ Ｐゴシック" charset="0"/>
              </a:defRPr>
            </a:lvl7pPr>
            <a:lvl8pPr marL="3429000" indent="-228600" algn="ctr" eaLnBrk="0" fontAlgn="base" hangingPunct="0">
              <a:spcBef>
                <a:spcPct val="0"/>
              </a:spcBef>
              <a:spcAft>
                <a:spcPct val="0"/>
              </a:spcAft>
              <a:defRPr sz="4000">
                <a:solidFill>
                  <a:srgbClr val="A50021"/>
                </a:solidFill>
                <a:latin typeface="Arial" charset="0"/>
                <a:ea typeface="ＭＳ Ｐゴシック" charset="0"/>
              </a:defRPr>
            </a:lvl8pPr>
            <a:lvl9pPr marL="3886200" indent="-228600" algn="ctr" eaLnBrk="0" fontAlgn="base" hangingPunct="0">
              <a:spcBef>
                <a:spcPct val="0"/>
              </a:spcBef>
              <a:spcAft>
                <a:spcPct val="0"/>
              </a:spcAft>
              <a:defRPr sz="4000">
                <a:solidFill>
                  <a:srgbClr val="A50021"/>
                </a:solidFill>
                <a:latin typeface="Arial" charset="0"/>
                <a:ea typeface="ＭＳ Ｐゴシック" charset="0"/>
              </a:defRPr>
            </a:lvl9pPr>
          </a:lstStyle>
          <a:p>
            <a:pPr eaLnBrk="1" hangingPunct="1"/>
            <a:fld id="{86C423E6-F632-3940-BD46-D1669AF75195}" type="slidenum">
              <a:rPr lang="es-ES" sz="1200">
                <a:solidFill>
                  <a:schemeClr val="tx1"/>
                </a:solidFill>
                <a:latin typeface="Times New Roman" charset="0"/>
              </a:rPr>
              <a:pPr eaLnBrk="1" hangingPunct="1"/>
              <a:t>7</a:t>
            </a:fld>
            <a:endParaRPr lang="es-ES" sz="1200">
              <a:solidFill>
                <a:schemeClr val="tx1"/>
              </a:solidFill>
              <a:latin typeface="Times New Roman" charset="0"/>
            </a:endParaRPr>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285750" indent="-285750" algn="just" eaLnBrk="1" hangingPunct="1">
              <a:spcBef>
                <a:spcPct val="0"/>
              </a:spcBef>
            </a:pPr>
            <a:r>
              <a:rPr lang="es-ES_tradnl" sz="2400">
                <a:latin typeface="Times" charset="0"/>
              </a:rPr>
              <a:t> </a:t>
            </a:r>
          </a:p>
        </p:txBody>
      </p:sp>
    </p:spTree>
    <p:extLst>
      <p:ext uri="{BB962C8B-B14F-4D97-AF65-F5344CB8AC3E}">
        <p14:creationId xmlns:p14="http://schemas.microsoft.com/office/powerpoint/2010/main" val="1627706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0E05B12-7515-6548-8665-5870AFF09C32}" type="slidenum">
              <a:rPr lang="es-ES_tradnl"/>
              <a:pPr>
                <a:defRPr/>
              </a:pPr>
              <a:t>8</a:t>
            </a:fld>
            <a:endParaRPr lang="es-ES_tradnl"/>
          </a:p>
        </p:txBody>
      </p:sp>
      <p:sp>
        <p:nvSpPr>
          <p:cNvPr id="1007618"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 xmlns:ma14="http://schemas.microsoft.com/office/mac/drawingml/2011/main" val="1"/>
            </a:ext>
          </a:extLst>
        </p:spPr>
      </p:sp>
      <p:sp>
        <p:nvSpPr>
          <p:cNvPr id="1007619" name="Rectangle 3"/>
          <p:cNvSpPr>
            <a:spLocks noGrp="1" noChangeArrowheads="1"/>
          </p:cNvSpPr>
          <p:nvPr>
            <p:ph type="body" idx="1"/>
          </p:nvPr>
        </p:nvSpPr>
        <p:spPr>
          <a:xfrm>
            <a:off x="914400" y="4346575"/>
            <a:ext cx="5029200" cy="3600450"/>
          </a:xfrm>
        </p:spPr>
        <p:txBody>
          <a:bodyPr/>
          <a:lstStyle/>
          <a:p>
            <a:pPr>
              <a:defRPr/>
            </a:pPr>
            <a:endParaRPr lang="es-ES">
              <a:cs typeface="+mn-cs"/>
            </a:endParaRPr>
          </a:p>
        </p:txBody>
      </p:sp>
    </p:spTree>
    <p:extLst>
      <p:ext uri="{BB962C8B-B14F-4D97-AF65-F5344CB8AC3E}">
        <p14:creationId xmlns:p14="http://schemas.microsoft.com/office/powerpoint/2010/main" val="1404606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69D8A12-6DF9-9748-AC1B-9EA668BA6485}" type="slidenum">
              <a:rPr lang="es-ES_tradnl"/>
              <a:pPr>
                <a:defRPr/>
              </a:pPr>
              <a:t>9</a:t>
            </a:fld>
            <a:endParaRPr lang="es-ES_tradnl"/>
          </a:p>
        </p:txBody>
      </p:sp>
      <p:sp>
        <p:nvSpPr>
          <p:cNvPr id="103424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034243" name="Rectangle 3"/>
          <p:cNvSpPr>
            <a:spLocks noGrp="1" noChangeArrowheads="1"/>
          </p:cNvSpPr>
          <p:nvPr>
            <p:ph type="body" idx="1"/>
          </p:nvPr>
        </p:nvSpPr>
        <p:spPr/>
        <p:txBody>
          <a:bodyPr/>
          <a:lstStyle/>
          <a:p>
            <a:pPr>
              <a:defRPr/>
            </a:pPr>
            <a:r>
              <a:rPr lang="es-ES_tradnl">
                <a:cs typeface="+mn-cs"/>
              </a:rPr>
              <a:t>Se exponen los problemas que pueden ser planteados y discutidos en el presente caso.</a:t>
            </a:r>
          </a:p>
        </p:txBody>
      </p:sp>
    </p:spTree>
    <p:extLst>
      <p:ext uri="{BB962C8B-B14F-4D97-AF65-F5344CB8AC3E}">
        <p14:creationId xmlns:p14="http://schemas.microsoft.com/office/powerpoint/2010/main" val="2976893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BDDDCE3-198B-AE46-B267-2D5C7599DD75}" type="slidenum">
              <a:rPr lang="es-ES_tradnl" sz="1200">
                <a:latin typeface="Times New Roman" charset="0"/>
              </a:rPr>
              <a:pPr/>
              <a:t>13</a:t>
            </a:fld>
            <a:endParaRPr lang="es-ES_tradnl" sz="1200">
              <a:latin typeface="Times New Roman" charset="0"/>
            </a:endParaRPr>
          </a:p>
        </p:txBody>
      </p:sp>
      <p:sp>
        <p:nvSpPr>
          <p:cNvPr id="219139" name="Rectangle 2"/>
          <p:cNvSpPr>
            <a:spLocks noGrp="1" noRot="1" noChangeAspect="1" noChangeArrowheads="1" noTextEdit="1"/>
          </p:cNvSpPr>
          <p:nvPr>
            <p:ph type="sldImg"/>
          </p:nvPr>
        </p:nvSpPr>
        <p:spPr>
          <a:xfrm>
            <a:off x="1295400" y="685800"/>
            <a:ext cx="4572000" cy="3429000"/>
          </a:xfrm>
          <a:ln/>
        </p:spPr>
      </p:sp>
      <p:sp>
        <p:nvSpPr>
          <p:cNvPr id="219140"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Lst>
        </p:spPr>
        <p:txBody>
          <a:bodyPr/>
          <a:lstStyle/>
          <a:p>
            <a:pPr algn="just"/>
            <a:r>
              <a:rPr lang="es-ES_tradnl" dirty="0">
                <a:latin typeface="Arial" charset="0"/>
                <a:cs typeface="Arial" charset="0"/>
              </a:rPr>
              <a:t>En situaciones de desestabilización debe utilizarse un diurético del asa a dosis altas e ir reduciendo progresivamente la dosis, conforme se va controlando la sobrecarga </a:t>
            </a:r>
            <a:r>
              <a:rPr lang="es-ES_tradnl" dirty="0" err="1">
                <a:latin typeface="Arial" charset="0"/>
                <a:cs typeface="Arial" charset="0"/>
              </a:rPr>
              <a:t>hidrosalina</a:t>
            </a:r>
            <a:r>
              <a:rPr lang="es-ES_tradnl" dirty="0">
                <a:latin typeface="Arial" charset="0"/>
                <a:cs typeface="Arial" charset="0"/>
              </a:rPr>
              <a:t> y los síntomas congestivos (Figura). Puede comenzarse con furosemida 160 mg/día  (en dos dosis diarias),  120 mg, 80 mg, 40 mg, 20 mg. (por ejemplo en dos a cuatro semanas). Si se requieren dosis &gt; 160 mg/día debe valorarse el ingreso hospitalario para tratamiento parenteral (el edema de la mucosa intestinal en la ICC puede reducir la absorción).</a:t>
            </a:r>
          </a:p>
          <a:p>
            <a:pPr algn="just"/>
            <a:endParaRPr lang="es-ES_tradnl" dirty="0">
              <a:latin typeface="Arial" charset="0"/>
              <a:cs typeface="Arial" charset="0"/>
            </a:endParaRPr>
          </a:p>
          <a:p>
            <a:pPr algn="just"/>
            <a:r>
              <a:rPr lang="es-ES_tradnl" dirty="0">
                <a:latin typeface="Arial" charset="0"/>
                <a:cs typeface="Arial" charset="0"/>
              </a:rPr>
              <a:t>De forma concomitante, se irá aumentando la dosis del IECA que, al contario, requiere un inicio con dosis bajas y aumentarla progresivamente.</a:t>
            </a:r>
          </a:p>
          <a:p>
            <a:pPr algn="just"/>
            <a:endParaRPr lang="es-ES" dirty="0">
              <a:latin typeface="Tempus Sans ITC" charset="0"/>
              <a:cs typeface="Times New Roman" charset="0"/>
            </a:endParaRPr>
          </a:p>
          <a:p>
            <a:pPr algn="just"/>
            <a:r>
              <a:rPr lang="es-ES_tradnl" dirty="0">
                <a:latin typeface="Arial" charset="0"/>
                <a:cs typeface="Arial" charset="0"/>
              </a:rPr>
              <a:t>Si la situación inicial no es muy comprometida, puede comenzarse con dosis menores y valorar la respuesta. Una vez estabilizado el paciente,  puede dejarse una dosis baja de mantenimiento o pasar a un diurético </a:t>
            </a:r>
            <a:r>
              <a:rPr lang="es-ES_tradnl" dirty="0" err="1">
                <a:latin typeface="Arial" charset="0"/>
                <a:cs typeface="Arial" charset="0"/>
              </a:rPr>
              <a:t>tiazídico</a:t>
            </a:r>
            <a:r>
              <a:rPr lang="es-ES_tradnl" dirty="0">
                <a:latin typeface="Arial" charset="0"/>
                <a:cs typeface="Arial" charset="0"/>
              </a:rPr>
              <a:t>. (Grupo de Trabajo ICC </a:t>
            </a:r>
            <a:r>
              <a:rPr lang="es-ES_tradnl" dirty="0" err="1">
                <a:latin typeface="Arial" charset="0"/>
                <a:cs typeface="Arial" charset="0"/>
              </a:rPr>
              <a:t>semFYC</a:t>
            </a:r>
            <a:r>
              <a:rPr lang="es-ES_tradnl" dirty="0">
                <a:latin typeface="Arial" charset="0"/>
                <a:cs typeface="Arial" charset="0"/>
              </a:rPr>
              <a:t>, </a:t>
            </a:r>
            <a:r>
              <a:rPr kumimoji="0" lang="es-ES_tradnl" sz="1600" i="1" dirty="0">
                <a:latin typeface="Times" charset="0"/>
              </a:rPr>
              <a:t>Protocolos FMC. I Cardíaca 2002/02 </a:t>
            </a:r>
            <a:r>
              <a:rPr kumimoji="0" lang="es-ES_tradnl" sz="1600" i="1" dirty="0" err="1">
                <a:latin typeface="Times" charset="0"/>
              </a:rPr>
              <a:t>Doyma</a:t>
            </a:r>
            <a:r>
              <a:rPr kumimoji="0" lang="es-ES_tradnl" sz="1600" i="1" dirty="0">
                <a:latin typeface="Times" charset="0"/>
              </a:rPr>
              <a:t>).</a:t>
            </a:r>
            <a:r>
              <a:rPr kumimoji="0" lang="es-ES_tradnl" sz="1600" i="1" dirty="0">
                <a:solidFill>
                  <a:srgbClr val="FFFF00"/>
                </a:solidFill>
                <a:latin typeface="Times" charset="0"/>
              </a:rPr>
              <a:t> </a:t>
            </a:r>
          </a:p>
          <a:p>
            <a:pPr algn="just"/>
            <a:endParaRPr lang="es-ES" dirty="0">
              <a:latin typeface="Tempus Sans ITC" charset="0"/>
              <a:cs typeface="Times New Roman" charset="0"/>
            </a:endParaRPr>
          </a:p>
          <a:p>
            <a:pPr algn="just"/>
            <a:r>
              <a:rPr lang="es-ES_tradnl" dirty="0">
                <a:latin typeface="Arial" charset="0"/>
                <a:cs typeface="Arial" charset="0"/>
              </a:rPr>
              <a:t>El uso aislado de diuréticos a largo plazo provoca activación </a:t>
            </a:r>
            <a:r>
              <a:rPr lang="es-ES_tradnl" dirty="0" err="1">
                <a:latin typeface="Arial" charset="0"/>
                <a:cs typeface="Arial" charset="0"/>
              </a:rPr>
              <a:t>neurohormonal</a:t>
            </a:r>
            <a:r>
              <a:rPr lang="es-ES_tradnl" dirty="0">
                <a:latin typeface="Arial" charset="0"/>
                <a:cs typeface="Arial" charset="0"/>
              </a:rPr>
              <a:t>, lo que probablemente puede tener un efecto adverso sobre el pronóstico. La asociación a los IECA contrarresta este efecto. El objetivo debe ser alcanzar la dosis de IECA recomendada en los ensayos, manteniendo la mínima dosis de diurético posible que permita al paciente estar libre de síntomas o estabilizado, al haber controlado la sobrecarga </a:t>
            </a:r>
            <a:r>
              <a:rPr lang="es-ES_tradnl" dirty="0" err="1">
                <a:latin typeface="Arial" charset="0"/>
                <a:cs typeface="Arial" charset="0"/>
              </a:rPr>
              <a:t>hidrosalina</a:t>
            </a:r>
            <a:r>
              <a:rPr lang="es-ES_tradnl" dirty="0">
                <a:latin typeface="Arial" charset="0"/>
                <a:cs typeface="Arial" charset="0"/>
              </a:rPr>
              <a:t> (estado de “euvolemia”). Debe tomarse como referencia el peso del paciente en esta situación clínica, para valorar ulteriores cambios.</a:t>
            </a:r>
            <a:endParaRPr lang="es-ES" dirty="0">
              <a:latin typeface="Tempus Sans ITC" charset="0"/>
              <a:cs typeface="Times New Roman" charset="0"/>
            </a:endParaRPr>
          </a:p>
          <a:p>
            <a:endParaRPr lang="es-ES_tradnl" dirty="0">
              <a:latin typeface="Arial" charset="0"/>
            </a:endParaRPr>
          </a:p>
        </p:txBody>
      </p:sp>
    </p:spTree>
    <p:extLst>
      <p:ext uri="{BB962C8B-B14F-4D97-AF65-F5344CB8AC3E}">
        <p14:creationId xmlns:p14="http://schemas.microsoft.com/office/powerpoint/2010/main" val="1704278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a:noFill/>
        </p:spPr>
        <p:txBody>
          <a:bodyPr/>
          <a:lstStyle/>
          <a:p>
            <a:fld id="{94480C2B-C8D0-4FCA-A409-78735547998B}" type="slidenum">
              <a:rPr lang="es-ES_tradnl" smtClean="0"/>
              <a:pPr/>
              <a:t>14</a:t>
            </a:fld>
            <a:endParaRPr lang="es-ES_tradnl"/>
          </a:p>
        </p:txBody>
      </p:sp>
      <p:sp>
        <p:nvSpPr>
          <p:cNvPr id="220163" name="Rectangle 2"/>
          <p:cNvSpPr>
            <a:spLocks noGrp="1" noRot="1" noChangeAspect="1" noChangeArrowheads="1" noTextEdit="1"/>
          </p:cNvSpPr>
          <p:nvPr>
            <p:ph type="sldImg"/>
          </p:nvPr>
        </p:nvSpPr>
        <p:spPr>
          <a:xfrm>
            <a:off x="1295400" y="685800"/>
            <a:ext cx="4572000" cy="3429000"/>
          </a:xfrm>
          <a:ln/>
        </p:spPr>
      </p:sp>
      <p:sp>
        <p:nvSpPr>
          <p:cNvPr id="220164" name="Rectangle 3"/>
          <p:cNvSpPr>
            <a:spLocks noGrp="1" noChangeArrowheads="1"/>
          </p:cNvSpPr>
          <p:nvPr>
            <p:ph type="body" idx="1"/>
          </p:nvPr>
        </p:nvSpPr>
        <p:spPr>
          <a:noFill/>
          <a:ln w="9525"/>
        </p:spPr>
        <p:txBody>
          <a:bodyPr/>
          <a:lstStyle/>
          <a:p>
            <a:pPr algn="just"/>
            <a:r>
              <a:rPr lang="es-ES_tradnl">
                <a:cs typeface="Times New Roman" pitchFamily="18" charset="0"/>
              </a:rPr>
              <a:t>Se señalan las dosis recomendadas de los diferentes tipos de diuréticos en la ICC. </a:t>
            </a:r>
          </a:p>
          <a:p>
            <a:pPr algn="just"/>
            <a:endParaRPr lang="es-ES_tradnl">
              <a:cs typeface="Times New Roman" pitchFamily="18" charset="0"/>
            </a:endParaRPr>
          </a:p>
          <a:p>
            <a:pPr algn="just"/>
            <a:r>
              <a:rPr lang="es-ES_tradnl">
                <a:cs typeface="Times New Roman" pitchFamily="18" charset="0"/>
              </a:rPr>
              <a:t>Las </a:t>
            </a:r>
            <a:r>
              <a:rPr lang="es-ES_tradnl" i="1">
                <a:cs typeface="Times New Roman" pitchFamily="18" charset="0"/>
              </a:rPr>
              <a:t>tiazidas </a:t>
            </a:r>
            <a:r>
              <a:rPr lang="es-ES_tradnl">
                <a:cs typeface="Times New Roman" pitchFamily="18" charset="0"/>
              </a:rPr>
              <a:t>no deben utilizarse en presencia de insuficiencia renal (Cp &gt; 2,5 mg/dl). Debe recordarse que tienen efecto “techo” (probablemente en torno a 100 mg/día) y que por mucho que se eleve la dosis no se obtiene mayor respuesta. Por ese a partir de 50 mg/día aconsejamos pasar a un diurético del asa.</a:t>
            </a:r>
          </a:p>
          <a:p>
            <a:pPr algn="just"/>
            <a:endParaRPr lang="es-ES_tradnl">
              <a:cs typeface="Times New Roman" pitchFamily="18" charset="0"/>
            </a:endParaRPr>
          </a:p>
          <a:p>
            <a:pPr algn="just"/>
            <a:r>
              <a:rPr lang="es-ES_tradnl">
                <a:cs typeface="Times New Roman" pitchFamily="18" charset="0"/>
              </a:rPr>
              <a:t>Respecto a la  </a:t>
            </a:r>
            <a:r>
              <a:rPr lang="es-ES_tradnl" i="1">
                <a:cs typeface="Times New Roman" pitchFamily="18" charset="0"/>
              </a:rPr>
              <a:t>espironolactona</a:t>
            </a:r>
            <a:r>
              <a:rPr lang="es-ES_tradnl">
                <a:cs typeface="Times New Roman" pitchFamily="18" charset="0"/>
              </a:rPr>
              <a:t>, s</a:t>
            </a:r>
            <a:r>
              <a:rPr lang="es-ES_tradnl">
                <a:cs typeface="Arial" pitchFamily="34" charset="0"/>
              </a:rPr>
              <a:t>e trata de un diurético débil con efecto antagonista de la aldosterona, que fue  evaluado a dosis bajas (25 mg/día)  por su acción inhibidora neurohormonal en el estudio RALES (</a:t>
            </a:r>
            <a:r>
              <a:rPr lang="es-ES_tradnl" i="1">
                <a:cs typeface="Arial" pitchFamily="34" charset="0"/>
              </a:rPr>
              <a:t>New Engl J Med , 1999</a:t>
            </a:r>
            <a:r>
              <a:rPr lang="es-ES_tradnl">
                <a:cs typeface="Arial" pitchFamily="34" charset="0"/>
              </a:rPr>
              <a:t>) en pacientes con ICC en clase funcional III-IV, demostrando un efecto positivo sobre la supervivencia (reducción de mortalidad total de un 30 %). </a:t>
            </a:r>
            <a:endParaRPr lang="es-ES">
              <a:latin typeface="Tempus Sans ITC" pitchFamily="82" charset="0"/>
              <a:cs typeface="Times New Roman" pitchFamily="18" charset="0"/>
            </a:endParaRPr>
          </a:p>
          <a:p>
            <a:pPr algn="just"/>
            <a:r>
              <a:rPr lang="es-ES_tradnl">
                <a:cs typeface="Arial" pitchFamily="34" charset="0"/>
              </a:rPr>
              <a:t>También mostró un beneficio significativo sobre las hospitalizaciones por empeoramiento de la  ICC (reducción de un 35 %). Los efectos adversos más frecuentes fueron la ginecomastia en varones (9 %) y la hiperpotasemia grave (2%). </a:t>
            </a:r>
            <a:endParaRPr lang="es-ES">
              <a:latin typeface="Tempus Sans ITC" pitchFamily="82" charset="0"/>
              <a:cs typeface="Times New Roman" pitchFamily="18" charset="0"/>
            </a:endParaRPr>
          </a:p>
          <a:p>
            <a:pPr algn="just"/>
            <a:r>
              <a:rPr lang="es-ES_tradnl">
                <a:cs typeface="Arial" pitchFamily="34" charset="0"/>
              </a:rPr>
              <a:t> Su empleo a dosis bajas (25 mg/día) también puede ser útil en pacientes con ICC de cualquier grado, aprovechando su efecto ahorrador de potasio así como su potenciación de efecto diurético asociado a tiazidas o diuréticos del asa, ya que a esta dosis la espironolactona carece de un efecto diurético significativo</a:t>
            </a:r>
            <a:r>
              <a:rPr lang="es-ES_tradnl" i="1">
                <a:cs typeface="Arial" pitchFamily="34" charset="0"/>
              </a:rPr>
              <a:t>.</a:t>
            </a:r>
            <a:r>
              <a:rPr lang="es-ES_tradnl">
                <a:cs typeface="Arial" pitchFamily="34" charset="0"/>
              </a:rPr>
              <a:t> </a:t>
            </a:r>
            <a:endParaRPr lang="es-ES">
              <a:latin typeface="Tempus Sans ITC" pitchFamily="82" charset="0"/>
              <a:cs typeface="Times New Roman" pitchFamily="18" charset="0"/>
            </a:endParaRPr>
          </a:p>
          <a:p>
            <a:pPr algn="just"/>
            <a:r>
              <a:rPr lang="es-ES_tradnl">
                <a:cs typeface="Arial" pitchFamily="34" charset="0"/>
              </a:rPr>
              <a:t>La espironolactona está contraindicada en pacientes con insuficiencia renal (creatinina &gt; 2,5 mg/dl), hiperpotasemia (K+ &gt; 5 meq/L) y en pacientes que reciben otros diuréticos ahorradores de K+ (criterios de exclusión del estudio RALES) . </a:t>
            </a:r>
            <a:endParaRPr lang="es-ES">
              <a:latin typeface="Tempus Sans ITC" pitchFamily="82" charset="0"/>
              <a:cs typeface="Times New Roman" pitchFamily="18" charset="0"/>
            </a:endParaRPr>
          </a:p>
          <a:p>
            <a:pPr algn="just"/>
            <a:r>
              <a:rPr lang="es-ES_tradnl">
                <a:cs typeface="Arial" pitchFamily="34" charset="0"/>
              </a:rPr>
              <a:t>Es importante controlar los niveles de potasio y la función renal de forma periódica, dado que generalmente también el paciente recibirá otros diuréticos (del asa o tiezídicos) e IECA y quizás digoxina.</a:t>
            </a:r>
            <a:endParaRPr lang="es-ES">
              <a:latin typeface="Tempus Sans ITC" pitchFamily="82" charset="0"/>
              <a:cs typeface="Times New Roman" pitchFamily="18" charset="0"/>
            </a:endParaRPr>
          </a:p>
          <a:p>
            <a:pPr algn="just"/>
            <a:endParaRPr lang="es-ES_tradnl">
              <a:cs typeface="Times New Roman" pitchFamily="18" charset="0"/>
            </a:endParaRPr>
          </a:p>
        </p:txBody>
      </p:sp>
    </p:spTree>
    <p:extLst>
      <p:ext uri="{BB962C8B-B14F-4D97-AF65-F5344CB8AC3E}">
        <p14:creationId xmlns:p14="http://schemas.microsoft.com/office/powerpoint/2010/main" val="811074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a:noFill/>
        </p:spPr>
        <p:txBody>
          <a:bodyPr/>
          <a:lstStyle/>
          <a:p>
            <a:fld id="{7713027E-19AB-40D5-BCCB-8ACF957EAE74}" type="slidenum">
              <a:rPr lang="es-ES_tradnl" smtClean="0"/>
              <a:pPr/>
              <a:t>15</a:t>
            </a:fld>
            <a:endParaRPr lang="es-ES_tradnl"/>
          </a:p>
        </p:txBody>
      </p:sp>
      <p:sp>
        <p:nvSpPr>
          <p:cNvPr id="221187" name="Rectangle 2"/>
          <p:cNvSpPr>
            <a:spLocks noGrp="1" noRot="1" noChangeAspect="1" noChangeArrowheads="1" noTextEdit="1"/>
          </p:cNvSpPr>
          <p:nvPr>
            <p:ph type="sldImg"/>
          </p:nvPr>
        </p:nvSpPr>
        <p:spPr>
          <a:xfrm>
            <a:off x="1295400" y="685800"/>
            <a:ext cx="4572000" cy="3429000"/>
          </a:xfrm>
          <a:ln/>
        </p:spPr>
      </p:sp>
      <p:sp>
        <p:nvSpPr>
          <p:cNvPr id="221188" name="Rectangle 3"/>
          <p:cNvSpPr>
            <a:spLocks noGrp="1" noChangeArrowheads="1"/>
          </p:cNvSpPr>
          <p:nvPr>
            <p:ph type="body" idx="1"/>
          </p:nvPr>
        </p:nvSpPr>
        <p:spPr>
          <a:noFill/>
          <a:ln w="9525"/>
        </p:spPr>
        <p:txBody>
          <a:bodyPr/>
          <a:lstStyle/>
          <a:p>
            <a:pPr algn="just"/>
            <a:r>
              <a:rPr lang="es-ES_tradnl">
                <a:cs typeface="Arial" pitchFamily="34" charset="0"/>
              </a:rPr>
              <a:t>Los diuréticos del asa  y las tiazidas inducen </a:t>
            </a:r>
            <a:r>
              <a:rPr lang="es-ES_tradnl" i="1">
                <a:cs typeface="Arial" pitchFamily="34" charset="0"/>
              </a:rPr>
              <a:t>hipopotasemia</a:t>
            </a:r>
            <a:r>
              <a:rPr lang="es-ES_tradnl">
                <a:cs typeface="Arial" pitchFamily="34" charset="0"/>
              </a:rPr>
              <a:t>, </a:t>
            </a:r>
            <a:r>
              <a:rPr lang="es-ES_tradnl">
                <a:solidFill>
                  <a:srgbClr val="FF0000"/>
                </a:solidFill>
                <a:cs typeface="Arial" pitchFamily="34" charset="0"/>
              </a:rPr>
              <a:t>que es dosis dependiente</a:t>
            </a:r>
            <a:r>
              <a:rPr lang="es-ES_tradnl">
                <a:cs typeface="Arial" pitchFamily="34" charset="0"/>
              </a:rPr>
              <a:t>. Este hecho adquiere especial relevancia en pacientes tratados también con </a:t>
            </a:r>
            <a:r>
              <a:rPr lang="es-ES_tradnl">
                <a:solidFill>
                  <a:srgbClr val="FF0000"/>
                </a:solidFill>
                <a:cs typeface="Arial" pitchFamily="34" charset="0"/>
              </a:rPr>
              <a:t>digitálicos</a:t>
            </a:r>
            <a:r>
              <a:rPr lang="es-ES_tradnl">
                <a:cs typeface="Arial" pitchFamily="34" charset="0"/>
              </a:rPr>
              <a:t>, ya que aumenta el riesgo de toxicidad y la probabilidad de arritmias. Para prevenirla, es útil asociarlos a diuréticos ahorradores de K+ (amiloride, espironolactona), asegurar una dieta rica en K+ o  administrar suplementos orales si es preciso</a:t>
            </a:r>
            <a:r>
              <a:rPr lang="es-ES_tradnl" i="1">
                <a:cs typeface="Arial" pitchFamily="34" charset="0"/>
              </a:rPr>
              <a:t> </a:t>
            </a:r>
            <a:r>
              <a:rPr lang="es-ES">
                <a:cs typeface="Arial" pitchFamily="34" charset="0"/>
              </a:rPr>
              <a:t>.</a:t>
            </a:r>
            <a:r>
              <a:rPr lang="es-ES" i="1">
                <a:cs typeface="Arial" pitchFamily="34" charset="0"/>
              </a:rPr>
              <a:t> </a:t>
            </a:r>
            <a:endParaRPr lang="es-ES">
              <a:latin typeface="Tempus Sans ITC" pitchFamily="82" charset="0"/>
              <a:cs typeface="Times New Roman" pitchFamily="18" charset="0"/>
            </a:endParaRPr>
          </a:p>
          <a:p>
            <a:pPr algn="just"/>
            <a:r>
              <a:rPr lang="es-ES_tradnl">
                <a:cs typeface="Arial" pitchFamily="34" charset="0"/>
              </a:rPr>
              <a:t>Sin embargo, los diuréticos ahorradores de K+ tienen el efecto opuesto. Precisamente, las principales contraindicaciones para su uso o la presencia de </a:t>
            </a:r>
            <a:r>
              <a:rPr lang="es-ES_tradnl" i="1">
                <a:cs typeface="Arial" pitchFamily="34" charset="0"/>
              </a:rPr>
              <a:t>hiperpotasemia</a:t>
            </a:r>
            <a:r>
              <a:rPr lang="es-ES_tradnl">
                <a:cs typeface="Arial" pitchFamily="34" charset="0"/>
              </a:rPr>
              <a:t>  (K+ &gt; 5- 5,5 mEq/l) y la insuficiencia renal (creatinina &gt; 2,5 mg/dl). . Es necesario tener especial precaución si se usan asociados a IECA o en pacientes con la función renal previamente deteriorada, muy común en ancianos, situación que pueden empeorar significativamente.</a:t>
            </a:r>
          </a:p>
          <a:p>
            <a:pPr algn="just"/>
            <a:endParaRPr lang="es-ES">
              <a:latin typeface="Tempus Sans ITC" pitchFamily="82" charset="0"/>
              <a:cs typeface="Times New Roman" pitchFamily="18" charset="0"/>
            </a:endParaRPr>
          </a:p>
          <a:p>
            <a:r>
              <a:rPr lang="es-ES_tradnl">
                <a:cs typeface="Times New Roman" pitchFamily="18" charset="0"/>
              </a:rPr>
              <a:t>No es posible predecir con precisión la respuesta de la función renal y de los iones (K+) en la gran mayoría de los pacientes que reciben diuréticos, por lo que es imprescindible monitorizar dichos parámetros, como se señala en la dispositiva. Tanto la hiperpotasemia como </a:t>
            </a:r>
            <a:r>
              <a:rPr lang="es-ES_tradnl">
                <a:cs typeface="Arial" pitchFamily="34" charset="0"/>
              </a:rPr>
              <a:t>la hipopotasemia son complicaciones potencialmente graves, que deben prevenirse. La primera manifestación clínica puede ser una arritmia cardíaca potencialmente letal.</a:t>
            </a:r>
          </a:p>
          <a:p>
            <a:endParaRPr lang="es-ES">
              <a:latin typeface="Tempus Sans ITC" pitchFamily="82" charset="0"/>
              <a:cs typeface="Times New Roman" pitchFamily="18" charset="0"/>
            </a:endParaRPr>
          </a:p>
          <a:p>
            <a:r>
              <a:rPr lang="es-ES_tradnl">
                <a:cs typeface="Times New Roman" pitchFamily="18" charset="0"/>
              </a:rPr>
              <a:t>Deben realizarse controles de creatinina e iones (Na+ y K+) a los 7-10 días del alta hospitalaria, y también siempre que se modifiquen las dosis de diuréticos o IECAS o se añadan  nuevos fármacos al tratamiento (otros diuréticos, IECA, ARA-II, digoxina, etc.).  La periodicidad de los controles analíticos debe individualizarse en función de la situación clínica del paciente (clase funcional,  función renal, etc.) y del tratamiento que recibe. Como orientación, puede indicarse cada 3 meses en el paciente estable en clase funcional II y  como mínimo una vez al mes en pacientes en clase funcional más avanzada.</a:t>
            </a:r>
          </a:p>
          <a:p>
            <a:endParaRPr lang="es-ES_tradnl"/>
          </a:p>
        </p:txBody>
      </p:sp>
    </p:spTree>
    <p:extLst>
      <p:ext uri="{BB962C8B-B14F-4D97-AF65-F5344CB8AC3E}">
        <p14:creationId xmlns:p14="http://schemas.microsoft.com/office/powerpoint/2010/main" val="730767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_tradnl"/>
              <a:t>Clic para editar título</a:t>
            </a:r>
            <a:endParaRPr lang="es-ES"/>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F39A4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dirty="0"/>
          </a:p>
        </p:txBody>
      </p:sp>
    </p:spTree>
    <p:extLst>
      <p:ext uri="{BB962C8B-B14F-4D97-AF65-F5344CB8AC3E}">
        <p14:creationId xmlns:p14="http://schemas.microsoft.com/office/powerpoint/2010/main" val="2950522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_tradnl"/>
              <a:t>Clic para editar título</a:t>
            </a:r>
            <a:endParaRPr lang="es-E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Tree>
    <p:extLst>
      <p:ext uri="{BB962C8B-B14F-4D97-AF65-F5344CB8AC3E}">
        <p14:creationId xmlns:p14="http://schemas.microsoft.com/office/powerpoint/2010/main" val="1395615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chart">
  <p:cSld name="Título y gráfico">
    <p:spTree>
      <p:nvGrpSpPr>
        <p:cNvPr id="1" name=""/>
        <p:cNvGrpSpPr/>
        <p:nvPr/>
      </p:nvGrpSpPr>
      <p:grpSpPr>
        <a:xfrm>
          <a:off x="0" y="0"/>
          <a:ext cx="0" cy="0"/>
          <a:chOff x="0" y="0"/>
          <a:chExt cx="0" cy="0"/>
        </a:xfrm>
      </p:grpSpPr>
      <p:sp>
        <p:nvSpPr>
          <p:cNvPr id="2" name="Título 1"/>
          <p:cNvSpPr>
            <a:spLocks noGrp="1"/>
          </p:cNvSpPr>
          <p:nvPr>
            <p:ph type="title"/>
          </p:nvPr>
        </p:nvSpPr>
        <p:spPr>
          <a:xfrm>
            <a:off x="685800" y="152400"/>
            <a:ext cx="7772400" cy="1143000"/>
          </a:xfrm>
        </p:spPr>
        <p:txBody>
          <a:bodyPr/>
          <a:lstStyle/>
          <a:p>
            <a:r>
              <a:rPr lang="es-ES_tradnl"/>
              <a:t>Clic para editar título</a:t>
            </a:r>
            <a:endParaRPr lang="es-ES"/>
          </a:p>
        </p:txBody>
      </p:sp>
      <p:sp>
        <p:nvSpPr>
          <p:cNvPr id="3" name="Marcador de gráfico 2"/>
          <p:cNvSpPr>
            <a:spLocks noGrp="1"/>
          </p:cNvSpPr>
          <p:nvPr>
            <p:ph type="chart" idx="1"/>
          </p:nvPr>
        </p:nvSpPr>
        <p:spPr>
          <a:xfrm>
            <a:off x="685800" y="1981200"/>
            <a:ext cx="7772400" cy="4114800"/>
          </a:xfrm>
          <a:prstGeom prst="rect">
            <a:avLst/>
          </a:prstGeom>
        </p:spPr>
        <p:txBody>
          <a:bodyPr/>
          <a:lstStyle/>
          <a:p>
            <a:pPr lvl="0"/>
            <a:endParaRPr lang="es-ES" noProof="0"/>
          </a:p>
        </p:txBody>
      </p:sp>
    </p:spTree>
    <p:extLst>
      <p:ext uri="{BB962C8B-B14F-4D97-AF65-F5344CB8AC3E}">
        <p14:creationId xmlns:p14="http://schemas.microsoft.com/office/powerpoint/2010/main" val="61040703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sz="2400">
                <a:solidFill>
                  <a:srgbClr val="287AC8"/>
                </a:solidFill>
                <a:effectLst/>
              </a:defRPr>
            </a:lvl1pPr>
          </a:lstStyle>
          <a:p>
            <a:r>
              <a:rPr kumimoji="0" lang="es-ES_tradnl" altLang="es-ES" sz="2800" b="1" i="0" u="none" strike="noStrike" kern="1200" cap="none" spc="0" normalizeH="0" baseline="0" noProof="0">
                <a:ln>
                  <a:noFill/>
                </a:ln>
                <a:solidFill>
                  <a:srgbClr val="287AC8"/>
                </a:solidFill>
                <a:effectLst/>
                <a:uLnTx/>
                <a:uFillTx/>
                <a:latin typeface="Verdana" panose="020B0604030504040204" pitchFamily="34" charset="0"/>
                <a:ea typeface="Verdana" panose="020B0604030504040204" pitchFamily="34" charset="0"/>
                <a:cs typeface="Verdana" panose="020B0604030504040204" pitchFamily="34" charset="0"/>
              </a:rPr>
              <a:t>Clic para editar título</a:t>
            </a:r>
            <a:endParaRPr lang="es-ES" dirty="0"/>
          </a:p>
        </p:txBody>
      </p:sp>
      <p:sp>
        <p:nvSpPr>
          <p:cNvPr id="3" name="2 Marcador de contenido"/>
          <p:cNvSpPr>
            <a:spLocks noGrp="1"/>
          </p:cNvSpPr>
          <p:nvPr>
            <p:ph idx="1"/>
          </p:nvPr>
        </p:nvSpPr>
        <p:spPr>
          <a:xfrm>
            <a:off x="360363" y="1260475"/>
            <a:ext cx="8391525" cy="4421188"/>
          </a:xfrm>
          <a:prstGeom prst="rect">
            <a:avLst/>
          </a:prstGeom>
        </p:spPr>
        <p:txBody>
          <a:bodyPr>
            <a:normAutofit/>
          </a:bodyPr>
          <a:lstStyle>
            <a:lvl1pPr marL="342900" marR="0" indent="-342900" algn="l" defTabSz="914400" rtl="0" eaLnBrk="0" fontAlgn="base" latinLnBrk="0" hangingPunct="0">
              <a:lnSpc>
                <a:spcPct val="100000"/>
              </a:lnSpc>
              <a:spcBef>
                <a:spcPts val="1200"/>
              </a:spcBef>
              <a:spcAft>
                <a:spcPct val="0"/>
              </a:spcAft>
              <a:buClrTx/>
              <a:buSzPct val="130000"/>
              <a:buFontTx/>
              <a:buBlip>
                <a:blip r:embed="rId2"/>
              </a:buBlip>
              <a:tabLst/>
              <a:defRPr sz="1800" b="1">
                <a:solidFill>
                  <a:srgbClr val="21557F"/>
                </a:solidFill>
              </a:defRPr>
            </a:lvl1pPr>
            <a:lvl2pPr marL="742950" marR="0" indent="-285750" algn="l" defTabSz="914400" rtl="0" eaLnBrk="0" fontAlgn="base" latinLnBrk="0" hangingPunct="0">
              <a:lnSpc>
                <a:spcPct val="100000"/>
              </a:lnSpc>
              <a:spcBef>
                <a:spcPts val="1200"/>
              </a:spcBef>
              <a:spcAft>
                <a:spcPct val="0"/>
              </a:spcAft>
              <a:buClr>
                <a:srgbClr val="D97A33"/>
              </a:buClr>
              <a:buSzTx/>
              <a:buFont typeface="Wingdings" pitchFamily="2" charset="2"/>
              <a:buChar char="v"/>
              <a:tabLst/>
              <a:defRPr sz="1700" b="1">
                <a:solidFill>
                  <a:srgbClr val="21557F"/>
                </a:solidFill>
              </a:defRPr>
            </a:lvl2pPr>
            <a:lvl3pPr marL="1143000" marR="0" indent="-228600" algn="l" defTabSz="914400" rtl="0" eaLnBrk="0" fontAlgn="base" latinLnBrk="0" hangingPunct="0">
              <a:lnSpc>
                <a:spcPct val="100000"/>
              </a:lnSpc>
              <a:spcBef>
                <a:spcPts val="1200"/>
              </a:spcBef>
              <a:spcAft>
                <a:spcPct val="0"/>
              </a:spcAft>
              <a:buClr>
                <a:srgbClr val="C00000"/>
              </a:buClr>
              <a:buSzPct val="120000"/>
              <a:buFont typeface="Wingdings" pitchFamily="2" charset="2"/>
              <a:buChar char="§"/>
              <a:tabLst/>
              <a:defRPr sz="1600" b="1">
                <a:solidFill>
                  <a:srgbClr val="21557F"/>
                </a:solidFill>
              </a:defRPr>
            </a:lvl3pPr>
            <a:lvl4pPr marL="1600200" marR="0" indent="-228600" algn="l" defTabSz="914400" rtl="0" eaLnBrk="0" fontAlgn="base" latinLnBrk="0" hangingPunct="0">
              <a:lnSpc>
                <a:spcPct val="100000"/>
              </a:lnSpc>
              <a:spcBef>
                <a:spcPts val="1200"/>
              </a:spcBef>
              <a:spcAft>
                <a:spcPct val="0"/>
              </a:spcAft>
              <a:buClrTx/>
              <a:buSzTx/>
              <a:buFont typeface="Arial" pitchFamily="34" charset="0"/>
              <a:buChar char="–"/>
              <a:tabLst/>
              <a:defRPr sz="1500" b="1">
                <a:solidFill>
                  <a:srgbClr val="21557F"/>
                </a:solidFill>
              </a:defRPr>
            </a:lvl4pPr>
            <a:lvl5pPr marL="2057400" marR="0" indent="-228600" algn="l" defTabSz="914400" rtl="0" eaLnBrk="0" fontAlgn="base" latinLnBrk="0" hangingPunct="0">
              <a:lnSpc>
                <a:spcPct val="100000"/>
              </a:lnSpc>
              <a:spcBef>
                <a:spcPts val="1200"/>
              </a:spcBef>
              <a:spcAft>
                <a:spcPct val="0"/>
              </a:spcAft>
              <a:buClrTx/>
              <a:buSzTx/>
              <a:buFont typeface="Arial" pitchFamily="34" charset="0"/>
              <a:buChar char="»"/>
              <a:tabLst/>
              <a:defRPr sz="1400" b="1">
                <a:solidFill>
                  <a:srgbClr val="21557F"/>
                </a:solidFill>
              </a:defRPr>
            </a:lvl5pPr>
          </a:lstStyle>
          <a:p>
            <a:pPr marL="342900" marR="0" lvl="0" indent="-342900" algn="l" defTabSz="914400" rtl="0" eaLnBrk="0" fontAlgn="base" latinLnBrk="0" hangingPunct="0">
              <a:lnSpc>
                <a:spcPct val="100000"/>
              </a:lnSpc>
              <a:spcBef>
                <a:spcPts val="1200"/>
              </a:spcBef>
              <a:spcAft>
                <a:spcPct val="0"/>
              </a:spcAft>
              <a:buClrTx/>
              <a:buSzPct val="130000"/>
              <a:buFontTx/>
              <a:buBlip>
                <a:blip r:embed="rId2"/>
              </a:buBlip>
              <a:tabLst/>
              <a:defRPr/>
            </a:pPr>
            <a:r>
              <a:rPr kumimoji="0" lang="es-ES_tradnl" altLang="es-ES" sz="1800" b="1" i="0" u="none" strike="noStrike" kern="1200" cap="none" spc="0" normalizeH="0" baseline="0" noProof="0">
                <a:ln>
                  <a:noFill/>
                </a:ln>
                <a:solidFill>
                  <a:srgbClr val="21557F"/>
                </a:solidFill>
                <a:effectLst/>
                <a:uLnTx/>
                <a:uFillTx/>
                <a:latin typeface="Verdana" panose="020B0604030504040204" pitchFamily="34" charset="0"/>
                <a:ea typeface="Verdana" panose="020B0604030504040204" pitchFamily="34" charset="0"/>
                <a:cs typeface="Verdana" panose="020B0604030504040204" pitchFamily="34" charset="0"/>
              </a:rPr>
              <a:t>Haga clic para modificar el estilo de texto del patrón</a:t>
            </a:r>
          </a:p>
          <a:p>
            <a:pPr marL="342900" marR="0" lvl="1" indent="-342900" algn="l" defTabSz="914400" rtl="0" eaLnBrk="0" fontAlgn="base" latinLnBrk="0" hangingPunct="0">
              <a:lnSpc>
                <a:spcPct val="100000"/>
              </a:lnSpc>
              <a:spcBef>
                <a:spcPts val="1200"/>
              </a:spcBef>
              <a:spcAft>
                <a:spcPct val="0"/>
              </a:spcAft>
              <a:buClrTx/>
              <a:buSzPct val="130000"/>
              <a:buFontTx/>
              <a:buBlip>
                <a:blip r:embed="rId2"/>
              </a:buBlip>
              <a:tabLst/>
              <a:defRPr/>
            </a:pPr>
            <a:r>
              <a:rPr kumimoji="0" lang="es-ES_tradnl" altLang="es-ES" sz="1800" b="1" i="0" u="none" strike="noStrike" kern="1200" cap="none" spc="0" normalizeH="0" baseline="0" noProof="0">
                <a:ln>
                  <a:noFill/>
                </a:ln>
                <a:solidFill>
                  <a:srgbClr val="21557F"/>
                </a:solidFill>
                <a:effectLst/>
                <a:uLnTx/>
                <a:uFillTx/>
                <a:latin typeface="Verdana" panose="020B0604030504040204" pitchFamily="34" charset="0"/>
                <a:ea typeface="Verdana" panose="020B0604030504040204" pitchFamily="34" charset="0"/>
                <a:cs typeface="Verdana" panose="020B0604030504040204" pitchFamily="34" charset="0"/>
              </a:rPr>
              <a:t>Segundo nivel</a:t>
            </a:r>
          </a:p>
          <a:p>
            <a:pPr marL="342900" marR="0" lvl="2" indent="-342900" algn="l" defTabSz="914400" rtl="0" eaLnBrk="0" fontAlgn="base" latinLnBrk="0" hangingPunct="0">
              <a:lnSpc>
                <a:spcPct val="100000"/>
              </a:lnSpc>
              <a:spcBef>
                <a:spcPts val="1200"/>
              </a:spcBef>
              <a:spcAft>
                <a:spcPct val="0"/>
              </a:spcAft>
              <a:buClrTx/>
              <a:buSzPct val="130000"/>
              <a:buFontTx/>
              <a:buBlip>
                <a:blip r:embed="rId2"/>
              </a:buBlip>
              <a:tabLst/>
              <a:defRPr/>
            </a:pPr>
            <a:r>
              <a:rPr kumimoji="0" lang="es-ES_tradnl" altLang="es-ES" sz="1800" b="1" i="0" u="none" strike="noStrike" kern="1200" cap="none" spc="0" normalizeH="0" baseline="0" noProof="0">
                <a:ln>
                  <a:noFill/>
                </a:ln>
                <a:solidFill>
                  <a:srgbClr val="21557F"/>
                </a:solidFill>
                <a:effectLst/>
                <a:uLnTx/>
                <a:uFillTx/>
                <a:latin typeface="Verdana" panose="020B0604030504040204" pitchFamily="34" charset="0"/>
                <a:ea typeface="Verdana" panose="020B0604030504040204" pitchFamily="34" charset="0"/>
                <a:cs typeface="Verdana" panose="020B0604030504040204" pitchFamily="34" charset="0"/>
              </a:rPr>
              <a:t>Tercer nivel</a:t>
            </a:r>
          </a:p>
          <a:p>
            <a:pPr marL="342900" marR="0" lvl="3" indent="-342900" algn="l" defTabSz="914400" rtl="0" eaLnBrk="0" fontAlgn="base" latinLnBrk="0" hangingPunct="0">
              <a:lnSpc>
                <a:spcPct val="100000"/>
              </a:lnSpc>
              <a:spcBef>
                <a:spcPts val="1200"/>
              </a:spcBef>
              <a:spcAft>
                <a:spcPct val="0"/>
              </a:spcAft>
              <a:buClrTx/>
              <a:buSzPct val="130000"/>
              <a:buFontTx/>
              <a:buBlip>
                <a:blip r:embed="rId2"/>
              </a:buBlip>
              <a:tabLst/>
              <a:defRPr/>
            </a:pPr>
            <a:r>
              <a:rPr kumimoji="0" lang="es-ES_tradnl" altLang="es-ES" sz="1800" b="1" i="0" u="none" strike="noStrike" kern="1200" cap="none" spc="0" normalizeH="0" baseline="0" noProof="0">
                <a:ln>
                  <a:noFill/>
                </a:ln>
                <a:solidFill>
                  <a:srgbClr val="21557F"/>
                </a:solidFill>
                <a:effectLst/>
                <a:uLnTx/>
                <a:uFillTx/>
                <a:latin typeface="Verdana" panose="020B0604030504040204" pitchFamily="34" charset="0"/>
                <a:ea typeface="Verdana" panose="020B0604030504040204" pitchFamily="34" charset="0"/>
                <a:cs typeface="Verdana" panose="020B0604030504040204" pitchFamily="34" charset="0"/>
              </a:rPr>
              <a:t>Cuarto nivel</a:t>
            </a:r>
          </a:p>
          <a:p>
            <a:pPr marL="342900" marR="0" lvl="4" indent="-342900" algn="l" defTabSz="914400" rtl="0" eaLnBrk="0" fontAlgn="base" latinLnBrk="0" hangingPunct="0">
              <a:lnSpc>
                <a:spcPct val="100000"/>
              </a:lnSpc>
              <a:spcBef>
                <a:spcPts val="1200"/>
              </a:spcBef>
              <a:spcAft>
                <a:spcPct val="0"/>
              </a:spcAft>
              <a:buClrTx/>
              <a:buSzPct val="130000"/>
              <a:buFontTx/>
              <a:buBlip>
                <a:blip r:embed="rId2"/>
              </a:buBlip>
              <a:tabLst/>
              <a:defRPr/>
            </a:pPr>
            <a:r>
              <a:rPr kumimoji="0" lang="es-ES_tradnl" altLang="es-ES" sz="1800" b="1" i="0" u="none" strike="noStrike" kern="1200" cap="none" spc="0" normalizeH="0" baseline="0" noProof="0">
                <a:ln>
                  <a:noFill/>
                </a:ln>
                <a:solidFill>
                  <a:srgbClr val="21557F"/>
                </a:solidFill>
                <a:effectLst/>
                <a:uLnTx/>
                <a:uFillTx/>
                <a:latin typeface="Verdana" panose="020B0604030504040204" pitchFamily="34" charset="0"/>
                <a:ea typeface="Verdana" panose="020B0604030504040204" pitchFamily="34" charset="0"/>
                <a:cs typeface="Verdana" panose="020B0604030504040204" pitchFamily="34" charset="0"/>
              </a:rPr>
              <a:t>Quinto nivel</a:t>
            </a:r>
            <a:endParaRPr kumimoji="0" lang="es-ES" altLang="es-ES" sz="1400" b="1" i="0" u="none" strike="noStrike" kern="1200" cap="none" spc="0" normalizeH="0" baseline="0" noProof="0" dirty="0">
              <a:ln>
                <a:noFill/>
              </a:ln>
              <a:solidFill>
                <a:srgbClr val="21557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67096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ólo el título">
    <p:spTree>
      <p:nvGrpSpPr>
        <p:cNvPr id="1" name=""/>
        <p:cNvGrpSpPr/>
        <p:nvPr/>
      </p:nvGrpSpPr>
      <p:grpSpPr>
        <a:xfrm>
          <a:off x="0" y="0"/>
          <a:ext cx="0" cy="0"/>
          <a:chOff x="0" y="0"/>
          <a:chExt cx="0" cy="0"/>
        </a:xfrm>
      </p:grpSpPr>
      <p:sp>
        <p:nvSpPr>
          <p:cNvPr id="3" name="1 Título"/>
          <p:cNvSpPr>
            <a:spLocks noGrp="1"/>
          </p:cNvSpPr>
          <p:nvPr>
            <p:ph type="title"/>
          </p:nvPr>
        </p:nvSpPr>
        <p:spPr>
          <a:xfrm>
            <a:off x="0" y="144463"/>
            <a:ext cx="9144000" cy="590400"/>
          </a:xfrm>
        </p:spPr>
        <p:txBody>
          <a:bodyPr/>
          <a:lstStyle>
            <a:lvl1pPr>
              <a:defRPr sz="2400">
                <a:solidFill>
                  <a:srgbClr val="287AC8"/>
                </a:solidFill>
                <a:effectLst/>
              </a:defRPr>
            </a:lvl1pPr>
          </a:lstStyle>
          <a:p>
            <a:r>
              <a:rPr kumimoji="0" lang="es-ES_tradnl" altLang="es-ES" sz="2800" b="1" i="0" u="none" strike="noStrike" kern="1200" cap="none" spc="0" normalizeH="0" baseline="0" noProof="0">
                <a:ln>
                  <a:noFill/>
                </a:ln>
                <a:solidFill>
                  <a:srgbClr val="287AC8"/>
                </a:solidFill>
                <a:effectLst/>
                <a:uLnTx/>
                <a:uFillTx/>
                <a:latin typeface="Verdana" panose="020B0604030504040204" pitchFamily="34" charset="0"/>
                <a:ea typeface="Verdana" panose="020B0604030504040204" pitchFamily="34" charset="0"/>
                <a:cs typeface="Verdana" panose="020B0604030504040204" pitchFamily="34" charset="0"/>
              </a:rPr>
              <a:t>Clic para editar título</a:t>
            </a:r>
            <a:endParaRPr lang="es-ES" dirty="0"/>
          </a:p>
        </p:txBody>
      </p:sp>
    </p:spTree>
    <p:extLst>
      <p:ext uri="{BB962C8B-B14F-4D97-AF65-F5344CB8AC3E}">
        <p14:creationId xmlns:p14="http://schemas.microsoft.com/office/powerpoint/2010/main" val="1642280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2703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000" b="1">
                <a:solidFill>
                  <a:srgbClr val="F39A4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1800">
                <a:solidFill>
                  <a:srgbClr val="21557F"/>
                </a:solidFill>
              </a:defRPr>
            </a:lvl1pPr>
            <a:lvl2pPr>
              <a:defRPr sz="1700">
                <a:solidFill>
                  <a:srgbClr val="21557F"/>
                </a:solidFill>
              </a:defRPr>
            </a:lvl2pPr>
            <a:lvl3pPr>
              <a:defRPr sz="1600">
                <a:solidFill>
                  <a:srgbClr val="21557F"/>
                </a:solidFill>
              </a:defRPr>
            </a:lvl3pPr>
            <a:lvl4pPr>
              <a:defRPr sz="1500">
                <a:solidFill>
                  <a:srgbClr val="21557F"/>
                </a:solidFill>
              </a:defRPr>
            </a:lvl4pPr>
            <a:lvl5pPr>
              <a:defRPr sz="1400">
                <a:solidFill>
                  <a:srgbClr val="21557F"/>
                </a:solidFill>
              </a:defRPr>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dirty="0"/>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000" b="1">
                <a:solidFill>
                  <a:srgbClr val="F39A4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1800">
                <a:solidFill>
                  <a:srgbClr val="21557F"/>
                </a:solidFill>
              </a:defRPr>
            </a:lvl1pPr>
            <a:lvl2pPr>
              <a:defRPr sz="1700">
                <a:solidFill>
                  <a:srgbClr val="21557F"/>
                </a:solidFill>
              </a:defRPr>
            </a:lvl2pPr>
            <a:lvl3pPr>
              <a:defRPr sz="1600">
                <a:solidFill>
                  <a:srgbClr val="21557F"/>
                </a:solidFill>
              </a:defRPr>
            </a:lvl3pPr>
            <a:lvl4pPr>
              <a:defRPr sz="1500">
                <a:solidFill>
                  <a:srgbClr val="21557F"/>
                </a:solidFill>
              </a:defRPr>
            </a:lvl4pPr>
            <a:lvl5pPr>
              <a:defRPr sz="1400">
                <a:solidFill>
                  <a:srgbClr val="21557F"/>
                </a:solidFill>
              </a:defRPr>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dirty="0"/>
          </a:p>
        </p:txBody>
      </p:sp>
      <p:sp>
        <p:nvSpPr>
          <p:cNvPr id="7" name="1 Título"/>
          <p:cNvSpPr>
            <a:spLocks noGrp="1"/>
          </p:cNvSpPr>
          <p:nvPr>
            <p:ph type="title"/>
          </p:nvPr>
        </p:nvSpPr>
        <p:spPr>
          <a:xfrm>
            <a:off x="0" y="144463"/>
            <a:ext cx="9144000" cy="590400"/>
          </a:xfrm>
        </p:spPr>
        <p:txBody>
          <a:bodyPr/>
          <a:lstStyle>
            <a:lvl1pPr>
              <a:defRPr sz="2400">
                <a:solidFill>
                  <a:srgbClr val="287AC8"/>
                </a:solidFill>
                <a:effectLst/>
              </a:defRPr>
            </a:lvl1pPr>
          </a:lstStyle>
          <a:p>
            <a:r>
              <a:rPr kumimoji="0" lang="es-ES_tradnl" altLang="es-ES" sz="2800" b="1" i="0" u="none" strike="noStrike" kern="1200" cap="none" spc="0" normalizeH="0" baseline="0" noProof="0">
                <a:ln>
                  <a:noFill/>
                </a:ln>
                <a:solidFill>
                  <a:srgbClr val="287AC8"/>
                </a:solidFill>
                <a:effectLst/>
                <a:uLnTx/>
                <a:uFillTx/>
                <a:latin typeface="Verdana" panose="020B0604030504040204" pitchFamily="34" charset="0"/>
                <a:ea typeface="Verdana" panose="020B0604030504040204" pitchFamily="34" charset="0"/>
                <a:cs typeface="Verdana" panose="020B0604030504040204" pitchFamily="34" charset="0"/>
              </a:rPr>
              <a:t>Clic para editar título</a:t>
            </a:r>
            <a:endParaRPr lang="es-ES" dirty="0"/>
          </a:p>
        </p:txBody>
      </p:sp>
    </p:spTree>
    <p:extLst>
      <p:ext uri="{BB962C8B-B14F-4D97-AF65-F5344CB8AC3E}">
        <p14:creationId xmlns:p14="http://schemas.microsoft.com/office/powerpoint/2010/main" val="117109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0" y="144463"/>
            <a:ext cx="9144000" cy="590400"/>
          </a:xfrm>
          <a:ln>
            <a:solidFill>
              <a:srgbClr val="287AC8"/>
            </a:solidFill>
          </a:ln>
        </p:spPr>
        <p:txBody>
          <a:bodyPr/>
          <a:lstStyle>
            <a:lvl1pPr>
              <a:defRPr sz="2800">
                <a:solidFill>
                  <a:srgbClr val="287AC8"/>
                </a:solidFill>
              </a:defRPr>
            </a:lvl1pPr>
          </a:lstStyle>
          <a:p>
            <a:r>
              <a:rPr lang="es-ES_tradnl"/>
              <a:t>Clic para editar título</a:t>
            </a:r>
            <a:endParaRPr lang="es-ES" dirty="0"/>
          </a:p>
        </p:txBody>
      </p:sp>
      <p:sp>
        <p:nvSpPr>
          <p:cNvPr id="3" name="2 Marcador de contenido"/>
          <p:cNvSpPr>
            <a:spLocks noGrp="1"/>
          </p:cNvSpPr>
          <p:nvPr>
            <p:ph sz="half" idx="1"/>
          </p:nvPr>
        </p:nvSpPr>
        <p:spPr>
          <a:xfrm>
            <a:off x="457200" y="1600200"/>
            <a:ext cx="4038600" cy="4525963"/>
          </a:xfrm>
          <a:prstGeom prst="rect">
            <a:avLst/>
          </a:prstGeom>
        </p:spPr>
        <p:txBody>
          <a:bodyPr>
            <a:normAutofit/>
          </a:bodyPr>
          <a:lstStyle>
            <a:lvl1pPr>
              <a:defRPr sz="1800">
                <a:solidFill>
                  <a:srgbClr val="21557F"/>
                </a:solidFill>
              </a:defRPr>
            </a:lvl1pPr>
            <a:lvl2pPr>
              <a:defRPr sz="1700">
                <a:solidFill>
                  <a:srgbClr val="21557F"/>
                </a:solidFill>
              </a:defRPr>
            </a:lvl2pPr>
            <a:lvl3pPr>
              <a:defRPr sz="1600">
                <a:solidFill>
                  <a:srgbClr val="21557F"/>
                </a:solidFill>
              </a:defRPr>
            </a:lvl3pPr>
            <a:lvl4pPr>
              <a:defRPr sz="1500">
                <a:solidFill>
                  <a:srgbClr val="21557F"/>
                </a:solidFill>
              </a:defRPr>
            </a:lvl4pPr>
            <a:lvl5pPr>
              <a:defRPr sz="1400">
                <a:solidFill>
                  <a:srgbClr val="21557F"/>
                </a:solidFill>
              </a:defRPr>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dirty="0"/>
          </a:p>
        </p:txBody>
      </p:sp>
      <p:sp>
        <p:nvSpPr>
          <p:cNvPr id="4" name="3 Marcador de contenido"/>
          <p:cNvSpPr>
            <a:spLocks noGrp="1"/>
          </p:cNvSpPr>
          <p:nvPr>
            <p:ph sz="half" idx="2"/>
          </p:nvPr>
        </p:nvSpPr>
        <p:spPr>
          <a:xfrm>
            <a:off x="4648200" y="1600200"/>
            <a:ext cx="4038600" cy="4525963"/>
          </a:xfrm>
          <a:prstGeom prst="rect">
            <a:avLst/>
          </a:prstGeom>
        </p:spPr>
        <p:txBody>
          <a:bodyPr>
            <a:normAutofit/>
          </a:bodyPr>
          <a:lstStyle>
            <a:lvl1pPr>
              <a:defRPr sz="1800">
                <a:solidFill>
                  <a:srgbClr val="21557F"/>
                </a:solidFill>
              </a:defRPr>
            </a:lvl1pPr>
            <a:lvl2pPr>
              <a:defRPr sz="1700">
                <a:solidFill>
                  <a:srgbClr val="21557F"/>
                </a:solidFill>
              </a:defRPr>
            </a:lvl2pPr>
            <a:lvl3pPr>
              <a:defRPr sz="1600">
                <a:solidFill>
                  <a:srgbClr val="21557F"/>
                </a:solidFill>
              </a:defRPr>
            </a:lvl3pPr>
            <a:lvl4pPr>
              <a:defRPr sz="1500">
                <a:solidFill>
                  <a:srgbClr val="21557F"/>
                </a:solidFill>
              </a:defRPr>
            </a:lvl4pPr>
            <a:lvl5pPr>
              <a:defRPr sz="1400">
                <a:solidFill>
                  <a:srgbClr val="21557F"/>
                </a:solidFill>
              </a:defRPr>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dirty="0"/>
          </a:p>
        </p:txBody>
      </p:sp>
    </p:spTree>
    <p:extLst>
      <p:ext uri="{BB962C8B-B14F-4D97-AF65-F5344CB8AC3E}">
        <p14:creationId xmlns:p14="http://schemas.microsoft.com/office/powerpoint/2010/main" val="3760729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_tradnl"/>
              <a:t>Clic para editar título</a:t>
            </a:r>
            <a:endParaRPr lang="es-E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1800"/>
            </a:lvl1pPr>
            <a:lvl2pPr>
              <a:defRPr sz="1700"/>
            </a:lvl2pPr>
            <a:lvl3pPr>
              <a:defRPr sz="1600"/>
            </a:lvl3pPr>
            <a:lvl4pPr>
              <a:defRPr sz="1500"/>
            </a:lvl4pPr>
            <a:lvl5pPr>
              <a:defRPr sz="14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dirty="0"/>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Tree>
    <p:extLst>
      <p:ext uri="{BB962C8B-B14F-4D97-AF65-F5344CB8AC3E}">
        <p14:creationId xmlns:p14="http://schemas.microsoft.com/office/powerpoint/2010/main" val="1625590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solidFill>
                  <a:srgbClr val="287AC8"/>
                </a:solidFill>
              </a:defRPr>
            </a:lvl1pPr>
          </a:lstStyle>
          <a:p>
            <a:r>
              <a:rPr lang="es-ES_tradnl"/>
              <a:t>Clic para editar título</a:t>
            </a:r>
            <a:endParaRPr lang="es-ES" dirty="0"/>
          </a:p>
        </p:txBody>
      </p:sp>
      <p:sp>
        <p:nvSpPr>
          <p:cNvPr id="3" name="2 Marcador de posición de imagen"/>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_tradnl" noProof="0"/>
              <a:t>Arrastre la imagen al marcador de posición o haga clic en el icono para agregar</a:t>
            </a:r>
            <a:endParaRPr lang="es-ES" noProof="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solidFill>
                  <a:srgbClr val="F39A44"/>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Tree>
    <p:extLst>
      <p:ext uri="{BB962C8B-B14F-4D97-AF65-F5344CB8AC3E}">
        <p14:creationId xmlns:p14="http://schemas.microsoft.com/office/powerpoint/2010/main" val="442847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sz="2400"/>
            </a:lvl1pPr>
          </a:lstStyle>
          <a:p>
            <a:r>
              <a:rPr lang="es-ES_tradnl"/>
              <a:t>Clic para editar título</a:t>
            </a:r>
            <a:endParaRPr lang="es-ES" dirty="0"/>
          </a:p>
        </p:txBody>
      </p:sp>
      <p:sp>
        <p:nvSpPr>
          <p:cNvPr id="3" name="2 Marcador de texto vertical"/>
          <p:cNvSpPr>
            <a:spLocks noGrp="1"/>
          </p:cNvSpPr>
          <p:nvPr>
            <p:ph type="body" orient="vert" idx="1"/>
          </p:nvPr>
        </p:nvSpPr>
        <p:spPr>
          <a:xfrm>
            <a:off x="360363" y="1260475"/>
            <a:ext cx="8391525" cy="4421188"/>
          </a:xfrm>
          <a:prstGeom prst="rect">
            <a:avLst/>
          </a:prstGeo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Tree>
    <p:extLst>
      <p:ext uri="{BB962C8B-B14F-4D97-AF65-F5344CB8AC3E}">
        <p14:creationId xmlns:p14="http://schemas.microsoft.com/office/powerpoint/2010/main" val="402884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0" y="144463"/>
            <a:ext cx="9144000" cy="590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S" dirty="0"/>
              <a:t>Haga clic para modificar el estilo de título del patrón</a:t>
            </a:r>
          </a:p>
        </p:txBody>
      </p:sp>
      <p:sp>
        <p:nvSpPr>
          <p:cNvPr id="1028" name="Line 3"/>
          <p:cNvSpPr>
            <a:spLocks noChangeShapeType="1"/>
          </p:cNvSpPr>
          <p:nvPr/>
        </p:nvSpPr>
        <p:spPr bwMode="auto">
          <a:xfrm>
            <a:off x="304800" y="6286500"/>
            <a:ext cx="8458200" cy="0"/>
          </a:xfrm>
          <a:prstGeom prst="line">
            <a:avLst/>
          </a:prstGeom>
          <a:noFill/>
          <a:ln w="9525">
            <a:solidFill>
              <a:srgbClr val="7FBDE3"/>
            </a:solidFill>
            <a:round/>
            <a:headEnd/>
            <a:tailEnd/>
          </a:ln>
          <a:extLst>
            <a:ext uri="{909E8E84-426E-40dd-AFC4-6F175D3DCCD1}">
              <a14:hiddenFill xmlns="" xmlns:a14="http://schemas.microsoft.com/office/drawing/2010/main">
                <a:noFill/>
              </a14:hiddenFill>
            </a:ext>
          </a:extLst>
        </p:spPr>
        <p:txBody>
          <a:bodyPr/>
          <a:lstStyle/>
          <a:p>
            <a:endParaRPr lang="es-ES"/>
          </a:p>
        </p:txBody>
      </p:sp>
      <p:pic>
        <p:nvPicPr>
          <p:cNvPr id="1029"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51750" y="6357938"/>
            <a:ext cx="1135063" cy="428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30" name="4 Imagen" descr="LogoSoloMasterProgram.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285750" y="6503988"/>
            <a:ext cx="2511425" cy="282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 id="2147483653" r:id="rId5"/>
    <p:sldLayoutId id="2147483652" r:id="rId6"/>
    <p:sldLayoutId id="2147483656" r:id="rId7"/>
    <p:sldLayoutId id="2147483657" r:id="rId8"/>
    <p:sldLayoutId id="2147483658" r:id="rId9"/>
    <p:sldLayoutId id="2147483659" r:id="rId10"/>
    <p:sldLayoutId id="2147483662" r:id="rId11"/>
  </p:sldLayoutIdLst>
  <p:txStyles>
    <p:titleStyle>
      <a:lvl1pPr algn="ctr" rtl="0" eaLnBrk="1" fontAlgn="base" hangingPunct="1">
        <a:spcBef>
          <a:spcPct val="0"/>
        </a:spcBef>
        <a:spcAft>
          <a:spcPct val="0"/>
        </a:spcAft>
        <a:defRPr sz="2800" b="1" kern="1200">
          <a:solidFill>
            <a:srgbClr val="287AC8"/>
          </a:solidFill>
          <a:latin typeface="Verdana" panose="020B0604030504040204" pitchFamily="34" charset="0"/>
          <a:ea typeface="Verdana" panose="020B0604030504040204" pitchFamily="34" charset="0"/>
          <a:cs typeface="Verdana" panose="020B0604030504040204" pitchFamily="34" charset="0"/>
        </a:defRPr>
      </a:lvl1pPr>
      <a:lvl2pPr algn="ctr" rtl="0" eaLnBrk="1" fontAlgn="base" hangingPunct="1">
        <a:spcBef>
          <a:spcPct val="0"/>
        </a:spcBef>
        <a:spcAft>
          <a:spcPct val="0"/>
        </a:spcAft>
        <a:defRPr sz="2400" b="1">
          <a:solidFill>
            <a:srgbClr val="287AC8"/>
          </a:solidFill>
          <a:latin typeface="Verdana" pitchFamily="34" charset="0"/>
          <a:ea typeface="Verdana" pitchFamily="34" charset="0"/>
          <a:cs typeface="Verdana" pitchFamily="34" charset="0"/>
        </a:defRPr>
      </a:lvl2pPr>
      <a:lvl3pPr algn="ctr" rtl="0" eaLnBrk="1" fontAlgn="base" hangingPunct="1">
        <a:spcBef>
          <a:spcPct val="0"/>
        </a:spcBef>
        <a:spcAft>
          <a:spcPct val="0"/>
        </a:spcAft>
        <a:defRPr sz="2400" b="1">
          <a:solidFill>
            <a:srgbClr val="287AC8"/>
          </a:solidFill>
          <a:latin typeface="Verdana" pitchFamily="34" charset="0"/>
          <a:ea typeface="Verdana" pitchFamily="34" charset="0"/>
          <a:cs typeface="Verdana" pitchFamily="34" charset="0"/>
        </a:defRPr>
      </a:lvl3pPr>
      <a:lvl4pPr algn="ctr" rtl="0" eaLnBrk="1" fontAlgn="base" hangingPunct="1">
        <a:spcBef>
          <a:spcPct val="0"/>
        </a:spcBef>
        <a:spcAft>
          <a:spcPct val="0"/>
        </a:spcAft>
        <a:defRPr sz="2400" b="1">
          <a:solidFill>
            <a:srgbClr val="287AC8"/>
          </a:solidFill>
          <a:latin typeface="Verdana" pitchFamily="34" charset="0"/>
          <a:ea typeface="Verdana" pitchFamily="34" charset="0"/>
          <a:cs typeface="Verdana" pitchFamily="34" charset="0"/>
        </a:defRPr>
      </a:lvl4pPr>
      <a:lvl5pPr algn="ctr" rtl="0" eaLnBrk="1" fontAlgn="base" hangingPunct="1">
        <a:spcBef>
          <a:spcPct val="0"/>
        </a:spcBef>
        <a:spcAft>
          <a:spcPct val="0"/>
        </a:spcAft>
        <a:defRPr sz="2400" b="1">
          <a:solidFill>
            <a:srgbClr val="287AC8"/>
          </a:solidFill>
          <a:latin typeface="Verdana" pitchFamily="34" charset="0"/>
          <a:ea typeface="Verdana" pitchFamily="34" charset="0"/>
          <a:cs typeface="Verdana" pitchFamily="34" charset="0"/>
        </a:defRPr>
      </a:lvl5pPr>
      <a:lvl6pPr marL="457200" algn="ctr" rtl="0" eaLnBrk="1" fontAlgn="base" hangingPunct="1">
        <a:spcBef>
          <a:spcPct val="0"/>
        </a:spcBef>
        <a:spcAft>
          <a:spcPct val="0"/>
        </a:spcAft>
        <a:defRPr sz="3600" b="1">
          <a:solidFill>
            <a:srgbClr val="376092"/>
          </a:solidFill>
          <a:latin typeface="Verdana" pitchFamily="34" charset="0"/>
          <a:ea typeface="Verdana" pitchFamily="34" charset="0"/>
          <a:cs typeface="Verdana" pitchFamily="34" charset="0"/>
        </a:defRPr>
      </a:lvl6pPr>
      <a:lvl7pPr marL="914400" algn="ctr" rtl="0" eaLnBrk="1" fontAlgn="base" hangingPunct="1">
        <a:spcBef>
          <a:spcPct val="0"/>
        </a:spcBef>
        <a:spcAft>
          <a:spcPct val="0"/>
        </a:spcAft>
        <a:defRPr sz="3600" b="1">
          <a:solidFill>
            <a:srgbClr val="376092"/>
          </a:solidFill>
          <a:latin typeface="Verdana" pitchFamily="34" charset="0"/>
          <a:ea typeface="Verdana" pitchFamily="34" charset="0"/>
          <a:cs typeface="Verdana" pitchFamily="34" charset="0"/>
        </a:defRPr>
      </a:lvl7pPr>
      <a:lvl8pPr marL="1371600" algn="ctr" rtl="0" eaLnBrk="1" fontAlgn="base" hangingPunct="1">
        <a:spcBef>
          <a:spcPct val="0"/>
        </a:spcBef>
        <a:spcAft>
          <a:spcPct val="0"/>
        </a:spcAft>
        <a:defRPr sz="3600" b="1">
          <a:solidFill>
            <a:srgbClr val="376092"/>
          </a:solidFill>
          <a:latin typeface="Verdana" pitchFamily="34" charset="0"/>
          <a:ea typeface="Verdana" pitchFamily="34" charset="0"/>
          <a:cs typeface="Verdana" pitchFamily="34" charset="0"/>
        </a:defRPr>
      </a:lvl8pPr>
      <a:lvl9pPr marL="1828800" algn="ctr" rtl="0" eaLnBrk="1" fontAlgn="base" hangingPunct="1">
        <a:spcBef>
          <a:spcPct val="0"/>
        </a:spcBef>
        <a:spcAft>
          <a:spcPct val="0"/>
        </a:spcAft>
        <a:defRPr sz="3600" b="1">
          <a:solidFill>
            <a:srgbClr val="376092"/>
          </a:solidFill>
          <a:latin typeface="Verdana" pitchFamily="34" charset="0"/>
          <a:ea typeface="Verdana" pitchFamily="34" charset="0"/>
          <a:cs typeface="Verdana" pitchFamily="34" charset="0"/>
        </a:defRPr>
      </a:lvl9pPr>
    </p:titleStyle>
    <p:bodyStyle>
      <a:lvl1pPr marL="342900" indent="-342900" algn="l" rtl="0" eaLnBrk="1" fontAlgn="base" hangingPunct="1">
        <a:spcBef>
          <a:spcPts val="1200"/>
        </a:spcBef>
        <a:spcAft>
          <a:spcPct val="0"/>
        </a:spcAft>
        <a:buSzPct val="130000"/>
        <a:buBlip>
          <a:blip r:embed="rId15"/>
        </a:buBlip>
        <a:defRPr b="1" kern="1200">
          <a:solidFill>
            <a:srgbClr val="21557F"/>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rtl="0" eaLnBrk="1" fontAlgn="base" hangingPunct="1">
        <a:spcBef>
          <a:spcPts val="1200"/>
        </a:spcBef>
        <a:spcAft>
          <a:spcPct val="0"/>
        </a:spcAft>
        <a:buClr>
          <a:srgbClr val="D97A33"/>
        </a:buClr>
        <a:buFont typeface="Wingdings" pitchFamily="2" charset="2"/>
        <a:buChar char="v"/>
        <a:defRPr sz="1700" b="1" kern="1200">
          <a:solidFill>
            <a:srgbClr val="21557F"/>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rtl="0" eaLnBrk="1" fontAlgn="base" hangingPunct="1">
        <a:spcBef>
          <a:spcPts val="1200"/>
        </a:spcBef>
        <a:spcAft>
          <a:spcPct val="0"/>
        </a:spcAft>
        <a:buClr>
          <a:srgbClr val="C00000"/>
        </a:buClr>
        <a:buSzPct val="120000"/>
        <a:buFont typeface="Wingdings" pitchFamily="2" charset="2"/>
        <a:buChar char="§"/>
        <a:defRPr sz="1600" b="1" kern="1200">
          <a:solidFill>
            <a:srgbClr val="21557F"/>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rtl="0" eaLnBrk="1" fontAlgn="base" hangingPunct="1">
        <a:spcBef>
          <a:spcPts val="1200"/>
        </a:spcBef>
        <a:spcAft>
          <a:spcPct val="0"/>
        </a:spcAft>
        <a:buFont typeface="Arial" pitchFamily="34" charset="0"/>
        <a:buChar char="–"/>
        <a:defRPr sz="1500" b="1" kern="1200">
          <a:solidFill>
            <a:srgbClr val="21557F"/>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rtl="0" eaLnBrk="1" fontAlgn="base" hangingPunct="1">
        <a:spcBef>
          <a:spcPts val="1200"/>
        </a:spcBef>
        <a:spcAft>
          <a:spcPct val="0"/>
        </a:spcAft>
        <a:buFont typeface="Arial" pitchFamily="34" charset="0"/>
        <a:buChar char="»"/>
        <a:defRPr sz="1400" b="1" kern="1200">
          <a:solidFill>
            <a:srgbClr val="21557F"/>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3.jpe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chart" Target="../charts/char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video" Target="file:///C:\Users\JOSE%20M%20LOBOS\Desktop\CLIPS%20NUEVOS%20MAGF\selecci&#243;n\18%20A4C%20Hipertrofia.avi" TargetMode="External"/><Relationship Id="rId7" Type="http://schemas.openxmlformats.org/officeDocument/2006/relationships/image" Target="../media/image12.gif"/><Relationship Id="rId2" Type="http://schemas.microsoft.com/office/2007/relationships/media" Target="file:///C:\Users\JOSE%20M%20LOBOS\Desktop\CLIPS%20NUEVOS%20MAGF\selecci&#243;n\18%20A4C%20Hipertrofia.avi" TargetMode="External"/><Relationship Id="rId1" Type="http://schemas.openxmlformats.org/officeDocument/2006/relationships/tags" Target="../tags/tag1.xml"/><Relationship Id="rId6" Type="http://schemas.openxmlformats.org/officeDocument/2006/relationships/image" Target="../media/image11.png"/><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25" y="357188"/>
            <a:ext cx="5372100" cy="1643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51" name="AutoShape 5"/>
          <p:cNvSpPr>
            <a:spLocks noChangeArrowheads="1"/>
          </p:cNvSpPr>
          <p:nvPr/>
        </p:nvSpPr>
        <p:spPr bwMode="auto">
          <a:xfrm>
            <a:off x="0" y="2643188"/>
            <a:ext cx="9144000" cy="1538287"/>
          </a:xfrm>
          <a:custGeom>
            <a:avLst/>
            <a:gdLst>
              <a:gd name="T0" fmla="*/ 9144000 w 9144000"/>
              <a:gd name="T1" fmla="*/ 31153 h 1857600"/>
              <a:gd name="T2" fmla="*/ 4572000 w 9144000"/>
              <a:gd name="T3" fmla="*/ 62307 h 1857600"/>
              <a:gd name="T4" fmla="*/ 0 w 9144000"/>
              <a:gd name="T5" fmla="*/ 31153 h 1857600"/>
              <a:gd name="T6" fmla="*/ 4572000 w 9144000"/>
              <a:gd name="T7" fmla="*/ 0 h 1857600"/>
              <a:gd name="T8" fmla="*/ 0 60000 65536"/>
              <a:gd name="T9" fmla="*/ 5898240 60000 65536"/>
              <a:gd name="T10" fmla="*/ 11796480 60000 65536"/>
              <a:gd name="T11" fmla="*/ 17694720 60000 65536"/>
              <a:gd name="T12" fmla="*/ 0 w 9144000"/>
              <a:gd name="T13" fmla="*/ 0 h 1857600"/>
              <a:gd name="T14" fmla="*/ 9144000 w 9144000"/>
              <a:gd name="T15" fmla="*/ 1857600 h 1857600"/>
            </a:gdLst>
            <a:ahLst/>
            <a:cxnLst>
              <a:cxn ang="T8">
                <a:pos x="T0" y="T1"/>
              </a:cxn>
              <a:cxn ang="T9">
                <a:pos x="T2" y="T3"/>
              </a:cxn>
              <a:cxn ang="T10">
                <a:pos x="T4" y="T5"/>
              </a:cxn>
              <a:cxn ang="T11">
                <a:pos x="T6" y="T7"/>
              </a:cxn>
            </a:cxnLst>
            <a:rect l="T12" t="T13" r="T14" b="T15"/>
            <a:pathLst>
              <a:path w="9144000" h="1857600">
                <a:moveTo>
                  <a:pt x="0" y="0"/>
                </a:moveTo>
                <a:lnTo>
                  <a:pt x="19548" y="0"/>
                </a:lnTo>
                <a:lnTo>
                  <a:pt x="19548" y="2736"/>
                </a:lnTo>
                <a:lnTo>
                  <a:pt x="0" y="2736"/>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5000" rIns="90000" bIns="45000">
            <a:spAutoFit/>
          </a:bodyPr>
          <a:lstStyle>
            <a:lvl1pPr eaLnBrk="0" hangingPunct="0">
              <a:spcBef>
                <a:spcPts val="1200"/>
              </a:spcBef>
              <a:buSzPct val="130000"/>
              <a:buBlip>
                <a:blip r:embed="rId4"/>
              </a:buBlip>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b="1">
                <a:solidFill>
                  <a:srgbClr val="21557F"/>
                </a:solidFill>
                <a:latin typeface="Verdana" pitchFamily="34" charset="0"/>
                <a:ea typeface="Verdana" pitchFamily="34" charset="0"/>
                <a:cs typeface="Verdana" pitchFamily="34" charset="0"/>
              </a:defRPr>
            </a:lvl1pPr>
            <a:lvl2pPr marL="742950" indent="-285750" eaLnBrk="0" hangingPunct="0">
              <a:spcBef>
                <a:spcPts val="1200"/>
              </a:spcBef>
              <a:buClr>
                <a:srgbClr val="D97A33"/>
              </a:buClr>
              <a:buFont typeface="Wingdings" pitchFamily="2" charset="2"/>
              <a:buChar char="v"/>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sz="1700" b="1">
                <a:solidFill>
                  <a:srgbClr val="21557F"/>
                </a:solidFill>
                <a:latin typeface="Verdana" pitchFamily="34" charset="0"/>
                <a:ea typeface="Verdana" pitchFamily="34" charset="0"/>
                <a:cs typeface="Verdana" pitchFamily="34" charset="0"/>
              </a:defRPr>
            </a:lvl2pPr>
            <a:lvl3pPr marL="1143000" indent="-228600" eaLnBrk="0" hangingPunct="0">
              <a:spcBef>
                <a:spcPts val="1200"/>
              </a:spcBef>
              <a:buClr>
                <a:srgbClr val="C00000"/>
              </a:buClr>
              <a:buSzPct val="120000"/>
              <a:buFont typeface="Wingdings" pitchFamily="2" charset="2"/>
              <a:buChar char="§"/>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sz="1600" b="1">
                <a:solidFill>
                  <a:srgbClr val="21557F"/>
                </a:solidFill>
                <a:latin typeface="Verdana" pitchFamily="34" charset="0"/>
                <a:ea typeface="Verdana" pitchFamily="34" charset="0"/>
                <a:cs typeface="Verdana" pitchFamily="34" charset="0"/>
              </a:defRPr>
            </a:lvl3pPr>
            <a:lvl4pPr marL="1600200" indent="-228600" eaLnBrk="0" hangingPunct="0">
              <a:spcBef>
                <a:spcPts val="1200"/>
              </a:spcBef>
              <a:buFont typeface="Arial" pitchFamily="34" charset="0"/>
              <a:buChar char="–"/>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sz="1500" b="1">
                <a:solidFill>
                  <a:srgbClr val="21557F"/>
                </a:solidFill>
                <a:latin typeface="Verdana" pitchFamily="34" charset="0"/>
                <a:ea typeface="Verdana" pitchFamily="34" charset="0"/>
                <a:cs typeface="Verdana" pitchFamily="34" charset="0"/>
              </a:defRPr>
            </a:lvl4pPr>
            <a:lvl5pPr marL="2057400" indent="-228600" eaLnBrk="0" hangingPunct="0">
              <a:spcBef>
                <a:spcPts val="1200"/>
              </a:spcBef>
              <a:buFont typeface="Arial" pitchFamily="34" charset="0"/>
              <a:buChar char="»"/>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sz="1400" b="1">
                <a:solidFill>
                  <a:srgbClr val="21557F"/>
                </a:solidFill>
                <a:latin typeface="Verdana" pitchFamily="34" charset="0"/>
                <a:ea typeface="Verdana" pitchFamily="34" charset="0"/>
                <a:cs typeface="Verdana" pitchFamily="34" charset="0"/>
              </a:defRPr>
            </a:lvl5pPr>
            <a:lvl6pPr marL="2514600" indent="-228600" eaLnBrk="0" fontAlgn="base" hangingPunct="0">
              <a:spcBef>
                <a:spcPts val="1200"/>
              </a:spcBef>
              <a:spcAft>
                <a:spcPct val="0"/>
              </a:spcAft>
              <a:buFont typeface="Arial" pitchFamily="34" charset="0"/>
              <a:buChar char="»"/>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sz="1400" b="1">
                <a:solidFill>
                  <a:srgbClr val="21557F"/>
                </a:solidFill>
                <a:latin typeface="Verdana" pitchFamily="34" charset="0"/>
                <a:ea typeface="Verdana" pitchFamily="34" charset="0"/>
                <a:cs typeface="Verdana" pitchFamily="34" charset="0"/>
              </a:defRPr>
            </a:lvl6pPr>
            <a:lvl7pPr marL="2971800" indent="-228600" eaLnBrk="0" fontAlgn="base" hangingPunct="0">
              <a:spcBef>
                <a:spcPts val="1200"/>
              </a:spcBef>
              <a:spcAft>
                <a:spcPct val="0"/>
              </a:spcAft>
              <a:buFont typeface="Arial" pitchFamily="34" charset="0"/>
              <a:buChar char="»"/>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sz="1400" b="1">
                <a:solidFill>
                  <a:srgbClr val="21557F"/>
                </a:solidFill>
                <a:latin typeface="Verdana" pitchFamily="34" charset="0"/>
                <a:ea typeface="Verdana" pitchFamily="34" charset="0"/>
                <a:cs typeface="Verdana" pitchFamily="34" charset="0"/>
              </a:defRPr>
            </a:lvl7pPr>
            <a:lvl8pPr marL="3429000" indent="-228600" eaLnBrk="0" fontAlgn="base" hangingPunct="0">
              <a:spcBef>
                <a:spcPts val="1200"/>
              </a:spcBef>
              <a:spcAft>
                <a:spcPct val="0"/>
              </a:spcAft>
              <a:buFont typeface="Arial" pitchFamily="34" charset="0"/>
              <a:buChar char="»"/>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sz="1400" b="1">
                <a:solidFill>
                  <a:srgbClr val="21557F"/>
                </a:solidFill>
                <a:latin typeface="Verdana" pitchFamily="34" charset="0"/>
                <a:ea typeface="Verdana" pitchFamily="34" charset="0"/>
                <a:cs typeface="Verdana" pitchFamily="34" charset="0"/>
              </a:defRPr>
            </a:lvl8pPr>
            <a:lvl9pPr marL="3886200" indent="-228600" eaLnBrk="0" fontAlgn="base" hangingPunct="0">
              <a:spcBef>
                <a:spcPts val="1200"/>
              </a:spcBef>
              <a:spcAft>
                <a:spcPct val="0"/>
              </a:spcAft>
              <a:buFont typeface="Arial" pitchFamily="34" charset="0"/>
              <a:buChar char="»"/>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sz="1400" b="1">
                <a:solidFill>
                  <a:srgbClr val="21557F"/>
                </a:solidFill>
                <a:latin typeface="Verdana" pitchFamily="34" charset="0"/>
                <a:ea typeface="Verdana" pitchFamily="34" charset="0"/>
                <a:cs typeface="Verdana" pitchFamily="34" charset="0"/>
              </a:defRPr>
            </a:lvl9pPr>
          </a:lstStyle>
          <a:p>
            <a:pPr eaLnBrk="1" hangingPunct="1">
              <a:lnSpc>
                <a:spcPct val="115000"/>
              </a:lnSpc>
              <a:spcBef>
                <a:spcPts val="425"/>
              </a:spcBef>
              <a:buClr>
                <a:srgbClr val="000000"/>
              </a:buClr>
              <a:buSzPct val="100000"/>
              <a:buFont typeface="Times New Roman" pitchFamily="18" charset="0"/>
              <a:buNone/>
            </a:pPr>
            <a:endParaRPr lang="es-ES" altLang="es-ES" sz="2400" dirty="0">
              <a:solidFill>
                <a:srgbClr val="C61333"/>
              </a:solidFill>
              <a:ea typeface="WenQuanYi Micro Hei"/>
              <a:cs typeface="WenQuanYi Micro Hei"/>
            </a:endParaRPr>
          </a:p>
          <a:p>
            <a:pPr algn="ctr" eaLnBrk="1" hangingPunct="1">
              <a:lnSpc>
                <a:spcPct val="115000"/>
              </a:lnSpc>
              <a:spcBef>
                <a:spcPts val="425"/>
              </a:spcBef>
              <a:buClr>
                <a:srgbClr val="000000"/>
              </a:buClr>
              <a:buSzPct val="100000"/>
              <a:buFont typeface="Times New Roman" pitchFamily="18" charset="0"/>
              <a:buNone/>
            </a:pPr>
            <a:r>
              <a:rPr lang="es-ES" altLang="es-ES" sz="2800" dirty="0">
                <a:ea typeface="WenQuanYi Micro Hei"/>
                <a:cs typeface="WenQuanYi Micro Hei"/>
              </a:rPr>
              <a:t>Manejo de la insuficiencia cardiaca crónica</a:t>
            </a:r>
          </a:p>
          <a:p>
            <a:pPr eaLnBrk="1" hangingPunct="1">
              <a:lnSpc>
                <a:spcPct val="115000"/>
              </a:lnSpc>
              <a:spcBef>
                <a:spcPts val="425"/>
              </a:spcBef>
              <a:buClr>
                <a:srgbClr val="000000"/>
              </a:buClr>
              <a:buSzPct val="100000"/>
              <a:buFont typeface="Times New Roman" pitchFamily="18" charset="0"/>
              <a:buNone/>
            </a:pPr>
            <a:endParaRPr lang="es-ES" altLang="es-ES" sz="2400" b="0" dirty="0">
              <a:solidFill>
                <a:srgbClr val="C61333"/>
              </a:solidFill>
              <a:latin typeface="Tahoma" pitchFamily="34" charset="0"/>
              <a:ea typeface="WenQuanYi Micro Hei"/>
              <a:cs typeface="WenQuanYi Micro Hei"/>
            </a:endParaRPr>
          </a:p>
        </p:txBody>
      </p:sp>
      <p:sp>
        <p:nvSpPr>
          <p:cNvPr id="2052" name="Line 11"/>
          <p:cNvSpPr>
            <a:spLocks noChangeShapeType="1"/>
          </p:cNvSpPr>
          <p:nvPr/>
        </p:nvSpPr>
        <p:spPr bwMode="auto">
          <a:xfrm flipV="1">
            <a:off x="323528" y="3645024"/>
            <a:ext cx="8496943" cy="0"/>
          </a:xfrm>
          <a:prstGeom prst="line">
            <a:avLst/>
          </a:prstGeom>
          <a:noFill/>
          <a:ln w="34925">
            <a:solidFill>
              <a:srgbClr val="F39A44"/>
            </a:solidFill>
            <a:round/>
            <a:headEnd/>
            <a:tailEnd/>
          </a:ln>
          <a:extLst>
            <a:ext uri="{909E8E84-426E-40dd-AFC4-6F175D3DCCD1}">
              <a14:hiddenFill xmlns="" xmlns:a14="http://schemas.microsoft.com/office/drawing/2010/main">
                <a:noFill/>
              </a14:hiddenFill>
            </a:ext>
          </a:extLst>
        </p:spPr>
        <p:txBody>
          <a:bodyPr/>
          <a:lstStyle/>
          <a:p>
            <a:endParaRPr lang="es-ES"/>
          </a:p>
        </p:txBody>
      </p:sp>
      <p:sp>
        <p:nvSpPr>
          <p:cNvPr id="2053" name="Text Box 1"/>
          <p:cNvSpPr txBox="1">
            <a:spLocks noChangeArrowheads="1"/>
          </p:cNvSpPr>
          <p:nvPr/>
        </p:nvSpPr>
        <p:spPr bwMode="auto">
          <a:xfrm>
            <a:off x="0" y="4816475"/>
            <a:ext cx="9144000" cy="690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spcBef>
                <a:spcPts val="1200"/>
              </a:spcBef>
              <a:buSzPct val="130000"/>
              <a:buBlip>
                <a:blip r:embed="rId4"/>
              </a:buBlip>
              <a:defRPr b="1">
                <a:solidFill>
                  <a:srgbClr val="21557F"/>
                </a:solidFill>
                <a:latin typeface="Verdana" pitchFamily="34" charset="0"/>
                <a:ea typeface="Verdana" pitchFamily="34" charset="0"/>
                <a:cs typeface="Verdana" pitchFamily="34" charset="0"/>
              </a:defRPr>
            </a:lvl1pPr>
            <a:lvl2pPr marL="742950" indent="-285750" eaLnBrk="0" hangingPunct="0">
              <a:spcBef>
                <a:spcPts val="1200"/>
              </a:spcBef>
              <a:buClr>
                <a:srgbClr val="D97A33"/>
              </a:buClr>
              <a:buFont typeface="Wingdings" pitchFamily="2" charset="2"/>
              <a:buChar char="v"/>
              <a:defRPr sz="1700" b="1">
                <a:solidFill>
                  <a:srgbClr val="21557F"/>
                </a:solidFill>
                <a:latin typeface="Verdana" pitchFamily="34" charset="0"/>
                <a:ea typeface="Verdana" pitchFamily="34" charset="0"/>
                <a:cs typeface="Verdana" pitchFamily="34" charset="0"/>
              </a:defRPr>
            </a:lvl2pPr>
            <a:lvl3pPr marL="1143000" indent="-228600" eaLnBrk="0" hangingPunct="0">
              <a:spcBef>
                <a:spcPts val="1200"/>
              </a:spcBef>
              <a:buClr>
                <a:srgbClr val="C00000"/>
              </a:buClr>
              <a:buSzPct val="120000"/>
              <a:buFont typeface="Wingdings" pitchFamily="2" charset="2"/>
              <a:buChar char="§"/>
              <a:defRPr sz="1600" b="1">
                <a:solidFill>
                  <a:srgbClr val="21557F"/>
                </a:solidFill>
                <a:latin typeface="Verdana" pitchFamily="34" charset="0"/>
                <a:ea typeface="Verdana" pitchFamily="34" charset="0"/>
                <a:cs typeface="Verdana" pitchFamily="34" charset="0"/>
              </a:defRPr>
            </a:lvl3pPr>
            <a:lvl4pPr marL="1600200" indent="-228600" eaLnBrk="0" hangingPunct="0">
              <a:spcBef>
                <a:spcPts val="1200"/>
              </a:spcBef>
              <a:buFont typeface="Arial" pitchFamily="34" charset="0"/>
              <a:buChar char="–"/>
              <a:defRPr sz="1500" b="1">
                <a:solidFill>
                  <a:srgbClr val="21557F"/>
                </a:solidFill>
                <a:latin typeface="Verdana" pitchFamily="34" charset="0"/>
                <a:ea typeface="Verdana" pitchFamily="34" charset="0"/>
                <a:cs typeface="Verdana" pitchFamily="34" charset="0"/>
              </a:defRPr>
            </a:lvl4pPr>
            <a:lvl5pPr marL="2057400" indent="-228600" eaLnBrk="0" hangingPunct="0">
              <a:spcBef>
                <a:spcPts val="1200"/>
              </a:spcBef>
              <a:buFont typeface="Arial" pitchFamily="34" charset="0"/>
              <a:buChar char="»"/>
              <a:defRPr sz="1400" b="1">
                <a:solidFill>
                  <a:srgbClr val="21557F"/>
                </a:solidFill>
                <a:latin typeface="Verdana" pitchFamily="34" charset="0"/>
                <a:ea typeface="Verdana" pitchFamily="34" charset="0"/>
                <a:cs typeface="Verdana" pitchFamily="34" charset="0"/>
              </a:defRPr>
            </a:lvl5pPr>
            <a:lvl6pPr marL="2514600" indent="-228600" eaLnBrk="0" fontAlgn="base" hangingPunct="0">
              <a:spcBef>
                <a:spcPts val="1200"/>
              </a:spcBef>
              <a:spcAft>
                <a:spcPct val="0"/>
              </a:spcAft>
              <a:buFont typeface="Arial" pitchFamily="34" charset="0"/>
              <a:buChar char="»"/>
              <a:defRPr sz="1400" b="1">
                <a:solidFill>
                  <a:srgbClr val="21557F"/>
                </a:solidFill>
                <a:latin typeface="Verdana" pitchFamily="34" charset="0"/>
                <a:ea typeface="Verdana" pitchFamily="34" charset="0"/>
                <a:cs typeface="Verdana" pitchFamily="34" charset="0"/>
              </a:defRPr>
            </a:lvl6pPr>
            <a:lvl7pPr marL="2971800" indent="-228600" eaLnBrk="0" fontAlgn="base" hangingPunct="0">
              <a:spcBef>
                <a:spcPts val="1200"/>
              </a:spcBef>
              <a:spcAft>
                <a:spcPct val="0"/>
              </a:spcAft>
              <a:buFont typeface="Arial" pitchFamily="34" charset="0"/>
              <a:buChar char="»"/>
              <a:defRPr sz="1400" b="1">
                <a:solidFill>
                  <a:srgbClr val="21557F"/>
                </a:solidFill>
                <a:latin typeface="Verdana" pitchFamily="34" charset="0"/>
                <a:ea typeface="Verdana" pitchFamily="34" charset="0"/>
                <a:cs typeface="Verdana" pitchFamily="34" charset="0"/>
              </a:defRPr>
            </a:lvl7pPr>
            <a:lvl8pPr marL="3429000" indent="-228600" eaLnBrk="0" fontAlgn="base" hangingPunct="0">
              <a:spcBef>
                <a:spcPts val="1200"/>
              </a:spcBef>
              <a:spcAft>
                <a:spcPct val="0"/>
              </a:spcAft>
              <a:buFont typeface="Arial" pitchFamily="34" charset="0"/>
              <a:buChar char="»"/>
              <a:defRPr sz="1400" b="1">
                <a:solidFill>
                  <a:srgbClr val="21557F"/>
                </a:solidFill>
                <a:latin typeface="Verdana" pitchFamily="34" charset="0"/>
                <a:ea typeface="Verdana" pitchFamily="34" charset="0"/>
                <a:cs typeface="Verdana" pitchFamily="34" charset="0"/>
              </a:defRPr>
            </a:lvl8pPr>
            <a:lvl9pPr marL="3886200" indent="-228600" eaLnBrk="0" fontAlgn="base" hangingPunct="0">
              <a:spcBef>
                <a:spcPts val="1200"/>
              </a:spcBef>
              <a:spcAft>
                <a:spcPct val="0"/>
              </a:spcAft>
              <a:buFont typeface="Arial" pitchFamily="34" charset="0"/>
              <a:buChar char="»"/>
              <a:defRPr sz="1400" b="1">
                <a:solidFill>
                  <a:srgbClr val="21557F"/>
                </a:solidFill>
                <a:latin typeface="Verdana" pitchFamily="34" charset="0"/>
                <a:ea typeface="Verdana" pitchFamily="34" charset="0"/>
                <a:cs typeface="Verdana" pitchFamily="34" charset="0"/>
              </a:defRPr>
            </a:lvl9pPr>
          </a:lstStyle>
          <a:p>
            <a:pPr algn="ctr" eaLnBrk="1" hangingPunct="1">
              <a:lnSpc>
                <a:spcPct val="105000"/>
              </a:lnSpc>
              <a:spcBef>
                <a:spcPct val="5000"/>
              </a:spcBef>
              <a:buSzPct val="100000"/>
              <a:buFont typeface="Times New Roman" pitchFamily="18" charset="0"/>
              <a:buNone/>
            </a:pPr>
            <a:r>
              <a:rPr lang="es-ES" altLang="es-ES" dirty="0">
                <a:solidFill>
                  <a:srgbClr val="287AC8"/>
                </a:solidFill>
                <a:cs typeface="Arial" pitchFamily="34" charset="0"/>
              </a:rPr>
              <a:t>Dr. José María Lobos Bejarano</a:t>
            </a:r>
          </a:p>
          <a:p>
            <a:pPr algn="ctr" eaLnBrk="1" hangingPunct="1">
              <a:lnSpc>
                <a:spcPct val="105000"/>
              </a:lnSpc>
              <a:spcBef>
                <a:spcPct val="5000"/>
              </a:spcBef>
              <a:buSzPct val="100000"/>
              <a:buFont typeface="Times New Roman" pitchFamily="18" charset="0"/>
              <a:buNone/>
            </a:pPr>
            <a:r>
              <a:rPr lang="es-ES" altLang="es-ES" i="1" dirty="0">
                <a:solidFill>
                  <a:srgbClr val="287AC8"/>
                </a:solidFill>
                <a:cs typeface="Arial" pitchFamily="34" charset="0"/>
              </a:rPr>
              <a:t>Médico de Familia – C.S. Jazmín, Madrid</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318320"/>
            <a:ext cx="9144000" cy="590400"/>
          </a:xfrm>
        </p:spPr>
        <p:txBody>
          <a:bodyPr/>
          <a:lstStyle/>
          <a:p>
            <a:r>
              <a:rPr lang="es-ES" dirty="0"/>
              <a:t>Manejo del paciente con ICC. </a:t>
            </a:r>
            <a:br>
              <a:rPr lang="es-ES" dirty="0"/>
            </a:br>
            <a:r>
              <a:rPr lang="es-ES" dirty="0"/>
              <a:t>Medidas no farmacológicas</a:t>
            </a:r>
          </a:p>
        </p:txBody>
      </p:sp>
      <p:sp>
        <p:nvSpPr>
          <p:cNvPr id="3" name="Marcador de contenido 2"/>
          <p:cNvSpPr>
            <a:spLocks noGrp="1"/>
          </p:cNvSpPr>
          <p:nvPr>
            <p:ph idx="1"/>
          </p:nvPr>
        </p:nvSpPr>
        <p:spPr>
          <a:xfrm>
            <a:off x="1" y="1844824"/>
            <a:ext cx="8751888" cy="4421188"/>
          </a:xfrm>
        </p:spPr>
        <p:txBody>
          <a:bodyPr/>
          <a:lstStyle/>
          <a:p>
            <a:pPr marL="914400">
              <a:buSzPct val="125000"/>
            </a:pPr>
            <a:r>
              <a:rPr lang="es-ES" dirty="0"/>
              <a:t>Autocontrol del </a:t>
            </a:r>
            <a:r>
              <a:rPr lang="es-ES" dirty="0">
                <a:solidFill>
                  <a:srgbClr val="F39A44"/>
                </a:solidFill>
              </a:rPr>
              <a:t>peso</a:t>
            </a:r>
            <a:r>
              <a:rPr lang="es-ES" dirty="0">
                <a:solidFill>
                  <a:srgbClr val="D97A33"/>
                </a:solidFill>
              </a:rPr>
              <a:t> </a:t>
            </a:r>
            <a:r>
              <a:rPr lang="es-ES" dirty="0"/>
              <a:t>en domicilio (diario o cada 48-72h). Establecer peso con referencia (</a:t>
            </a:r>
            <a:r>
              <a:rPr lang="es-ES" dirty="0" err="1">
                <a:solidFill>
                  <a:srgbClr val="F39A44"/>
                </a:solidFill>
              </a:rPr>
              <a:t>euvolemia</a:t>
            </a:r>
            <a:r>
              <a:rPr lang="es-ES" dirty="0"/>
              <a:t>).</a:t>
            </a:r>
          </a:p>
          <a:p>
            <a:pPr marL="914400">
              <a:buSzPct val="125000"/>
            </a:pPr>
            <a:r>
              <a:rPr lang="es-ES_tradnl" dirty="0">
                <a:latin typeface="Verdana" charset="0"/>
                <a:ea typeface="Verdana" charset="0"/>
                <a:cs typeface="Verdana" charset="0"/>
              </a:rPr>
              <a:t>Realizar </a:t>
            </a:r>
            <a:r>
              <a:rPr lang="es-ES_tradnl" dirty="0">
                <a:solidFill>
                  <a:srgbClr val="F39A44"/>
                </a:solidFill>
                <a:latin typeface="Verdana" charset="0"/>
                <a:ea typeface="Verdana" charset="0"/>
                <a:cs typeface="Verdana" charset="0"/>
              </a:rPr>
              <a:t>analítica </a:t>
            </a:r>
            <a:r>
              <a:rPr lang="es-ES_tradnl" dirty="0" smtClean="0">
                <a:latin typeface="Verdana" charset="0"/>
                <a:ea typeface="Verdana" charset="0"/>
                <a:cs typeface="Verdana" charset="0"/>
              </a:rPr>
              <a:t>(creatinina, </a:t>
            </a:r>
            <a:r>
              <a:rPr lang="es-ES_tradnl" dirty="0" err="1">
                <a:latin typeface="Verdana" charset="0"/>
                <a:ea typeface="Verdana" charset="0"/>
                <a:cs typeface="Verdana" charset="0"/>
              </a:rPr>
              <a:t>Na</a:t>
            </a:r>
            <a:r>
              <a:rPr lang="es-ES_tradnl" dirty="0">
                <a:latin typeface="Verdana" charset="0"/>
                <a:ea typeface="Verdana" charset="0"/>
                <a:cs typeface="Verdana" charset="0"/>
              </a:rPr>
              <a:t>+ y K+) a los 7-10 días del alta y controles posteriores (1-2-3 m.).</a:t>
            </a:r>
          </a:p>
          <a:p>
            <a:pPr marL="914400">
              <a:buSzPct val="125000"/>
            </a:pPr>
            <a:r>
              <a:rPr lang="es-ES_tradnl" dirty="0">
                <a:latin typeface="Verdana" charset="0"/>
                <a:ea typeface="Verdana" charset="0"/>
                <a:cs typeface="Verdana" charset="0"/>
              </a:rPr>
              <a:t>Control/prevención de </a:t>
            </a:r>
            <a:r>
              <a:rPr lang="es-ES_tradnl" dirty="0">
                <a:solidFill>
                  <a:srgbClr val="F39A44"/>
                </a:solidFill>
                <a:latin typeface="Verdana" charset="0"/>
                <a:ea typeface="Verdana" charset="0"/>
                <a:cs typeface="Verdana" charset="0"/>
              </a:rPr>
              <a:t>factores precipitantes </a:t>
            </a:r>
            <a:r>
              <a:rPr lang="es-ES_tradnl" dirty="0">
                <a:latin typeface="Verdana" charset="0"/>
                <a:ea typeface="Verdana" charset="0"/>
                <a:cs typeface="Verdana" charset="0"/>
              </a:rPr>
              <a:t>(&gt; 50 % ingresos).</a:t>
            </a:r>
          </a:p>
          <a:p>
            <a:pPr marL="914400">
              <a:buSzPct val="125000"/>
            </a:pPr>
            <a:r>
              <a:rPr lang="es-ES_tradnl" dirty="0">
                <a:solidFill>
                  <a:srgbClr val="F39A44"/>
                </a:solidFill>
                <a:latin typeface="Verdana" charset="0"/>
                <a:ea typeface="Verdana" charset="0"/>
                <a:cs typeface="Verdana" charset="0"/>
              </a:rPr>
              <a:t>Información-educación</a:t>
            </a:r>
            <a:r>
              <a:rPr lang="es-ES_tradnl" dirty="0">
                <a:latin typeface="Verdana" charset="0"/>
                <a:ea typeface="Verdana" charset="0"/>
                <a:cs typeface="Verdana" charset="0"/>
              </a:rPr>
              <a:t> al paciente y familia (adherencia, reconocimiento signos y síntomas…).</a:t>
            </a:r>
          </a:p>
          <a:p>
            <a:pPr marL="914400">
              <a:buSzPct val="125000"/>
            </a:pPr>
            <a:r>
              <a:rPr lang="es-ES_tradnl" dirty="0">
                <a:solidFill>
                  <a:srgbClr val="F39A44"/>
                </a:solidFill>
                <a:latin typeface="Verdana" charset="0"/>
                <a:ea typeface="Verdana" charset="0"/>
                <a:cs typeface="Verdana" charset="0"/>
              </a:rPr>
              <a:t>Coordinación</a:t>
            </a:r>
            <a:r>
              <a:rPr lang="es-ES_tradnl" dirty="0">
                <a:latin typeface="Verdana" charset="0"/>
                <a:ea typeface="Verdana" charset="0"/>
                <a:cs typeface="Verdana" charset="0"/>
              </a:rPr>
              <a:t> con atención especializada (diagnóstico, tratamiento, complicaciones).</a:t>
            </a:r>
          </a:p>
          <a:p>
            <a:pPr marL="0" indent="0">
              <a:buNone/>
            </a:pPr>
            <a:endParaRPr lang="es-ES_tradnl" dirty="0">
              <a:latin typeface="Verdana" charset="0"/>
              <a:ea typeface="Verdana" charset="0"/>
              <a:cs typeface="Verdana" charset="0"/>
            </a:endParaRPr>
          </a:p>
          <a:p>
            <a:endParaRPr lang="es-ES_tradnl" dirty="0">
              <a:latin typeface="Verdana" charset="0"/>
              <a:ea typeface="Verdana" charset="0"/>
              <a:cs typeface="Verdana" charset="0"/>
            </a:endParaRPr>
          </a:p>
          <a:p>
            <a:endParaRPr lang="es-ES" dirty="0"/>
          </a:p>
        </p:txBody>
      </p:sp>
    </p:spTree>
    <p:extLst>
      <p:ext uri="{BB962C8B-B14F-4D97-AF65-F5344CB8AC3E}">
        <p14:creationId xmlns:p14="http://schemas.microsoft.com/office/powerpoint/2010/main" val="423056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a:t>Tratamiento no </a:t>
            </a:r>
            <a:r>
              <a:rPr lang="es-ES_tradnl" dirty="0" err="1"/>
              <a:t>farmacol</a:t>
            </a:r>
            <a:r>
              <a:rPr lang="es-ES" dirty="0" err="1"/>
              <a:t>ógico</a:t>
            </a:r>
            <a:endParaRPr lang="es-ES_tradnl" dirty="0"/>
          </a:p>
        </p:txBody>
      </p:sp>
      <p:sp>
        <p:nvSpPr>
          <p:cNvPr id="3" name="Marcador de contenido 2"/>
          <p:cNvSpPr>
            <a:spLocks noGrp="1"/>
          </p:cNvSpPr>
          <p:nvPr>
            <p:ph idx="1"/>
          </p:nvPr>
        </p:nvSpPr>
        <p:spPr>
          <a:xfrm>
            <a:off x="1" y="1456084"/>
            <a:ext cx="8820472" cy="4421188"/>
          </a:xfrm>
        </p:spPr>
        <p:txBody>
          <a:bodyPr/>
          <a:lstStyle/>
          <a:p>
            <a:pPr marL="914400">
              <a:spcBef>
                <a:spcPts val="1680"/>
              </a:spcBef>
              <a:buClr>
                <a:schemeClr val="folHlink"/>
              </a:buClr>
              <a:buSzPct val="125000"/>
            </a:pPr>
            <a:r>
              <a:rPr lang="es-ES_tradnl" dirty="0"/>
              <a:t>Dieta sin </a:t>
            </a:r>
            <a:r>
              <a:rPr lang="es-ES_tradnl" dirty="0">
                <a:solidFill>
                  <a:srgbClr val="F39A44"/>
                </a:solidFill>
              </a:rPr>
              <a:t>sal</a:t>
            </a:r>
            <a:r>
              <a:rPr lang="es-ES_tradnl" dirty="0"/>
              <a:t> (&lt; 100-200 </a:t>
            </a:r>
            <a:r>
              <a:rPr lang="es-ES_tradnl" dirty="0" err="1"/>
              <a:t>mmol</a:t>
            </a:r>
            <a:r>
              <a:rPr lang="es-ES_tradnl" dirty="0"/>
              <a:t> </a:t>
            </a:r>
            <a:r>
              <a:rPr lang="es-ES_tradnl" dirty="0" err="1"/>
              <a:t>Na</a:t>
            </a:r>
            <a:r>
              <a:rPr lang="es-ES_tradnl" dirty="0"/>
              <a:t> +/día).</a:t>
            </a:r>
          </a:p>
          <a:p>
            <a:pPr marL="914400">
              <a:spcBef>
                <a:spcPts val="1680"/>
              </a:spcBef>
              <a:buClr>
                <a:schemeClr val="folHlink"/>
              </a:buClr>
              <a:buSzPct val="125000"/>
            </a:pPr>
            <a:r>
              <a:rPr lang="es-ES_tradnl" dirty="0"/>
              <a:t>Moderar o suprimir la ingesta de </a:t>
            </a:r>
            <a:r>
              <a:rPr lang="es-ES_tradnl" dirty="0">
                <a:solidFill>
                  <a:srgbClr val="F39A44"/>
                </a:solidFill>
              </a:rPr>
              <a:t>alcohol</a:t>
            </a:r>
            <a:r>
              <a:rPr lang="es-ES_tradnl" dirty="0">
                <a:solidFill>
                  <a:srgbClr val="D97A33"/>
                </a:solidFill>
              </a:rPr>
              <a:t>.</a:t>
            </a:r>
          </a:p>
          <a:p>
            <a:pPr marL="914400">
              <a:spcBef>
                <a:spcPts val="1680"/>
              </a:spcBef>
              <a:buClr>
                <a:schemeClr val="folHlink"/>
              </a:buClr>
              <a:buSzPct val="125000"/>
            </a:pPr>
            <a:r>
              <a:rPr lang="es-ES_tradnl" dirty="0">
                <a:solidFill>
                  <a:srgbClr val="F39A44"/>
                </a:solidFill>
              </a:rPr>
              <a:t>Ingesta calórica </a:t>
            </a:r>
            <a:r>
              <a:rPr lang="es-ES_tradnl" dirty="0"/>
              <a:t>adecuada.</a:t>
            </a:r>
          </a:p>
          <a:p>
            <a:pPr marL="914400">
              <a:spcBef>
                <a:spcPts val="1680"/>
              </a:spcBef>
              <a:buClr>
                <a:schemeClr val="folHlink"/>
              </a:buClr>
              <a:buSzPct val="125000"/>
            </a:pPr>
            <a:r>
              <a:rPr lang="es-ES_tradnl" dirty="0"/>
              <a:t>Limitar ingesta de </a:t>
            </a:r>
            <a:r>
              <a:rPr lang="es-ES_tradnl" dirty="0">
                <a:solidFill>
                  <a:srgbClr val="F39A44"/>
                </a:solidFill>
              </a:rPr>
              <a:t>líquidos</a:t>
            </a:r>
            <a:r>
              <a:rPr lang="es-ES_tradnl" dirty="0"/>
              <a:t> en IC severa:</a:t>
            </a:r>
          </a:p>
          <a:p>
            <a:pPr marL="1600200" lvl="1" indent="-342900">
              <a:spcBef>
                <a:spcPts val="1680"/>
              </a:spcBef>
              <a:buClr>
                <a:srgbClr val="F39A44"/>
              </a:buClr>
              <a:buSzPct val="125000"/>
            </a:pPr>
            <a:r>
              <a:rPr lang="es-ES_tradnl" dirty="0"/>
              <a:t>Posible hiponatremia </a:t>
            </a:r>
            <a:r>
              <a:rPr lang="es-ES_tradnl" dirty="0" err="1"/>
              <a:t>dilucional</a:t>
            </a:r>
            <a:r>
              <a:rPr lang="es-ES_tradnl" dirty="0"/>
              <a:t>.</a:t>
            </a:r>
          </a:p>
          <a:p>
            <a:pPr marL="914400">
              <a:spcBef>
                <a:spcPts val="1680"/>
              </a:spcBef>
              <a:buClr>
                <a:schemeClr val="folHlink"/>
              </a:buClr>
              <a:buSzPct val="125000"/>
            </a:pPr>
            <a:r>
              <a:rPr lang="es-ES_tradnl" dirty="0">
                <a:solidFill>
                  <a:srgbClr val="F39A44"/>
                </a:solidFill>
              </a:rPr>
              <a:t>Ejercicio físico</a:t>
            </a:r>
            <a:r>
              <a:rPr lang="es-ES_tradnl" dirty="0"/>
              <a:t> regular (reposo </a:t>
            </a:r>
            <a:r>
              <a:rPr lang="es-ES_tradnl" dirty="0">
                <a:solidFill>
                  <a:srgbClr val="F39A44"/>
                </a:solidFill>
              </a:rPr>
              <a:t>sólo</a:t>
            </a:r>
            <a:r>
              <a:rPr lang="es-ES_tradnl" dirty="0">
                <a:solidFill>
                  <a:srgbClr val="D97A33"/>
                </a:solidFill>
              </a:rPr>
              <a:t> </a:t>
            </a:r>
            <a:r>
              <a:rPr lang="es-ES_tradnl" dirty="0"/>
              <a:t>en las descompensaciones):</a:t>
            </a:r>
          </a:p>
          <a:p>
            <a:pPr marL="1600200" lvl="1" indent="-342900">
              <a:spcBef>
                <a:spcPts val="1680"/>
              </a:spcBef>
              <a:buClr>
                <a:srgbClr val="F39A44"/>
              </a:buClr>
              <a:buSzPct val="125000"/>
            </a:pPr>
            <a:r>
              <a:rPr lang="es-ES_tradnl" dirty="0">
                <a:sym typeface="Wingdings" pitchFamily="2" charset="2"/>
              </a:rPr>
              <a:t>Mejoría de la capacidad funcional, calidad de vida,                  reducción de mortalidad.</a:t>
            </a:r>
            <a:endParaRPr lang="es-ES_tradnl" sz="800" dirty="0">
              <a:solidFill>
                <a:srgbClr val="FFFF00"/>
              </a:solidFill>
            </a:endParaRPr>
          </a:p>
          <a:p>
            <a:pPr>
              <a:spcBef>
                <a:spcPts val="1680"/>
              </a:spcBef>
            </a:pPr>
            <a:endParaRPr lang="es-ES_tradnl" dirty="0"/>
          </a:p>
        </p:txBody>
      </p:sp>
    </p:spTree>
    <p:extLst>
      <p:ext uri="{BB962C8B-B14F-4D97-AF65-F5344CB8AC3E}">
        <p14:creationId xmlns:p14="http://schemas.microsoft.com/office/powerpoint/2010/main" val="1107292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462336"/>
            <a:ext cx="9144000" cy="590400"/>
          </a:xfrm>
        </p:spPr>
        <p:txBody>
          <a:bodyPr/>
          <a:lstStyle/>
          <a:p>
            <a:r>
              <a:rPr lang="es-ES_tradnl" dirty="0">
                <a:latin typeface="Verdana" charset="0"/>
                <a:ea typeface="Verdana" charset="0"/>
                <a:cs typeface="Verdana" charset="0"/>
              </a:rPr>
              <a:t>Factores Precipitantes de desestabilización</a:t>
            </a:r>
            <a:br>
              <a:rPr lang="es-ES_tradnl" dirty="0">
                <a:latin typeface="Verdana" charset="0"/>
                <a:ea typeface="Verdana" charset="0"/>
                <a:cs typeface="Verdana" charset="0"/>
              </a:rPr>
            </a:br>
            <a:r>
              <a:rPr lang="es-ES_tradnl" dirty="0">
                <a:latin typeface="Verdana" charset="0"/>
                <a:ea typeface="Verdana" charset="0"/>
                <a:cs typeface="Verdana" charset="0"/>
              </a:rPr>
              <a:t> en la IC</a:t>
            </a:r>
            <a:r>
              <a:rPr lang="es-ES" dirty="0">
                <a:latin typeface="Verdana" charset="0"/>
                <a:ea typeface="Verdana" charset="0"/>
                <a:cs typeface="Verdana" charset="0"/>
              </a:rPr>
              <a:t/>
            </a:r>
            <a:br>
              <a:rPr lang="es-ES" dirty="0">
                <a:latin typeface="Verdana" charset="0"/>
                <a:ea typeface="Verdana" charset="0"/>
                <a:cs typeface="Verdana" charset="0"/>
              </a:rPr>
            </a:br>
            <a:endParaRPr lang="es-ES" dirty="0"/>
          </a:p>
        </p:txBody>
      </p:sp>
      <p:sp>
        <p:nvSpPr>
          <p:cNvPr id="3" name="Marcador de contenido 2"/>
          <p:cNvSpPr>
            <a:spLocks noGrp="1"/>
          </p:cNvSpPr>
          <p:nvPr>
            <p:ph idx="1"/>
          </p:nvPr>
        </p:nvSpPr>
        <p:spPr>
          <a:xfrm>
            <a:off x="1" y="1484784"/>
            <a:ext cx="8751888" cy="4421188"/>
          </a:xfrm>
        </p:spPr>
        <p:txBody>
          <a:bodyPr>
            <a:normAutofit lnSpcReduction="10000"/>
          </a:bodyPr>
          <a:lstStyle/>
          <a:p>
            <a:pPr marL="914400">
              <a:buSzPct val="125000"/>
            </a:pPr>
            <a:r>
              <a:rPr lang="es-ES" dirty="0"/>
              <a:t>Mal cumplimiento terapéutico.</a:t>
            </a:r>
          </a:p>
          <a:p>
            <a:pPr marL="914400">
              <a:buSzPct val="125000"/>
            </a:pPr>
            <a:r>
              <a:rPr lang="es-ES" dirty="0"/>
              <a:t>Dieta inadecuada (sobrecarga salina).</a:t>
            </a:r>
          </a:p>
          <a:p>
            <a:pPr marL="914400">
              <a:buSzPct val="125000"/>
            </a:pPr>
            <a:r>
              <a:rPr lang="es-ES" dirty="0"/>
              <a:t>HTA no controlada.</a:t>
            </a:r>
          </a:p>
          <a:p>
            <a:pPr marL="914400">
              <a:buSzPct val="125000"/>
            </a:pPr>
            <a:r>
              <a:rPr lang="es-ES" dirty="0"/>
              <a:t>Infecciones.</a:t>
            </a:r>
          </a:p>
          <a:p>
            <a:pPr marL="914400">
              <a:buSzPct val="125000"/>
            </a:pPr>
            <a:r>
              <a:rPr lang="es-ES" dirty="0"/>
              <a:t>Arritmias.</a:t>
            </a:r>
          </a:p>
          <a:p>
            <a:pPr marL="914400">
              <a:buSzPct val="125000"/>
            </a:pPr>
            <a:r>
              <a:rPr lang="es-ES" dirty="0"/>
              <a:t>Fármacos inapropiados (</a:t>
            </a:r>
            <a:r>
              <a:rPr lang="es-ES" dirty="0" err="1"/>
              <a:t>verapamilo</a:t>
            </a:r>
            <a:r>
              <a:rPr lang="es-ES" dirty="0"/>
              <a:t>, corticoides, AINES, comprimidos efervescentes).</a:t>
            </a:r>
          </a:p>
          <a:p>
            <a:pPr marL="914400">
              <a:buSzPct val="125000"/>
            </a:pPr>
            <a:r>
              <a:rPr lang="es-ES" dirty="0"/>
              <a:t>Anemia.</a:t>
            </a:r>
          </a:p>
          <a:p>
            <a:pPr marL="914400">
              <a:buSzPct val="125000"/>
            </a:pPr>
            <a:r>
              <a:rPr lang="es-ES" dirty="0"/>
              <a:t>Embolismo pulmonar.</a:t>
            </a:r>
          </a:p>
          <a:p>
            <a:pPr marL="914400">
              <a:buSzPct val="125000"/>
            </a:pPr>
            <a:r>
              <a:rPr lang="es-ES" dirty="0"/>
              <a:t>Agravamiento de isquemia miocárdica.</a:t>
            </a:r>
          </a:p>
          <a:p>
            <a:pPr marL="914400">
              <a:buSzPct val="125000"/>
            </a:pPr>
            <a:r>
              <a:rPr lang="es-ES" dirty="0"/>
              <a:t>Nueva cardiopatía.</a:t>
            </a:r>
          </a:p>
          <a:p>
            <a:endParaRPr lang="es-ES" dirty="0"/>
          </a:p>
          <a:p>
            <a:pPr marL="0" indent="0">
              <a:buNone/>
            </a:pPr>
            <a:endParaRPr lang="es-ES" dirty="0"/>
          </a:p>
          <a:p>
            <a:endParaRPr lang="es-ES" dirty="0"/>
          </a:p>
        </p:txBody>
      </p:sp>
    </p:spTree>
    <p:extLst>
      <p:ext uri="{BB962C8B-B14F-4D97-AF65-F5344CB8AC3E}">
        <p14:creationId xmlns:p14="http://schemas.microsoft.com/office/powerpoint/2010/main" val="1737590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58764" y="5334000"/>
            <a:ext cx="8534150" cy="596900"/>
            <a:chOff x="163" y="3360"/>
            <a:chExt cx="4786" cy="376"/>
          </a:xfrm>
        </p:grpSpPr>
        <p:sp>
          <p:nvSpPr>
            <p:cNvPr id="65554" name="Line 3"/>
            <p:cNvSpPr>
              <a:spLocks noChangeShapeType="1"/>
            </p:cNvSpPr>
            <p:nvPr/>
          </p:nvSpPr>
          <p:spPr bwMode="auto">
            <a:xfrm>
              <a:off x="682" y="3408"/>
              <a:ext cx="4176" cy="0"/>
            </a:xfrm>
            <a:prstGeom prst="line">
              <a:avLst/>
            </a:prstGeom>
            <a:noFill/>
            <a:ln w="38100">
              <a:solidFill>
                <a:schemeClr val="tx2"/>
              </a:solidFill>
              <a:round/>
              <a:headEnd type="none" w="sm" len="sm"/>
              <a:tailEnd type="arrow" w="med" len="lg"/>
            </a:ln>
            <a:extLst>
              <a:ext uri="{909E8E84-426E-40dd-AFC4-6F175D3DCCD1}">
                <a14:hiddenFill xmlns="" xmlns:a14="http://schemas.microsoft.com/office/drawing/2010/main">
                  <a:noFill/>
                </a14:hiddenFill>
              </a:ext>
            </a:extLst>
          </p:spPr>
          <p:txBody>
            <a:bodyPr wrap="none" anchor="ctr"/>
            <a:lstStyle/>
            <a:p>
              <a:endParaRPr lang="es-ES" sz="1600" b="1">
                <a:solidFill>
                  <a:srgbClr val="21557F"/>
                </a:solidFill>
                <a:latin typeface="Verdana" charset="0"/>
                <a:ea typeface="Verdana" charset="0"/>
                <a:cs typeface="Verdana" charset="0"/>
              </a:endParaRPr>
            </a:p>
          </p:txBody>
        </p:sp>
        <p:sp>
          <p:nvSpPr>
            <p:cNvPr id="65555" name="Text Box 4"/>
            <p:cNvSpPr txBox="1">
              <a:spLocks noChangeArrowheads="1"/>
            </p:cNvSpPr>
            <p:nvPr/>
          </p:nvSpPr>
          <p:spPr bwMode="auto">
            <a:xfrm>
              <a:off x="2151" y="3405"/>
              <a:ext cx="1364" cy="2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s-ES_tradnl" sz="2000" b="1" dirty="0">
                  <a:solidFill>
                    <a:srgbClr val="21557F"/>
                  </a:solidFill>
                  <a:latin typeface="Verdana" charset="0"/>
                  <a:ea typeface="Verdana" charset="0"/>
                  <a:cs typeface="Verdana" charset="0"/>
                </a:rPr>
                <a:t>Estabilización</a:t>
              </a:r>
            </a:p>
          </p:txBody>
        </p:sp>
        <p:sp>
          <p:nvSpPr>
            <p:cNvPr id="65556" name="Line 5"/>
            <p:cNvSpPr>
              <a:spLocks noChangeShapeType="1"/>
            </p:cNvSpPr>
            <p:nvPr/>
          </p:nvSpPr>
          <p:spPr bwMode="auto">
            <a:xfrm>
              <a:off x="922" y="3360"/>
              <a:ext cx="0" cy="96"/>
            </a:xfrm>
            <a:prstGeom prst="line">
              <a:avLst/>
            </a:prstGeom>
            <a:noFill/>
            <a:ln w="76200">
              <a:solidFill>
                <a:schemeClr val="tx2"/>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s-ES" sz="1600" b="1">
                <a:solidFill>
                  <a:srgbClr val="21557F"/>
                </a:solidFill>
                <a:latin typeface="Verdana" charset="0"/>
                <a:ea typeface="Verdana" charset="0"/>
                <a:cs typeface="Verdana" charset="0"/>
              </a:endParaRPr>
            </a:p>
          </p:txBody>
        </p:sp>
        <p:sp>
          <p:nvSpPr>
            <p:cNvPr id="65557" name="Line 6"/>
            <p:cNvSpPr>
              <a:spLocks noChangeShapeType="1"/>
            </p:cNvSpPr>
            <p:nvPr/>
          </p:nvSpPr>
          <p:spPr bwMode="auto">
            <a:xfrm>
              <a:off x="4474" y="3360"/>
              <a:ext cx="0" cy="96"/>
            </a:xfrm>
            <a:prstGeom prst="line">
              <a:avLst/>
            </a:prstGeom>
            <a:noFill/>
            <a:ln w="76200">
              <a:solidFill>
                <a:schemeClr val="tx2"/>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s-ES" sz="1600" b="1">
                <a:solidFill>
                  <a:srgbClr val="21557F"/>
                </a:solidFill>
                <a:latin typeface="Verdana" charset="0"/>
                <a:ea typeface="Verdana" charset="0"/>
                <a:cs typeface="Verdana" charset="0"/>
              </a:endParaRPr>
            </a:p>
          </p:txBody>
        </p:sp>
        <p:sp>
          <p:nvSpPr>
            <p:cNvPr id="65558" name="Text Box 7"/>
            <p:cNvSpPr txBox="1">
              <a:spLocks noChangeArrowheads="1"/>
            </p:cNvSpPr>
            <p:nvPr/>
          </p:nvSpPr>
          <p:spPr bwMode="auto">
            <a:xfrm>
              <a:off x="163" y="3542"/>
              <a:ext cx="1500" cy="1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s-ES_tradnl" sz="1400" b="1" dirty="0">
                  <a:solidFill>
                    <a:srgbClr val="21557F"/>
                  </a:solidFill>
                  <a:latin typeface="Verdana" charset="0"/>
                  <a:ea typeface="Verdana" charset="0"/>
                  <a:cs typeface="Verdana" charset="0"/>
                </a:rPr>
                <a:t>Síntomas congestivos</a:t>
              </a:r>
            </a:p>
          </p:txBody>
        </p:sp>
        <p:sp>
          <p:nvSpPr>
            <p:cNvPr id="65559" name="Text Box 8"/>
            <p:cNvSpPr txBox="1">
              <a:spLocks noChangeArrowheads="1"/>
            </p:cNvSpPr>
            <p:nvPr/>
          </p:nvSpPr>
          <p:spPr bwMode="auto">
            <a:xfrm>
              <a:off x="3914" y="3542"/>
              <a:ext cx="1035" cy="1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s-ES_tradnl" sz="1400" b="1" dirty="0">
                  <a:solidFill>
                    <a:srgbClr val="21557F"/>
                  </a:solidFill>
                  <a:latin typeface="Verdana" charset="0"/>
                  <a:ea typeface="Verdana" charset="0"/>
                  <a:cs typeface="Verdana" charset="0"/>
                </a:rPr>
                <a:t>Mejoría clínica</a:t>
              </a:r>
            </a:p>
          </p:txBody>
        </p:sp>
      </p:grpSp>
      <p:grpSp>
        <p:nvGrpSpPr>
          <p:cNvPr id="3" name="Group 9"/>
          <p:cNvGrpSpPr>
            <a:grpSpLocks/>
          </p:cNvGrpSpPr>
          <p:nvPr/>
        </p:nvGrpSpPr>
        <p:grpSpPr bwMode="auto">
          <a:xfrm>
            <a:off x="428176" y="1196977"/>
            <a:ext cx="8896352" cy="3451227"/>
            <a:chOff x="410" y="754"/>
            <a:chExt cx="5604" cy="2174"/>
          </a:xfrm>
        </p:grpSpPr>
        <p:grpSp>
          <p:nvGrpSpPr>
            <p:cNvPr id="4" name="Group 10"/>
            <p:cNvGrpSpPr>
              <a:grpSpLocks/>
            </p:cNvGrpSpPr>
            <p:nvPr/>
          </p:nvGrpSpPr>
          <p:grpSpPr bwMode="auto">
            <a:xfrm>
              <a:off x="410" y="1344"/>
              <a:ext cx="5198" cy="1584"/>
              <a:chOff x="410" y="1344"/>
              <a:chExt cx="5198" cy="1584"/>
            </a:xfrm>
          </p:grpSpPr>
          <p:sp>
            <p:nvSpPr>
              <p:cNvPr id="65551" name="Line 11"/>
              <p:cNvSpPr>
                <a:spLocks noChangeShapeType="1"/>
              </p:cNvSpPr>
              <p:nvPr/>
            </p:nvSpPr>
            <p:spPr bwMode="auto">
              <a:xfrm flipV="1">
                <a:off x="682" y="1344"/>
                <a:ext cx="4080" cy="1584"/>
              </a:xfrm>
              <a:prstGeom prst="line">
                <a:avLst/>
              </a:prstGeom>
              <a:noFill/>
              <a:ln w="76200">
                <a:solidFill>
                  <a:srgbClr val="F39A44"/>
                </a:solidFill>
                <a:round/>
                <a:headEnd type="none" w="sm" len="sm"/>
                <a:tailEnd/>
              </a:ln>
              <a:extLst>
                <a:ext uri="{909E8E84-426E-40dd-AFC4-6F175D3DCCD1}">
                  <a14:hiddenFill xmlns="" xmlns:a14="http://schemas.microsoft.com/office/drawing/2010/main">
                    <a:noFill/>
                  </a14:hiddenFill>
                </a:ext>
              </a:extLst>
            </p:spPr>
            <p:txBody>
              <a:bodyPr wrap="none" anchor="ctr"/>
              <a:lstStyle/>
              <a:p>
                <a:endParaRPr lang="es-ES" sz="1600" b="1">
                  <a:solidFill>
                    <a:srgbClr val="D97A33"/>
                  </a:solidFill>
                  <a:latin typeface="Verdana" charset="0"/>
                  <a:ea typeface="Verdana" charset="0"/>
                  <a:cs typeface="Verdana" charset="0"/>
                </a:endParaRPr>
              </a:p>
            </p:txBody>
          </p:sp>
          <p:sp>
            <p:nvSpPr>
              <p:cNvPr id="65552" name="Line 12"/>
              <p:cNvSpPr>
                <a:spLocks noChangeShapeType="1"/>
              </p:cNvSpPr>
              <p:nvPr/>
            </p:nvSpPr>
            <p:spPr bwMode="auto">
              <a:xfrm>
                <a:off x="4744" y="1344"/>
                <a:ext cx="864" cy="0"/>
              </a:xfrm>
              <a:prstGeom prst="line">
                <a:avLst/>
              </a:prstGeom>
              <a:noFill/>
              <a:ln w="76200">
                <a:solidFill>
                  <a:srgbClr val="F39A44"/>
                </a:solidFill>
                <a:round/>
                <a:headEnd type="none" w="sm" len="sm"/>
                <a:tailEnd type="triangle" w="med" len="med"/>
              </a:ln>
              <a:extLst>
                <a:ext uri="{909E8E84-426E-40dd-AFC4-6F175D3DCCD1}">
                  <a14:hiddenFill xmlns="" xmlns:a14="http://schemas.microsoft.com/office/drawing/2010/main">
                    <a:noFill/>
                  </a14:hiddenFill>
                </a:ext>
              </a:extLst>
            </p:spPr>
            <p:txBody>
              <a:bodyPr wrap="none" anchor="ctr"/>
              <a:lstStyle/>
              <a:p>
                <a:endParaRPr lang="es-ES" sz="1600" b="1">
                  <a:solidFill>
                    <a:srgbClr val="D97A33"/>
                  </a:solidFill>
                  <a:latin typeface="Verdana" charset="0"/>
                  <a:ea typeface="Verdana" charset="0"/>
                  <a:cs typeface="Verdana" charset="0"/>
                </a:endParaRPr>
              </a:p>
            </p:txBody>
          </p:sp>
          <p:sp>
            <p:nvSpPr>
              <p:cNvPr id="65553" name="Text Box 13"/>
              <p:cNvSpPr txBox="1">
                <a:spLocks noChangeArrowheads="1"/>
              </p:cNvSpPr>
              <p:nvPr/>
            </p:nvSpPr>
            <p:spPr bwMode="auto">
              <a:xfrm>
                <a:off x="410" y="2283"/>
                <a:ext cx="894" cy="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s-ES_tradnl" sz="2800" b="1" dirty="0">
                    <a:solidFill>
                      <a:srgbClr val="F39A44"/>
                    </a:solidFill>
                    <a:latin typeface="Verdana" charset="0"/>
                    <a:ea typeface="Verdana" charset="0"/>
                    <a:cs typeface="Verdana" charset="0"/>
                  </a:rPr>
                  <a:t>IECAS</a:t>
                </a:r>
              </a:p>
            </p:txBody>
          </p:sp>
        </p:grpSp>
        <p:sp>
          <p:nvSpPr>
            <p:cNvPr id="65550" name="Text Box 14"/>
            <p:cNvSpPr txBox="1">
              <a:spLocks noChangeArrowheads="1"/>
            </p:cNvSpPr>
            <p:nvPr/>
          </p:nvSpPr>
          <p:spPr bwMode="auto">
            <a:xfrm>
              <a:off x="3833" y="754"/>
              <a:ext cx="2181" cy="4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s-ES_tradnl" sz="2000" b="1" dirty="0">
                  <a:solidFill>
                    <a:srgbClr val="F39A44"/>
                  </a:solidFill>
                  <a:latin typeface="Verdana" charset="0"/>
                  <a:ea typeface="Verdana" charset="0"/>
                  <a:cs typeface="Verdana" charset="0"/>
                </a:rPr>
                <a:t>Dosis máxima recomendada</a:t>
              </a:r>
            </a:p>
          </p:txBody>
        </p:sp>
      </p:grpSp>
      <p:grpSp>
        <p:nvGrpSpPr>
          <p:cNvPr id="5" name="Group 15"/>
          <p:cNvGrpSpPr>
            <a:grpSpLocks/>
          </p:cNvGrpSpPr>
          <p:nvPr/>
        </p:nvGrpSpPr>
        <p:grpSpPr bwMode="auto">
          <a:xfrm>
            <a:off x="380551" y="1879600"/>
            <a:ext cx="8937627" cy="2921000"/>
            <a:chOff x="380" y="1184"/>
            <a:chExt cx="5630" cy="1840"/>
          </a:xfrm>
        </p:grpSpPr>
        <p:grpSp>
          <p:nvGrpSpPr>
            <p:cNvPr id="6" name="Group 16"/>
            <p:cNvGrpSpPr>
              <a:grpSpLocks/>
            </p:cNvGrpSpPr>
            <p:nvPr/>
          </p:nvGrpSpPr>
          <p:grpSpPr bwMode="auto">
            <a:xfrm>
              <a:off x="380" y="1184"/>
              <a:ext cx="5231" cy="1840"/>
              <a:chOff x="380" y="1184"/>
              <a:chExt cx="5231" cy="1840"/>
            </a:xfrm>
          </p:grpSpPr>
          <p:sp>
            <p:nvSpPr>
              <p:cNvPr id="65546" name="Line 17"/>
              <p:cNvSpPr>
                <a:spLocks noChangeShapeType="1"/>
              </p:cNvSpPr>
              <p:nvPr/>
            </p:nvSpPr>
            <p:spPr bwMode="auto">
              <a:xfrm>
                <a:off x="682" y="1584"/>
                <a:ext cx="4032" cy="1440"/>
              </a:xfrm>
              <a:prstGeom prst="line">
                <a:avLst/>
              </a:prstGeom>
              <a:noFill/>
              <a:ln w="76200">
                <a:solidFill>
                  <a:srgbClr val="287AC8"/>
                </a:solidFill>
                <a:round/>
                <a:headEnd type="none" w="sm" len="sm"/>
                <a:tailEnd/>
              </a:ln>
              <a:extLst>
                <a:ext uri="{909E8E84-426E-40dd-AFC4-6F175D3DCCD1}">
                  <a14:hiddenFill xmlns="" xmlns:a14="http://schemas.microsoft.com/office/drawing/2010/main">
                    <a:noFill/>
                  </a14:hiddenFill>
                </a:ext>
              </a:extLst>
            </p:spPr>
            <p:txBody>
              <a:bodyPr wrap="none" anchor="ctr"/>
              <a:lstStyle/>
              <a:p>
                <a:endParaRPr lang="es-ES" sz="1600" b="1">
                  <a:solidFill>
                    <a:srgbClr val="21557F"/>
                  </a:solidFill>
                  <a:latin typeface="Verdana" charset="0"/>
                  <a:ea typeface="Verdana" charset="0"/>
                  <a:cs typeface="Verdana" charset="0"/>
                </a:endParaRPr>
              </a:p>
            </p:txBody>
          </p:sp>
          <p:sp>
            <p:nvSpPr>
              <p:cNvPr id="65547" name="Line 18"/>
              <p:cNvSpPr>
                <a:spLocks noChangeShapeType="1"/>
              </p:cNvSpPr>
              <p:nvPr/>
            </p:nvSpPr>
            <p:spPr bwMode="auto">
              <a:xfrm>
                <a:off x="4699" y="3024"/>
                <a:ext cx="912" cy="0"/>
              </a:xfrm>
              <a:prstGeom prst="line">
                <a:avLst/>
              </a:prstGeom>
              <a:noFill/>
              <a:ln w="76200">
                <a:solidFill>
                  <a:srgbClr val="287AC8"/>
                </a:solidFill>
                <a:round/>
                <a:headEnd type="none" w="sm" len="sm"/>
                <a:tailEnd type="triangle" w="med" len="med"/>
              </a:ln>
              <a:extLst>
                <a:ext uri="{909E8E84-426E-40dd-AFC4-6F175D3DCCD1}">
                  <a14:hiddenFill xmlns="" xmlns:a14="http://schemas.microsoft.com/office/drawing/2010/main">
                    <a:noFill/>
                  </a14:hiddenFill>
                </a:ext>
              </a:extLst>
            </p:spPr>
            <p:txBody>
              <a:bodyPr wrap="none" anchor="ctr"/>
              <a:lstStyle/>
              <a:p>
                <a:endParaRPr lang="es-ES" sz="1600" b="1">
                  <a:solidFill>
                    <a:srgbClr val="21557F"/>
                  </a:solidFill>
                  <a:latin typeface="Verdana" charset="0"/>
                  <a:ea typeface="Verdana" charset="0"/>
                  <a:cs typeface="Verdana" charset="0"/>
                </a:endParaRPr>
              </a:p>
            </p:txBody>
          </p:sp>
          <p:sp>
            <p:nvSpPr>
              <p:cNvPr id="65548" name="Text Box 19"/>
              <p:cNvSpPr txBox="1">
                <a:spLocks noChangeArrowheads="1"/>
              </p:cNvSpPr>
              <p:nvPr/>
            </p:nvSpPr>
            <p:spPr bwMode="auto">
              <a:xfrm>
                <a:off x="380" y="1184"/>
                <a:ext cx="1739" cy="2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s-ES_tradnl" sz="2000" b="1" dirty="0">
                    <a:solidFill>
                      <a:srgbClr val="21557F"/>
                    </a:solidFill>
                    <a:latin typeface="Verdana" charset="0"/>
                    <a:ea typeface="Verdana" charset="0"/>
                    <a:cs typeface="Verdana" charset="0"/>
                  </a:rPr>
                  <a:t>Diuréticos del asa</a:t>
                </a:r>
              </a:p>
            </p:txBody>
          </p:sp>
        </p:grpSp>
        <p:sp>
          <p:nvSpPr>
            <p:cNvPr id="65545" name="Text Box 20"/>
            <p:cNvSpPr txBox="1">
              <a:spLocks noChangeArrowheads="1"/>
            </p:cNvSpPr>
            <p:nvPr/>
          </p:nvSpPr>
          <p:spPr bwMode="auto">
            <a:xfrm>
              <a:off x="3992" y="2394"/>
              <a:ext cx="2018" cy="4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s-ES_tradnl" sz="2000" b="1" dirty="0">
                  <a:solidFill>
                    <a:srgbClr val="21557F"/>
                  </a:solidFill>
                  <a:latin typeface="Verdana" charset="0"/>
                  <a:ea typeface="Verdana" charset="0"/>
                  <a:cs typeface="Verdana" charset="0"/>
                </a:rPr>
                <a:t>Dosis mantenimiento</a:t>
              </a:r>
            </a:p>
          </p:txBody>
        </p:sp>
      </p:grpSp>
      <p:sp>
        <p:nvSpPr>
          <p:cNvPr id="707606" name="Rectangle 22"/>
          <p:cNvSpPr>
            <a:spLocks noChangeArrowheads="1"/>
          </p:cNvSpPr>
          <p:nvPr/>
        </p:nvSpPr>
        <p:spPr bwMode="auto">
          <a:xfrm>
            <a:off x="420439" y="-27384"/>
            <a:ext cx="8328025" cy="1336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1" hangingPunct="1"/>
            <a:endParaRPr lang="es-ES" sz="2400" b="1" dirty="0">
              <a:solidFill>
                <a:srgbClr val="287AC8"/>
              </a:solidFill>
              <a:latin typeface="Verdana" charset="0"/>
              <a:ea typeface="Verdana" charset="0"/>
              <a:cs typeface="Verdana" charset="0"/>
            </a:endParaRPr>
          </a:p>
        </p:txBody>
      </p:sp>
      <p:sp>
        <p:nvSpPr>
          <p:cNvPr id="707614" name="Text Box 30"/>
          <p:cNvSpPr txBox="1">
            <a:spLocks noChangeArrowheads="1"/>
          </p:cNvSpPr>
          <p:nvPr/>
        </p:nvSpPr>
        <p:spPr bwMode="auto">
          <a:xfrm>
            <a:off x="425001" y="4711700"/>
            <a:ext cx="20828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l-GR" altLang="es-ES" sz="2800" b="1" dirty="0">
                <a:solidFill>
                  <a:srgbClr val="F39A44"/>
                </a:solidFill>
                <a:latin typeface="Verdana" panose="020B0604030504040204" pitchFamily="34" charset="0"/>
                <a:ea typeface="Verdana" panose="020B0604030504040204" pitchFamily="34" charset="0"/>
                <a:cs typeface="Verdana" panose="020B0604030504040204" pitchFamily="34" charset="0"/>
              </a:rPr>
              <a:t>β</a:t>
            </a:r>
            <a:r>
              <a:rPr lang="es-ES" sz="2800" b="1" dirty="0" smtClean="0">
                <a:solidFill>
                  <a:srgbClr val="F39A44"/>
                </a:solidFill>
                <a:latin typeface="Verdana" charset="0"/>
                <a:ea typeface="Verdana" charset="0"/>
                <a:cs typeface="Verdana" charset="0"/>
              </a:rPr>
              <a:t>-BLOQ</a:t>
            </a:r>
            <a:endParaRPr lang="es-ES" sz="2800" b="1" dirty="0">
              <a:solidFill>
                <a:srgbClr val="F39A44"/>
              </a:solidFill>
              <a:latin typeface="Verdana" charset="0"/>
              <a:ea typeface="Verdana" charset="0"/>
              <a:cs typeface="Verdana" charset="0"/>
            </a:endParaRPr>
          </a:p>
        </p:txBody>
      </p:sp>
      <p:sp>
        <p:nvSpPr>
          <p:cNvPr id="24" name="1 Rectángulo"/>
          <p:cNvSpPr/>
          <p:nvPr/>
        </p:nvSpPr>
        <p:spPr>
          <a:xfrm>
            <a:off x="611560" y="6093296"/>
            <a:ext cx="8250002" cy="400110"/>
          </a:xfrm>
          <a:prstGeom prst="rect">
            <a:avLst/>
          </a:prstGeom>
        </p:spPr>
        <p:txBody>
          <a:bodyPr wrap="square">
            <a:spAutoFit/>
          </a:bodyPr>
          <a:lstStyle/>
          <a:p>
            <a:pPr algn="r"/>
            <a:r>
              <a:rPr lang="es-ES_tradnl" sz="1000" i="1" dirty="0">
                <a:solidFill>
                  <a:srgbClr val="287AC8"/>
                </a:solidFill>
                <a:latin typeface="Verdana" charset="0"/>
                <a:ea typeface="Verdana" charset="0"/>
                <a:cs typeface="Verdana" charset="0"/>
              </a:rPr>
              <a:t>Protocolos FMC. I Cardíaca 2015 </a:t>
            </a:r>
          </a:p>
          <a:p>
            <a:pPr algn="r"/>
            <a:endParaRPr lang="es-ES" sz="1000" i="1" dirty="0">
              <a:solidFill>
                <a:srgbClr val="287AC8"/>
              </a:solidFill>
              <a:latin typeface="Verdana" charset="0"/>
              <a:ea typeface="Verdana" charset="0"/>
              <a:cs typeface="Verdana" charset="0"/>
            </a:endParaRPr>
          </a:p>
        </p:txBody>
      </p:sp>
      <p:sp>
        <p:nvSpPr>
          <p:cNvPr id="28" name="Título 1"/>
          <p:cNvSpPr txBox="1">
            <a:spLocks/>
          </p:cNvSpPr>
          <p:nvPr/>
        </p:nvSpPr>
        <p:spPr>
          <a:xfrm>
            <a:off x="0" y="144463"/>
            <a:ext cx="9144000" cy="590400"/>
          </a:xfrm>
          <a:prstGeom prst="rect">
            <a:avLst/>
          </a:prstGeom>
        </p:spPr>
        <p:txBody>
          <a:bodyPr/>
          <a:lstStyle>
            <a:lvl1pPr algn="ctr" rtl="0" eaLnBrk="1" fontAlgn="base" hangingPunct="1">
              <a:spcBef>
                <a:spcPct val="0"/>
              </a:spcBef>
              <a:spcAft>
                <a:spcPct val="0"/>
              </a:spcAft>
              <a:defRPr sz="2800" b="1" kern="1200">
                <a:solidFill>
                  <a:srgbClr val="287AC8"/>
                </a:solidFill>
                <a:latin typeface="Verdana" panose="020B0604030504040204" pitchFamily="34" charset="0"/>
                <a:ea typeface="Verdana" panose="020B0604030504040204" pitchFamily="34" charset="0"/>
                <a:cs typeface="Verdana" panose="020B0604030504040204" pitchFamily="34" charset="0"/>
              </a:defRPr>
            </a:lvl1pPr>
            <a:lvl2pPr algn="ctr" rtl="0" eaLnBrk="1" fontAlgn="base" hangingPunct="1">
              <a:spcBef>
                <a:spcPct val="0"/>
              </a:spcBef>
              <a:spcAft>
                <a:spcPct val="0"/>
              </a:spcAft>
              <a:defRPr sz="2400" b="1">
                <a:solidFill>
                  <a:srgbClr val="287AC8"/>
                </a:solidFill>
                <a:latin typeface="Verdana" pitchFamily="34" charset="0"/>
                <a:ea typeface="Verdana" pitchFamily="34" charset="0"/>
                <a:cs typeface="Verdana" pitchFamily="34" charset="0"/>
              </a:defRPr>
            </a:lvl2pPr>
            <a:lvl3pPr algn="ctr" rtl="0" eaLnBrk="1" fontAlgn="base" hangingPunct="1">
              <a:spcBef>
                <a:spcPct val="0"/>
              </a:spcBef>
              <a:spcAft>
                <a:spcPct val="0"/>
              </a:spcAft>
              <a:defRPr sz="2400" b="1">
                <a:solidFill>
                  <a:srgbClr val="287AC8"/>
                </a:solidFill>
                <a:latin typeface="Verdana" pitchFamily="34" charset="0"/>
                <a:ea typeface="Verdana" pitchFamily="34" charset="0"/>
                <a:cs typeface="Verdana" pitchFamily="34" charset="0"/>
              </a:defRPr>
            </a:lvl3pPr>
            <a:lvl4pPr algn="ctr" rtl="0" eaLnBrk="1" fontAlgn="base" hangingPunct="1">
              <a:spcBef>
                <a:spcPct val="0"/>
              </a:spcBef>
              <a:spcAft>
                <a:spcPct val="0"/>
              </a:spcAft>
              <a:defRPr sz="2400" b="1">
                <a:solidFill>
                  <a:srgbClr val="287AC8"/>
                </a:solidFill>
                <a:latin typeface="Verdana" pitchFamily="34" charset="0"/>
                <a:ea typeface="Verdana" pitchFamily="34" charset="0"/>
                <a:cs typeface="Verdana" pitchFamily="34" charset="0"/>
              </a:defRPr>
            </a:lvl4pPr>
            <a:lvl5pPr algn="ctr" rtl="0" eaLnBrk="1" fontAlgn="base" hangingPunct="1">
              <a:spcBef>
                <a:spcPct val="0"/>
              </a:spcBef>
              <a:spcAft>
                <a:spcPct val="0"/>
              </a:spcAft>
              <a:defRPr sz="2400" b="1">
                <a:solidFill>
                  <a:srgbClr val="287AC8"/>
                </a:solidFill>
                <a:latin typeface="Verdana" pitchFamily="34" charset="0"/>
                <a:ea typeface="Verdana" pitchFamily="34" charset="0"/>
                <a:cs typeface="Verdana" pitchFamily="34" charset="0"/>
              </a:defRPr>
            </a:lvl5pPr>
            <a:lvl6pPr marL="457200" algn="ctr" rtl="0" eaLnBrk="1" fontAlgn="base" hangingPunct="1">
              <a:spcBef>
                <a:spcPct val="0"/>
              </a:spcBef>
              <a:spcAft>
                <a:spcPct val="0"/>
              </a:spcAft>
              <a:defRPr sz="3600" b="1">
                <a:solidFill>
                  <a:srgbClr val="376092"/>
                </a:solidFill>
                <a:latin typeface="Verdana" pitchFamily="34" charset="0"/>
                <a:ea typeface="Verdana" pitchFamily="34" charset="0"/>
                <a:cs typeface="Verdana" pitchFamily="34" charset="0"/>
              </a:defRPr>
            </a:lvl6pPr>
            <a:lvl7pPr marL="914400" algn="ctr" rtl="0" eaLnBrk="1" fontAlgn="base" hangingPunct="1">
              <a:spcBef>
                <a:spcPct val="0"/>
              </a:spcBef>
              <a:spcAft>
                <a:spcPct val="0"/>
              </a:spcAft>
              <a:defRPr sz="3600" b="1">
                <a:solidFill>
                  <a:srgbClr val="376092"/>
                </a:solidFill>
                <a:latin typeface="Verdana" pitchFamily="34" charset="0"/>
                <a:ea typeface="Verdana" pitchFamily="34" charset="0"/>
                <a:cs typeface="Verdana" pitchFamily="34" charset="0"/>
              </a:defRPr>
            </a:lvl7pPr>
            <a:lvl8pPr marL="1371600" algn="ctr" rtl="0" eaLnBrk="1" fontAlgn="base" hangingPunct="1">
              <a:spcBef>
                <a:spcPct val="0"/>
              </a:spcBef>
              <a:spcAft>
                <a:spcPct val="0"/>
              </a:spcAft>
              <a:defRPr sz="3600" b="1">
                <a:solidFill>
                  <a:srgbClr val="376092"/>
                </a:solidFill>
                <a:latin typeface="Verdana" pitchFamily="34" charset="0"/>
                <a:ea typeface="Verdana" pitchFamily="34" charset="0"/>
                <a:cs typeface="Verdana" pitchFamily="34" charset="0"/>
              </a:defRPr>
            </a:lvl8pPr>
            <a:lvl9pPr marL="1828800" algn="ctr" rtl="0" eaLnBrk="1" fontAlgn="base" hangingPunct="1">
              <a:spcBef>
                <a:spcPct val="0"/>
              </a:spcBef>
              <a:spcAft>
                <a:spcPct val="0"/>
              </a:spcAft>
              <a:defRPr sz="3600" b="1">
                <a:solidFill>
                  <a:srgbClr val="376092"/>
                </a:solidFill>
                <a:latin typeface="Verdana" pitchFamily="34" charset="0"/>
                <a:ea typeface="Verdana" pitchFamily="34" charset="0"/>
                <a:cs typeface="Verdana" pitchFamily="34" charset="0"/>
              </a:defRPr>
            </a:lvl9pPr>
          </a:lstStyle>
          <a:p>
            <a:r>
              <a:rPr lang="es-ES" sz="2400" dirty="0"/>
              <a:t>Uso de diuréticos en IC desestabilizada</a:t>
            </a:r>
            <a:endParaRPr lang="es-ES_tradnl" sz="2400" dirty="0"/>
          </a:p>
        </p:txBody>
      </p:sp>
    </p:spTree>
    <p:extLst>
      <p:ext uri="{BB962C8B-B14F-4D97-AF65-F5344CB8AC3E}">
        <p14:creationId xmlns:p14="http://schemas.microsoft.com/office/powerpoint/2010/main" val="11882640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nodePh="1">
                                  <p:stCondLst>
                                    <p:cond delay="0"/>
                                  </p:stCondLst>
                                  <p:endCondLst>
                                    <p:cond evt="begin" delay="0">
                                      <p:tn val="5"/>
                                    </p:cond>
                                  </p:endCondLst>
                                  <p:childTnLst>
                                    <p:set>
                                      <p:cBhvr>
                                        <p:cTn id="6" dur="1" fill="hold">
                                          <p:stCondLst>
                                            <p:cond delay="0"/>
                                          </p:stCondLst>
                                        </p:cTn>
                                        <p:tgtEl>
                                          <p:spTgt spid="707606"/>
                                        </p:tgtEl>
                                        <p:attrNameLst>
                                          <p:attrName>style.visibility</p:attrName>
                                        </p:attrNameLst>
                                      </p:cBhvr>
                                      <p:to>
                                        <p:strVal val="visible"/>
                                      </p:to>
                                    </p:set>
                                    <p:animEffect transition="in" filter="dissolve">
                                      <p:cBhvr>
                                        <p:cTn id="7" dur="500"/>
                                        <p:tgtEl>
                                          <p:spTgt spid="707606"/>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707614"/>
                                        </p:tgtEl>
                                        <p:attrNameLst>
                                          <p:attrName>style.visibility</p:attrName>
                                        </p:attrNameLst>
                                      </p:cBhvr>
                                      <p:to>
                                        <p:strVal val="visible"/>
                                      </p:to>
                                    </p:set>
                                  </p:childTnLst>
                                </p:cTn>
                              </p:par>
                            </p:childTnLst>
                          </p:cTn>
                        </p:par>
                        <p:par>
                          <p:cTn id="19" fill="hold" nodeType="afterGroup">
                            <p:stCondLst>
                              <p:cond delay="500"/>
                            </p:stCondLst>
                            <p:childTnLst>
                              <p:par>
                                <p:cTn id="20" presetID="22" presetClass="entr" presetSubtype="8"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606" grpId="0" autoUpdateAnimBg="0"/>
      <p:bldP spid="7076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9634" name="Text Box 2"/>
          <p:cNvSpPr txBox="1">
            <a:spLocks noChangeArrowheads="1"/>
          </p:cNvSpPr>
          <p:nvPr/>
        </p:nvSpPr>
        <p:spPr bwMode="auto">
          <a:xfrm>
            <a:off x="500034" y="1308801"/>
            <a:ext cx="8113713" cy="861774"/>
          </a:xfrm>
          <a:prstGeom prst="rect">
            <a:avLst/>
          </a:prstGeom>
          <a:noFill/>
          <a:ln w="9525">
            <a:noFill/>
            <a:miter lim="800000"/>
            <a:headEnd/>
            <a:tailEnd/>
          </a:ln>
        </p:spPr>
        <p:txBody>
          <a:bodyPr>
            <a:spAutoFit/>
          </a:bodyPr>
          <a:lstStyle/>
          <a:p>
            <a:pPr>
              <a:spcBef>
                <a:spcPct val="50000"/>
              </a:spcBef>
            </a:pPr>
            <a:r>
              <a:rPr lang="es-ES_tradnl" sz="2000" b="1" dirty="0">
                <a:solidFill>
                  <a:srgbClr val="21557F"/>
                </a:solidFill>
                <a:latin typeface="Verdana" charset="0"/>
                <a:ea typeface="Verdana" charset="0"/>
                <a:cs typeface="Verdana" charset="0"/>
              </a:rPr>
              <a:t>Dosis recomendadas para su uso en atención primaria</a:t>
            </a:r>
          </a:p>
          <a:p>
            <a:pPr>
              <a:spcBef>
                <a:spcPct val="50000"/>
              </a:spcBef>
            </a:pPr>
            <a:r>
              <a:rPr lang="es-ES_tradnl" sz="2000" b="1" dirty="0">
                <a:solidFill>
                  <a:srgbClr val="21557F"/>
                </a:solidFill>
                <a:latin typeface="Verdana" charset="0"/>
                <a:ea typeface="Verdana" charset="0"/>
                <a:cs typeface="Verdana" charset="0"/>
              </a:rPr>
              <a:t>Posibles combinaciones de 2 diuréticos (nunca 3):</a:t>
            </a:r>
          </a:p>
        </p:txBody>
      </p:sp>
      <p:sp>
        <p:nvSpPr>
          <p:cNvPr id="66563" name="Text Box 3"/>
          <p:cNvSpPr txBox="1">
            <a:spLocks noChangeArrowheads="1"/>
          </p:cNvSpPr>
          <p:nvPr/>
        </p:nvSpPr>
        <p:spPr bwMode="auto">
          <a:xfrm>
            <a:off x="100210" y="2667000"/>
            <a:ext cx="2863850" cy="369332"/>
          </a:xfrm>
          <a:prstGeom prst="rect">
            <a:avLst/>
          </a:prstGeom>
          <a:noFill/>
          <a:ln w="9525">
            <a:noFill/>
            <a:miter lim="800000"/>
            <a:headEnd/>
            <a:tailEnd/>
          </a:ln>
        </p:spPr>
        <p:txBody>
          <a:bodyPr>
            <a:spAutoFit/>
          </a:bodyPr>
          <a:lstStyle/>
          <a:p>
            <a:pPr>
              <a:spcBef>
                <a:spcPct val="50000"/>
              </a:spcBef>
            </a:pPr>
            <a:endParaRPr lang="es-ES_tradnl" b="1">
              <a:solidFill>
                <a:srgbClr val="21557F"/>
              </a:solidFill>
              <a:latin typeface="Verdana" charset="0"/>
              <a:ea typeface="Verdana" charset="0"/>
              <a:cs typeface="Verdana" charset="0"/>
            </a:endParaRPr>
          </a:p>
        </p:txBody>
      </p:sp>
      <p:sp>
        <p:nvSpPr>
          <p:cNvPr id="709636" name="Rectangle 4"/>
          <p:cNvSpPr>
            <a:spLocks noChangeArrowheads="1"/>
          </p:cNvSpPr>
          <p:nvPr/>
        </p:nvSpPr>
        <p:spPr bwMode="auto">
          <a:xfrm>
            <a:off x="514548" y="2811463"/>
            <a:ext cx="2159000" cy="3059112"/>
          </a:xfrm>
          <a:prstGeom prst="rect">
            <a:avLst/>
          </a:prstGeom>
          <a:solidFill>
            <a:srgbClr val="558ED5"/>
          </a:solidFill>
          <a:ln w="9525">
            <a:solidFill>
              <a:srgbClr val="F39A44"/>
            </a:solidFill>
            <a:miter lim="800000"/>
            <a:headEnd/>
            <a:tailEnd/>
          </a:ln>
        </p:spPr>
        <p:txBody>
          <a:bodyPr wrap="none" anchor="ctr"/>
          <a:lstStyle/>
          <a:p>
            <a:pPr algn="ctr"/>
            <a:r>
              <a:rPr lang="es-ES_tradnl" sz="2000" b="1" dirty="0">
                <a:solidFill>
                  <a:srgbClr val="D97A33"/>
                </a:solidFill>
                <a:latin typeface="Verdana" charset="0"/>
                <a:ea typeface="Verdana" charset="0"/>
                <a:cs typeface="Verdana" charset="0"/>
              </a:rPr>
              <a:t>D. DEL ASA</a:t>
            </a:r>
          </a:p>
          <a:p>
            <a:pPr algn="ctr"/>
            <a:endParaRPr lang="es-ES_tradnl" b="1" dirty="0">
              <a:solidFill>
                <a:schemeClr val="tx2">
                  <a:lumMod val="75000"/>
                </a:schemeClr>
              </a:solidFill>
              <a:latin typeface="Verdana" charset="0"/>
              <a:ea typeface="Verdana" charset="0"/>
              <a:cs typeface="Verdana" charset="0"/>
            </a:endParaRPr>
          </a:p>
          <a:p>
            <a:pPr algn="ctr"/>
            <a:r>
              <a:rPr lang="es-ES_tradnl" b="1" dirty="0">
                <a:solidFill>
                  <a:srgbClr val="21557F"/>
                </a:solidFill>
                <a:latin typeface="Verdana" charset="0"/>
                <a:ea typeface="Verdana" charset="0"/>
                <a:cs typeface="Verdana" charset="0"/>
              </a:rPr>
              <a:t>FUROSEMIDA</a:t>
            </a:r>
          </a:p>
          <a:p>
            <a:pPr algn="ctr"/>
            <a:r>
              <a:rPr lang="es-ES_tradnl" b="1" dirty="0">
                <a:solidFill>
                  <a:srgbClr val="21557F"/>
                </a:solidFill>
                <a:latin typeface="Verdana" charset="0"/>
                <a:ea typeface="Verdana" charset="0"/>
                <a:cs typeface="Verdana" charset="0"/>
              </a:rPr>
              <a:t>20-160 mg/día</a:t>
            </a:r>
          </a:p>
          <a:p>
            <a:pPr algn="ctr"/>
            <a:endParaRPr lang="es-ES_tradnl" b="1" dirty="0">
              <a:solidFill>
                <a:srgbClr val="21557F"/>
              </a:solidFill>
              <a:latin typeface="Verdana" charset="0"/>
              <a:ea typeface="Verdana" charset="0"/>
              <a:cs typeface="Verdana" charset="0"/>
            </a:endParaRPr>
          </a:p>
          <a:p>
            <a:pPr algn="ctr"/>
            <a:r>
              <a:rPr lang="es-ES_tradnl" b="1" dirty="0">
                <a:solidFill>
                  <a:srgbClr val="21557F"/>
                </a:solidFill>
                <a:latin typeface="Verdana" charset="0"/>
                <a:ea typeface="Verdana" charset="0"/>
                <a:cs typeface="Verdana" charset="0"/>
              </a:rPr>
              <a:t>TORASEMIDA</a:t>
            </a:r>
          </a:p>
          <a:p>
            <a:pPr algn="ctr"/>
            <a:r>
              <a:rPr lang="es-ES_tradnl" b="1" dirty="0">
                <a:solidFill>
                  <a:srgbClr val="21557F"/>
                </a:solidFill>
                <a:latin typeface="Verdana" charset="0"/>
                <a:ea typeface="Verdana" charset="0"/>
                <a:cs typeface="Verdana" charset="0"/>
              </a:rPr>
              <a:t>5-20 mg/día</a:t>
            </a:r>
          </a:p>
        </p:txBody>
      </p:sp>
      <p:sp>
        <p:nvSpPr>
          <p:cNvPr id="709637" name="Rectangle 5"/>
          <p:cNvSpPr>
            <a:spLocks noChangeArrowheads="1"/>
          </p:cNvSpPr>
          <p:nvPr/>
        </p:nvSpPr>
        <p:spPr bwMode="auto">
          <a:xfrm>
            <a:off x="3343466" y="2811463"/>
            <a:ext cx="2357454" cy="3059112"/>
          </a:xfrm>
          <a:prstGeom prst="rect">
            <a:avLst/>
          </a:prstGeom>
          <a:solidFill>
            <a:srgbClr val="8EB4E3"/>
          </a:solidFill>
          <a:ln w="9525">
            <a:solidFill>
              <a:srgbClr val="F39A44"/>
            </a:solidFill>
            <a:miter lim="800000"/>
            <a:headEnd/>
            <a:tailEnd/>
          </a:ln>
        </p:spPr>
        <p:txBody>
          <a:bodyPr wrap="none" anchor="ctr"/>
          <a:lstStyle/>
          <a:p>
            <a:pPr algn="ctr"/>
            <a:r>
              <a:rPr lang="es-ES_tradnl" sz="2000" b="1" dirty="0">
                <a:solidFill>
                  <a:srgbClr val="D97A33"/>
                </a:solidFill>
                <a:latin typeface="Verdana" charset="0"/>
                <a:ea typeface="Verdana" charset="0"/>
                <a:cs typeface="Verdana" charset="0"/>
              </a:rPr>
              <a:t>TIAZIDAS</a:t>
            </a:r>
          </a:p>
          <a:p>
            <a:pPr algn="ctr"/>
            <a:endParaRPr lang="es-ES_tradnl" b="1" dirty="0">
              <a:solidFill>
                <a:schemeClr val="tx2">
                  <a:lumMod val="75000"/>
                </a:schemeClr>
              </a:solidFill>
              <a:latin typeface="Verdana" charset="0"/>
              <a:ea typeface="Verdana" charset="0"/>
              <a:cs typeface="Verdana" charset="0"/>
            </a:endParaRPr>
          </a:p>
          <a:p>
            <a:pPr algn="ctr"/>
            <a:r>
              <a:rPr lang="es-ES_tradnl" b="1" dirty="0" err="1">
                <a:solidFill>
                  <a:srgbClr val="21557F"/>
                </a:solidFill>
                <a:latin typeface="Verdana" charset="0"/>
                <a:ea typeface="Verdana" charset="0"/>
                <a:cs typeface="Verdana" charset="0"/>
              </a:rPr>
              <a:t>Hidroclorotiazida</a:t>
            </a:r>
            <a:endParaRPr lang="es-ES_tradnl" b="1" dirty="0">
              <a:solidFill>
                <a:srgbClr val="21557F"/>
              </a:solidFill>
              <a:latin typeface="Verdana" charset="0"/>
              <a:ea typeface="Verdana" charset="0"/>
              <a:cs typeface="Verdana" charset="0"/>
            </a:endParaRPr>
          </a:p>
          <a:p>
            <a:pPr algn="ctr"/>
            <a:r>
              <a:rPr lang="es-ES_tradnl" b="1" dirty="0">
                <a:solidFill>
                  <a:srgbClr val="21557F"/>
                </a:solidFill>
                <a:latin typeface="Verdana" charset="0"/>
                <a:ea typeface="Verdana" charset="0"/>
                <a:cs typeface="Verdana" charset="0"/>
              </a:rPr>
              <a:t>25-50 mg/día</a:t>
            </a:r>
          </a:p>
          <a:p>
            <a:pPr algn="ctr"/>
            <a:endParaRPr lang="es-ES_tradnl" b="1" dirty="0">
              <a:solidFill>
                <a:srgbClr val="21557F"/>
              </a:solidFill>
              <a:latin typeface="Verdana" charset="0"/>
              <a:ea typeface="Verdana" charset="0"/>
              <a:cs typeface="Verdana" charset="0"/>
            </a:endParaRPr>
          </a:p>
          <a:p>
            <a:pPr algn="ctr"/>
            <a:r>
              <a:rPr lang="es-ES_tradnl" b="1" dirty="0">
                <a:solidFill>
                  <a:srgbClr val="21557F"/>
                </a:solidFill>
                <a:latin typeface="Verdana" charset="0"/>
                <a:ea typeface="Verdana" charset="0"/>
                <a:cs typeface="Verdana" charset="0"/>
              </a:rPr>
              <a:t>CLORTALIDONA</a:t>
            </a:r>
          </a:p>
          <a:p>
            <a:pPr algn="ctr"/>
            <a:r>
              <a:rPr lang="es-ES_tradnl" b="1" dirty="0">
                <a:solidFill>
                  <a:srgbClr val="21557F"/>
                </a:solidFill>
                <a:latin typeface="Verdana" charset="0"/>
                <a:ea typeface="Verdana" charset="0"/>
                <a:cs typeface="Verdana" charset="0"/>
              </a:rPr>
              <a:t>25-50 mg/día</a:t>
            </a:r>
          </a:p>
        </p:txBody>
      </p:sp>
      <p:sp>
        <p:nvSpPr>
          <p:cNvPr id="709638" name="Rectangle 6"/>
          <p:cNvSpPr>
            <a:spLocks noChangeArrowheads="1"/>
          </p:cNvSpPr>
          <p:nvPr/>
        </p:nvSpPr>
        <p:spPr bwMode="auto">
          <a:xfrm>
            <a:off x="6445448" y="2811462"/>
            <a:ext cx="2159000" cy="3117867"/>
          </a:xfrm>
          <a:prstGeom prst="rect">
            <a:avLst/>
          </a:prstGeom>
          <a:solidFill>
            <a:srgbClr val="C6D9F1"/>
          </a:solidFill>
          <a:ln w="9525">
            <a:solidFill>
              <a:srgbClr val="F39A44"/>
            </a:solidFill>
            <a:miter lim="800000"/>
            <a:headEnd/>
            <a:tailEnd/>
          </a:ln>
        </p:spPr>
        <p:txBody>
          <a:bodyPr wrap="none" anchor="ctr"/>
          <a:lstStyle/>
          <a:p>
            <a:pPr algn="ctr"/>
            <a:r>
              <a:rPr lang="es-ES_tradnl" b="1" dirty="0">
                <a:solidFill>
                  <a:srgbClr val="D97A33"/>
                </a:solidFill>
                <a:latin typeface="Verdana" charset="0"/>
                <a:ea typeface="Verdana" charset="0"/>
                <a:cs typeface="Verdana" charset="0"/>
              </a:rPr>
              <a:t>ANTIALDOS.</a:t>
            </a:r>
          </a:p>
          <a:p>
            <a:pPr algn="ctr"/>
            <a:endParaRPr lang="es-ES_tradnl" b="1" dirty="0">
              <a:solidFill>
                <a:schemeClr val="tx2">
                  <a:lumMod val="75000"/>
                </a:schemeClr>
              </a:solidFill>
              <a:latin typeface="Verdana" charset="0"/>
              <a:ea typeface="Verdana" charset="0"/>
              <a:cs typeface="Verdana" charset="0"/>
            </a:endParaRPr>
          </a:p>
          <a:p>
            <a:pPr algn="ctr"/>
            <a:r>
              <a:rPr lang="es-ES_tradnl" b="1" dirty="0" err="1">
                <a:solidFill>
                  <a:srgbClr val="21557F"/>
                </a:solidFill>
                <a:latin typeface="Verdana" charset="0"/>
                <a:ea typeface="Verdana" charset="0"/>
                <a:cs typeface="Verdana" charset="0"/>
              </a:rPr>
              <a:t>Espironolactona</a:t>
            </a:r>
            <a:endParaRPr lang="es-ES_tradnl" b="1" dirty="0">
              <a:solidFill>
                <a:srgbClr val="21557F"/>
              </a:solidFill>
              <a:latin typeface="Verdana" charset="0"/>
              <a:ea typeface="Verdana" charset="0"/>
              <a:cs typeface="Verdana" charset="0"/>
            </a:endParaRPr>
          </a:p>
          <a:p>
            <a:pPr algn="ctr"/>
            <a:r>
              <a:rPr lang="es-ES_tradnl" sz="1600" b="1" dirty="0" smtClean="0">
                <a:solidFill>
                  <a:srgbClr val="21557F"/>
                </a:solidFill>
                <a:latin typeface="Verdana" charset="0"/>
                <a:ea typeface="Verdana" charset="0"/>
                <a:cs typeface="Verdana" charset="0"/>
              </a:rPr>
              <a:t>12,5-25 </a:t>
            </a:r>
            <a:r>
              <a:rPr lang="es-ES_tradnl" sz="1600" b="1" dirty="0">
                <a:solidFill>
                  <a:srgbClr val="21557F"/>
                </a:solidFill>
                <a:latin typeface="Verdana" charset="0"/>
                <a:ea typeface="Verdana" charset="0"/>
                <a:cs typeface="Verdana" charset="0"/>
              </a:rPr>
              <a:t>mg/día</a:t>
            </a:r>
          </a:p>
          <a:p>
            <a:pPr algn="ctr"/>
            <a:endParaRPr lang="es-ES_tradnl" sz="1600" b="1" dirty="0">
              <a:solidFill>
                <a:srgbClr val="21557F"/>
              </a:solidFill>
              <a:latin typeface="Verdana" charset="0"/>
              <a:ea typeface="Verdana" charset="0"/>
              <a:cs typeface="Verdana" charset="0"/>
            </a:endParaRPr>
          </a:p>
          <a:p>
            <a:pPr algn="ctr"/>
            <a:r>
              <a:rPr lang="es-ES_tradnl" sz="1600" b="1" dirty="0" err="1">
                <a:solidFill>
                  <a:srgbClr val="21557F"/>
                </a:solidFill>
                <a:latin typeface="Verdana" charset="0"/>
                <a:ea typeface="Verdana" charset="0"/>
                <a:cs typeface="Verdana" charset="0"/>
              </a:rPr>
              <a:t>Eplerenona</a:t>
            </a:r>
            <a:r>
              <a:rPr lang="es-ES_tradnl" sz="1600" b="1" dirty="0">
                <a:solidFill>
                  <a:srgbClr val="21557F"/>
                </a:solidFill>
                <a:latin typeface="Verdana" charset="0"/>
                <a:ea typeface="Verdana" charset="0"/>
                <a:cs typeface="Verdana" charset="0"/>
              </a:rPr>
              <a:t> </a:t>
            </a:r>
          </a:p>
          <a:p>
            <a:pPr algn="ctr"/>
            <a:r>
              <a:rPr lang="es-ES_tradnl" sz="1600" b="1" dirty="0">
                <a:solidFill>
                  <a:srgbClr val="21557F"/>
                </a:solidFill>
                <a:latin typeface="Verdana" charset="0"/>
                <a:ea typeface="Verdana" charset="0"/>
                <a:cs typeface="Verdana" charset="0"/>
              </a:rPr>
              <a:t>25-50 mg/día</a:t>
            </a:r>
          </a:p>
          <a:p>
            <a:pPr algn="ctr"/>
            <a:endParaRPr lang="es-ES_tradnl" sz="1600" b="1" dirty="0">
              <a:solidFill>
                <a:srgbClr val="21557F"/>
              </a:solidFill>
              <a:latin typeface="Verdana" charset="0"/>
              <a:ea typeface="Verdana" charset="0"/>
              <a:cs typeface="Verdana" charset="0"/>
            </a:endParaRPr>
          </a:p>
          <a:p>
            <a:pPr algn="ctr"/>
            <a:r>
              <a:rPr lang="es-ES_tradnl" b="1" dirty="0">
                <a:solidFill>
                  <a:srgbClr val="21557F"/>
                </a:solidFill>
                <a:latin typeface="Verdana" charset="0"/>
                <a:ea typeface="Verdana" charset="0"/>
                <a:cs typeface="Verdana" charset="0"/>
              </a:rPr>
              <a:t>SOLO </a:t>
            </a:r>
          </a:p>
          <a:p>
            <a:pPr algn="ctr"/>
            <a:r>
              <a:rPr lang="es-ES_tradnl" sz="1600" b="1" dirty="0">
                <a:solidFill>
                  <a:srgbClr val="21557F"/>
                </a:solidFill>
                <a:latin typeface="Verdana" charset="0"/>
                <a:ea typeface="Verdana" charset="0"/>
                <a:cs typeface="Verdana" charset="0"/>
              </a:rPr>
              <a:t>Excepcionalmente</a:t>
            </a:r>
          </a:p>
          <a:p>
            <a:pPr algn="ctr"/>
            <a:r>
              <a:rPr lang="es-ES_tradnl" b="1" dirty="0">
                <a:solidFill>
                  <a:srgbClr val="21557F"/>
                </a:solidFill>
                <a:latin typeface="Verdana" charset="0"/>
                <a:ea typeface="Verdana" charset="0"/>
                <a:cs typeface="Verdana" charset="0"/>
              </a:rPr>
              <a:t>50 </a:t>
            </a:r>
            <a:r>
              <a:rPr lang="es-ES_tradnl" b="1" dirty="0" smtClean="0">
                <a:solidFill>
                  <a:srgbClr val="21557F"/>
                </a:solidFill>
                <a:latin typeface="Verdana" charset="0"/>
                <a:ea typeface="Verdana" charset="0"/>
                <a:cs typeface="Verdana" charset="0"/>
              </a:rPr>
              <a:t>o </a:t>
            </a:r>
            <a:r>
              <a:rPr lang="es-ES_tradnl" b="1" dirty="0">
                <a:solidFill>
                  <a:srgbClr val="21557F"/>
                </a:solidFill>
                <a:latin typeface="Verdana" charset="0"/>
                <a:ea typeface="Verdana" charset="0"/>
                <a:cs typeface="Verdana" charset="0"/>
              </a:rPr>
              <a:t>&gt; mg/día</a:t>
            </a:r>
          </a:p>
        </p:txBody>
      </p:sp>
      <p:grpSp>
        <p:nvGrpSpPr>
          <p:cNvPr id="2" name="Group 7"/>
          <p:cNvGrpSpPr>
            <a:grpSpLocks/>
          </p:cNvGrpSpPr>
          <p:nvPr/>
        </p:nvGrpSpPr>
        <p:grpSpPr bwMode="auto">
          <a:xfrm>
            <a:off x="2694179" y="3629025"/>
            <a:ext cx="649287" cy="1276350"/>
            <a:chOff x="1921" y="2315"/>
            <a:chExt cx="409" cy="804"/>
          </a:xfrm>
          <a:solidFill>
            <a:srgbClr val="21557F"/>
          </a:solidFill>
        </p:grpSpPr>
        <p:sp>
          <p:nvSpPr>
            <p:cNvPr id="66573" name="AutoShape 8"/>
            <p:cNvSpPr>
              <a:spLocks noChangeArrowheads="1"/>
            </p:cNvSpPr>
            <p:nvPr/>
          </p:nvSpPr>
          <p:spPr bwMode="auto">
            <a:xfrm>
              <a:off x="1923" y="2315"/>
              <a:ext cx="407" cy="305"/>
            </a:xfrm>
            <a:prstGeom prst="leftRightArrow">
              <a:avLst>
                <a:gd name="adj1" fmla="val 50000"/>
                <a:gd name="adj2" fmla="val 26689"/>
              </a:avLst>
            </a:prstGeom>
            <a:grpFill/>
            <a:ln w="9525">
              <a:solidFill>
                <a:srgbClr val="F39A44"/>
              </a:solidFill>
              <a:miter lim="800000"/>
              <a:headEnd/>
              <a:tailEnd/>
            </a:ln>
          </p:spPr>
          <p:txBody>
            <a:bodyPr wrap="none" anchor="ctr"/>
            <a:lstStyle/>
            <a:p>
              <a:endParaRPr lang="es-ES" sz="1600" b="1">
                <a:solidFill>
                  <a:srgbClr val="21557F"/>
                </a:solidFill>
                <a:latin typeface="Verdana" charset="0"/>
                <a:ea typeface="Verdana" charset="0"/>
                <a:cs typeface="Verdana" charset="0"/>
              </a:endParaRPr>
            </a:p>
          </p:txBody>
        </p:sp>
        <p:sp>
          <p:nvSpPr>
            <p:cNvPr id="66574" name="AutoShape 9"/>
            <p:cNvSpPr>
              <a:spLocks noChangeArrowheads="1"/>
            </p:cNvSpPr>
            <p:nvPr/>
          </p:nvSpPr>
          <p:spPr bwMode="auto">
            <a:xfrm>
              <a:off x="1921" y="2814"/>
              <a:ext cx="407" cy="305"/>
            </a:xfrm>
            <a:prstGeom prst="leftRightArrow">
              <a:avLst>
                <a:gd name="adj1" fmla="val 50000"/>
                <a:gd name="adj2" fmla="val 26689"/>
              </a:avLst>
            </a:prstGeom>
            <a:grpFill/>
            <a:ln w="9525">
              <a:solidFill>
                <a:srgbClr val="F39A44"/>
              </a:solidFill>
              <a:miter lim="800000"/>
              <a:headEnd/>
              <a:tailEnd/>
            </a:ln>
          </p:spPr>
          <p:txBody>
            <a:bodyPr wrap="none" anchor="ctr"/>
            <a:lstStyle/>
            <a:p>
              <a:endParaRPr lang="es-ES" sz="1600" b="1">
                <a:solidFill>
                  <a:srgbClr val="21557F"/>
                </a:solidFill>
                <a:latin typeface="Verdana" charset="0"/>
                <a:ea typeface="Verdana" charset="0"/>
                <a:cs typeface="Verdana" charset="0"/>
              </a:endParaRPr>
            </a:p>
          </p:txBody>
        </p:sp>
      </p:grpSp>
      <p:grpSp>
        <p:nvGrpSpPr>
          <p:cNvPr id="3" name="Group 10"/>
          <p:cNvGrpSpPr>
            <a:grpSpLocks/>
          </p:cNvGrpSpPr>
          <p:nvPr/>
        </p:nvGrpSpPr>
        <p:grpSpPr bwMode="auto">
          <a:xfrm>
            <a:off x="5722864" y="3629025"/>
            <a:ext cx="722583" cy="1373187"/>
            <a:chOff x="3814" y="2255"/>
            <a:chExt cx="424" cy="865"/>
          </a:xfrm>
          <a:solidFill>
            <a:srgbClr val="21557F"/>
          </a:solidFill>
        </p:grpSpPr>
        <p:sp>
          <p:nvSpPr>
            <p:cNvPr id="66571" name="AutoShape 11"/>
            <p:cNvSpPr>
              <a:spLocks noChangeArrowheads="1"/>
            </p:cNvSpPr>
            <p:nvPr/>
          </p:nvSpPr>
          <p:spPr bwMode="auto">
            <a:xfrm>
              <a:off x="3830" y="2815"/>
              <a:ext cx="408" cy="305"/>
            </a:xfrm>
            <a:prstGeom prst="leftRightArrow">
              <a:avLst>
                <a:gd name="adj1" fmla="val 50000"/>
                <a:gd name="adj2" fmla="val 26754"/>
              </a:avLst>
            </a:prstGeom>
            <a:grpFill/>
            <a:ln w="9525">
              <a:solidFill>
                <a:srgbClr val="F39A44"/>
              </a:solidFill>
              <a:miter lim="800000"/>
              <a:headEnd/>
              <a:tailEnd/>
            </a:ln>
          </p:spPr>
          <p:txBody>
            <a:bodyPr wrap="none" anchor="ctr"/>
            <a:lstStyle/>
            <a:p>
              <a:endParaRPr lang="es-ES" sz="1600" b="1">
                <a:solidFill>
                  <a:srgbClr val="21557F"/>
                </a:solidFill>
                <a:latin typeface="Verdana" charset="0"/>
                <a:ea typeface="Verdana" charset="0"/>
                <a:cs typeface="Verdana" charset="0"/>
              </a:endParaRPr>
            </a:p>
          </p:txBody>
        </p:sp>
        <p:sp>
          <p:nvSpPr>
            <p:cNvPr id="66572" name="AutoShape 12"/>
            <p:cNvSpPr>
              <a:spLocks noChangeArrowheads="1"/>
            </p:cNvSpPr>
            <p:nvPr/>
          </p:nvSpPr>
          <p:spPr bwMode="auto">
            <a:xfrm>
              <a:off x="3814" y="2255"/>
              <a:ext cx="408" cy="305"/>
            </a:xfrm>
            <a:prstGeom prst="leftRightArrow">
              <a:avLst>
                <a:gd name="adj1" fmla="val 50000"/>
                <a:gd name="adj2" fmla="val 26754"/>
              </a:avLst>
            </a:prstGeom>
            <a:grpFill/>
            <a:ln w="9525">
              <a:solidFill>
                <a:srgbClr val="F39A44"/>
              </a:solidFill>
              <a:miter lim="800000"/>
              <a:headEnd/>
              <a:tailEnd/>
            </a:ln>
          </p:spPr>
          <p:txBody>
            <a:bodyPr wrap="none" anchor="ctr"/>
            <a:lstStyle/>
            <a:p>
              <a:endParaRPr lang="es-ES" sz="1600" b="1">
                <a:solidFill>
                  <a:srgbClr val="21557F"/>
                </a:solidFill>
                <a:latin typeface="Verdana" charset="0"/>
                <a:ea typeface="Verdana" charset="0"/>
                <a:cs typeface="Verdana" charset="0"/>
              </a:endParaRPr>
            </a:p>
          </p:txBody>
        </p:sp>
      </p:grpSp>
      <p:sp>
        <p:nvSpPr>
          <p:cNvPr id="15" name="1 Rectángulo"/>
          <p:cNvSpPr/>
          <p:nvPr/>
        </p:nvSpPr>
        <p:spPr>
          <a:xfrm>
            <a:off x="611560" y="6093296"/>
            <a:ext cx="8250002" cy="246221"/>
          </a:xfrm>
          <a:prstGeom prst="rect">
            <a:avLst/>
          </a:prstGeom>
        </p:spPr>
        <p:txBody>
          <a:bodyPr wrap="square">
            <a:spAutoFit/>
          </a:bodyPr>
          <a:lstStyle/>
          <a:p>
            <a:pPr algn="r" eaLnBrk="1" hangingPunct="1">
              <a:spcBef>
                <a:spcPct val="50000"/>
              </a:spcBef>
              <a:defRPr/>
            </a:pPr>
            <a:r>
              <a:rPr lang="es-ES_tradnl" sz="1000" i="1" dirty="0">
                <a:solidFill>
                  <a:srgbClr val="287AC8"/>
                </a:solidFill>
                <a:latin typeface="Verdana" charset="0"/>
                <a:ea typeface="Verdana" charset="0"/>
                <a:cs typeface="Verdana" charset="0"/>
              </a:rPr>
              <a:t> Protocolos FMC. I Cardíaca, 2015 </a:t>
            </a:r>
            <a:endParaRPr lang="es-ES" sz="1000" i="1" dirty="0">
              <a:solidFill>
                <a:srgbClr val="287AC8"/>
              </a:solidFill>
              <a:latin typeface="Verdana" charset="0"/>
              <a:ea typeface="Verdana" charset="0"/>
              <a:cs typeface="Verdana" charset="0"/>
            </a:endParaRPr>
          </a:p>
        </p:txBody>
      </p:sp>
      <p:sp>
        <p:nvSpPr>
          <p:cNvPr id="16" name="Título 1"/>
          <p:cNvSpPr>
            <a:spLocks noGrp="1"/>
          </p:cNvSpPr>
          <p:nvPr>
            <p:ph type="title"/>
          </p:nvPr>
        </p:nvSpPr>
        <p:spPr>
          <a:xfrm>
            <a:off x="0" y="144463"/>
            <a:ext cx="9144000" cy="590400"/>
          </a:xfrm>
        </p:spPr>
        <p:txBody>
          <a:bodyPr/>
          <a:lstStyle/>
          <a:p>
            <a:r>
              <a:rPr lang="es-ES" dirty="0"/>
              <a:t>Uso de diuréticos: aspectos prácticos</a:t>
            </a:r>
            <a:endParaRPr lang="es-ES_tradnl" dirty="0"/>
          </a:p>
        </p:txBody>
      </p:sp>
    </p:spTree>
    <p:extLst>
      <p:ext uri="{BB962C8B-B14F-4D97-AF65-F5344CB8AC3E}">
        <p14:creationId xmlns:p14="http://schemas.microsoft.com/office/powerpoint/2010/main" val="6708573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09634"/>
                                        </p:tgtEl>
                                        <p:attrNameLst>
                                          <p:attrName>style.visibility</p:attrName>
                                        </p:attrNameLst>
                                      </p:cBhvr>
                                      <p:to>
                                        <p:strVal val="visible"/>
                                      </p:to>
                                    </p:set>
                                    <p:animEffect transition="in" filter="dissolve">
                                      <p:cBhvr>
                                        <p:cTn id="7" dur="500"/>
                                        <p:tgtEl>
                                          <p:spTgt spid="70963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09636"/>
                                        </p:tgtEl>
                                        <p:attrNameLst>
                                          <p:attrName>style.visibility</p:attrName>
                                        </p:attrNameLst>
                                      </p:cBhvr>
                                      <p:to>
                                        <p:strVal val="visible"/>
                                      </p:to>
                                    </p:set>
                                    <p:animEffect transition="in" filter="wipe(up)">
                                      <p:cBhvr>
                                        <p:cTn id="11" dur="500"/>
                                        <p:tgtEl>
                                          <p:spTgt spid="70963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709637"/>
                                        </p:tgtEl>
                                        <p:attrNameLst>
                                          <p:attrName>style.visibility</p:attrName>
                                        </p:attrNameLst>
                                      </p:cBhvr>
                                      <p:to>
                                        <p:strVal val="visible"/>
                                      </p:to>
                                    </p:set>
                                    <p:animEffect transition="in" filter="wipe(up)">
                                      <p:cBhvr>
                                        <p:cTn id="19" dur="500"/>
                                        <p:tgtEl>
                                          <p:spTgt spid="709637"/>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709638"/>
                                        </p:tgtEl>
                                        <p:attrNameLst>
                                          <p:attrName>style.visibility</p:attrName>
                                        </p:attrNameLst>
                                      </p:cBhvr>
                                      <p:to>
                                        <p:strVal val="visible"/>
                                      </p:to>
                                    </p:set>
                                    <p:animEffect transition="in" filter="wipe(up)">
                                      <p:cBhvr>
                                        <p:cTn id="27" dur="500"/>
                                        <p:tgtEl>
                                          <p:spTgt spid="7096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9634" grpId="0" autoUpdateAnimBg="0"/>
      <p:bldP spid="709636" grpId="0" animBg="1" autoUpdateAnimBg="0"/>
      <p:bldP spid="709637" grpId="0" animBg="1" autoUpdateAnimBg="0"/>
      <p:bldP spid="709638"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2" name="AutoShape 2"/>
          <p:cNvSpPr>
            <a:spLocks noChangeArrowheads="1"/>
          </p:cNvSpPr>
          <p:nvPr/>
        </p:nvSpPr>
        <p:spPr bwMode="auto">
          <a:xfrm>
            <a:off x="2092994" y="1710100"/>
            <a:ext cx="4567238" cy="3197225"/>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0 60000 65536"/>
              <a:gd name="T9" fmla="*/ 5898240 60000 65536"/>
              <a:gd name="T10" fmla="*/ 11796480 60000 65536"/>
              <a:gd name="T11" fmla="*/ 17694720 60000 65536"/>
              <a:gd name="T12" fmla="*/ 5727 w 21600"/>
              <a:gd name="T13" fmla="*/ 5727 h 21600"/>
              <a:gd name="T14" fmla="*/ 15873 w 21600"/>
              <a:gd name="T15" fmla="*/ 15873 h 21600"/>
            </a:gdLst>
            <a:ahLst/>
            <a:cxnLst>
              <a:cxn ang="T8">
                <a:pos x="T0" y="T1"/>
              </a:cxn>
              <a:cxn ang="T9">
                <a:pos x="T2" y="T3"/>
              </a:cxn>
              <a:cxn ang="T10">
                <a:pos x="T4" y="T5"/>
              </a:cxn>
              <a:cxn ang="T11">
                <a:pos x="T6" y="T7"/>
              </a:cxn>
            </a:cxnLst>
            <a:rect l="T12" t="T13" r="T14" b="T15"/>
            <a:pathLst>
              <a:path w="21600" h="21600">
                <a:moveTo>
                  <a:pt x="5727" y="5727"/>
                </a:moveTo>
                <a:lnTo>
                  <a:pt x="9984" y="5727"/>
                </a:lnTo>
                <a:lnTo>
                  <a:pt x="9984" y="4526"/>
                </a:lnTo>
                <a:lnTo>
                  <a:pt x="8910" y="4526"/>
                </a:lnTo>
                <a:lnTo>
                  <a:pt x="10800" y="0"/>
                </a:lnTo>
                <a:lnTo>
                  <a:pt x="12690" y="4526"/>
                </a:lnTo>
                <a:lnTo>
                  <a:pt x="11616" y="4526"/>
                </a:lnTo>
                <a:lnTo>
                  <a:pt x="11616" y="5727"/>
                </a:lnTo>
                <a:lnTo>
                  <a:pt x="15873" y="5727"/>
                </a:lnTo>
                <a:lnTo>
                  <a:pt x="15873" y="9984"/>
                </a:lnTo>
                <a:lnTo>
                  <a:pt x="17074" y="9984"/>
                </a:lnTo>
                <a:lnTo>
                  <a:pt x="17074" y="8910"/>
                </a:lnTo>
                <a:lnTo>
                  <a:pt x="21600" y="10800"/>
                </a:lnTo>
                <a:lnTo>
                  <a:pt x="17074" y="12690"/>
                </a:lnTo>
                <a:lnTo>
                  <a:pt x="17074" y="11616"/>
                </a:lnTo>
                <a:lnTo>
                  <a:pt x="15873" y="11616"/>
                </a:lnTo>
                <a:lnTo>
                  <a:pt x="15873" y="15873"/>
                </a:lnTo>
                <a:lnTo>
                  <a:pt x="11616" y="15873"/>
                </a:lnTo>
                <a:lnTo>
                  <a:pt x="11616" y="17074"/>
                </a:lnTo>
                <a:lnTo>
                  <a:pt x="12690" y="17074"/>
                </a:lnTo>
                <a:lnTo>
                  <a:pt x="10800" y="21600"/>
                </a:lnTo>
                <a:lnTo>
                  <a:pt x="8910" y="17074"/>
                </a:lnTo>
                <a:lnTo>
                  <a:pt x="9984" y="17074"/>
                </a:lnTo>
                <a:lnTo>
                  <a:pt x="9984" y="15873"/>
                </a:lnTo>
                <a:lnTo>
                  <a:pt x="5727" y="15873"/>
                </a:lnTo>
                <a:lnTo>
                  <a:pt x="5727" y="11616"/>
                </a:lnTo>
                <a:lnTo>
                  <a:pt x="4526" y="11616"/>
                </a:lnTo>
                <a:lnTo>
                  <a:pt x="4526" y="12690"/>
                </a:lnTo>
                <a:lnTo>
                  <a:pt x="0" y="10800"/>
                </a:lnTo>
                <a:lnTo>
                  <a:pt x="4526" y="8910"/>
                </a:lnTo>
                <a:lnTo>
                  <a:pt x="4526" y="9984"/>
                </a:lnTo>
                <a:lnTo>
                  <a:pt x="5727" y="9984"/>
                </a:lnTo>
                <a:close/>
              </a:path>
            </a:pathLst>
          </a:custGeom>
          <a:solidFill>
            <a:srgbClr val="21557F"/>
          </a:solidFill>
          <a:ln w="12700">
            <a:solidFill>
              <a:srgbClr val="D97A33"/>
            </a:solidFill>
            <a:miter lim="800000"/>
            <a:headEnd/>
            <a:tailEnd/>
          </a:ln>
        </p:spPr>
        <p:txBody>
          <a:bodyPr wrap="none" anchor="ctr"/>
          <a:lstStyle/>
          <a:p>
            <a:pPr algn="ctr"/>
            <a:r>
              <a:rPr lang="es-ES_tradnl" b="1" dirty="0">
                <a:solidFill>
                  <a:srgbClr val="F39A44"/>
                </a:solidFill>
                <a:latin typeface="Verdana" charset="0"/>
                <a:ea typeface="Verdana" charset="0"/>
                <a:cs typeface="Verdana" charset="0"/>
              </a:rPr>
              <a:t>MONITORIZAR</a:t>
            </a:r>
          </a:p>
          <a:p>
            <a:pPr algn="ctr"/>
            <a:r>
              <a:rPr lang="es-ES_tradnl" b="1" dirty="0">
                <a:solidFill>
                  <a:srgbClr val="F39A44"/>
                </a:solidFill>
                <a:latin typeface="Verdana" charset="0"/>
                <a:ea typeface="Verdana" charset="0"/>
                <a:cs typeface="Verdana" charset="0"/>
              </a:rPr>
              <a:t>CREATININA, </a:t>
            </a:r>
          </a:p>
          <a:p>
            <a:pPr algn="ctr"/>
            <a:r>
              <a:rPr lang="es-ES_tradnl" b="1" dirty="0">
                <a:solidFill>
                  <a:srgbClr val="F39A44"/>
                </a:solidFill>
                <a:latin typeface="Verdana" charset="0"/>
                <a:ea typeface="Verdana" charset="0"/>
                <a:cs typeface="Verdana" charset="0"/>
              </a:rPr>
              <a:t>NA+ y  K+</a:t>
            </a:r>
            <a:endParaRPr lang="es-ES" b="1" dirty="0">
              <a:solidFill>
                <a:srgbClr val="F39A44"/>
              </a:solidFill>
              <a:latin typeface="Verdana" charset="0"/>
              <a:ea typeface="Verdana" charset="0"/>
              <a:cs typeface="Verdana" charset="0"/>
            </a:endParaRPr>
          </a:p>
        </p:txBody>
      </p:sp>
      <p:sp>
        <p:nvSpPr>
          <p:cNvPr id="711683" name="Text Box 3"/>
          <p:cNvSpPr txBox="1">
            <a:spLocks noChangeArrowheads="1"/>
          </p:cNvSpPr>
          <p:nvPr/>
        </p:nvSpPr>
        <p:spPr bwMode="auto">
          <a:xfrm>
            <a:off x="2714625" y="1268760"/>
            <a:ext cx="3498073" cy="338554"/>
          </a:xfrm>
          <a:prstGeom prst="rect">
            <a:avLst/>
          </a:prstGeom>
          <a:solidFill>
            <a:srgbClr val="F39A44">
              <a:alpha val="50000"/>
            </a:srgbClr>
          </a:solidFill>
          <a:ln w="12700">
            <a:solidFill>
              <a:srgbClr val="21557F"/>
            </a:solidFill>
            <a:miter lim="800000"/>
            <a:headEnd/>
            <a:tailEnd/>
          </a:ln>
        </p:spPr>
        <p:txBody>
          <a:bodyPr wrap="none">
            <a:spAutoFit/>
          </a:bodyPr>
          <a:lstStyle/>
          <a:p>
            <a:r>
              <a:rPr lang="es-ES_tradnl" sz="1600" b="1" dirty="0">
                <a:solidFill>
                  <a:srgbClr val="21557F"/>
                </a:solidFill>
                <a:latin typeface="Verdana" charset="0"/>
                <a:ea typeface="Verdana" charset="0"/>
                <a:cs typeface="Verdana" charset="0"/>
              </a:rPr>
              <a:t>Deterioro de la función renal</a:t>
            </a:r>
            <a:endParaRPr lang="es-ES" sz="1600" b="1" dirty="0">
              <a:solidFill>
                <a:srgbClr val="21557F"/>
              </a:solidFill>
              <a:latin typeface="Verdana" charset="0"/>
              <a:ea typeface="Verdana" charset="0"/>
              <a:cs typeface="Verdana" charset="0"/>
            </a:endParaRPr>
          </a:p>
        </p:txBody>
      </p:sp>
      <p:sp>
        <p:nvSpPr>
          <p:cNvPr id="711684" name="Text Box 4"/>
          <p:cNvSpPr txBox="1">
            <a:spLocks noChangeArrowheads="1"/>
          </p:cNvSpPr>
          <p:nvPr/>
        </p:nvSpPr>
        <p:spPr bwMode="auto">
          <a:xfrm>
            <a:off x="6721475" y="2761580"/>
            <a:ext cx="2319866" cy="1077218"/>
          </a:xfrm>
          <a:prstGeom prst="rect">
            <a:avLst/>
          </a:prstGeom>
          <a:solidFill>
            <a:srgbClr val="F39A44">
              <a:alpha val="50000"/>
            </a:srgbClr>
          </a:solidFill>
          <a:ln w="12700">
            <a:solidFill>
              <a:srgbClr val="21557F"/>
            </a:solidFill>
            <a:miter lim="800000"/>
            <a:headEnd/>
            <a:tailEnd/>
          </a:ln>
        </p:spPr>
        <p:txBody>
          <a:bodyPr wrap="none">
            <a:spAutoFit/>
          </a:bodyPr>
          <a:lstStyle/>
          <a:p>
            <a:pPr marL="228600" indent="-228600" algn="l">
              <a:buClr>
                <a:srgbClr val="21557F"/>
              </a:buClr>
              <a:buFont typeface="Arial" panose="020B0604020202020204" pitchFamily="34" charset="0"/>
              <a:buChar char="•"/>
            </a:pPr>
            <a:r>
              <a:rPr lang="es-ES_tradnl" sz="1600" b="1" dirty="0">
                <a:solidFill>
                  <a:srgbClr val="21557F"/>
                </a:solidFill>
                <a:latin typeface="Verdana" charset="0"/>
                <a:ea typeface="Verdana" charset="0"/>
                <a:cs typeface="Verdana" charset="0"/>
              </a:rPr>
              <a:t>IECAS,  ARA-II</a:t>
            </a:r>
          </a:p>
          <a:p>
            <a:pPr marL="228600" indent="-228600">
              <a:buClr>
                <a:srgbClr val="21557F"/>
              </a:buClr>
              <a:buFont typeface="Arial" panose="020B0604020202020204" pitchFamily="34" charset="0"/>
              <a:buChar char="•"/>
            </a:pPr>
            <a:r>
              <a:rPr lang="es-ES_tradnl" sz="1600" b="1" dirty="0" err="1">
                <a:solidFill>
                  <a:srgbClr val="21557F"/>
                </a:solidFill>
                <a:latin typeface="Verdana" charset="0"/>
                <a:ea typeface="Verdana" charset="0"/>
                <a:cs typeface="Verdana" charset="0"/>
              </a:rPr>
              <a:t>Espironolactona</a:t>
            </a:r>
            <a:endParaRPr lang="es-ES_tradnl" sz="1600" b="1" dirty="0">
              <a:solidFill>
                <a:srgbClr val="21557F"/>
              </a:solidFill>
              <a:latin typeface="Verdana" charset="0"/>
              <a:ea typeface="Verdana" charset="0"/>
              <a:cs typeface="Verdana" charset="0"/>
            </a:endParaRPr>
          </a:p>
          <a:p>
            <a:pPr marL="228600" indent="-228600">
              <a:buClr>
                <a:srgbClr val="21557F"/>
              </a:buClr>
              <a:buFont typeface="Arial" panose="020B0604020202020204" pitchFamily="34" charset="0"/>
              <a:buChar char="•"/>
            </a:pPr>
            <a:r>
              <a:rPr lang="es-ES_tradnl" sz="1600" b="1" dirty="0">
                <a:solidFill>
                  <a:srgbClr val="21557F"/>
                </a:solidFill>
                <a:latin typeface="Verdana" charset="0"/>
                <a:ea typeface="Verdana" charset="0"/>
                <a:cs typeface="Verdana" charset="0"/>
              </a:rPr>
              <a:t>Suplementos K+</a:t>
            </a:r>
          </a:p>
          <a:p>
            <a:pPr marL="228600" indent="-228600">
              <a:buClr>
                <a:srgbClr val="21557F"/>
              </a:buClr>
              <a:buFont typeface="Arial" panose="020B0604020202020204" pitchFamily="34" charset="0"/>
              <a:buChar char="•"/>
            </a:pPr>
            <a:r>
              <a:rPr lang="es-ES_tradnl" sz="1600" b="1" dirty="0">
                <a:solidFill>
                  <a:srgbClr val="21557F"/>
                </a:solidFill>
                <a:latin typeface="Verdana" charset="0"/>
                <a:ea typeface="Verdana" charset="0"/>
                <a:cs typeface="Verdana" charset="0"/>
              </a:rPr>
              <a:t>Dieta</a:t>
            </a:r>
            <a:endParaRPr lang="es-ES" sz="1600" b="1" dirty="0">
              <a:solidFill>
                <a:srgbClr val="21557F"/>
              </a:solidFill>
              <a:latin typeface="Verdana" charset="0"/>
              <a:ea typeface="Verdana" charset="0"/>
              <a:cs typeface="Verdana" charset="0"/>
            </a:endParaRPr>
          </a:p>
        </p:txBody>
      </p:sp>
      <p:sp>
        <p:nvSpPr>
          <p:cNvPr id="711685" name="Text Box 5"/>
          <p:cNvSpPr txBox="1">
            <a:spLocks noChangeArrowheads="1"/>
          </p:cNvSpPr>
          <p:nvPr/>
        </p:nvSpPr>
        <p:spPr bwMode="auto">
          <a:xfrm>
            <a:off x="2535238" y="5052343"/>
            <a:ext cx="4092638" cy="584775"/>
          </a:xfrm>
          <a:prstGeom prst="rect">
            <a:avLst/>
          </a:prstGeom>
          <a:solidFill>
            <a:srgbClr val="F39A44">
              <a:alpha val="50000"/>
            </a:srgbClr>
          </a:solidFill>
          <a:ln w="12700">
            <a:solidFill>
              <a:srgbClr val="21557F"/>
            </a:solidFill>
            <a:miter lim="800000"/>
            <a:headEnd/>
            <a:tailEnd/>
          </a:ln>
        </p:spPr>
        <p:txBody>
          <a:bodyPr wrap="square">
            <a:spAutoFit/>
          </a:bodyPr>
          <a:lstStyle/>
          <a:p>
            <a:pPr algn="ctr"/>
            <a:r>
              <a:rPr lang="es-ES_tradnl" sz="1600" b="1" dirty="0">
                <a:solidFill>
                  <a:srgbClr val="21557F"/>
                </a:solidFill>
                <a:latin typeface="Verdana" charset="0"/>
                <a:ea typeface="Verdana" charset="0"/>
                <a:cs typeface="Verdana" charset="0"/>
              </a:rPr>
              <a:t>Respuesta individual variable</a:t>
            </a:r>
          </a:p>
          <a:p>
            <a:pPr algn="ctr"/>
            <a:r>
              <a:rPr lang="es-ES_tradnl" sz="1600" b="1" dirty="0">
                <a:solidFill>
                  <a:srgbClr val="21557F"/>
                </a:solidFill>
                <a:latin typeface="Verdana" charset="0"/>
                <a:ea typeface="Verdana" charset="0"/>
                <a:cs typeface="Verdana" charset="0"/>
              </a:rPr>
              <a:t>y a menudo poco previsible</a:t>
            </a:r>
            <a:endParaRPr lang="es-ES" sz="1600" b="1" dirty="0">
              <a:solidFill>
                <a:srgbClr val="21557F"/>
              </a:solidFill>
              <a:latin typeface="Verdana" charset="0"/>
              <a:ea typeface="Verdana" charset="0"/>
              <a:cs typeface="Verdana" charset="0"/>
            </a:endParaRPr>
          </a:p>
        </p:txBody>
      </p:sp>
      <p:sp>
        <p:nvSpPr>
          <p:cNvPr id="711686" name="Text Box 6"/>
          <p:cNvSpPr txBox="1">
            <a:spLocks noChangeArrowheads="1"/>
          </p:cNvSpPr>
          <p:nvPr/>
        </p:nvSpPr>
        <p:spPr bwMode="auto">
          <a:xfrm>
            <a:off x="395536" y="2943051"/>
            <a:ext cx="1705916" cy="830997"/>
          </a:xfrm>
          <a:prstGeom prst="rect">
            <a:avLst/>
          </a:prstGeom>
          <a:solidFill>
            <a:srgbClr val="F39A44">
              <a:alpha val="50000"/>
            </a:srgbClr>
          </a:solidFill>
          <a:ln w="12700">
            <a:solidFill>
              <a:srgbClr val="21557F"/>
            </a:solidFill>
            <a:miter lim="800000"/>
            <a:headEnd/>
            <a:tailEnd/>
          </a:ln>
        </p:spPr>
        <p:txBody>
          <a:bodyPr wrap="none">
            <a:spAutoFit/>
          </a:bodyPr>
          <a:lstStyle/>
          <a:p>
            <a:pPr marL="228600" indent="-228600" algn="l">
              <a:buClr>
                <a:srgbClr val="21557F"/>
              </a:buClr>
              <a:buFont typeface="Arial" panose="020B0604020202020204" pitchFamily="34" charset="0"/>
              <a:buChar char="•"/>
            </a:pPr>
            <a:r>
              <a:rPr lang="es-ES_tradnl" sz="1600" b="1" dirty="0" smtClean="0">
                <a:solidFill>
                  <a:srgbClr val="21557F"/>
                </a:solidFill>
                <a:latin typeface="Verdana" charset="0"/>
                <a:ea typeface="Verdana" charset="0"/>
                <a:cs typeface="Verdana" charset="0"/>
              </a:rPr>
              <a:t>D. </a:t>
            </a:r>
            <a:r>
              <a:rPr lang="es-ES_tradnl" sz="1600" b="1" dirty="0">
                <a:solidFill>
                  <a:srgbClr val="21557F"/>
                </a:solidFill>
                <a:latin typeface="Verdana" charset="0"/>
                <a:ea typeface="Verdana" charset="0"/>
                <a:cs typeface="Verdana" charset="0"/>
              </a:rPr>
              <a:t>DEL ASA</a:t>
            </a:r>
          </a:p>
          <a:p>
            <a:pPr marL="228600" indent="-228600">
              <a:buClr>
                <a:srgbClr val="21557F"/>
              </a:buClr>
              <a:buFont typeface="Arial" panose="020B0604020202020204" pitchFamily="34" charset="0"/>
              <a:buChar char="•"/>
            </a:pPr>
            <a:r>
              <a:rPr lang="es-ES_tradnl" sz="1600" b="1" dirty="0">
                <a:solidFill>
                  <a:srgbClr val="21557F"/>
                </a:solidFill>
                <a:latin typeface="Verdana" charset="0"/>
                <a:ea typeface="Verdana" charset="0"/>
                <a:cs typeface="Verdana" charset="0"/>
              </a:rPr>
              <a:t>TIAZIDAS</a:t>
            </a:r>
          </a:p>
          <a:p>
            <a:pPr marL="228600" indent="-228600">
              <a:buClr>
                <a:srgbClr val="21557F"/>
              </a:buClr>
              <a:buFont typeface="Arial" panose="020B0604020202020204" pitchFamily="34" charset="0"/>
              <a:buChar char="•"/>
            </a:pPr>
            <a:r>
              <a:rPr lang="es-ES_tradnl" sz="1600" b="1" dirty="0">
                <a:solidFill>
                  <a:srgbClr val="21557F"/>
                </a:solidFill>
                <a:latin typeface="Verdana" charset="0"/>
                <a:ea typeface="Verdana" charset="0"/>
                <a:cs typeface="Verdana" charset="0"/>
              </a:rPr>
              <a:t>Corticoides</a:t>
            </a:r>
            <a:endParaRPr lang="es-ES" sz="1600" b="1" dirty="0">
              <a:solidFill>
                <a:srgbClr val="21557F"/>
              </a:solidFill>
              <a:latin typeface="Verdana" charset="0"/>
              <a:ea typeface="Verdana" charset="0"/>
              <a:cs typeface="Verdana" charset="0"/>
            </a:endParaRPr>
          </a:p>
        </p:txBody>
      </p:sp>
      <p:grpSp>
        <p:nvGrpSpPr>
          <p:cNvPr id="2" name="Group 7"/>
          <p:cNvGrpSpPr>
            <a:grpSpLocks/>
          </p:cNvGrpSpPr>
          <p:nvPr/>
        </p:nvGrpSpPr>
        <p:grpSpPr bwMode="auto">
          <a:xfrm>
            <a:off x="7037388" y="3996655"/>
            <a:ext cx="1916112" cy="1497013"/>
            <a:chOff x="4433" y="2734"/>
            <a:chExt cx="1207" cy="943"/>
          </a:xfrm>
        </p:grpSpPr>
        <p:sp>
          <p:nvSpPr>
            <p:cNvPr id="67596" name="AutoShape 8"/>
            <p:cNvSpPr>
              <a:spLocks noChangeArrowheads="1"/>
            </p:cNvSpPr>
            <p:nvPr/>
          </p:nvSpPr>
          <p:spPr bwMode="auto">
            <a:xfrm>
              <a:off x="4932" y="2734"/>
              <a:ext cx="157" cy="681"/>
            </a:xfrm>
            <a:prstGeom prst="downArrow">
              <a:avLst>
                <a:gd name="adj1" fmla="val 50000"/>
                <a:gd name="adj2" fmla="val 108439"/>
              </a:avLst>
            </a:prstGeom>
            <a:solidFill>
              <a:srgbClr val="21557F"/>
            </a:solidFill>
            <a:ln w="9525">
              <a:solidFill>
                <a:srgbClr val="F39A44"/>
              </a:solidFill>
              <a:miter lim="800000"/>
              <a:headEnd/>
              <a:tailEnd/>
            </a:ln>
          </p:spPr>
          <p:txBody>
            <a:bodyPr wrap="none" anchor="ctr"/>
            <a:lstStyle/>
            <a:p>
              <a:endParaRPr lang="es-ES" sz="1600" b="1">
                <a:solidFill>
                  <a:srgbClr val="21557F"/>
                </a:solidFill>
                <a:latin typeface="Verdana" charset="0"/>
                <a:ea typeface="Verdana" charset="0"/>
                <a:cs typeface="Verdana" charset="0"/>
              </a:endParaRPr>
            </a:p>
          </p:txBody>
        </p:sp>
        <p:sp>
          <p:nvSpPr>
            <p:cNvPr id="67597" name="Text Box 9"/>
            <p:cNvSpPr txBox="1">
              <a:spLocks noChangeArrowheads="1"/>
            </p:cNvSpPr>
            <p:nvPr/>
          </p:nvSpPr>
          <p:spPr bwMode="auto">
            <a:xfrm>
              <a:off x="4433" y="3386"/>
              <a:ext cx="1207" cy="291"/>
            </a:xfrm>
            <a:prstGeom prst="rect">
              <a:avLst/>
            </a:prstGeom>
            <a:noFill/>
            <a:ln w="9525">
              <a:noFill/>
              <a:miter lim="800000"/>
              <a:headEnd/>
              <a:tailEnd/>
            </a:ln>
          </p:spPr>
          <p:txBody>
            <a:bodyPr>
              <a:spAutoFit/>
            </a:bodyPr>
            <a:lstStyle/>
            <a:p>
              <a:r>
                <a:rPr lang="es-ES_tradnl" sz="2400" b="1" dirty="0">
                  <a:solidFill>
                    <a:srgbClr val="F39A44"/>
                  </a:solidFill>
                  <a:latin typeface="Verdana" charset="0"/>
                  <a:ea typeface="Verdana" charset="0"/>
                  <a:cs typeface="Verdana" charset="0"/>
                </a:rPr>
                <a:t>HIPER K+</a:t>
              </a:r>
              <a:endParaRPr lang="es-ES" sz="2400" b="1" dirty="0">
                <a:solidFill>
                  <a:srgbClr val="F39A44"/>
                </a:solidFill>
                <a:latin typeface="Verdana" charset="0"/>
                <a:ea typeface="Verdana" charset="0"/>
                <a:cs typeface="Verdana" charset="0"/>
              </a:endParaRPr>
            </a:p>
          </p:txBody>
        </p:sp>
      </p:grpSp>
      <p:grpSp>
        <p:nvGrpSpPr>
          <p:cNvPr id="3" name="Group 10"/>
          <p:cNvGrpSpPr>
            <a:grpSpLocks/>
          </p:cNvGrpSpPr>
          <p:nvPr/>
        </p:nvGrpSpPr>
        <p:grpSpPr bwMode="auto">
          <a:xfrm>
            <a:off x="323528" y="3970238"/>
            <a:ext cx="1782763" cy="2051050"/>
            <a:chOff x="370" y="2734"/>
            <a:chExt cx="1123" cy="1292"/>
          </a:xfrm>
        </p:grpSpPr>
        <p:sp>
          <p:nvSpPr>
            <p:cNvPr id="67594" name="AutoShape 11"/>
            <p:cNvSpPr>
              <a:spLocks noChangeArrowheads="1"/>
            </p:cNvSpPr>
            <p:nvPr/>
          </p:nvSpPr>
          <p:spPr bwMode="auto">
            <a:xfrm>
              <a:off x="848" y="2734"/>
              <a:ext cx="157" cy="681"/>
            </a:xfrm>
            <a:prstGeom prst="downArrow">
              <a:avLst>
                <a:gd name="adj1" fmla="val 50000"/>
                <a:gd name="adj2" fmla="val 108439"/>
              </a:avLst>
            </a:prstGeom>
            <a:solidFill>
              <a:srgbClr val="21557F"/>
            </a:solidFill>
            <a:ln w="9525">
              <a:solidFill>
                <a:srgbClr val="F39A44"/>
              </a:solidFill>
              <a:miter lim="800000"/>
              <a:headEnd/>
              <a:tailEnd/>
            </a:ln>
          </p:spPr>
          <p:txBody>
            <a:bodyPr wrap="none" anchor="ctr"/>
            <a:lstStyle/>
            <a:p>
              <a:endParaRPr lang="es-ES" sz="1600" b="1">
                <a:solidFill>
                  <a:srgbClr val="21557F"/>
                </a:solidFill>
                <a:latin typeface="Verdana" charset="0"/>
                <a:ea typeface="Verdana" charset="0"/>
                <a:cs typeface="Verdana" charset="0"/>
              </a:endParaRPr>
            </a:p>
          </p:txBody>
        </p:sp>
        <p:sp>
          <p:nvSpPr>
            <p:cNvPr id="67595" name="Text Box 12"/>
            <p:cNvSpPr txBox="1">
              <a:spLocks noChangeArrowheads="1"/>
            </p:cNvSpPr>
            <p:nvPr/>
          </p:nvSpPr>
          <p:spPr bwMode="auto">
            <a:xfrm>
              <a:off x="370" y="3386"/>
              <a:ext cx="1123" cy="640"/>
            </a:xfrm>
            <a:prstGeom prst="rect">
              <a:avLst/>
            </a:prstGeom>
            <a:noFill/>
            <a:ln w="9525">
              <a:noFill/>
              <a:miter lim="800000"/>
              <a:headEnd/>
              <a:tailEnd/>
            </a:ln>
          </p:spPr>
          <p:txBody>
            <a:bodyPr>
              <a:spAutoFit/>
            </a:bodyPr>
            <a:lstStyle/>
            <a:p>
              <a:pPr algn="ctr"/>
              <a:r>
                <a:rPr lang="es-ES_tradnl" sz="2400" b="1" dirty="0">
                  <a:solidFill>
                    <a:srgbClr val="F39A44"/>
                  </a:solidFill>
                  <a:latin typeface="Verdana" charset="0"/>
                  <a:ea typeface="Verdana" charset="0"/>
                  <a:cs typeface="Verdana" charset="0"/>
                </a:rPr>
                <a:t>HIPO K+</a:t>
              </a:r>
            </a:p>
            <a:p>
              <a:pPr algn="ctr"/>
              <a:r>
                <a:rPr lang="es-ES_tradnl" b="1" dirty="0">
                  <a:solidFill>
                    <a:srgbClr val="F39A44"/>
                  </a:solidFill>
                  <a:latin typeface="Verdana" charset="0"/>
                  <a:ea typeface="Verdana" charset="0"/>
                  <a:cs typeface="Verdana" charset="0"/>
                </a:rPr>
                <a:t>(precaución</a:t>
              </a:r>
            </a:p>
            <a:p>
              <a:pPr algn="ctr"/>
              <a:r>
                <a:rPr lang="es-ES_tradnl" b="1" dirty="0">
                  <a:solidFill>
                    <a:srgbClr val="F39A44"/>
                  </a:solidFill>
                  <a:latin typeface="Verdana" charset="0"/>
                  <a:ea typeface="Verdana" charset="0"/>
                  <a:cs typeface="Verdana" charset="0"/>
                </a:rPr>
                <a:t>DIGITAL)</a:t>
              </a:r>
              <a:endParaRPr lang="es-ES" b="1" dirty="0">
                <a:solidFill>
                  <a:srgbClr val="F39A44"/>
                </a:solidFill>
                <a:latin typeface="Verdana" charset="0"/>
                <a:ea typeface="Verdana" charset="0"/>
                <a:cs typeface="Verdana" charset="0"/>
              </a:endParaRPr>
            </a:p>
          </p:txBody>
        </p:sp>
      </p:grpSp>
      <p:sp>
        <p:nvSpPr>
          <p:cNvPr id="14" name="Título 1"/>
          <p:cNvSpPr>
            <a:spLocks noGrp="1"/>
          </p:cNvSpPr>
          <p:nvPr>
            <p:ph type="title"/>
          </p:nvPr>
        </p:nvSpPr>
        <p:spPr>
          <a:xfrm>
            <a:off x="0" y="144463"/>
            <a:ext cx="9144000" cy="590400"/>
          </a:xfrm>
        </p:spPr>
        <p:txBody>
          <a:bodyPr/>
          <a:lstStyle/>
          <a:p>
            <a:r>
              <a:rPr lang="es-ES" dirty="0"/>
              <a:t>Diuréticos: controles en AP</a:t>
            </a:r>
            <a:endParaRPr lang="es-ES_tradnl" dirty="0"/>
          </a:p>
        </p:txBody>
      </p:sp>
    </p:spTree>
    <p:extLst>
      <p:ext uri="{BB962C8B-B14F-4D97-AF65-F5344CB8AC3E}">
        <p14:creationId xmlns:p14="http://schemas.microsoft.com/office/powerpoint/2010/main" val="16455063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11682"/>
                                        </p:tgtEl>
                                        <p:attrNameLst>
                                          <p:attrName>style.visibility</p:attrName>
                                        </p:attrNameLst>
                                      </p:cBhvr>
                                      <p:to>
                                        <p:strVal val="visible"/>
                                      </p:to>
                                    </p:set>
                                    <p:animEffect transition="in" filter="dissolve">
                                      <p:cBhvr>
                                        <p:cTn id="7" dur="500"/>
                                        <p:tgtEl>
                                          <p:spTgt spid="71168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71168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71168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711684"/>
                                        </p:tgtEl>
                                        <p:attrNameLst>
                                          <p:attrName>style.visibility</p:attrName>
                                        </p:attrNameLst>
                                      </p:cBhvr>
                                      <p:to>
                                        <p:strVal val="visible"/>
                                      </p:to>
                                    </p:set>
                                  </p:childTnLst>
                                </p:cTn>
                              </p:par>
                              <p:par>
                                <p:cTn id="20" presetID="22" presetClass="entr" presetSubtype="1"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up)">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11686"/>
                                        </p:tgtEl>
                                        <p:attrNameLst>
                                          <p:attrName>style.visibility</p:attrName>
                                        </p:attrNameLst>
                                      </p:cBhvr>
                                      <p:to>
                                        <p:strVal val="visible"/>
                                      </p:to>
                                    </p:set>
                                  </p:childTnLst>
                                </p:cTn>
                              </p:par>
                              <p:par>
                                <p:cTn id="27" presetID="22" presetClass="entr" presetSubtype="1"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up)">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1682" grpId="0" animBg="1" autoUpdateAnimBg="0"/>
      <p:bldP spid="711683" grpId="0" animBg="1" autoUpdateAnimBg="0"/>
      <p:bldP spid="711684" grpId="0" animBg="1" autoUpdateAnimBg="0"/>
      <p:bldP spid="711685" grpId="0" animBg="1" autoUpdateAnimBg="0"/>
      <p:bldP spid="711686"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3 Título"/>
          <p:cNvSpPr>
            <a:spLocks noGrp="1"/>
          </p:cNvSpPr>
          <p:nvPr>
            <p:ph type="title"/>
          </p:nvPr>
        </p:nvSpPr>
        <p:spPr>
          <a:xfrm>
            <a:off x="271463" y="44624"/>
            <a:ext cx="8701087" cy="1143000"/>
          </a:xfrm>
        </p:spPr>
        <p:txBody>
          <a:bodyPr/>
          <a:lstStyle/>
          <a:p>
            <a:r>
              <a:rPr lang="es-ES" dirty="0">
                <a:latin typeface="Verdana" charset="0"/>
                <a:ea typeface="Verdana" charset="0"/>
                <a:cs typeface="Verdana" charset="0"/>
              </a:rPr>
              <a:t>Guías para el diagnóstico y tratamiento de la insuficiencia cardiaca aguda y crónica. ESC 2016</a:t>
            </a:r>
          </a:p>
        </p:txBody>
      </p:sp>
      <p:sp>
        <p:nvSpPr>
          <p:cNvPr id="2" name="CuadroTexto 1"/>
          <p:cNvSpPr txBox="1"/>
          <p:nvPr/>
        </p:nvSpPr>
        <p:spPr>
          <a:xfrm>
            <a:off x="4211960" y="2348880"/>
            <a:ext cx="4752528" cy="1200329"/>
          </a:xfrm>
          <a:prstGeom prst="rect">
            <a:avLst/>
          </a:prstGeom>
          <a:solidFill>
            <a:srgbClr val="558ED5"/>
          </a:solidFill>
          <a:ln w="12700" cmpd="sng">
            <a:solidFill>
              <a:srgbClr val="F39A44"/>
            </a:solidFill>
          </a:ln>
        </p:spPr>
        <p:txBody>
          <a:bodyPr wrap="square" rtlCol="0">
            <a:spAutoFit/>
          </a:bodyPr>
          <a:lstStyle/>
          <a:p>
            <a:r>
              <a:rPr lang="es-ES" b="1" dirty="0">
                <a:solidFill>
                  <a:schemeClr val="tx2">
                    <a:lumMod val="75000"/>
                  </a:schemeClr>
                </a:solidFill>
                <a:latin typeface="Verdana" charset="0"/>
                <a:ea typeface="Verdana" charset="0"/>
                <a:cs typeface="Verdana" charset="0"/>
              </a:rPr>
              <a:t>IECA </a:t>
            </a:r>
            <a:r>
              <a:rPr lang="es-ES" b="1" dirty="0" smtClean="0">
                <a:solidFill>
                  <a:schemeClr val="tx2">
                    <a:lumMod val="75000"/>
                  </a:schemeClr>
                </a:solidFill>
                <a:latin typeface="Verdana" charset="0"/>
                <a:ea typeface="Verdana" charset="0"/>
                <a:cs typeface="Verdana" charset="0"/>
              </a:rPr>
              <a:t>(o ARA II </a:t>
            </a:r>
            <a:r>
              <a:rPr lang="es-ES" b="1" dirty="0">
                <a:solidFill>
                  <a:schemeClr val="tx2">
                    <a:lumMod val="75000"/>
                  </a:schemeClr>
                </a:solidFill>
                <a:latin typeface="Verdana" charset="0"/>
                <a:ea typeface="Verdana" charset="0"/>
                <a:cs typeface="Verdana" charset="0"/>
              </a:rPr>
              <a:t>si el IECA no se tolera) </a:t>
            </a:r>
          </a:p>
          <a:p>
            <a:r>
              <a:rPr lang="es-ES" b="1" dirty="0">
                <a:solidFill>
                  <a:schemeClr val="tx2">
                    <a:lumMod val="75000"/>
                  </a:schemeClr>
                </a:solidFill>
                <a:latin typeface="Verdana" charset="0"/>
                <a:ea typeface="Verdana" charset="0"/>
                <a:cs typeface="Verdana" charset="0"/>
              </a:rPr>
              <a:t>para todos los pacientes con</a:t>
            </a:r>
          </a:p>
          <a:p>
            <a:r>
              <a:rPr lang="es-ES" b="1" dirty="0">
                <a:solidFill>
                  <a:schemeClr val="tx2">
                    <a:lumMod val="75000"/>
                  </a:schemeClr>
                </a:solidFill>
                <a:latin typeface="Verdana" charset="0"/>
                <a:ea typeface="Verdana" charset="0"/>
                <a:cs typeface="Verdana" charset="0"/>
              </a:rPr>
              <a:t>FE ≤ 40%</a:t>
            </a:r>
          </a:p>
        </p:txBody>
      </p:sp>
      <p:sp>
        <p:nvSpPr>
          <p:cNvPr id="6" name="CuadroTexto 5"/>
          <p:cNvSpPr txBox="1"/>
          <p:nvPr/>
        </p:nvSpPr>
        <p:spPr>
          <a:xfrm>
            <a:off x="4211960" y="3524815"/>
            <a:ext cx="4752528" cy="923330"/>
          </a:xfrm>
          <a:prstGeom prst="rect">
            <a:avLst/>
          </a:prstGeom>
          <a:solidFill>
            <a:srgbClr val="8EB4E3"/>
          </a:solidFill>
          <a:ln w="12700" cmpd="sng">
            <a:solidFill>
              <a:srgbClr val="F39A44"/>
            </a:solidFill>
          </a:ln>
        </p:spPr>
        <p:txBody>
          <a:bodyPr wrap="square" rtlCol="0">
            <a:spAutoFit/>
          </a:bodyPr>
          <a:lstStyle/>
          <a:p>
            <a:r>
              <a:rPr lang="es-ES" b="1" dirty="0">
                <a:solidFill>
                  <a:schemeClr val="tx2">
                    <a:lumMod val="75000"/>
                  </a:schemeClr>
                </a:solidFill>
                <a:latin typeface="Verdana" charset="0"/>
                <a:ea typeface="Verdana" charset="0"/>
                <a:cs typeface="Verdana" charset="0"/>
              </a:rPr>
              <a:t>Betabloqueante (además de IECA </a:t>
            </a:r>
            <a:r>
              <a:rPr lang="es-ES" b="1" dirty="0">
                <a:solidFill>
                  <a:schemeClr val="tx2">
                    <a:lumMod val="75000"/>
                  </a:schemeClr>
                </a:solidFill>
                <a:latin typeface="Verdana" charset="0"/>
                <a:ea typeface="Verdana" charset="0"/>
                <a:cs typeface="Verdana" charset="0"/>
              </a:rPr>
              <a:t>o</a:t>
            </a:r>
            <a:r>
              <a:rPr lang="es-ES" b="1" dirty="0" smtClean="0">
                <a:solidFill>
                  <a:schemeClr val="tx2">
                    <a:lumMod val="75000"/>
                  </a:schemeClr>
                </a:solidFill>
                <a:latin typeface="Verdana" charset="0"/>
                <a:ea typeface="Verdana" charset="0"/>
                <a:cs typeface="Verdana" charset="0"/>
              </a:rPr>
              <a:t> ARA II</a:t>
            </a:r>
            <a:r>
              <a:rPr lang="es-ES" b="1" dirty="0">
                <a:solidFill>
                  <a:schemeClr val="tx2">
                    <a:lumMod val="75000"/>
                  </a:schemeClr>
                </a:solidFill>
                <a:latin typeface="Verdana" charset="0"/>
                <a:ea typeface="Verdana" charset="0"/>
                <a:cs typeface="Verdana" charset="0"/>
              </a:rPr>
              <a:t>) para todos los pacientes con FE ≤ 40%</a:t>
            </a:r>
          </a:p>
        </p:txBody>
      </p:sp>
      <p:sp>
        <p:nvSpPr>
          <p:cNvPr id="7" name="CuadroTexto 6"/>
          <p:cNvSpPr txBox="1"/>
          <p:nvPr/>
        </p:nvSpPr>
        <p:spPr>
          <a:xfrm>
            <a:off x="4211960" y="4737918"/>
            <a:ext cx="4752528" cy="923330"/>
          </a:xfrm>
          <a:prstGeom prst="rect">
            <a:avLst/>
          </a:prstGeom>
          <a:solidFill>
            <a:srgbClr val="C6D9F1">
              <a:alpha val="49804"/>
            </a:srgbClr>
          </a:solidFill>
          <a:ln w="12700" cmpd="sng">
            <a:solidFill>
              <a:srgbClr val="F39A44"/>
            </a:solidFill>
          </a:ln>
        </p:spPr>
        <p:txBody>
          <a:bodyPr wrap="square" rtlCol="0">
            <a:spAutoFit/>
          </a:bodyPr>
          <a:lstStyle/>
          <a:p>
            <a:r>
              <a:rPr lang="es-ES" b="1" dirty="0" err="1">
                <a:solidFill>
                  <a:schemeClr val="tx2">
                    <a:lumMod val="75000"/>
                  </a:schemeClr>
                </a:solidFill>
                <a:latin typeface="Verdana" charset="0"/>
                <a:ea typeface="Verdana" charset="0"/>
                <a:cs typeface="Verdana" charset="0"/>
              </a:rPr>
              <a:t>Antialdosterónicos</a:t>
            </a:r>
            <a:r>
              <a:rPr lang="es-ES" b="1" dirty="0">
                <a:solidFill>
                  <a:schemeClr val="tx2">
                    <a:lumMod val="75000"/>
                  </a:schemeClr>
                </a:solidFill>
                <a:latin typeface="Verdana" charset="0"/>
                <a:ea typeface="Verdana" charset="0"/>
                <a:cs typeface="Verdana" charset="0"/>
              </a:rPr>
              <a:t> para todos los pacientes que persisten sintomáticos a pesar de los previos</a:t>
            </a:r>
          </a:p>
        </p:txBody>
      </p:sp>
      <p:sp>
        <p:nvSpPr>
          <p:cNvPr id="8" name="CuadroTexto 7"/>
          <p:cNvSpPr txBox="1"/>
          <p:nvPr/>
        </p:nvSpPr>
        <p:spPr>
          <a:xfrm>
            <a:off x="4211960" y="1137518"/>
            <a:ext cx="5040560" cy="923330"/>
          </a:xfrm>
          <a:prstGeom prst="rect">
            <a:avLst/>
          </a:prstGeom>
          <a:noFill/>
          <a:ln w="38100" cmpd="sng">
            <a:noFill/>
          </a:ln>
        </p:spPr>
        <p:txBody>
          <a:bodyPr wrap="square" rtlCol="0">
            <a:spAutoFit/>
          </a:bodyPr>
          <a:lstStyle/>
          <a:p>
            <a:r>
              <a:rPr lang="es-ES" b="1" dirty="0">
                <a:solidFill>
                  <a:srgbClr val="F39A44"/>
                </a:solidFill>
                <a:latin typeface="Verdana" charset="0"/>
                <a:ea typeface="Verdana" charset="0"/>
                <a:cs typeface="Verdana" charset="0"/>
              </a:rPr>
              <a:t>Tratamiento farmacológico indicado potencialmente para todos los pacientes con IC-FER</a:t>
            </a:r>
          </a:p>
        </p:txBody>
      </p:sp>
      <p:pic>
        <p:nvPicPr>
          <p:cNvPr id="3" name="Imagen 2"/>
          <p:cNvPicPr>
            <a:picLocks noChangeAspect="1"/>
          </p:cNvPicPr>
          <p:nvPr/>
        </p:nvPicPr>
        <p:blipFill>
          <a:blip r:embed="rId2"/>
          <a:stretch>
            <a:fillRect/>
          </a:stretch>
        </p:blipFill>
        <p:spPr>
          <a:xfrm>
            <a:off x="226396" y="1052736"/>
            <a:ext cx="3884369" cy="5184576"/>
          </a:xfrm>
          <a:prstGeom prst="rect">
            <a:avLst/>
          </a:prstGeom>
        </p:spPr>
      </p:pic>
      <p:sp>
        <p:nvSpPr>
          <p:cNvPr id="10" name="1 Rectángulo"/>
          <p:cNvSpPr/>
          <p:nvPr/>
        </p:nvSpPr>
        <p:spPr>
          <a:xfrm>
            <a:off x="642478" y="6093296"/>
            <a:ext cx="8250002" cy="400110"/>
          </a:xfrm>
          <a:prstGeom prst="rect">
            <a:avLst/>
          </a:prstGeom>
        </p:spPr>
        <p:txBody>
          <a:bodyPr wrap="square">
            <a:spAutoFit/>
          </a:bodyPr>
          <a:lstStyle/>
          <a:p>
            <a:pPr algn="r"/>
            <a:r>
              <a:rPr lang="es-ES" altLang="es-ES" sz="1000" i="1" dirty="0">
                <a:solidFill>
                  <a:srgbClr val="287AC8"/>
                </a:solidFill>
                <a:latin typeface="Verdana" charset="0"/>
                <a:ea typeface="Verdana" charset="0"/>
                <a:cs typeface="Verdana" charset="0"/>
              </a:rPr>
              <a:t>Guías IC ESC 2016. </a:t>
            </a:r>
            <a:r>
              <a:rPr lang="es-ES" sz="1000" i="1" dirty="0" err="1">
                <a:solidFill>
                  <a:srgbClr val="287AC8"/>
                </a:solidFill>
                <a:latin typeface="Verdana" charset="0"/>
                <a:ea typeface="Verdana" charset="0"/>
                <a:cs typeface="Verdana" charset="0"/>
              </a:rPr>
              <a:t>European</a:t>
            </a:r>
            <a:r>
              <a:rPr lang="es-ES" sz="1000" i="1" dirty="0">
                <a:solidFill>
                  <a:srgbClr val="287AC8"/>
                </a:solidFill>
                <a:latin typeface="Verdana" charset="0"/>
                <a:ea typeface="Verdana" charset="0"/>
                <a:cs typeface="Verdana" charset="0"/>
              </a:rPr>
              <a:t> </a:t>
            </a:r>
            <a:r>
              <a:rPr lang="es-ES" sz="1000" i="1" dirty="0" err="1">
                <a:solidFill>
                  <a:srgbClr val="287AC8"/>
                </a:solidFill>
                <a:latin typeface="Verdana" charset="0"/>
                <a:ea typeface="Verdana" charset="0"/>
                <a:cs typeface="Verdana" charset="0"/>
              </a:rPr>
              <a:t>Heart</a:t>
            </a:r>
            <a:r>
              <a:rPr lang="es-ES" sz="1000" i="1" dirty="0">
                <a:solidFill>
                  <a:srgbClr val="287AC8"/>
                </a:solidFill>
                <a:latin typeface="Verdana" charset="0"/>
                <a:ea typeface="Verdana" charset="0"/>
                <a:cs typeface="Verdana" charset="0"/>
              </a:rPr>
              <a:t> </a:t>
            </a:r>
            <a:r>
              <a:rPr lang="es-ES" sz="1000" i="1" dirty="0" err="1">
                <a:solidFill>
                  <a:srgbClr val="287AC8"/>
                </a:solidFill>
                <a:latin typeface="Verdana" charset="0"/>
                <a:ea typeface="Verdana" charset="0"/>
                <a:cs typeface="Verdana" charset="0"/>
              </a:rPr>
              <a:t>Journal</a:t>
            </a:r>
            <a:r>
              <a:rPr lang="es-ES" sz="1000" i="1" dirty="0">
                <a:solidFill>
                  <a:srgbClr val="287AC8"/>
                </a:solidFill>
                <a:latin typeface="Verdana" charset="0"/>
                <a:ea typeface="Verdana" charset="0"/>
                <a:cs typeface="Verdana" charset="0"/>
              </a:rPr>
              <a:t> doi:10.1093/</a:t>
            </a:r>
            <a:r>
              <a:rPr lang="es-ES" sz="1000" i="1" dirty="0" err="1">
                <a:solidFill>
                  <a:srgbClr val="287AC8"/>
                </a:solidFill>
                <a:latin typeface="Verdana" charset="0"/>
                <a:ea typeface="Verdana" charset="0"/>
                <a:cs typeface="Verdana" charset="0"/>
              </a:rPr>
              <a:t>eurheartj</a:t>
            </a:r>
            <a:r>
              <a:rPr lang="es-ES" sz="1000" i="1" dirty="0">
                <a:solidFill>
                  <a:srgbClr val="287AC8"/>
                </a:solidFill>
                <a:latin typeface="Verdana" charset="0"/>
                <a:ea typeface="Verdana" charset="0"/>
                <a:cs typeface="Verdana" charset="0"/>
              </a:rPr>
              <a:t>/ehw128 </a:t>
            </a:r>
          </a:p>
          <a:p>
            <a:pPr algn="r"/>
            <a:endParaRPr lang="es-ES" sz="1000" i="1" dirty="0">
              <a:solidFill>
                <a:srgbClr val="287AC8"/>
              </a:solidFill>
              <a:latin typeface="Verdana" charset="0"/>
              <a:ea typeface="Verdana" charset="0"/>
              <a:cs typeface="Verdana" charset="0"/>
            </a:endParaRPr>
          </a:p>
        </p:txBody>
      </p:sp>
    </p:spTree>
    <p:extLst>
      <p:ext uri="{BB962C8B-B14F-4D97-AF65-F5344CB8AC3E}">
        <p14:creationId xmlns:p14="http://schemas.microsoft.com/office/powerpoint/2010/main" val="55817694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395536" y="1067982"/>
            <a:ext cx="6936845" cy="3490554"/>
            <a:chOff x="602" y="897"/>
            <a:chExt cx="5883" cy="3167"/>
          </a:xfrm>
        </p:grpSpPr>
        <p:sp>
          <p:nvSpPr>
            <p:cNvPr id="62469" name="Rectangle 5"/>
            <p:cNvSpPr>
              <a:spLocks noChangeArrowheads="1"/>
            </p:cNvSpPr>
            <p:nvPr/>
          </p:nvSpPr>
          <p:spPr bwMode="auto">
            <a:xfrm>
              <a:off x="1879" y="2574"/>
              <a:ext cx="808" cy="1185"/>
            </a:xfrm>
            <a:prstGeom prst="rect">
              <a:avLst/>
            </a:prstGeom>
            <a:solidFill>
              <a:schemeClr val="tx2">
                <a:lumMod val="75000"/>
              </a:schemeClr>
            </a:solidFill>
            <a:ln>
              <a:noFill/>
            </a:ln>
            <a:extLs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nchor="ctr"/>
            <a:lstStyle/>
            <a:p>
              <a:endParaRPr lang="es-ES" sz="1600" b="1">
                <a:solidFill>
                  <a:srgbClr val="21557F"/>
                </a:solidFill>
                <a:latin typeface="Verdana" charset="0"/>
                <a:ea typeface="Verdana" charset="0"/>
                <a:cs typeface="Verdana" charset="0"/>
              </a:endParaRPr>
            </a:p>
          </p:txBody>
        </p:sp>
        <p:sp>
          <p:nvSpPr>
            <p:cNvPr id="62470" name="Rectangle 6"/>
            <p:cNvSpPr>
              <a:spLocks noChangeArrowheads="1"/>
            </p:cNvSpPr>
            <p:nvPr/>
          </p:nvSpPr>
          <p:spPr bwMode="auto">
            <a:xfrm>
              <a:off x="3809" y="2277"/>
              <a:ext cx="808" cy="1487"/>
            </a:xfrm>
            <a:prstGeom prst="rect">
              <a:avLst/>
            </a:prstGeom>
            <a:solidFill>
              <a:schemeClr val="tx2">
                <a:lumMod val="60000"/>
                <a:lumOff val="40000"/>
              </a:schemeClr>
            </a:solidFill>
            <a:ln>
              <a:noFill/>
            </a:ln>
            <a:extLs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nchor="ctr"/>
            <a:lstStyle/>
            <a:p>
              <a:endParaRPr lang="es-ES" sz="1600" b="1">
                <a:solidFill>
                  <a:srgbClr val="21557F"/>
                </a:solidFill>
                <a:latin typeface="Verdana" charset="0"/>
                <a:ea typeface="Verdana" charset="0"/>
                <a:cs typeface="Verdana" charset="0"/>
              </a:endParaRPr>
            </a:p>
          </p:txBody>
        </p:sp>
        <p:sp>
          <p:nvSpPr>
            <p:cNvPr id="62471" name="Text Box 7"/>
            <p:cNvSpPr txBox="1">
              <a:spLocks noChangeArrowheads="1"/>
            </p:cNvSpPr>
            <p:nvPr/>
          </p:nvSpPr>
          <p:spPr bwMode="auto">
            <a:xfrm>
              <a:off x="1795" y="897"/>
              <a:ext cx="4690" cy="3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s-ES_tradnl" sz="1800" b="1" dirty="0" err="1">
                  <a:solidFill>
                    <a:srgbClr val="F39A44"/>
                  </a:solidFill>
                  <a:latin typeface="Verdana" charset="0"/>
                  <a:ea typeface="Verdana" charset="0"/>
                  <a:cs typeface="Verdana" charset="0"/>
                </a:rPr>
                <a:t>Metaanálisis</a:t>
              </a:r>
              <a:r>
                <a:rPr lang="es-ES_tradnl" sz="1800" b="1" dirty="0">
                  <a:solidFill>
                    <a:srgbClr val="F39A44"/>
                  </a:solidFill>
                  <a:latin typeface="Verdana" charset="0"/>
                  <a:ea typeface="Verdana" charset="0"/>
                  <a:cs typeface="Verdana" charset="0"/>
                </a:rPr>
                <a:t> de estudios con &gt; 1.000 </a:t>
              </a:r>
              <a:r>
                <a:rPr lang="es-ES_tradnl" sz="1800" b="1" dirty="0" err="1">
                  <a:solidFill>
                    <a:srgbClr val="F39A44"/>
                  </a:solidFill>
                  <a:latin typeface="Verdana" charset="0"/>
                  <a:ea typeface="Verdana" charset="0"/>
                  <a:cs typeface="Verdana" charset="0"/>
                </a:rPr>
                <a:t>pac</a:t>
              </a:r>
              <a:endParaRPr lang="es-ES_tradnl" sz="1800" b="1" dirty="0">
                <a:solidFill>
                  <a:srgbClr val="F39A44"/>
                </a:solidFill>
                <a:latin typeface="Verdana" charset="0"/>
                <a:ea typeface="Verdana" charset="0"/>
                <a:cs typeface="Verdana" charset="0"/>
              </a:endParaRPr>
            </a:p>
          </p:txBody>
        </p:sp>
        <p:sp>
          <p:nvSpPr>
            <p:cNvPr id="62472" name="Text Box 8"/>
            <p:cNvSpPr txBox="1">
              <a:spLocks noChangeArrowheads="1"/>
            </p:cNvSpPr>
            <p:nvPr/>
          </p:nvSpPr>
          <p:spPr bwMode="auto">
            <a:xfrm>
              <a:off x="2551" y="1403"/>
              <a:ext cx="3812" cy="6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s-ES_tradnl" sz="1400" b="1" dirty="0">
                  <a:solidFill>
                    <a:srgbClr val="21557F"/>
                  </a:solidFill>
                  <a:latin typeface="Verdana" charset="0"/>
                  <a:ea typeface="Verdana" charset="0"/>
                  <a:cs typeface="Verdana" charset="0"/>
                </a:rPr>
                <a:t>RRR: 26% (17-34%) (OR: 0,74)</a:t>
              </a:r>
            </a:p>
            <a:p>
              <a:r>
                <a:rPr lang="es-ES_tradnl" sz="1400" b="1" dirty="0">
                  <a:solidFill>
                    <a:srgbClr val="21557F"/>
                  </a:solidFill>
                  <a:latin typeface="Verdana" charset="0"/>
                  <a:ea typeface="Verdana" charset="0"/>
                  <a:cs typeface="Verdana" charset="0"/>
                </a:rPr>
                <a:t>NNT: 15. (60 + </a:t>
              </a:r>
              <a:r>
                <a:rPr lang="es-ES_tradnl" sz="1400" b="1" dirty="0" err="1">
                  <a:solidFill>
                    <a:srgbClr val="21557F"/>
                  </a:solidFill>
                  <a:latin typeface="Verdana" charset="0"/>
                  <a:ea typeface="Verdana" charset="0"/>
                  <a:cs typeface="Verdana" charset="0"/>
                </a:rPr>
                <a:t>evit</a:t>
              </a:r>
              <a:r>
                <a:rPr lang="es-ES_tradnl" sz="1400" b="1" dirty="0">
                  <a:solidFill>
                    <a:srgbClr val="21557F"/>
                  </a:solidFill>
                  <a:latin typeface="Verdana" charset="0"/>
                  <a:ea typeface="Verdana" charset="0"/>
                  <a:cs typeface="Verdana" charset="0"/>
                </a:rPr>
                <a:t>/1.000 </a:t>
              </a:r>
              <a:r>
                <a:rPr lang="es-ES_tradnl" sz="1400" b="1" dirty="0" err="1">
                  <a:solidFill>
                    <a:srgbClr val="21557F"/>
                  </a:solidFill>
                  <a:latin typeface="Verdana" charset="0"/>
                  <a:ea typeface="Verdana" charset="0"/>
                  <a:cs typeface="Verdana" charset="0"/>
                </a:rPr>
                <a:t>pac</a:t>
              </a:r>
              <a:r>
                <a:rPr lang="es-ES_tradnl" sz="1400" b="1" dirty="0">
                  <a:solidFill>
                    <a:srgbClr val="21557F"/>
                  </a:solidFill>
                  <a:latin typeface="Verdana" charset="0"/>
                  <a:ea typeface="Verdana" charset="0"/>
                  <a:cs typeface="Verdana" charset="0"/>
                </a:rPr>
                <a:t>/30 meses) </a:t>
              </a:r>
            </a:p>
            <a:p>
              <a:r>
                <a:rPr lang="es-ES_tradnl" sz="1400" b="1" dirty="0">
                  <a:solidFill>
                    <a:srgbClr val="21557F"/>
                  </a:solidFill>
                  <a:latin typeface="Verdana" charset="0"/>
                  <a:ea typeface="Verdana" charset="0"/>
                  <a:cs typeface="Verdana" charset="0"/>
                </a:rPr>
                <a:t>Prolongación esperanza de vida &gt; 6 meses</a:t>
              </a:r>
            </a:p>
          </p:txBody>
        </p:sp>
        <p:sp>
          <p:nvSpPr>
            <p:cNvPr id="62473" name="Line 9"/>
            <p:cNvSpPr>
              <a:spLocks noChangeShapeType="1"/>
            </p:cNvSpPr>
            <p:nvPr/>
          </p:nvSpPr>
          <p:spPr bwMode="auto">
            <a:xfrm>
              <a:off x="1301" y="1725"/>
              <a:ext cx="1" cy="2043"/>
            </a:xfrm>
            <a:prstGeom prst="line">
              <a:avLst/>
            </a:prstGeom>
            <a:noFill/>
            <a:ln w="9525">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s-ES" sz="1600" b="1">
                <a:solidFill>
                  <a:srgbClr val="21557F"/>
                </a:solidFill>
                <a:latin typeface="Verdana" charset="0"/>
                <a:ea typeface="Verdana" charset="0"/>
                <a:cs typeface="Verdana" charset="0"/>
              </a:endParaRPr>
            </a:p>
          </p:txBody>
        </p:sp>
        <p:sp>
          <p:nvSpPr>
            <p:cNvPr id="62474" name="Line 10"/>
            <p:cNvSpPr>
              <a:spLocks noChangeShapeType="1"/>
            </p:cNvSpPr>
            <p:nvPr/>
          </p:nvSpPr>
          <p:spPr bwMode="auto">
            <a:xfrm>
              <a:off x="1283" y="3768"/>
              <a:ext cx="18" cy="1"/>
            </a:xfrm>
            <a:prstGeom prst="line">
              <a:avLst/>
            </a:prstGeom>
            <a:noFill/>
            <a:ln w="9525">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s-ES" sz="1600" b="1">
                <a:solidFill>
                  <a:srgbClr val="21557F"/>
                </a:solidFill>
                <a:latin typeface="Verdana" charset="0"/>
                <a:ea typeface="Verdana" charset="0"/>
                <a:cs typeface="Verdana" charset="0"/>
              </a:endParaRPr>
            </a:p>
          </p:txBody>
        </p:sp>
        <p:sp>
          <p:nvSpPr>
            <p:cNvPr id="62475" name="Line 11"/>
            <p:cNvSpPr>
              <a:spLocks noChangeShapeType="1"/>
            </p:cNvSpPr>
            <p:nvPr/>
          </p:nvSpPr>
          <p:spPr bwMode="auto">
            <a:xfrm>
              <a:off x="1283" y="1725"/>
              <a:ext cx="18" cy="1"/>
            </a:xfrm>
            <a:prstGeom prst="line">
              <a:avLst/>
            </a:prstGeom>
            <a:noFill/>
            <a:ln w="9525">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s-ES" sz="1600" b="1">
                <a:solidFill>
                  <a:srgbClr val="21557F"/>
                </a:solidFill>
                <a:latin typeface="Verdana" charset="0"/>
                <a:ea typeface="Verdana" charset="0"/>
                <a:cs typeface="Verdana" charset="0"/>
              </a:endParaRPr>
            </a:p>
          </p:txBody>
        </p:sp>
        <p:sp>
          <p:nvSpPr>
            <p:cNvPr id="62476" name="Line 12"/>
            <p:cNvSpPr>
              <a:spLocks noChangeShapeType="1"/>
            </p:cNvSpPr>
            <p:nvPr/>
          </p:nvSpPr>
          <p:spPr bwMode="auto">
            <a:xfrm>
              <a:off x="1301" y="3768"/>
              <a:ext cx="3882" cy="1"/>
            </a:xfrm>
            <a:prstGeom prst="line">
              <a:avLst/>
            </a:prstGeom>
            <a:noFill/>
            <a:ln w="9525">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s-ES" sz="1600" b="1">
                <a:solidFill>
                  <a:srgbClr val="21557F"/>
                </a:solidFill>
                <a:latin typeface="Verdana" charset="0"/>
                <a:ea typeface="Verdana" charset="0"/>
                <a:cs typeface="Verdana" charset="0"/>
              </a:endParaRPr>
            </a:p>
          </p:txBody>
        </p:sp>
        <p:sp>
          <p:nvSpPr>
            <p:cNvPr id="62477" name="Rectangle 13"/>
            <p:cNvSpPr>
              <a:spLocks noChangeArrowheads="1"/>
            </p:cNvSpPr>
            <p:nvPr/>
          </p:nvSpPr>
          <p:spPr bwMode="auto">
            <a:xfrm>
              <a:off x="2184" y="2404"/>
              <a:ext cx="325" cy="1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21557F"/>
                  </a:solidFill>
                  <a:latin typeface="Verdana" charset="0"/>
                  <a:ea typeface="Verdana" charset="0"/>
                  <a:cs typeface="Verdana" charset="0"/>
                </a:rPr>
                <a:t>23,4</a:t>
              </a:r>
              <a:endParaRPr lang="es-ES_tradnl" sz="1200" b="1">
                <a:solidFill>
                  <a:srgbClr val="21557F"/>
                </a:solidFill>
                <a:latin typeface="Verdana" charset="0"/>
                <a:ea typeface="Verdana" charset="0"/>
                <a:cs typeface="Verdana" charset="0"/>
              </a:endParaRPr>
            </a:p>
          </p:txBody>
        </p:sp>
        <p:sp>
          <p:nvSpPr>
            <p:cNvPr id="62478" name="Rectangle 14"/>
            <p:cNvSpPr>
              <a:spLocks noChangeArrowheads="1"/>
            </p:cNvSpPr>
            <p:nvPr/>
          </p:nvSpPr>
          <p:spPr bwMode="auto">
            <a:xfrm>
              <a:off x="4130" y="2113"/>
              <a:ext cx="325" cy="1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21557F"/>
                  </a:solidFill>
                  <a:latin typeface="Verdana" charset="0"/>
                  <a:ea typeface="Verdana" charset="0"/>
                  <a:cs typeface="Verdana" charset="0"/>
                </a:rPr>
                <a:t>29,1</a:t>
              </a:r>
              <a:endParaRPr lang="es-ES_tradnl" sz="1200" b="1">
                <a:solidFill>
                  <a:srgbClr val="21557F"/>
                </a:solidFill>
                <a:latin typeface="Verdana" charset="0"/>
                <a:ea typeface="Verdana" charset="0"/>
                <a:cs typeface="Verdana" charset="0"/>
              </a:endParaRPr>
            </a:p>
          </p:txBody>
        </p:sp>
        <p:sp>
          <p:nvSpPr>
            <p:cNvPr id="62479" name="Rectangle 15"/>
            <p:cNvSpPr>
              <a:spLocks noChangeArrowheads="1"/>
            </p:cNvSpPr>
            <p:nvPr/>
          </p:nvSpPr>
          <p:spPr bwMode="auto">
            <a:xfrm>
              <a:off x="1169" y="3712"/>
              <a:ext cx="86"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100" b="1">
                  <a:solidFill>
                    <a:srgbClr val="21557F"/>
                  </a:solidFill>
                  <a:latin typeface="Verdana" charset="0"/>
                  <a:ea typeface="Verdana" charset="0"/>
                  <a:cs typeface="Verdana" charset="0"/>
                </a:rPr>
                <a:t>0</a:t>
              </a:r>
              <a:endParaRPr lang="es-ES_tradnl" sz="1100" b="1">
                <a:solidFill>
                  <a:srgbClr val="21557F"/>
                </a:solidFill>
                <a:latin typeface="Verdana" charset="0"/>
                <a:ea typeface="Verdana" charset="0"/>
                <a:cs typeface="Verdana" charset="0"/>
              </a:endParaRPr>
            </a:p>
          </p:txBody>
        </p:sp>
        <p:sp>
          <p:nvSpPr>
            <p:cNvPr id="62480" name="Rectangle 16"/>
            <p:cNvSpPr>
              <a:spLocks noChangeArrowheads="1"/>
            </p:cNvSpPr>
            <p:nvPr/>
          </p:nvSpPr>
          <p:spPr bwMode="auto">
            <a:xfrm>
              <a:off x="1116" y="3199"/>
              <a:ext cx="171"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100" b="1">
                  <a:solidFill>
                    <a:srgbClr val="21557F"/>
                  </a:solidFill>
                  <a:latin typeface="Verdana" charset="0"/>
                  <a:ea typeface="Verdana" charset="0"/>
                  <a:cs typeface="Verdana" charset="0"/>
                </a:rPr>
                <a:t>10</a:t>
              </a:r>
              <a:endParaRPr lang="es-ES_tradnl" sz="1100" b="1">
                <a:solidFill>
                  <a:srgbClr val="21557F"/>
                </a:solidFill>
                <a:latin typeface="Verdana" charset="0"/>
                <a:ea typeface="Verdana" charset="0"/>
                <a:cs typeface="Verdana" charset="0"/>
              </a:endParaRPr>
            </a:p>
          </p:txBody>
        </p:sp>
        <p:sp>
          <p:nvSpPr>
            <p:cNvPr id="62481" name="Rectangle 17"/>
            <p:cNvSpPr>
              <a:spLocks noChangeArrowheads="1"/>
            </p:cNvSpPr>
            <p:nvPr/>
          </p:nvSpPr>
          <p:spPr bwMode="auto">
            <a:xfrm>
              <a:off x="1116" y="2695"/>
              <a:ext cx="171"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100" b="1">
                  <a:solidFill>
                    <a:srgbClr val="21557F"/>
                  </a:solidFill>
                  <a:latin typeface="Verdana" charset="0"/>
                  <a:ea typeface="Verdana" charset="0"/>
                  <a:cs typeface="Verdana" charset="0"/>
                </a:rPr>
                <a:t>20</a:t>
              </a:r>
              <a:endParaRPr lang="es-ES_tradnl" sz="1100" b="1">
                <a:solidFill>
                  <a:srgbClr val="21557F"/>
                </a:solidFill>
                <a:latin typeface="Verdana" charset="0"/>
                <a:ea typeface="Verdana" charset="0"/>
                <a:cs typeface="Verdana" charset="0"/>
              </a:endParaRPr>
            </a:p>
          </p:txBody>
        </p:sp>
        <p:sp>
          <p:nvSpPr>
            <p:cNvPr id="62482" name="Rectangle 18"/>
            <p:cNvSpPr>
              <a:spLocks noChangeArrowheads="1"/>
            </p:cNvSpPr>
            <p:nvPr/>
          </p:nvSpPr>
          <p:spPr bwMode="auto">
            <a:xfrm>
              <a:off x="1116" y="2182"/>
              <a:ext cx="171"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100" b="1">
                  <a:solidFill>
                    <a:srgbClr val="21557F"/>
                  </a:solidFill>
                  <a:latin typeface="Verdana" charset="0"/>
                  <a:ea typeface="Verdana" charset="0"/>
                  <a:cs typeface="Verdana" charset="0"/>
                </a:rPr>
                <a:t>30</a:t>
              </a:r>
              <a:endParaRPr lang="es-ES_tradnl" sz="1100" b="1">
                <a:solidFill>
                  <a:srgbClr val="21557F"/>
                </a:solidFill>
                <a:latin typeface="Verdana" charset="0"/>
                <a:ea typeface="Verdana" charset="0"/>
                <a:cs typeface="Verdana" charset="0"/>
              </a:endParaRPr>
            </a:p>
          </p:txBody>
        </p:sp>
        <p:sp>
          <p:nvSpPr>
            <p:cNvPr id="62483" name="Rectangle 19"/>
            <p:cNvSpPr>
              <a:spLocks noChangeArrowheads="1"/>
            </p:cNvSpPr>
            <p:nvPr/>
          </p:nvSpPr>
          <p:spPr bwMode="auto">
            <a:xfrm>
              <a:off x="1116" y="1669"/>
              <a:ext cx="171"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100" b="1" dirty="0">
                  <a:solidFill>
                    <a:srgbClr val="21557F"/>
                  </a:solidFill>
                  <a:latin typeface="Verdana" charset="0"/>
                  <a:ea typeface="Verdana" charset="0"/>
                  <a:cs typeface="Verdana" charset="0"/>
                </a:rPr>
                <a:t>40</a:t>
              </a:r>
              <a:endParaRPr lang="es-ES_tradnl" sz="1100" b="1" dirty="0">
                <a:solidFill>
                  <a:srgbClr val="21557F"/>
                </a:solidFill>
                <a:latin typeface="Verdana" charset="0"/>
                <a:ea typeface="Verdana" charset="0"/>
                <a:cs typeface="Verdana" charset="0"/>
              </a:endParaRPr>
            </a:p>
          </p:txBody>
        </p:sp>
        <p:sp>
          <p:nvSpPr>
            <p:cNvPr id="62484" name="Text Box 20"/>
            <p:cNvSpPr txBox="1">
              <a:spLocks noChangeArrowheads="1"/>
            </p:cNvSpPr>
            <p:nvPr/>
          </p:nvSpPr>
          <p:spPr bwMode="auto">
            <a:xfrm>
              <a:off x="602" y="1338"/>
              <a:ext cx="1719" cy="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s-ES_tradnl" sz="1600" b="1" dirty="0">
                  <a:solidFill>
                    <a:srgbClr val="21557F"/>
                  </a:solidFill>
                  <a:latin typeface="Verdana" charset="0"/>
                  <a:ea typeface="Verdana" charset="0"/>
                  <a:cs typeface="Verdana" charset="0"/>
                </a:rPr>
                <a:t>Mortalidad total</a:t>
              </a:r>
            </a:p>
          </p:txBody>
        </p:sp>
        <p:sp>
          <p:nvSpPr>
            <p:cNvPr id="62485" name="Freeform 21"/>
            <p:cNvSpPr>
              <a:spLocks/>
            </p:cNvSpPr>
            <p:nvPr/>
          </p:nvSpPr>
          <p:spPr bwMode="auto">
            <a:xfrm>
              <a:off x="1306" y="1736"/>
              <a:ext cx="3879" cy="2030"/>
            </a:xfrm>
            <a:custGeom>
              <a:avLst/>
              <a:gdLst>
                <a:gd name="T0" fmla="*/ 0 w 3879"/>
                <a:gd name="T1" fmla="*/ 0 h 2030"/>
                <a:gd name="T2" fmla="*/ 0 w 3879"/>
                <a:gd name="T3" fmla="*/ 2030 h 2030"/>
                <a:gd name="T4" fmla="*/ 3879 w 3879"/>
                <a:gd name="T5" fmla="*/ 2030 h 2030"/>
                <a:gd name="T6" fmla="*/ 0 60000 65536"/>
                <a:gd name="T7" fmla="*/ 0 60000 65536"/>
                <a:gd name="T8" fmla="*/ 0 60000 65536"/>
                <a:gd name="T9" fmla="*/ 0 w 3879"/>
                <a:gd name="T10" fmla="*/ 0 h 2030"/>
                <a:gd name="T11" fmla="*/ 3879 w 3879"/>
                <a:gd name="T12" fmla="*/ 2030 h 2030"/>
              </a:gdLst>
              <a:ahLst/>
              <a:cxnLst>
                <a:cxn ang="T6">
                  <a:pos x="T0" y="T1"/>
                </a:cxn>
                <a:cxn ang="T7">
                  <a:pos x="T2" y="T3"/>
                </a:cxn>
                <a:cxn ang="T8">
                  <a:pos x="T4" y="T5"/>
                </a:cxn>
              </a:cxnLst>
              <a:rect l="T9" t="T10" r="T11" b="T12"/>
              <a:pathLst>
                <a:path w="3879" h="2030">
                  <a:moveTo>
                    <a:pt x="0" y="0"/>
                  </a:moveTo>
                  <a:lnTo>
                    <a:pt x="0" y="2030"/>
                  </a:lnTo>
                  <a:lnTo>
                    <a:pt x="3879" y="2030"/>
                  </a:lnTo>
                </a:path>
              </a:pathLst>
            </a:custGeom>
            <a:noFill/>
            <a:ln w="57150">
              <a:solidFill>
                <a:srgbClr val="D97A33"/>
              </a:solidFill>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nchor="ctr"/>
            <a:lstStyle/>
            <a:p>
              <a:endParaRPr lang="es-ES" sz="1600" b="1">
                <a:solidFill>
                  <a:srgbClr val="21557F"/>
                </a:solidFill>
                <a:latin typeface="Verdana" charset="0"/>
                <a:ea typeface="Verdana" charset="0"/>
                <a:cs typeface="Verdana" charset="0"/>
              </a:endParaRPr>
            </a:p>
          </p:txBody>
        </p:sp>
        <p:sp>
          <p:nvSpPr>
            <p:cNvPr id="62486" name="Text Box 22"/>
            <p:cNvSpPr txBox="1">
              <a:spLocks noChangeArrowheads="1"/>
            </p:cNvSpPr>
            <p:nvPr/>
          </p:nvSpPr>
          <p:spPr bwMode="auto">
            <a:xfrm>
              <a:off x="2072" y="3785"/>
              <a:ext cx="573" cy="2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s-ES_tradnl" sz="1400" b="1">
                  <a:solidFill>
                    <a:srgbClr val="21557F"/>
                  </a:solidFill>
                  <a:latin typeface="Verdana" charset="0"/>
                  <a:ea typeface="Verdana" charset="0"/>
                  <a:cs typeface="Verdana" charset="0"/>
                </a:rPr>
                <a:t>IECA</a:t>
              </a:r>
            </a:p>
          </p:txBody>
        </p:sp>
        <p:sp>
          <p:nvSpPr>
            <p:cNvPr id="62487" name="Text Box 23"/>
            <p:cNvSpPr txBox="1">
              <a:spLocks noChangeArrowheads="1"/>
            </p:cNvSpPr>
            <p:nvPr/>
          </p:nvSpPr>
          <p:spPr bwMode="auto">
            <a:xfrm>
              <a:off x="3927" y="3785"/>
              <a:ext cx="823" cy="2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s-ES_tradnl" sz="1400" b="1">
                  <a:solidFill>
                    <a:srgbClr val="21557F"/>
                  </a:solidFill>
                  <a:latin typeface="Verdana" charset="0"/>
                  <a:ea typeface="Verdana" charset="0"/>
                  <a:cs typeface="Verdana" charset="0"/>
                </a:rPr>
                <a:t>Placebo</a:t>
              </a:r>
            </a:p>
          </p:txBody>
        </p:sp>
        <p:grpSp>
          <p:nvGrpSpPr>
            <p:cNvPr id="3" name="Group 24"/>
            <p:cNvGrpSpPr>
              <a:grpSpLocks/>
            </p:cNvGrpSpPr>
            <p:nvPr/>
          </p:nvGrpSpPr>
          <p:grpSpPr bwMode="auto">
            <a:xfrm>
              <a:off x="1264" y="1732"/>
              <a:ext cx="48" cy="2036"/>
              <a:chOff x="1264" y="1732"/>
              <a:chExt cx="48" cy="2036"/>
            </a:xfrm>
          </p:grpSpPr>
          <p:sp>
            <p:nvSpPr>
              <p:cNvPr id="62492" name="Line 25"/>
              <p:cNvSpPr>
                <a:spLocks noChangeShapeType="1"/>
              </p:cNvSpPr>
              <p:nvPr/>
            </p:nvSpPr>
            <p:spPr bwMode="auto">
              <a:xfrm flipH="1">
                <a:off x="1264" y="1732"/>
                <a:ext cx="48" cy="0"/>
              </a:xfrm>
              <a:prstGeom prst="line">
                <a:avLst/>
              </a:prstGeom>
              <a:noFill/>
              <a:ln w="19050">
                <a:solidFill>
                  <a:schemeClr val="tx2"/>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s-ES" sz="1600" b="1">
                  <a:solidFill>
                    <a:srgbClr val="21557F"/>
                  </a:solidFill>
                  <a:latin typeface="Verdana" charset="0"/>
                  <a:ea typeface="Verdana" charset="0"/>
                  <a:cs typeface="Verdana" charset="0"/>
                </a:endParaRPr>
              </a:p>
            </p:txBody>
          </p:sp>
          <p:sp>
            <p:nvSpPr>
              <p:cNvPr id="62493" name="Line 26"/>
              <p:cNvSpPr>
                <a:spLocks noChangeShapeType="1"/>
              </p:cNvSpPr>
              <p:nvPr/>
            </p:nvSpPr>
            <p:spPr bwMode="auto">
              <a:xfrm flipH="1">
                <a:off x="1264" y="2236"/>
                <a:ext cx="48" cy="0"/>
              </a:xfrm>
              <a:prstGeom prst="line">
                <a:avLst/>
              </a:prstGeom>
              <a:noFill/>
              <a:ln w="19050">
                <a:solidFill>
                  <a:schemeClr val="tx2"/>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s-ES" sz="1600" b="1">
                  <a:solidFill>
                    <a:srgbClr val="21557F"/>
                  </a:solidFill>
                  <a:latin typeface="Verdana" charset="0"/>
                  <a:ea typeface="Verdana" charset="0"/>
                  <a:cs typeface="Verdana" charset="0"/>
                </a:endParaRPr>
              </a:p>
            </p:txBody>
          </p:sp>
          <p:sp>
            <p:nvSpPr>
              <p:cNvPr id="62494" name="Line 27"/>
              <p:cNvSpPr>
                <a:spLocks noChangeShapeType="1"/>
              </p:cNvSpPr>
              <p:nvPr/>
            </p:nvSpPr>
            <p:spPr bwMode="auto">
              <a:xfrm flipH="1">
                <a:off x="1264" y="2756"/>
                <a:ext cx="48" cy="0"/>
              </a:xfrm>
              <a:prstGeom prst="line">
                <a:avLst/>
              </a:prstGeom>
              <a:noFill/>
              <a:ln w="19050">
                <a:solidFill>
                  <a:schemeClr val="tx2"/>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s-ES" sz="1600" b="1">
                  <a:solidFill>
                    <a:srgbClr val="21557F"/>
                  </a:solidFill>
                  <a:latin typeface="Verdana" charset="0"/>
                  <a:ea typeface="Verdana" charset="0"/>
                  <a:cs typeface="Verdana" charset="0"/>
                </a:endParaRPr>
              </a:p>
            </p:txBody>
          </p:sp>
          <p:sp>
            <p:nvSpPr>
              <p:cNvPr id="62495" name="Line 28"/>
              <p:cNvSpPr>
                <a:spLocks noChangeShapeType="1"/>
              </p:cNvSpPr>
              <p:nvPr/>
            </p:nvSpPr>
            <p:spPr bwMode="auto">
              <a:xfrm flipH="1">
                <a:off x="1264" y="3252"/>
                <a:ext cx="48" cy="0"/>
              </a:xfrm>
              <a:prstGeom prst="line">
                <a:avLst/>
              </a:prstGeom>
              <a:noFill/>
              <a:ln w="19050">
                <a:solidFill>
                  <a:schemeClr val="tx2"/>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s-ES" sz="1600" b="1">
                  <a:solidFill>
                    <a:srgbClr val="21557F"/>
                  </a:solidFill>
                  <a:latin typeface="Verdana" charset="0"/>
                  <a:ea typeface="Verdana" charset="0"/>
                  <a:cs typeface="Verdana" charset="0"/>
                </a:endParaRPr>
              </a:p>
            </p:txBody>
          </p:sp>
          <p:sp>
            <p:nvSpPr>
              <p:cNvPr id="62496" name="Line 29"/>
              <p:cNvSpPr>
                <a:spLocks noChangeShapeType="1"/>
              </p:cNvSpPr>
              <p:nvPr/>
            </p:nvSpPr>
            <p:spPr bwMode="auto">
              <a:xfrm flipH="1">
                <a:off x="1264" y="3768"/>
                <a:ext cx="48" cy="0"/>
              </a:xfrm>
              <a:prstGeom prst="line">
                <a:avLst/>
              </a:prstGeom>
              <a:noFill/>
              <a:ln w="19050">
                <a:solidFill>
                  <a:schemeClr val="tx2"/>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s-ES" sz="1600" b="1">
                  <a:solidFill>
                    <a:srgbClr val="21557F"/>
                  </a:solidFill>
                  <a:latin typeface="Verdana" charset="0"/>
                  <a:ea typeface="Verdana" charset="0"/>
                  <a:cs typeface="Verdana" charset="0"/>
                </a:endParaRPr>
              </a:p>
            </p:txBody>
          </p:sp>
        </p:grpSp>
        <p:sp>
          <p:nvSpPr>
            <p:cNvPr id="62489" name="Line 30"/>
            <p:cNvSpPr>
              <a:spLocks noChangeShapeType="1"/>
            </p:cNvSpPr>
            <p:nvPr/>
          </p:nvSpPr>
          <p:spPr bwMode="auto">
            <a:xfrm rot="16200000" flipH="1">
              <a:off x="1280" y="3784"/>
              <a:ext cx="48" cy="0"/>
            </a:xfrm>
            <a:prstGeom prst="line">
              <a:avLst/>
            </a:prstGeom>
            <a:noFill/>
            <a:ln w="19050">
              <a:solidFill>
                <a:schemeClr val="tx2"/>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s-ES" sz="1600" b="1">
                <a:solidFill>
                  <a:srgbClr val="21557F"/>
                </a:solidFill>
                <a:latin typeface="Verdana" charset="0"/>
                <a:ea typeface="Verdana" charset="0"/>
                <a:cs typeface="Verdana" charset="0"/>
              </a:endParaRPr>
            </a:p>
          </p:txBody>
        </p:sp>
        <p:sp>
          <p:nvSpPr>
            <p:cNvPr id="62490" name="Line 31"/>
            <p:cNvSpPr>
              <a:spLocks noChangeShapeType="1"/>
            </p:cNvSpPr>
            <p:nvPr/>
          </p:nvSpPr>
          <p:spPr bwMode="auto">
            <a:xfrm rot="16200000" flipH="1">
              <a:off x="3224" y="3792"/>
              <a:ext cx="48" cy="0"/>
            </a:xfrm>
            <a:prstGeom prst="line">
              <a:avLst/>
            </a:prstGeom>
            <a:noFill/>
            <a:ln w="19050">
              <a:solidFill>
                <a:schemeClr val="tx2"/>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s-ES" sz="1600" b="1">
                <a:solidFill>
                  <a:srgbClr val="21557F"/>
                </a:solidFill>
                <a:latin typeface="Verdana" charset="0"/>
                <a:ea typeface="Verdana" charset="0"/>
                <a:cs typeface="Verdana" charset="0"/>
              </a:endParaRPr>
            </a:p>
          </p:txBody>
        </p:sp>
        <p:sp>
          <p:nvSpPr>
            <p:cNvPr id="62491" name="Line 32"/>
            <p:cNvSpPr>
              <a:spLocks noChangeShapeType="1"/>
            </p:cNvSpPr>
            <p:nvPr/>
          </p:nvSpPr>
          <p:spPr bwMode="auto">
            <a:xfrm rot="16200000" flipH="1">
              <a:off x="5150" y="3790"/>
              <a:ext cx="68" cy="0"/>
            </a:xfrm>
            <a:prstGeom prst="line">
              <a:avLst/>
            </a:prstGeom>
            <a:noFill/>
            <a:ln w="19050">
              <a:solidFill>
                <a:schemeClr val="tx2"/>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s-ES" sz="1600" b="1">
                <a:solidFill>
                  <a:srgbClr val="21557F"/>
                </a:solidFill>
                <a:latin typeface="Verdana" charset="0"/>
                <a:ea typeface="Verdana" charset="0"/>
                <a:cs typeface="Verdana" charset="0"/>
              </a:endParaRPr>
            </a:p>
          </p:txBody>
        </p:sp>
      </p:grpSp>
      <p:sp>
        <p:nvSpPr>
          <p:cNvPr id="34" name="1 Rectángulo"/>
          <p:cNvSpPr/>
          <p:nvPr/>
        </p:nvSpPr>
        <p:spPr>
          <a:xfrm>
            <a:off x="642478" y="6093296"/>
            <a:ext cx="8250002" cy="400110"/>
          </a:xfrm>
          <a:prstGeom prst="rect">
            <a:avLst/>
          </a:prstGeom>
        </p:spPr>
        <p:txBody>
          <a:bodyPr wrap="square">
            <a:spAutoFit/>
          </a:bodyPr>
          <a:lstStyle/>
          <a:p>
            <a:pPr algn="r"/>
            <a:r>
              <a:rPr lang="es-ES_tradnl" sz="1000" i="1" dirty="0" err="1">
                <a:solidFill>
                  <a:srgbClr val="287AC8"/>
                </a:solidFill>
                <a:latin typeface="Verdana" charset="0"/>
                <a:ea typeface="Verdana" charset="0"/>
                <a:cs typeface="Verdana" charset="0"/>
              </a:rPr>
              <a:t>Flather</a:t>
            </a:r>
            <a:r>
              <a:rPr lang="es-ES_tradnl" sz="1000" i="1" dirty="0">
                <a:solidFill>
                  <a:srgbClr val="287AC8"/>
                </a:solidFill>
                <a:latin typeface="Verdana" charset="0"/>
                <a:ea typeface="Verdana" charset="0"/>
                <a:cs typeface="Verdana" charset="0"/>
              </a:rPr>
              <a:t>, </a:t>
            </a:r>
            <a:r>
              <a:rPr lang="es-ES_tradnl" sz="1000" i="1" dirty="0" err="1">
                <a:solidFill>
                  <a:srgbClr val="287AC8"/>
                </a:solidFill>
                <a:latin typeface="Verdana" charset="0"/>
                <a:ea typeface="Verdana" charset="0"/>
                <a:cs typeface="Verdana" charset="0"/>
              </a:rPr>
              <a:t>Yusuf</a:t>
            </a:r>
            <a:r>
              <a:rPr lang="es-ES_tradnl" sz="1000" i="1" dirty="0">
                <a:solidFill>
                  <a:srgbClr val="287AC8"/>
                </a:solidFill>
                <a:latin typeface="Verdana" charset="0"/>
                <a:ea typeface="Verdana" charset="0"/>
                <a:cs typeface="Verdana" charset="0"/>
              </a:rPr>
              <a:t> . </a:t>
            </a:r>
            <a:r>
              <a:rPr lang="es-ES_tradnl" sz="1000" i="1" dirty="0" err="1">
                <a:solidFill>
                  <a:srgbClr val="287AC8"/>
                </a:solidFill>
                <a:latin typeface="Verdana" charset="0"/>
                <a:ea typeface="Verdana" charset="0"/>
                <a:cs typeface="Verdana" charset="0"/>
              </a:rPr>
              <a:t>Lancet</a:t>
            </a:r>
            <a:r>
              <a:rPr lang="es-ES_tradnl" sz="1000" i="1" dirty="0">
                <a:solidFill>
                  <a:srgbClr val="287AC8"/>
                </a:solidFill>
                <a:latin typeface="Verdana" charset="0"/>
                <a:ea typeface="Verdana" charset="0"/>
                <a:cs typeface="Verdana" charset="0"/>
              </a:rPr>
              <a:t> 2000, 355:1575-81</a:t>
            </a:r>
            <a:endParaRPr lang="es-ES_tradnl" sz="1100" i="1" dirty="0">
              <a:solidFill>
                <a:srgbClr val="287AC8"/>
              </a:solidFill>
              <a:latin typeface="Verdana" charset="0"/>
              <a:ea typeface="Verdana" charset="0"/>
              <a:cs typeface="Verdana" charset="0"/>
            </a:endParaRPr>
          </a:p>
          <a:p>
            <a:pPr algn="r"/>
            <a:endParaRPr lang="es-ES" sz="1000" i="1" dirty="0">
              <a:solidFill>
                <a:srgbClr val="287AC8"/>
              </a:solidFill>
              <a:latin typeface="Verdana" charset="0"/>
              <a:ea typeface="Verdana" charset="0"/>
              <a:cs typeface="Verdana" charset="0"/>
            </a:endParaRPr>
          </a:p>
        </p:txBody>
      </p:sp>
      <p:sp>
        <p:nvSpPr>
          <p:cNvPr id="35" name="Título 1"/>
          <p:cNvSpPr>
            <a:spLocks noGrp="1"/>
          </p:cNvSpPr>
          <p:nvPr>
            <p:ph type="title"/>
          </p:nvPr>
        </p:nvSpPr>
        <p:spPr>
          <a:xfrm>
            <a:off x="0" y="144463"/>
            <a:ext cx="9144000" cy="590400"/>
          </a:xfrm>
        </p:spPr>
        <p:txBody>
          <a:bodyPr/>
          <a:lstStyle/>
          <a:p>
            <a:r>
              <a:rPr lang="es-ES" dirty="0"/>
              <a:t>IECAS en IC sistólica</a:t>
            </a:r>
            <a:endParaRPr lang="es-ES_tradnl" dirty="0"/>
          </a:p>
        </p:txBody>
      </p:sp>
      <p:sp>
        <p:nvSpPr>
          <p:cNvPr id="36" name="Marcador de contenido 2"/>
          <p:cNvSpPr>
            <a:spLocks noGrp="1"/>
          </p:cNvSpPr>
          <p:nvPr>
            <p:ph idx="1"/>
          </p:nvPr>
        </p:nvSpPr>
        <p:spPr>
          <a:xfrm>
            <a:off x="0" y="4637623"/>
            <a:ext cx="8515350" cy="1675714"/>
          </a:xfrm>
        </p:spPr>
        <p:txBody>
          <a:bodyPr>
            <a:noAutofit/>
          </a:bodyPr>
          <a:lstStyle/>
          <a:p>
            <a:pPr marL="914400">
              <a:spcBef>
                <a:spcPts val="0"/>
              </a:spcBef>
              <a:buSzPct val="125000"/>
            </a:pPr>
            <a:r>
              <a:rPr lang="es-ES" sz="1600" dirty="0"/>
              <a:t>Indicación Clase I-A en Guías (reducción de + e ingresos).</a:t>
            </a:r>
          </a:p>
          <a:p>
            <a:pPr marL="914400">
              <a:spcBef>
                <a:spcPts val="0"/>
              </a:spcBef>
              <a:buSzPct val="125000"/>
            </a:pPr>
            <a:r>
              <a:rPr lang="es-ES" sz="1600" dirty="0"/>
              <a:t>Comenzar con dosis bajas y control </a:t>
            </a:r>
            <a:r>
              <a:rPr lang="es-ES" sz="1600" dirty="0" smtClean="0"/>
              <a:t>función </a:t>
            </a:r>
            <a:r>
              <a:rPr lang="es-ES" sz="1600" dirty="0"/>
              <a:t>renal e iones.</a:t>
            </a:r>
          </a:p>
          <a:p>
            <a:pPr marL="914400">
              <a:spcBef>
                <a:spcPts val="0"/>
              </a:spcBef>
              <a:buSzPct val="125000"/>
            </a:pPr>
            <a:r>
              <a:rPr lang="es-ES" sz="1600" dirty="0"/>
              <a:t>Titular hasta dosis objetivo o máxima tolerada.</a:t>
            </a:r>
          </a:p>
          <a:p>
            <a:pPr marL="914400">
              <a:spcBef>
                <a:spcPts val="0"/>
              </a:spcBef>
              <a:buSzPct val="125000"/>
            </a:pPr>
            <a:r>
              <a:rPr lang="es-ES" sz="1600" dirty="0" err="1"/>
              <a:t>Enelapril</a:t>
            </a:r>
            <a:r>
              <a:rPr lang="es-ES" sz="1600" dirty="0"/>
              <a:t>, </a:t>
            </a:r>
            <a:r>
              <a:rPr lang="es-ES" sz="1600" dirty="0" err="1"/>
              <a:t>lisinopril</a:t>
            </a:r>
            <a:r>
              <a:rPr lang="es-ES" sz="1600" dirty="0"/>
              <a:t>, </a:t>
            </a:r>
            <a:r>
              <a:rPr lang="es-ES" sz="1600" dirty="0" err="1"/>
              <a:t>ramipril</a:t>
            </a:r>
            <a:r>
              <a:rPr lang="es-ES" sz="1600" dirty="0"/>
              <a:t>…(uso crónico).</a:t>
            </a:r>
            <a:endParaRPr lang="es-ES_tradnl" sz="1600" dirty="0"/>
          </a:p>
        </p:txBody>
      </p:sp>
    </p:spTree>
    <p:extLst>
      <p:ext uri="{BB962C8B-B14F-4D97-AF65-F5344CB8AC3E}">
        <p14:creationId xmlns:p14="http://schemas.microsoft.com/office/powerpoint/2010/main" val="13644688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237998" y="1517268"/>
            <a:ext cx="2257426" cy="215900"/>
            <a:chOff x="1187" y="1627"/>
            <a:chExt cx="1422" cy="136"/>
          </a:xfrm>
        </p:grpSpPr>
        <p:sp>
          <p:nvSpPr>
            <p:cNvPr id="141367" name="Line 3"/>
            <p:cNvSpPr>
              <a:spLocks noChangeShapeType="1"/>
            </p:cNvSpPr>
            <p:nvPr/>
          </p:nvSpPr>
          <p:spPr bwMode="auto">
            <a:xfrm>
              <a:off x="1187" y="1718"/>
              <a:ext cx="128" cy="1"/>
            </a:xfrm>
            <a:prstGeom prst="line">
              <a:avLst/>
            </a:prstGeom>
            <a:noFill/>
            <a:ln w="57150">
              <a:solidFill>
                <a:srgbClr val="6699FF"/>
              </a:solidFill>
              <a:round/>
              <a:headEnd/>
              <a:tailEnd/>
            </a:ln>
          </p:spPr>
          <p:txBody>
            <a:bodyPr/>
            <a:lstStyle/>
            <a:p>
              <a:endParaRPr lang="es-ES" sz="1600" b="1">
                <a:solidFill>
                  <a:srgbClr val="21557F"/>
                </a:solidFill>
                <a:latin typeface="Verdana" charset="0"/>
                <a:ea typeface="Verdana" charset="0"/>
                <a:cs typeface="Verdana" charset="0"/>
              </a:endParaRPr>
            </a:p>
          </p:txBody>
        </p:sp>
        <p:sp>
          <p:nvSpPr>
            <p:cNvPr id="141368" name="Rectangle 4"/>
            <p:cNvSpPr>
              <a:spLocks noChangeArrowheads="1"/>
            </p:cNvSpPr>
            <p:nvPr/>
          </p:nvSpPr>
          <p:spPr bwMode="auto">
            <a:xfrm>
              <a:off x="1389" y="1627"/>
              <a:ext cx="1220" cy="136"/>
            </a:xfrm>
            <a:prstGeom prst="rect">
              <a:avLst/>
            </a:prstGeom>
            <a:noFill/>
            <a:ln w="9525">
              <a:noFill/>
              <a:miter lim="800000"/>
              <a:headEnd/>
              <a:tailEnd/>
            </a:ln>
          </p:spPr>
          <p:txBody>
            <a:bodyPr wrap="none" lIns="0" tIns="0" rIns="0" bIns="0">
              <a:spAutoFit/>
            </a:bodyPr>
            <a:lstStyle/>
            <a:p>
              <a:pPr>
                <a:spcBef>
                  <a:spcPct val="30000"/>
                </a:spcBef>
              </a:pPr>
              <a:r>
                <a:rPr lang="en-US" sz="1400" b="1" dirty="0">
                  <a:solidFill>
                    <a:srgbClr val="21557F"/>
                  </a:solidFill>
                  <a:latin typeface="Verdana" charset="0"/>
                  <a:ea typeface="Verdana" charset="0"/>
                  <a:cs typeface="Verdana" charset="0"/>
                </a:rPr>
                <a:t>Captopril (n 4909) </a:t>
              </a:r>
              <a:endParaRPr lang="en-US" sz="1600" b="1" dirty="0">
                <a:solidFill>
                  <a:srgbClr val="21557F"/>
                </a:solidFill>
                <a:latin typeface="Verdana" charset="0"/>
                <a:ea typeface="Verdana" charset="0"/>
                <a:cs typeface="Verdana" charset="0"/>
              </a:endParaRPr>
            </a:p>
          </p:txBody>
        </p:sp>
      </p:grpSp>
      <p:sp>
        <p:nvSpPr>
          <p:cNvPr id="141315" name="Line 5"/>
          <p:cNvSpPr>
            <a:spLocks noChangeShapeType="1"/>
          </p:cNvSpPr>
          <p:nvPr/>
        </p:nvSpPr>
        <p:spPr bwMode="auto">
          <a:xfrm>
            <a:off x="1496191" y="1552193"/>
            <a:ext cx="1587" cy="3889375"/>
          </a:xfrm>
          <a:prstGeom prst="line">
            <a:avLst/>
          </a:prstGeom>
          <a:noFill/>
          <a:ln w="25400">
            <a:solidFill>
              <a:srgbClr val="D97A33"/>
            </a:solidFill>
            <a:round/>
            <a:headEnd/>
            <a:tailEnd/>
          </a:ln>
        </p:spPr>
        <p:txBody>
          <a:bodyPr/>
          <a:lstStyle/>
          <a:p>
            <a:endParaRPr lang="es-ES" sz="1600" b="1">
              <a:solidFill>
                <a:srgbClr val="21557F"/>
              </a:solidFill>
              <a:latin typeface="Verdana" charset="0"/>
              <a:ea typeface="Verdana" charset="0"/>
              <a:cs typeface="Verdana" charset="0"/>
            </a:endParaRPr>
          </a:p>
        </p:txBody>
      </p:sp>
      <p:sp>
        <p:nvSpPr>
          <p:cNvPr id="141316" name="Line 6"/>
          <p:cNvSpPr>
            <a:spLocks noChangeShapeType="1"/>
          </p:cNvSpPr>
          <p:nvPr/>
        </p:nvSpPr>
        <p:spPr bwMode="auto">
          <a:xfrm>
            <a:off x="1437453" y="5441568"/>
            <a:ext cx="58738" cy="1587"/>
          </a:xfrm>
          <a:prstGeom prst="line">
            <a:avLst/>
          </a:prstGeom>
          <a:noFill/>
          <a:ln w="12700">
            <a:solidFill>
              <a:srgbClr val="FFFFFF"/>
            </a:solidFill>
            <a:round/>
            <a:headEnd/>
            <a:tailEnd/>
          </a:ln>
        </p:spPr>
        <p:txBody>
          <a:bodyPr/>
          <a:lstStyle/>
          <a:p>
            <a:endParaRPr lang="es-ES" sz="1600" b="1">
              <a:solidFill>
                <a:srgbClr val="21557F"/>
              </a:solidFill>
              <a:latin typeface="Verdana" charset="0"/>
              <a:ea typeface="Verdana" charset="0"/>
              <a:cs typeface="Verdana" charset="0"/>
            </a:endParaRPr>
          </a:p>
        </p:txBody>
      </p:sp>
      <p:sp>
        <p:nvSpPr>
          <p:cNvPr id="141317" name="Line 7"/>
          <p:cNvSpPr>
            <a:spLocks noChangeShapeType="1"/>
          </p:cNvSpPr>
          <p:nvPr/>
        </p:nvSpPr>
        <p:spPr bwMode="auto">
          <a:xfrm>
            <a:off x="1437453" y="4792280"/>
            <a:ext cx="58738" cy="1588"/>
          </a:xfrm>
          <a:prstGeom prst="line">
            <a:avLst/>
          </a:prstGeom>
          <a:noFill/>
          <a:ln w="12700">
            <a:solidFill>
              <a:srgbClr val="FFFFFF"/>
            </a:solidFill>
            <a:round/>
            <a:headEnd/>
            <a:tailEnd/>
          </a:ln>
        </p:spPr>
        <p:txBody>
          <a:bodyPr/>
          <a:lstStyle/>
          <a:p>
            <a:endParaRPr lang="es-ES" sz="1600" b="1">
              <a:solidFill>
                <a:srgbClr val="21557F"/>
              </a:solidFill>
              <a:latin typeface="Verdana" charset="0"/>
              <a:ea typeface="Verdana" charset="0"/>
              <a:cs typeface="Verdana" charset="0"/>
            </a:endParaRPr>
          </a:p>
        </p:txBody>
      </p:sp>
      <p:sp>
        <p:nvSpPr>
          <p:cNvPr id="141318" name="Line 8"/>
          <p:cNvSpPr>
            <a:spLocks noChangeShapeType="1"/>
          </p:cNvSpPr>
          <p:nvPr/>
        </p:nvSpPr>
        <p:spPr bwMode="auto">
          <a:xfrm>
            <a:off x="1437453" y="4144580"/>
            <a:ext cx="58738" cy="1588"/>
          </a:xfrm>
          <a:prstGeom prst="line">
            <a:avLst/>
          </a:prstGeom>
          <a:noFill/>
          <a:ln w="12700">
            <a:solidFill>
              <a:srgbClr val="FF6600"/>
            </a:solidFill>
            <a:round/>
            <a:headEnd/>
            <a:tailEnd/>
          </a:ln>
        </p:spPr>
        <p:txBody>
          <a:bodyPr/>
          <a:lstStyle/>
          <a:p>
            <a:endParaRPr lang="es-ES" sz="1600" b="1">
              <a:solidFill>
                <a:srgbClr val="21557F"/>
              </a:solidFill>
              <a:latin typeface="Verdana" charset="0"/>
              <a:ea typeface="Verdana" charset="0"/>
              <a:cs typeface="Verdana" charset="0"/>
            </a:endParaRPr>
          </a:p>
        </p:txBody>
      </p:sp>
      <p:sp>
        <p:nvSpPr>
          <p:cNvPr id="141319" name="Line 9"/>
          <p:cNvSpPr>
            <a:spLocks noChangeShapeType="1"/>
          </p:cNvSpPr>
          <p:nvPr/>
        </p:nvSpPr>
        <p:spPr bwMode="auto">
          <a:xfrm>
            <a:off x="1437453" y="3495293"/>
            <a:ext cx="58738" cy="1587"/>
          </a:xfrm>
          <a:prstGeom prst="line">
            <a:avLst/>
          </a:prstGeom>
          <a:noFill/>
          <a:ln w="12700">
            <a:solidFill>
              <a:srgbClr val="FF6600"/>
            </a:solidFill>
            <a:round/>
            <a:headEnd/>
            <a:tailEnd/>
          </a:ln>
        </p:spPr>
        <p:txBody>
          <a:bodyPr/>
          <a:lstStyle/>
          <a:p>
            <a:endParaRPr lang="es-ES" sz="1600" b="1">
              <a:solidFill>
                <a:srgbClr val="21557F"/>
              </a:solidFill>
              <a:latin typeface="Verdana" charset="0"/>
              <a:ea typeface="Verdana" charset="0"/>
              <a:cs typeface="Verdana" charset="0"/>
            </a:endParaRPr>
          </a:p>
        </p:txBody>
      </p:sp>
      <p:sp>
        <p:nvSpPr>
          <p:cNvPr id="141320" name="Line 10"/>
          <p:cNvSpPr>
            <a:spLocks noChangeShapeType="1"/>
          </p:cNvSpPr>
          <p:nvPr/>
        </p:nvSpPr>
        <p:spPr bwMode="auto">
          <a:xfrm>
            <a:off x="1437453" y="2847593"/>
            <a:ext cx="58738" cy="1587"/>
          </a:xfrm>
          <a:prstGeom prst="line">
            <a:avLst/>
          </a:prstGeom>
          <a:noFill/>
          <a:ln w="12700">
            <a:solidFill>
              <a:srgbClr val="FF6600"/>
            </a:solidFill>
            <a:round/>
            <a:headEnd/>
            <a:tailEnd/>
          </a:ln>
        </p:spPr>
        <p:txBody>
          <a:bodyPr/>
          <a:lstStyle/>
          <a:p>
            <a:endParaRPr lang="es-ES" sz="1600" b="1">
              <a:solidFill>
                <a:srgbClr val="21557F"/>
              </a:solidFill>
              <a:latin typeface="Verdana" charset="0"/>
              <a:ea typeface="Verdana" charset="0"/>
              <a:cs typeface="Verdana" charset="0"/>
            </a:endParaRPr>
          </a:p>
        </p:txBody>
      </p:sp>
      <p:sp>
        <p:nvSpPr>
          <p:cNvPr id="141321" name="Line 11"/>
          <p:cNvSpPr>
            <a:spLocks noChangeShapeType="1"/>
          </p:cNvSpPr>
          <p:nvPr/>
        </p:nvSpPr>
        <p:spPr bwMode="auto">
          <a:xfrm>
            <a:off x="1437453" y="2199893"/>
            <a:ext cx="58738" cy="1587"/>
          </a:xfrm>
          <a:prstGeom prst="line">
            <a:avLst/>
          </a:prstGeom>
          <a:noFill/>
          <a:ln w="12700">
            <a:solidFill>
              <a:srgbClr val="FF6600"/>
            </a:solidFill>
            <a:round/>
            <a:headEnd/>
            <a:tailEnd/>
          </a:ln>
        </p:spPr>
        <p:txBody>
          <a:bodyPr/>
          <a:lstStyle/>
          <a:p>
            <a:endParaRPr lang="es-ES" sz="1600" b="1">
              <a:solidFill>
                <a:srgbClr val="21557F"/>
              </a:solidFill>
              <a:latin typeface="Verdana" charset="0"/>
              <a:ea typeface="Verdana" charset="0"/>
              <a:cs typeface="Verdana" charset="0"/>
            </a:endParaRPr>
          </a:p>
        </p:txBody>
      </p:sp>
      <p:sp>
        <p:nvSpPr>
          <p:cNvPr id="141322" name="Line 12"/>
          <p:cNvSpPr>
            <a:spLocks noChangeShapeType="1"/>
          </p:cNvSpPr>
          <p:nvPr/>
        </p:nvSpPr>
        <p:spPr bwMode="auto">
          <a:xfrm>
            <a:off x="1437453" y="1552193"/>
            <a:ext cx="58738" cy="1587"/>
          </a:xfrm>
          <a:prstGeom prst="line">
            <a:avLst/>
          </a:prstGeom>
          <a:noFill/>
          <a:ln w="12700">
            <a:solidFill>
              <a:srgbClr val="FFFFFF"/>
            </a:solidFill>
            <a:round/>
            <a:headEnd/>
            <a:tailEnd/>
          </a:ln>
        </p:spPr>
        <p:txBody>
          <a:bodyPr/>
          <a:lstStyle/>
          <a:p>
            <a:endParaRPr lang="es-ES" sz="1600" b="1">
              <a:solidFill>
                <a:srgbClr val="21557F"/>
              </a:solidFill>
              <a:latin typeface="Verdana" charset="0"/>
              <a:ea typeface="Verdana" charset="0"/>
              <a:cs typeface="Verdana" charset="0"/>
            </a:endParaRPr>
          </a:p>
        </p:txBody>
      </p:sp>
      <p:sp>
        <p:nvSpPr>
          <p:cNvPr id="141323" name="Line 13"/>
          <p:cNvSpPr>
            <a:spLocks noChangeShapeType="1"/>
          </p:cNvSpPr>
          <p:nvPr/>
        </p:nvSpPr>
        <p:spPr bwMode="auto">
          <a:xfrm>
            <a:off x="1496191" y="5441568"/>
            <a:ext cx="6856412" cy="1587"/>
          </a:xfrm>
          <a:prstGeom prst="line">
            <a:avLst/>
          </a:prstGeom>
          <a:noFill/>
          <a:ln w="25400">
            <a:solidFill>
              <a:srgbClr val="D97A33"/>
            </a:solidFill>
            <a:round/>
            <a:headEnd/>
            <a:tailEnd/>
          </a:ln>
        </p:spPr>
        <p:txBody>
          <a:bodyPr/>
          <a:lstStyle/>
          <a:p>
            <a:endParaRPr lang="es-ES" sz="1600" b="1">
              <a:solidFill>
                <a:srgbClr val="21557F"/>
              </a:solidFill>
              <a:latin typeface="Verdana" charset="0"/>
              <a:ea typeface="Verdana" charset="0"/>
              <a:cs typeface="Verdana" charset="0"/>
            </a:endParaRPr>
          </a:p>
        </p:txBody>
      </p:sp>
      <p:sp>
        <p:nvSpPr>
          <p:cNvPr id="141324" name="Line 14"/>
          <p:cNvSpPr>
            <a:spLocks noChangeShapeType="1"/>
          </p:cNvSpPr>
          <p:nvPr/>
        </p:nvSpPr>
        <p:spPr bwMode="auto">
          <a:xfrm flipV="1">
            <a:off x="1496191" y="5441568"/>
            <a:ext cx="1587" cy="60325"/>
          </a:xfrm>
          <a:prstGeom prst="line">
            <a:avLst/>
          </a:prstGeom>
          <a:noFill/>
          <a:ln w="12700">
            <a:solidFill>
              <a:srgbClr val="FFFFFF"/>
            </a:solidFill>
            <a:round/>
            <a:headEnd/>
            <a:tailEnd/>
          </a:ln>
        </p:spPr>
        <p:txBody>
          <a:bodyPr/>
          <a:lstStyle/>
          <a:p>
            <a:endParaRPr lang="es-ES" sz="1600" b="1">
              <a:solidFill>
                <a:srgbClr val="21557F"/>
              </a:solidFill>
              <a:latin typeface="Verdana" charset="0"/>
              <a:ea typeface="Verdana" charset="0"/>
              <a:cs typeface="Verdana" charset="0"/>
            </a:endParaRPr>
          </a:p>
        </p:txBody>
      </p:sp>
      <p:sp>
        <p:nvSpPr>
          <p:cNvPr id="141325" name="Line 15"/>
          <p:cNvSpPr>
            <a:spLocks noChangeShapeType="1"/>
          </p:cNvSpPr>
          <p:nvPr/>
        </p:nvSpPr>
        <p:spPr bwMode="auto">
          <a:xfrm flipV="1">
            <a:off x="2639191" y="5441568"/>
            <a:ext cx="1587" cy="60325"/>
          </a:xfrm>
          <a:prstGeom prst="line">
            <a:avLst/>
          </a:prstGeom>
          <a:noFill/>
          <a:ln w="12700">
            <a:solidFill>
              <a:srgbClr val="FF6600"/>
            </a:solidFill>
            <a:round/>
            <a:headEnd/>
            <a:tailEnd/>
          </a:ln>
        </p:spPr>
        <p:txBody>
          <a:bodyPr/>
          <a:lstStyle/>
          <a:p>
            <a:endParaRPr lang="es-ES" sz="1600" b="1">
              <a:solidFill>
                <a:srgbClr val="21557F"/>
              </a:solidFill>
              <a:latin typeface="Verdana" charset="0"/>
              <a:ea typeface="Verdana" charset="0"/>
              <a:cs typeface="Verdana" charset="0"/>
            </a:endParaRPr>
          </a:p>
        </p:txBody>
      </p:sp>
      <p:sp>
        <p:nvSpPr>
          <p:cNvPr id="141326" name="Line 16"/>
          <p:cNvSpPr>
            <a:spLocks noChangeShapeType="1"/>
          </p:cNvSpPr>
          <p:nvPr/>
        </p:nvSpPr>
        <p:spPr bwMode="auto">
          <a:xfrm flipV="1">
            <a:off x="3782191" y="5441568"/>
            <a:ext cx="1587" cy="60325"/>
          </a:xfrm>
          <a:prstGeom prst="line">
            <a:avLst/>
          </a:prstGeom>
          <a:noFill/>
          <a:ln w="12700">
            <a:solidFill>
              <a:srgbClr val="FF6600"/>
            </a:solidFill>
            <a:round/>
            <a:headEnd/>
            <a:tailEnd/>
          </a:ln>
        </p:spPr>
        <p:txBody>
          <a:bodyPr/>
          <a:lstStyle/>
          <a:p>
            <a:endParaRPr lang="es-ES" sz="1600" b="1">
              <a:solidFill>
                <a:srgbClr val="21557F"/>
              </a:solidFill>
              <a:latin typeface="Verdana" charset="0"/>
              <a:ea typeface="Verdana" charset="0"/>
              <a:cs typeface="Verdana" charset="0"/>
            </a:endParaRPr>
          </a:p>
        </p:txBody>
      </p:sp>
      <p:sp>
        <p:nvSpPr>
          <p:cNvPr id="141327" name="Line 17"/>
          <p:cNvSpPr>
            <a:spLocks noChangeShapeType="1"/>
          </p:cNvSpPr>
          <p:nvPr/>
        </p:nvSpPr>
        <p:spPr bwMode="auto">
          <a:xfrm flipV="1">
            <a:off x="4925191" y="5441568"/>
            <a:ext cx="1587" cy="60325"/>
          </a:xfrm>
          <a:prstGeom prst="line">
            <a:avLst/>
          </a:prstGeom>
          <a:noFill/>
          <a:ln w="12700">
            <a:solidFill>
              <a:srgbClr val="FF6600"/>
            </a:solidFill>
            <a:round/>
            <a:headEnd/>
            <a:tailEnd/>
          </a:ln>
        </p:spPr>
        <p:txBody>
          <a:bodyPr/>
          <a:lstStyle/>
          <a:p>
            <a:endParaRPr lang="es-ES" sz="1600" b="1">
              <a:solidFill>
                <a:srgbClr val="21557F"/>
              </a:solidFill>
              <a:latin typeface="Verdana" charset="0"/>
              <a:ea typeface="Verdana" charset="0"/>
              <a:cs typeface="Verdana" charset="0"/>
            </a:endParaRPr>
          </a:p>
        </p:txBody>
      </p:sp>
      <p:sp>
        <p:nvSpPr>
          <p:cNvPr id="141328" name="Line 18"/>
          <p:cNvSpPr>
            <a:spLocks noChangeShapeType="1"/>
          </p:cNvSpPr>
          <p:nvPr/>
        </p:nvSpPr>
        <p:spPr bwMode="auto">
          <a:xfrm flipV="1">
            <a:off x="6066603" y="5441568"/>
            <a:ext cx="1588" cy="60325"/>
          </a:xfrm>
          <a:prstGeom prst="line">
            <a:avLst/>
          </a:prstGeom>
          <a:noFill/>
          <a:ln w="12700">
            <a:solidFill>
              <a:srgbClr val="FF6600"/>
            </a:solidFill>
            <a:round/>
            <a:headEnd/>
            <a:tailEnd/>
          </a:ln>
        </p:spPr>
        <p:txBody>
          <a:bodyPr/>
          <a:lstStyle/>
          <a:p>
            <a:endParaRPr lang="es-ES" sz="1600" b="1">
              <a:solidFill>
                <a:srgbClr val="21557F"/>
              </a:solidFill>
              <a:latin typeface="Verdana" charset="0"/>
              <a:ea typeface="Verdana" charset="0"/>
              <a:cs typeface="Verdana" charset="0"/>
            </a:endParaRPr>
          </a:p>
        </p:txBody>
      </p:sp>
      <p:sp>
        <p:nvSpPr>
          <p:cNvPr id="141329" name="Line 19"/>
          <p:cNvSpPr>
            <a:spLocks noChangeShapeType="1"/>
          </p:cNvSpPr>
          <p:nvPr/>
        </p:nvSpPr>
        <p:spPr bwMode="auto">
          <a:xfrm flipV="1">
            <a:off x="7209603" y="5441568"/>
            <a:ext cx="1588" cy="60325"/>
          </a:xfrm>
          <a:prstGeom prst="line">
            <a:avLst/>
          </a:prstGeom>
          <a:noFill/>
          <a:ln w="12700">
            <a:solidFill>
              <a:srgbClr val="FF6600"/>
            </a:solidFill>
            <a:round/>
            <a:headEnd/>
            <a:tailEnd/>
          </a:ln>
        </p:spPr>
        <p:txBody>
          <a:bodyPr/>
          <a:lstStyle/>
          <a:p>
            <a:endParaRPr lang="es-ES" sz="1600" b="1">
              <a:solidFill>
                <a:srgbClr val="21557F"/>
              </a:solidFill>
              <a:latin typeface="Verdana" charset="0"/>
              <a:ea typeface="Verdana" charset="0"/>
              <a:cs typeface="Verdana" charset="0"/>
            </a:endParaRPr>
          </a:p>
        </p:txBody>
      </p:sp>
      <p:sp>
        <p:nvSpPr>
          <p:cNvPr id="141330" name="Line 20"/>
          <p:cNvSpPr>
            <a:spLocks noChangeShapeType="1"/>
          </p:cNvSpPr>
          <p:nvPr/>
        </p:nvSpPr>
        <p:spPr bwMode="auto">
          <a:xfrm flipV="1">
            <a:off x="8352603" y="5441568"/>
            <a:ext cx="1588" cy="60325"/>
          </a:xfrm>
          <a:prstGeom prst="line">
            <a:avLst/>
          </a:prstGeom>
          <a:noFill/>
          <a:ln w="12700">
            <a:solidFill>
              <a:srgbClr val="FF6600"/>
            </a:solidFill>
            <a:round/>
            <a:headEnd/>
            <a:tailEnd/>
          </a:ln>
        </p:spPr>
        <p:txBody>
          <a:bodyPr/>
          <a:lstStyle/>
          <a:p>
            <a:endParaRPr lang="es-ES" sz="1600" b="1">
              <a:solidFill>
                <a:srgbClr val="21557F"/>
              </a:solidFill>
              <a:latin typeface="Verdana" charset="0"/>
              <a:ea typeface="Verdana" charset="0"/>
              <a:cs typeface="Verdana" charset="0"/>
            </a:endParaRPr>
          </a:p>
        </p:txBody>
      </p:sp>
      <p:sp>
        <p:nvSpPr>
          <p:cNvPr id="141331" name="Rectangle 21"/>
          <p:cNvSpPr>
            <a:spLocks noChangeArrowheads="1"/>
          </p:cNvSpPr>
          <p:nvPr/>
        </p:nvSpPr>
        <p:spPr bwMode="auto">
          <a:xfrm>
            <a:off x="1235040" y="5328855"/>
            <a:ext cx="109004" cy="184666"/>
          </a:xfrm>
          <a:prstGeom prst="rect">
            <a:avLst/>
          </a:prstGeom>
          <a:noFill/>
          <a:ln w="9525">
            <a:noFill/>
            <a:miter lim="800000"/>
            <a:headEnd/>
            <a:tailEnd/>
          </a:ln>
        </p:spPr>
        <p:txBody>
          <a:bodyPr wrap="none" lIns="0" tIns="0" rIns="0" bIns="0">
            <a:spAutoFit/>
          </a:bodyPr>
          <a:lstStyle/>
          <a:p>
            <a:pPr>
              <a:spcBef>
                <a:spcPct val="30000"/>
              </a:spcBef>
            </a:pPr>
            <a:r>
              <a:rPr lang="en-US" sz="1200" b="1">
                <a:solidFill>
                  <a:srgbClr val="21557F"/>
                </a:solidFill>
                <a:latin typeface="Verdana" charset="0"/>
                <a:ea typeface="Verdana" charset="0"/>
                <a:cs typeface="Verdana" charset="0"/>
              </a:rPr>
              <a:t>0</a:t>
            </a:r>
          </a:p>
        </p:txBody>
      </p:sp>
      <p:sp>
        <p:nvSpPr>
          <p:cNvPr id="141332" name="Rectangle 22"/>
          <p:cNvSpPr>
            <a:spLocks noChangeArrowheads="1"/>
          </p:cNvSpPr>
          <p:nvPr/>
        </p:nvSpPr>
        <p:spPr bwMode="auto">
          <a:xfrm>
            <a:off x="952179" y="4679568"/>
            <a:ext cx="383118" cy="184666"/>
          </a:xfrm>
          <a:prstGeom prst="rect">
            <a:avLst/>
          </a:prstGeom>
          <a:noFill/>
          <a:ln w="9525">
            <a:noFill/>
            <a:miter lim="800000"/>
            <a:headEnd/>
            <a:tailEnd/>
          </a:ln>
        </p:spPr>
        <p:txBody>
          <a:bodyPr wrap="none" lIns="0" tIns="0" rIns="0" bIns="0">
            <a:spAutoFit/>
          </a:bodyPr>
          <a:lstStyle/>
          <a:p>
            <a:pPr>
              <a:spcBef>
                <a:spcPct val="30000"/>
              </a:spcBef>
            </a:pPr>
            <a:r>
              <a:rPr lang="en-US" sz="1200" b="1" dirty="0">
                <a:solidFill>
                  <a:srgbClr val="21557F"/>
                </a:solidFill>
                <a:latin typeface="Verdana" charset="0"/>
                <a:ea typeface="Verdana" charset="0"/>
                <a:cs typeface="Verdana" charset="0"/>
              </a:rPr>
              <a:t>0.05</a:t>
            </a:r>
          </a:p>
        </p:txBody>
      </p:sp>
      <p:sp>
        <p:nvSpPr>
          <p:cNvPr id="141333" name="Rectangle 23"/>
          <p:cNvSpPr>
            <a:spLocks noChangeArrowheads="1"/>
          </p:cNvSpPr>
          <p:nvPr/>
        </p:nvSpPr>
        <p:spPr bwMode="auto">
          <a:xfrm>
            <a:off x="1065693" y="4031868"/>
            <a:ext cx="274114" cy="184666"/>
          </a:xfrm>
          <a:prstGeom prst="rect">
            <a:avLst/>
          </a:prstGeom>
          <a:noFill/>
          <a:ln w="9525">
            <a:noFill/>
            <a:miter lim="800000"/>
            <a:headEnd/>
            <a:tailEnd/>
          </a:ln>
        </p:spPr>
        <p:txBody>
          <a:bodyPr wrap="none" lIns="0" tIns="0" rIns="0" bIns="0">
            <a:spAutoFit/>
          </a:bodyPr>
          <a:lstStyle/>
          <a:p>
            <a:pPr>
              <a:spcBef>
                <a:spcPct val="30000"/>
              </a:spcBef>
            </a:pPr>
            <a:r>
              <a:rPr lang="en-US" sz="1200" b="1">
                <a:solidFill>
                  <a:srgbClr val="21557F"/>
                </a:solidFill>
                <a:latin typeface="Verdana" charset="0"/>
                <a:ea typeface="Verdana" charset="0"/>
                <a:cs typeface="Verdana" charset="0"/>
              </a:rPr>
              <a:t>0.1</a:t>
            </a:r>
          </a:p>
        </p:txBody>
      </p:sp>
      <p:sp>
        <p:nvSpPr>
          <p:cNvPr id="141334" name="Rectangle 24"/>
          <p:cNvSpPr>
            <a:spLocks noChangeArrowheads="1"/>
          </p:cNvSpPr>
          <p:nvPr/>
        </p:nvSpPr>
        <p:spPr bwMode="auto">
          <a:xfrm>
            <a:off x="952179" y="3382580"/>
            <a:ext cx="383118" cy="184666"/>
          </a:xfrm>
          <a:prstGeom prst="rect">
            <a:avLst/>
          </a:prstGeom>
          <a:noFill/>
          <a:ln w="9525">
            <a:noFill/>
            <a:miter lim="800000"/>
            <a:headEnd/>
            <a:tailEnd/>
          </a:ln>
        </p:spPr>
        <p:txBody>
          <a:bodyPr wrap="none" lIns="0" tIns="0" rIns="0" bIns="0">
            <a:spAutoFit/>
          </a:bodyPr>
          <a:lstStyle/>
          <a:p>
            <a:pPr>
              <a:spcBef>
                <a:spcPct val="30000"/>
              </a:spcBef>
            </a:pPr>
            <a:r>
              <a:rPr lang="en-US" sz="1200" b="1">
                <a:solidFill>
                  <a:srgbClr val="21557F"/>
                </a:solidFill>
                <a:latin typeface="Verdana" charset="0"/>
                <a:ea typeface="Verdana" charset="0"/>
                <a:cs typeface="Verdana" charset="0"/>
              </a:rPr>
              <a:t>0.15</a:t>
            </a:r>
          </a:p>
        </p:txBody>
      </p:sp>
      <p:sp>
        <p:nvSpPr>
          <p:cNvPr id="141335" name="Rectangle 25"/>
          <p:cNvSpPr>
            <a:spLocks noChangeArrowheads="1"/>
          </p:cNvSpPr>
          <p:nvPr/>
        </p:nvSpPr>
        <p:spPr bwMode="auto">
          <a:xfrm>
            <a:off x="1065693" y="2734880"/>
            <a:ext cx="274114" cy="184666"/>
          </a:xfrm>
          <a:prstGeom prst="rect">
            <a:avLst/>
          </a:prstGeom>
          <a:noFill/>
          <a:ln w="9525">
            <a:noFill/>
            <a:miter lim="800000"/>
            <a:headEnd/>
            <a:tailEnd/>
          </a:ln>
        </p:spPr>
        <p:txBody>
          <a:bodyPr wrap="none" lIns="0" tIns="0" rIns="0" bIns="0">
            <a:spAutoFit/>
          </a:bodyPr>
          <a:lstStyle/>
          <a:p>
            <a:pPr>
              <a:spcBef>
                <a:spcPct val="30000"/>
              </a:spcBef>
            </a:pPr>
            <a:r>
              <a:rPr lang="en-US" sz="1200" b="1">
                <a:solidFill>
                  <a:srgbClr val="21557F"/>
                </a:solidFill>
                <a:latin typeface="Verdana" charset="0"/>
                <a:ea typeface="Verdana" charset="0"/>
                <a:cs typeface="Verdana" charset="0"/>
              </a:rPr>
              <a:t>0.2</a:t>
            </a:r>
          </a:p>
        </p:txBody>
      </p:sp>
      <p:sp>
        <p:nvSpPr>
          <p:cNvPr id="141336" name="Rectangle 26"/>
          <p:cNvSpPr>
            <a:spLocks noChangeArrowheads="1"/>
          </p:cNvSpPr>
          <p:nvPr/>
        </p:nvSpPr>
        <p:spPr bwMode="auto">
          <a:xfrm>
            <a:off x="952179" y="2087180"/>
            <a:ext cx="383118" cy="184666"/>
          </a:xfrm>
          <a:prstGeom prst="rect">
            <a:avLst/>
          </a:prstGeom>
          <a:noFill/>
          <a:ln w="9525">
            <a:noFill/>
            <a:miter lim="800000"/>
            <a:headEnd/>
            <a:tailEnd/>
          </a:ln>
        </p:spPr>
        <p:txBody>
          <a:bodyPr wrap="none" lIns="0" tIns="0" rIns="0" bIns="0">
            <a:spAutoFit/>
          </a:bodyPr>
          <a:lstStyle/>
          <a:p>
            <a:pPr>
              <a:spcBef>
                <a:spcPct val="30000"/>
              </a:spcBef>
            </a:pPr>
            <a:r>
              <a:rPr lang="en-US" sz="1200" b="1">
                <a:solidFill>
                  <a:srgbClr val="21557F"/>
                </a:solidFill>
                <a:latin typeface="Verdana" charset="0"/>
                <a:ea typeface="Verdana" charset="0"/>
                <a:cs typeface="Verdana" charset="0"/>
              </a:rPr>
              <a:t>0.25</a:t>
            </a:r>
          </a:p>
        </p:txBody>
      </p:sp>
      <p:sp>
        <p:nvSpPr>
          <p:cNvPr id="141337" name="Rectangle 27"/>
          <p:cNvSpPr>
            <a:spLocks noChangeArrowheads="1"/>
          </p:cNvSpPr>
          <p:nvPr/>
        </p:nvSpPr>
        <p:spPr bwMode="auto">
          <a:xfrm>
            <a:off x="1065693" y="1439480"/>
            <a:ext cx="274114" cy="184666"/>
          </a:xfrm>
          <a:prstGeom prst="rect">
            <a:avLst/>
          </a:prstGeom>
          <a:noFill/>
          <a:ln w="9525">
            <a:noFill/>
            <a:miter lim="800000"/>
            <a:headEnd/>
            <a:tailEnd/>
          </a:ln>
        </p:spPr>
        <p:txBody>
          <a:bodyPr wrap="none" lIns="0" tIns="0" rIns="0" bIns="0">
            <a:spAutoFit/>
          </a:bodyPr>
          <a:lstStyle/>
          <a:p>
            <a:pPr>
              <a:spcBef>
                <a:spcPct val="30000"/>
              </a:spcBef>
            </a:pPr>
            <a:r>
              <a:rPr lang="en-US" sz="1200" b="1">
                <a:solidFill>
                  <a:srgbClr val="21557F"/>
                </a:solidFill>
                <a:latin typeface="Verdana" charset="0"/>
                <a:ea typeface="Verdana" charset="0"/>
                <a:cs typeface="Verdana" charset="0"/>
              </a:rPr>
              <a:t>0.3</a:t>
            </a:r>
          </a:p>
        </p:txBody>
      </p:sp>
      <p:sp>
        <p:nvSpPr>
          <p:cNvPr id="141338" name="Rectangle 28"/>
          <p:cNvSpPr>
            <a:spLocks noChangeArrowheads="1"/>
          </p:cNvSpPr>
          <p:nvPr/>
        </p:nvSpPr>
        <p:spPr bwMode="auto">
          <a:xfrm>
            <a:off x="1439828" y="5597143"/>
            <a:ext cx="109004" cy="184666"/>
          </a:xfrm>
          <a:prstGeom prst="rect">
            <a:avLst/>
          </a:prstGeom>
          <a:noFill/>
          <a:ln w="9525">
            <a:noFill/>
            <a:miter lim="800000"/>
            <a:headEnd/>
            <a:tailEnd/>
          </a:ln>
        </p:spPr>
        <p:txBody>
          <a:bodyPr wrap="none" lIns="0" tIns="0" rIns="0" bIns="0">
            <a:spAutoFit/>
          </a:bodyPr>
          <a:lstStyle/>
          <a:p>
            <a:pPr>
              <a:spcBef>
                <a:spcPct val="30000"/>
              </a:spcBef>
            </a:pPr>
            <a:r>
              <a:rPr lang="en-US" sz="1200" b="1">
                <a:solidFill>
                  <a:srgbClr val="21557F"/>
                </a:solidFill>
                <a:latin typeface="Verdana" charset="0"/>
                <a:ea typeface="Verdana" charset="0"/>
                <a:cs typeface="Verdana" charset="0"/>
              </a:rPr>
              <a:t>0</a:t>
            </a:r>
          </a:p>
        </p:txBody>
      </p:sp>
      <p:sp>
        <p:nvSpPr>
          <p:cNvPr id="141339" name="Rectangle 29"/>
          <p:cNvSpPr>
            <a:spLocks noChangeArrowheads="1"/>
          </p:cNvSpPr>
          <p:nvPr/>
        </p:nvSpPr>
        <p:spPr bwMode="auto">
          <a:xfrm>
            <a:off x="2582828" y="5597143"/>
            <a:ext cx="109004" cy="184666"/>
          </a:xfrm>
          <a:prstGeom prst="rect">
            <a:avLst/>
          </a:prstGeom>
          <a:noFill/>
          <a:ln w="9525">
            <a:noFill/>
            <a:miter lim="800000"/>
            <a:headEnd/>
            <a:tailEnd/>
          </a:ln>
        </p:spPr>
        <p:txBody>
          <a:bodyPr wrap="none" lIns="0" tIns="0" rIns="0" bIns="0">
            <a:spAutoFit/>
          </a:bodyPr>
          <a:lstStyle/>
          <a:p>
            <a:pPr>
              <a:spcBef>
                <a:spcPct val="30000"/>
              </a:spcBef>
            </a:pPr>
            <a:r>
              <a:rPr lang="en-US" sz="1200" b="1">
                <a:solidFill>
                  <a:srgbClr val="21557F"/>
                </a:solidFill>
                <a:latin typeface="Verdana" charset="0"/>
                <a:ea typeface="Verdana" charset="0"/>
                <a:cs typeface="Verdana" charset="0"/>
              </a:rPr>
              <a:t>6</a:t>
            </a:r>
          </a:p>
        </p:txBody>
      </p:sp>
      <p:sp>
        <p:nvSpPr>
          <p:cNvPr id="141340" name="Rectangle 30"/>
          <p:cNvSpPr>
            <a:spLocks noChangeArrowheads="1"/>
          </p:cNvSpPr>
          <p:nvPr/>
        </p:nvSpPr>
        <p:spPr bwMode="auto">
          <a:xfrm>
            <a:off x="3667877" y="5597143"/>
            <a:ext cx="218008" cy="184666"/>
          </a:xfrm>
          <a:prstGeom prst="rect">
            <a:avLst/>
          </a:prstGeom>
          <a:noFill/>
          <a:ln w="9525">
            <a:noFill/>
            <a:miter lim="800000"/>
            <a:headEnd/>
            <a:tailEnd/>
          </a:ln>
        </p:spPr>
        <p:txBody>
          <a:bodyPr wrap="none" lIns="0" tIns="0" rIns="0" bIns="0">
            <a:spAutoFit/>
          </a:bodyPr>
          <a:lstStyle/>
          <a:p>
            <a:pPr>
              <a:spcBef>
                <a:spcPct val="30000"/>
              </a:spcBef>
            </a:pPr>
            <a:r>
              <a:rPr lang="en-US" sz="1200" b="1" dirty="0">
                <a:solidFill>
                  <a:srgbClr val="21557F"/>
                </a:solidFill>
                <a:latin typeface="Verdana" charset="0"/>
                <a:ea typeface="Verdana" charset="0"/>
                <a:cs typeface="Verdana" charset="0"/>
              </a:rPr>
              <a:t>12</a:t>
            </a:r>
          </a:p>
        </p:txBody>
      </p:sp>
      <p:sp>
        <p:nvSpPr>
          <p:cNvPr id="141341" name="Rectangle 31"/>
          <p:cNvSpPr>
            <a:spLocks noChangeArrowheads="1"/>
          </p:cNvSpPr>
          <p:nvPr/>
        </p:nvSpPr>
        <p:spPr bwMode="auto">
          <a:xfrm>
            <a:off x="4810877" y="5597143"/>
            <a:ext cx="218008" cy="184666"/>
          </a:xfrm>
          <a:prstGeom prst="rect">
            <a:avLst/>
          </a:prstGeom>
          <a:noFill/>
          <a:ln w="9525">
            <a:noFill/>
            <a:miter lim="800000"/>
            <a:headEnd/>
            <a:tailEnd/>
          </a:ln>
        </p:spPr>
        <p:txBody>
          <a:bodyPr wrap="none" lIns="0" tIns="0" rIns="0" bIns="0">
            <a:spAutoFit/>
          </a:bodyPr>
          <a:lstStyle/>
          <a:p>
            <a:pPr>
              <a:spcBef>
                <a:spcPct val="30000"/>
              </a:spcBef>
            </a:pPr>
            <a:r>
              <a:rPr lang="en-US" sz="1200" b="1" dirty="0">
                <a:solidFill>
                  <a:srgbClr val="21557F"/>
                </a:solidFill>
                <a:latin typeface="Verdana" charset="0"/>
                <a:ea typeface="Verdana" charset="0"/>
                <a:cs typeface="Verdana" charset="0"/>
              </a:rPr>
              <a:t>18</a:t>
            </a:r>
          </a:p>
        </p:txBody>
      </p:sp>
      <p:sp>
        <p:nvSpPr>
          <p:cNvPr id="141342" name="Rectangle 32"/>
          <p:cNvSpPr>
            <a:spLocks noChangeArrowheads="1"/>
          </p:cNvSpPr>
          <p:nvPr/>
        </p:nvSpPr>
        <p:spPr bwMode="auto">
          <a:xfrm>
            <a:off x="5952290" y="5597143"/>
            <a:ext cx="218008" cy="184666"/>
          </a:xfrm>
          <a:prstGeom prst="rect">
            <a:avLst/>
          </a:prstGeom>
          <a:noFill/>
          <a:ln w="9525">
            <a:noFill/>
            <a:miter lim="800000"/>
            <a:headEnd/>
            <a:tailEnd/>
          </a:ln>
        </p:spPr>
        <p:txBody>
          <a:bodyPr wrap="none" lIns="0" tIns="0" rIns="0" bIns="0">
            <a:spAutoFit/>
          </a:bodyPr>
          <a:lstStyle/>
          <a:p>
            <a:pPr>
              <a:spcBef>
                <a:spcPct val="30000"/>
              </a:spcBef>
            </a:pPr>
            <a:r>
              <a:rPr lang="en-US" sz="1200" b="1">
                <a:solidFill>
                  <a:srgbClr val="21557F"/>
                </a:solidFill>
                <a:latin typeface="Verdana" charset="0"/>
                <a:ea typeface="Verdana" charset="0"/>
                <a:cs typeface="Verdana" charset="0"/>
              </a:rPr>
              <a:t>24</a:t>
            </a:r>
          </a:p>
        </p:txBody>
      </p:sp>
      <p:sp>
        <p:nvSpPr>
          <p:cNvPr id="141343" name="Rectangle 33"/>
          <p:cNvSpPr>
            <a:spLocks noChangeArrowheads="1"/>
          </p:cNvSpPr>
          <p:nvPr/>
        </p:nvSpPr>
        <p:spPr bwMode="auto">
          <a:xfrm>
            <a:off x="7095290" y="5597143"/>
            <a:ext cx="218008" cy="184666"/>
          </a:xfrm>
          <a:prstGeom prst="rect">
            <a:avLst/>
          </a:prstGeom>
          <a:noFill/>
          <a:ln w="9525">
            <a:noFill/>
            <a:miter lim="800000"/>
            <a:headEnd/>
            <a:tailEnd/>
          </a:ln>
        </p:spPr>
        <p:txBody>
          <a:bodyPr wrap="none" lIns="0" tIns="0" rIns="0" bIns="0">
            <a:spAutoFit/>
          </a:bodyPr>
          <a:lstStyle/>
          <a:p>
            <a:pPr>
              <a:spcBef>
                <a:spcPct val="30000"/>
              </a:spcBef>
            </a:pPr>
            <a:r>
              <a:rPr lang="en-US" sz="1200" b="1">
                <a:solidFill>
                  <a:srgbClr val="21557F"/>
                </a:solidFill>
                <a:latin typeface="Verdana" charset="0"/>
                <a:ea typeface="Verdana" charset="0"/>
                <a:cs typeface="Verdana" charset="0"/>
              </a:rPr>
              <a:t>30</a:t>
            </a:r>
          </a:p>
        </p:txBody>
      </p:sp>
      <p:sp>
        <p:nvSpPr>
          <p:cNvPr id="141344" name="Rectangle 34"/>
          <p:cNvSpPr>
            <a:spLocks noChangeArrowheads="1"/>
          </p:cNvSpPr>
          <p:nvPr/>
        </p:nvSpPr>
        <p:spPr bwMode="auto">
          <a:xfrm>
            <a:off x="8238290" y="5597143"/>
            <a:ext cx="218008" cy="184666"/>
          </a:xfrm>
          <a:prstGeom prst="rect">
            <a:avLst/>
          </a:prstGeom>
          <a:noFill/>
          <a:ln w="9525">
            <a:noFill/>
            <a:miter lim="800000"/>
            <a:headEnd/>
            <a:tailEnd/>
          </a:ln>
        </p:spPr>
        <p:txBody>
          <a:bodyPr wrap="none" lIns="0" tIns="0" rIns="0" bIns="0">
            <a:spAutoFit/>
          </a:bodyPr>
          <a:lstStyle/>
          <a:p>
            <a:pPr>
              <a:spcBef>
                <a:spcPct val="30000"/>
              </a:spcBef>
            </a:pPr>
            <a:r>
              <a:rPr lang="en-US" sz="1200" b="1">
                <a:solidFill>
                  <a:srgbClr val="21557F"/>
                </a:solidFill>
                <a:latin typeface="Verdana" charset="0"/>
                <a:ea typeface="Verdana" charset="0"/>
                <a:cs typeface="Verdana" charset="0"/>
              </a:rPr>
              <a:t>36</a:t>
            </a:r>
          </a:p>
        </p:txBody>
      </p:sp>
      <p:sp>
        <p:nvSpPr>
          <p:cNvPr id="141345" name="Rectangle 35"/>
          <p:cNvSpPr>
            <a:spLocks noChangeArrowheads="1"/>
          </p:cNvSpPr>
          <p:nvPr/>
        </p:nvSpPr>
        <p:spPr bwMode="auto">
          <a:xfrm rot="-5400000">
            <a:off x="-783867" y="3211052"/>
            <a:ext cx="2710678" cy="246221"/>
          </a:xfrm>
          <a:prstGeom prst="rect">
            <a:avLst/>
          </a:prstGeom>
          <a:noFill/>
          <a:ln w="9525">
            <a:noFill/>
            <a:miter lim="800000"/>
            <a:headEnd/>
            <a:tailEnd/>
          </a:ln>
        </p:spPr>
        <p:txBody>
          <a:bodyPr wrap="none" lIns="0" tIns="0" rIns="0" bIns="0">
            <a:spAutoFit/>
          </a:bodyPr>
          <a:lstStyle/>
          <a:p>
            <a:pPr>
              <a:spcBef>
                <a:spcPct val="30000"/>
              </a:spcBef>
            </a:pPr>
            <a:r>
              <a:rPr lang="es-ES_tradnl" sz="1600" b="1">
                <a:solidFill>
                  <a:srgbClr val="21557F"/>
                </a:solidFill>
                <a:latin typeface="Verdana" charset="0"/>
                <a:ea typeface="Verdana" charset="0"/>
                <a:cs typeface="Verdana" charset="0"/>
              </a:rPr>
              <a:t>Probabilidad de muerte</a:t>
            </a:r>
            <a:endParaRPr lang="en-US" sz="1200" b="1">
              <a:solidFill>
                <a:srgbClr val="21557F"/>
              </a:solidFill>
              <a:latin typeface="Verdana" charset="0"/>
              <a:ea typeface="Verdana" charset="0"/>
              <a:cs typeface="Verdana" charset="0"/>
            </a:endParaRPr>
          </a:p>
        </p:txBody>
      </p:sp>
      <p:sp>
        <p:nvSpPr>
          <p:cNvPr id="141346" name="Rectangle 36"/>
          <p:cNvSpPr>
            <a:spLocks noGrp="1" noChangeArrowheads="1"/>
          </p:cNvSpPr>
          <p:nvPr>
            <p:ph type="title"/>
          </p:nvPr>
        </p:nvSpPr>
        <p:spPr>
          <a:xfrm>
            <a:off x="827584" y="53752"/>
            <a:ext cx="7772400" cy="1143000"/>
          </a:xfrm>
        </p:spPr>
        <p:txBody>
          <a:bodyPr/>
          <a:lstStyle/>
          <a:p>
            <a:pPr eaLnBrk="1" hangingPunct="1"/>
            <a:r>
              <a:rPr lang="en-US" altLang="en-US" dirty="0">
                <a:latin typeface="Verdana" charset="0"/>
                <a:ea typeface="Verdana" charset="0"/>
                <a:cs typeface="Verdana" charset="0"/>
              </a:rPr>
              <a:t>VALIANT: </a:t>
            </a:r>
            <a:r>
              <a:rPr lang="en-US" altLang="en-US" dirty="0" err="1">
                <a:latin typeface="Verdana" charset="0"/>
                <a:ea typeface="Verdana" charset="0"/>
                <a:cs typeface="Verdana" charset="0"/>
              </a:rPr>
              <a:t>Mortalidad</a:t>
            </a:r>
            <a:r>
              <a:rPr lang="en-US" altLang="en-US" dirty="0">
                <a:latin typeface="Verdana" charset="0"/>
                <a:ea typeface="Verdana" charset="0"/>
                <a:cs typeface="Verdana" charset="0"/>
              </a:rPr>
              <a:t> global</a:t>
            </a:r>
            <a:br>
              <a:rPr lang="en-US" altLang="en-US" dirty="0">
                <a:latin typeface="Verdana" charset="0"/>
                <a:ea typeface="Verdana" charset="0"/>
                <a:cs typeface="Verdana" charset="0"/>
              </a:rPr>
            </a:br>
            <a:r>
              <a:rPr lang="en-US" altLang="en-US" dirty="0">
                <a:latin typeface="Verdana" charset="0"/>
                <a:ea typeface="Verdana" charset="0"/>
                <a:cs typeface="Verdana" charset="0"/>
              </a:rPr>
              <a:t>IC o </a:t>
            </a:r>
            <a:r>
              <a:rPr lang="en-US" altLang="en-US" dirty="0" err="1">
                <a:latin typeface="Verdana" charset="0"/>
                <a:ea typeface="Verdana" charset="0"/>
                <a:cs typeface="Verdana" charset="0"/>
              </a:rPr>
              <a:t>disfunción</a:t>
            </a:r>
            <a:r>
              <a:rPr lang="en-US" altLang="en-US" dirty="0">
                <a:latin typeface="Verdana" charset="0"/>
                <a:ea typeface="Verdana" charset="0"/>
                <a:cs typeface="Verdana" charset="0"/>
              </a:rPr>
              <a:t> </a:t>
            </a:r>
            <a:r>
              <a:rPr lang="en-US" altLang="en-US" dirty="0" err="1">
                <a:latin typeface="Verdana" charset="0"/>
                <a:ea typeface="Verdana" charset="0"/>
                <a:cs typeface="Verdana" charset="0"/>
              </a:rPr>
              <a:t>sistólica</a:t>
            </a:r>
            <a:r>
              <a:rPr lang="en-US" altLang="en-US" dirty="0">
                <a:latin typeface="Verdana" charset="0"/>
                <a:ea typeface="Verdana" charset="0"/>
                <a:cs typeface="Verdana" charset="0"/>
              </a:rPr>
              <a:t> post-IAM</a:t>
            </a:r>
            <a:br>
              <a:rPr lang="en-US" altLang="en-US" dirty="0">
                <a:latin typeface="Verdana" charset="0"/>
                <a:ea typeface="Verdana" charset="0"/>
                <a:cs typeface="Verdana" charset="0"/>
              </a:rPr>
            </a:br>
            <a:r>
              <a:rPr lang="en-US" altLang="en-US" dirty="0">
                <a:latin typeface="Verdana" charset="0"/>
                <a:ea typeface="Verdana" charset="0"/>
                <a:cs typeface="Verdana" charset="0"/>
              </a:rPr>
              <a:t> (10 </a:t>
            </a:r>
            <a:r>
              <a:rPr lang="en-US" altLang="en-US" dirty="0" err="1">
                <a:latin typeface="Verdana" charset="0"/>
                <a:ea typeface="Verdana" charset="0"/>
                <a:cs typeface="Verdana" charset="0"/>
              </a:rPr>
              <a:t>días</a:t>
            </a:r>
            <a:r>
              <a:rPr lang="en-US" altLang="en-US" dirty="0">
                <a:latin typeface="Verdana" charset="0"/>
                <a:ea typeface="Verdana" charset="0"/>
                <a:cs typeface="Verdana" charset="0"/>
              </a:rPr>
              <a:t> </a:t>
            </a:r>
            <a:r>
              <a:rPr lang="en-US" altLang="en-US" dirty="0" err="1">
                <a:latin typeface="Verdana" charset="0"/>
                <a:ea typeface="Verdana" charset="0"/>
                <a:cs typeface="Verdana" charset="0"/>
              </a:rPr>
              <a:t>previos</a:t>
            </a:r>
            <a:r>
              <a:rPr lang="en-US" altLang="en-US" dirty="0">
                <a:latin typeface="Verdana" charset="0"/>
                <a:ea typeface="Verdana" charset="0"/>
                <a:cs typeface="Verdana" charset="0"/>
              </a:rPr>
              <a:t>)</a:t>
            </a:r>
          </a:p>
        </p:txBody>
      </p:sp>
      <p:sp>
        <p:nvSpPr>
          <p:cNvPr id="141349" name="Rectangle 39"/>
          <p:cNvSpPr>
            <a:spLocks noChangeArrowheads="1"/>
          </p:cNvSpPr>
          <p:nvPr/>
        </p:nvSpPr>
        <p:spPr bwMode="auto">
          <a:xfrm>
            <a:off x="1576323" y="5700713"/>
            <a:ext cx="65" cy="590931"/>
          </a:xfrm>
          <a:prstGeom prst="rect">
            <a:avLst/>
          </a:prstGeom>
          <a:noFill/>
          <a:ln w="9525">
            <a:noFill/>
            <a:miter lim="800000"/>
            <a:headEnd/>
            <a:tailEnd/>
          </a:ln>
        </p:spPr>
        <p:txBody>
          <a:bodyPr wrap="none" lIns="0" tIns="0" rIns="0" bIns="0">
            <a:spAutoFit/>
          </a:bodyPr>
          <a:lstStyle/>
          <a:p>
            <a:pPr algn="r">
              <a:spcBef>
                <a:spcPct val="10000"/>
              </a:spcBef>
            </a:pPr>
            <a:endParaRPr lang="en-US" sz="1200" b="1">
              <a:solidFill>
                <a:srgbClr val="21557F"/>
              </a:solidFill>
              <a:latin typeface="Verdana" charset="0"/>
              <a:ea typeface="Verdana" charset="0"/>
              <a:cs typeface="Verdana" charset="0"/>
            </a:endParaRPr>
          </a:p>
          <a:p>
            <a:pPr algn="r">
              <a:spcBef>
                <a:spcPct val="10000"/>
              </a:spcBef>
            </a:pPr>
            <a:endParaRPr lang="en-US" sz="1200" b="1">
              <a:solidFill>
                <a:srgbClr val="21557F"/>
              </a:solidFill>
              <a:latin typeface="Verdana" charset="0"/>
              <a:ea typeface="Verdana" charset="0"/>
              <a:cs typeface="Verdana" charset="0"/>
            </a:endParaRPr>
          </a:p>
          <a:p>
            <a:pPr algn="r">
              <a:spcBef>
                <a:spcPct val="10000"/>
              </a:spcBef>
            </a:pPr>
            <a:endParaRPr lang="en-US" sz="1200" b="1">
              <a:solidFill>
                <a:srgbClr val="21557F"/>
              </a:solidFill>
              <a:latin typeface="Verdana" charset="0"/>
              <a:ea typeface="Verdana" charset="0"/>
              <a:cs typeface="Verdana" charset="0"/>
            </a:endParaRPr>
          </a:p>
        </p:txBody>
      </p:sp>
      <p:sp>
        <p:nvSpPr>
          <p:cNvPr id="141351" name="Rectangle 41"/>
          <p:cNvSpPr>
            <a:spLocks noChangeArrowheads="1"/>
          </p:cNvSpPr>
          <p:nvPr/>
        </p:nvSpPr>
        <p:spPr bwMode="auto">
          <a:xfrm>
            <a:off x="395536" y="5559043"/>
            <a:ext cx="710130" cy="246221"/>
          </a:xfrm>
          <a:prstGeom prst="rect">
            <a:avLst/>
          </a:prstGeom>
          <a:noFill/>
          <a:ln w="9525">
            <a:noFill/>
            <a:miter lim="800000"/>
            <a:headEnd/>
            <a:tailEnd/>
          </a:ln>
        </p:spPr>
        <p:txBody>
          <a:bodyPr wrap="none" lIns="0" tIns="0" rIns="0" bIns="0">
            <a:spAutoFit/>
          </a:bodyPr>
          <a:lstStyle/>
          <a:p>
            <a:pPr algn="r">
              <a:spcBef>
                <a:spcPct val="30000"/>
              </a:spcBef>
            </a:pPr>
            <a:r>
              <a:rPr lang="en-US" sz="1600" b="1">
                <a:solidFill>
                  <a:srgbClr val="21557F"/>
                </a:solidFill>
                <a:latin typeface="Verdana" charset="0"/>
                <a:ea typeface="Verdana" charset="0"/>
                <a:cs typeface="Verdana" charset="0"/>
              </a:rPr>
              <a:t>Meses</a:t>
            </a:r>
          </a:p>
        </p:txBody>
      </p:sp>
      <p:sp>
        <p:nvSpPr>
          <p:cNvPr id="777258" name="Text Box 42"/>
          <p:cNvSpPr txBox="1">
            <a:spLocks noChangeArrowheads="1"/>
          </p:cNvSpPr>
          <p:nvPr/>
        </p:nvSpPr>
        <p:spPr bwMode="auto">
          <a:xfrm>
            <a:off x="1440628" y="4679568"/>
            <a:ext cx="7011988" cy="307777"/>
          </a:xfrm>
          <a:prstGeom prst="rect">
            <a:avLst/>
          </a:prstGeom>
          <a:noFill/>
          <a:ln w="25400">
            <a:noFill/>
            <a:miter lim="800000"/>
            <a:headEnd/>
            <a:tailEnd/>
          </a:ln>
        </p:spPr>
        <p:txBody>
          <a:bodyPr>
            <a:spAutoFit/>
          </a:bodyPr>
          <a:lstStyle/>
          <a:p>
            <a:pPr algn="r">
              <a:spcBef>
                <a:spcPct val="30000"/>
              </a:spcBef>
            </a:pPr>
            <a:r>
              <a:rPr lang="en-US" sz="1400" b="1" dirty="0">
                <a:solidFill>
                  <a:srgbClr val="21557F"/>
                </a:solidFill>
                <a:latin typeface="Verdana" charset="0"/>
                <a:ea typeface="Verdana" charset="0"/>
                <a:cs typeface="Verdana" charset="0"/>
              </a:rPr>
              <a:t>Valsartan vs. Captopril: RR = </a:t>
            </a:r>
            <a:r>
              <a:rPr lang="en-US" sz="1400" b="1" dirty="0" smtClean="0">
                <a:solidFill>
                  <a:srgbClr val="21557F"/>
                </a:solidFill>
                <a:latin typeface="Verdana" charset="0"/>
                <a:ea typeface="Verdana" charset="0"/>
                <a:cs typeface="Verdana" charset="0"/>
              </a:rPr>
              <a:t>1,00</a:t>
            </a:r>
            <a:r>
              <a:rPr lang="en-US" sz="1400" b="1" dirty="0">
                <a:solidFill>
                  <a:srgbClr val="21557F"/>
                </a:solidFill>
                <a:latin typeface="Verdana" charset="0"/>
                <a:ea typeface="Verdana" charset="0"/>
                <a:cs typeface="Verdana" charset="0"/>
              </a:rPr>
              <a:t>; P = </a:t>
            </a:r>
            <a:r>
              <a:rPr lang="en-US" sz="1400" b="1" dirty="0" smtClean="0">
                <a:solidFill>
                  <a:srgbClr val="21557F"/>
                </a:solidFill>
                <a:latin typeface="Verdana" charset="0"/>
                <a:ea typeface="Verdana" charset="0"/>
                <a:cs typeface="Verdana" charset="0"/>
              </a:rPr>
              <a:t>0,982</a:t>
            </a:r>
            <a:endParaRPr lang="en-US" sz="1400" b="1" dirty="0">
              <a:solidFill>
                <a:srgbClr val="21557F"/>
              </a:solidFill>
              <a:latin typeface="Verdana" charset="0"/>
              <a:ea typeface="Verdana" charset="0"/>
              <a:cs typeface="Verdana" charset="0"/>
            </a:endParaRPr>
          </a:p>
        </p:txBody>
      </p:sp>
      <p:sp>
        <p:nvSpPr>
          <p:cNvPr id="141353" name="Freeform 43"/>
          <p:cNvSpPr>
            <a:spLocks/>
          </p:cNvSpPr>
          <p:nvPr/>
        </p:nvSpPr>
        <p:spPr bwMode="auto">
          <a:xfrm>
            <a:off x="1496191" y="2561843"/>
            <a:ext cx="6856412" cy="2879725"/>
          </a:xfrm>
          <a:custGeom>
            <a:avLst/>
            <a:gdLst>
              <a:gd name="T0" fmla="*/ 2147483647 w 4499"/>
              <a:gd name="T1" fmla="*/ 2147483647 h 1890"/>
              <a:gd name="T2" fmla="*/ 2147483647 w 4499"/>
              <a:gd name="T3" fmla="*/ 2147483647 h 1890"/>
              <a:gd name="T4" fmla="*/ 2147483647 w 4499"/>
              <a:gd name="T5" fmla="*/ 2147483647 h 1890"/>
              <a:gd name="T6" fmla="*/ 2147483647 w 4499"/>
              <a:gd name="T7" fmla="*/ 2147483647 h 1890"/>
              <a:gd name="T8" fmla="*/ 2147483647 w 4499"/>
              <a:gd name="T9" fmla="*/ 2147483647 h 1890"/>
              <a:gd name="T10" fmla="*/ 2147483647 w 4499"/>
              <a:gd name="T11" fmla="*/ 2147483647 h 1890"/>
              <a:gd name="T12" fmla="*/ 2147483647 w 4499"/>
              <a:gd name="T13" fmla="*/ 2147483647 h 1890"/>
              <a:gd name="T14" fmla="*/ 2147483647 w 4499"/>
              <a:gd name="T15" fmla="*/ 2147483647 h 1890"/>
              <a:gd name="T16" fmla="*/ 2147483647 w 4499"/>
              <a:gd name="T17" fmla="*/ 2147483647 h 1890"/>
              <a:gd name="T18" fmla="*/ 2147483647 w 4499"/>
              <a:gd name="T19" fmla="*/ 2147483647 h 1890"/>
              <a:gd name="T20" fmla="*/ 2147483647 w 4499"/>
              <a:gd name="T21" fmla="*/ 2147483647 h 1890"/>
              <a:gd name="T22" fmla="*/ 2147483647 w 4499"/>
              <a:gd name="T23" fmla="*/ 2147483647 h 1890"/>
              <a:gd name="T24" fmla="*/ 2147483647 w 4499"/>
              <a:gd name="T25" fmla="*/ 2147483647 h 1890"/>
              <a:gd name="T26" fmla="*/ 2147483647 w 4499"/>
              <a:gd name="T27" fmla="*/ 2147483647 h 1890"/>
              <a:gd name="T28" fmla="*/ 2147483647 w 4499"/>
              <a:gd name="T29" fmla="*/ 2147483647 h 1890"/>
              <a:gd name="T30" fmla="*/ 2147483647 w 4499"/>
              <a:gd name="T31" fmla="*/ 2147483647 h 1890"/>
              <a:gd name="T32" fmla="*/ 2147483647 w 4499"/>
              <a:gd name="T33" fmla="*/ 2147483647 h 1890"/>
              <a:gd name="T34" fmla="*/ 2147483647 w 4499"/>
              <a:gd name="T35" fmla="*/ 2147483647 h 1890"/>
              <a:gd name="T36" fmla="*/ 2147483647 w 4499"/>
              <a:gd name="T37" fmla="*/ 2147483647 h 1890"/>
              <a:gd name="T38" fmla="*/ 2147483647 w 4499"/>
              <a:gd name="T39" fmla="*/ 2147483647 h 1890"/>
              <a:gd name="T40" fmla="*/ 2147483647 w 4499"/>
              <a:gd name="T41" fmla="*/ 2147483647 h 1890"/>
              <a:gd name="T42" fmla="*/ 2147483647 w 4499"/>
              <a:gd name="T43" fmla="*/ 2147483647 h 1890"/>
              <a:gd name="T44" fmla="*/ 2147483647 w 4499"/>
              <a:gd name="T45" fmla="*/ 2147483647 h 1890"/>
              <a:gd name="T46" fmla="*/ 2147483647 w 4499"/>
              <a:gd name="T47" fmla="*/ 2147483647 h 1890"/>
              <a:gd name="T48" fmla="*/ 2147483647 w 4499"/>
              <a:gd name="T49" fmla="*/ 2147483647 h 1890"/>
              <a:gd name="T50" fmla="*/ 2147483647 w 4499"/>
              <a:gd name="T51" fmla="*/ 2147483647 h 1890"/>
              <a:gd name="T52" fmla="*/ 2147483647 w 4499"/>
              <a:gd name="T53" fmla="*/ 2147483647 h 1890"/>
              <a:gd name="T54" fmla="*/ 2147483647 w 4499"/>
              <a:gd name="T55" fmla="*/ 2147483647 h 1890"/>
              <a:gd name="T56" fmla="*/ 2147483647 w 4499"/>
              <a:gd name="T57" fmla="*/ 2147483647 h 1890"/>
              <a:gd name="T58" fmla="*/ 2147483647 w 4499"/>
              <a:gd name="T59" fmla="*/ 2147483647 h 1890"/>
              <a:gd name="T60" fmla="*/ 2147483647 w 4499"/>
              <a:gd name="T61" fmla="*/ 2147483647 h 1890"/>
              <a:gd name="T62" fmla="*/ 2147483647 w 4499"/>
              <a:gd name="T63" fmla="*/ 2147483647 h 1890"/>
              <a:gd name="T64" fmla="*/ 2147483647 w 4499"/>
              <a:gd name="T65" fmla="*/ 2147483647 h 1890"/>
              <a:gd name="T66" fmla="*/ 2147483647 w 4499"/>
              <a:gd name="T67" fmla="*/ 2147483647 h 1890"/>
              <a:gd name="T68" fmla="*/ 2147483647 w 4499"/>
              <a:gd name="T69" fmla="*/ 2147483647 h 1890"/>
              <a:gd name="T70" fmla="*/ 2147483647 w 4499"/>
              <a:gd name="T71" fmla="*/ 2147483647 h 1890"/>
              <a:gd name="T72" fmla="*/ 2147483647 w 4499"/>
              <a:gd name="T73" fmla="*/ 2147483647 h 1890"/>
              <a:gd name="T74" fmla="*/ 2147483647 w 4499"/>
              <a:gd name="T75" fmla="*/ 2147483647 h 1890"/>
              <a:gd name="T76" fmla="*/ 2147483647 w 4499"/>
              <a:gd name="T77" fmla="*/ 2147483647 h 1890"/>
              <a:gd name="T78" fmla="*/ 2147483647 w 4499"/>
              <a:gd name="T79" fmla="*/ 2147483647 h 1890"/>
              <a:gd name="T80" fmla="*/ 2147483647 w 4499"/>
              <a:gd name="T81" fmla="*/ 2147483647 h 1890"/>
              <a:gd name="T82" fmla="*/ 2147483647 w 4499"/>
              <a:gd name="T83" fmla="*/ 2147483647 h 1890"/>
              <a:gd name="T84" fmla="*/ 2147483647 w 4499"/>
              <a:gd name="T85" fmla="*/ 2147483647 h 1890"/>
              <a:gd name="T86" fmla="*/ 2147483647 w 4499"/>
              <a:gd name="T87" fmla="*/ 2147483647 h 1890"/>
              <a:gd name="T88" fmla="*/ 2147483647 w 4499"/>
              <a:gd name="T89" fmla="*/ 2147483647 h 1890"/>
              <a:gd name="T90" fmla="*/ 2147483647 w 4499"/>
              <a:gd name="T91" fmla="*/ 2147483647 h 1890"/>
              <a:gd name="T92" fmla="*/ 2147483647 w 4499"/>
              <a:gd name="T93" fmla="*/ 2147483647 h 1890"/>
              <a:gd name="T94" fmla="*/ 2147483647 w 4499"/>
              <a:gd name="T95" fmla="*/ 2147483647 h 1890"/>
              <a:gd name="T96" fmla="*/ 2147483647 w 4499"/>
              <a:gd name="T97" fmla="*/ 2147483647 h 1890"/>
              <a:gd name="T98" fmla="*/ 2147483647 w 4499"/>
              <a:gd name="T99" fmla="*/ 2147483647 h 1890"/>
              <a:gd name="T100" fmla="*/ 2147483647 w 4499"/>
              <a:gd name="T101" fmla="*/ 2147483647 h 1890"/>
              <a:gd name="T102" fmla="*/ 2147483647 w 4499"/>
              <a:gd name="T103" fmla="*/ 2147483647 h 1890"/>
              <a:gd name="T104" fmla="*/ 2147483647 w 4499"/>
              <a:gd name="T105" fmla="*/ 2147483647 h 1890"/>
              <a:gd name="T106" fmla="*/ 2147483647 w 4499"/>
              <a:gd name="T107" fmla="*/ 2147483647 h 1890"/>
              <a:gd name="T108" fmla="*/ 2147483647 w 4499"/>
              <a:gd name="T109" fmla="*/ 2147483647 h 1890"/>
              <a:gd name="T110" fmla="*/ 2147483647 w 4499"/>
              <a:gd name="T111" fmla="*/ 2147483647 h 1890"/>
              <a:gd name="T112" fmla="*/ 2147483647 w 4499"/>
              <a:gd name="T113" fmla="*/ 2147483647 h 1890"/>
              <a:gd name="T114" fmla="*/ 2147483647 w 4499"/>
              <a:gd name="T115" fmla="*/ 2147483647 h 1890"/>
              <a:gd name="T116" fmla="*/ 2147483647 w 4499"/>
              <a:gd name="T117" fmla="*/ 2147483647 h 1890"/>
              <a:gd name="T118" fmla="*/ 2147483647 w 4499"/>
              <a:gd name="T119" fmla="*/ 2147483647 h 1890"/>
              <a:gd name="T120" fmla="*/ 2147483647 w 4499"/>
              <a:gd name="T121" fmla="*/ 2147483647 h 1890"/>
              <a:gd name="T122" fmla="*/ 2147483647 w 4499"/>
              <a:gd name="T123" fmla="*/ 2147483647 h 189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499"/>
              <a:gd name="T187" fmla="*/ 0 h 1890"/>
              <a:gd name="T188" fmla="*/ 4499 w 4499"/>
              <a:gd name="T189" fmla="*/ 1890 h 189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499" h="1890">
                <a:moveTo>
                  <a:pt x="0" y="1890"/>
                </a:moveTo>
                <a:lnTo>
                  <a:pt x="0" y="1885"/>
                </a:lnTo>
                <a:lnTo>
                  <a:pt x="4" y="1885"/>
                </a:lnTo>
                <a:lnTo>
                  <a:pt x="4" y="1862"/>
                </a:lnTo>
                <a:lnTo>
                  <a:pt x="8" y="1862"/>
                </a:lnTo>
                <a:lnTo>
                  <a:pt x="8" y="1852"/>
                </a:lnTo>
                <a:lnTo>
                  <a:pt x="12" y="1852"/>
                </a:lnTo>
                <a:lnTo>
                  <a:pt x="12" y="1822"/>
                </a:lnTo>
                <a:lnTo>
                  <a:pt x="16" y="1822"/>
                </a:lnTo>
                <a:lnTo>
                  <a:pt x="16" y="1796"/>
                </a:lnTo>
                <a:lnTo>
                  <a:pt x="21" y="1796"/>
                </a:lnTo>
                <a:lnTo>
                  <a:pt x="21" y="1769"/>
                </a:lnTo>
                <a:lnTo>
                  <a:pt x="25" y="1769"/>
                </a:lnTo>
                <a:lnTo>
                  <a:pt x="25" y="1744"/>
                </a:lnTo>
                <a:lnTo>
                  <a:pt x="29" y="1744"/>
                </a:lnTo>
                <a:lnTo>
                  <a:pt x="29" y="1724"/>
                </a:lnTo>
                <a:lnTo>
                  <a:pt x="33" y="1724"/>
                </a:lnTo>
                <a:lnTo>
                  <a:pt x="33" y="1703"/>
                </a:lnTo>
                <a:lnTo>
                  <a:pt x="37" y="1703"/>
                </a:lnTo>
                <a:lnTo>
                  <a:pt x="37" y="1692"/>
                </a:lnTo>
                <a:lnTo>
                  <a:pt x="41" y="1692"/>
                </a:lnTo>
                <a:lnTo>
                  <a:pt x="41" y="1685"/>
                </a:lnTo>
                <a:lnTo>
                  <a:pt x="45" y="1685"/>
                </a:lnTo>
                <a:lnTo>
                  <a:pt x="45" y="1678"/>
                </a:lnTo>
                <a:lnTo>
                  <a:pt x="49" y="1678"/>
                </a:lnTo>
                <a:lnTo>
                  <a:pt x="49" y="1665"/>
                </a:lnTo>
                <a:lnTo>
                  <a:pt x="53" y="1665"/>
                </a:lnTo>
                <a:lnTo>
                  <a:pt x="53" y="1656"/>
                </a:lnTo>
                <a:lnTo>
                  <a:pt x="58" y="1656"/>
                </a:lnTo>
                <a:lnTo>
                  <a:pt x="58" y="1646"/>
                </a:lnTo>
                <a:lnTo>
                  <a:pt x="62" y="1646"/>
                </a:lnTo>
                <a:lnTo>
                  <a:pt x="62" y="1637"/>
                </a:lnTo>
                <a:lnTo>
                  <a:pt x="66" y="1637"/>
                </a:lnTo>
                <a:lnTo>
                  <a:pt x="66" y="1628"/>
                </a:lnTo>
                <a:lnTo>
                  <a:pt x="70" y="1628"/>
                </a:lnTo>
                <a:lnTo>
                  <a:pt x="70" y="1619"/>
                </a:lnTo>
                <a:lnTo>
                  <a:pt x="74" y="1619"/>
                </a:lnTo>
                <a:lnTo>
                  <a:pt x="74" y="1612"/>
                </a:lnTo>
                <a:lnTo>
                  <a:pt x="78" y="1612"/>
                </a:lnTo>
                <a:lnTo>
                  <a:pt x="78" y="1606"/>
                </a:lnTo>
                <a:lnTo>
                  <a:pt x="82" y="1606"/>
                </a:lnTo>
                <a:lnTo>
                  <a:pt x="82" y="1597"/>
                </a:lnTo>
                <a:lnTo>
                  <a:pt x="86" y="1597"/>
                </a:lnTo>
                <a:lnTo>
                  <a:pt x="86" y="1578"/>
                </a:lnTo>
                <a:lnTo>
                  <a:pt x="90" y="1578"/>
                </a:lnTo>
                <a:lnTo>
                  <a:pt x="90" y="1571"/>
                </a:lnTo>
                <a:lnTo>
                  <a:pt x="94" y="1571"/>
                </a:lnTo>
                <a:lnTo>
                  <a:pt x="94" y="1560"/>
                </a:lnTo>
                <a:lnTo>
                  <a:pt x="99" y="1560"/>
                </a:lnTo>
                <a:lnTo>
                  <a:pt x="99" y="1559"/>
                </a:lnTo>
                <a:lnTo>
                  <a:pt x="103" y="1559"/>
                </a:lnTo>
                <a:lnTo>
                  <a:pt x="103" y="1557"/>
                </a:lnTo>
                <a:lnTo>
                  <a:pt x="107" y="1557"/>
                </a:lnTo>
                <a:lnTo>
                  <a:pt x="107" y="1548"/>
                </a:lnTo>
                <a:lnTo>
                  <a:pt x="111" y="1548"/>
                </a:lnTo>
                <a:lnTo>
                  <a:pt x="111" y="1547"/>
                </a:lnTo>
                <a:lnTo>
                  <a:pt x="115" y="1547"/>
                </a:lnTo>
                <a:lnTo>
                  <a:pt x="115" y="1545"/>
                </a:lnTo>
                <a:lnTo>
                  <a:pt x="119" y="1545"/>
                </a:lnTo>
                <a:lnTo>
                  <a:pt x="119" y="1541"/>
                </a:lnTo>
                <a:lnTo>
                  <a:pt x="123" y="1541"/>
                </a:lnTo>
                <a:lnTo>
                  <a:pt x="123" y="1534"/>
                </a:lnTo>
                <a:lnTo>
                  <a:pt x="127" y="1534"/>
                </a:lnTo>
                <a:lnTo>
                  <a:pt x="127" y="1521"/>
                </a:lnTo>
                <a:lnTo>
                  <a:pt x="131" y="1521"/>
                </a:lnTo>
                <a:lnTo>
                  <a:pt x="131" y="1517"/>
                </a:lnTo>
                <a:lnTo>
                  <a:pt x="136" y="1517"/>
                </a:lnTo>
                <a:lnTo>
                  <a:pt x="136" y="1507"/>
                </a:lnTo>
                <a:lnTo>
                  <a:pt x="140" y="1507"/>
                </a:lnTo>
                <a:lnTo>
                  <a:pt x="140" y="1502"/>
                </a:lnTo>
                <a:lnTo>
                  <a:pt x="144" y="1502"/>
                </a:lnTo>
                <a:lnTo>
                  <a:pt x="144" y="1496"/>
                </a:lnTo>
                <a:lnTo>
                  <a:pt x="148" y="1496"/>
                </a:lnTo>
                <a:lnTo>
                  <a:pt x="148" y="1488"/>
                </a:lnTo>
                <a:lnTo>
                  <a:pt x="152" y="1488"/>
                </a:lnTo>
                <a:lnTo>
                  <a:pt x="152" y="1482"/>
                </a:lnTo>
                <a:lnTo>
                  <a:pt x="156" y="1482"/>
                </a:lnTo>
                <a:lnTo>
                  <a:pt x="156" y="1479"/>
                </a:lnTo>
                <a:lnTo>
                  <a:pt x="160" y="1479"/>
                </a:lnTo>
                <a:lnTo>
                  <a:pt x="160" y="1475"/>
                </a:lnTo>
                <a:lnTo>
                  <a:pt x="164" y="1475"/>
                </a:lnTo>
                <a:lnTo>
                  <a:pt x="164" y="1467"/>
                </a:lnTo>
                <a:lnTo>
                  <a:pt x="168" y="1467"/>
                </a:lnTo>
                <a:lnTo>
                  <a:pt x="168" y="1465"/>
                </a:lnTo>
                <a:lnTo>
                  <a:pt x="173" y="1465"/>
                </a:lnTo>
                <a:lnTo>
                  <a:pt x="173" y="1460"/>
                </a:lnTo>
                <a:lnTo>
                  <a:pt x="177" y="1460"/>
                </a:lnTo>
                <a:lnTo>
                  <a:pt x="177" y="1455"/>
                </a:lnTo>
                <a:lnTo>
                  <a:pt x="181" y="1455"/>
                </a:lnTo>
                <a:lnTo>
                  <a:pt x="181" y="1449"/>
                </a:lnTo>
                <a:lnTo>
                  <a:pt x="189" y="1449"/>
                </a:lnTo>
                <a:lnTo>
                  <a:pt x="189" y="1442"/>
                </a:lnTo>
                <a:lnTo>
                  <a:pt x="193" y="1442"/>
                </a:lnTo>
                <a:lnTo>
                  <a:pt x="193" y="1439"/>
                </a:lnTo>
                <a:lnTo>
                  <a:pt x="197" y="1439"/>
                </a:lnTo>
                <a:lnTo>
                  <a:pt x="197" y="1436"/>
                </a:lnTo>
                <a:lnTo>
                  <a:pt x="201" y="1436"/>
                </a:lnTo>
                <a:lnTo>
                  <a:pt x="201" y="1422"/>
                </a:lnTo>
                <a:lnTo>
                  <a:pt x="205" y="1422"/>
                </a:lnTo>
                <a:lnTo>
                  <a:pt x="205" y="1415"/>
                </a:lnTo>
                <a:lnTo>
                  <a:pt x="218" y="1415"/>
                </a:lnTo>
                <a:lnTo>
                  <a:pt x="218" y="1413"/>
                </a:lnTo>
                <a:lnTo>
                  <a:pt x="222" y="1413"/>
                </a:lnTo>
                <a:lnTo>
                  <a:pt x="222" y="1410"/>
                </a:lnTo>
                <a:lnTo>
                  <a:pt x="226" y="1410"/>
                </a:lnTo>
                <a:lnTo>
                  <a:pt x="226" y="1408"/>
                </a:lnTo>
                <a:lnTo>
                  <a:pt x="230" y="1408"/>
                </a:lnTo>
                <a:lnTo>
                  <a:pt x="230" y="1406"/>
                </a:lnTo>
                <a:lnTo>
                  <a:pt x="234" y="1406"/>
                </a:lnTo>
                <a:lnTo>
                  <a:pt x="234" y="1399"/>
                </a:lnTo>
                <a:lnTo>
                  <a:pt x="242" y="1399"/>
                </a:lnTo>
                <a:lnTo>
                  <a:pt x="242" y="1396"/>
                </a:lnTo>
                <a:lnTo>
                  <a:pt x="247" y="1396"/>
                </a:lnTo>
                <a:lnTo>
                  <a:pt x="247" y="1392"/>
                </a:lnTo>
                <a:lnTo>
                  <a:pt x="251" y="1392"/>
                </a:lnTo>
                <a:lnTo>
                  <a:pt x="251" y="1390"/>
                </a:lnTo>
                <a:lnTo>
                  <a:pt x="255" y="1390"/>
                </a:lnTo>
                <a:lnTo>
                  <a:pt x="255" y="1389"/>
                </a:lnTo>
                <a:lnTo>
                  <a:pt x="259" y="1389"/>
                </a:lnTo>
                <a:lnTo>
                  <a:pt x="259" y="1382"/>
                </a:lnTo>
                <a:lnTo>
                  <a:pt x="263" y="1382"/>
                </a:lnTo>
                <a:lnTo>
                  <a:pt x="263" y="1377"/>
                </a:lnTo>
                <a:lnTo>
                  <a:pt x="267" y="1377"/>
                </a:lnTo>
                <a:lnTo>
                  <a:pt x="267" y="1375"/>
                </a:lnTo>
                <a:lnTo>
                  <a:pt x="271" y="1375"/>
                </a:lnTo>
                <a:lnTo>
                  <a:pt x="271" y="1368"/>
                </a:lnTo>
                <a:lnTo>
                  <a:pt x="275" y="1368"/>
                </a:lnTo>
                <a:lnTo>
                  <a:pt x="275" y="1363"/>
                </a:lnTo>
                <a:lnTo>
                  <a:pt x="279" y="1363"/>
                </a:lnTo>
                <a:lnTo>
                  <a:pt x="279" y="1354"/>
                </a:lnTo>
                <a:lnTo>
                  <a:pt x="283" y="1354"/>
                </a:lnTo>
                <a:lnTo>
                  <a:pt x="283" y="1350"/>
                </a:lnTo>
                <a:lnTo>
                  <a:pt x="288" y="1350"/>
                </a:lnTo>
                <a:lnTo>
                  <a:pt x="288" y="1347"/>
                </a:lnTo>
                <a:lnTo>
                  <a:pt x="292" y="1347"/>
                </a:lnTo>
                <a:lnTo>
                  <a:pt x="292" y="1344"/>
                </a:lnTo>
                <a:lnTo>
                  <a:pt x="296" y="1344"/>
                </a:lnTo>
                <a:lnTo>
                  <a:pt x="296" y="1335"/>
                </a:lnTo>
                <a:lnTo>
                  <a:pt x="304" y="1335"/>
                </a:lnTo>
                <a:lnTo>
                  <a:pt x="304" y="1333"/>
                </a:lnTo>
                <a:lnTo>
                  <a:pt x="308" y="1333"/>
                </a:lnTo>
                <a:lnTo>
                  <a:pt x="308" y="1331"/>
                </a:lnTo>
                <a:lnTo>
                  <a:pt x="312" y="1331"/>
                </a:lnTo>
                <a:lnTo>
                  <a:pt x="312" y="1330"/>
                </a:lnTo>
                <a:lnTo>
                  <a:pt x="316" y="1330"/>
                </a:lnTo>
                <a:lnTo>
                  <a:pt x="316" y="1323"/>
                </a:lnTo>
                <a:lnTo>
                  <a:pt x="320" y="1323"/>
                </a:lnTo>
                <a:lnTo>
                  <a:pt x="320" y="1318"/>
                </a:lnTo>
                <a:lnTo>
                  <a:pt x="325" y="1318"/>
                </a:lnTo>
                <a:lnTo>
                  <a:pt x="325" y="1316"/>
                </a:lnTo>
                <a:lnTo>
                  <a:pt x="329" y="1316"/>
                </a:lnTo>
                <a:lnTo>
                  <a:pt x="329" y="1314"/>
                </a:lnTo>
                <a:lnTo>
                  <a:pt x="333" y="1314"/>
                </a:lnTo>
                <a:lnTo>
                  <a:pt x="333" y="1309"/>
                </a:lnTo>
                <a:lnTo>
                  <a:pt x="337" y="1309"/>
                </a:lnTo>
                <a:lnTo>
                  <a:pt x="337" y="1304"/>
                </a:lnTo>
                <a:lnTo>
                  <a:pt x="345" y="1304"/>
                </a:lnTo>
                <a:lnTo>
                  <a:pt x="345" y="1298"/>
                </a:lnTo>
                <a:lnTo>
                  <a:pt x="357" y="1298"/>
                </a:lnTo>
                <a:lnTo>
                  <a:pt x="357" y="1291"/>
                </a:lnTo>
                <a:lnTo>
                  <a:pt x="362" y="1291"/>
                </a:lnTo>
                <a:lnTo>
                  <a:pt x="362" y="1290"/>
                </a:lnTo>
                <a:lnTo>
                  <a:pt x="366" y="1290"/>
                </a:lnTo>
                <a:lnTo>
                  <a:pt x="366" y="1286"/>
                </a:lnTo>
                <a:lnTo>
                  <a:pt x="370" y="1286"/>
                </a:lnTo>
                <a:lnTo>
                  <a:pt x="370" y="1281"/>
                </a:lnTo>
                <a:lnTo>
                  <a:pt x="374" y="1281"/>
                </a:lnTo>
                <a:lnTo>
                  <a:pt x="374" y="1279"/>
                </a:lnTo>
                <a:lnTo>
                  <a:pt x="378" y="1279"/>
                </a:lnTo>
                <a:lnTo>
                  <a:pt x="378" y="1276"/>
                </a:lnTo>
                <a:lnTo>
                  <a:pt x="382" y="1276"/>
                </a:lnTo>
                <a:lnTo>
                  <a:pt x="382" y="1274"/>
                </a:lnTo>
                <a:lnTo>
                  <a:pt x="386" y="1274"/>
                </a:lnTo>
                <a:lnTo>
                  <a:pt x="386" y="1272"/>
                </a:lnTo>
                <a:lnTo>
                  <a:pt x="390" y="1272"/>
                </a:lnTo>
                <a:lnTo>
                  <a:pt x="390" y="1271"/>
                </a:lnTo>
                <a:lnTo>
                  <a:pt x="399" y="1271"/>
                </a:lnTo>
                <a:lnTo>
                  <a:pt x="399" y="1267"/>
                </a:lnTo>
                <a:lnTo>
                  <a:pt x="403" y="1267"/>
                </a:lnTo>
                <a:lnTo>
                  <a:pt x="403" y="1264"/>
                </a:lnTo>
                <a:lnTo>
                  <a:pt x="411" y="1264"/>
                </a:lnTo>
                <a:lnTo>
                  <a:pt x="411" y="1260"/>
                </a:lnTo>
                <a:lnTo>
                  <a:pt x="415" y="1260"/>
                </a:lnTo>
                <a:lnTo>
                  <a:pt x="415" y="1253"/>
                </a:lnTo>
                <a:lnTo>
                  <a:pt x="419" y="1253"/>
                </a:lnTo>
                <a:lnTo>
                  <a:pt x="419" y="1248"/>
                </a:lnTo>
                <a:lnTo>
                  <a:pt x="423" y="1248"/>
                </a:lnTo>
                <a:lnTo>
                  <a:pt x="423" y="1245"/>
                </a:lnTo>
                <a:lnTo>
                  <a:pt x="431" y="1245"/>
                </a:lnTo>
                <a:lnTo>
                  <a:pt x="431" y="1241"/>
                </a:lnTo>
                <a:lnTo>
                  <a:pt x="436" y="1241"/>
                </a:lnTo>
                <a:lnTo>
                  <a:pt x="436" y="1236"/>
                </a:lnTo>
                <a:lnTo>
                  <a:pt x="440" y="1236"/>
                </a:lnTo>
                <a:lnTo>
                  <a:pt x="440" y="1234"/>
                </a:lnTo>
                <a:lnTo>
                  <a:pt x="444" y="1234"/>
                </a:lnTo>
                <a:lnTo>
                  <a:pt x="444" y="1229"/>
                </a:lnTo>
                <a:lnTo>
                  <a:pt x="456" y="1229"/>
                </a:lnTo>
                <a:lnTo>
                  <a:pt x="456" y="1227"/>
                </a:lnTo>
                <a:lnTo>
                  <a:pt x="460" y="1227"/>
                </a:lnTo>
                <a:lnTo>
                  <a:pt x="460" y="1225"/>
                </a:lnTo>
                <a:lnTo>
                  <a:pt x="464" y="1225"/>
                </a:lnTo>
                <a:lnTo>
                  <a:pt x="464" y="1222"/>
                </a:lnTo>
                <a:lnTo>
                  <a:pt x="468" y="1222"/>
                </a:lnTo>
                <a:lnTo>
                  <a:pt x="468" y="1220"/>
                </a:lnTo>
                <a:lnTo>
                  <a:pt x="472" y="1220"/>
                </a:lnTo>
                <a:lnTo>
                  <a:pt x="472" y="1219"/>
                </a:lnTo>
                <a:lnTo>
                  <a:pt x="481" y="1219"/>
                </a:lnTo>
                <a:lnTo>
                  <a:pt x="481" y="1217"/>
                </a:lnTo>
                <a:lnTo>
                  <a:pt x="485" y="1217"/>
                </a:lnTo>
                <a:lnTo>
                  <a:pt x="485" y="1213"/>
                </a:lnTo>
                <a:lnTo>
                  <a:pt x="489" y="1213"/>
                </a:lnTo>
                <a:lnTo>
                  <a:pt x="489" y="1210"/>
                </a:lnTo>
                <a:lnTo>
                  <a:pt x="493" y="1210"/>
                </a:lnTo>
                <a:lnTo>
                  <a:pt x="493" y="1208"/>
                </a:lnTo>
                <a:lnTo>
                  <a:pt x="497" y="1208"/>
                </a:lnTo>
                <a:lnTo>
                  <a:pt x="497" y="1203"/>
                </a:lnTo>
                <a:lnTo>
                  <a:pt x="509" y="1203"/>
                </a:lnTo>
                <a:lnTo>
                  <a:pt x="509" y="1199"/>
                </a:lnTo>
                <a:lnTo>
                  <a:pt x="518" y="1199"/>
                </a:lnTo>
                <a:lnTo>
                  <a:pt x="518" y="1196"/>
                </a:lnTo>
                <a:lnTo>
                  <a:pt x="522" y="1196"/>
                </a:lnTo>
                <a:lnTo>
                  <a:pt x="522" y="1193"/>
                </a:lnTo>
                <a:lnTo>
                  <a:pt x="530" y="1193"/>
                </a:lnTo>
                <a:lnTo>
                  <a:pt x="530" y="1187"/>
                </a:lnTo>
                <a:lnTo>
                  <a:pt x="538" y="1187"/>
                </a:lnTo>
                <a:lnTo>
                  <a:pt x="538" y="1186"/>
                </a:lnTo>
                <a:lnTo>
                  <a:pt x="542" y="1186"/>
                </a:lnTo>
                <a:lnTo>
                  <a:pt x="542" y="1179"/>
                </a:lnTo>
                <a:lnTo>
                  <a:pt x="551" y="1179"/>
                </a:lnTo>
                <a:lnTo>
                  <a:pt x="551" y="1177"/>
                </a:lnTo>
                <a:lnTo>
                  <a:pt x="555" y="1177"/>
                </a:lnTo>
                <a:lnTo>
                  <a:pt x="555" y="1173"/>
                </a:lnTo>
                <a:lnTo>
                  <a:pt x="559" y="1173"/>
                </a:lnTo>
                <a:lnTo>
                  <a:pt x="559" y="1172"/>
                </a:lnTo>
                <a:lnTo>
                  <a:pt x="567" y="1172"/>
                </a:lnTo>
                <a:lnTo>
                  <a:pt x="567" y="1166"/>
                </a:lnTo>
                <a:lnTo>
                  <a:pt x="575" y="1166"/>
                </a:lnTo>
                <a:lnTo>
                  <a:pt x="575" y="1161"/>
                </a:lnTo>
                <a:lnTo>
                  <a:pt x="583" y="1161"/>
                </a:lnTo>
                <a:lnTo>
                  <a:pt x="583" y="1160"/>
                </a:lnTo>
                <a:lnTo>
                  <a:pt x="588" y="1160"/>
                </a:lnTo>
                <a:lnTo>
                  <a:pt x="588" y="1156"/>
                </a:lnTo>
                <a:lnTo>
                  <a:pt x="592" y="1156"/>
                </a:lnTo>
                <a:lnTo>
                  <a:pt x="592" y="1149"/>
                </a:lnTo>
                <a:lnTo>
                  <a:pt x="596" y="1149"/>
                </a:lnTo>
                <a:lnTo>
                  <a:pt x="596" y="1147"/>
                </a:lnTo>
                <a:lnTo>
                  <a:pt x="600" y="1147"/>
                </a:lnTo>
                <a:lnTo>
                  <a:pt x="600" y="1146"/>
                </a:lnTo>
                <a:lnTo>
                  <a:pt x="608" y="1146"/>
                </a:lnTo>
                <a:lnTo>
                  <a:pt x="608" y="1144"/>
                </a:lnTo>
                <a:lnTo>
                  <a:pt x="616" y="1144"/>
                </a:lnTo>
                <a:lnTo>
                  <a:pt x="616" y="1142"/>
                </a:lnTo>
                <a:lnTo>
                  <a:pt x="620" y="1142"/>
                </a:lnTo>
                <a:lnTo>
                  <a:pt x="620" y="1137"/>
                </a:lnTo>
                <a:lnTo>
                  <a:pt x="625" y="1137"/>
                </a:lnTo>
                <a:lnTo>
                  <a:pt x="625" y="1135"/>
                </a:lnTo>
                <a:lnTo>
                  <a:pt x="629" y="1135"/>
                </a:lnTo>
                <a:lnTo>
                  <a:pt x="629" y="1133"/>
                </a:lnTo>
                <a:lnTo>
                  <a:pt x="637" y="1133"/>
                </a:lnTo>
                <a:lnTo>
                  <a:pt x="637" y="1132"/>
                </a:lnTo>
                <a:lnTo>
                  <a:pt x="641" y="1132"/>
                </a:lnTo>
                <a:lnTo>
                  <a:pt x="641" y="1126"/>
                </a:lnTo>
                <a:lnTo>
                  <a:pt x="645" y="1126"/>
                </a:lnTo>
                <a:lnTo>
                  <a:pt x="645" y="1125"/>
                </a:lnTo>
                <a:lnTo>
                  <a:pt x="653" y="1125"/>
                </a:lnTo>
                <a:lnTo>
                  <a:pt x="653" y="1123"/>
                </a:lnTo>
                <a:lnTo>
                  <a:pt x="657" y="1123"/>
                </a:lnTo>
                <a:lnTo>
                  <a:pt x="657" y="1118"/>
                </a:lnTo>
                <a:lnTo>
                  <a:pt x="666" y="1118"/>
                </a:lnTo>
                <a:lnTo>
                  <a:pt x="666" y="1116"/>
                </a:lnTo>
                <a:lnTo>
                  <a:pt x="674" y="1116"/>
                </a:lnTo>
                <a:lnTo>
                  <a:pt x="674" y="1109"/>
                </a:lnTo>
                <a:lnTo>
                  <a:pt x="678" y="1109"/>
                </a:lnTo>
                <a:lnTo>
                  <a:pt x="678" y="1107"/>
                </a:lnTo>
                <a:lnTo>
                  <a:pt x="682" y="1107"/>
                </a:lnTo>
                <a:lnTo>
                  <a:pt x="682" y="1104"/>
                </a:lnTo>
                <a:lnTo>
                  <a:pt x="686" y="1104"/>
                </a:lnTo>
                <a:lnTo>
                  <a:pt x="686" y="1095"/>
                </a:lnTo>
                <a:lnTo>
                  <a:pt x="690" y="1095"/>
                </a:lnTo>
                <a:lnTo>
                  <a:pt x="690" y="1092"/>
                </a:lnTo>
                <a:lnTo>
                  <a:pt x="694" y="1092"/>
                </a:lnTo>
                <a:lnTo>
                  <a:pt x="694" y="1088"/>
                </a:lnTo>
                <a:lnTo>
                  <a:pt x="703" y="1088"/>
                </a:lnTo>
                <a:lnTo>
                  <a:pt x="703" y="1086"/>
                </a:lnTo>
                <a:lnTo>
                  <a:pt x="707" y="1086"/>
                </a:lnTo>
                <a:lnTo>
                  <a:pt x="707" y="1083"/>
                </a:lnTo>
                <a:lnTo>
                  <a:pt x="723" y="1083"/>
                </a:lnTo>
                <a:lnTo>
                  <a:pt x="723" y="1081"/>
                </a:lnTo>
                <a:lnTo>
                  <a:pt x="727" y="1081"/>
                </a:lnTo>
                <a:lnTo>
                  <a:pt x="727" y="1078"/>
                </a:lnTo>
                <a:lnTo>
                  <a:pt x="731" y="1078"/>
                </a:lnTo>
                <a:lnTo>
                  <a:pt x="731" y="1076"/>
                </a:lnTo>
                <a:lnTo>
                  <a:pt x="735" y="1076"/>
                </a:lnTo>
                <a:lnTo>
                  <a:pt x="735" y="1074"/>
                </a:lnTo>
                <a:lnTo>
                  <a:pt x="748" y="1074"/>
                </a:lnTo>
                <a:lnTo>
                  <a:pt x="748" y="1073"/>
                </a:lnTo>
                <a:lnTo>
                  <a:pt x="752" y="1073"/>
                </a:lnTo>
                <a:lnTo>
                  <a:pt x="752" y="1069"/>
                </a:lnTo>
                <a:lnTo>
                  <a:pt x="756" y="1069"/>
                </a:lnTo>
                <a:lnTo>
                  <a:pt x="756" y="1064"/>
                </a:lnTo>
                <a:lnTo>
                  <a:pt x="760" y="1064"/>
                </a:lnTo>
                <a:lnTo>
                  <a:pt x="760" y="1059"/>
                </a:lnTo>
                <a:lnTo>
                  <a:pt x="764" y="1059"/>
                </a:lnTo>
                <a:lnTo>
                  <a:pt x="764" y="1057"/>
                </a:lnTo>
                <a:lnTo>
                  <a:pt x="772" y="1057"/>
                </a:lnTo>
                <a:lnTo>
                  <a:pt x="772" y="1053"/>
                </a:lnTo>
                <a:lnTo>
                  <a:pt x="777" y="1053"/>
                </a:lnTo>
                <a:lnTo>
                  <a:pt x="777" y="1048"/>
                </a:lnTo>
                <a:lnTo>
                  <a:pt x="781" y="1048"/>
                </a:lnTo>
                <a:lnTo>
                  <a:pt x="781" y="1046"/>
                </a:lnTo>
                <a:lnTo>
                  <a:pt x="785" y="1046"/>
                </a:lnTo>
                <a:lnTo>
                  <a:pt x="785" y="1045"/>
                </a:lnTo>
                <a:lnTo>
                  <a:pt x="789" y="1045"/>
                </a:lnTo>
                <a:lnTo>
                  <a:pt x="789" y="1041"/>
                </a:lnTo>
                <a:lnTo>
                  <a:pt x="793" y="1041"/>
                </a:lnTo>
                <a:lnTo>
                  <a:pt x="793" y="1040"/>
                </a:lnTo>
                <a:lnTo>
                  <a:pt x="797" y="1040"/>
                </a:lnTo>
                <a:lnTo>
                  <a:pt x="797" y="1036"/>
                </a:lnTo>
                <a:lnTo>
                  <a:pt x="801" y="1036"/>
                </a:lnTo>
                <a:lnTo>
                  <a:pt x="801" y="1034"/>
                </a:lnTo>
                <a:lnTo>
                  <a:pt x="805" y="1034"/>
                </a:lnTo>
                <a:lnTo>
                  <a:pt x="805" y="1031"/>
                </a:lnTo>
                <a:lnTo>
                  <a:pt x="809" y="1031"/>
                </a:lnTo>
                <a:lnTo>
                  <a:pt x="809" y="1029"/>
                </a:lnTo>
                <a:lnTo>
                  <a:pt x="814" y="1029"/>
                </a:lnTo>
                <a:lnTo>
                  <a:pt x="814" y="1026"/>
                </a:lnTo>
                <a:lnTo>
                  <a:pt x="830" y="1026"/>
                </a:lnTo>
                <a:lnTo>
                  <a:pt x="830" y="1024"/>
                </a:lnTo>
                <a:lnTo>
                  <a:pt x="834" y="1024"/>
                </a:lnTo>
                <a:lnTo>
                  <a:pt x="834" y="1022"/>
                </a:lnTo>
                <a:lnTo>
                  <a:pt x="838" y="1022"/>
                </a:lnTo>
                <a:lnTo>
                  <a:pt x="838" y="1019"/>
                </a:lnTo>
                <a:lnTo>
                  <a:pt x="842" y="1019"/>
                </a:lnTo>
                <a:lnTo>
                  <a:pt x="842" y="1017"/>
                </a:lnTo>
                <a:lnTo>
                  <a:pt x="846" y="1017"/>
                </a:lnTo>
                <a:lnTo>
                  <a:pt x="846" y="1015"/>
                </a:lnTo>
                <a:lnTo>
                  <a:pt x="855" y="1015"/>
                </a:lnTo>
                <a:lnTo>
                  <a:pt x="855" y="1013"/>
                </a:lnTo>
                <a:lnTo>
                  <a:pt x="859" y="1013"/>
                </a:lnTo>
                <a:lnTo>
                  <a:pt x="859" y="1010"/>
                </a:lnTo>
                <a:lnTo>
                  <a:pt x="863" y="1010"/>
                </a:lnTo>
                <a:lnTo>
                  <a:pt x="863" y="1008"/>
                </a:lnTo>
                <a:lnTo>
                  <a:pt x="867" y="1008"/>
                </a:lnTo>
                <a:lnTo>
                  <a:pt x="867" y="1003"/>
                </a:lnTo>
                <a:lnTo>
                  <a:pt x="871" y="1003"/>
                </a:lnTo>
                <a:lnTo>
                  <a:pt x="871" y="1001"/>
                </a:lnTo>
                <a:lnTo>
                  <a:pt x="875" y="1001"/>
                </a:lnTo>
                <a:lnTo>
                  <a:pt x="875" y="1000"/>
                </a:lnTo>
                <a:lnTo>
                  <a:pt x="883" y="1000"/>
                </a:lnTo>
                <a:lnTo>
                  <a:pt x="883" y="994"/>
                </a:lnTo>
                <a:lnTo>
                  <a:pt x="887" y="994"/>
                </a:lnTo>
                <a:lnTo>
                  <a:pt x="887" y="993"/>
                </a:lnTo>
                <a:lnTo>
                  <a:pt x="904" y="993"/>
                </a:lnTo>
                <a:lnTo>
                  <a:pt x="904" y="989"/>
                </a:lnTo>
                <a:lnTo>
                  <a:pt x="916" y="989"/>
                </a:lnTo>
                <a:lnTo>
                  <a:pt x="916" y="987"/>
                </a:lnTo>
                <a:lnTo>
                  <a:pt x="924" y="987"/>
                </a:lnTo>
                <a:lnTo>
                  <a:pt x="924" y="986"/>
                </a:lnTo>
                <a:lnTo>
                  <a:pt x="933" y="986"/>
                </a:lnTo>
                <a:lnTo>
                  <a:pt x="933" y="984"/>
                </a:lnTo>
                <a:lnTo>
                  <a:pt x="937" y="984"/>
                </a:lnTo>
                <a:lnTo>
                  <a:pt x="937" y="982"/>
                </a:lnTo>
                <a:lnTo>
                  <a:pt x="945" y="982"/>
                </a:lnTo>
                <a:lnTo>
                  <a:pt x="945" y="979"/>
                </a:lnTo>
                <a:lnTo>
                  <a:pt x="953" y="979"/>
                </a:lnTo>
                <a:lnTo>
                  <a:pt x="953" y="975"/>
                </a:lnTo>
                <a:lnTo>
                  <a:pt x="957" y="975"/>
                </a:lnTo>
                <a:lnTo>
                  <a:pt x="957" y="974"/>
                </a:lnTo>
                <a:lnTo>
                  <a:pt x="966" y="974"/>
                </a:lnTo>
                <a:lnTo>
                  <a:pt x="966" y="970"/>
                </a:lnTo>
                <a:lnTo>
                  <a:pt x="978" y="970"/>
                </a:lnTo>
                <a:lnTo>
                  <a:pt x="978" y="963"/>
                </a:lnTo>
                <a:lnTo>
                  <a:pt x="990" y="963"/>
                </a:lnTo>
                <a:lnTo>
                  <a:pt x="990" y="961"/>
                </a:lnTo>
                <a:lnTo>
                  <a:pt x="994" y="961"/>
                </a:lnTo>
                <a:lnTo>
                  <a:pt x="994" y="960"/>
                </a:lnTo>
                <a:lnTo>
                  <a:pt x="1003" y="960"/>
                </a:lnTo>
                <a:lnTo>
                  <a:pt x="1003" y="956"/>
                </a:lnTo>
                <a:lnTo>
                  <a:pt x="1015" y="956"/>
                </a:lnTo>
                <a:lnTo>
                  <a:pt x="1015" y="954"/>
                </a:lnTo>
                <a:lnTo>
                  <a:pt x="1019" y="954"/>
                </a:lnTo>
                <a:lnTo>
                  <a:pt x="1019" y="953"/>
                </a:lnTo>
                <a:lnTo>
                  <a:pt x="1023" y="953"/>
                </a:lnTo>
                <a:lnTo>
                  <a:pt x="1023" y="949"/>
                </a:lnTo>
                <a:lnTo>
                  <a:pt x="1027" y="949"/>
                </a:lnTo>
                <a:lnTo>
                  <a:pt x="1027" y="944"/>
                </a:lnTo>
                <a:lnTo>
                  <a:pt x="1044" y="944"/>
                </a:lnTo>
                <a:lnTo>
                  <a:pt x="1044" y="941"/>
                </a:lnTo>
                <a:lnTo>
                  <a:pt x="1048" y="941"/>
                </a:lnTo>
                <a:lnTo>
                  <a:pt x="1048" y="937"/>
                </a:lnTo>
                <a:lnTo>
                  <a:pt x="1052" y="937"/>
                </a:lnTo>
                <a:lnTo>
                  <a:pt x="1052" y="932"/>
                </a:lnTo>
                <a:lnTo>
                  <a:pt x="1056" y="932"/>
                </a:lnTo>
                <a:lnTo>
                  <a:pt x="1056" y="930"/>
                </a:lnTo>
                <a:lnTo>
                  <a:pt x="1060" y="930"/>
                </a:lnTo>
                <a:lnTo>
                  <a:pt x="1060" y="928"/>
                </a:lnTo>
                <a:lnTo>
                  <a:pt x="1068" y="928"/>
                </a:lnTo>
                <a:lnTo>
                  <a:pt x="1068" y="927"/>
                </a:lnTo>
                <a:lnTo>
                  <a:pt x="1076" y="927"/>
                </a:lnTo>
                <a:lnTo>
                  <a:pt x="1076" y="923"/>
                </a:lnTo>
                <a:lnTo>
                  <a:pt x="1093" y="923"/>
                </a:lnTo>
                <a:lnTo>
                  <a:pt x="1093" y="920"/>
                </a:lnTo>
                <a:lnTo>
                  <a:pt x="1097" y="920"/>
                </a:lnTo>
                <a:lnTo>
                  <a:pt x="1097" y="916"/>
                </a:lnTo>
                <a:lnTo>
                  <a:pt x="1105" y="916"/>
                </a:lnTo>
                <a:lnTo>
                  <a:pt x="1105" y="913"/>
                </a:lnTo>
                <a:lnTo>
                  <a:pt x="1109" y="913"/>
                </a:lnTo>
                <a:lnTo>
                  <a:pt x="1109" y="911"/>
                </a:lnTo>
                <a:lnTo>
                  <a:pt x="1113" y="911"/>
                </a:lnTo>
                <a:lnTo>
                  <a:pt x="1113" y="909"/>
                </a:lnTo>
                <a:lnTo>
                  <a:pt x="1118" y="909"/>
                </a:lnTo>
                <a:lnTo>
                  <a:pt x="1118" y="908"/>
                </a:lnTo>
                <a:lnTo>
                  <a:pt x="1122" y="908"/>
                </a:lnTo>
                <a:lnTo>
                  <a:pt x="1122" y="906"/>
                </a:lnTo>
                <a:lnTo>
                  <a:pt x="1126" y="906"/>
                </a:lnTo>
                <a:lnTo>
                  <a:pt x="1126" y="904"/>
                </a:lnTo>
                <a:lnTo>
                  <a:pt x="1130" y="904"/>
                </a:lnTo>
                <a:lnTo>
                  <a:pt x="1130" y="897"/>
                </a:lnTo>
                <a:lnTo>
                  <a:pt x="1138" y="897"/>
                </a:lnTo>
                <a:lnTo>
                  <a:pt x="1138" y="895"/>
                </a:lnTo>
                <a:lnTo>
                  <a:pt x="1142" y="895"/>
                </a:lnTo>
                <a:lnTo>
                  <a:pt x="1142" y="892"/>
                </a:lnTo>
                <a:lnTo>
                  <a:pt x="1146" y="892"/>
                </a:lnTo>
                <a:lnTo>
                  <a:pt x="1146" y="890"/>
                </a:lnTo>
                <a:lnTo>
                  <a:pt x="1150" y="890"/>
                </a:lnTo>
                <a:lnTo>
                  <a:pt x="1150" y="888"/>
                </a:lnTo>
                <a:lnTo>
                  <a:pt x="1159" y="888"/>
                </a:lnTo>
                <a:lnTo>
                  <a:pt x="1159" y="887"/>
                </a:lnTo>
                <a:lnTo>
                  <a:pt x="1163" y="887"/>
                </a:lnTo>
                <a:lnTo>
                  <a:pt x="1163" y="885"/>
                </a:lnTo>
                <a:lnTo>
                  <a:pt x="1167" y="885"/>
                </a:lnTo>
                <a:lnTo>
                  <a:pt x="1167" y="881"/>
                </a:lnTo>
                <a:lnTo>
                  <a:pt x="1175" y="881"/>
                </a:lnTo>
                <a:lnTo>
                  <a:pt x="1175" y="878"/>
                </a:lnTo>
                <a:lnTo>
                  <a:pt x="1183" y="878"/>
                </a:lnTo>
                <a:lnTo>
                  <a:pt x="1183" y="875"/>
                </a:lnTo>
                <a:lnTo>
                  <a:pt x="1192" y="875"/>
                </a:lnTo>
                <a:lnTo>
                  <a:pt x="1192" y="873"/>
                </a:lnTo>
                <a:lnTo>
                  <a:pt x="1196" y="873"/>
                </a:lnTo>
                <a:lnTo>
                  <a:pt x="1196" y="871"/>
                </a:lnTo>
                <a:lnTo>
                  <a:pt x="1200" y="871"/>
                </a:lnTo>
                <a:lnTo>
                  <a:pt x="1200" y="866"/>
                </a:lnTo>
                <a:lnTo>
                  <a:pt x="1208" y="866"/>
                </a:lnTo>
                <a:lnTo>
                  <a:pt x="1208" y="862"/>
                </a:lnTo>
                <a:lnTo>
                  <a:pt x="1216" y="862"/>
                </a:lnTo>
                <a:lnTo>
                  <a:pt x="1216" y="861"/>
                </a:lnTo>
                <a:lnTo>
                  <a:pt x="1224" y="861"/>
                </a:lnTo>
                <a:lnTo>
                  <a:pt x="1224" y="857"/>
                </a:lnTo>
                <a:lnTo>
                  <a:pt x="1249" y="857"/>
                </a:lnTo>
                <a:lnTo>
                  <a:pt x="1249" y="855"/>
                </a:lnTo>
                <a:lnTo>
                  <a:pt x="1261" y="855"/>
                </a:lnTo>
                <a:lnTo>
                  <a:pt x="1261" y="854"/>
                </a:lnTo>
                <a:lnTo>
                  <a:pt x="1265" y="854"/>
                </a:lnTo>
                <a:lnTo>
                  <a:pt x="1265" y="852"/>
                </a:lnTo>
                <a:lnTo>
                  <a:pt x="1270" y="852"/>
                </a:lnTo>
                <a:lnTo>
                  <a:pt x="1270" y="848"/>
                </a:lnTo>
                <a:lnTo>
                  <a:pt x="1278" y="848"/>
                </a:lnTo>
                <a:lnTo>
                  <a:pt x="1278" y="847"/>
                </a:lnTo>
                <a:lnTo>
                  <a:pt x="1286" y="847"/>
                </a:lnTo>
                <a:lnTo>
                  <a:pt x="1286" y="845"/>
                </a:lnTo>
                <a:lnTo>
                  <a:pt x="1290" y="845"/>
                </a:lnTo>
                <a:lnTo>
                  <a:pt x="1290" y="843"/>
                </a:lnTo>
                <a:lnTo>
                  <a:pt x="1294" y="843"/>
                </a:lnTo>
                <a:lnTo>
                  <a:pt x="1294" y="840"/>
                </a:lnTo>
                <a:lnTo>
                  <a:pt x="1298" y="840"/>
                </a:lnTo>
                <a:lnTo>
                  <a:pt x="1298" y="838"/>
                </a:lnTo>
                <a:lnTo>
                  <a:pt x="1302" y="838"/>
                </a:lnTo>
                <a:lnTo>
                  <a:pt x="1302" y="836"/>
                </a:lnTo>
                <a:lnTo>
                  <a:pt x="1311" y="836"/>
                </a:lnTo>
                <a:lnTo>
                  <a:pt x="1311" y="833"/>
                </a:lnTo>
                <a:lnTo>
                  <a:pt x="1315" y="833"/>
                </a:lnTo>
                <a:lnTo>
                  <a:pt x="1315" y="831"/>
                </a:lnTo>
                <a:lnTo>
                  <a:pt x="1319" y="831"/>
                </a:lnTo>
                <a:lnTo>
                  <a:pt x="1319" y="824"/>
                </a:lnTo>
                <a:lnTo>
                  <a:pt x="1323" y="824"/>
                </a:lnTo>
                <a:lnTo>
                  <a:pt x="1323" y="822"/>
                </a:lnTo>
                <a:lnTo>
                  <a:pt x="1331" y="822"/>
                </a:lnTo>
                <a:lnTo>
                  <a:pt x="1331" y="821"/>
                </a:lnTo>
                <a:lnTo>
                  <a:pt x="1344" y="821"/>
                </a:lnTo>
                <a:lnTo>
                  <a:pt x="1344" y="817"/>
                </a:lnTo>
                <a:lnTo>
                  <a:pt x="1348" y="817"/>
                </a:lnTo>
                <a:lnTo>
                  <a:pt x="1348" y="815"/>
                </a:lnTo>
                <a:lnTo>
                  <a:pt x="1352" y="815"/>
                </a:lnTo>
                <a:lnTo>
                  <a:pt x="1352" y="814"/>
                </a:lnTo>
                <a:lnTo>
                  <a:pt x="1368" y="814"/>
                </a:lnTo>
                <a:lnTo>
                  <a:pt x="1368" y="812"/>
                </a:lnTo>
                <a:lnTo>
                  <a:pt x="1372" y="812"/>
                </a:lnTo>
                <a:lnTo>
                  <a:pt x="1372" y="810"/>
                </a:lnTo>
                <a:lnTo>
                  <a:pt x="1376" y="810"/>
                </a:lnTo>
                <a:lnTo>
                  <a:pt x="1376" y="808"/>
                </a:lnTo>
                <a:lnTo>
                  <a:pt x="1380" y="808"/>
                </a:lnTo>
                <a:lnTo>
                  <a:pt x="1380" y="805"/>
                </a:lnTo>
                <a:lnTo>
                  <a:pt x="1389" y="805"/>
                </a:lnTo>
                <a:lnTo>
                  <a:pt x="1389" y="801"/>
                </a:lnTo>
                <a:lnTo>
                  <a:pt x="1401" y="801"/>
                </a:lnTo>
                <a:lnTo>
                  <a:pt x="1401" y="800"/>
                </a:lnTo>
                <a:lnTo>
                  <a:pt x="1405" y="800"/>
                </a:lnTo>
                <a:lnTo>
                  <a:pt x="1405" y="798"/>
                </a:lnTo>
                <a:lnTo>
                  <a:pt x="1409" y="798"/>
                </a:lnTo>
                <a:lnTo>
                  <a:pt x="1409" y="796"/>
                </a:lnTo>
                <a:lnTo>
                  <a:pt x="1413" y="796"/>
                </a:lnTo>
                <a:lnTo>
                  <a:pt x="1413" y="793"/>
                </a:lnTo>
                <a:lnTo>
                  <a:pt x="1422" y="793"/>
                </a:lnTo>
                <a:lnTo>
                  <a:pt x="1422" y="791"/>
                </a:lnTo>
                <a:lnTo>
                  <a:pt x="1426" y="791"/>
                </a:lnTo>
                <a:lnTo>
                  <a:pt x="1426" y="788"/>
                </a:lnTo>
                <a:lnTo>
                  <a:pt x="1430" y="788"/>
                </a:lnTo>
                <a:lnTo>
                  <a:pt x="1430" y="786"/>
                </a:lnTo>
                <a:lnTo>
                  <a:pt x="1434" y="786"/>
                </a:lnTo>
                <a:lnTo>
                  <a:pt x="1434" y="782"/>
                </a:lnTo>
                <a:lnTo>
                  <a:pt x="1438" y="782"/>
                </a:lnTo>
                <a:lnTo>
                  <a:pt x="1438" y="777"/>
                </a:lnTo>
                <a:lnTo>
                  <a:pt x="1442" y="777"/>
                </a:lnTo>
                <a:lnTo>
                  <a:pt x="1442" y="774"/>
                </a:lnTo>
                <a:lnTo>
                  <a:pt x="1459" y="774"/>
                </a:lnTo>
                <a:lnTo>
                  <a:pt x="1459" y="772"/>
                </a:lnTo>
                <a:lnTo>
                  <a:pt x="1471" y="772"/>
                </a:lnTo>
                <a:lnTo>
                  <a:pt x="1471" y="770"/>
                </a:lnTo>
                <a:lnTo>
                  <a:pt x="1475" y="770"/>
                </a:lnTo>
                <a:lnTo>
                  <a:pt x="1475" y="768"/>
                </a:lnTo>
                <a:lnTo>
                  <a:pt x="1483" y="768"/>
                </a:lnTo>
                <a:lnTo>
                  <a:pt x="1483" y="763"/>
                </a:lnTo>
                <a:lnTo>
                  <a:pt x="1487" y="763"/>
                </a:lnTo>
                <a:lnTo>
                  <a:pt x="1487" y="761"/>
                </a:lnTo>
                <a:lnTo>
                  <a:pt x="1496" y="761"/>
                </a:lnTo>
                <a:lnTo>
                  <a:pt x="1496" y="760"/>
                </a:lnTo>
                <a:lnTo>
                  <a:pt x="1500" y="760"/>
                </a:lnTo>
                <a:lnTo>
                  <a:pt x="1500" y="758"/>
                </a:lnTo>
                <a:lnTo>
                  <a:pt x="1512" y="758"/>
                </a:lnTo>
                <a:lnTo>
                  <a:pt x="1512" y="756"/>
                </a:lnTo>
                <a:lnTo>
                  <a:pt x="1516" y="756"/>
                </a:lnTo>
                <a:lnTo>
                  <a:pt x="1516" y="753"/>
                </a:lnTo>
                <a:lnTo>
                  <a:pt x="1520" y="753"/>
                </a:lnTo>
                <a:lnTo>
                  <a:pt x="1520" y="748"/>
                </a:lnTo>
                <a:lnTo>
                  <a:pt x="1541" y="748"/>
                </a:lnTo>
                <a:lnTo>
                  <a:pt x="1541" y="746"/>
                </a:lnTo>
                <a:lnTo>
                  <a:pt x="1545" y="746"/>
                </a:lnTo>
                <a:lnTo>
                  <a:pt x="1545" y="744"/>
                </a:lnTo>
                <a:lnTo>
                  <a:pt x="1549" y="744"/>
                </a:lnTo>
                <a:lnTo>
                  <a:pt x="1549" y="742"/>
                </a:lnTo>
                <a:lnTo>
                  <a:pt x="1553" y="742"/>
                </a:lnTo>
                <a:lnTo>
                  <a:pt x="1553" y="735"/>
                </a:lnTo>
                <a:lnTo>
                  <a:pt x="1557" y="735"/>
                </a:lnTo>
                <a:lnTo>
                  <a:pt x="1557" y="734"/>
                </a:lnTo>
                <a:lnTo>
                  <a:pt x="1561" y="734"/>
                </a:lnTo>
                <a:lnTo>
                  <a:pt x="1561" y="732"/>
                </a:lnTo>
                <a:lnTo>
                  <a:pt x="1574" y="732"/>
                </a:lnTo>
                <a:lnTo>
                  <a:pt x="1574" y="730"/>
                </a:lnTo>
                <a:lnTo>
                  <a:pt x="1586" y="730"/>
                </a:lnTo>
                <a:lnTo>
                  <a:pt x="1586" y="728"/>
                </a:lnTo>
                <a:lnTo>
                  <a:pt x="1590" y="728"/>
                </a:lnTo>
                <a:lnTo>
                  <a:pt x="1590" y="727"/>
                </a:lnTo>
                <a:lnTo>
                  <a:pt x="1598" y="727"/>
                </a:lnTo>
                <a:lnTo>
                  <a:pt x="1598" y="725"/>
                </a:lnTo>
                <a:lnTo>
                  <a:pt x="1611" y="725"/>
                </a:lnTo>
                <a:lnTo>
                  <a:pt x="1611" y="723"/>
                </a:lnTo>
                <a:lnTo>
                  <a:pt x="1615" y="723"/>
                </a:lnTo>
                <a:lnTo>
                  <a:pt x="1615" y="721"/>
                </a:lnTo>
                <a:lnTo>
                  <a:pt x="1619" y="721"/>
                </a:lnTo>
                <a:lnTo>
                  <a:pt x="1619" y="718"/>
                </a:lnTo>
                <a:lnTo>
                  <a:pt x="1639" y="718"/>
                </a:lnTo>
                <a:lnTo>
                  <a:pt x="1639" y="716"/>
                </a:lnTo>
                <a:lnTo>
                  <a:pt x="1648" y="716"/>
                </a:lnTo>
                <a:lnTo>
                  <a:pt x="1648" y="714"/>
                </a:lnTo>
                <a:lnTo>
                  <a:pt x="1652" y="714"/>
                </a:lnTo>
                <a:lnTo>
                  <a:pt x="1652" y="713"/>
                </a:lnTo>
                <a:lnTo>
                  <a:pt x="1660" y="713"/>
                </a:lnTo>
                <a:lnTo>
                  <a:pt x="1660" y="709"/>
                </a:lnTo>
                <a:lnTo>
                  <a:pt x="1664" y="709"/>
                </a:lnTo>
                <a:lnTo>
                  <a:pt x="1664" y="707"/>
                </a:lnTo>
                <a:lnTo>
                  <a:pt x="1672" y="707"/>
                </a:lnTo>
                <a:lnTo>
                  <a:pt x="1672" y="704"/>
                </a:lnTo>
                <a:lnTo>
                  <a:pt x="1676" y="704"/>
                </a:lnTo>
                <a:lnTo>
                  <a:pt x="1676" y="702"/>
                </a:lnTo>
                <a:lnTo>
                  <a:pt x="1697" y="702"/>
                </a:lnTo>
                <a:lnTo>
                  <a:pt x="1697" y="697"/>
                </a:lnTo>
                <a:lnTo>
                  <a:pt x="1701" y="697"/>
                </a:lnTo>
                <a:lnTo>
                  <a:pt x="1701" y="695"/>
                </a:lnTo>
                <a:lnTo>
                  <a:pt x="1713" y="695"/>
                </a:lnTo>
                <a:lnTo>
                  <a:pt x="1713" y="692"/>
                </a:lnTo>
                <a:lnTo>
                  <a:pt x="1717" y="692"/>
                </a:lnTo>
                <a:lnTo>
                  <a:pt x="1717" y="687"/>
                </a:lnTo>
                <a:lnTo>
                  <a:pt x="1730" y="687"/>
                </a:lnTo>
                <a:lnTo>
                  <a:pt x="1730" y="685"/>
                </a:lnTo>
                <a:lnTo>
                  <a:pt x="1738" y="685"/>
                </a:lnTo>
                <a:lnTo>
                  <a:pt x="1738" y="683"/>
                </a:lnTo>
                <a:lnTo>
                  <a:pt x="1750" y="683"/>
                </a:lnTo>
                <a:lnTo>
                  <a:pt x="1750" y="681"/>
                </a:lnTo>
                <a:lnTo>
                  <a:pt x="1758" y="681"/>
                </a:lnTo>
                <a:lnTo>
                  <a:pt x="1758" y="676"/>
                </a:lnTo>
                <a:lnTo>
                  <a:pt x="1763" y="676"/>
                </a:lnTo>
                <a:lnTo>
                  <a:pt x="1763" y="674"/>
                </a:lnTo>
                <a:lnTo>
                  <a:pt x="1791" y="674"/>
                </a:lnTo>
                <a:lnTo>
                  <a:pt x="1791" y="671"/>
                </a:lnTo>
                <a:lnTo>
                  <a:pt x="1800" y="671"/>
                </a:lnTo>
                <a:lnTo>
                  <a:pt x="1800" y="669"/>
                </a:lnTo>
                <a:lnTo>
                  <a:pt x="1808" y="669"/>
                </a:lnTo>
                <a:lnTo>
                  <a:pt x="1808" y="667"/>
                </a:lnTo>
                <a:lnTo>
                  <a:pt x="1812" y="667"/>
                </a:lnTo>
                <a:lnTo>
                  <a:pt x="1812" y="666"/>
                </a:lnTo>
                <a:lnTo>
                  <a:pt x="1820" y="666"/>
                </a:lnTo>
                <a:lnTo>
                  <a:pt x="1820" y="664"/>
                </a:lnTo>
                <a:lnTo>
                  <a:pt x="1828" y="664"/>
                </a:lnTo>
                <a:lnTo>
                  <a:pt x="1828" y="662"/>
                </a:lnTo>
                <a:lnTo>
                  <a:pt x="1837" y="662"/>
                </a:lnTo>
                <a:lnTo>
                  <a:pt x="1837" y="659"/>
                </a:lnTo>
                <a:lnTo>
                  <a:pt x="1841" y="659"/>
                </a:lnTo>
                <a:lnTo>
                  <a:pt x="1841" y="657"/>
                </a:lnTo>
                <a:lnTo>
                  <a:pt x="1849" y="657"/>
                </a:lnTo>
                <a:lnTo>
                  <a:pt x="1849" y="655"/>
                </a:lnTo>
                <a:lnTo>
                  <a:pt x="1853" y="655"/>
                </a:lnTo>
                <a:lnTo>
                  <a:pt x="1853" y="650"/>
                </a:lnTo>
                <a:lnTo>
                  <a:pt x="1857" y="650"/>
                </a:lnTo>
                <a:lnTo>
                  <a:pt x="1857" y="648"/>
                </a:lnTo>
                <a:lnTo>
                  <a:pt x="1861" y="648"/>
                </a:lnTo>
                <a:lnTo>
                  <a:pt x="1861" y="645"/>
                </a:lnTo>
                <a:lnTo>
                  <a:pt x="1874" y="645"/>
                </a:lnTo>
                <a:lnTo>
                  <a:pt x="1874" y="643"/>
                </a:lnTo>
                <a:lnTo>
                  <a:pt x="1886" y="643"/>
                </a:lnTo>
                <a:lnTo>
                  <a:pt x="1886" y="640"/>
                </a:lnTo>
                <a:lnTo>
                  <a:pt x="1890" y="640"/>
                </a:lnTo>
                <a:lnTo>
                  <a:pt x="1890" y="636"/>
                </a:lnTo>
                <a:lnTo>
                  <a:pt x="1898" y="636"/>
                </a:lnTo>
                <a:lnTo>
                  <a:pt x="1898" y="634"/>
                </a:lnTo>
                <a:lnTo>
                  <a:pt x="1911" y="634"/>
                </a:lnTo>
                <a:lnTo>
                  <a:pt x="1911" y="631"/>
                </a:lnTo>
                <a:lnTo>
                  <a:pt x="1919" y="631"/>
                </a:lnTo>
                <a:lnTo>
                  <a:pt x="1919" y="627"/>
                </a:lnTo>
                <a:lnTo>
                  <a:pt x="1923" y="627"/>
                </a:lnTo>
                <a:lnTo>
                  <a:pt x="1923" y="626"/>
                </a:lnTo>
                <a:lnTo>
                  <a:pt x="1927" y="626"/>
                </a:lnTo>
                <a:lnTo>
                  <a:pt x="1927" y="624"/>
                </a:lnTo>
                <a:lnTo>
                  <a:pt x="1931" y="624"/>
                </a:lnTo>
                <a:lnTo>
                  <a:pt x="1931" y="620"/>
                </a:lnTo>
                <a:lnTo>
                  <a:pt x="1935" y="620"/>
                </a:lnTo>
                <a:lnTo>
                  <a:pt x="1935" y="619"/>
                </a:lnTo>
                <a:lnTo>
                  <a:pt x="1947" y="619"/>
                </a:lnTo>
                <a:lnTo>
                  <a:pt x="1947" y="617"/>
                </a:lnTo>
                <a:lnTo>
                  <a:pt x="1952" y="617"/>
                </a:lnTo>
                <a:lnTo>
                  <a:pt x="1952" y="615"/>
                </a:lnTo>
                <a:lnTo>
                  <a:pt x="1960" y="615"/>
                </a:lnTo>
                <a:lnTo>
                  <a:pt x="1960" y="612"/>
                </a:lnTo>
                <a:lnTo>
                  <a:pt x="1968" y="612"/>
                </a:lnTo>
                <a:lnTo>
                  <a:pt x="1968" y="610"/>
                </a:lnTo>
                <a:lnTo>
                  <a:pt x="1972" y="610"/>
                </a:lnTo>
                <a:lnTo>
                  <a:pt x="1972" y="608"/>
                </a:lnTo>
                <a:lnTo>
                  <a:pt x="1976" y="608"/>
                </a:lnTo>
                <a:lnTo>
                  <a:pt x="1976" y="606"/>
                </a:lnTo>
                <a:lnTo>
                  <a:pt x="1997" y="606"/>
                </a:lnTo>
                <a:lnTo>
                  <a:pt x="1997" y="605"/>
                </a:lnTo>
                <a:lnTo>
                  <a:pt x="2005" y="605"/>
                </a:lnTo>
                <a:lnTo>
                  <a:pt x="2005" y="603"/>
                </a:lnTo>
                <a:lnTo>
                  <a:pt x="2013" y="603"/>
                </a:lnTo>
                <a:lnTo>
                  <a:pt x="2013" y="601"/>
                </a:lnTo>
                <a:lnTo>
                  <a:pt x="2021" y="601"/>
                </a:lnTo>
                <a:lnTo>
                  <a:pt x="2021" y="598"/>
                </a:lnTo>
                <a:lnTo>
                  <a:pt x="2038" y="598"/>
                </a:lnTo>
                <a:lnTo>
                  <a:pt x="2038" y="596"/>
                </a:lnTo>
                <a:lnTo>
                  <a:pt x="2046" y="596"/>
                </a:lnTo>
                <a:lnTo>
                  <a:pt x="2046" y="594"/>
                </a:lnTo>
                <a:lnTo>
                  <a:pt x="2058" y="594"/>
                </a:lnTo>
                <a:lnTo>
                  <a:pt x="2058" y="592"/>
                </a:lnTo>
                <a:lnTo>
                  <a:pt x="2071" y="592"/>
                </a:lnTo>
                <a:lnTo>
                  <a:pt x="2071" y="591"/>
                </a:lnTo>
                <a:lnTo>
                  <a:pt x="2075" y="591"/>
                </a:lnTo>
                <a:lnTo>
                  <a:pt x="2075" y="589"/>
                </a:lnTo>
                <a:lnTo>
                  <a:pt x="2079" y="589"/>
                </a:lnTo>
                <a:lnTo>
                  <a:pt x="2079" y="587"/>
                </a:lnTo>
                <a:lnTo>
                  <a:pt x="2087" y="587"/>
                </a:lnTo>
                <a:lnTo>
                  <a:pt x="2087" y="585"/>
                </a:lnTo>
                <a:lnTo>
                  <a:pt x="2091" y="585"/>
                </a:lnTo>
                <a:lnTo>
                  <a:pt x="2091" y="582"/>
                </a:lnTo>
                <a:lnTo>
                  <a:pt x="2112" y="582"/>
                </a:lnTo>
                <a:lnTo>
                  <a:pt x="2112" y="580"/>
                </a:lnTo>
                <a:lnTo>
                  <a:pt x="2116" y="580"/>
                </a:lnTo>
                <a:lnTo>
                  <a:pt x="2116" y="578"/>
                </a:lnTo>
                <a:lnTo>
                  <a:pt x="2128" y="578"/>
                </a:lnTo>
                <a:lnTo>
                  <a:pt x="2128" y="577"/>
                </a:lnTo>
                <a:lnTo>
                  <a:pt x="2145" y="577"/>
                </a:lnTo>
                <a:lnTo>
                  <a:pt x="2145" y="575"/>
                </a:lnTo>
                <a:lnTo>
                  <a:pt x="2157" y="575"/>
                </a:lnTo>
                <a:lnTo>
                  <a:pt x="2157" y="573"/>
                </a:lnTo>
                <a:lnTo>
                  <a:pt x="2161" y="573"/>
                </a:lnTo>
                <a:lnTo>
                  <a:pt x="2161" y="571"/>
                </a:lnTo>
                <a:lnTo>
                  <a:pt x="2165" y="571"/>
                </a:lnTo>
                <a:lnTo>
                  <a:pt x="2165" y="570"/>
                </a:lnTo>
                <a:lnTo>
                  <a:pt x="2169" y="570"/>
                </a:lnTo>
                <a:lnTo>
                  <a:pt x="2169" y="568"/>
                </a:lnTo>
                <a:lnTo>
                  <a:pt x="2178" y="568"/>
                </a:lnTo>
                <a:lnTo>
                  <a:pt x="2178" y="564"/>
                </a:lnTo>
                <a:lnTo>
                  <a:pt x="2190" y="564"/>
                </a:lnTo>
                <a:lnTo>
                  <a:pt x="2190" y="561"/>
                </a:lnTo>
                <a:lnTo>
                  <a:pt x="2194" y="561"/>
                </a:lnTo>
                <a:lnTo>
                  <a:pt x="2194" y="557"/>
                </a:lnTo>
                <a:lnTo>
                  <a:pt x="2202" y="557"/>
                </a:lnTo>
                <a:lnTo>
                  <a:pt x="2202" y="556"/>
                </a:lnTo>
                <a:lnTo>
                  <a:pt x="2210" y="556"/>
                </a:lnTo>
                <a:lnTo>
                  <a:pt x="2210" y="552"/>
                </a:lnTo>
                <a:lnTo>
                  <a:pt x="2215" y="552"/>
                </a:lnTo>
                <a:lnTo>
                  <a:pt x="2215" y="548"/>
                </a:lnTo>
                <a:lnTo>
                  <a:pt x="2231" y="548"/>
                </a:lnTo>
                <a:lnTo>
                  <a:pt x="2231" y="547"/>
                </a:lnTo>
                <a:lnTo>
                  <a:pt x="2239" y="547"/>
                </a:lnTo>
                <a:lnTo>
                  <a:pt x="2239" y="543"/>
                </a:lnTo>
                <a:lnTo>
                  <a:pt x="2247" y="543"/>
                </a:lnTo>
                <a:lnTo>
                  <a:pt x="2247" y="540"/>
                </a:lnTo>
                <a:lnTo>
                  <a:pt x="2252" y="540"/>
                </a:lnTo>
                <a:lnTo>
                  <a:pt x="2252" y="538"/>
                </a:lnTo>
                <a:lnTo>
                  <a:pt x="2256" y="538"/>
                </a:lnTo>
                <a:lnTo>
                  <a:pt x="2256" y="534"/>
                </a:lnTo>
                <a:lnTo>
                  <a:pt x="2276" y="534"/>
                </a:lnTo>
                <a:lnTo>
                  <a:pt x="2276" y="532"/>
                </a:lnTo>
                <a:lnTo>
                  <a:pt x="2289" y="532"/>
                </a:lnTo>
                <a:lnTo>
                  <a:pt x="2289" y="529"/>
                </a:lnTo>
                <a:lnTo>
                  <a:pt x="2293" y="529"/>
                </a:lnTo>
                <a:lnTo>
                  <a:pt x="2293" y="527"/>
                </a:lnTo>
                <a:lnTo>
                  <a:pt x="2297" y="527"/>
                </a:lnTo>
                <a:lnTo>
                  <a:pt x="2297" y="525"/>
                </a:lnTo>
                <a:lnTo>
                  <a:pt x="2305" y="525"/>
                </a:lnTo>
                <a:lnTo>
                  <a:pt x="2305" y="523"/>
                </a:lnTo>
                <a:lnTo>
                  <a:pt x="2309" y="523"/>
                </a:lnTo>
                <a:lnTo>
                  <a:pt x="2309" y="522"/>
                </a:lnTo>
                <a:lnTo>
                  <a:pt x="2313" y="522"/>
                </a:lnTo>
                <a:lnTo>
                  <a:pt x="2313" y="516"/>
                </a:lnTo>
                <a:lnTo>
                  <a:pt x="2317" y="516"/>
                </a:lnTo>
                <a:lnTo>
                  <a:pt x="2317" y="514"/>
                </a:lnTo>
                <a:lnTo>
                  <a:pt x="2325" y="514"/>
                </a:lnTo>
                <a:lnTo>
                  <a:pt x="2325" y="511"/>
                </a:lnTo>
                <a:lnTo>
                  <a:pt x="2330" y="511"/>
                </a:lnTo>
                <a:lnTo>
                  <a:pt x="2330" y="507"/>
                </a:lnTo>
                <a:lnTo>
                  <a:pt x="2334" y="507"/>
                </a:lnTo>
                <a:lnTo>
                  <a:pt x="2334" y="503"/>
                </a:lnTo>
                <a:lnTo>
                  <a:pt x="2346" y="503"/>
                </a:lnTo>
                <a:lnTo>
                  <a:pt x="2346" y="501"/>
                </a:lnTo>
                <a:lnTo>
                  <a:pt x="2350" y="501"/>
                </a:lnTo>
                <a:lnTo>
                  <a:pt x="2350" y="500"/>
                </a:lnTo>
                <a:lnTo>
                  <a:pt x="2367" y="500"/>
                </a:lnTo>
                <a:lnTo>
                  <a:pt x="2367" y="498"/>
                </a:lnTo>
                <a:lnTo>
                  <a:pt x="2371" y="498"/>
                </a:lnTo>
                <a:lnTo>
                  <a:pt x="2371" y="496"/>
                </a:lnTo>
                <a:lnTo>
                  <a:pt x="2375" y="496"/>
                </a:lnTo>
                <a:lnTo>
                  <a:pt x="2375" y="492"/>
                </a:lnTo>
                <a:lnTo>
                  <a:pt x="2379" y="492"/>
                </a:lnTo>
                <a:lnTo>
                  <a:pt x="2379" y="490"/>
                </a:lnTo>
                <a:lnTo>
                  <a:pt x="2387" y="490"/>
                </a:lnTo>
                <a:lnTo>
                  <a:pt x="2387" y="488"/>
                </a:lnTo>
                <a:lnTo>
                  <a:pt x="2399" y="488"/>
                </a:lnTo>
                <a:lnTo>
                  <a:pt x="2399" y="486"/>
                </a:lnTo>
                <a:lnTo>
                  <a:pt x="2404" y="486"/>
                </a:lnTo>
                <a:lnTo>
                  <a:pt x="2404" y="485"/>
                </a:lnTo>
                <a:lnTo>
                  <a:pt x="2408" y="485"/>
                </a:lnTo>
                <a:lnTo>
                  <a:pt x="2408" y="483"/>
                </a:lnTo>
                <a:lnTo>
                  <a:pt x="2412" y="483"/>
                </a:lnTo>
                <a:lnTo>
                  <a:pt x="2412" y="481"/>
                </a:lnTo>
                <a:lnTo>
                  <a:pt x="2424" y="481"/>
                </a:lnTo>
                <a:lnTo>
                  <a:pt x="2424" y="479"/>
                </a:lnTo>
                <a:lnTo>
                  <a:pt x="2428" y="479"/>
                </a:lnTo>
                <a:lnTo>
                  <a:pt x="2428" y="477"/>
                </a:lnTo>
                <a:lnTo>
                  <a:pt x="2441" y="477"/>
                </a:lnTo>
                <a:lnTo>
                  <a:pt x="2441" y="475"/>
                </a:lnTo>
                <a:lnTo>
                  <a:pt x="2445" y="475"/>
                </a:lnTo>
                <a:lnTo>
                  <a:pt x="2445" y="473"/>
                </a:lnTo>
                <a:lnTo>
                  <a:pt x="2453" y="473"/>
                </a:lnTo>
                <a:lnTo>
                  <a:pt x="2453" y="471"/>
                </a:lnTo>
                <a:lnTo>
                  <a:pt x="2465" y="471"/>
                </a:lnTo>
                <a:lnTo>
                  <a:pt x="2465" y="469"/>
                </a:lnTo>
                <a:lnTo>
                  <a:pt x="2473" y="469"/>
                </a:lnTo>
                <a:lnTo>
                  <a:pt x="2473" y="467"/>
                </a:lnTo>
                <a:lnTo>
                  <a:pt x="2482" y="467"/>
                </a:lnTo>
                <a:lnTo>
                  <a:pt x="2482" y="465"/>
                </a:lnTo>
                <a:lnTo>
                  <a:pt x="2490" y="465"/>
                </a:lnTo>
                <a:lnTo>
                  <a:pt x="2490" y="463"/>
                </a:lnTo>
                <a:lnTo>
                  <a:pt x="2494" y="463"/>
                </a:lnTo>
                <a:lnTo>
                  <a:pt x="2494" y="461"/>
                </a:lnTo>
                <a:lnTo>
                  <a:pt x="2506" y="461"/>
                </a:lnTo>
                <a:lnTo>
                  <a:pt x="2506" y="459"/>
                </a:lnTo>
                <a:lnTo>
                  <a:pt x="2510" y="459"/>
                </a:lnTo>
                <a:lnTo>
                  <a:pt x="2510" y="457"/>
                </a:lnTo>
                <a:lnTo>
                  <a:pt x="2527" y="457"/>
                </a:lnTo>
                <a:lnTo>
                  <a:pt x="2527" y="453"/>
                </a:lnTo>
                <a:lnTo>
                  <a:pt x="2547" y="453"/>
                </a:lnTo>
                <a:lnTo>
                  <a:pt x="2547" y="449"/>
                </a:lnTo>
                <a:lnTo>
                  <a:pt x="2560" y="449"/>
                </a:lnTo>
                <a:lnTo>
                  <a:pt x="2560" y="445"/>
                </a:lnTo>
                <a:lnTo>
                  <a:pt x="2564" y="445"/>
                </a:lnTo>
                <a:lnTo>
                  <a:pt x="2564" y="443"/>
                </a:lnTo>
                <a:lnTo>
                  <a:pt x="2576" y="443"/>
                </a:lnTo>
                <a:lnTo>
                  <a:pt x="2576" y="441"/>
                </a:lnTo>
                <a:lnTo>
                  <a:pt x="2584" y="441"/>
                </a:lnTo>
                <a:lnTo>
                  <a:pt x="2584" y="439"/>
                </a:lnTo>
                <a:lnTo>
                  <a:pt x="2588" y="439"/>
                </a:lnTo>
                <a:lnTo>
                  <a:pt x="2588" y="437"/>
                </a:lnTo>
                <a:lnTo>
                  <a:pt x="2609" y="437"/>
                </a:lnTo>
                <a:lnTo>
                  <a:pt x="2609" y="435"/>
                </a:lnTo>
                <a:lnTo>
                  <a:pt x="2613" y="435"/>
                </a:lnTo>
                <a:lnTo>
                  <a:pt x="2613" y="432"/>
                </a:lnTo>
                <a:lnTo>
                  <a:pt x="2621" y="432"/>
                </a:lnTo>
                <a:lnTo>
                  <a:pt x="2621" y="430"/>
                </a:lnTo>
                <a:lnTo>
                  <a:pt x="2650" y="430"/>
                </a:lnTo>
                <a:lnTo>
                  <a:pt x="2650" y="426"/>
                </a:lnTo>
                <a:lnTo>
                  <a:pt x="2662" y="426"/>
                </a:lnTo>
                <a:lnTo>
                  <a:pt x="2662" y="424"/>
                </a:lnTo>
                <a:lnTo>
                  <a:pt x="2675" y="424"/>
                </a:lnTo>
                <a:lnTo>
                  <a:pt x="2675" y="422"/>
                </a:lnTo>
                <a:lnTo>
                  <a:pt x="2683" y="422"/>
                </a:lnTo>
                <a:lnTo>
                  <a:pt x="2683" y="419"/>
                </a:lnTo>
                <a:lnTo>
                  <a:pt x="2699" y="419"/>
                </a:lnTo>
                <a:lnTo>
                  <a:pt x="2699" y="417"/>
                </a:lnTo>
                <a:lnTo>
                  <a:pt x="2703" y="417"/>
                </a:lnTo>
                <a:lnTo>
                  <a:pt x="2703" y="415"/>
                </a:lnTo>
                <a:lnTo>
                  <a:pt x="2708" y="415"/>
                </a:lnTo>
                <a:lnTo>
                  <a:pt x="2708" y="413"/>
                </a:lnTo>
                <a:lnTo>
                  <a:pt x="2712" y="413"/>
                </a:lnTo>
                <a:lnTo>
                  <a:pt x="2712" y="411"/>
                </a:lnTo>
                <a:lnTo>
                  <a:pt x="2716" y="411"/>
                </a:lnTo>
                <a:lnTo>
                  <a:pt x="2716" y="406"/>
                </a:lnTo>
                <a:lnTo>
                  <a:pt x="2720" y="406"/>
                </a:lnTo>
                <a:lnTo>
                  <a:pt x="2720" y="404"/>
                </a:lnTo>
                <a:lnTo>
                  <a:pt x="2724" y="404"/>
                </a:lnTo>
                <a:lnTo>
                  <a:pt x="2724" y="402"/>
                </a:lnTo>
                <a:lnTo>
                  <a:pt x="2728" y="402"/>
                </a:lnTo>
                <a:lnTo>
                  <a:pt x="2728" y="397"/>
                </a:lnTo>
                <a:lnTo>
                  <a:pt x="2732" y="397"/>
                </a:lnTo>
                <a:lnTo>
                  <a:pt x="2732" y="395"/>
                </a:lnTo>
                <a:lnTo>
                  <a:pt x="2736" y="395"/>
                </a:lnTo>
                <a:lnTo>
                  <a:pt x="2736" y="393"/>
                </a:lnTo>
                <a:lnTo>
                  <a:pt x="2740" y="393"/>
                </a:lnTo>
                <a:lnTo>
                  <a:pt x="2740" y="391"/>
                </a:lnTo>
                <a:lnTo>
                  <a:pt x="2749" y="391"/>
                </a:lnTo>
                <a:lnTo>
                  <a:pt x="2749" y="388"/>
                </a:lnTo>
                <a:lnTo>
                  <a:pt x="2773" y="388"/>
                </a:lnTo>
                <a:lnTo>
                  <a:pt x="2773" y="386"/>
                </a:lnTo>
                <a:lnTo>
                  <a:pt x="2777" y="386"/>
                </a:lnTo>
                <a:lnTo>
                  <a:pt x="2777" y="384"/>
                </a:lnTo>
                <a:lnTo>
                  <a:pt x="2802" y="384"/>
                </a:lnTo>
                <a:lnTo>
                  <a:pt x="2802" y="377"/>
                </a:lnTo>
                <a:lnTo>
                  <a:pt x="2827" y="377"/>
                </a:lnTo>
                <a:lnTo>
                  <a:pt x="2827" y="374"/>
                </a:lnTo>
                <a:lnTo>
                  <a:pt x="2831" y="374"/>
                </a:lnTo>
                <a:lnTo>
                  <a:pt x="2831" y="370"/>
                </a:lnTo>
                <a:lnTo>
                  <a:pt x="2835" y="370"/>
                </a:lnTo>
                <a:lnTo>
                  <a:pt x="2835" y="365"/>
                </a:lnTo>
                <a:lnTo>
                  <a:pt x="2839" y="365"/>
                </a:lnTo>
                <a:lnTo>
                  <a:pt x="2839" y="363"/>
                </a:lnTo>
                <a:lnTo>
                  <a:pt x="2843" y="363"/>
                </a:lnTo>
                <a:lnTo>
                  <a:pt x="2843" y="360"/>
                </a:lnTo>
                <a:lnTo>
                  <a:pt x="2851" y="360"/>
                </a:lnTo>
                <a:lnTo>
                  <a:pt x="2851" y="358"/>
                </a:lnTo>
                <a:lnTo>
                  <a:pt x="2855" y="358"/>
                </a:lnTo>
                <a:lnTo>
                  <a:pt x="2855" y="355"/>
                </a:lnTo>
                <a:lnTo>
                  <a:pt x="2864" y="355"/>
                </a:lnTo>
                <a:lnTo>
                  <a:pt x="2864" y="353"/>
                </a:lnTo>
                <a:lnTo>
                  <a:pt x="2868" y="353"/>
                </a:lnTo>
                <a:lnTo>
                  <a:pt x="2868" y="348"/>
                </a:lnTo>
                <a:lnTo>
                  <a:pt x="2876" y="348"/>
                </a:lnTo>
                <a:lnTo>
                  <a:pt x="2876" y="346"/>
                </a:lnTo>
                <a:lnTo>
                  <a:pt x="2888" y="346"/>
                </a:lnTo>
                <a:lnTo>
                  <a:pt x="2888" y="343"/>
                </a:lnTo>
                <a:lnTo>
                  <a:pt x="2892" y="343"/>
                </a:lnTo>
                <a:lnTo>
                  <a:pt x="2892" y="341"/>
                </a:lnTo>
                <a:lnTo>
                  <a:pt x="2905" y="341"/>
                </a:lnTo>
                <a:lnTo>
                  <a:pt x="2905" y="338"/>
                </a:lnTo>
                <a:lnTo>
                  <a:pt x="2909" y="338"/>
                </a:lnTo>
                <a:lnTo>
                  <a:pt x="2909" y="336"/>
                </a:lnTo>
                <a:lnTo>
                  <a:pt x="2917" y="336"/>
                </a:lnTo>
                <a:lnTo>
                  <a:pt x="2917" y="334"/>
                </a:lnTo>
                <a:lnTo>
                  <a:pt x="2925" y="334"/>
                </a:lnTo>
                <a:lnTo>
                  <a:pt x="2925" y="331"/>
                </a:lnTo>
                <a:lnTo>
                  <a:pt x="2929" y="331"/>
                </a:lnTo>
                <a:lnTo>
                  <a:pt x="2929" y="329"/>
                </a:lnTo>
                <a:lnTo>
                  <a:pt x="2946" y="329"/>
                </a:lnTo>
                <a:lnTo>
                  <a:pt x="2946" y="326"/>
                </a:lnTo>
                <a:lnTo>
                  <a:pt x="2971" y="326"/>
                </a:lnTo>
                <a:lnTo>
                  <a:pt x="2971" y="323"/>
                </a:lnTo>
                <a:lnTo>
                  <a:pt x="2975" y="323"/>
                </a:lnTo>
                <a:lnTo>
                  <a:pt x="2975" y="321"/>
                </a:lnTo>
                <a:lnTo>
                  <a:pt x="2979" y="321"/>
                </a:lnTo>
                <a:lnTo>
                  <a:pt x="2979" y="318"/>
                </a:lnTo>
                <a:lnTo>
                  <a:pt x="2995" y="318"/>
                </a:lnTo>
                <a:lnTo>
                  <a:pt x="2995" y="315"/>
                </a:lnTo>
                <a:lnTo>
                  <a:pt x="3024" y="315"/>
                </a:lnTo>
                <a:lnTo>
                  <a:pt x="3024" y="313"/>
                </a:lnTo>
                <a:lnTo>
                  <a:pt x="3028" y="313"/>
                </a:lnTo>
                <a:lnTo>
                  <a:pt x="3028" y="307"/>
                </a:lnTo>
                <a:lnTo>
                  <a:pt x="3049" y="307"/>
                </a:lnTo>
                <a:lnTo>
                  <a:pt x="3049" y="305"/>
                </a:lnTo>
                <a:lnTo>
                  <a:pt x="3053" y="305"/>
                </a:lnTo>
                <a:lnTo>
                  <a:pt x="3053" y="299"/>
                </a:lnTo>
                <a:lnTo>
                  <a:pt x="3065" y="299"/>
                </a:lnTo>
                <a:lnTo>
                  <a:pt x="3065" y="296"/>
                </a:lnTo>
                <a:lnTo>
                  <a:pt x="3110" y="296"/>
                </a:lnTo>
                <a:lnTo>
                  <a:pt x="3110" y="290"/>
                </a:lnTo>
                <a:lnTo>
                  <a:pt x="3127" y="290"/>
                </a:lnTo>
                <a:lnTo>
                  <a:pt x="3127" y="285"/>
                </a:lnTo>
                <a:lnTo>
                  <a:pt x="3135" y="285"/>
                </a:lnTo>
                <a:lnTo>
                  <a:pt x="3135" y="282"/>
                </a:lnTo>
                <a:lnTo>
                  <a:pt x="3205" y="282"/>
                </a:lnTo>
                <a:lnTo>
                  <a:pt x="3205" y="278"/>
                </a:lnTo>
                <a:lnTo>
                  <a:pt x="3233" y="278"/>
                </a:lnTo>
                <a:lnTo>
                  <a:pt x="3233" y="272"/>
                </a:lnTo>
                <a:lnTo>
                  <a:pt x="3246" y="272"/>
                </a:lnTo>
                <a:lnTo>
                  <a:pt x="3246" y="269"/>
                </a:lnTo>
                <a:lnTo>
                  <a:pt x="3250" y="269"/>
                </a:lnTo>
                <a:lnTo>
                  <a:pt x="3250" y="266"/>
                </a:lnTo>
                <a:lnTo>
                  <a:pt x="3254" y="266"/>
                </a:lnTo>
                <a:lnTo>
                  <a:pt x="3254" y="263"/>
                </a:lnTo>
                <a:lnTo>
                  <a:pt x="3258" y="263"/>
                </a:lnTo>
                <a:lnTo>
                  <a:pt x="3258" y="260"/>
                </a:lnTo>
                <a:lnTo>
                  <a:pt x="3279" y="260"/>
                </a:lnTo>
                <a:lnTo>
                  <a:pt x="3279" y="257"/>
                </a:lnTo>
                <a:lnTo>
                  <a:pt x="3299" y="257"/>
                </a:lnTo>
                <a:lnTo>
                  <a:pt x="3299" y="253"/>
                </a:lnTo>
                <a:lnTo>
                  <a:pt x="3316" y="253"/>
                </a:lnTo>
                <a:lnTo>
                  <a:pt x="3316" y="250"/>
                </a:lnTo>
                <a:lnTo>
                  <a:pt x="3328" y="250"/>
                </a:lnTo>
                <a:lnTo>
                  <a:pt x="3328" y="243"/>
                </a:lnTo>
                <a:lnTo>
                  <a:pt x="3336" y="243"/>
                </a:lnTo>
                <a:lnTo>
                  <a:pt x="3336" y="240"/>
                </a:lnTo>
                <a:lnTo>
                  <a:pt x="3340" y="240"/>
                </a:lnTo>
                <a:lnTo>
                  <a:pt x="3340" y="237"/>
                </a:lnTo>
                <a:lnTo>
                  <a:pt x="3357" y="237"/>
                </a:lnTo>
                <a:lnTo>
                  <a:pt x="3357" y="233"/>
                </a:lnTo>
                <a:lnTo>
                  <a:pt x="3361" y="233"/>
                </a:lnTo>
                <a:lnTo>
                  <a:pt x="3361" y="223"/>
                </a:lnTo>
                <a:lnTo>
                  <a:pt x="3369" y="223"/>
                </a:lnTo>
                <a:lnTo>
                  <a:pt x="3369" y="220"/>
                </a:lnTo>
                <a:lnTo>
                  <a:pt x="3406" y="220"/>
                </a:lnTo>
                <a:lnTo>
                  <a:pt x="3406" y="216"/>
                </a:lnTo>
                <a:lnTo>
                  <a:pt x="3422" y="216"/>
                </a:lnTo>
                <a:lnTo>
                  <a:pt x="3422" y="213"/>
                </a:lnTo>
                <a:lnTo>
                  <a:pt x="3427" y="213"/>
                </a:lnTo>
                <a:lnTo>
                  <a:pt x="3427" y="209"/>
                </a:lnTo>
                <a:lnTo>
                  <a:pt x="3439" y="209"/>
                </a:lnTo>
                <a:lnTo>
                  <a:pt x="3439" y="206"/>
                </a:lnTo>
                <a:lnTo>
                  <a:pt x="3447" y="206"/>
                </a:lnTo>
                <a:lnTo>
                  <a:pt x="3447" y="202"/>
                </a:lnTo>
                <a:lnTo>
                  <a:pt x="3451" y="202"/>
                </a:lnTo>
                <a:lnTo>
                  <a:pt x="3451" y="199"/>
                </a:lnTo>
                <a:lnTo>
                  <a:pt x="3459" y="199"/>
                </a:lnTo>
                <a:lnTo>
                  <a:pt x="3459" y="195"/>
                </a:lnTo>
                <a:lnTo>
                  <a:pt x="3476" y="195"/>
                </a:lnTo>
                <a:lnTo>
                  <a:pt x="3476" y="191"/>
                </a:lnTo>
                <a:lnTo>
                  <a:pt x="3480" y="191"/>
                </a:lnTo>
                <a:lnTo>
                  <a:pt x="3480" y="188"/>
                </a:lnTo>
                <a:lnTo>
                  <a:pt x="3501" y="188"/>
                </a:lnTo>
                <a:lnTo>
                  <a:pt x="3501" y="184"/>
                </a:lnTo>
                <a:lnTo>
                  <a:pt x="3562" y="184"/>
                </a:lnTo>
                <a:lnTo>
                  <a:pt x="3562" y="180"/>
                </a:lnTo>
                <a:lnTo>
                  <a:pt x="3566" y="180"/>
                </a:lnTo>
                <a:lnTo>
                  <a:pt x="3566" y="176"/>
                </a:lnTo>
                <a:lnTo>
                  <a:pt x="3595" y="176"/>
                </a:lnTo>
                <a:lnTo>
                  <a:pt x="3595" y="172"/>
                </a:lnTo>
                <a:lnTo>
                  <a:pt x="3603" y="172"/>
                </a:lnTo>
                <a:lnTo>
                  <a:pt x="3603" y="167"/>
                </a:lnTo>
                <a:lnTo>
                  <a:pt x="3607" y="167"/>
                </a:lnTo>
                <a:lnTo>
                  <a:pt x="3607" y="163"/>
                </a:lnTo>
                <a:lnTo>
                  <a:pt x="3632" y="163"/>
                </a:lnTo>
                <a:lnTo>
                  <a:pt x="3632" y="155"/>
                </a:lnTo>
                <a:lnTo>
                  <a:pt x="3657" y="155"/>
                </a:lnTo>
                <a:lnTo>
                  <a:pt x="3657" y="151"/>
                </a:lnTo>
                <a:lnTo>
                  <a:pt x="3673" y="151"/>
                </a:lnTo>
                <a:lnTo>
                  <a:pt x="3673" y="142"/>
                </a:lnTo>
                <a:lnTo>
                  <a:pt x="3690" y="142"/>
                </a:lnTo>
                <a:lnTo>
                  <a:pt x="3690" y="137"/>
                </a:lnTo>
                <a:lnTo>
                  <a:pt x="3702" y="137"/>
                </a:lnTo>
                <a:lnTo>
                  <a:pt x="3702" y="133"/>
                </a:lnTo>
                <a:lnTo>
                  <a:pt x="3710" y="133"/>
                </a:lnTo>
                <a:lnTo>
                  <a:pt x="3710" y="128"/>
                </a:lnTo>
                <a:lnTo>
                  <a:pt x="3747" y="128"/>
                </a:lnTo>
                <a:lnTo>
                  <a:pt x="3747" y="118"/>
                </a:lnTo>
                <a:lnTo>
                  <a:pt x="3800" y="118"/>
                </a:lnTo>
                <a:lnTo>
                  <a:pt x="3800" y="113"/>
                </a:lnTo>
                <a:lnTo>
                  <a:pt x="3879" y="113"/>
                </a:lnTo>
                <a:lnTo>
                  <a:pt x="3879" y="107"/>
                </a:lnTo>
                <a:lnTo>
                  <a:pt x="3903" y="107"/>
                </a:lnTo>
                <a:lnTo>
                  <a:pt x="3903" y="102"/>
                </a:lnTo>
                <a:lnTo>
                  <a:pt x="3957" y="102"/>
                </a:lnTo>
                <a:lnTo>
                  <a:pt x="3957" y="96"/>
                </a:lnTo>
                <a:lnTo>
                  <a:pt x="3965" y="96"/>
                </a:lnTo>
                <a:lnTo>
                  <a:pt x="3965" y="83"/>
                </a:lnTo>
                <a:lnTo>
                  <a:pt x="3981" y="83"/>
                </a:lnTo>
                <a:lnTo>
                  <a:pt x="3981" y="70"/>
                </a:lnTo>
                <a:lnTo>
                  <a:pt x="4006" y="70"/>
                </a:lnTo>
                <a:lnTo>
                  <a:pt x="4006" y="63"/>
                </a:lnTo>
                <a:lnTo>
                  <a:pt x="4043" y="63"/>
                </a:lnTo>
                <a:lnTo>
                  <a:pt x="4043" y="56"/>
                </a:lnTo>
                <a:lnTo>
                  <a:pt x="4051" y="56"/>
                </a:lnTo>
                <a:lnTo>
                  <a:pt x="4051" y="49"/>
                </a:lnTo>
                <a:lnTo>
                  <a:pt x="4072" y="49"/>
                </a:lnTo>
                <a:lnTo>
                  <a:pt x="4072" y="42"/>
                </a:lnTo>
                <a:lnTo>
                  <a:pt x="4092" y="42"/>
                </a:lnTo>
                <a:lnTo>
                  <a:pt x="4092" y="33"/>
                </a:lnTo>
                <a:lnTo>
                  <a:pt x="4133" y="33"/>
                </a:lnTo>
                <a:lnTo>
                  <a:pt x="4133" y="22"/>
                </a:lnTo>
                <a:lnTo>
                  <a:pt x="4302" y="22"/>
                </a:lnTo>
                <a:lnTo>
                  <a:pt x="4302" y="0"/>
                </a:lnTo>
                <a:lnTo>
                  <a:pt x="4499" y="0"/>
                </a:lnTo>
              </a:path>
            </a:pathLst>
          </a:custGeom>
          <a:noFill/>
          <a:ln w="57150">
            <a:solidFill>
              <a:srgbClr val="6699FF"/>
            </a:solidFill>
            <a:round/>
            <a:headEnd/>
            <a:tailEnd/>
          </a:ln>
        </p:spPr>
        <p:txBody>
          <a:bodyPr/>
          <a:lstStyle/>
          <a:p>
            <a:endParaRPr lang="es-ES" sz="1600" b="1">
              <a:solidFill>
                <a:srgbClr val="21557F"/>
              </a:solidFill>
              <a:latin typeface="Verdana" charset="0"/>
              <a:ea typeface="Verdana" charset="0"/>
              <a:cs typeface="Verdana" charset="0"/>
            </a:endParaRPr>
          </a:p>
        </p:txBody>
      </p:sp>
      <p:sp>
        <p:nvSpPr>
          <p:cNvPr id="777260" name="Text Box 44"/>
          <p:cNvSpPr txBox="1">
            <a:spLocks noChangeArrowheads="1"/>
          </p:cNvSpPr>
          <p:nvPr/>
        </p:nvSpPr>
        <p:spPr bwMode="auto">
          <a:xfrm>
            <a:off x="1440628" y="5009768"/>
            <a:ext cx="7011988" cy="307777"/>
          </a:xfrm>
          <a:prstGeom prst="rect">
            <a:avLst/>
          </a:prstGeom>
          <a:noFill/>
          <a:ln w="25400">
            <a:noFill/>
            <a:miter lim="800000"/>
            <a:headEnd/>
            <a:tailEnd/>
          </a:ln>
        </p:spPr>
        <p:txBody>
          <a:bodyPr>
            <a:spAutoFit/>
          </a:bodyPr>
          <a:lstStyle/>
          <a:p>
            <a:pPr algn="r">
              <a:spcBef>
                <a:spcPct val="30000"/>
              </a:spcBef>
            </a:pPr>
            <a:r>
              <a:rPr lang="en-US" sz="1400" b="1" dirty="0">
                <a:solidFill>
                  <a:srgbClr val="21557F"/>
                </a:solidFill>
                <a:latin typeface="Verdana" charset="0"/>
                <a:ea typeface="Verdana" charset="0"/>
                <a:cs typeface="Verdana" charset="0"/>
              </a:rPr>
              <a:t>Valsartan + Captopril vs. Captopril: RR = </a:t>
            </a:r>
            <a:r>
              <a:rPr lang="en-US" sz="1400" b="1" dirty="0" smtClean="0">
                <a:solidFill>
                  <a:srgbClr val="21557F"/>
                </a:solidFill>
                <a:latin typeface="Verdana" charset="0"/>
                <a:ea typeface="Verdana" charset="0"/>
                <a:cs typeface="Verdana" charset="0"/>
              </a:rPr>
              <a:t>0,98</a:t>
            </a:r>
            <a:r>
              <a:rPr lang="en-US" sz="1400" b="1" dirty="0">
                <a:solidFill>
                  <a:srgbClr val="21557F"/>
                </a:solidFill>
                <a:latin typeface="Verdana" charset="0"/>
                <a:ea typeface="Verdana" charset="0"/>
                <a:cs typeface="Verdana" charset="0"/>
              </a:rPr>
              <a:t>; P = </a:t>
            </a:r>
            <a:r>
              <a:rPr lang="en-US" sz="1400" b="1" dirty="0" smtClean="0">
                <a:solidFill>
                  <a:srgbClr val="21557F"/>
                </a:solidFill>
                <a:latin typeface="Verdana" charset="0"/>
                <a:ea typeface="Verdana" charset="0"/>
                <a:cs typeface="Verdana" charset="0"/>
              </a:rPr>
              <a:t>0,726</a:t>
            </a:r>
            <a:endParaRPr lang="en-US" sz="1400" b="1" dirty="0">
              <a:solidFill>
                <a:srgbClr val="21557F"/>
              </a:solidFill>
              <a:latin typeface="Verdana" charset="0"/>
              <a:ea typeface="Verdana" charset="0"/>
              <a:cs typeface="Verdana" charset="0"/>
            </a:endParaRPr>
          </a:p>
        </p:txBody>
      </p:sp>
      <p:grpSp>
        <p:nvGrpSpPr>
          <p:cNvPr id="3" name="Group 47"/>
          <p:cNvGrpSpPr>
            <a:grpSpLocks/>
          </p:cNvGrpSpPr>
          <p:nvPr/>
        </p:nvGrpSpPr>
        <p:grpSpPr bwMode="auto">
          <a:xfrm>
            <a:off x="1496191" y="1896680"/>
            <a:ext cx="6856412" cy="3544888"/>
            <a:chOff x="1239" y="1038"/>
            <a:chExt cx="4319" cy="2233"/>
          </a:xfrm>
        </p:grpSpPr>
        <p:grpSp>
          <p:nvGrpSpPr>
            <p:cNvPr id="4" name="Group 48"/>
            <p:cNvGrpSpPr>
              <a:grpSpLocks/>
            </p:cNvGrpSpPr>
            <p:nvPr/>
          </p:nvGrpSpPr>
          <p:grpSpPr bwMode="auto">
            <a:xfrm>
              <a:off x="1709" y="1038"/>
              <a:ext cx="1425" cy="136"/>
              <a:chOff x="1506" y="1099"/>
              <a:chExt cx="1425" cy="136"/>
            </a:xfrm>
          </p:grpSpPr>
          <p:sp>
            <p:nvSpPr>
              <p:cNvPr id="141365" name="Line 49"/>
              <p:cNvSpPr>
                <a:spLocks noChangeShapeType="1"/>
              </p:cNvSpPr>
              <p:nvPr/>
            </p:nvSpPr>
            <p:spPr bwMode="auto">
              <a:xfrm>
                <a:off x="1506" y="1174"/>
                <a:ext cx="128" cy="1"/>
              </a:xfrm>
              <a:prstGeom prst="line">
                <a:avLst/>
              </a:prstGeom>
              <a:noFill/>
              <a:ln w="57150">
                <a:solidFill>
                  <a:srgbClr val="D97A33"/>
                </a:solidFill>
                <a:round/>
                <a:headEnd/>
                <a:tailEnd/>
              </a:ln>
            </p:spPr>
            <p:txBody>
              <a:bodyPr/>
              <a:lstStyle/>
              <a:p>
                <a:endParaRPr lang="es-ES" sz="1600" b="1">
                  <a:solidFill>
                    <a:srgbClr val="21557F"/>
                  </a:solidFill>
                  <a:latin typeface="Verdana" charset="0"/>
                  <a:ea typeface="Verdana" charset="0"/>
                  <a:cs typeface="Verdana" charset="0"/>
                </a:endParaRPr>
              </a:p>
            </p:txBody>
          </p:sp>
          <p:sp>
            <p:nvSpPr>
              <p:cNvPr id="141366" name="Rectangle 50"/>
              <p:cNvSpPr>
                <a:spLocks noChangeArrowheads="1"/>
              </p:cNvSpPr>
              <p:nvPr/>
            </p:nvSpPr>
            <p:spPr bwMode="auto">
              <a:xfrm>
                <a:off x="1719" y="1099"/>
                <a:ext cx="1212" cy="136"/>
              </a:xfrm>
              <a:prstGeom prst="rect">
                <a:avLst/>
              </a:prstGeom>
              <a:noFill/>
              <a:ln w="9525">
                <a:noFill/>
                <a:miter lim="800000"/>
                <a:headEnd/>
                <a:tailEnd/>
              </a:ln>
            </p:spPr>
            <p:txBody>
              <a:bodyPr wrap="none" lIns="0" tIns="0" rIns="0" bIns="0">
                <a:spAutoFit/>
              </a:bodyPr>
              <a:lstStyle/>
              <a:p>
                <a:pPr>
                  <a:spcBef>
                    <a:spcPct val="30000"/>
                  </a:spcBef>
                </a:pPr>
                <a:r>
                  <a:rPr lang="en-US" sz="1400" b="1" dirty="0">
                    <a:solidFill>
                      <a:srgbClr val="21557F"/>
                    </a:solidFill>
                    <a:latin typeface="Verdana" charset="0"/>
                    <a:ea typeface="Verdana" charset="0"/>
                    <a:cs typeface="Verdana" charset="0"/>
                  </a:rPr>
                  <a:t>Valsartan (n 4909)</a:t>
                </a:r>
                <a:endParaRPr lang="en-US" sz="1600" b="1" dirty="0">
                  <a:solidFill>
                    <a:srgbClr val="21557F"/>
                  </a:solidFill>
                  <a:latin typeface="Verdana" charset="0"/>
                  <a:ea typeface="Verdana" charset="0"/>
                  <a:cs typeface="Verdana" charset="0"/>
                </a:endParaRPr>
              </a:p>
            </p:txBody>
          </p:sp>
        </p:grpSp>
        <p:sp>
          <p:nvSpPr>
            <p:cNvPr id="141364" name="Freeform 51"/>
            <p:cNvSpPr>
              <a:spLocks/>
            </p:cNvSpPr>
            <p:nvPr/>
          </p:nvSpPr>
          <p:spPr bwMode="auto">
            <a:xfrm>
              <a:off x="1239" y="1296"/>
              <a:ext cx="4319" cy="1975"/>
            </a:xfrm>
            <a:custGeom>
              <a:avLst/>
              <a:gdLst>
                <a:gd name="T0" fmla="*/ 24 w 4499"/>
                <a:gd name="T1" fmla="*/ 1332 h 2058"/>
                <a:gd name="T2" fmla="*/ 46 w 4499"/>
                <a:gd name="T3" fmla="*/ 1268 h 2058"/>
                <a:gd name="T4" fmla="*/ 72 w 4499"/>
                <a:gd name="T5" fmla="*/ 1214 h 2058"/>
                <a:gd name="T6" fmla="*/ 95 w 4499"/>
                <a:gd name="T7" fmla="*/ 1180 h 2058"/>
                <a:gd name="T8" fmla="*/ 120 w 4499"/>
                <a:gd name="T9" fmla="*/ 1161 h 2058"/>
                <a:gd name="T10" fmla="*/ 146 w 4499"/>
                <a:gd name="T11" fmla="*/ 1132 h 2058"/>
                <a:gd name="T12" fmla="*/ 177 w 4499"/>
                <a:gd name="T13" fmla="*/ 1116 h 2058"/>
                <a:gd name="T14" fmla="*/ 207 w 4499"/>
                <a:gd name="T15" fmla="*/ 1087 h 2058"/>
                <a:gd name="T16" fmla="*/ 234 w 4499"/>
                <a:gd name="T17" fmla="*/ 1061 h 2058"/>
                <a:gd name="T18" fmla="*/ 270 w 4499"/>
                <a:gd name="T19" fmla="*/ 1039 h 2058"/>
                <a:gd name="T20" fmla="*/ 299 w 4499"/>
                <a:gd name="T21" fmla="*/ 1016 h 2058"/>
                <a:gd name="T22" fmla="*/ 342 w 4499"/>
                <a:gd name="T23" fmla="*/ 997 h 2058"/>
                <a:gd name="T24" fmla="*/ 372 w 4499"/>
                <a:gd name="T25" fmla="*/ 982 h 2058"/>
                <a:gd name="T26" fmla="*/ 406 w 4499"/>
                <a:gd name="T27" fmla="*/ 963 h 2058"/>
                <a:gd name="T28" fmla="*/ 436 w 4499"/>
                <a:gd name="T29" fmla="*/ 939 h 2058"/>
                <a:gd name="T30" fmla="*/ 467 w 4499"/>
                <a:gd name="T31" fmla="*/ 922 h 2058"/>
                <a:gd name="T32" fmla="*/ 498 w 4499"/>
                <a:gd name="T33" fmla="*/ 915 h 2058"/>
                <a:gd name="T34" fmla="*/ 533 w 4499"/>
                <a:gd name="T35" fmla="*/ 895 h 2058"/>
                <a:gd name="T36" fmla="*/ 568 w 4499"/>
                <a:gd name="T37" fmla="*/ 881 h 2058"/>
                <a:gd name="T38" fmla="*/ 609 w 4499"/>
                <a:gd name="T39" fmla="*/ 860 h 2058"/>
                <a:gd name="T40" fmla="*/ 660 w 4499"/>
                <a:gd name="T41" fmla="*/ 844 h 2058"/>
                <a:gd name="T42" fmla="*/ 697 w 4499"/>
                <a:gd name="T43" fmla="*/ 825 h 2058"/>
                <a:gd name="T44" fmla="*/ 754 w 4499"/>
                <a:gd name="T45" fmla="*/ 811 h 2058"/>
                <a:gd name="T46" fmla="*/ 785 w 4499"/>
                <a:gd name="T47" fmla="*/ 795 h 2058"/>
                <a:gd name="T48" fmla="*/ 826 w 4499"/>
                <a:gd name="T49" fmla="*/ 777 h 2058"/>
                <a:gd name="T50" fmla="*/ 854 w 4499"/>
                <a:gd name="T51" fmla="*/ 757 h 2058"/>
                <a:gd name="T52" fmla="*/ 896 w 4499"/>
                <a:gd name="T53" fmla="*/ 747 h 2058"/>
                <a:gd name="T54" fmla="*/ 936 w 4499"/>
                <a:gd name="T55" fmla="*/ 729 h 2058"/>
                <a:gd name="T56" fmla="*/ 979 w 4499"/>
                <a:gd name="T57" fmla="*/ 713 h 2058"/>
                <a:gd name="T58" fmla="*/ 1009 w 4499"/>
                <a:gd name="T59" fmla="*/ 698 h 2058"/>
                <a:gd name="T60" fmla="*/ 1039 w 4499"/>
                <a:gd name="T61" fmla="*/ 687 h 2058"/>
                <a:gd name="T62" fmla="*/ 1066 w 4499"/>
                <a:gd name="T63" fmla="*/ 669 h 2058"/>
                <a:gd name="T64" fmla="*/ 1110 w 4499"/>
                <a:gd name="T65" fmla="*/ 652 h 2058"/>
                <a:gd name="T66" fmla="*/ 1146 w 4499"/>
                <a:gd name="T67" fmla="*/ 632 h 2058"/>
                <a:gd name="T68" fmla="*/ 1186 w 4499"/>
                <a:gd name="T69" fmla="*/ 616 h 2058"/>
                <a:gd name="T70" fmla="*/ 1233 w 4499"/>
                <a:gd name="T71" fmla="*/ 600 h 2058"/>
                <a:gd name="T72" fmla="*/ 1269 w 4499"/>
                <a:gd name="T73" fmla="*/ 585 h 2058"/>
                <a:gd name="T74" fmla="*/ 1315 w 4499"/>
                <a:gd name="T75" fmla="*/ 568 h 2058"/>
                <a:gd name="T76" fmla="*/ 1356 w 4499"/>
                <a:gd name="T77" fmla="*/ 555 h 2058"/>
                <a:gd name="T78" fmla="*/ 1403 w 4499"/>
                <a:gd name="T79" fmla="*/ 536 h 2058"/>
                <a:gd name="T80" fmla="*/ 1446 w 4499"/>
                <a:gd name="T81" fmla="*/ 520 h 2058"/>
                <a:gd name="T82" fmla="*/ 1478 w 4499"/>
                <a:gd name="T83" fmla="*/ 508 h 2058"/>
                <a:gd name="T84" fmla="*/ 1534 w 4499"/>
                <a:gd name="T85" fmla="*/ 493 h 2058"/>
                <a:gd name="T86" fmla="*/ 1579 w 4499"/>
                <a:gd name="T87" fmla="*/ 481 h 2058"/>
                <a:gd name="T88" fmla="*/ 1640 w 4499"/>
                <a:gd name="T89" fmla="*/ 467 h 2058"/>
                <a:gd name="T90" fmla="*/ 1733 w 4499"/>
                <a:gd name="T91" fmla="*/ 452 h 2058"/>
                <a:gd name="T92" fmla="*/ 1761 w 4499"/>
                <a:gd name="T93" fmla="*/ 437 h 2058"/>
                <a:gd name="T94" fmla="*/ 1798 w 4499"/>
                <a:gd name="T95" fmla="*/ 422 h 2058"/>
                <a:gd name="T96" fmla="*/ 1852 w 4499"/>
                <a:gd name="T97" fmla="*/ 406 h 2058"/>
                <a:gd name="T98" fmla="*/ 1926 w 4499"/>
                <a:gd name="T99" fmla="*/ 388 h 2058"/>
                <a:gd name="T100" fmla="*/ 1994 w 4499"/>
                <a:gd name="T101" fmla="*/ 369 h 2058"/>
                <a:gd name="T102" fmla="*/ 2038 w 4499"/>
                <a:gd name="T103" fmla="*/ 347 h 2058"/>
                <a:gd name="T104" fmla="*/ 2105 w 4499"/>
                <a:gd name="T105" fmla="*/ 328 h 2058"/>
                <a:gd name="T106" fmla="*/ 2170 w 4499"/>
                <a:gd name="T107" fmla="*/ 305 h 2058"/>
                <a:gd name="T108" fmla="*/ 2226 w 4499"/>
                <a:gd name="T109" fmla="*/ 286 h 2058"/>
                <a:gd name="T110" fmla="*/ 2282 w 4499"/>
                <a:gd name="T111" fmla="*/ 263 h 2058"/>
                <a:gd name="T112" fmla="*/ 2363 w 4499"/>
                <a:gd name="T113" fmla="*/ 244 h 2058"/>
                <a:gd name="T114" fmla="*/ 2451 w 4499"/>
                <a:gd name="T115" fmla="*/ 222 h 2058"/>
                <a:gd name="T116" fmla="*/ 2544 w 4499"/>
                <a:gd name="T117" fmla="*/ 195 h 2058"/>
                <a:gd name="T118" fmla="*/ 2603 w 4499"/>
                <a:gd name="T119" fmla="*/ 164 h 2058"/>
                <a:gd name="T120" fmla="*/ 2782 w 4499"/>
                <a:gd name="T121" fmla="*/ 130 h 2058"/>
                <a:gd name="T122" fmla="*/ 2870 w 4499"/>
                <a:gd name="T123" fmla="*/ 74 h 205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499"/>
                <a:gd name="T187" fmla="*/ 0 h 2058"/>
                <a:gd name="T188" fmla="*/ 4499 w 4499"/>
                <a:gd name="T189" fmla="*/ 2058 h 205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499" h="2058">
                  <a:moveTo>
                    <a:pt x="0" y="2058"/>
                  </a:moveTo>
                  <a:lnTo>
                    <a:pt x="0" y="2049"/>
                  </a:lnTo>
                  <a:lnTo>
                    <a:pt x="4" y="2049"/>
                  </a:lnTo>
                  <a:lnTo>
                    <a:pt x="4" y="2027"/>
                  </a:lnTo>
                  <a:lnTo>
                    <a:pt x="8" y="2027"/>
                  </a:lnTo>
                  <a:lnTo>
                    <a:pt x="8" y="2015"/>
                  </a:lnTo>
                  <a:lnTo>
                    <a:pt x="12" y="2015"/>
                  </a:lnTo>
                  <a:lnTo>
                    <a:pt x="12" y="1990"/>
                  </a:lnTo>
                  <a:lnTo>
                    <a:pt x="16" y="1990"/>
                  </a:lnTo>
                  <a:lnTo>
                    <a:pt x="16" y="1978"/>
                  </a:lnTo>
                  <a:lnTo>
                    <a:pt x="21" y="1978"/>
                  </a:lnTo>
                  <a:lnTo>
                    <a:pt x="21" y="1961"/>
                  </a:lnTo>
                  <a:lnTo>
                    <a:pt x="25" y="1961"/>
                  </a:lnTo>
                  <a:lnTo>
                    <a:pt x="25" y="1947"/>
                  </a:lnTo>
                  <a:lnTo>
                    <a:pt x="29" y="1947"/>
                  </a:lnTo>
                  <a:lnTo>
                    <a:pt x="29" y="1930"/>
                  </a:lnTo>
                  <a:lnTo>
                    <a:pt x="33" y="1930"/>
                  </a:lnTo>
                  <a:lnTo>
                    <a:pt x="33" y="1917"/>
                  </a:lnTo>
                  <a:lnTo>
                    <a:pt x="37" y="1917"/>
                  </a:lnTo>
                  <a:lnTo>
                    <a:pt x="37" y="1907"/>
                  </a:lnTo>
                  <a:lnTo>
                    <a:pt x="41" y="1907"/>
                  </a:lnTo>
                  <a:lnTo>
                    <a:pt x="41" y="1890"/>
                  </a:lnTo>
                  <a:lnTo>
                    <a:pt x="45" y="1890"/>
                  </a:lnTo>
                  <a:lnTo>
                    <a:pt x="45" y="1883"/>
                  </a:lnTo>
                  <a:lnTo>
                    <a:pt x="49" y="1883"/>
                  </a:lnTo>
                  <a:lnTo>
                    <a:pt x="49" y="1874"/>
                  </a:lnTo>
                  <a:lnTo>
                    <a:pt x="53" y="1874"/>
                  </a:lnTo>
                  <a:lnTo>
                    <a:pt x="53" y="1857"/>
                  </a:lnTo>
                  <a:lnTo>
                    <a:pt x="58" y="1857"/>
                  </a:lnTo>
                  <a:lnTo>
                    <a:pt x="58" y="1846"/>
                  </a:lnTo>
                  <a:lnTo>
                    <a:pt x="62" y="1846"/>
                  </a:lnTo>
                  <a:lnTo>
                    <a:pt x="62" y="1841"/>
                  </a:lnTo>
                  <a:lnTo>
                    <a:pt x="66" y="1841"/>
                  </a:lnTo>
                  <a:lnTo>
                    <a:pt x="66" y="1836"/>
                  </a:lnTo>
                  <a:lnTo>
                    <a:pt x="70" y="1836"/>
                  </a:lnTo>
                  <a:lnTo>
                    <a:pt x="70" y="1822"/>
                  </a:lnTo>
                  <a:lnTo>
                    <a:pt x="74" y="1822"/>
                  </a:lnTo>
                  <a:lnTo>
                    <a:pt x="74" y="1808"/>
                  </a:lnTo>
                  <a:lnTo>
                    <a:pt x="78" y="1808"/>
                  </a:lnTo>
                  <a:lnTo>
                    <a:pt x="78" y="1800"/>
                  </a:lnTo>
                  <a:lnTo>
                    <a:pt x="82" y="1800"/>
                  </a:lnTo>
                  <a:lnTo>
                    <a:pt x="82" y="1787"/>
                  </a:lnTo>
                  <a:lnTo>
                    <a:pt x="86" y="1787"/>
                  </a:lnTo>
                  <a:lnTo>
                    <a:pt x="86" y="1777"/>
                  </a:lnTo>
                  <a:lnTo>
                    <a:pt x="90" y="1777"/>
                  </a:lnTo>
                  <a:lnTo>
                    <a:pt x="90" y="1770"/>
                  </a:lnTo>
                  <a:lnTo>
                    <a:pt x="94" y="1770"/>
                  </a:lnTo>
                  <a:lnTo>
                    <a:pt x="94" y="1763"/>
                  </a:lnTo>
                  <a:lnTo>
                    <a:pt x="99" y="1763"/>
                  </a:lnTo>
                  <a:lnTo>
                    <a:pt x="99" y="1758"/>
                  </a:lnTo>
                  <a:lnTo>
                    <a:pt x="103" y="1758"/>
                  </a:lnTo>
                  <a:lnTo>
                    <a:pt x="103" y="1754"/>
                  </a:lnTo>
                  <a:lnTo>
                    <a:pt x="107" y="1754"/>
                  </a:lnTo>
                  <a:lnTo>
                    <a:pt x="107" y="1749"/>
                  </a:lnTo>
                  <a:lnTo>
                    <a:pt x="111" y="1749"/>
                  </a:lnTo>
                  <a:lnTo>
                    <a:pt x="111" y="1744"/>
                  </a:lnTo>
                  <a:lnTo>
                    <a:pt x="115" y="1744"/>
                  </a:lnTo>
                  <a:lnTo>
                    <a:pt x="115" y="1739"/>
                  </a:lnTo>
                  <a:lnTo>
                    <a:pt x="119" y="1739"/>
                  </a:lnTo>
                  <a:lnTo>
                    <a:pt x="119" y="1730"/>
                  </a:lnTo>
                  <a:lnTo>
                    <a:pt x="123" y="1730"/>
                  </a:lnTo>
                  <a:lnTo>
                    <a:pt x="123" y="1723"/>
                  </a:lnTo>
                  <a:lnTo>
                    <a:pt x="127" y="1723"/>
                  </a:lnTo>
                  <a:lnTo>
                    <a:pt x="127" y="1720"/>
                  </a:lnTo>
                  <a:lnTo>
                    <a:pt x="131" y="1720"/>
                  </a:lnTo>
                  <a:lnTo>
                    <a:pt x="131" y="1715"/>
                  </a:lnTo>
                  <a:lnTo>
                    <a:pt x="136" y="1715"/>
                  </a:lnTo>
                  <a:lnTo>
                    <a:pt x="136" y="1711"/>
                  </a:lnTo>
                  <a:lnTo>
                    <a:pt x="140" y="1711"/>
                  </a:lnTo>
                  <a:lnTo>
                    <a:pt x="140" y="1704"/>
                  </a:lnTo>
                  <a:lnTo>
                    <a:pt x="144" y="1704"/>
                  </a:lnTo>
                  <a:lnTo>
                    <a:pt x="144" y="1701"/>
                  </a:lnTo>
                  <a:lnTo>
                    <a:pt x="148" y="1701"/>
                  </a:lnTo>
                  <a:lnTo>
                    <a:pt x="148" y="1695"/>
                  </a:lnTo>
                  <a:lnTo>
                    <a:pt x="152" y="1695"/>
                  </a:lnTo>
                  <a:lnTo>
                    <a:pt x="152" y="1694"/>
                  </a:lnTo>
                  <a:lnTo>
                    <a:pt x="156" y="1694"/>
                  </a:lnTo>
                  <a:lnTo>
                    <a:pt x="156" y="1688"/>
                  </a:lnTo>
                  <a:lnTo>
                    <a:pt x="160" y="1688"/>
                  </a:lnTo>
                  <a:lnTo>
                    <a:pt x="160" y="1685"/>
                  </a:lnTo>
                  <a:lnTo>
                    <a:pt x="164" y="1685"/>
                  </a:lnTo>
                  <a:lnTo>
                    <a:pt x="164" y="1683"/>
                  </a:lnTo>
                  <a:lnTo>
                    <a:pt x="168" y="1683"/>
                  </a:lnTo>
                  <a:lnTo>
                    <a:pt x="168" y="1682"/>
                  </a:lnTo>
                  <a:lnTo>
                    <a:pt x="173" y="1682"/>
                  </a:lnTo>
                  <a:lnTo>
                    <a:pt x="173" y="1676"/>
                  </a:lnTo>
                  <a:lnTo>
                    <a:pt x="177" y="1676"/>
                  </a:lnTo>
                  <a:lnTo>
                    <a:pt x="177" y="1671"/>
                  </a:lnTo>
                  <a:lnTo>
                    <a:pt x="181" y="1671"/>
                  </a:lnTo>
                  <a:lnTo>
                    <a:pt x="181" y="1664"/>
                  </a:lnTo>
                  <a:lnTo>
                    <a:pt x="185" y="1664"/>
                  </a:lnTo>
                  <a:lnTo>
                    <a:pt x="185" y="1662"/>
                  </a:lnTo>
                  <a:lnTo>
                    <a:pt x="189" y="1662"/>
                  </a:lnTo>
                  <a:lnTo>
                    <a:pt x="189" y="1659"/>
                  </a:lnTo>
                  <a:lnTo>
                    <a:pt x="193" y="1659"/>
                  </a:lnTo>
                  <a:lnTo>
                    <a:pt x="193" y="1655"/>
                  </a:lnTo>
                  <a:lnTo>
                    <a:pt x="201" y="1655"/>
                  </a:lnTo>
                  <a:lnTo>
                    <a:pt x="201" y="1650"/>
                  </a:lnTo>
                  <a:lnTo>
                    <a:pt x="205" y="1650"/>
                  </a:lnTo>
                  <a:lnTo>
                    <a:pt x="205" y="1649"/>
                  </a:lnTo>
                  <a:lnTo>
                    <a:pt x="210" y="1649"/>
                  </a:lnTo>
                  <a:lnTo>
                    <a:pt x="210" y="1642"/>
                  </a:lnTo>
                  <a:lnTo>
                    <a:pt x="214" y="1642"/>
                  </a:lnTo>
                  <a:lnTo>
                    <a:pt x="214" y="1640"/>
                  </a:lnTo>
                  <a:lnTo>
                    <a:pt x="218" y="1640"/>
                  </a:lnTo>
                  <a:lnTo>
                    <a:pt x="218" y="1638"/>
                  </a:lnTo>
                  <a:lnTo>
                    <a:pt x="222" y="1638"/>
                  </a:lnTo>
                  <a:lnTo>
                    <a:pt x="222" y="1633"/>
                  </a:lnTo>
                  <a:lnTo>
                    <a:pt x="226" y="1633"/>
                  </a:lnTo>
                  <a:lnTo>
                    <a:pt x="226" y="1631"/>
                  </a:lnTo>
                  <a:lnTo>
                    <a:pt x="234" y="1631"/>
                  </a:lnTo>
                  <a:lnTo>
                    <a:pt x="234" y="1628"/>
                  </a:lnTo>
                  <a:lnTo>
                    <a:pt x="238" y="1628"/>
                  </a:lnTo>
                  <a:lnTo>
                    <a:pt x="238" y="1624"/>
                  </a:lnTo>
                  <a:lnTo>
                    <a:pt x="247" y="1624"/>
                  </a:lnTo>
                  <a:lnTo>
                    <a:pt x="247" y="1621"/>
                  </a:lnTo>
                  <a:lnTo>
                    <a:pt x="251" y="1621"/>
                  </a:lnTo>
                  <a:lnTo>
                    <a:pt x="251" y="1617"/>
                  </a:lnTo>
                  <a:lnTo>
                    <a:pt x="255" y="1617"/>
                  </a:lnTo>
                  <a:lnTo>
                    <a:pt x="255" y="1610"/>
                  </a:lnTo>
                  <a:lnTo>
                    <a:pt x="259" y="1610"/>
                  </a:lnTo>
                  <a:lnTo>
                    <a:pt x="259" y="1609"/>
                  </a:lnTo>
                  <a:lnTo>
                    <a:pt x="263" y="1609"/>
                  </a:lnTo>
                  <a:lnTo>
                    <a:pt x="263" y="1605"/>
                  </a:lnTo>
                  <a:lnTo>
                    <a:pt x="275" y="1605"/>
                  </a:lnTo>
                  <a:lnTo>
                    <a:pt x="275" y="1598"/>
                  </a:lnTo>
                  <a:lnTo>
                    <a:pt x="283" y="1598"/>
                  </a:lnTo>
                  <a:lnTo>
                    <a:pt x="283" y="1596"/>
                  </a:lnTo>
                  <a:lnTo>
                    <a:pt x="288" y="1596"/>
                  </a:lnTo>
                  <a:lnTo>
                    <a:pt x="288" y="1588"/>
                  </a:lnTo>
                  <a:lnTo>
                    <a:pt x="292" y="1588"/>
                  </a:lnTo>
                  <a:lnTo>
                    <a:pt x="292" y="1584"/>
                  </a:lnTo>
                  <a:lnTo>
                    <a:pt x="296" y="1584"/>
                  </a:lnTo>
                  <a:lnTo>
                    <a:pt x="296" y="1583"/>
                  </a:lnTo>
                  <a:lnTo>
                    <a:pt x="300" y="1583"/>
                  </a:lnTo>
                  <a:lnTo>
                    <a:pt x="300" y="1577"/>
                  </a:lnTo>
                  <a:lnTo>
                    <a:pt x="304" y="1577"/>
                  </a:lnTo>
                  <a:lnTo>
                    <a:pt x="304" y="1572"/>
                  </a:lnTo>
                  <a:lnTo>
                    <a:pt x="308" y="1572"/>
                  </a:lnTo>
                  <a:lnTo>
                    <a:pt x="308" y="1565"/>
                  </a:lnTo>
                  <a:lnTo>
                    <a:pt x="312" y="1565"/>
                  </a:lnTo>
                  <a:lnTo>
                    <a:pt x="312" y="1560"/>
                  </a:lnTo>
                  <a:lnTo>
                    <a:pt x="316" y="1560"/>
                  </a:lnTo>
                  <a:lnTo>
                    <a:pt x="316" y="1558"/>
                  </a:lnTo>
                  <a:lnTo>
                    <a:pt x="320" y="1558"/>
                  </a:lnTo>
                  <a:lnTo>
                    <a:pt x="320" y="1551"/>
                  </a:lnTo>
                  <a:lnTo>
                    <a:pt x="325" y="1551"/>
                  </a:lnTo>
                  <a:lnTo>
                    <a:pt x="325" y="1543"/>
                  </a:lnTo>
                  <a:lnTo>
                    <a:pt x="329" y="1543"/>
                  </a:lnTo>
                  <a:lnTo>
                    <a:pt x="329" y="1541"/>
                  </a:lnTo>
                  <a:lnTo>
                    <a:pt x="333" y="1541"/>
                  </a:lnTo>
                  <a:lnTo>
                    <a:pt x="333" y="1537"/>
                  </a:lnTo>
                  <a:lnTo>
                    <a:pt x="337" y="1537"/>
                  </a:lnTo>
                  <a:lnTo>
                    <a:pt x="337" y="1536"/>
                  </a:lnTo>
                  <a:lnTo>
                    <a:pt x="341" y="1536"/>
                  </a:lnTo>
                  <a:lnTo>
                    <a:pt x="341" y="1530"/>
                  </a:lnTo>
                  <a:lnTo>
                    <a:pt x="345" y="1530"/>
                  </a:lnTo>
                  <a:lnTo>
                    <a:pt x="345" y="1527"/>
                  </a:lnTo>
                  <a:lnTo>
                    <a:pt x="349" y="1527"/>
                  </a:lnTo>
                  <a:lnTo>
                    <a:pt x="349" y="1523"/>
                  </a:lnTo>
                  <a:lnTo>
                    <a:pt x="357" y="1523"/>
                  </a:lnTo>
                  <a:lnTo>
                    <a:pt x="357" y="1515"/>
                  </a:lnTo>
                  <a:lnTo>
                    <a:pt x="370" y="1515"/>
                  </a:lnTo>
                  <a:lnTo>
                    <a:pt x="370" y="1511"/>
                  </a:lnTo>
                  <a:lnTo>
                    <a:pt x="382" y="1511"/>
                  </a:lnTo>
                  <a:lnTo>
                    <a:pt x="382" y="1510"/>
                  </a:lnTo>
                  <a:lnTo>
                    <a:pt x="386" y="1510"/>
                  </a:lnTo>
                  <a:lnTo>
                    <a:pt x="386" y="1508"/>
                  </a:lnTo>
                  <a:lnTo>
                    <a:pt x="390" y="1508"/>
                  </a:lnTo>
                  <a:lnTo>
                    <a:pt x="390" y="1504"/>
                  </a:lnTo>
                  <a:lnTo>
                    <a:pt x="399" y="1504"/>
                  </a:lnTo>
                  <a:lnTo>
                    <a:pt x="399" y="1501"/>
                  </a:lnTo>
                  <a:lnTo>
                    <a:pt x="403" y="1501"/>
                  </a:lnTo>
                  <a:lnTo>
                    <a:pt x="403" y="1497"/>
                  </a:lnTo>
                  <a:lnTo>
                    <a:pt x="407" y="1497"/>
                  </a:lnTo>
                  <a:lnTo>
                    <a:pt x="407" y="1492"/>
                  </a:lnTo>
                  <a:lnTo>
                    <a:pt x="411" y="1492"/>
                  </a:lnTo>
                  <a:lnTo>
                    <a:pt x="411" y="1489"/>
                  </a:lnTo>
                  <a:lnTo>
                    <a:pt x="415" y="1489"/>
                  </a:lnTo>
                  <a:lnTo>
                    <a:pt x="415" y="1483"/>
                  </a:lnTo>
                  <a:lnTo>
                    <a:pt x="419" y="1483"/>
                  </a:lnTo>
                  <a:lnTo>
                    <a:pt x="419" y="1482"/>
                  </a:lnTo>
                  <a:lnTo>
                    <a:pt x="423" y="1482"/>
                  </a:lnTo>
                  <a:lnTo>
                    <a:pt x="423" y="1477"/>
                  </a:lnTo>
                  <a:lnTo>
                    <a:pt x="427" y="1477"/>
                  </a:lnTo>
                  <a:lnTo>
                    <a:pt x="427" y="1470"/>
                  </a:lnTo>
                  <a:lnTo>
                    <a:pt x="431" y="1470"/>
                  </a:lnTo>
                  <a:lnTo>
                    <a:pt x="431" y="1468"/>
                  </a:lnTo>
                  <a:lnTo>
                    <a:pt x="444" y="1468"/>
                  </a:lnTo>
                  <a:lnTo>
                    <a:pt x="444" y="1463"/>
                  </a:lnTo>
                  <a:lnTo>
                    <a:pt x="452" y="1463"/>
                  </a:lnTo>
                  <a:lnTo>
                    <a:pt x="452" y="1461"/>
                  </a:lnTo>
                  <a:lnTo>
                    <a:pt x="456" y="1461"/>
                  </a:lnTo>
                  <a:lnTo>
                    <a:pt x="456" y="1459"/>
                  </a:lnTo>
                  <a:lnTo>
                    <a:pt x="464" y="1459"/>
                  </a:lnTo>
                  <a:lnTo>
                    <a:pt x="464" y="1457"/>
                  </a:lnTo>
                  <a:lnTo>
                    <a:pt x="468" y="1457"/>
                  </a:lnTo>
                  <a:lnTo>
                    <a:pt x="468" y="1450"/>
                  </a:lnTo>
                  <a:lnTo>
                    <a:pt x="477" y="1450"/>
                  </a:lnTo>
                  <a:lnTo>
                    <a:pt x="477" y="1449"/>
                  </a:lnTo>
                  <a:lnTo>
                    <a:pt x="485" y="1449"/>
                  </a:lnTo>
                  <a:lnTo>
                    <a:pt x="485" y="1445"/>
                  </a:lnTo>
                  <a:lnTo>
                    <a:pt x="493" y="1445"/>
                  </a:lnTo>
                  <a:lnTo>
                    <a:pt x="493" y="1443"/>
                  </a:lnTo>
                  <a:lnTo>
                    <a:pt x="497" y="1443"/>
                  </a:lnTo>
                  <a:lnTo>
                    <a:pt x="497" y="1442"/>
                  </a:lnTo>
                  <a:lnTo>
                    <a:pt x="501" y="1442"/>
                  </a:lnTo>
                  <a:lnTo>
                    <a:pt x="501" y="1438"/>
                  </a:lnTo>
                  <a:lnTo>
                    <a:pt x="505" y="1438"/>
                  </a:lnTo>
                  <a:lnTo>
                    <a:pt x="505" y="1437"/>
                  </a:lnTo>
                  <a:lnTo>
                    <a:pt x="509" y="1437"/>
                  </a:lnTo>
                  <a:lnTo>
                    <a:pt x="509" y="1431"/>
                  </a:lnTo>
                  <a:lnTo>
                    <a:pt x="514" y="1431"/>
                  </a:lnTo>
                  <a:lnTo>
                    <a:pt x="514" y="1428"/>
                  </a:lnTo>
                  <a:lnTo>
                    <a:pt x="518" y="1428"/>
                  </a:lnTo>
                  <a:lnTo>
                    <a:pt x="518" y="1426"/>
                  </a:lnTo>
                  <a:lnTo>
                    <a:pt x="526" y="1426"/>
                  </a:lnTo>
                  <a:lnTo>
                    <a:pt x="526" y="1424"/>
                  </a:lnTo>
                  <a:lnTo>
                    <a:pt x="530" y="1424"/>
                  </a:lnTo>
                  <a:lnTo>
                    <a:pt x="530" y="1423"/>
                  </a:lnTo>
                  <a:lnTo>
                    <a:pt x="538" y="1423"/>
                  </a:lnTo>
                  <a:lnTo>
                    <a:pt x="538" y="1419"/>
                  </a:lnTo>
                  <a:lnTo>
                    <a:pt x="542" y="1419"/>
                  </a:lnTo>
                  <a:lnTo>
                    <a:pt x="542" y="1416"/>
                  </a:lnTo>
                  <a:lnTo>
                    <a:pt x="551" y="1416"/>
                  </a:lnTo>
                  <a:lnTo>
                    <a:pt x="551" y="1412"/>
                  </a:lnTo>
                  <a:lnTo>
                    <a:pt x="559" y="1412"/>
                  </a:lnTo>
                  <a:lnTo>
                    <a:pt x="559" y="1409"/>
                  </a:lnTo>
                  <a:lnTo>
                    <a:pt x="571" y="1409"/>
                  </a:lnTo>
                  <a:lnTo>
                    <a:pt x="571" y="1403"/>
                  </a:lnTo>
                  <a:lnTo>
                    <a:pt x="575" y="1403"/>
                  </a:lnTo>
                  <a:lnTo>
                    <a:pt x="575" y="1402"/>
                  </a:lnTo>
                  <a:lnTo>
                    <a:pt x="579" y="1402"/>
                  </a:lnTo>
                  <a:lnTo>
                    <a:pt x="579" y="1400"/>
                  </a:lnTo>
                  <a:lnTo>
                    <a:pt x="583" y="1400"/>
                  </a:lnTo>
                  <a:lnTo>
                    <a:pt x="583" y="1397"/>
                  </a:lnTo>
                  <a:lnTo>
                    <a:pt x="588" y="1397"/>
                  </a:lnTo>
                  <a:lnTo>
                    <a:pt x="588" y="1395"/>
                  </a:lnTo>
                  <a:lnTo>
                    <a:pt x="592" y="1395"/>
                  </a:lnTo>
                  <a:lnTo>
                    <a:pt x="592" y="1391"/>
                  </a:lnTo>
                  <a:lnTo>
                    <a:pt x="596" y="1391"/>
                  </a:lnTo>
                  <a:lnTo>
                    <a:pt x="596" y="1388"/>
                  </a:lnTo>
                  <a:lnTo>
                    <a:pt x="600" y="1388"/>
                  </a:lnTo>
                  <a:lnTo>
                    <a:pt x="600" y="1381"/>
                  </a:lnTo>
                  <a:lnTo>
                    <a:pt x="604" y="1381"/>
                  </a:lnTo>
                  <a:lnTo>
                    <a:pt x="604" y="1377"/>
                  </a:lnTo>
                  <a:lnTo>
                    <a:pt x="608" y="1377"/>
                  </a:lnTo>
                  <a:lnTo>
                    <a:pt x="608" y="1374"/>
                  </a:lnTo>
                  <a:lnTo>
                    <a:pt x="612" y="1374"/>
                  </a:lnTo>
                  <a:lnTo>
                    <a:pt x="612" y="1369"/>
                  </a:lnTo>
                  <a:lnTo>
                    <a:pt x="616" y="1369"/>
                  </a:lnTo>
                  <a:lnTo>
                    <a:pt x="616" y="1367"/>
                  </a:lnTo>
                  <a:lnTo>
                    <a:pt x="620" y="1367"/>
                  </a:lnTo>
                  <a:lnTo>
                    <a:pt x="620" y="1360"/>
                  </a:lnTo>
                  <a:lnTo>
                    <a:pt x="629" y="1360"/>
                  </a:lnTo>
                  <a:lnTo>
                    <a:pt x="629" y="1358"/>
                  </a:lnTo>
                  <a:lnTo>
                    <a:pt x="637" y="1358"/>
                  </a:lnTo>
                  <a:lnTo>
                    <a:pt x="637" y="1357"/>
                  </a:lnTo>
                  <a:lnTo>
                    <a:pt x="641" y="1357"/>
                  </a:lnTo>
                  <a:lnTo>
                    <a:pt x="641" y="1353"/>
                  </a:lnTo>
                  <a:lnTo>
                    <a:pt x="645" y="1353"/>
                  </a:lnTo>
                  <a:lnTo>
                    <a:pt x="645" y="1348"/>
                  </a:lnTo>
                  <a:lnTo>
                    <a:pt x="649" y="1348"/>
                  </a:lnTo>
                  <a:lnTo>
                    <a:pt x="649" y="1346"/>
                  </a:lnTo>
                  <a:lnTo>
                    <a:pt x="653" y="1346"/>
                  </a:lnTo>
                  <a:lnTo>
                    <a:pt x="653" y="1344"/>
                  </a:lnTo>
                  <a:lnTo>
                    <a:pt x="661" y="1344"/>
                  </a:lnTo>
                  <a:lnTo>
                    <a:pt x="661" y="1341"/>
                  </a:lnTo>
                  <a:lnTo>
                    <a:pt x="670" y="1341"/>
                  </a:lnTo>
                  <a:lnTo>
                    <a:pt x="670" y="1339"/>
                  </a:lnTo>
                  <a:lnTo>
                    <a:pt x="674" y="1339"/>
                  </a:lnTo>
                  <a:lnTo>
                    <a:pt x="674" y="1337"/>
                  </a:lnTo>
                  <a:lnTo>
                    <a:pt x="678" y="1337"/>
                  </a:lnTo>
                  <a:lnTo>
                    <a:pt x="678" y="1336"/>
                  </a:lnTo>
                  <a:lnTo>
                    <a:pt x="682" y="1336"/>
                  </a:lnTo>
                  <a:lnTo>
                    <a:pt x="682" y="1334"/>
                  </a:lnTo>
                  <a:lnTo>
                    <a:pt x="686" y="1334"/>
                  </a:lnTo>
                  <a:lnTo>
                    <a:pt x="686" y="1332"/>
                  </a:lnTo>
                  <a:lnTo>
                    <a:pt x="694" y="1332"/>
                  </a:lnTo>
                  <a:lnTo>
                    <a:pt x="694" y="1330"/>
                  </a:lnTo>
                  <a:lnTo>
                    <a:pt x="698" y="1330"/>
                  </a:lnTo>
                  <a:lnTo>
                    <a:pt x="698" y="1329"/>
                  </a:lnTo>
                  <a:lnTo>
                    <a:pt x="707" y="1329"/>
                  </a:lnTo>
                  <a:lnTo>
                    <a:pt x="707" y="1327"/>
                  </a:lnTo>
                  <a:lnTo>
                    <a:pt x="715" y="1327"/>
                  </a:lnTo>
                  <a:lnTo>
                    <a:pt x="715" y="1325"/>
                  </a:lnTo>
                  <a:lnTo>
                    <a:pt x="719" y="1325"/>
                  </a:lnTo>
                  <a:lnTo>
                    <a:pt x="719" y="1324"/>
                  </a:lnTo>
                  <a:lnTo>
                    <a:pt x="723" y="1324"/>
                  </a:lnTo>
                  <a:lnTo>
                    <a:pt x="723" y="1320"/>
                  </a:lnTo>
                  <a:lnTo>
                    <a:pt x="731" y="1320"/>
                  </a:lnTo>
                  <a:lnTo>
                    <a:pt x="731" y="1315"/>
                  </a:lnTo>
                  <a:lnTo>
                    <a:pt x="735" y="1315"/>
                  </a:lnTo>
                  <a:lnTo>
                    <a:pt x="735" y="1313"/>
                  </a:lnTo>
                  <a:lnTo>
                    <a:pt x="740" y="1313"/>
                  </a:lnTo>
                  <a:lnTo>
                    <a:pt x="740" y="1310"/>
                  </a:lnTo>
                  <a:lnTo>
                    <a:pt x="748" y="1310"/>
                  </a:lnTo>
                  <a:lnTo>
                    <a:pt x="748" y="1308"/>
                  </a:lnTo>
                  <a:lnTo>
                    <a:pt x="756" y="1308"/>
                  </a:lnTo>
                  <a:lnTo>
                    <a:pt x="756" y="1306"/>
                  </a:lnTo>
                  <a:lnTo>
                    <a:pt x="760" y="1306"/>
                  </a:lnTo>
                  <a:lnTo>
                    <a:pt x="760" y="1303"/>
                  </a:lnTo>
                  <a:lnTo>
                    <a:pt x="764" y="1303"/>
                  </a:lnTo>
                  <a:lnTo>
                    <a:pt x="764" y="1297"/>
                  </a:lnTo>
                  <a:lnTo>
                    <a:pt x="768" y="1297"/>
                  </a:lnTo>
                  <a:lnTo>
                    <a:pt x="768" y="1296"/>
                  </a:lnTo>
                  <a:lnTo>
                    <a:pt x="772" y="1296"/>
                  </a:lnTo>
                  <a:lnTo>
                    <a:pt x="772" y="1294"/>
                  </a:lnTo>
                  <a:lnTo>
                    <a:pt x="777" y="1294"/>
                  </a:lnTo>
                  <a:lnTo>
                    <a:pt x="777" y="1292"/>
                  </a:lnTo>
                  <a:lnTo>
                    <a:pt x="785" y="1292"/>
                  </a:lnTo>
                  <a:lnTo>
                    <a:pt x="785" y="1289"/>
                  </a:lnTo>
                  <a:lnTo>
                    <a:pt x="789" y="1289"/>
                  </a:lnTo>
                  <a:lnTo>
                    <a:pt x="789" y="1287"/>
                  </a:lnTo>
                  <a:lnTo>
                    <a:pt x="793" y="1287"/>
                  </a:lnTo>
                  <a:lnTo>
                    <a:pt x="793" y="1285"/>
                  </a:lnTo>
                  <a:lnTo>
                    <a:pt x="801" y="1285"/>
                  </a:lnTo>
                  <a:lnTo>
                    <a:pt x="801" y="1282"/>
                  </a:lnTo>
                  <a:lnTo>
                    <a:pt x="805" y="1282"/>
                  </a:lnTo>
                  <a:lnTo>
                    <a:pt x="805" y="1278"/>
                  </a:lnTo>
                  <a:lnTo>
                    <a:pt x="809" y="1278"/>
                  </a:lnTo>
                  <a:lnTo>
                    <a:pt x="809" y="1275"/>
                  </a:lnTo>
                  <a:lnTo>
                    <a:pt x="822" y="1275"/>
                  </a:lnTo>
                  <a:lnTo>
                    <a:pt x="822" y="1273"/>
                  </a:lnTo>
                  <a:lnTo>
                    <a:pt x="834" y="1273"/>
                  </a:lnTo>
                  <a:lnTo>
                    <a:pt x="834" y="1271"/>
                  </a:lnTo>
                  <a:lnTo>
                    <a:pt x="838" y="1271"/>
                  </a:lnTo>
                  <a:lnTo>
                    <a:pt x="838" y="1268"/>
                  </a:lnTo>
                  <a:lnTo>
                    <a:pt x="846" y="1268"/>
                  </a:lnTo>
                  <a:lnTo>
                    <a:pt x="846" y="1263"/>
                  </a:lnTo>
                  <a:lnTo>
                    <a:pt x="850" y="1263"/>
                  </a:lnTo>
                  <a:lnTo>
                    <a:pt x="850" y="1259"/>
                  </a:lnTo>
                  <a:lnTo>
                    <a:pt x="859" y="1259"/>
                  </a:lnTo>
                  <a:lnTo>
                    <a:pt x="859" y="1257"/>
                  </a:lnTo>
                  <a:lnTo>
                    <a:pt x="863" y="1257"/>
                  </a:lnTo>
                  <a:lnTo>
                    <a:pt x="863" y="1254"/>
                  </a:lnTo>
                  <a:lnTo>
                    <a:pt x="871" y="1254"/>
                  </a:lnTo>
                  <a:lnTo>
                    <a:pt x="871" y="1249"/>
                  </a:lnTo>
                  <a:lnTo>
                    <a:pt x="879" y="1249"/>
                  </a:lnTo>
                  <a:lnTo>
                    <a:pt x="879" y="1245"/>
                  </a:lnTo>
                  <a:lnTo>
                    <a:pt x="883" y="1245"/>
                  </a:lnTo>
                  <a:lnTo>
                    <a:pt x="883" y="1242"/>
                  </a:lnTo>
                  <a:lnTo>
                    <a:pt x="896" y="1242"/>
                  </a:lnTo>
                  <a:lnTo>
                    <a:pt x="896" y="1237"/>
                  </a:lnTo>
                  <a:lnTo>
                    <a:pt x="900" y="1237"/>
                  </a:lnTo>
                  <a:lnTo>
                    <a:pt x="900" y="1235"/>
                  </a:lnTo>
                  <a:lnTo>
                    <a:pt x="912" y="1235"/>
                  </a:lnTo>
                  <a:lnTo>
                    <a:pt x="912" y="1233"/>
                  </a:lnTo>
                  <a:lnTo>
                    <a:pt x="924" y="1233"/>
                  </a:lnTo>
                  <a:lnTo>
                    <a:pt x="924" y="1230"/>
                  </a:lnTo>
                  <a:lnTo>
                    <a:pt x="933" y="1230"/>
                  </a:lnTo>
                  <a:lnTo>
                    <a:pt x="933" y="1224"/>
                  </a:lnTo>
                  <a:lnTo>
                    <a:pt x="937" y="1224"/>
                  </a:lnTo>
                  <a:lnTo>
                    <a:pt x="937" y="1223"/>
                  </a:lnTo>
                  <a:lnTo>
                    <a:pt x="945" y="1223"/>
                  </a:lnTo>
                  <a:lnTo>
                    <a:pt x="945" y="1221"/>
                  </a:lnTo>
                  <a:lnTo>
                    <a:pt x="953" y="1221"/>
                  </a:lnTo>
                  <a:lnTo>
                    <a:pt x="953" y="1217"/>
                  </a:lnTo>
                  <a:lnTo>
                    <a:pt x="957" y="1217"/>
                  </a:lnTo>
                  <a:lnTo>
                    <a:pt x="957" y="1214"/>
                  </a:lnTo>
                  <a:lnTo>
                    <a:pt x="966" y="1214"/>
                  </a:lnTo>
                  <a:lnTo>
                    <a:pt x="966" y="1210"/>
                  </a:lnTo>
                  <a:lnTo>
                    <a:pt x="970" y="1210"/>
                  </a:lnTo>
                  <a:lnTo>
                    <a:pt x="970" y="1209"/>
                  </a:lnTo>
                  <a:lnTo>
                    <a:pt x="974" y="1209"/>
                  </a:lnTo>
                  <a:lnTo>
                    <a:pt x="974" y="1207"/>
                  </a:lnTo>
                  <a:lnTo>
                    <a:pt x="978" y="1207"/>
                  </a:lnTo>
                  <a:lnTo>
                    <a:pt x="978" y="1205"/>
                  </a:lnTo>
                  <a:lnTo>
                    <a:pt x="982" y="1205"/>
                  </a:lnTo>
                  <a:lnTo>
                    <a:pt x="982" y="1204"/>
                  </a:lnTo>
                  <a:lnTo>
                    <a:pt x="1003" y="1204"/>
                  </a:lnTo>
                  <a:lnTo>
                    <a:pt x="1003" y="1198"/>
                  </a:lnTo>
                  <a:lnTo>
                    <a:pt x="1007" y="1198"/>
                  </a:lnTo>
                  <a:lnTo>
                    <a:pt x="1007" y="1195"/>
                  </a:lnTo>
                  <a:lnTo>
                    <a:pt x="1015" y="1195"/>
                  </a:lnTo>
                  <a:lnTo>
                    <a:pt x="1015" y="1193"/>
                  </a:lnTo>
                  <a:lnTo>
                    <a:pt x="1019" y="1193"/>
                  </a:lnTo>
                  <a:lnTo>
                    <a:pt x="1019" y="1191"/>
                  </a:lnTo>
                  <a:lnTo>
                    <a:pt x="1027" y="1191"/>
                  </a:lnTo>
                  <a:lnTo>
                    <a:pt x="1027" y="1188"/>
                  </a:lnTo>
                  <a:lnTo>
                    <a:pt x="1052" y="1188"/>
                  </a:lnTo>
                  <a:lnTo>
                    <a:pt x="1052" y="1184"/>
                  </a:lnTo>
                  <a:lnTo>
                    <a:pt x="1056" y="1184"/>
                  </a:lnTo>
                  <a:lnTo>
                    <a:pt x="1056" y="1183"/>
                  </a:lnTo>
                  <a:lnTo>
                    <a:pt x="1060" y="1183"/>
                  </a:lnTo>
                  <a:lnTo>
                    <a:pt x="1060" y="1179"/>
                  </a:lnTo>
                  <a:lnTo>
                    <a:pt x="1076" y="1179"/>
                  </a:lnTo>
                  <a:lnTo>
                    <a:pt x="1076" y="1176"/>
                  </a:lnTo>
                  <a:lnTo>
                    <a:pt x="1085" y="1176"/>
                  </a:lnTo>
                  <a:lnTo>
                    <a:pt x="1085" y="1174"/>
                  </a:lnTo>
                  <a:lnTo>
                    <a:pt x="1089" y="1174"/>
                  </a:lnTo>
                  <a:lnTo>
                    <a:pt x="1089" y="1172"/>
                  </a:lnTo>
                  <a:lnTo>
                    <a:pt x="1093" y="1172"/>
                  </a:lnTo>
                  <a:lnTo>
                    <a:pt x="1093" y="1170"/>
                  </a:lnTo>
                  <a:lnTo>
                    <a:pt x="1105" y="1170"/>
                  </a:lnTo>
                  <a:lnTo>
                    <a:pt x="1105" y="1169"/>
                  </a:lnTo>
                  <a:lnTo>
                    <a:pt x="1109" y="1169"/>
                  </a:lnTo>
                  <a:lnTo>
                    <a:pt x="1109" y="1167"/>
                  </a:lnTo>
                  <a:lnTo>
                    <a:pt x="1113" y="1167"/>
                  </a:lnTo>
                  <a:lnTo>
                    <a:pt x="1113" y="1160"/>
                  </a:lnTo>
                  <a:lnTo>
                    <a:pt x="1122" y="1160"/>
                  </a:lnTo>
                  <a:lnTo>
                    <a:pt x="1122" y="1158"/>
                  </a:lnTo>
                  <a:lnTo>
                    <a:pt x="1126" y="1158"/>
                  </a:lnTo>
                  <a:lnTo>
                    <a:pt x="1126" y="1155"/>
                  </a:lnTo>
                  <a:lnTo>
                    <a:pt x="1130" y="1155"/>
                  </a:lnTo>
                  <a:lnTo>
                    <a:pt x="1130" y="1153"/>
                  </a:lnTo>
                  <a:lnTo>
                    <a:pt x="1134" y="1153"/>
                  </a:lnTo>
                  <a:lnTo>
                    <a:pt x="1134" y="1151"/>
                  </a:lnTo>
                  <a:lnTo>
                    <a:pt x="1142" y="1151"/>
                  </a:lnTo>
                  <a:lnTo>
                    <a:pt x="1142" y="1149"/>
                  </a:lnTo>
                  <a:lnTo>
                    <a:pt x="1150" y="1149"/>
                  </a:lnTo>
                  <a:lnTo>
                    <a:pt x="1150" y="1146"/>
                  </a:lnTo>
                  <a:lnTo>
                    <a:pt x="1159" y="1146"/>
                  </a:lnTo>
                  <a:lnTo>
                    <a:pt x="1159" y="1144"/>
                  </a:lnTo>
                  <a:lnTo>
                    <a:pt x="1167" y="1144"/>
                  </a:lnTo>
                  <a:lnTo>
                    <a:pt x="1167" y="1134"/>
                  </a:lnTo>
                  <a:lnTo>
                    <a:pt x="1175" y="1134"/>
                  </a:lnTo>
                  <a:lnTo>
                    <a:pt x="1175" y="1132"/>
                  </a:lnTo>
                  <a:lnTo>
                    <a:pt x="1179" y="1132"/>
                  </a:lnTo>
                  <a:lnTo>
                    <a:pt x="1179" y="1129"/>
                  </a:lnTo>
                  <a:lnTo>
                    <a:pt x="1183" y="1129"/>
                  </a:lnTo>
                  <a:lnTo>
                    <a:pt x="1183" y="1127"/>
                  </a:lnTo>
                  <a:lnTo>
                    <a:pt x="1187" y="1127"/>
                  </a:lnTo>
                  <a:lnTo>
                    <a:pt x="1187" y="1125"/>
                  </a:lnTo>
                  <a:lnTo>
                    <a:pt x="1192" y="1125"/>
                  </a:lnTo>
                  <a:lnTo>
                    <a:pt x="1192" y="1123"/>
                  </a:lnTo>
                  <a:lnTo>
                    <a:pt x="1196" y="1123"/>
                  </a:lnTo>
                  <a:lnTo>
                    <a:pt x="1196" y="1122"/>
                  </a:lnTo>
                  <a:lnTo>
                    <a:pt x="1200" y="1122"/>
                  </a:lnTo>
                  <a:lnTo>
                    <a:pt x="1200" y="1120"/>
                  </a:lnTo>
                  <a:lnTo>
                    <a:pt x="1204" y="1120"/>
                  </a:lnTo>
                  <a:lnTo>
                    <a:pt x="1204" y="1116"/>
                  </a:lnTo>
                  <a:lnTo>
                    <a:pt x="1216" y="1116"/>
                  </a:lnTo>
                  <a:lnTo>
                    <a:pt x="1216" y="1115"/>
                  </a:lnTo>
                  <a:lnTo>
                    <a:pt x="1220" y="1115"/>
                  </a:lnTo>
                  <a:lnTo>
                    <a:pt x="1220" y="1111"/>
                  </a:lnTo>
                  <a:lnTo>
                    <a:pt x="1224" y="1111"/>
                  </a:lnTo>
                  <a:lnTo>
                    <a:pt x="1224" y="1109"/>
                  </a:lnTo>
                  <a:lnTo>
                    <a:pt x="1228" y="1109"/>
                  </a:lnTo>
                  <a:lnTo>
                    <a:pt x="1228" y="1101"/>
                  </a:lnTo>
                  <a:lnTo>
                    <a:pt x="1233" y="1101"/>
                  </a:lnTo>
                  <a:lnTo>
                    <a:pt x="1233" y="1097"/>
                  </a:lnTo>
                  <a:lnTo>
                    <a:pt x="1241" y="1097"/>
                  </a:lnTo>
                  <a:lnTo>
                    <a:pt x="1241" y="1095"/>
                  </a:lnTo>
                  <a:lnTo>
                    <a:pt x="1249" y="1095"/>
                  </a:lnTo>
                  <a:lnTo>
                    <a:pt x="1249" y="1094"/>
                  </a:lnTo>
                  <a:lnTo>
                    <a:pt x="1257" y="1094"/>
                  </a:lnTo>
                  <a:lnTo>
                    <a:pt x="1257" y="1092"/>
                  </a:lnTo>
                  <a:lnTo>
                    <a:pt x="1261" y="1092"/>
                  </a:lnTo>
                  <a:lnTo>
                    <a:pt x="1261" y="1090"/>
                  </a:lnTo>
                  <a:lnTo>
                    <a:pt x="1265" y="1090"/>
                  </a:lnTo>
                  <a:lnTo>
                    <a:pt x="1265" y="1087"/>
                  </a:lnTo>
                  <a:lnTo>
                    <a:pt x="1274" y="1087"/>
                  </a:lnTo>
                  <a:lnTo>
                    <a:pt x="1274" y="1085"/>
                  </a:lnTo>
                  <a:lnTo>
                    <a:pt x="1286" y="1085"/>
                  </a:lnTo>
                  <a:lnTo>
                    <a:pt x="1286" y="1083"/>
                  </a:lnTo>
                  <a:lnTo>
                    <a:pt x="1290" y="1083"/>
                  </a:lnTo>
                  <a:lnTo>
                    <a:pt x="1290" y="1082"/>
                  </a:lnTo>
                  <a:lnTo>
                    <a:pt x="1294" y="1082"/>
                  </a:lnTo>
                  <a:lnTo>
                    <a:pt x="1294" y="1078"/>
                  </a:lnTo>
                  <a:lnTo>
                    <a:pt x="1298" y="1078"/>
                  </a:lnTo>
                  <a:lnTo>
                    <a:pt x="1298" y="1075"/>
                  </a:lnTo>
                  <a:lnTo>
                    <a:pt x="1302" y="1075"/>
                  </a:lnTo>
                  <a:lnTo>
                    <a:pt x="1302" y="1071"/>
                  </a:lnTo>
                  <a:lnTo>
                    <a:pt x="1315" y="1071"/>
                  </a:lnTo>
                  <a:lnTo>
                    <a:pt x="1315" y="1069"/>
                  </a:lnTo>
                  <a:lnTo>
                    <a:pt x="1323" y="1069"/>
                  </a:lnTo>
                  <a:lnTo>
                    <a:pt x="1323" y="1068"/>
                  </a:lnTo>
                  <a:lnTo>
                    <a:pt x="1327" y="1068"/>
                  </a:lnTo>
                  <a:lnTo>
                    <a:pt x="1327" y="1066"/>
                  </a:lnTo>
                  <a:lnTo>
                    <a:pt x="1335" y="1066"/>
                  </a:lnTo>
                  <a:lnTo>
                    <a:pt x="1335" y="1064"/>
                  </a:lnTo>
                  <a:lnTo>
                    <a:pt x="1339" y="1064"/>
                  </a:lnTo>
                  <a:lnTo>
                    <a:pt x="1339" y="1061"/>
                  </a:lnTo>
                  <a:lnTo>
                    <a:pt x="1352" y="1061"/>
                  </a:lnTo>
                  <a:lnTo>
                    <a:pt x="1352" y="1057"/>
                  </a:lnTo>
                  <a:lnTo>
                    <a:pt x="1360" y="1057"/>
                  </a:lnTo>
                  <a:lnTo>
                    <a:pt x="1360" y="1054"/>
                  </a:lnTo>
                  <a:lnTo>
                    <a:pt x="1364" y="1054"/>
                  </a:lnTo>
                  <a:lnTo>
                    <a:pt x="1364" y="1050"/>
                  </a:lnTo>
                  <a:lnTo>
                    <a:pt x="1368" y="1050"/>
                  </a:lnTo>
                  <a:lnTo>
                    <a:pt x="1368" y="1048"/>
                  </a:lnTo>
                  <a:lnTo>
                    <a:pt x="1372" y="1048"/>
                  </a:lnTo>
                  <a:lnTo>
                    <a:pt x="1372" y="1047"/>
                  </a:lnTo>
                  <a:lnTo>
                    <a:pt x="1380" y="1047"/>
                  </a:lnTo>
                  <a:lnTo>
                    <a:pt x="1380" y="1043"/>
                  </a:lnTo>
                  <a:lnTo>
                    <a:pt x="1389" y="1043"/>
                  </a:lnTo>
                  <a:lnTo>
                    <a:pt x="1389" y="1041"/>
                  </a:lnTo>
                  <a:lnTo>
                    <a:pt x="1393" y="1041"/>
                  </a:lnTo>
                  <a:lnTo>
                    <a:pt x="1393" y="1040"/>
                  </a:lnTo>
                  <a:lnTo>
                    <a:pt x="1409" y="1040"/>
                  </a:lnTo>
                  <a:lnTo>
                    <a:pt x="1409" y="1033"/>
                  </a:lnTo>
                  <a:lnTo>
                    <a:pt x="1413" y="1033"/>
                  </a:lnTo>
                  <a:lnTo>
                    <a:pt x="1413" y="1031"/>
                  </a:lnTo>
                  <a:lnTo>
                    <a:pt x="1417" y="1031"/>
                  </a:lnTo>
                  <a:lnTo>
                    <a:pt x="1417" y="1027"/>
                  </a:lnTo>
                  <a:lnTo>
                    <a:pt x="1422" y="1027"/>
                  </a:lnTo>
                  <a:lnTo>
                    <a:pt x="1422" y="1024"/>
                  </a:lnTo>
                  <a:lnTo>
                    <a:pt x="1426" y="1024"/>
                  </a:lnTo>
                  <a:lnTo>
                    <a:pt x="1426" y="1022"/>
                  </a:lnTo>
                  <a:lnTo>
                    <a:pt x="1430" y="1022"/>
                  </a:lnTo>
                  <a:lnTo>
                    <a:pt x="1430" y="1019"/>
                  </a:lnTo>
                  <a:lnTo>
                    <a:pt x="1434" y="1019"/>
                  </a:lnTo>
                  <a:lnTo>
                    <a:pt x="1434" y="1017"/>
                  </a:lnTo>
                  <a:lnTo>
                    <a:pt x="1446" y="1017"/>
                  </a:lnTo>
                  <a:lnTo>
                    <a:pt x="1446" y="1015"/>
                  </a:lnTo>
                  <a:lnTo>
                    <a:pt x="1454" y="1015"/>
                  </a:lnTo>
                  <a:lnTo>
                    <a:pt x="1454" y="1014"/>
                  </a:lnTo>
                  <a:lnTo>
                    <a:pt x="1459" y="1014"/>
                  </a:lnTo>
                  <a:lnTo>
                    <a:pt x="1459" y="1012"/>
                  </a:lnTo>
                  <a:lnTo>
                    <a:pt x="1463" y="1012"/>
                  </a:lnTo>
                  <a:lnTo>
                    <a:pt x="1463" y="1010"/>
                  </a:lnTo>
                  <a:lnTo>
                    <a:pt x="1467" y="1010"/>
                  </a:lnTo>
                  <a:lnTo>
                    <a:pt x="1467" y="1008"/>
                  </a:lnTo>
                  <a:lnTo>
                    <a:pt x="1471" y="1008"/>
                  </a:lnTo>
                  <a:lnTo>
                    <a:pt x="1471" y="1007"/>
                  </a:lnTo>
                  <a:lnTo>
                    <a:pt x="1475" y="1007"/>
                  </a:lnTo>
                  <a:lnTo>
                    <a:pt x="1475" y="1005"/>
                  </a:lnTo>
                  <a:lnTo>
                    <a:pt x="1479" y="1005"/>
                  </a:lnTo>
                  <a:lnTo>
                    <a:pt x="1479" y="1003"/>
                  </a:lnTo>
                  <a:lnTo>
                    <a:pt x="1483" y="1003"/>
                  </a:lnTo>
                  <a:lnTo>
                    <a:pt x="1483" y="998"/>
                  </a:lnTo>
                  <a:lnTo>
                    <a:pt x="1487" y="998"/>
                  </a:lnTo>
                  <a:lnTo>
                    <a:pt x="1487" y="996"/>
                  </a:lnTo>
                  <a:lnTo>
                    <a:pt x="1491" y="996"/>
                  </a:lnTo>
                  <a:lnTo>
                    <a:pt x="1491" y="994"/>
                  </a:lnTo>
                  <a:lnTo>
                    <a:pt x="1500" y="994"/>
                  </a:lnTo>
                  <a:lnTo>
                    <a:pt x="1500" y="991"/>
                  </a:lnTo>
                  <a:lnTo>
                    <a:pt x="1504" y="991"/>
                  </a:lnTo>
                  <a:lnTo>
                    <a:pt x="1504" y="989"/>
                  </a:lnTo>
                  <a:lnTo>
                    <a:pt x="1508" y="989"/>
                  </a:lnTo>
                  <a:lnTo>
                    <a:pt x="1508" y="987"/>
                  </a:lnTo>
                  <a:lnTo>
                    <a:pt x="1512" y="987"/>
                  </a:lnTo>
                  <a:lnTo>
                    <a:pt x="1512" y="984"/>
                  </a:lnTo>
                  <a:lnTo>
                    <a:pt x="1520" y="984"/>
                  </a:lnTo>
                  <a:lnTo>
                    <a:pt x="1520" y="982"/>
                  </a:lnTo>
                  <a:lnTo>
                    <a:pt x="1524" y="982"/>
                  </a:lnTo>
                  <a:lnTo>
                    <a:pt x="1524" y="980"/>
                  </a:lnTo>
                  <a:lnTo>
                    <a:pt x="1528" y="980"/>
                  </a:lnTo>
                  <a:lnTo>
                    <a:pt x="1528" y="977"/>
                  </a:lnTo>
                  <a:lnTo>
                    <a:pt x="1533" y="977"/>
                  </a:lnTo>
                  <a:lnTo>
                    <a:pt x="1533" y="972"/>
                  </a:lnTo>
                  <a:lnTo>
                    <a:pt x="1537" y="972"/>
                  </a:lnTo>
                  <a:lnTo>
                    <a:pt x="1537" y="970"/>
                  </a:lnTo>
                  <a:lnTo>
                    <a:pt x="1541" y="970"/>
                  </a:lnTo>
                  <a:lnTo>
                    <a:pt x="1541" y="965"/>
                  </a:lnTo>
                  <a:lnTo>
                    <a:pt x="1545" y="965"/>
                  </a:lnTo>
                  <a:lnTo>
                    <a:pt x="1545" y="961"/>
                  </a:lnTo>
                  <a:lnTo>
                    <a:pt x="1549" y="961"/>
                  </a:lnTo>
                  <a:lnTo>
                    <a:pt x="1549" y="958"/>
                  </a:lnTo>
                  <a:lnTo>
                    <a:pt x="1553" y="958"/>
                  </a:lnTo>
                  <a:lnTo>
                    <a:pt x="1553" y="956"/>
                  </a:lnTo>
                  <a:lnTo>
                    <a:pt x="1561" y="956"/>
                  </a:lnTo>
                  <a:lnTo>
                    <a:pt x="1561" y="952"/>
                  </a:lnTo>
                  <a:lnTo>
                    <a:pt x="1565" y="952"/>
                  </a:lnTo>
                  <a:lnTo>
                    <a:pt x="1565" y="951"/>
                  </a:lnTo>
                  <a:lnTo>
                    <a:pt x="1569" y="951"/>
                  </a:lnTo>
                  <a:lnTo>
                    <a:pt x="1569" y="947"/>
                  </a:lnTo>
                  <a:lnTo>
                    <a:pt x="1590" y="947"/>
                  </a:lnTo>
                  <a:lnTo>
                    <a:pt x="1590" y="945"/>
                  </a:lnTo>
                  <a:lnTo>
                    <a:pt x="1602" y="945"/>
                  </a:lnTo>
                  <a:lnTo>
                    <a:pt x="1602" y="940"/>
                  </a:lnTo>
                  <a:lnTo>
                    <a:pt x="1606" y="940"/>
                  </a:lnTo>
                  <a:lnTo>
                    <a:pt x="1606" y="937"/>
                  </a:lnTo>
                  <a:lnTo>
                    <a:pt x="1611" y="937"/>
                  </a:lnTo>
                  <a:lnTo>
                    <a:pt x="1611" y="935"/>
                  </a:lnTo>
                  <a:lnTo>
                    <a:pt x="1615" y="935"/>
                  </a:lnTo>
                  <a:lnTo>
                    <a:pt x="1615" y="933"/>
                  </a:lnTo>
                  <a:lnTo>
                    <a:pt x="1619" y="933"/>
                  </a:lnTo>
                  <a:lnTo>
                    <a:pt x="1619" y="930"/>
                  </a:lnTo>
                  <a:lnTo>
                    <a:pt x="1623" y="930"/>
                  </a:lnTo>
                  <a:lnTo>
                    <a:pt x="1623" y="928"/>
                  </a:lnTo>
                  <a:lnTo>
                    <a:pt x="1631" y="928"/>
                  </a:lnTo>
                  <a:lnTo>
                    <a:pt x="1631" y="926"/>
                  </a:lnTo>
                  <a:lnTo>
                    <a:pt x="1639" y="926"/>
                  </a:lnTo>
                  <a:lnTo>
                    <a:pt x="1639" y="923"/>
                  </a:lnTo>
                  <a:lnTo>
                    <a:pt x="1656" y="923"/>
                  </a:lnTo>
                  <a:lnTo>
                    <a:pt x="1656" y="916"/>
                  </a:lnTo>
                  <a:lnTo>
                    <a:pt x="1660" y="916"/>
                  </a:lnTo>
                  <a:lnTo>
                    <a:pt x="1660" y="914"/>
                  </a:lnTo>
                  <a:lnTo>
                    <a:pt x="1668" y="914"/>
                  </a:lnTo>
                  <a:lnTo>
                    <a:pt x="1668" y="911"/>
                  </a:lnTo>
                  <a:lnTo>
                    <a:pt x="1676" y="911"/>
                  </a:lnTo>
                  <a:lnTo>
                    <a:pt x="1676" y="904"/>
                  </a:lnTo>
                  <a:lnTo>
                    <a:pt x="1689" y="904"/>
                  </a:lnTo>
                  <a:lnTo>
                    <a:pt x="1689" y="902"/>
                  </a:lnTo>
                  <a:lnTo>
                    <a:pt x="1697" y="902"/>
                  </a:lnTo>
                  <a:lnTo>
                    <a:pt x="1697" y="898"/>
                  </a:lnTo>
                  <a:lnTo>
                    <a:pt x="1701" y="898"/>
                  </a:lnTo>
                  <a:lnTo>
                    <a:pt x="1701" y="897"/>
                  </a:lnTo>
                  <a:lnTo>
                    <a:pt x="1705" y="897"/>
                  </a:lnTo>
                  <a:lnTo>
                    <a:pt x="1705" y="895"/>
                  </a:lnTo>
                  <a:lnTo>
                    <a:pt x="1709" y="895"/>
                  </a:lnTo>
                  <a:lnTo>
                    <a:pt x="1709" y="893"/>
                  </a:lnTo>
                  <a:lnTo>
                    <a:pt x="1713" y="893"/>
                  </a:lnTo>
                  <a:lnTo>
                    <a:pt x="1713" y="891"/>
                  </a:lnTo>
                  <a:lnTo>
                    <a:pt x="1717" y="891"/>
                  </a:lnTo>
                  <a:lnTo>
                    <a:pt x="1717" y="890"/>
                  </a:lnTo>
                  <a:lnTo>
                    <a:pt x="1722" y="890"/>
                  </a:lnTo>
                  <a:lnTo>
                    <a:pt x="1722" y="888"/>
                  </a:lnTo>
                  <a:lnTo>
                    <a:pt x="1730" y="888"/>
                  </a:lnTo>
                  <a:lnTo>
                    <a:pt x="1730" y="886"/>
                  </a:lnTo>
                  <a:lnTo>
                    <a:pt x="1734" y="886"/>
                  </a:lnTo>
                  <a:lnTo>
                    <a:pt x="1734" y="881"/>
                  </a:lnTo>
                  <a:lnTo>
                    <a:pt x="1758" y="881"/>
                  </a:lnTo>
                  <a:lnTo>
                    <a:pt x="1758" y="877"/>
                  </a:lnTo>
                  <a:lnTo>
                    <a:pt x="1771" y="877"/>
                  </a:lnTo>
                  <a:lnTo>
                    <a:pt x="1771" y="874"/>
                  </a:lnTo>
                  <a:lnTo>
                    <a:pt x="1775" y="874"/>
                  </a:lnTo>
                  <a:lnTo>
                    <a:pt x="1775" y="872"/>
                  </a:lnTo>
                  <a:lnTo>
                    <a:pt x="1779" y="872"/>
                  </a:lnTo>
                  <a:lnTo>
                    <a:pt x="1779" y="869"/>
                  </a:lnTo>
                  <a:lnTo>
                    <a:pt x="1783" y="869"/>
                  </a:lnTo>
                  <a:lnTo>
                    <a:pt x="1783" y="865"/>
                  </a:lnTo>
                  <a:lnTo>
                    <a:pt x="1791" y="865"/>
                  </a:lnTo>
                  <a:lnTo>
                    <a:pt x="1791" y="860"/>
                  </a:lnTo>
                  <a:lnTo>
                    <a:pt x="1795" y="860"/>
                  </a:lnTo>
                  <a:lnTo>
                    <a:pt x="1795" y="857"/>
                  </a:lnTo>
                  <a:lnTo>
                    <a:pt x="1800" y="857"/>
                  </a:lnTo>
                  <a:lnTo>
                    <a:pt x="1800" y="855"/>
                  </a:lnTo>
                  <a:lnTo>
                    <a:pt x="1804" y="855"/>
                  </a:lnTo>
                  <a:lnTo>
                    <a:pt x="1804" y="853"/>
                  </a:lnTo>
                  <a:lnTo>
                    <a:pt x="1808" y="853"/>
                  </a:lnTo>
                  <a:lnTo>
                    <a:pt x="1808" y="851"/>
                  </a:lnTo>
                  <a:lnTo>
                    <a:pt x="1812" y="851"/>
                  </a:lnTo>
                  <a:lnTo>
                    <a:pt x="1812" y="850"/>
                  </a:lnTo>
                  <a:lnTo>
                    <a:pt x="1816" y="850"/>
                  </a:lnTo>
                  <a:lnTo>
                    <a:pt x="1816" y="848"/>
                  </a:lnTo>
                  <a:lnTo>
                    <a:pt x="1832" y="848"/>
                  </a:lnTo>
                  <a:lnTo>
                    <a:pt x="1832" y="844"/>
                  </a:lnTo>
                  <a:lnTo>
                    <a:pt x="1837" y="844"/>
                  </a:lnTo>
                  <a:lnTo>
                    <a:pt x="1837" y="843"/>
                  </a:lnTo>
                  <a:lnTo>
                    <a:pt x="1845" y="843"/>
                  </a:lnTo>
                  <a:lnTo>
                    <a:pt x="1845" y="841"/>
                  </a:lnTo>
                  <a:lnTo>
                    <a:pt x="1849" y="841"/>
                  </a:lnTo>
                  <a:lnTo>
                    <a:pt x="1849" y="836"/>
                  </a:lnTo>
                  <a:lnTo>
                    <a:pt x="1878" y="836"/>
                  </a:lnTo>
                  <a:lnTo>
                    <a:pt x="1878" y="834"/>
                  </a:lnTo>
                  <a:lnTo>
                    <a:pt x="1886" y="834"/>
                  </a:lnTo>
                  <a:lnTo>
                    <a:pt x="1886" y="832"/>
                  </a:lnTo>
                  <a:lnTo>
                    <a:pt x="1890" y="832"/>
                  </a:lnTo>
                  <a:lnTo>
                    <a:pt x="1890" y="830"/>
                  </a:lnTo>
                  <a:lnTo>
                    <a:pt x="1894" y="830"/>
                  </a:lnTo>
                  <a:lnTo>
                    <a:pt x="1894" y="825"/>
                  </a:lnTo>
                  <a:lnTo>
                    <a:pt x="1898" y="825"/>
                  </a:lnTo>
                  <a:lnTo>
                    <a:pt x="1898" y="823"/>
                  </a:lnTo>
                  <a:lnTo>
                    <a:pt x="1902" y="823"/>
                  </a:lnTo>
                  <a:lnTo>
                    <a:pt x="1902" y="822"/>
                  </a:lnTo>
                  <a:lnTo>
                    <a:pt x="1911" y="822"/>
                  </a:lnTo>
                  <a:lnTo>
                    <a:pt x="1911" y="820"/>
                  </a:lnTo>
                  <a:lnTo>
                    <a:pt x="1923" y="820"/>
                  </a:lnTo>
                  <a:lnTo>
                    <a:pt x="1923" y="818"/>
                  </a:lnTo>
                  <a:lnTo>
                    <a:pt x="1927" y="818"/>
                  </a:lnTo>
                  <a:lnTo>
                    <a:pt x="1927" y="813"/>
                  </a:lnTo>
                  <a:lnTo>
                    <a:pt x="1931" y="813"/>
                  </a:lnTo>
                  <a:lnTo>
                    <a:pt x="1931" y="809"/>
                  </a:lnTo>
                  <a:lnTo>
                    <a:pt x="1935" y="809"/>
                  </a:lnTo>
                  <a:lnTo>
                    <a:pt x="1935" y="808"/>
                  </a:lnTo>
                  <a:lnTo>
                    <a:pt x="1943" y="808"/>
                  </a:lnTo>
                  <a:lnTo>
                    <a:pt x="1943" y="804"/>
                  </a:lnTo>
                  <a:lnTo>
                    <a:pt x="1947" y="804"/>
                  </a:lnTo>
                  <a:lnTo>
                    <a:pt x="1947" y="802"/>
                  </a:lnTo>
                  <a:lnTo>
                    <a:pt x="1956" y="802"/>
                  </a:lnTo>
                  <a:lnTo>
                    <a:pt x="1956" y="799"/>
                  </a:lnTo>
                  <a:lnTo>
                    <a:pt x="1964" y="799"/>
                  </a:lnTo>
                  <a:lnTo>
                    <a:pt x="1964" y="795"/>
                  </a:lnTo>
                  <a:lnTo>
                    <a:pt x="1968" y="795"/>
                  </a:lnTo>
                  <a:lnTo>
                    <a:pt x="1968" y="792"/>
                  </a:lnTo>
                  <a:lnTo>
                    <a:pt x="1976" y="792"/>
                  </a:lnTo>
                  <a:lnTo>
                    <a:pt x="1976" y="790"/>
                  </a:lnTo>
                  <a:lnTo>
                    <a:pt x="1980" y="790"/>
                  </a:lnTo>
                  <a:lnTo>
                    <a:pt x="1980" y="787"/>
                  </a:lnTo>
                  <a:lnTo>
                    <a:pt x="1984" y="787"/>
                  </a:lnTo>
                  <a:lnTo>
                    <a:pt x="1984" y="785"/>
                  </a:lnTo>
                  <a:lnTo>
                    <a:pt x="2005" y="785"/>
                  </a:lnTo>
                  <a:lnTo>
                    <a:pt x="2005" y="782"/>
                  </a:lnTo>
                  <a:lnTo>
                    <a:pt x="2013" y="782"/>
                  </a:lnTo>
                  <a:lnTo>
                    <a:pt x="2013" y="780"/>
                  </a:lnTo>
                  <a:lnTo>
                    <a:pt x="2026" y="780"/>
                  </a:lnTo>
                  <a:lnTo>
                    <a:pt x="2026" y="778"/>
                  </a:lnTo>
                  <a:lnTo>
                    <a:pt x="2042" y="778"/>
                  </a:lnTo>
                  <a:lnTo>
                    <a:pt x="2042" y="775"/>
                  </a:lnTo>
                  <a:lnTo>
                    <a:pt x="2046" y="775"/>
                  </a:lnTo>
                  <a:lnTo>
                    <a:pt x="2046" y="773"/>
                  </a:lnTo>
                  <a:lnTo>
                    <a:pt x="2050" y="773"/>
                  </a:lnTo>
                  <a:lnTo>
                    <a:pt x="2050" y="769"/>
                  </a:lnTo>
                  <a:lnTo>
                    <a:pt x="2058" y="769"/>
                  </a:lnTo>
                  <a:lnTo>
                    <a:pt x="2058" y="768"/>
                  </a:lnTo>
                  <a:lnTo>
                    <a:pt x="2063" y="768"/>
                  </a:lnTo>
                  <a:lnTo>
                    <a:pt x="2063" y="764"/>
                  </a:lnTo>
                  <a:lnTo>
                    <a:pt x="2067" y="764"/>
                  </a:lnTo>
                  <a:lnTo>
                    <a:pt x="2067" y="760"/>
                  </a:lnTo>
                  <a:lnTo>
                    <a:pt x="2071" y="760"/>
                  </a:lnTo>
                  <a:lnTo>
                    <a:pt x="2071" y="757"/>
                  </a:lnTo>
                  <a:lnTo>
                    <a:pt x="2075" y="757"/>
                  </a:lnTo>
                  <a:lnTo>
                    <a:pt x="2075" y="754"/>
                  </a:lnTo>
                  <a:lnTo>
                    <a:pt x="2087" y="754"/>
                  </a:lnTo>
                  <a:lnTo>
                    <a:pt x="2087" y="752"/>
                  </a:lnTo>
                  <a:lnTo>
                    <a:pt x="2091" y="752"/>
                  </a:lnTo>
                  <a:lnTo>
                    <a:pt x="2091" y="750"/>
                  </a:lnTo>
                  <a:lnTo>
                    <a:pt x="2095" y="750"/>
                  </a:lnTo>
                  <a:lnTo>
                    <a:pt x="2095" y="748"/>
                  </a:lnTo>
                  <a:lnTo>
                    <a:pt x="2100" y="748"/>
                  </a:lnTo>
                  <a:lnTo>
                    <a:pt x="2100" y="747"/>
                  </a:lnTo>
                  <a:lnTo>
                    <a:pt x="2104" y="747"/>
                  </a:lnTo>
                  <a:lnTo>
                    <a:pt x="2104" y="745"/>
                  </a:lnTo>
                  <a:lnTo>
                    <a:pt x="2108" y="745"/>
                  </a:lnTo>
                  <a:lnTo>
                    <a:pt x="2108" y="743"/>
                  </a:lnTo>
                  <a:lnTo>
                    <a:pt x="2112" y="743"/>
                  </a:lnTo>
                  <a:lnTo>
                    <a:pt x="2112" y="741"/>
                  </a:lnTo>
                  <a:lnTo>
                    <a:pt x="2132" y="741"/>
                  </a:lnTo>
                  <a:lnTo>
                    <a:pt x="2132" y="736"/>
                  </a:lnTo>
                  <a:lnTo>
                    <a:pt x="2136" y="736"/>
                  </a:lnTo>
                  <a:lnTo>
                    <a:pt x="2136" y="734"/>
                  </a:lnTo>
                  <a:lnTo>
                    <a:pt x="2141" y="734"/>
                  </a:lnTo>
                  <a:lnTo>
                    <a:pt x="2141" y="733"/>
                  </a:lnTo>
                  <a:lnTo>
                    <a:pt x="2145" y="733"/>
                  </a:lnTo>
                  <a:lnTo>
                    <a:pt x="2145" y="731"/>
                  </a:lnTo>
                  <a:lnTo>
                    <a:pt x="2157" y="731"/>
                  </a:lnTo>
                  <a:lnTo>
                    <a:pt x="2157" y="729"/>
                  </a:lnTo>
                  <a:lnTo>
                    <a:pt x="2161" y="729"/>
                  </a:lnTo>
                  <a:lnTo>
                    <a:pt x="2161" y="727"/>
                  </a:lnTo>
                  <a:lnTo>
                    <a:pt x="2173" y="727"/>
                  </a:lnTo>
                  <a:lnTo>
                    <a:pt x="2173" y="724"/>
                  </a:lnTo>
                  <a:lnTo>
                    <a:pt x="2178" y="724"/>
                  </a:lnTo>
                  <a:lnTo>
                    <a:pt x="2178" y="722"/>
                  </a:lnTo>
                  <a:lnTo>
                    <a:pt x="2182" y="722"/>
                  </a:lnTo>
                  <a:lnTo>
                    <a:pt x="2182" y="720"/>
                  </a:lnTo>
                  <a:lnTo>
                    <a:pt x="2202" y="720"/>
                  </a:lnTo>
                  <a:lnTo>
                    <a:pt x="2202" y="718"/>
                  </a:lnTo>
                  <a:lnTo>
                    <a:pt x="2215" y="718"/>
                  </a:lnTo>
                  <a:lnTo>
                    <a:pt x="2215" y="717"/>
                  </a:lnTo>
                  <a:lnTo>
                    <a:pt x="2219" y="717"/>
                  </a:lnTo>
                  <a:lnTo>
                    <a:pt x="2219" y="713"/>
                  </a:lnTo>
                  <a:lnTo>
                    <a:pt x="2231" y="713"/>
                  </a:lnTo>
                  <a:lnTo>
                    <a:pt x="2231" y="710"/>
                  </a:lnTo>
                  <a:lnTo>
                    <a:pt x="2243" y="710"/>
                  </a:lnTo>
                  <a:lnTo>
                    <a:pt x="2243" y="708"/>
                  </a:lnTo>
                  <a:lnTo>
                    <a:pt x="2252" y="708"/>
                  </a:lnTo>
                  <a:lnTo>
                    <a:pt x="2252" y="706"/>
                  </a:lnTo>
                  <a:lnTo>
                    <a:pt x="2264" y="706"/>
                  </a:lnTo>
                  <a:lnTo>
                    <a:pt x="2264" y="704"/>
                  </a:lnTo>
                  <a:lnTo>
                    <a:pt x="2268" y="704"/>
                  </a:lnTo>
                  <a:lnTo>
                    <a:pt x="2268" y="702"/>
                  </a:lnTo>
                  <a:lnTo>
                    <a:pt x="2276" y="702"/>
                  </a:lnTo>
                  <a:lnTo>
                    <a:pt x="2276" y="701"/>
                  </a:lnTo>
                  <a:lnTo>
                    <a:pt x="2280" y="701"/>
                  </a:lnTo>
                  <a:lnTo>
                    <a:pt x="2280" y="697"/>
                  </a:lnTo>
                  <a:lnTo>
                    <a:pt x="2289" y="697"/>
                  </a:lnTo>
                  <a:lnTo>
                    <a:pt x="2289" y="695"/>
                  </a:lnTo>
                  <a:lnTo>
                    <a:pt x="2309" y="695"/>
                  </a:lnTo>
                  <a:lnTo>
                    <a:pt x="2309" y="693"/>
                  </a:lnTo>
                  <a:lnTo>
                    <a:pt x="2317" y="693"/>
                  </a:lnTo>
                  <a:lnTo>
                    <a:pt x="2317" y="691"/>
                  </a:lnTo>
                  <a:lnTo>
                    <a:pt x="2321" y="691"/>
                  </a:lnTo>
                  <a:lnTo>
                    <a:pt x="2321" y="688"/>
                  </a:lnTo>
                  <a:lnTo>
                    <a:pt x="2325" y="688"/>
                  </a:lnTo>
                  <a:lnTo>
                    <a:pt x="2325" y="686"/>
                  </a:lnTo>
                  <a:lnTo>
                    <a:pt x="2330" y="686"/>
                  </a:lnTo>
                  <a:lnTo>
                    <a:pt x="2330" y="684"/>
                  </a:lnTo>
                  <a:lnTo>
                    <a:pt x="2346" y="684"/>
                  </a:lnTo>
                  <a:lnTo>
                    <a:pt x="2346" y="679"/>
                  </a:lnTo>
                  <a:lnTo>
                    <a:pt x="2362" y="679"/>
                  </a:lnTo>
                  <a:lnTo>
                    <a:pt x="2362" y="675"/>
                  </a:lnTo>
                  <a:lnTo>
                    <a:pt x="2367" y="675"/>
                  </a:lnTo>
                  <a:lnTo>
                    <a:pt x="2367" y="673"/>
                  </a:lnTo>
                  <a:lnTo>
                    <a:pt x="2375" y="673"/>
                  </a:lnTo>
                  <a:lnTo>
                    <a:pt x="2375" y="671"/>
                  </a:lnTo>
                  <a:lnTo>
                    <a:pt x="2383" y="671"/>
                  </a:lnTo>
                  <a:lnTo>
                    <a:pt x="2383" y="669"/>
                  </a:lnTo>
                  <a:lnTo>
                    <a:pt x="2391" y="669"/>
                  </a:lnTo>
                  <a:lnTo>
                    <a:pt x="2391" y="667"/>
                  </a:lnTo>
                  <a:lnTo>
                    <a:pt x="2399" y="667"/>
                  </a:lnTo>
                  <a:lnTo>
                    <a:pt x="2399" y="665"/>
                  </a:lnTo>
                  <a:lnTo>
                    <a:pt x="2436" y="665"/>
                  </a:lnTo>
                  <a:lnTo>
                    <a:pt x="2436" y="663"/>
                  </a:lnTo>
                  <a:lnTo>
                    <a:pt x="2445" y="663"/>
                  </a:lnTo>
                  <a:lnTo>
                    <a:pt x="2445" y="662"/>
                  </a:lnTo>
                  <a:lnTo>
                    <a:pt x="2478" y="662"/>
                  </a:lnTo>
                  <a:lnTo>
                    <a:pt x="2478" y="660"/>
                  </a:lnTo>
                  <a:lnTo>
                    <a:pt x="2502" y="660"/>
                  </a:lnTo>
                  <a:lnTo>
                    <a:pt x="2502" y="654"/>
                  </a:lnTo>
                  <a:lnTo>
                    <a:pt x="2506" y="654"/>
                  </a:lnTo>
                  <a:lnTo>
                    <a:pt x="2506" y="652"/>
                  </a:lnTo>
                  <a:lnTo>
                    <a:pt x="2510" y="652"/>
                  </a:lnTo>
                  <a:lnTo>
                    <a:pt x="2510" y="650"/>
                  </a:lnTo>
                  <a:lnTo>
                    <a:pt x="2514" y="650"/>
                  </a:lnTo>
                  <a:lnTo>
                    <a:pt x="2514" y="648"/>
                  </a:lnTo>
                  <a:lnTo>
                    <a:pt x="2519" y="648"/>
                  </a:lnTo>
                  <a:lnTo>
                    <a:pt x="2519" y="646"/>
                  </a:lnTo>
                  <a:lnTo>
                    <a:pt x="2523" y="646"/>
                  </a:lnTo>
                  <a:lnTo>
                    <a:pt x="2523" y="644"/>
                  </a:lnTo>
                  <a:lnTo>
                    <a:pt x="2531" y="644"/>
                  </a:lnTo>
                  <a:lnTo>
                    <a:pt x="2531" y="639"/>
                  </a:lnTo>
                  <a:lnTo>
                    <a:pt x="2535" y="639"/>
                  </a:lnTo>
                  <a:lnTo>
                    <a:pt x="2535" y="637"/>
                  </a:lnTo>
                  <a:lnTo>
                    <a:pt x="2539" y="637"/>
                  </a:lnTo>
                  <a:lnTo>
                    <a:pt x="2539" y="635"/>
                  </a:lnTo>
                  <a:lnTo>
                    <a:pt x="2543" y="635"/>
                  </a:lnTo>
                  <a:lnTo>
                    <a:pt x="2543" y="633"/>
                  </a:lnTo>
                  <a:lnTo>
                    <a:pt x="2547" y="633"/>
                  </a:lnTo>
                  <a:lnTo>
                    <a:pt x="2547" y="627"/>
                  </a:lnTo>
                  <a:lnTo>
                    <a:pt x="2560" y="627"/>
                  </a:lnTo>
                  <a:lnTo>
                    <a:pt x="2560" y="625"/>
                  </a:lnTo>
                  <a:lnTo>
                    <a:pt x="2564" y="625"/>
                  </a:lnTo>
                  <a:lnTo>
                    <a:pt x="2564" y="623"/>
                  </a:lnTo>
                  <a:lnTo>
                    <a:pt x="2576" y="623"/>
                  </a:lnTo>
                  <a:lnTo>
                    <a:pt x="2576" y="621"/>
                  </a:lnTo>
                  <a:lnTo>
                    <a:pt x="2580" y="621"/>
                  </a:lnTo>
                  <a:lnTo>
                    <a:pt x="2580" y="619"/>
                  </a:lnTo>
                  <a:lnTo>
                    <a:pt x="2584" y="619"/>
                  </a:lnTo>
                  <a:lnTo>
                    <a:pt x="2584" y="617"/>
                  </a:lnTo>
                  <a:lnTo>
                    <a:pt x="2593" y="617"/>
                  </a:lnTo>
                  <a:lnTo>
                    <a:pt x="2593" y="615"/>
                  </a:lnTo>
                  <a:lnTo>
                    <a:pt x="2597" y="615"/>
                  </a:lnTo>
                  <a:lnTo>
                    <a:pt x="2597" y="612"/>
                  </a:lnTo>
                  <a:lnTo>
                    <a:pt x="2601" y="612"/>
                  </a:lnTo>
                  <a:lnTo>
                    <a:pt x="2601" y="610"/>
                  </a:lnTo>
                  <a:lnTo>
                    <a:pt x="2613" y="610"/>
                  </a:lnTo>
                  <a:lnTo>
                    <a:pt x="2613" y="608"/>
                  </a:lnTo>
                  <a:lnTo>
                    <a:pt x="2630" y="608"/>
                  </a:lnTo>
                  <a:lnTo>
                    <a:pt x="2630" y="606"/>
                  </a:lnTo>
                  <a:lnTo>
                    <a:pt x="2642" y="606"/>
                  </a:lnTo>
                  <a:lnTo>
                    <a:pt x="2642" y="604"/>
                  </a:lnTo>
                  <a:lnTo>
                    <a:pt x="2650" y="604"/>
                  </a:lnTo>
                  <a:lnTo>
                    <a:pt x="2650" y="602"/>
                  </a:lnTo>
                  <a:lnTo>
                    <a:pt x="2654" y="602"/>
                  </a:lnTo>
                  <a:lnTo>
                    <a:pt x="2654" y="595"/>
                  </a:lnTo>
                  <a:lnTo>
                    <a:pt x="2667" y="595"/>
                  </a:lnTo>
                  <a:lnTo>
                    <a:pt x="2667" y="591"/>
                  </a:lnTo>
                  <a:lnTo>
                    <a:pt x="2671" y="591"/>
                  </a:lnTo>
                  <a:lnTo>
                    <a:pt x="2671" y="589"/>
                  </a:lnTo>
                  <a:lnTo>
                    <a:pt x="2675" y="589"/>
                  </a:lnTo>
                  <a:lnTo>
                    <a:pt x="2675" y="584"/>
                  </a:lnTo>
                  <a:lnTo>
                    <a:pt x="2679" y="584"/>
                  </a:lnTo>
                  <a:lnTo>
                    <a:pt x="2679" y="582"/>
                  </a:lnTo>
                  <a:lnTo>
                    <a:pt x="2695" y="582"/>
                  </a:lnTo>
                  <a:lnTo>
                    <a:pt x="2695" y="578"/>
                  </a:lnTo>
                  <a:lnTo>
                    <a:pt x="2716" y="578"/>
                  </a:lnTo>
                  <a:lnTo>
                    <a:pt x="2716" y="576"/>
                  </a:lnTo>
                  <a:lnTo>
                    <a:pt x="2736" y="576"/>
                  </a:lnTo>
                  <a:lnTo>
                    <a:pt x="2736" y="573"/>
                  </a:lnTo>
                  <a:lnTo>
                    <a:pt x="2757" y="573"/>
                  </a:lnTo>
                  <a:lnTo>
                    <a:pt x="2757" y="569"/>
                  </a:lnTo>
                  <a:lnTo>
                    <a:pt x="2761" y="569"/>
                  </a:lnTo>
                  <a:lnTo>
                    <a:pt x="2761" y="567"/>
                  </a:lnTo>
                  <a:lnTo>
                    <a:pt x="2765" y="567"/>
                  </a:lnTo>
                  <a:lnTo>
                    <a:pt x="2765" y="564"/>
                  </a:lnTo>
                  <a:lnTo>
                    <a:pt x="2782" y="564"/>
                  </a:lnTo>
                  <a:lnTo>
                    <a:pt x="2782" y="562"/>
                  </a:lnTo>
                  <a:lnTo>
                    <a:pt x="2786" y="562"/>
                  </a:lnTo>
                  <a:lnTo>
                    <a:pt x="2786" y="557"/>
                  </a:lnTo>
                  <a:lnTo>
                    <a:pt x="2798" y="557"/>
                  </a:lnTo>
                  <a:lnTo>
                    <a:pt x="2798" y="553"/>
                  </a:lnTo>
                  <a:lnTo>
                    <a:pt x="2823" y="553"/>
                  </a:lnTo>
                  <a:lnTo>
                    <a:pt x="2823" y="550"/>
                  </a:lnTo>
                  <a:lnTo>
                    <a:pt x="2835" y="550"/>
                  </a:lnTo>
                  <a:lnTo>
                    <a:pt x="2835" y="548"/>
                  </a:lnTo>
                  <a:lnTo>
                    <a:pt x="2843" y="548"/>
                  </a:lnTo>
                  <a:lnTo>
                    <a:pt x="2843" y="543"/>
                  </a:lnTo>
                  <a:lnTo>
                    <a:pt x="2855" y="543"/>
                  </a:lnTo>
                  <a:lnTo>
                    <a:pt x="2855" y="541"/>
                  </a:lnTo>
                  <a:lnTo>
                    <a:pt x="2864" y="541"/>
                  </a:lnTo>
                  <a:lnTo>
                    <a:pt x="2864" y="538"/>
                  </a:lnTo>
                  <a:lnTo>
                    <a:pt x="2868" y="538"/>
                  </a:lnTo>
                  <a:lnTo>
                    <a:pt x="2868" y="536"/>
                  </a:lnTo>
                  <a:lnTo>
                    <a:pt x="2880" y="536"/>
                  </a:lnTo>
                  <a:lnTo>
                    <a:pt x="2880" y="531"/>
                  </a:lnTo>
                  <a:lnTo>
                    <a:pt x="2884" y="531"/>
                  </a:lnTo>
                  <a:lnTo>
                    <a:pt x="2884" y="529"/>
                  </a:lnTo>
                  <a:lnTo>
                    <a:pt x="2888" y="529"/>
                  </a:lnTo>
                  <a:lnTo>
                    <a:pt x="2888" y="524"/>
                  </a:lnTo>
                  <a:lnTo>
                    <a:pt x="2892" y="524"/>
                  </a:lnTo>
                  <a:lnTo>
                    <a:pt x="2892" y="521"/>
                  </a:lnTo>
                  <a:lnTo>
                    <a:pt x="2901" y="521"/>
                  </a:lnTo>
                  <a:lnTo>
                    <a:pt x="2901" y="519"/>
                  </a:lnTo>
                  <a:lnTo>
                    <a:pt x="2909" y="519"/>
                  </a:lnTo>
                  <a:lnTo>
                    <a:pt x="2909" y="514"/>
                  </a:lnTo>
                  <a:lnTo>
                    <a:pt x="2917" y="514"/>
                  </a:lnTo>
                  <a:lnTo>
                    <a:pt x="2917" y="511"/>
                  </a:lnTo>
                  <a:lnTo>
                    <a:pt x="2925" y="511"/>
                  </a:lnTo>
                  <a:lnTo>
                    <a:pt x="2925" y="506"/>
                  </a:lnTo>
                  <a:lnTo>
                    <a:pt x="2942" y="506"/>
                  </a:lnTo>
                  <a:lnTo>
                    <a:pt x="2942" y="504"/>
                  </a:lnTo>
                  <a:lnTo>
                    <a:pt x="2950" y="504"/>
                  </a:lnTo>
                  <a:lnTo>
                    <a:pt x="2950" y="501"/>
                  </a:lnTo>
                  <a:lnTo>
                    <a:pt x="2954" y="501"/>
                  </a:lnTo>
                  <a:lnTo>
                    <a:pt x="2954" y="496"/>
                  </a:lnTo>
                  <a:lnTo>
                    <a:pt x="2958" y="496"/>
                  </a:lnTo>
                  <a:lnTo>
                    <a:pt x="2958" y="494"/>
                  </a:lnTo>
                  <a:lnTo>
                    <a:pt x="2962" y="494"/>
                  </a:lnTo>
                  <a:lnTo>
                    <a:pt x="2962" y="491"/>
                  </a:lnTo>
                  <a:lnTo>
                    <a:pt x="2966" y="491"/>
                  </a:lnTo>
                  <a:lnTo>
                    <a:pt x="2966" y="483"/>
                  </a:lnTo>
                  <a:lnTo>
                    <a:pt x="2971" y="483"/>
                  </a:lnTo>
                  <a:lnTo>
                    <a:pt x="2971" y="481"/>
                  </a:lnTo>
                  <a:lnTo>
                    <a:pt x="3003" y="481"/>
                  </a:lnTo>
                  <a:lnTo>
                    <a:pt x="3003" y="478"/>
                  </a:lnTo>
                  <a:lnTo>
                    <a:pt x="3028" y="478"/>
                  </a:lnTo>
                  <a:lnTo>
                    <a:pt x="3028" y="475"/>
                  </a:lnTo>
                  <a:lnTo>
                    <a:pt x="3040" y="475"/>
                  </a:lnTo>
                  <a:lnTo>
                    <a:pt x="3040" y="470"/>
                  </a:lnTo>
                  <a:lnTo>
                    <a:pt x="3049" y="470"/>
                  </a:lnTo>
                  <a:lnTo>
                    <a:pt x="3049" y="465"/>
                  </a:lnTo>
                  <a:lnTo>
                    <a:pt x="3057" y="465"/>
                  </a:lnTo>
                  <a:lnTo>
                    <a:pt x="3057" y="462"/>
                  </a:lnTo>
                  <a:lnTo>
                    <a:pt x="3073" y="462"/>
                  </a:lnTo>
                  <a:lnTo>
                    <a:pt x="3073" y="459"/>
                  </a:lnTo>
                  <a:lnTo>
                    <a:pt x="3081" y="459"/>
                  </a:lnTo>
                  <a:lnTo>
                    <a:pt x="3081" y="456"/>
                  </a:lnTo>
                  <a:lnTo>
                    <a:pt x="3090" y="456"/>
                  </a:lnTo>
                  <a:lnTo>
                    <a:pt x="3090" y="453"/>
                  </a:lnTo>
                  <a:lnTo>
                    <a:pt x="3094" y="453"/>
                  </a:lnTo>
                  <a:lnTo>
                    <a:pt x="3094" y="450"/>
                  </a:lnTo>
                  <a:lnTo>
                    <a:pt x="3106" y="450"/>
                  </a:lnTo>
                  <a:lnTo>
                    <a:pt x="3106" y="447"/>
                  </a:lnTo>
                  <a:lnTo>
                    <a:pt x="3131" y="447"/>
                  </a:lnTo>
                  <a:lnTo>
                    <a:pt x="3131" y="442"/>
                  </a:lnTo>
                  <a:lnTo>
                    <a:pt x="3139" y="442"/>
                  </a:lnTo>
                  <a:lnTo>
                    <a:pt x="3139" y="439"/>
                  </a:lnTo>
                  <a:lnTo>
                    <a:pt x="3143" y="439"/>
                  </a:lnTo>
                  <a:lnTo>
                    <a:pt x="3143" y="436"/>
                  </a:lnTo>
                  <a:lnTo>
                    <a:pt x="3147" y="436"/>
                  </a:lnTo>
                  <a:lnTo>
                    <a:pt x="3147" y="433"/>
                  </a:lnTo>
                  <a:lnTo>
                    <a:pt x="3155" y="433"/>
                  </a:lnTo>
                  <a:lnTo>
                    <a:pt x="3155" y="430"/>
                  </a:lnTo>
                  <a:lnTo>
                    <a:pt x="3160" y="430"/>
                  </a:lnTo>
                  <a:lnTo>
                    <a:pt x="3160" y="427"/>
                  </a:lnTo>
                  <a:lnTo>
                    <a:pt x="3180" y="427"/>
                  </a:lnTo>
                  <a:lnTo>
                    <a:pt x="3180" y="424"/>
                  </a:lnTo>
                  <a:lnTo>
                    <a:pt x="3197" y="424"/>
                  </a:lnTo>
                  <a:lnTo>
                    <a:pt x="3197" y="418"/>
                  </a:lnTo>
                  <a:lnTo>
                    <a:pt x="3201" y="418"/>
                  </a:lnTo>
                  <a:lnTo>
                    <a:pt x="3201" y="415"/>
                  </a:lnTo>
                  <a:lnTo>
                    <a:pt x="3217" y="415"/>
                  </a:lnTo>
                  <a:lnTo>
                    <a:pt x="3217" y="412"/>
                  </a:lnTo>
                  <a:lnTo>
                    <a:pt x="3225" y="412"/>
                  </a:lnTo>
                  <a:lnTo>
                    <a:pt x="3225" y="409"/>
                  </a:lnTo>
                  <a:lnTo>
                    <a:pt x="3233" y="409"/>
                  </a:lnTo>
                  <a:lnTo>
                    <a:pt x="3233" y="406"/>
                  </a:lnTo>
                  <a:lnTo>
                    <a:pt x="3238" y="406"/>
                  </a:lnTo>
                  <a:lnTo>
                    <a:pt x="3238" y="403"/>
                  </a:lnTo>
                  <a:lnTo>
                    <a:pt x="3246" y="403"/>
                  </a:lnTo>
                  <a:lnTo>
                    <a:pt x="3246" y="400"/>
                  </a:lnTo>
                  <a:lnTo>
                    <a:pt x="3250" y="400"/>
                  </a:lnTo>
                  <a:lnTo>
                    <a:pt x="3250" y="394"/>
                  </a:lnTo>
                  <a:lnTo>
                    <a:pt x="3254" y="394"/>
                  </a:lnTo>
                  <a:lnTo>
                    <a:pt x="3254" y="390"/>
                  </a:lnTo>
                  <a:lnTo>
                    <a:pt x="3275" y="390"/>
                  </a:lnTo>
                  <a:lnTo>
                    <a:pt x="3275" y="384"/>
                  </a:lnTo>
                  <a:lnTo>
                    <a:pt x="3295" y="384"/>
                  </a:lnTo>
                  <a:lnTo>
                    <a:pt x="3295" y="381"/>
                  </a:lnTo>
                  <a:lnTo>
                    <a:pt x="3307" y="381"/>
                  </a:lnTo>
                  <a:lnTo>
                    <a:pt x="3307" y="378"/>
                  </a:lnTo>
                  <a:lnTo>
                    <a:pt x="3340" y="378"/>
                  </a:lnTo>
                  <a:lnTo>
                    <a:pt x="3340" y="374"/>
                  </a:lnTo>
                  <a:lnTo>
                    <a:pt x="3344" y="374"/>
                  </a:lnTo>
                  <a:lnTo>
                    <a:pt x="3344" y="371"/>
                  </a:lnTo>
                  <a:lnTo>
                    <a:pt x="3349" y="371"/>
                  </a:lnTo>
                  <a:lnTo>
                    <a:pt x="3349" y="368"/>
                  </a:lnTo>
                  <a:lnTo>
                    <a:pt x="3373" y="368"/>
                  </a:lnTo>
                  <a:lnTo>
                    <a:pt x="3373" y="364"/>
                  </a:lnTo>
                  <a:lnTo>
                    <a:pt x="3390" y="364"/>
                  </a:lnTo>
                  <a:lnTo>
                    <a:pt x="3390" y="361"/>
                  </a:lnTo>
                  <a:lnTo>
                    <a:pt x="3394" y="361"/>
                  </a:lnTo>
                  <a:lnTo>
                    <a:pt x="3394" y="357"/>
                  </a:lnTo>
                  <a:lnTo>
                    <a:pt x="3402" y="357"/>
                  </a:lnTo>
                  <a:lnTo>
                    <a:pt x="3402" y="354"/>
                  </a:lnTo>
                  <a:lnTo>
                    <a:pt x="3414" y="354"/>
                  </a:lnTo>
                  <a:lnTo>
                    <a:pt x="3414" y="350"/>
                  </a:lnTo>
                  <a:lnTo>
                    <a:pt x="3422" y="350"/>
                  </a:lnTo>
                  <a:lnTo>
                    <a:pt x="3422" y="347"/>
                  </a:lnTo>
                  <a:lnTo>
                    <a:pt x="3431" y="347"/>
                  </a:lnTo>
                  <a:lnTo>
                    <a:pt x="3431" y="343"/>
                  </a:lnTo>
                  <a:lnTo>
                    <a:pt x="3435" y="343"/>
                  </a:lnTo>
                  <a:lnTo>
                    <a:pt x="3435" y="340"/>
                  </a:lnTo>
                  <a:lnTo>
                    <a:pt x="3472" y="340"/>
                  </a:lnTo>
                  <a:lnTo>
                    <a:pt x="3472" y="336"/>
                  </a:lnTo>
                  <a:lnTo>
                    <a:pt x="3488" y="336"/>
                  </a:lnTo>
                  <a:lnTo>
                    <a:pt x="3488" y="332"/>
                  </a:lnTo>
                  <a:lnTo>
                    <a:pt x="3517" y="332"/>
                  </a:lnTo>
                  <a:lnTo>
                    <a:pt x="3517" y="329"/>
                  </a:lnTo>
                  <a:lnTo>
                    <a:pt x="3521" y="329"/>
                  </a:lnTo>
                  <a:lnTo>
                    <a:pt x="3521" y="325"/>
                  </a:lnTo>
                  <a:lnTo>
                    <a:pt x="3538" y="325"/>
                  </a:lnTo>
                  <a:lnTo>
                    <a:pt x="3538" y="321"/>
                  </a:lnTo>
                  <a:lnTo>
                    <a:pt x="3542" y="321"/>
                  </a:lnTo>
                  <a:lnTo>
                    <a:pt x="3542" y="317"/>
                  </a:lnTo>
                  <a:lnTo>
                    <a:pt x="3546" y="317"/>
                  </a:lnTo>
                  <a:lnTo>
                    <a:pt x="3546" y="313"/>
                  </a:lnTo>
                  <a:lnTo>
                    <a:pt x="3554" y="313"/>
                  </a:lnTo>
                  <a:lnTo>
                    <a:pt x="3554" y="309"/>
                  </a:lnTo>
                  <a:lnTo>
                    <a:pt x="3620" y="309"/>
                  </a:lnTo>
                  <a:lnTo>
                    <a:pt x="3620" y="305"/>
                  </a:lnTo>
                  <a:lnTo>
                    <a:pt x="3624" y="305"/>
                  </a:lnTo>
                  <a:lnTo>
                    <a:pt x="3624" y="300"/>
                  </a:lnTo>
                  <a:lnTo>
                    <a:pt x="3653" y="300"/>
                  </a:lnTo>
                  <a:lnTo>
                    <a:pt x="3653" y="296"/>
                  </a:lnTo>
                  <a:lnTo>
                    <a:pt x="3661" y="296"/>
                  </a:lnTo>
                  <a:lnTo>
                    <a:pt x="3661" y="287"/>
                  </a:lnTo>
                  <a:lnTo>
                    <a:pt x="3669" y="287"/>
                  </a:lnTo>
                  <a:lnTo>
                    <a:pt x="3669" y="283"/>
                  </a:lnTo>
                  <a:lnTo>
                    <a:pt x="3673" y="283"/>
                  </a:lnTo>
                  <a:lnTo>
                    <a:pt x="3673" y="279"/>
                  </a:lnTo>
                  <a:lnTo>
                    <a:pt x="3694" y="279"/>
                  </a:lnTo>
                  <a:lnTo>
                    <a:pt x="3694" y="270"/>
                  </a:lnTo>
                  <a:lnTo>
                    <a:pt x="3702" y="270"/>
                  </a:lnTo>
                  <a:lnTo>
                    <a:pt x="3702" y="265"/>
                  </a:lnTo>
                  <a:lnTo>
                    <a:pt x="3722" y="265"/>
                  </a:lnTo>
                  <a:lnTo>
                    <a:pt x="3722" y="261"/>
                  </a:lnTo>
                  <a:lnTo>
                    <a:pt x="3731" y="261"/>
                  </a:lnTo>
                  <a:lnTo>
                    <a:pt x="3731" y="256"/>
                  </a:lnTo>
                  <a:lnTo>
                    <a:pt x="3743" y="256"/>
                  </a:lnTo>
                  <a:lnTo>
                    <a:pt x="3743" y="251"/>
                  </a:lnTo>
                  <a:lnTo>
                    <a:pt x="3747" y="251"/>
                  </a:lnTo>
                  <a:lnTo>
                    <a:pt x="3747" y="247"/>
                  </a:lnTo>
                  <a:lnTo>
                    <a:pt x="3755" y="247"/>
                  </a:lnTo>
                  <a:lnTo>
                    <a:pt x="3755" y="242"/>
                  </a:lnTo>
                  <a:lnTo>
                    <a:pt x="3759" y="242"/>
                  </a:lnTo>
                  <a:lnTo>
                    <a:pt x="3759" y="237"/>
                  </a:lnTo>
                  <a:lnTo>
                    <a:pt x="3772" y="237"/>
                  </a:lnTo>
                  <a:lnTo>
                    <a:pt x="3772" y="232"/>
                  </a:lnTo>
                  <a:lnTo>
                    <a:pt x="3784" y="232"/>
                  </a:lnTo>
                  <a:lnTo>
                    <a:pt x="3784" y="227"/>
                  </a:lnTo>
                  <a:lnTo>
                    <a:pt x="3842" y="227"/>
                  </a:lnTo>
                  <a:lnTo>
                    <a:pt x="3842" y="217"/>
                  </a:lnTo>
                  <a:lnTo>
                    <a:pt x="3850" y="217"/>
                  </a:lnTo>
                  <a:lnTo>
                    <a:pt x="3850" y="212"/>
                  </a:lnTo>
                  <a:lnTo>
                    <a:pt x="3858" y="212"/>
                  </a:lnTo>
                  <a:lnTo>
                    <a:pt x="3858" y="206"/>
                  </a:lnTo>
                  <a:lnTo>
                    <a:pt x="3870" y="206"/>
                  </a:lnTo>
                  <a:lnTo>
                    <a:pt x="3870" y="201"/>
                  </a:lnTo>
                  <a:lnTo>
                    <a:pt x="3887" y="201"/>
                  </a:lnTo>
                  <a:lnTo>
                    <a:pt x="3887" y="195"/>
                  </a:lnTo>
                  <a:lnTo>
                    <a:pt x="3953" y="195"/>
                  </a:lnTo>
                  <a:lnTo>
                    <a:pt x="3953" y="188"/>
                  </a:lnTo>
                  <a:lnTo>
                    <a:pt x="4018" y="188"/>
                  </a:lnTo>
                  <a:lnTo>
                    <a:pt x="4018" y="182"/>
                  </a:lnTo>
                  <a:lnTo>
                    <a:pt x="4022" y="182"/>
                  </a:lnTo>
                  <a:lnTo>
                    <a:pt x="4022" y="175"/>
                  </a:lnTo>
                  <a:lnTo>
                    <a:pt x="4026" y="175"/>
                  </a:lnTo>
                  <a:lnTo>
                    <a:pt x="4026" y="168"/>
                  </a:lnTo>
                  <a:lnTo>
                    <a:pt x="4035" y="168"/>
                  </a:lnTo>
                  <a:lnTo>
                    <a:pt x="4035" y="154"/>
                  </a:lnTo>
                  <a:lnTo>
                    <a:pt x="4059" y="154"/>
                  </a:lnTo>
                  <a:lnTo>
                    <a:pt x="4059" y="139"/>
                  </a:lnTo>
                  <a:lnTo>
                    <a:pt x="4088" y="139"/>
                  </a:lnTo>
                  <a:lnTo>
                    <a:pt x="4088" y="131"/>
                  </a:lnTo>
                  <a:lnTo>
                    <a:pt x="4113" y="131"/>
                  </a:lnTo>
                  <a:lnTo>
                    <a:pt x="4113" y="123"/>
                  </a:lnTo>
                  <a:lnTo>
                    <a:pt x="4137" y="123"/>
                  </a:lnTo>
                  <a:lnTo>
                    <a:pt x="4137" y="115"/>
                  </a:lnTo>
                  <a:lnTo>
                    <a:pt x="4146" y="115"/>
                  </a:lnTo>
                  <a:lnTo>
                    <a:pt x="4146" y="107"/>
                  </a:lnTo>
                  <a:lnTo>
                    <a:pt x="4150" y="107"/>
                  </a:lnTo>
                  <a:lnTo>
                    <a:pt x="4150" y="99"/>
                  </a:lnTo>
                  <a:lnTo>
                    <a:pt x="4154" y="99"/>
                  </a:lnTo>
                  <a:lnTo>
                    <a:pt x="4154" y="90"/>
                  </a:lnTo>
                  <a:lnTo>
                    <a:pt x="4215" y="90"/>
                  </a:lnTo>
                  <a:lnTo>
                    <a:pt x="4215" y="80"/>
                  </a:lnTo>
                  <a:lnTo>
                    <a:pt x="4224" y="80"/>
                  </a:lnTo>
                  <a:lnTo>
                    <a:pt x="4224" y="71"/>
                  </a:lnTo>
                  <a:lnTo>
                    <a:pt x="4257" y="71"/>
                  </a:lnTo>
                  <a:lnTo>
                    <a:pt x="4257" y="58"/>
                  </a:lnTo>
                  <a:lnTo>
                    <a:pt x="4376" y="58"/>
                  </a:lnTo>
                  <a:lnTo>
                    <a:pt x="4376" y="45"/>
                  </a:lnTo>
                  <a:lnTo>
                    <a:pt x="4380" y="45"/>
                  </a:lnTo>
                  <a:lnTo>
                    <a:pt x="4380" y="0"/>
                  </a:lnTo>
                  <a:lnTo>
                    <a:pt x="4499" y="0"/>
                  </a:lnTo>
                </a:path>
              </a:pathLst>
            </a:custGeom>
            <a:noFill/>
            <a:ln w="57150">
              <a:solidFill>
                <a:srgbClr val="D97A33"/>
              </a:solidFill>
              <a:round/>
              <a:headEnd/>
              <a:tailEnd/>
            </a:ln>
          </p:spPr>
          <p:txBody>
            <a:bodyPr/>
            <a:lstStyle/>
            <a:p>
              <a:endParaRPr lang="es-ES" sz="1600" b="1">
                <a:solidFill>
                  <a:srgbClr val="21557F"/>
                </a:solidFill>
                <a:latin typeface="Verdana" charset="0"/>
                <a:ea typeface="Verdana" charset="0"/>
                <a:cs typeface="Verdana" charset="0"/>
              </a:endParaRPr>
            </a:p>
          </p:txBody>
        </p:sp>
      </p:grpSp>
      <p:grpSp>
        <p:nvGrpSpPr>
          <p:cNvPr id="5" name="Group 52"/>
          <p:cNvGrpSpPr>
            <a:grpSpLocks/>
          </p:cNvGrpSpPr>
          <p:nvPr/>
        </p:nvGrpSpPr>
        <p:grpSpPr bwMode="auto">
          <a:xfrm>
            <a:off x="1496191" y="2252280"/>
            <a:ext cx="6856412" cy="3189288"/>
            <a:chOff x="1239" y="1262"/>
            <a:chExt cx="4319" cy="2009"/>
          </a:xfrm>
        </p:grpSpPr>
        <p:grpSp>
          <p:nvGrpSpPr>
            <p:cNvPr id="6" name="Group 53"/>
            <p:cNvGrpSpPr>
              <a:grpSpLocks/>
            </p:cNvGrpSpPr>
            <p:nvPr/>
          </p:nvGrpSpPr>
          <p:grpSpPr bwMode="auto">
            <a:xfrm>
              <a:off x="1701" y="1262"/>
              <a:ext cx="2180" cy="136"/>
              <a:chOff x="1498" y="1371"/>
              <a:chExt cx="2180" cy="136"/>
            </a:xfrm>
          </p:grpSpPr>
          <p:sp>
            <p:nvSpPr>
              <p:cNvPr id="141361" name="Line 54"/>
              <p:cNvSpPr>
                <a:spLocks noChangeShapeType="1"/>
              </p:cNvSpPr>
              <p:nvPr/>
            </p:nvSpPr>
            <p:spPr bwMode="auto">
              <a:xfrm>
                <a:off x="1498" y="1446"/>
                <a:ext cx="128" cy="1"/>
              </a:xfrm>
              <a:prstGeom prst="line">
                <a:avLst/>
              </a:prstGeom>
              <a:noFill/>
              <a:ln w="57150">
                <a:solidFill>
                  <a:schemeClr val="tx2">
                    <a:lumMod val="50000"/>
                  </a:schemeClr>
                </a:solidFill>
                <a:round/>
                <a:headEnd/>
                <a:tailEnd/>
              </a:ln>
            </p:spPr>
            <p:txBody>
              <a:bodyPr/>
              <a:lstStyle/>
              <a:p>
                <a:endParaRPr lang="es-ES" sz="1600" b="1">
                  <a:solidFill>
                    <a:srgbClr val="21557F"/>
                  </a:solidFill>
                  <a:latin typeface="Verdana" charset="0"/>
                  <a:ea typeface="Verdana" charset="0"/>
                  <a:cs typeface="Verdana" charset="0"/>
                </a:endParaRPr>
              </a:p>
            </p:txBody>
          </p:sp>
          <p:sp>
            <p:nvSpPr>
              <p:cNvPr id="141362" name="Rectangle 55"/>
              <p:cNvSpPr>
                <a:spLocks noChangeArrowheads="1"/>
              </p:cNvSpPr>
              <p:nvPr/>
            </p:nvSpPr>
            <p:spPr bwMode="auto">
              <a:xfrm>
                <a:off x="1714" y="1371"/>
                <a:ext cx="1964" cy="136"/>
              </a:xfrm>
              <a:prstGeom prst="rect">
                <a:avLst/>
              </a:prstGeom>
              <a:noFill/>
              <a:ln w="9525">
                <a:noFill/>
                <a:miter lim="800000"/>
                <a:headEnd/>
                <a:tailEnd/>
              </a:ln>
            </p:spPr>
            <p:txBody>
              <a:bodyPr wrap="none" lIns="0" tIns="0" rIns="0" bIns="0">
                <a:spAutoFit/>
              </a:bodyPr>
              <a:lstStyle/>
              <a:p>
                <a:pPr>
                  <a:spcBef>
                    <a:spcPct val="30000"/>
                  </a:spcBef>
                </a:pPr>
                <a:r>
                  <a:rPr lang="en-US" sz="1400" b="1" dirty="0">
                    <a:solidFill>
                      <a:srgbClr val="21557F"/>
                    </a:solidFill>
                    <a:latin typeface="Verdana" charset="0"/>
                    <a:ea typeface="Verdana" charset="0"/>
                    <a:cs typeface="Verdana" charset="0"/>
                  </a:rPr>
                  <a:t>Valsartan + Captopril (n 4909)</a:t>
                </a:r>
                <a:endParaRPr lang="en-US" sz="1600" b="1" dirty="0">
                  <a:solidFill>
                    <a:srgbClr val="21557F"/>
                  </a:solidFill>
                  <a:latin typeface="Verdana" charset="0"/>
                  <a:ea typeface="Verdana" charset="0"/>
                  <a:cs typeface="Verdana" charset="0"/>
                </a:endParaRPr>
              </a:p>
            </p:txBody>
          </p:sp>
        </p:grpSp>
        <p:sp>
          <p:nvSpPr>
            <p:cNvPr id="141360" name="Freeform 56"/>
            <p:cNvSpPr>
              <a:spLocks/>
            </p:cNvSpPr>
            <p:nvPr/>
          </p:nvSpPr>
          <p:spPr bwMode="auto">
            <a:xfrm>
              <a:off x="1239" y="1432"/>
              <a:ext cx="4319" cy="1839"/>
            </a:xfrm>
            <a:custGeom>
              <a:avLst/>
              <a:gdLst>
                <a:gd name="T0" fmla="*/ 20 w 4499"/>
                <a:gd name="T1" fmla="*/ 1219 h 1916"/>
                <a:gd name="T2" fmla="*/ 44 w 4499"/>
                <a:gd name="T3" fmla="*/ 1153 h 1916"/>
                <a:gd name="T4" fmla="*/ 65 w 4499"/>
                <a:gd name="T5" fmla="*/ 1106 h 1916"/>
                <a:gd name="T6" fmla="*/ 88 w 4499"/>
                <a:gd name="T7" fmla="*/ 1078 h 1916"/>
                <a:gd name="T8" fmla="*/ 111 w 4499"/>
                <a:gd name="T9" fmla="*/ 1046 h 1916"/>
                <a:gd name="T10" fmla="*/ 133 w 4499"/>
                <a:gd name="T11" fmla="*/ 1010 h 1916"/>
                <a:gd name="T12" fmla="*/ 159 w 4499"/>
                <a:gd name="T13" fmla="*/ 987 h 1916"/>
                <a:gd name="T14" fmla="*/ 194 w 4499"/>
                <a:gd name="T15" fmla="*/ 962 h 1916"/>
                <a:gd name="T16" fmla="*/ 234 w 4499"/>
                <a:gd name="T17" fmla="*/ 940 h 1916"/>
                <a:gd name="T18" fmla="*/ 262 w 4499"/>
                <a:gd name="T19" fmla="*/ 915 h 1916"/>
                <a:gd name="T20" fmla="*/ 293 w 4499"/>
                <a:gd name="T21" fmla="*/ 898 h 1916"/>
                <a:gd name="T22" fmla="*/ 316 w 4499"/>
                <a:gd name="T23" fmla="*/ 882 h 1916"/>
                <a:gd name="T24" fmla="*/ 342 w 4499"/>
                <a:gd name="T25" fmla="*/ 866 h 1916"/>
                <a:gd name="T26" fmla="*/ 370 w 4499"/>
                <a:gd name="T27" fmla="*/ 846 h 1916"/>
                <a:gd name="T28" fmla="*/ 398 w 4499"/>
                <a:gd name="T29" fmla="*/ 834 h 1916"/>
                <a:gd name="T30" fmla="*/ 423 w 4499"/>
                <a:gd name="T31" fmla="*/ 816 h 1916"/>
                <a:gd name="T32" fmla="*/ 456 w 4499"/>
                <a:gd name="T33" fmla="*/ 802 h 1916"/>
                <a:gd name="T34" fmla="*/ 482 w 4499"/>
                <a:gd name="T35" fmla="*/ 786 h 1916"/>
                <a:gd name="T36" fmla="*/ 516 w 4499"/>
                <a:gd name="T37" fmla="*/ 768 h 1916"/>
                <a:gd name="T38" fmla="*/ 565 w 4499"/>
                <a:gd name="T39" fmla="*/ 756 h 1916"/>
                <a:gd name="T40" fmla="*/ 595 w 4499"/>
                <a:gd name="T41" fmla="*/ 738 h 1916"/>
                <a:gd name="T42" fmla="*/ 643 w 4499"/>
                <a:gd name="T43" fmla="*/ 722 h 1916"/>
                <a:gd name="T44" fmla="*/ 685 w 4499"/>
                <a:gd name="T45" fmla="*/ 709 h 1916"/>
                <a:gd name="T46" fmla="*/ 724 w 4499"/>
                <a:gd name="T47" fmla="*/ 698 h 1916"/>
                <a:gd name="T48" fmla="*/ 749 w 4499"/>
                <a:gd name="T49" fmla="*/ 684 h 1916"/>
                <a:gd name="T50" fmla="*/ 785 w 4499"/>
                <a:gd name="T51" fmla="*/ 667 h 1916"/>
                <a:gd name="T52" fmla="*/ 822 w 4499"/>
                <a:gd name="T53" fmla="*/ 652 h 1916"/>
                <a:gd name="T54" fmla="*/ 871 w 4499"/>
                <a:gd name="T55" fmla="*/ 641 h 1916"/>
                <a:gd name="T56" fmla="*/ 909 w 4499"/>
                <a:gd name="T57" fmla="*/ 630 h 1916"/>
                <a:gd name="T58" fmla="*/ 948 w 4499"/>
                <a:gd name="T59" fmla="*/ 620 h 1916"/>
                <a:gd name="T60" fmla="*/ 996 w 4499"/>
                <a:gd name="T61" fmla="*/ 607 h 1916"/>
                <a:gd name="T62" fmla="*/ 1051 w 4499"/>
                <a:gd name="T63" fmla="*/ 589 h 1916"/>
                <a:gd name="T64" fmla="*/ 1092 w 4499"/>
                <a:gd name="T65" fmla="*/ 581 h 1916"/>
                <a:gd name="T66" fmla="*/ 1127 w 4499"/>
                <a:gd name="T67" fmla="*/ 568 h 1916"/>
                <a:gd name="T68" fmla="*/ 1162 w 4499"/>
                <a:gd name="T69" fmla="*/ 545 h 1916"/>
                <a:gd name="T70" fmla="*/ 1204 w 4499"/>
                <a:gd name="T71" fmla="*/ 531 h 1916"/>
                <a:gd name="T72" fmla="*/ 1250 w 4499"/>
                <a:gd name="T73" fmla="*/ 516 h 1916"/>
                <a:gd name="T74" fmla="*/ 1302 w 4499"/>
                <a:gd name="T75" fmla="*/ 500 h 1916"/>
                <a:gd name="T76" fmla="*/ 1343 w 4499"/>
                <a:gd name="T77" fmla="*/ 488 h 1916"/>
                <a:gd name="T78" fmla="*/ 1380 w 4499"/>
                <a:gd name="T79" fmla="*/ 475 h 1916"/>
                <a:gd name="T80" fmla="*/ 1422 w 4499"/>
                <a:gd name="T81" fmla="*/ 460 h 1916"/>
                <a:gd name="T82" fmla="*/ 1457 w 4499"/>
                <a:gd name="T83" fmla="*/ 442 h 1916"/>
                <a:gd name="T84" fmla="*/ 1497 w 4499"/>
                <a:gd name="T85" fmla="*/ 426 h 1916"/>
                <a:gd name="T86" fmla="*/ 1539 w 4499"/>
                <a:gd name="T87" fmla="*/ 412 h 1916"/>
                <a:gd name="T88" fmla="*/ 1591 w 4499"/>
                <a:gd name="T89" fmla="*/ 399 h 1916"/>
                <a:gd name="T90" fmla="*/ 1672 w 4499"/>
                <a:gd name="T91" fmla="*/ 385 h 1916"/>
                <a:gd name="T92" fmla="*/ 1721 w 4499"/>
                <a:gd name="T93" fmla="*/ 370 h 1916"/>
                <a:gd name="T94" fmla="*/ 1778 w 4499"/>
                <a:gd name="T95" fmla="*/ 354 h 1916"/>
                <a:gd name="T96" fmla="*/ 1827 w 4499"/>
                <a:gd name="T97" fmla="*/ 338 h 1916"/>
                <a:gd name="T98" fmla="*/ 1860 w 4499"/>
                <a:gd name="T99" fmla="*/ 320 h 1916"/>
                <a:gd name="T100" fmla="*/ 1914 w 4499"/>
                <a:gd name="T101" fmla="*/ 305 h 1916"/>
                <a:gd name="T102" fmla="*/ 1968 w 4499"/>
                <a:gd name="T103" fmla="*/ 292 h 1916"/>
                <a:gd name="T104" fmla="*/ 2027 w 4499"/>
                <a:gd name="T105" fmla="*/ 277 h 1916"/>
                <a:gd name="T106" fmla="*/ 2074 w 4499"/>
                <a:gd name="T107" fmla="*/ 261 h 1916"/>
                <a:gd name="T108" fmla="*/ 2136 w 4499"/>
                <a:gd name="T109" fmla="*/ 243 h 1916"/>
                <a:gd name="T110" fmla="*/ 2214 w 4499"/>
                <a:gd name="T111" fmla="*/ 227 h 1916"/>
                <a:gd name="T112" fmla="*/ 2276 w 4499"/>
                <a:gd name="T113" fmla="*/ 209 h 1916"/>
                <a:gd name="T114" fmla="*/ 2333 w 4499"/>
                <a:gd name="T115" fmla="*/ 188 h 1916"/>
                <a:gd name="T116" fmla="*/ 2473 w 4499"/>
                <a:gd name="T117" fmla="*/ 167 h 1916"/>
                <a:gd name="T118" fmla="*/ 2572 w 4499"/>
                <a:gd name="T119" fmla="*/ 143 h 1916"/>
                <a:gd name="T120" fmla="*/ 2665 w 4499"/>
                <a:gd name="T121" fmla="*/ 107 h 1916"/>
                <a:gd name="T122" fmla="*/ 2821 w 4499"/>
                <a:gd name="T123" fmla="*/ 64 h 191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499"/>
                <a:gd name="T187" fmla="*/ 0 h 1916"/>
                <a:gd name="T188" fmla="*/ 4499 w 4499"/>
                <a:gd name="T189" fmla="*/ 1916 h 191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499" h="1916">
                  <a:moveTo>
                    <a:pt x="0" y="1916"/>
                  </a:moveTo>
                  <a:lnTo>
                    <a:pt x="0" y="1914"/>
                  </a:lnTo>
                  <a:lnTo>
                    <a:pt x="4" y="1914"/>
                  </a:lnTo>
                  <a:lnTo>
                    <a:pt x="4" y="1893"/>
                  </a:lnTo>
                  <a:lnTo>
                    <a:pt x="8" y="1893"/>
                  </a:lnTo>
                  <a:lnTo>
                    <a:pt x="8" y="1878"/>
                  </a:lnTo>
                  <a:lnTo>
                    <a:pt x="12" y="1878"/>
                  </a:lnTo>
                  <a:lnTo>
                    <a:pt x="12" y="1841"/>
                  </a:lnTo>
                  <a:lnTo>
                    <a:pt x="16" y="1841"/>
                  </a:lnTo>
                  <a:lnTo>
                    <a:pt x="16" y="1831"/>
                  </a:lnTo>
                  <a:lnTo>
                    <a:pt x="21" y="1831"/>
                  </a:lnTo>
                  <a:lnTo>
                    <a:pt x="21" y="1805"/>
                  </a:lnTo>
                  <a:lnTo>
                    <a:pt x="25" y="1805"/>
                  </a:lnTo>
                  <a:lnTo>
                    <a:pt x="25" y="1785"/>
                  </a:lnTo>
                  <a:lnTo>
                    <a:pt x="29" y="1785"/>
                  </a:lnTo>
                  <a:lnTo>
                    <a:pt x="29" y="1763"/>
                  </a:lnTo>
                  <a:lnTo>
                    <a:pt x="33" y="1763"/>
                  </a:lnTo>
                  <a:lnTo>
                    <a:pt x="33" y="1749"/>
                  </a:lnTo>
                  <a:lnTo>
                    <a:pt x="37" y="1749"/>
                  </a:lnTo>
                  <a:lnTo>
                    <a:pt x="37" y="1731"/>
                  </a:lnTo>
                  <a:lnTo>
                    <a:pt x="41" y="1731"/>
                  </a:lnTo>
                  <a:lnTo>
                    <a:pt x="41" y="1716"/>
                  </a:lnTo>
                  <a:lnTo>
                    <a:pt x="45" y="1716"/>
                  </a:lnTo>
                  <a:lnTo>
                    <a:pt x="45" y="1705"/>
                  </a:lnTo>
                  <a:lnTo>
                    <a:pt x="49" y="1705"/>
                  </a:lnTo>
                  <a:lnTo>
                    <a:pt x="49" y="1690"/>
                  </a:lnTo>
                  <a:lnTo>
                    <a:pt x="53" y="1690"/>
                  </a:lnTo>
                  <a:lnTo>
                    <a:pt x="53" y="1676"/>
                  </a:lnTo>
                  <a:lnTo>
                    <a:pt x="58" y="1676"/>
                  </a:lnTo>
                  <a:lnTo>
                    <a:pt x="58" y="1672"/>
                  </a:lnTo>
                  <a:lnTo>
                    <a:pt x="62" y="1672"/>
                  </a:lnTo>
                  <a:lnTo>
                    <a:pt x="62" y="1667"/>
                  </a:lnTo>
                  <a:lnTo>
                    <a:pt x="66" y="1667"/>
                  </a:lnTo>
                  <a:lnTo>
                    <a:pt x="66" y="1651"/>
                  </a:lnTo>
                  <a:lnTo>
                    <a:pt x="70" y="1651"/>
                  </a:lnTo>
                  <a:lnTo>
                    <a:pt x="70" y="1641"/>
                  </a:lnTo>
                  <a:lnTo>
                    <a:pt x="74" y="1641"/>
                  </a:lnTo>
                  <a:lnTo>
                    <a:pt x="74" y="1634"/>
                  </a:lnTo>
                  <a:lnTo>
                    <a:pt x="78" y="1634"/>
                  </a:lnTo>
                  <a:lnTo>
                    <a:pt x="78" y="1630"/>
                  </a:lnTo>
                  <a:lnTo>
                    <a:pt x="82" y="1630"/>
                  </a:lnTo>
                  <a:lnTo>
                    <a:pt x="82" y="1618"/>
                  </a:lnTo>
                  <a:lnTo>
                    <a:pt x="86" y="1618"/>
                  </a:lnTo>
                  <a:lnTo>
                    <a:pt x="86" y="1615"/>
                  </a:lnTo>
                  <a:lnTo>
                    <a:pt x="90" y="1615"/>
                  </a:lnTo>
                  <a:lnTo>
                    <a:pt x="90" y="1609"/>
                  </a:lnTo>
                  <a:lnTo>
                    <a:pt x="94" y="1609"/>
                  </a:lnTo>
                  <a:lnTo>
                    <a:pt x="94" y="1599"/>
                  </a:lnTo>
                  <a:lnTo>
                    <a:pt x="99" y="1599"/>
                  </a:lnTo>
                  <a:lnTo>
                    <a:pt x="99" y="1594"/>
                  </a:lnTo>
                  <a:lnTo>
                    <a:pt x="103" y="1594"/>
                  </a:lnTo>
                  <a:lnTo>
                    <a:pt x="103" y="1585"/>
                  </a:lnTo>
                  <a:lnTo>
                    <a:pt x="107" y="1585"/>
                  </a:lnTo>
                  <a:lnTo>
                    <a:pt x="107" y="1578"/>
                  </a:lnTo>
                  <a:lnTo>
                    <a:pt x="111" y="1578"/>
                  </a:lnTo>
                  <a:lnTo>
                    <a:pt x="111" y="1574"/>
                  </a:lnTo>
                  <a:lnTo>
                    <a:pt x="115" y="1574"/>
                  </a:lnTo>
                  <a:lnTo>
                    <a:pt x="115" y="1571"/>
                  </a:lnTo>
                  <a:lnTo>
                    <a:pt x="119" y="1571"/>
                  </a:lnTo>
                  <a:lnTo>
                    <a:pt x="119" y="1569"/>
                  </a:lnTo>
                  <a:lnTo>
                    <a:pt x="123" y="1569"/>
                  </a:lnTo>
                  <a:lnTo>
                    <a:pt x="123" y="1562"/>
                  </a:lnTo>
                  <a:lnTo>
                    <a:pt x="127" y="1562"/>
                  </a:lnTo>
                  <a:lnTo>
                    <a:pt x="127" y="1559"/>
                  </a:lnTo>
                  <a:lnTo>
                    <a:pt x="131" y="1559"/>
                  </a:lnTo>
                  <a:lnTo>
                    <a:pt x="131" y="1550"/>
                  </a:lnTo>
                  <a:lnTo>
                    <a:pt x="136" y="1550"/>
                  </a:lnTo>
                  <a:lnTo>
                    <a:pt x="136" y="1547"/>
                  </a:lnTo>
                  <a:lnTo>
                    <a:pt x="140" y="1547"/>
                  </a:lnTo>
                  <a:lnTo>
                    <a:pt x="140" y="1541"/>
                  </a:lnTo>
                  <a:lnTo>
                    <a:pt x="144" y="1541"/>
                  </a:lnTo>
                  <a:lnTo>
                    <a:pt x="144" y="1536"/>
                  </a:lnTo>
                  <a:lnTo>
                    <a:pt x="148" y="1536"/>
                  </a:lnTo>
                  <a:lnTo>
                    <a:pt x="148" y="1529"/>
                  </a:lnTo>
                  <a:lnTo>
                    <a:pt x="152" y="1529"/>
                  </a:lnTo>
                  <a:lnTo>
                    <a:pt x="152" y="1524"/>
                  </a:lnTo>
                  <a:lnTo>
                    <a:pt x="156" y="1524"/>
                  </a:lnTo>
                  <a:lnTo>
                    <a:pt x="156" y="1520"/>
                  </a:lnTo>
                  <a:lnTo>
                    <a:pt x="160" y="1520"/>
                  </a:lnTo>
                  <a:lnTo>
                    <a:pt x="160" y="1515"/>
                  </a:lnTo>
                  <a:lnTo>
                    <a:pt x="164" y="1515"/>
                  </a:lnTo>
                  <a:lnTo>
                    <a:pt x="164" y="1503"/>
                  </a:lnTo>
                  <a:lnTo>
                    <a:pt x="168" y="1503"/>
                  </a:lnTo>
                  <a:lnTo>
                    <a:pt x="168" y="1496"/>
                  </a:lnTo>
                  <a:lnTo>
                    <a:pt x="173" y="1496"/>
                  </a:lnTo>
                  <a:lnTo>
                    <a:pt x="173" y="1489"/>
                  </a:lnTo>
                  <a:lnTo>
                    <a:pt x="177" y="1489"/>
                  </a:lnTo>
                  <a:lnTo>
                    <a:pt x="177" y="1484"/>
                  </a:lnTo>
                  <a:lnTo>
                    <a:pt x="181" y="1484"/>
                  </a:lnTo>
                  <a:lnTo>
                    <a:pt x="181" y="1477"/>
                  </a:lnTo>
                  <a:lnTo>
                    <a:pt x="185" y="1477"/>
                  </a:lnTo>
                  <a:lnTo>
                    <a:pt x="185" y="1472"/>
                  </a:lnTo>
                  <a:lnTo>
                    <a:pt x="189" y="1472"/>
                  </a:lnTo>
                  <a:lnTo>
                    <a:pt x="189" y="1465"/>
                  </a:lnTo>
                  <a:lnTo>
                    <a:pt x="193" y="1465"/>
                  </a:lnTo>
                  <a:lnTo>
                    <a:pt x="193" y="1461"/>
                  </a:lnTo>
                  <a:lnTo>
                    <a:pt x="197" y="1461"/>
                  </a:lnTo>
                  <a:lnTo>
                    <a:pt x="197" y="1456"/>
                  </a:lnTo>
                  <a:lnTo>
                    <a:pt x="201" y="1456"/>
                  </a:lnTo>
                  <a:lnTo>
                    <a:pt x="201" y="1454"/>
                  </a:lnTo>
                  <a:lnTo>
                    <a:pt x="205" y="1454"/>
                  </a:lnTo>
                  <a:lnTo>
                    <a:pt x="205" y="1451"/>
                  </a:lnTo>
                  <a:lnTo>
                    <a:pt x="210" y="1451"/>
                  </a:lnTo>
                  <a:lnTo>
                    <a:pt x="210" y="1445"/>
                  </a:lnTo>
                  <a:lnTo>
                    <a:pt x="214" y="1445"/>
                  </a:lnTo>
                  <a:lnTo>
                    <a:pt x="214" y="1444"/>
                  </a:lnTo>
                  <a:lnTo>
                    <a:pt x="218" y="1444"/>
                  </a:lnTo>
                  <a:lnTo>
                    <a:pt x="218" y="1439"/>
                  </a:lnTo>
                  <a:lnTo>
                    <a:pt x="226" y="1439"/>
                  </a:lnTo>
                  <a:lnTo>
                    <a:pt x="226" y="1433"/>
                  </a:lnTo>
                  <a:lnTo>
                    <a:pt x="230" y="1433"/>
                  </a:lnTo>
                  <a:lnTo>
                    <a:pt x="230" y="1428"/>
                  </a:lnTo>
                  <a:lnTo>
                    <a:pt x="234" y="1428"/>
                  </a:lnTo>
                  <a:lnTo>
                    <a:pt x="234" y="1425"/>
                  </a:lnTo>
                  <a:lnTo>
                    <a:pt x="238" y="1425"/>
                  </a:lnTo>
                  <a:lnTo>
                    <a:pt x="238" y="1418"/>
                  </a:lnTo>
                  <a:lnTo>
                    <a:pt x="247" y="1418"/>
                  </a:lnTo>
                  <a:lnTo>
                    <a:pt x="247" y="1414"/>
                  </a:lnTo>
                  <a:lnTo>
                    <a:pt x="251" y="1414"/>
                  </a:lnTo>
                  <a:lnTo>
                    <a:pt x="251" y="1409"/>
                  </a:lnTo>
                  <a:lnTo>
                    <a:pt x="255" y="1409"/>
                  </a:lnTo>
                  <a:lnTo>
                    <a:pt x="255" y="1405"/>
                  </a:lnTo>
                  <a:lnTo>
                    <a:pt x="259" y="1405"/>
                  </a:lnTo>
                  <a:lnTo>
                    <a:pt x="259" y="1398"/>
                  </a:lnTo>
                  <a:lnTo>
                    <a:pt x="263" y="1398"/>
                  </a:lnTo>
                  <a:lnTo>
                    <a:pt x="263" y="1397"/>
                  </a:lnTo>
                  <a:lnTo>
                    <a:pt x="279" y="1397"/>
                  </a:lnTo>
                  <a:lnTo>
                    <a:pt x="279" y="1391"/>
                  </a:lnTo>
                  <a:lnTo>
                    <a:pt x="296" y="1391"/>
                  </a:lnTo>
                  <a:lnTo>
                    <a:pt x="296" y="1388"/>
                  </a:lnTo>
                  <a:lnTo>
                    <a:pt x="300" y="1388"/>
                  </a:lnTo>
                  <a:lnTo>
                    <a:pt x="300" y="1384"/>
                  </a:lnTo>
                  <a:lnTo>
                    <a:pt x="304" y="1384"/>
                  </a:lnTo>
                  <a:lnTo>
                    <a:pt x="304" y="1374"/>
                  </a:lnTo>
                  <a:lnTo>
                    <a:pt x="316" y="1374"/>
                  </a:lnTo>
                  <a:lnTo>
                    <a:pt x="316" y="1372"/>
                  </a:lnTo>
                  <a:lnTo>
                    <a:pt x="320" y="1372"/>
                  </a:lnTo>
                  <a:lnTo>
                    <a:pt x="320" y="1371"/>
                  </a:lnTo>
                  <a:lnTo>
                    <a:pt x="325" y="1371"/>
                  </a:lnTo>
                  <a:lnTo>
                    <a:pt x="325" y="1367"/>
                  </a:lnTo>
                  <a:lnTo>
                    <a:pt x="333" y="1367"/>
                  </a:lnTo>
                  <a:lnTo>
                    <a:pt x="333" y="1362"/>
                  </a:lnTo>
                  <a:lnTo>
                    <a:pt x="337" y="1362"/>
                  </a:lnTo>
                  <a:lnTo>
                    <a:pt x="337" y="1358"/>
                  </a:lnTo>
                  <a:lnTo>
                    <a:pt x="341" y="1358"/>
                  </a:lnTo>
                  <a:lnTo>
                    <a:pt x="341" y="1353"/>
                  </a:lnTo>
                  <a:lnTo>
                    <a:pt x="345" y="1353"/>
                  </a:lnTo>
                  <a:lnTo>
                    <a:pt x="345" y="1350"/>
                  </a:lnTo>
                  <a:lnTo>
                    <a:pt x="349" y="1350"/>
                  </a:lnTo>
                  <a:lnTo>
                    <a:pt x="349" y="1344"/>
                  </a:lnTo>
                  <a:lnTo>
                    <a:pt x="353" y="1344"/>
                  </a:lnTo>
                  <a:lnTo>
                    <a:pt x="353" y="1336"/>
                  </a:lnTo>
                  <a:lnTo>
                    <a:pt x="357" y="1336"/>
                  </a:lnTo>
                  <a:lnTo>
                    <a:pt x="357" y="1330"/>
                  </a:lnTo>
                  <a:lnTo>
                    <a:pt x="370" y="1330"/>
                  </a:lnTo>
                  <a:lnTo>
                    <a:pt x="370" y="1327"/>
                  </a:lnTo>
                  <a:lnTo>
                    <a:pt x="374" y="1327"/>
                  </a:lnTo>
                  <a:lnTo>
                    <a:pt x="374" y="1325"/>
                  </a:lnTo>
                  <a:lnTo>
                    <a:pt x="378" y="1325"/>
                  </a:lnTo>
                  <a:lnTo>
                    <a:pt x="378" y="1323"/>
                  </a:lnTo>
                  <a:lnTo>
                    <a:pt x="382" y="1323"/>
                  </a:lnTo>
                  <a:lnTo>
                    <a:pt x="382" y="1322"/>
                  </a:lnTo>
                  <a:lnTo>
                    <a:pt x="386" y="1322"/>
                  </a:lnTo>
                  <a:lnTo>
                    <a:pt x="386" y="1320"/>
                  </a:lnTo>
                  <a:lnTo>
                    <a:pt x="390" y="1320"/>
                  </a:lnTo>
                  <a:lnTo>
                    <a:pt x="390" y="1318"/>
                  </a:lnTo>
                  <a:lnTo>
                    <a:pt x="394" y="1318"/>
                  </a:lnTo>
                  <a:lnTo>
                    <a:pt x="394" y="1311"/>
                  </a:lnTo>
                  <a:lnTo>
                    <a:pt x="411" y="1311"/>
                  </a:lnTo>
                  <a:lnTo>
                    <a:pt x="411" y="1306"/>
                  </a:lnTo>
                  <a:lnTo>
                    <a:pt x="415" y="1306"/>
                  </a:lnTo>
                  <a:lnTo>
                    <a:pt x="415" y="1304"/>
                  </a:lnTo>
                  <a:lnTo>
                    <a:pt x="419" y="1304"/>
                  </a:lnTo>
                  <a:lnTo>
                    <a:pt x="419" y="1302"/>
                  </a:lnTo>
                  <a:lnTo>
                    <a:pt x="423" y="1302"/>
                  </a:lnTo>
                  <a:lnTo>
                    <a:pt x="423" y="1299"/>
                  </a:lnTo>
                  <a:lnTo>
                    <a:pt x="427" y="1299"/>
                  </a:lnTo>
                  <a:lnTo>
                    <a:pt x="427" y="1294"/>
                  </a:lnTo>
                  <a:lnTo>
                    <a:pt x="431" y="1294"/>
                  </a:lnTo>
                  <a:lnTo>
                    <a:pt x="431" y="1292"/>
                  </a:lnTo>
                  <a:lnTo>
                    <a:pt x="436" y="1292"/>
                  </a:lnTo>
                  <a:lnTo>
                    <a:pt x="436" y="1288"/>
                  </a:lnTo>
                  <a:lnTo>
                    <a:pt x="440" y="1288"/>
                  </a:lnTo>
                  <a:lnTo>
                    <a:pt x="440" y="1285"/>
                  </a:lnTo>
                  <a:lnTo>
                    <a:pt x="444" y="1285"/>
                  </a:lnTo>
                  <a:lnTo>
                    <a:pt x="444" y="1283"/>
                  </a:lnTo>
                  <a:lnTo>
                    <a:pt x="448" y="1283"/>
                  </a:lnTo>
                  <a:lnTo>
                    <a:pt x="448" y="1280"/>
                  </a:lnTo>
                  <a:lnTo>
                    <a:pt x="452" y="1280"/>
                  </a:lnTo>
                  <a:lnTo>
                    <a:pt x="452" y="1276"/>
                  </a:lnTo>
                  <a:lnTo>
                    <a:pt x="456" y="1276"/>
                  </a:lnTo>
                  <a:lnTo>
                    <a:pt x="456" y="1275"/>
                  </a:lnTo>
                  <a:lnTo>
                    <a:pt x="460" y="1275"/>
                  </a:lnTo>
                  <a:lnTo>
                    <a:pt x="460" y="1273"/>
                  </a:lnTo>
                  <a:lnTo>
                    <a:pt x="464" y="1273"/>
                  </a:lnTo>
                  <a:lnTo>
                    <a:pt x="464" y="1268"/>
                  </a:lnTo>
                  <a:lnTo>
                    <a:pt x="468" y="1268"/>
                  </a:lnTo>
                  <a:lnTo>
                    <a:pt x="468" y="1266"/>
                  </a:lnTo>
                  <a:lnTo>
                    <a:pt x="472" y="1266"/>
                  </a:lnTo>
                  <a:lnTo>
                    <a:pt x="472" y="1262"/>
                  </a:lnTo>
                  <a:lnTo>
                    <a:pt x="477" y="1262"/>
                  </a:lnTo>
                  <a:lnTo>
                    <a:pt x="477" y="1259"/>
                  </a:lnTo>
                  <a:lnTo>
                    <a:pt x="481" y="1259"/>
                  </a:lnTo>
                  <a:lnTo>
                    <a:pt x="481" y="1257"/>
                  </a:lnTo>
                  <a:lnTo>
                    <a:pt x="489" y="1257"/>
                  </a:lnTo>
                  <a:lnTo>
                    <a:pt x="489" y="1254"/>
                  </a:lnTo>
                  <a:lnTo>
                    <a:pt x="493" y="1254"/>
                  </a:lnTo>
                  <a:lnTo>
                    <a:pt x="493" y="1252"/>
                  </a:lnTo>
                  <a:lnTo>
                    <a:pt x="497" y="1252"/>
                  </a:lnTo>
                  <a:lnTo>
                    <a:pt x="497" y="1247"/>
                  </a:lnTo>
                  <a:lnTo>
                    <a:pt x="505" y="1247"/>
                  </a:lnTo>
                  <a:lnTo>
                    <a:pt x="505" y="1241"/>
                  </a:lnTo>
                  <a:lnTo>
                    <a:pt x="514" y="1241"/>
                  </a:lnTo>
                  <a:lnTo>
                    <a:pt x="514" y="1238"/>
                  </a:lnTo>
                  <a:lnTo>
                    <a:pt x="518" y="1238"/>
                  </a:lnTo>
                  <a:lnTo>
                    <a:pt x="518" y="1234"/>
                  </a:lnTo>
                  <a:lnTo>
                    <a:pt x="522" y="1234"/>
                  </a:lnTo>
                  <a:lnTo>
                    <a:pt x="522" y="1229"/>
                  </a:lnTo>
                  <a:lnTo>
                    <a:pt x="526" y="1229"/>
                  </a:lnTo>
                  <a:lnTo>
                    <a:pt x="526" y="1227"/>
                  </a:lnTo>
                  <a:lnTo>
                    <a:pt x="530" y="1227"/>
                  </a:lnTo>
                  <a:lnTo>
                    <a:pt x="530" y="1224"/>
                  </a:lnTo>
                  <a:lnTo>
                    <a:pt x="534" y="1224"/>
                  </a:lnTo>
                  <a:lnTo>
                    <a:pt x="534" y="1222"/>
                  </a:lnTo>
                  <a:lnTo>
                    <a:pt x="538" y="1222"/>
                  </a:lnTo>
                  <a:lnTo>
                    <a:pt x="538" y="1220"/>
                  </a:lnTo>
                  <a:lnTo>
                    <a:pt x="542" y="1220"/>
                  </a:lnTo>
                  <a:lnTo>
                    <a:pt x="542" y="1219"/>
                  </a:lnTo>
                  <a:lnTo>
                    <a:pt x="546" y="1219"/>
                  </a:lnTo>
                  <a:lnTo>
                    <a:pt x="546" y="1215"/>
                  </a:lnTo>
                  <a:lnTo>
                    <a:pt x="551" y="1215"/>
                  </a:lnTo>
                  <a:lnTo>
                    <a:pt x="551" y="1213"/>
                  </a:lnTo>
                  <a:lnTo>
                    <a:pt x="555" y="1213"/>
                  </a:lnTo>
                  <a:lnTo>
                    <a:pt x="555" y="1212"/>
                  </a:lnTo>
                  <a:lnTo>
                    <a:pt x="563" y="1212"/>
                  </a:lnTo>
                  <a:lnTo>
                    <a:pt x="563" y="1210"/>
                  </a:lnTo>
                  <a:lnTo>
                    <a:pt x="567" y="1210"/>
                  </a:lnTo>
                  <a:lnTo>
                    <a:pt x="567" y="1208"/>
                  </a:lnTo>
                  <a:lnTo>
                    <a:pt x="575" y="1208"/>
                  </a:lnTo>
                  <a:lnTo>
                    <a:pt x="575" y="1206"/>
                  </a:lnTo>
                  <a:lnTo>
                    <a:pt x="579" y="1206"/>
                  </a:lnTo>
                  <a:lnTo>
                    <a:pt x="579" y="1201"/>
                  </a:lnTo>
                  <a:lnTo>
                    <a:pt x="583" y="1201"/>
                  </a:lnTo>
                  <a:lnTo>
                    <a:pt x="583" y="1199"/>
                  </a:lnTo>
                  <a:lnTo>
                    <a:pt x="592" y="1199"/>
                  </a:lnTo>
                  <a:lnTo>
                    <a:pt x="592" y="1196"/>
                  </a:lnTo>
                  <a:lnTo>
                    <a:pt x="596" y="1196"/>
                  </a:lnTo>
                  <a:lnTo>
                    <a:pt x="596" y="1191"/>
                  </a:lnTo>
                  <a:lnTo>
                    <a:pt x="600" y="1191"/>
                  </a:lnTo>
                  <a:lnTo>
                    <a:pt x="600" y="1187"/>
                  </a:lnTo>
                  <a:lnTo>
                    <a:pt x="604" y="1187"/>
                  </a:lnTo>
                  <a:lnTo>
                    <a:pt x="604" y="1185"/>
                  </a:lnTo>
                  <a:lnTo>
                    <a:pt x="608" y="1185"/>
                  </a:lnTo>
                  <a:lnTo>
                    <a:pt x="608" y="1184"/>
                  </a:lnTo>
                  <a:lnTo>
                    <a:pt x="612" y="1184"/>
                  </a:lnTo>
                  <a:lnTo>
                    <a:pt x="612" y="1182"/>
                  </a:lnTo>
                  <a:lnTo>
                    <a:pt x="616" y="1182"/>
                  </a:lnTo>
                  <a:lnTo>
                    <a:pt x="616" y="1180"/>
                  </a:lnTo>
                  <a:lnTo>
                    <a:pt x="620" y="1180"/>
                  </a:lnTo>
                  <a:lnTo>
                    <a:pt x="620" y="1177"/>
                  </a:lnTo>
                  <a:lnTo>
                    <a:pt x="629" y="1177"/>
                  </a:lnTo>
                  <a:lnTo>
                    <a:pt x="629" y="1175"/>
                  </a:lnTo>
                  <a:lnTo>
                    <a:pt x="633" y="1175"/>
                  </a:lnTo>
                  <a:lnTo>
                    <a:pt x="633" y="1171"/>
                  </a:lnTo>
                  <a:lnTo>
                    <a:pt x="637" y="1171"/>
                  </a:lnTo>
                  <a:lnTo>
                    <a:pt x="637" y="1170"/>
                  </a:lnTo>
                  <a:lnTo>
                    <a:pt x="649" y="1170"/>
                  </a:lnTo>
                  <a:lnTo>
                    <a:pt x="649" y="1164"/>
                  </a:lnTo>
                  <a:lnTo>
                    <a:pt x="653" y="1164"/>
                  </a:lnTo>
                  <a:lnTo>
                    <a:pt x="653" y="1163"/>
                  </a:lnTo>
                  <a:lnTo>
                    <a:pt x="657" y="1163"/>
                  </a:lnTo>
                  <a:lnTo>
                    <a:pt x="657" y="1161"/>
                  </a:lnTo>
                  <a:lnTo>
                    <a:pt x="661" y="1161"/>
                  </a:lnTo>
                  <a:lnTo>
                    <a:pt x="661" y="1159"/>
                  </a:lnTo>
                  <a:lnTo>
                    <a:pt x="666" y="1159"/>
                  </a:lnTo>
                  <a:lnTo>
                    <a:pt x="666" y="1152"/>
                  </a:lnTo>
                  <a:lnTo>
                    <a:pt x="670" y="1152"/>
                  </a:lnTo>
                  <a:lnTo>
                    <a:pt x="670" y="1151"/>
                  </a:lnTo>
                  <a:lnTo>
                    <a:pt x="674" y="1151"/>
                  </a:lnTo>
                  <a:lnTo>
                    <a:pt x="674" y="1145"/>
                  </a:lnTo>
                  <a:lnTo>
                    <a:pt x="678" y="1145"/>
                  </a:lnTo>
                  <a:lnTo>
                    <a:pt x="678" y="1144"/>
                  </a:lnTo>
                  <a:lnTo>
                    <a:pt x="682" y="1144"/>
                  </a:lnTo>
                  <a:lnTo>
                    <a:pt x="682" y="1142"/>
                  </a:lnTo>
                  <a:lnTo>
                    <a:pt x="694" y="1142"/>
                  </a:lnTo>
                  <a:lnTo>
                    <a:pt x="694" y="1140"/>
                  </a:lnTo>
                  <a:lnTo>
                    <a:pt x="698" y="1140"/>
                  </a:lnTo>
                  <a:lnTo>
                    <a:pt x="698" y="1137"/>
                  </a:lnTo>
                  <a:lnTo>
                    <a:pt x="703" y="1137"/>
                  </a:lnTo>
                  <a:lnTo>
                    <a:pt x="703" y="1131"/>
                  </a:lnTo>
                  <a:lnTo>
                    <a:pt x="719" y="1131"/>
                  </a:lnTo>
                  <a:lnTo>
                    <a:pt x="719" y="1130"/>
                  </a:lnTo>
                  <a:lnTo>
                    <a:pt x="723" y="1130"/>
                  </a:lnTo>
                  <a:lnTo>
                    <a:pt x="723" y="1128"/>
                  </a:lnTo>
                  <a:lnTo>
                    <a:pt x="727" y="1128"/>
                  </a:lnTo>
                  <a:lnTo>
                    <a:pt x="727" y="1121"/>
                  </a:lnTo>
                  <a:lnTo>
                    <a:pt x="731" y="1121"/>
                  </a:lnTo>
                  <a:lnTo>
                    <a:pt x="731" y="1119"/>
                  </a:lnTo>
                  <a:lnTo>
                    <a:pt x="735" y="1119"/>
                  </a:lnTo>
                  <a:lnTo>
                    <a:pt x="735" y="1117"/>
                  </a:lnTo>
                  <a:lnTo>
                    <a:pt x="740" y="1117"/>
                  </a:lnTo>
                  <a:lnTo>
                    <a:pt x="740" y="1116"/>
                  </a:lnTo>
                  <a:lnTo>
                    <a:pt x="744" y="1116"/>
                  </a:lnTo>
                  <a:lnTo>
                    <a:pt x="744" y="1112"/>
                  </a:lnTo>
                  <a:lnTo>
                    <a:pt x="752" y="1112"/>
                  </a:lnTo>
                  <a:lnTo>
                    <a:pt x="752" y="1110"/>
                  </a:lnTo>
                  <a:lnTo>
                    <a:pt x="756" y="1110"/>
                  </a:lnTo>
                  <a:lnTo>
                    <a:pt x="756" y="1109"/>
                  </a:lnTo>
                  <a:lnTo>
                    <a:pt x="772" y="1109"/>
                  </a:lnTo>
                  <a:lnTo>
                    <a:pt x="772" y="1105"/>
                  </a:lnTo>
                  <a:lnTo>
                    <a:pt x="777" y="1105"/>
                  </a:lnTo>
                  <a:lnTo>
                    <a:pt x="777" y="1103"/>
                  </a:lnTo>
                  <a:lnTo>
                    <a:pt x="781" y="1103"/>
                  </a:lnTo>
                  <a:lnTo>
                    <a:pt x="781" y="1102"/>
                  </a:lnTo>
                  <a:lnTo>
                    <a:pt x="789" y="1102"/>
                  </a:lnTo>
                  <a:lnTo>
                    <a:pt x="789" y="1096"/>
                  </a:lnTo>
                  <a:lnTo>
                    <a:pt x="809" y="1096"/>
                  </a:lnTo>
                  <a:lnTo>
                    <a:pt x="809" y="1095"/>
                  </a:lnTo>
                  <a:lnTo>
                    <a:pt x="818" y="1095"/>
                  </a:lnTo>
                  <a:lnTo>
                    <a:pt x="818" y="1093"/>
                  </a:lnTo>
                  <a:lnTo>
                    <a:pt x="822" y="1093"/>
                  </a:lnTo>
                  <a:lnTo>
                    <a:pt x="822" y="1091"/>
                  </a:lnTo>
                  <a:lnTo>
                    <a:pt x="830" y="1091"/>
                  </a:lnTo>
                  <a:lnTo>
                    <a:pt x="830" y="1089"/>
                  </a:lnTo>
                  <a:lnTo>
                    <a:pt x="834" y="1089"/>
                  </a:lnTo>
                  <a:lnTo>
                    <a:pt x="834" y="1086"/>
                  </a:lnTo>
                  <a:lnTo>
                    <a:pt x="838" y="1086"/>
                  </a:lnTo>
                  <a:lnTo>
                    <a:pt x="838" y="1084"/>
                  </a:lnTo>
                  <a:lnTo>
                    <a:pt x="842" y="1084"/>
                  </a:lnTo>
                  <a:lnTo>
                    <a:pt x="842" y="1077"/>
                  </a:lnTo>
                  <a:lnTo>
                    <a:pt x="850" y="1077"/>
                  </a:lnTo>
                  <a:lnTo>
                    <a:pt x="850" y="1074"/>
                  </a:lnTo>
                  <a:lnTo>
                    <a:pt x="855" y="1074"/>
                  </a:lnTo>
                  <a:lnTo>
                    <a:pt x="855" y="1070"/>
                  </a:lnTo>
                  <a:lnTo>
                    <a:pt x="859" y="1070"/>
                  </a:lnTo>
                  <a:lnTo>
                    <a:pt x="859" y="1068"/>
                  </a:lnTo>
                  <a:lnTo>
                    <a:pt x="867" y="1068"/>
                  </a:lnTo>
                  <a:lnTo>
                    <a:pt x="867" y="1065"/>
                  </a:lnTo>
                  <a:lnTo>
                    <a:pt x="871" y="1065"/>
                  </a:lnTo>
                  <a:lnTo>
                    <a:pt x="871" y="1063"/>
                  </a:lnTo>
                  <a:lnTo>
                    <a:pt x="875" y="1063"/>
                  </a:lnTo>
                  <a:lnTo>
                    <a:pt x="875" y="1058"/>
                  </a:lnTo>
                  <a:lnTo>
                    <a:pt x="887" y="1058"/>
                  </a:lnTo>
                  <a:lnTo>
                    <a:pt x="887" y="1054"/>
                  </a:lnTo>
                  <a:lnTo>
                    <a:pt x="900" y="1054"/>
                  </a:lnTo>
                  <a:lnTo>
                    <a:pt x="900" y="1053"/>
                  </a:lnTo>
                  <a:lnTo>
                    <a:pt x="904" y="1053"/>
                  </a:lnTo>
                  <a:lnTo>
                    <a:pt x="904" y="1051"/>
                  </a:lnTo>
                  <a:lnTo>
                    <a:pt x="920" y="1051"/>
                  </a:lnTo>
                  <a:lnTo>
                    <a:pt x="920" y="1046"/>
                  </a:lnTo>
                  <a:lnTo>
                    <a:pt x="929" y="1046"/>
                  </a:lnTo>
                  <a:lnTo>
                    <a:pt x="929" y="1044"/>
                  </a:lnTo>
                  <a:lnTo>
                    <a:pt x="933" y="1044"/>
                  </a:lnTo>
                  <a:lnTo>
                    <a:pt x="933" y="1042"/>
                  </a:lnTo>
                  <a:lnTo>
                    <a:pt x="937" y="1042"/>
                  </a:lnTo>
                  <a:lnTo>
                    <a:pt x="937" y="1040"/>
                  </a:lnTo>
                  <a:lnTo>
                    <a:pt x="961" y="1040"/>
                  </a:lnTo>
                  <a:lnTo>
                    <a:pt x="961" y="1037"/>
                  </a:lnTo>
                  <a:lnTo>
                    <a:pt x="966" y="1037"/>
                  </a:lnTo>
                  <a:lnTo>
                    <a:pt x="966" y="1035"/>
                  </a:lnTo>
                  <a:lnTo>
                    <a:pt x="970" y="1035"/>
                  </a:lnTo>
                  <a:lnTo>
                    <a:pt x="970" y="1033"/>
                  </a:lnTo>
                  <a:lnTo>
                    <a:pt x="978" y="1033"/>
                  </a:lnTo>
                  <a:lnTo>
                    <a:pt x="978" y="1030"/>
                  </a:lnTo>
                  <a:lnTo>
                    <a:pt x="982" y="1030"/>
                  </a:lnTo>
                  <a:lnTo>
                    <a:pt x="982" y="1028"/>
                  </a:lnTo>
                  <a:lnTo>
                    <a:pt x="990" y="1028"/>
                  </a:lnTo>
                  <a:lnTo>
                    <a:pt x="990" y="1026"/>
                  </a:lnTo>
                  <a:lnTo>
                    <a:pt x="994" y="1026"/>
                  </a:lnTo>
                  <a:lnTo>
                    <a:pt x="994" y="1025"/>
                  </a:lnTo>
                  <a:lnTo>
                    <a:pt x="1003" y="1025"/>
                  </a:lnTo>
                  <a:lnTo>
                    <a:pt x="1003" y="1023"/>
                  </a:lnTo>
                  <a:lnTo>
                    <a:pt x="1011" y="1023"/>
                  </a:lnTo>
                  <a:lnTo>
                    <a:pt x="1011" y="1021"/>
                  </a:lnTo>
                  <a:lnTo>
                    <a:pt x="1015" y="1021"/>
                  </a:lnTo>
                  <a:lnTo>
                    <a:pt x="1015" y="1018"/>
                  </a:lnTo>
                  <a:lnTo>
                    <a:pt x="1019" y="1018"/>
                  </a:lnTo>
                  <a:lnTo>
                    <a:pt x="1019" y="1016"/>
                  </a:lnTo>
                  <a:lnTo>
                    <a:pt x="1023" y="1016"/>
                  </a:lnTo>
                  <a:lnTo>
                    <a:pt x="1023" y="1012"/>
                  </a:lnTo>
                  <a:lnTo>
                    <a:pt x="1027" y="1012"/>
                  </a:lnTo>
                  <a:lnTo>
                    <a:pt x="1027" y="1011"/>
                  </a:lnTo>
                  <a:lnTo>
                    <a:pt x="1044" y="1011"/>
                  </a:lnTo>
                  <a:lnTo>
                    <a:pt x="1044" y="1009"/>
                  </a:lnTo>
                  <a:lnTo>
                    <a:pt x="1048" y="1009"/>
                  </a:lnTo>
                  <a:lnTo>
                    <a:pt x="1048" y="1007"/>
                  </a:lnTo>
                  <a:lnTo>
                    <a:pt x="1052" y="1007"/>
                  </a:lnTo>
                  <a:lnTo>
                    <a:pt x="1052" y="1006"/>
                  </a:lnTo>
                  <a:lnTo>
                    <a:pt x="1056" y="1006"/>
                  </a:lnTo>
                  <a:lnTo>
                    <a:pt x="1056" y="1004"/>
                  </a:lnTo>
                  <a:lnTo>
                    <a:pt x="1060" y="1004"/>
                  </a:lnTo>
                  <a:lnTo>
                    <a:pt x="1060" y="1002"/>
                  </a:lnTo>
                  <a:lnTo>
                    <a:pt x="1068" y="1002"/>
                  </a:lnTo>
                  <a:lnTo>
                    <a:pt x="1068" y="997"/>
                  </a:lnTo>
                  <a:lnTo>
                    <a:pt x="1072" y="997"/>
                  </a:lnTo>
                  <a:lnTo>
                    <a:pt x="1072" y="995"/>
                  </a:lnTo>
                  <a:lnTo>
                    <a:pt x="1076" y="995"/>
                  </a:lnTo>
                  <a:lnTo>
                    <a:pt x="1076" y="991"/>
                  </a:lnTo>
                  <a:lnTo>
                    <a:pt x="1081" y="991"/>
                  </a:lnTo>
                  <a:lnTo>
                    <a:pt x="1081" y="990"/>
                  </a:lnTo>
                  <a:lnTo>
                    <a:pt x="1085" y="990"/>
                  </a:lnTo>
                  <a:lnTo>
                    <a:pt x="1085" y="986"/>
                  </a:lnTo>
                  <a:lnTo>
                    <a:pt x="1093" y="986"/>
                  </a:lnTo>
                  <a:lnTo>
                    <a:pt x="1093" y="984"/>
                  </a:lnTo>
                  <a:lnTo>
                    <a:pt x="1097" y="984"/>
                  </a:lnTo>
                  <a:lnTo>
                    <a:pt x="1097" y="983"/>
                  </a:lnTo>
                  <a:lnTo>
                    <a:pt x="1105" y="983"/>
                  </a:lnTo>
                  <a:lnTo>
                    <a:pt x="1105" y="976"/>
                  </a:lnTo>
                  <a:lnTo>
                    <a:pt x="1109" y="976"/>
                  </a:lnTo>
                  <a:lnTo>
                    <a:pt x="1109" y="974"/>
                  </a:lnTo>
                  <a:lnTo>
                    <a:pt x="1122" y="974"/>
                  </a:lnTo>
                  <a:lnTo>
                    <a:pt x="1122" y="972"/>
                  </a:lnTo>
                  <a:lnTo>
                    <a:pt x="1130" y="972"/>
                  </a:lnTo>
                  <a:lnTo>
                    <a:pt x="1130" y="971"/>
                  </a:lnTo>
                  <a:lnTo>
                    <a:pt x="1134" y="971"/>
                  </a:lnTo>
                  <a:lnTo>
                    <a:pt x="1134" y="965"/>
                  </a:lnTo>
                  <a:lnTo>
                    <a:pt x="1146" y="965"/>
                  </a:lnTo>
                  <a:lnTo>
                    <a:pt x="1146" y="960"/>
                  </a:lnTo>
                  <a:lnTo>
                    <a:pt x="1150" y="960"/>
                  </a:lnTo>
                  <a:lnTo>
                    <a:pt x="1150" y="958"/>
                  </a:lnTo>
                  <a:lnTo>
                    <a:pt x="1155" y="958"/>
                  </a:lnTo>
                  <a:lnTo>
                    <a:pt x="1155" y="956"/>
                  </a:lnTo>
                  <a:lnTo>
                    <a:pt x="1159" y="956"/>
                  </a:lnTo>
                  <a:lnTo>
                    <a:pt x="1159" y="953"/>
                  </a:lnTo>
                  <a:lnTo>
                    <a:pt x="1163" y="953"/>
                  </a:lnTo>
                  <a:lnTo>
                    <a:pt x="1163" y="951"/>
                  </a:lnTo>
                  <a:lnTo>
                    <a:pt x="1167" y="951"/>
                  </a:lnTo>
                  <a:lnTo>
                    <a:pt x="1167" y="950"/>
                  </a:lnTo>
                  <a:lnTo>
                    <a:pt x="1183" y="950"/>
                  </a:lnTo>
                  <a:lnTo>
                    <a:pt x="1183" y="944"/>
                  </a:lnTo>
                  <a:lnTo>
                    <a:pt x="1187" y="944"/>
                  </a:lnTo>
                  <a:lnTo>
                    <a:pt x="1187" y="943"/>
                  </a:lnTo>
                  <a:lnTo>
                    <a:pt x="1192" y="943"/>
                  </a:lnTo>
                  <a:lnTo>
                    <a:pt x="1192" y="941"/>
                  </a:lnTo>
                  <a:lnTo>
                    <a:pt x="1204" y="941"/>
                  </a:lnTo>
                  <a:lnTo>
                    <a:pt x="1204" y="939"/>
                  </a:lnTo>
                  <a:lnTo>
                    <a:pt x="1208" y="939"/>
                  </a:lnTo>
                  <a:lnTo>
                    <a:pt x="1208" y="937"/>
                  </a:lnTo>
                  <a:lnTo>
                    <a:pt x="1220" y="937"/>
                  </a:lnTo>
                  <a:lnTo>
                    <a:pt x="1220" y="936"/>
                  </a:lnTo>
                  <a:lnTo>
                    <a:pt x="1233" y="936"/>
                  </a:lnTo>
                  <a:lnTo>
                    <a:pt x="1233" y="934"/>
                  </a:lnTo>
                  <a:lnTo>
                    <a:pt x="1249" y="934"/>
                  </a:lnTo>
                  <a:lnTo>
                    <a:pt x="1249" y="930"/>
                  </a:lnTo>
                  <a:lnTo>
                    <a:pt x="1253" y="930"/>
                  </a:lnTo>
                  <a:lnTo>
                    <a:pt x="1253" y="928"/>
                  </a:lnTo>
                  <a:lnTo>
                    <a:pt x="1257" y="928"/>
                  </a:lnTo>
                  <a:lnTo>
                    <a:pt x="1257" y="927"/>
                  </a:lnTo>
                  <a:lnTo>
                    <a:pt x="1261" y="927"/>
                  </a:lnTo>
                  <a:lnTo>
                    <a:pt x="1261" y="925"/>
                  </a:lnTo>
                  <a:lnTo>
                    <a:pt x="1274" y="925"/>
                  </a:lnTo>
                  <a:lnTo>
                    <a:pt x="1274" y="923"/>
                  </a:lnTo>
                  <a:lnTo>
                    <a:pt x="1286" y="923"/>
                  </a:lnTo>
                  <a:lnTo>
                    <a:pt x="1286" y="920"/>
                  </a:lnTo>
                  <a:lnTo>
                    <a:pt x="1290" y="920"/>
                  </a:lnTo>
                  <a:lnTo>
                    <a:pt x="1290" y="918"/>
                  </a:lnTo>
                  <a:lnTo>
                    <a:pt x="1298" y="918"/>
                  </a:lnTo>
                  <a:lnTo>
                    <a:pt x="1298" y="916"/>
                  </a:lnTo>
                  <a:lnTo>
                    <a:pt x="1302" y="916"/>
                  </a:lnTo>
                  <a:lnTo>
                    <a:pt x="1302" y="915"/>
                  </a:lnTo>
                  <a:lnTo>
                    <a:pt x="1307" y="915"/>
                  </a:lnTo>
                  <a:lnTo>
                    <a:pt x="1307" y="913"/>
                  </a:lnTo>
                  <a:lnTo>
                    <a:pt x="1311" y="913"/>
                  </a:lnTo>
                  <a:lnTo>
                    <a:pt x="1311" y="911"/>
                  </a:lnTo>
                  <a:lnTo>
                    <a:pt x="1323" y="911"/>
                  </a:lnTo>
                  <a:lnTo>
                    <a:pt x="1323" y="909"/>
                  </a:lnTo>
                  <a:lnTo>
                    <a:pt x="1327" y="909"/>
                  </a:lnTo>
                  <a:lnTo>
                    <a:pt x="1327" y="908"/>
                  </a:lnTo>
                  <a:lnTo>
                    <a:pt x="1331" y="908"/>
                  </a:lnTo>
                  <a:lnTo>
                    <a:pt x="1331" y="906"/>
                  </a:lnTo>
                  <a:lnTo>
                    <a:pt x="1339" y="906"/>
                  </a:lnTo>
                  <a:lnTo>
                    <a:pt x="1339" y="904"/>
                  </a:lnTo>
                  <a:lnTo>
                    <a:pt x="1344" y="904"/>
                  </a:lnTo>
                  <a:lnTo>
                    <a:pt x="1344" y="902"/>
                  </a:lnTo>
                  <a:lnTo>
                    <a:pt x="1352" y="902"/>
                  </a:lnTo>
                  <a:lnTo>
                    <a:pt x="1352" y="901"/>
                  </a:lnTo>
                  <a:lnTo>
                    <a:pt x="1356" y="901"/>
                  </a:lnTo>
                  <a:lnTo>
                    <a:pt x="1356" y="899"/>
                  </a:lnTo>
                  <a:lnTo>
                    <a:pt x="1368" y="899"/>
                  </a:lnTo>
                  <a:lnTo>
                    <a:pt x="1368" y="897"/>
                  </a:lnTo>
                  <a:lnTo>
                    <a:pt x="1372" y="897"/>
                  </a:lnTo>
                  <a:lnTo>
                    <a:pt x="1372" y="895"/>
                  </a:lnTo>
                  <a:lnTo>
                    <a:pt x="1376" y="895"/>
                  </a:lnTo>
                  <a:lnTo>
                    <a:pt x="1376" y="894"/>
                  </a:lnTo>
                  <a:lnTo>
                    <a:pt x="1380" y="894"/>
                  </a:lnTo>
                  <a:lnTo>
                    <a:pt x="1380" y="892"/>
                  </a:lnTo>
                  <a:lnTo>
                    <a:pt x="1401" y="892"/>
                  </a:lnTo>
                  <a:lnTo>
                    <a:pt x="1401" y="890"/>
                  </a:lnTo>
                  <a:lnTo>
                    <a:pt x="1405" y="890"/>
                  </a:lnTo>
                  <a:lnTo>
                    <a:pt x="1405" y="887"/>
                  </a:lnTo>
                  <a:lnTo>
                    <a:pt x="1413" y="887"/>
                  </a:lnTo>
                  <a:lnTo>
                    <a:pt x="1413" y="883"/>
                  </a:lnTo>
                  <a:lnTo>
                    <a:pt x="1430" y="883"/>
                  </a:lnTo>
                  <a:lnTo>
                    <a:pt x="1430" y="881"/>
                  </a:lnTo>
                  <a:lnTo>
                    <a:pt x="1438" y="881"/>
                  </a:lnTo>
                  <a:lnTo>
                    <a:pt x="1438" y="878"/>
                  </a:lnTo>
                  <a:lnTo>
                    <a:pt x="1463" y="878"/>
                  </a:lnTo>
                  <a:lnTo>
                    <a:pt x="1463" y="874"/>
                  </a:lnTo>
                  <a:lnTo>
                    <a:pt x="1467" y="874"/>
                  </a:lnTo>
                  <a:lnTo>
                    <a:pt x="1467" y="873"/>
                  </a:lnTo>
                  <a:lnTo>
                    <a:pt x="1487" y="873"/>
                  </a:lnTo>
                  <a:lnTo>
                    <a:pt x="1487" y="869"/>
                  </a:lnTo>
                  <a:lnTo>
                    <a:pt x="1491" y="869"/>
                  </a:lnTo>
                  <a:lnTo>
                    <a:pt x="1491" y="866"/>
                  </a:lnTo>
                  <a:lnTo>
                    <a:pt x="1500" y="866"/>
                  </a:lnTo>
                  <a:lnTo>
                    <a:pt x="1500" y="862"/>
                  </a:lnTo>
                  <a:lnTo>
                    <a:pt x="1504" y="862"/>
                  </a:lnTo>
                  <a:lnTo>
                    <a:pt x="1504" y="859"/>
                  </a:lnTo>
                  <a:lnTo>
                    <a:pt x="1516" y="859"/>
                  </a:lnTo>
                  <a:lnTo>
                    <a:pt x="1516" y="855"/>
                  </a:lnTo>
                  <a:lnTo>
                    <a:pt x="1520" y="855"/>
                  </a:lnTo>
                  <a:lnTo>
                    <a:pt x="1520" y="853"/>
                  </a:lnTo>
                  <a:lnTo>
                    <a:pt x="1524" y="853"/>
                  </a:lnTo>
                  <a:lnTo>
                    <a:pt x="1524" y="852"/>
                  </a:lnTo>
                  <a:lnTo>
                    <a:pt x="1528" y="852"/>
                  </a:lnTo>
                  <a:lnTo>
                    <a:pt x="1528" y="850"/>
                  </a:lnTo>
                  <a:lnTo>
                    <a:pt x="1541" y="850"/>
                  </a:lnTo>
                  <a:lnTo>
                    <a:pt x="1541" y="848"/>
                  </a:lnTo>
                  <a:lnTo>
                    <a:pt x="1545" y="848"/>
                  </a:lnTo>
                  <a:lnTo>
                    <a:pt x="1545" y="846"/>
                  </a:lnTo>
                  <a:lnTo>
                    <a:pt x="1557" y="846"/>
                  </a:lnTo>
                  <a:lnTo>
                    <a:pt x="1557" y="845"/>
                  </a:lnTo>
                  <a:lnTo>
                    <a:pt x="1561" y="845"/>
                  </a:lnTo>
                  <a:lnTo>
                    <a:pt x="1561" y="843"/>
                  </a:lnTo>
                  <a:lnTo>
                    <a:pt x="1565" y="843"/>
                  </a:lnTo>
                  <a:lnTo>
                    <a:pt x="1565" y="841"/>
                  </a:lnTo>
                  <a:lnTo>
                    <a:pt x="1574" y="841"/>
                  </a:lnTo>
                  <a:lnTo>
                    <a:pt x="1574" y="839"/>
                  </a:lnTo>
                  <a:lnTo>
                    <a:pt x="1578" y="839"/>
                  </a:lnTo>
                  <a:lnTo>
                    <a:pt x="1578" y="838"/>
                  </a:lnTo>
                  <a:lnTo>
                    <a:pt x="1582" y="838"/>
                  </a:lnTo>
                  <a:lnTo>
                    <a:pt x="1582" y="836"/>
                  </a:lnTo>
                  <a:lnTo>
                    <a:pt x="1590" y="836"/>
                  </a:lnTo>
                  <a:lnTo>
                    <a:pt x="1590" y="832"/>
                  </a:lnTo>
                  <a:lnTo>
                    <a:pt x="1602" y="832"/>
                  </a:lnTo>
                  <a:lnTo>
                    <a:pt x="1602" y="831"/>
                  </a:lnTo>
                  <a:lnTo>
                    <a:pt x="1606" y="831"/>
                  </a:lnTo>
                  <a:lnTo>
                    <a:pt x="1606" y="829"/>
                  </a:lnTo>
                  <a:lnTo>
                    <a:pt x="1619" y="829"/>
                  </a:lnTo>
                  <a:lnTo>
                    <a:pt x="1619" y="827"/>
                  </a:lnTo>
                  <a:lnTo>
                    <a:pt x="1623" y="827"/>
                  </a:lnTo>
                  <a:lnTo>
                    <a:pt x="1623" y="825"/>
                  </a:lnTo>
                  <a:lnTo>
                    <a:pt x="1627" y="825"/>
                  </a:lnTo>
                  <a:lnTo>
                    <a:pt x="1627" y="822"/>
                  </a:lnTo>
                  <a:lnTo>
                    <a:pt x="1631" y="822"/>
                  </a:lnTo>
                  <a:lnTo>
                    <a:pt x="1631" y="818"/>
                  </a:lnTo>
                  <a:lnTo>
                    <a:pt x="1635" y="818"/>
                  </a:lnTo>
                  <a:lnTo>
                    <a:pt x="1635" y="817"/>
                  </a:lnTo>
                  <a:lnTo>
                    <a:pt x="1643" y="817"/>
                  </a:lnTo>
                  <a:lnTo>
                    <a:pt x="1643" y="808"/>
                  </a:lnTo>
                  <a:lnTo>
                    <a:pt x="1652" y="808"/>
                  </a:lnTo>
                  <a:lnTo>
                    <a:pt x="1652" y="804"/>
                  </a:lnTo>
                  <a:lnTo>
                    <a:pt x="1656" y="804"/>
                  </a:lnTo>
                  <a:lnTo>
                    <a:pt x="1656" y="803"/>
                  </a:lnTo>
                  <a:lnTo>
                    <a:pt x="1668" y="803"/>
                  </a:lnTo>
                  <a:lnTo>
                    <a:pt x="1668" y="795"/>
                  </a:lnTo>
                  <a:lnTo>
                    <a:pt x="1672" y="795"/>
                  </a:lnTo>
                  <a:lnTo>
                    <a:pt x="1672" y="792"/>
                  </a:lnTo>
                  <a:lnTo>
                    <a:pt x="1676" y="792"/>
                  </a:lnTo>
                  <a:lnTo>
                    <a:pt x="1676" y="789"/>
                  </a:lnTo>
                  <a:lnTo>
                    <a:pt x="1680" y="789"/>
                  </a:lnTo>
                  <a:lnTo>
                    <a:pt x="1680" y="787"/>
                  </a:lnTo>
                  <a:lnTo>
                    <a:pt x="1685" y="787"/>
                  </a:lnTo>
                  <a:lnTo>
                    <a:pt x="1685" y="783"/>
                  </a:lnTo>
                  <a:lnTo>
                    <a:pt x="1689" y="783"/>
                  </a:lnTo>
                  <a:lnTo>
                    <a:pt x="1689" y="782"/>
                  </a:lnTo>
                  <a:lnTo>
                    <a:pt x="1709" y="782"/>
                  </a:lnTo>
                  <a:lnTo>
                    <a:pt x="1709" y="780"/>
                  </a:lnTo>
                  <a:lnTo>
                    <a:pt x="1717" y="780"/>
                  </a:lnTo>
                  <a:lnTo>
                    <a:pt x="1717" y="778"/>
                  </a:lnTo>
                  <a:lnTo>
                    <a:pt x="1722" y="778"/>
                  </a:lnTo>
                  <a:lnTo>
                    <a:pt x="1722" y="773"/>
                  </a:lnTo>
                  <a:lnTo>
                    <a:pt x="1730" y="773"/>
                  </a:lnTo>
                  <a:lnTo>
                    <a:pt x="1730" y="769"/>
                  </a:lnTo>
                  <a:lnTo>
                    <a:pt x="1738" y="769"/>
                  </a:lnTo>
                  <a:lnTo>
                    <a:pt x="1738" y="767"/>
                  </a:lnTo>
                  <a:lnTo>
                    <a:pt x="1746" y="767"/>
                  </a:lnTo>
                  <a:lnTo>
                    <a:pt x="1746" y="766"/>
                  </a:lnTo>
                  <a:lnTo>
                    <a:pt x="1750" y="766"/>
                  </a:lnTo>
                  <a:lnTo>
                    <a:pt x="1750" y="764"/>
                  </a:lnTo>
                  <a:lnTo>
                    <a:pt x="1754" y="764"/>
                  </a:lnTo>
                  <a:lnTo>
                    <a:pt x="1754" y="762"/>
                  </a:lnTo>
                  <a:lnTo>
                    <a:pt x="1775" y="762"/>
                  </a:lnTo>
                  <a:lnTo>
                    <a:pt x="1775" y="760"/>
                  </a:lnTo>
                  <a:lnTo>
                    <a:pt x="1783" y="760"/>
                  </a:lnTo>
                  <a:lnTo>
                    <a:pt x="1783" y="757"/>
                  </a:lnTo>
                  <a:lnTo>
                    <a:pt x="1791" y="757"/>
                  </a:lnTo>
                  <a:lnTo>
                    <a:pt x="1791" y="753"/>
                  </a:lnTo>
                  <a:lnTo>
                    <a:pt x="1795" y="753"/>
                  </a:lnTo>
                  <a:lnTo>
                    <a:pt x="1795" y="750"/>
                  </a:lnTo>
                  <a:lnTo>
                    <a:pt x="1804" y="750"/>
                  </a:lnTo>
                  <a:lnTo>
                    <a:pt x="1804" y="746"/>
                  </a:lnTo>
                  <a:lnTo>
                    <a:pt x="1816" y="746"/>
                  </a:lnTo>
                  <a:lnTo>
                    <a:pt x="1816" y="745"/>
                  </a:lnTo>
                  <a:lnTo>
                    <a:pt x="1824" y="745"/>
                  </a:lnTo>
                  <a:lnTo>
                    <a:pt x="1824" y="743"/>
                  </a:lnTo>
                  <a:lnTo>
                    <a:pt x="1828" y="743"/>
                  </a:lnTo>
                  <a:lnTo>
                    <a:pt x="1828" y="739"/>
                  </a:lnTo>
                  <a:lnTo>
                    <a:pt x="1832" y="739"/>
                  </a:lnTo>
                  <a:lnTo>
                    <a:pt x="1832" y="738"/>
                  </a:lnTo>
                  <a:lnTo>
                    <a:pt x="1845" y="738"/>
                  </a:lnTo>
                  <a:lnTo>
                    <a:pt x="1845" y="736"/>
                  </a:lnTo>
                  <a:lnTo>
                    <a:pt x="1853" y="736"/>
                  </a:lnTo>
                  <a:lnTo>
                    <a:pt x="1853" y="731"/>
                  </a:lnTo>
                  <a:lnTo>
                    <a:pt x="1861" y="731"/>
                  </a:lnTo>
                  <a:lnTo>
                    <a:pt x="1861" y="727"/>
                  </a:lnTo>
                  <a:lnTo>
                    <a:pt x="1878" y="727"/>
                  </a:lnTo>
                  <a:lnTo>
                    <a:pt x="1878" y="725"/>
                  </a:lnTo>
                  <a:lnTo>
                    <a:pt x="1894" y="725"/>
                  </a:lnTo>
                  <a:lnTo>
                    <a:pt x="1894" y="722"/>
                  </a:lnTo>
                  <a:lnTo>
                    <a:pt x="1898" y="722"/>
                  </a:lnTo>
                  <a:lnTo>
                    <a:pt x="1898" y="718"/>
                  </a:lnTo>
                  <a:lnTo>
                    <a:pt x="1902" y="718"/>
                  </a:lnTo>
                  <a:lnTo>
                    <a:pt x="1902" y="717"/>
                  </a:lnTo>
                  <a:lnTo>
                    <a:pt x="1906" y="717"/>
                  </a:lnTo>
                  <a:lnTo>
                    <a:pt x="1906" y="715"/>
                  </a:lnTo>
                  <a:lnTo>
                    <a:pt x="1915" y="715"/>
                  </a:lnTo>
                  <a:lnTo>
                    <a:pt x="1915" y="713"/>
                  </a:lnTo>
                  <a:lnTo>
                    <a:pt x="1919" y="713"/>
                  </a:lnTo>
                  <a:lnTo>
                    <a:pt x="1919" y="710"/>
                  </a:lnTo>
                  <a:lnTo>
                    <a:pt x="1923" y="710"/>
                  </a:lnTo>
                  <a:lnTo>
                    <a:pt x="1923" y="706"/>
                  </a:lnTo>
                  <a:lnTo>
                    <a:pt x="1939" y="706"/>
                  </a:lnTo>
                  <a:lnTo>
                    <a:pt x="1939" y="704"/>
                  </a:lnTo>
                  <a:lnTo>
                    <a:pt x="1952" y="704"/>
                  </a:lnTo>
                  <a:lnTo>
                    <a:pt x="1952" y="703"/>
                  </a:lnTo>
                  <a:lnTo>
                    <a:pt x="1956" y="703"/>
                  </a:lnTo>
                  <a:lnTo>
                    <a:pt x="1956" y="701"/>
                  </a:lnTo>
                  <a:lnTo>
                    <a:pt x="1960" y="701"/>
                  </a:lnTo>
                  <a:lnTo>
                    <a:pt x="1960" y="697"/>
                  </a:lnTo>
                  <a:lnTo>
                    <a:pt x="1964" y="697"/>
                  </a:lnTo>
                  <a:lnTo>
                    <a:pt x="1964" y="694"/>
                  </a:lnTo>
                  <a:lnTo>
                    <a:pt x="1968" y="694"/>
                  </a:lnTo>
                  <a:lnTo>
                    <a:pt x="1968" y="692"/>
                  </a:lnTo>
                  <a:lnTo>
                    <a:pt x="1976" y="692"/>
                  </a:lnTo>
                  <a:lnTo>
                    <a:pt x="1976" y="690"/>
                  </a:lnTo>
                  <a:lnTo>
                    <a:pt x="1989" y="690"/>
                  </a:lnTo>
                  <a:lnTo>
                    <a:pt x="1989" y="689"/>
                  </a:lnTo>
                  <a:lnTo>
                    <a:pt x="1993" y="689"/>
                  </a:lnTo>
                  <a:lnTo>
                    <a:pt x="1993" y="687"/>
                  </a:lnTo>
                  <a:lnTo>
                    <a:pt x="1997" y="687"/>
                  </a:lnTo>
                  <a:lnTo>
                    <a:pt x="1997" y="685"/>
                  </a:lnTo>
                  <a:lnTo>
                    <a:pt x="2001" y="685"/>
                  </a:lnTo>
                  <a:lnTo>
                    <a:pt x="2001" y="683"/>
                  </a:lnTo>
                  <a:lnTo>
                    <a:pt x="2005" y="683"/>
                  </a:lnTo>
                  <a:lnTo>
                    <a:pt x="2005" y="678"/>
                  </a:lnTo>
                  <a:lnTo>
                    <a:pt x="2013" y="678"/>
                  </a:lnTo>
                  <a:lnTo>
                    <a:pt x="2013" y="675"/>
                  </a:lnTo>
                  <a:lnTo>
                    <a:pt x="2017" y="675"/>
                  </a:lnTo>
                  <a:lnTo>
                    <a:pt x="2017" y="673"/>
                  </a:lnTo>
                  <a:lnTo>
                    <a:pt x="2026" y="673"/>
                  </a:lnTo>
                  <a:lnTo>
                    <a:pt x="2026" y="671"/>
                  </a:lnTo>
                  <a:lnTo>
                    <a:pt x="2038" y="671"/>
                  </a:lnTo>
                  <a:lnTo>
                    <a:pt x="2038" y="669"/>
                  </a:lnTo>
                  <a:lnTo>
                    <a:pt x="2054" y="669"/>
                  </a:lnTo>
                  <a:lnTo>
                    <a:pt x="2054" y="667"/>
                  </a:lnTo>
                  <a:lnTo>
                    <a:pt x="2058" y="667"/>
                  </a:lnTo>
                  <a:lnTo>
                    <a:pt x="2058" y="664"/>
                  </a:lnTo>
                  <a:lnTo>
                    <a:pt x="2067" y="664"/>
                  </a:lnTo>
                  <a:lnTo>
                    <a:pt x="2067" y="662"/>
                  </a:lnTo>
                  <a:lnTo>
                    <a:pt x="2071" y="662"/>
                  </a:lnTo>
                  <a:lnTo>
                    <a:pt x="2071" y="661"/>
                  </a:lnTo>
                  <a:lnTo>
                    <a:pt x="2075" y="661"/>
                  </a:lnTo>
                  <a:lnTo>
                    <a:pt x="2075" y="657"/>
                  </a:lnTo>
                  <a:lnTo>
                    <a:pt x="2083" y="657"/>
                  </a:lnTo>
                  <a:lnTo>
                    <a:pt x="2083" y="652"/>
                  </a:lnTo>
                  <a:lnTo>
                    <a:pt x="2091" y="652"/>
                  </a:lnTo>
                  <a:lnTo>
                    <a:pt x="2091" y="650"/>
                  </a:lnTo>
                  <a:lnTo>
                    <a:pt x="2100" y="650"/>
                  </a:lnTo>
                  <a:lnTo>
                    <a:pt x="2100" y="645"/>
                  </a:lnTo>
                  <a:lnTo>
                    <a:pt x="2104" y="645"/>
                  </a:lnTo>
                  <a:lnTo>
                    <a:pt x="2104" y="641"/>
                  </a:lnTo>
                  <a:lnTo>
                    <a:pt x="2108" y="641"/>
                  </a:lnTo>
                  <a:lnTo>
                    <a:pt x="2108" y="638"/>
                  </a:lnTo>
                  <a:lnTo>
                    <a:pt x="2116" y="638"/>
                  </a:lnTo>
                  <a:lnTo>
                    <a:pt x="2116" y="634"/>
                  </a:lnTo>
                  <a:lnTo>
                    <a:pt x="2120" y="634"/>
                  </a:lnTo>
                  <a:lnTo>
                    <a:pt x="2120" y="627"/>
                  </a:lnTo>
                  <a:lnTo>
                    <a:pt x="2128" y="627"/>
                  </a:lnTo>
                  <a:lnTo>
                    <a:pt x="2128" y="625"/>
                  </a:lnTo>
                  <a:lnTo>
                    <a:pt x="2136" y="625"/>
                  </a:lnTo>
                  <a:lnTo>
                    <a:pt x="2136" y="624"/>
                  </a:lnTo>
                  <a:lnTo>
                    <a:pt x="2145" y="624"/>
                  </a:lnTo>
                  <a:lnTo>
                    <a:pt x="2145" y="622"/>
                  </a:lnTo>
                  <a:lnTo>
                    <a:pt x="2157" y="622"/>
                  </a:lnTo>
                  <a:lnTo>
                    <a:pt x="2157" y="620"/>
                  </a:lnTo>
                  <a:lnTo>
                    <a:pt x="2161" y="620"/>
                  </a:lnTo>
                  <a:lnTo>
                    <a:pt x="2161" y="617"/>
                  </a:lnTo>
                  <a:lnTo>
                    <a:pt x="2165" y="617"/>
                  </a:lnTo>
                  <a:lnTo>
                    <a:pt x="2165" y="613"/>
                  </a:lnTo>
                  <a:lnTo>
                    <a:pt x="2178" y="613"/>
                  </a:lnTo>
                  <a:lnTo>
                    <a:pt x="2178" y="609"/>
                  </a:lnTo>
                  <a:lnTo>
                    <a:pt x="2182" y="609"/>
                  </a:lnTo>
                  <a:lnTo>
                    <a:pt x="2182" y="606"/>
                  </a:lnTo>
                  <a:lnTo>
                    <a:pt x="2194" y="606"/>
                  </a:lnTo>
                  <a:lnTo>
                    <a:pt x="2194" y="604"/>
                  </a:lnTo>
                  <a:lnTo>
                    <a:pt x="2198" y="604"/>
                  </a:lnTo>
                  <a:lnTo>
                    <a:pt x="2198" y="602"/>
                  </a:lnTo>
                  <a:lnTo>
                    <a:pt x="2202" y="602"/>
                  </a:lnTo>
                  <a:lnTo>
                    <a:pt x="2202" y="599"/>
                  </a:lnTo>
                  <a:lnTo>
                    <a:pt x="2219" y="599"/>
                  </a:lnTo>
                  <a:lnTo>
                    <a:pt x="2219" y="597"/>
                  </a:lnTo>
                  <a:lnTo>
                    <a:pt x="2223" y="597"/>
                  </a:lnTo>
                  <a:lnTo>
                    <a:pt x="2223" y="595"/>
                  </a:lnTo>
                  <a:lnTo>
                    <a:pt x="2227" y="595"/>
                  </a:lnTo>
                  <a:lnTo>
                    <a:pt x="2227" y="593"/>
                  </a:lnTo>
                  <a:lnTo>
                    <a:pt x="2231" y="593"/>
                  </a:lnTo>
                  <a:lnTo>
                    <a:pt x="2231" y="590"/>
                  </a:lnTo>
                  <a:lnTo>
                    <a:pt x="2243" y="590"/>
                  </a:lnTo>
                  <a:lnTo>
                    <a:pt x="2243" y="588"/>
                  </a:lnTo>
                  <a:lnTo>
                    <a:pt x="2247" y="588"/>
                  </a:lnTo>
                  <a:lnTo>
                    <a:pt x="2247" y="584"/>
                  </a:lnTo>
                  <a:lnTo>
                    <a:pt x="2268" y="584"/>
                  </a:lnTo>
                  <a:lnTo>
                    <a:pt x="2268" y="583"/>
                  </a:lnTo>
                  <a:lnTo>
                    <a:pt x="2276" y="583"/>
                  </a:lnTo>
                  <a:lnTo>
                    <a:pt x="2276" y="581"/>
                  </a:lnTo>
                  <a:lnTo>
                    <a:pt x="2293" y="581"/>
                  </a:lnTo>
                  <a:lnTo>
                    <a:pt x="2293" y="579"/>
                  </a:lnTo>
                  <a:lnTo>
                    <a:pt x="2297" y="579"/>
                  </a:lnTo>
                  <a:lnTo>
                    <a:pt x="2297" y="577"/>
                  </a:lnTo>
                  <a:lnTo>
                    <a:pt x="2309" y="577"/>
                  </a:lnTo>
                  <a:lnTo>
                    <a:pt x="2309" y="575"/>
                  </a:lnTo>
                  <a:lnTo>
                    <a:pt x="2330" y="575"/>
                  </a:lnTo>
                  <a:lnTo>
                    <a:pt x="2330" y="573"/>
                  </a:lnTo>
                  <a:lnTo>
                    <a:pt x="2346" y="573"/>
                  </a:lnTo>
                  <a:lnTo>
                    <a:pt x="2346" y="570"/>
                  </a:lnTo>
                  <a:lnTo>
                    <a:pt x="2367" y="570"/>
                  </a:lnTo>
                  <a:lnTo>
                    <a:pt x="2367" y="568"/>
                  </a:lnTo>
                  <a:lnTo>
                    <a:pt x="2383" y="568"/>
                  </a:lnTo>
                  <a:lnTo>
                    <a:pt x="2383" y="566"/>
                  </a:lnTo>
                  <a:lnTo>
                    <a:pt x="2387" y="566"/>
                  </a:lnTo>
                  <a:lnTo>
                    <a:pt x="2387" y="562"/>
                  </a:lnTo>
                  <a:lnTo>
                    <a:pt x="2399" y="562"/>
                  </a:lnTo>
                  <a:lnTo>
                    <a:pt x="2399" y="560"/>
                  </a:lnTo>
                  <a:lnTo>
                    <a:pt x="2416" y="560"/>
                  </a:lnTo>
                  <a:lnTo>
                    <a:pt x="2416" y="556"/>
                  </a:lnTo>
                  <a:lnTo>
                    <a:pt x="2424" y="556"/>
                  </a:lnTo>
                  <a:lnTo>
                    <a:pt x="2424" y="554"/>
                  </a:lnTo>
                  <a:lnTo>
                    <a:pt x="2441" y="554"/>
                  </a:lnTo>
                  <a:lnTo>
                    <a:pt x="2441" y="552"/>
                  </a:lnTo>
                  <a:lnTo>
                    <a:pt x="2445" y="552"/>
                  </a:lnTo>
                  <a:lnTo>
                    <a:pt x="2445" y="550"/>
                  </a:lnTo>
                  <a:lnTo>
                    <a:pt x="2453" y="550"/>
                  </a:lnTo>
                  <a:lnTo>
                    <a:pt x="2453" y="549"/>
                  </a:lnTo>
                  <a:lnTo>
                    <a:pt x="2457" y="549"/>
                  </a:lnTo>
                  <a:lnTo>
                    <a:pt x="2457" y="543"/>
                  </a:lnTo>
                  <a:lnTo>
                    <a:pt x="2461" y="543"/>
                  </a:lnTo>
                  <a:lnTo>
                    <a:pt x="2461" y="541"/>
                  </a:lnTo>
                  <a:lnTo>
                    <a:pt x="2465" y="541"/>
                  </a:lnTo>
                  <a:lnTo>
                    <a:pt x="2465" y="539"/>
                  </a:lnTo>
                  <a:lnTo>
                    <a:pt x="2486" y="539"/>
                  </a:lnTo>
                  <a:lnTo>
                    <a:pt x="2486" y="537"/>
                  </a:lnTo>
                  <a:lnTo>
                    <a:pt x="2498" y="537"/>
                  </a:lnTo>
                  <a:lnTo>
                    <a:pt x="2498" y="535"/>
                  </a:lnTo>
                  <a:lnTo>
                    <a:pt x="2510" y="535"/>
                  </a:lnTo>
                  <a:lnTo>
                    <a:pt x="2510" y="533"/>
                  </a:lnTo>
                  <a:lnTo>
                    <a:pt x="2531" y="533"/>
                  </a:lnTo>
                  <a:lnTo>
                    <a:pt x="2531" y="527"/>
                  </a:lnTo>
                  <a:lnTo>
                    <a:pt x="2539" y="527"/>
                  </a:lnTo>
                  <a:lnTo>
                    <a:pt x="2539" y="525"/>
                  </a:lnTo>
                  <a:lnTo>
                    <a:pt x="2543" y="525"/>
                  </a:lnTo>
                  <a:lnTo>
                    <a:pt x="2543" y="518"/>
                  </a:lnTo>
                  <a:lnTo>
                    <a:pt x="2560" y="518"/>
                  </a:lnTo>
                  <a:lnTo>
                    <a:pt x="2560" y="516"/>
                  </a:lnTo>
                  <a:lnTo>
                    <a:pt x="2564" y="516"/>
                  </a:lnTo>
                  <a:lnTo>
                    <a:pt x="2564" y="514"/>
                  </a:lnTo>
                  <a:lnTo>
                    <a:pt x="2568" y="514"/>
                  </a:lnTo>
                  <a:lnTo>
                    <a:pt x="2568" y="512"/>
                  </a:lnTo>
                  <a:lnTo>
                    <a:pt x="2580" y="512"/>
                  </a:lnTo>
                  <a:lnTo>
                    <a:pt x="2580" y="506"/>
                  </a:lnTo>
                  <a:lnTo>
                    <a:pt x="2584" y="506"/>
                  </a:lnTo>
                  <a:lnTo>
                    <a:pt x="2584" y="504"/>
                  </a:lnTo>
                  <a:lnTo>
                    <a:pt x="2593" y="504"/>
                  </a:lnTo>
                  <a:lnTo>
                    <a:pt x="2593" y="502"/>
                  </a:lnTo>
                  <a:lnTo>
                    <a:pt x="2609" y="502"/>
                  </a:lnTo>
                  <a:lnTo>
                    <a:pt x="2609" y="500"/>
                  </a:lnTo>
                  <a:lnTo>
                    <a:pt x="2617" y="500"/>
                  </a:lnTo>
                  <a:lnTo>
                    <a:pt x="2617" y="495"/>
                  </a:lnTo>
                  <a:lnTo>
                    <a:pt x="2621" y="495"/>
                  </a:lnTo>
                  <a:lnTo>
                    <a:pt x="2621" y="493"/>
                  </a:lnTo>
                  <a:lnTo>
                    <a:pt x="2625" y="493"/>
                  </a:lnTo>
                  <a:lnTo>
                    <a:pt x="2625" y="491"/>
                  </a:lnTo>
                  <a:lnTo>
                    <a:pt x="2638" y="491"/>
                  </a:lnTo>
                  <a:lnTo>
                    <a:pt x="2638" y="489"/>
                  </a:lnTo>
                  <a:lnTo>
                    <a:pt x="2642" y="489"/>
                  </a:lnTo>
                  <a:lnTo>
                    <a:pt x="2642" y="487"/>
                  </a:lnTo>
                  <a:lnTo>
                    <a:pt x="2654" y="487"/>
                  </a:lnTo>
                  <a:lnTo>
                    <a:pt x="2654" y="485"/>
                  </a:lnTo>
                  <a:lnTo>
                    <a:pt x="2658" y="485"/>
                  </a:lnTo>
                  <a:lnTo>
                    <a:pt x="2658" y="482"/>
                  </a:lnTo>
                  <a:lnTo>
                    <a:pt x="2667" y="482"/>
                  </a:lnTo>
                  <a:lnTo>
                    <a:pt x="2667" y="480"/>
                  </a:lnTo>
                  <a:lnTo>
                    <a:pt x="2671" y="480"/>
                  </a:lnTo>
                  <a:lnTo>
                    <a:pt x="2671" y="476"/>
                  </a:lnTo>
                  <a:lnTo>
                    <a:pt x="2679" y="476"/>
                  </a:lnTo>
                  <a:lnTo>
                    <a:pt x="2679" y="470"/>
                  </a:lnTo>
                  <a:lnTo>
                    <a:pt x="2683" y="470"/>
                  </a:lnTo>
                  <a:lnTo>
                    <a:pt x="2683" y="467"/>
                  </a:lnTo>
                  <a:lnTo>
                    <a:pt x="2687" y="467"/>
                  </a:lnTo>
                  <a:lnTo>
                    <a:pt x="2687" y="463"/>
                  </a:lnTo>
                  <a:lnTo>
                    <a:pt x="2691" y="463"/>
                  </a:lnTo>
                  <a:lnTo>
                    <a:pt x="2691" y="461"/>
                  </a:lnTo>
                  <a:lnTo>
                    <a:pt x="2716" y="461"/>
                  </a:lnTo>
                  <a:lnTo>
                    <a:pt x="2716" y="459"/>
                  </a:lnTo>
                  <a:lnTo>
                    <a:pt x="2724" y="459"/>
                  </a:lnTo>
                  <a:lnTo>
                    <a:pt x="2724" y="454"/>
                  </a:lnTo>
                  <a:lnTo>
                    <a:pt x="2736" y="454"/>
                  </a:lnTo>
                  <a:lnTo>
                    <a:pt x="2736" y="452"/>
                  </a:lnTo>
                  <a:lnTo>
                    <a:pt x="2740" y="452"/>
                  </a:lnTo>
                  <a:lnTo>
                    <a:pt x="2740" y="450"/>
                  </a:lnTo>
                  <a:lnTo>
                    <a:pt x="2745" y="450"/>
                  </a:lnTo>
                  <a:lnTo>
                    <a:pt x="2745" y="447"/>
                  </a:lnTo>
                  <a:lnTo>
                    <a:pt x="2757" y="447"/>
                  </a:lnTo>
                  <a:lnTo>
                    <a:pt x="2757" y="443"/>
                  </a:lnTo>
                  <a:lnTo>
                    <a:pt x="2765" y="443"/>
                  </a:lnTo>
                  <a:lnTo>
                    <a:pt x="2765" y="441"/>
                  </a:lnTo>
                  <a:lnTo>
                    <a:pt x="2777" y="441"/>
                  </a:lnTo>
                  <a:lnTo>
                    <a:pt x="2777" y="438"/>
                  </a:lnTo>
                  <a:lnTo>
                    <a:pt x="2790" y="438"/>
                  </a:lnTo>
                  <a:lnTo>
                    <a:pt x="2790" y="436"/>
                  </a:lnTo>
                  <a:lnTo>
                    <a:pt x="2802" y="436"/>
                  </a:lnTo>
                  <a:lnTo>
                    <a:pt x="2802" y="434"/>
                  </a:lnTo>
                  <a:lnTo>
                    <a:pt x="2810" y="434"/>
                  </a:lnTo>
                  <a:lnTo>
                    <a:pt x="2810" y="431"/>
                  </a:lnTo>
                  <a:lnTo>
                    <a:pt x="2823" y="431"/>
                  </a:lnTo>
                  <a:lnTo>
                    <a:pt x="2823" y="429"/>
                  </a:lnTo>
                  <a:lnTo>
                    <a:pt x="2831" y="429"/>
                  </a:lnTo>
                  <a:lnTo>
                    <a:pt x="2831" y="427"/>
                  </a:lnTo>
                  <a:lnTo>
                    <a:pt x="2835" y="427"/>
                  </a:lnTo>
                  <a:lnTo>
                    <a:pt x="2835" y="424"/>
                  </a:lnTo>
                  <a:lnTo>
                    <a:pt x="2843" y="424"/>
                  </a:lnTo>
                  <a:lnTo>
                    <a:pt x="2843" y="422"/>
                  </a:lnTo>
                  <a:lnTo>
                    <a:pt x="2847" y="422"/>
                  </a:lnTo>
                  <a:lnTo>
                    <a:pt x="2847" y="419"/>
                  </a:lnTo>
                  <a:lnTo>
                    <a:pt x="2876" y="419"/>
                  </a:lnTo>
                  <a:lnTo>
                    <a:pt x="2876" y="417"/>
                  </a:lnTo>
                  <a:lnTo>
                    <a:pt x="2884" y="417"/>
                  </a:lnTo>
                  <a:lnTo>
                    <a:pt x="2884" y="415"/>
                  </a:lnTo>
                  <a:lnTo>
                    <a:pt x="2888" y="415"/>
                  </a:lnTo>
                  <a:lnTo>
                    <a:pt x="2888" y="412"/>
                  </a:lnTo>
                  <a:lnTo>
                    <a:pt x="2913" y="412"/>
                  </a:lnTo>
                  <a:lnTo>
                    <a:pt x="2913" y="410"/>
                  </a:lnTo>
                  <a:lnTo>
                    <a:pt x="2921" y="410"/>
                  </a:lnTo>
                  <a:lnTo>
                    <a:pt x="2921" y="407"/>
                  </a:lnTo>
                  <a:lnTo>
                    <a:pt x="2925" y="407"/>
                  </a:lnTo>
                  <a:lnTo>
                    <a:pt x="2925" y="405"/>
                  </a:lnTo>
                  <a:lnTo>
                    <a:pt x="2929" y="405"/>
                  </a:lnTo>
                  <a:lnTo>
                    <a:pt x="2929" y="402"/>
                  </a:lnTo>
                  <a:lnTo>
                    <a:pt x="2934" y="402"/>
                  </a:lnTo>
                  <a:lnTo>
                    <a:pt x="2934" y="400"/>
                  </a:lnTo>
                  <a:lnTo>
                    <a:pt x="2942" y="400"/>
                  </a:lnTo>
                  <a:lnTo>
                    <a:pt x="2942" y="397"/>
                  </a:lnTo>
                  <a:lnTo>
                    <a:pt x="2946" y="397"/>
                  </a:lnTo>
                  <a:lnTo>
                    <a:pt x="2946" y="392"/>
                  </a:lnTo>
                  <a:lnTo>
                    <a:pt x="2958" y="392"/>
                  </a:lnTo>
                  <a:lnTo>
                    <a:pt x="2958" y="390"/>
                  </a:lnTo>
                  <a:lnTo>
                    <a:pt x="2962" y="390"/>
                  </a:lnTo>
                  <a:lnTo>
                    <a:pt x="2962" y="387"/>
                  </a:lnTo>
                  <a:lnTo>
                    <a:pt x="2966" y="387"/>
                  </a:lnTo>
                  <a:lnTo>
                    <a:pt x="2966" y="382"/>
                  </a:lnTo>
                  <a:lnTo>
                    <a:pt x="2971" y="382"/>
                  </a:lnTo>
                  <a:lnTo>
                    <a:pt x="2971" y="379"/>
                  </a:lnTo>
                  <a:lnTo>
                    <a:pt x="2995" y="379"/>
                  </a:lnTo>
                  <a:lnTo>
                    <a:pt x="2995" y="377"/>
                  </a:lnTo>
                  <a:lnTo>
                    <a:pt x="3020" y="377"/>
                  </a:lnTo>
                  <a:lnTo>
                    <a:pt x="3020" y="374"/>
                  </a:lnTo>
                  <a:lnTo>
                    <a:pt x="3028" y="374"/>
                  </a:lnTo>
                  <a:lnTo>
                    <a:pt x="3028" y="371"/>
                  </a:lnTo>
                  <a:lnTo>
                    <a:pt x="3036" y="371"/>
                  </a:lnTo>
                  <a:lnTo>
                    <a:pt x="3036" y="366"/>
                  </a:lnTo>
                  <a:lnTo>
                    <a:pt x="3049" y="366"/>
                  </a:lnTo>
                  <a:lnTo>
                    <a:pt x="3049" y="363"/>
                  </a:lnTo>
                  <a:lnTo>
                    <a:pt x="3057" y="363"/>
                  </a:lnTo>
                  <a:lnTo>
                    <a:pt x="3057" y="360"/>
                  </a:lnTo>
                  <a:lnTo>
                    <a:pt x="3065" y="360"/>
                  </a:lnTo>
                  <a:lnTo>
                    <a:pt x="3065" y="357"/>
                  </a:lnTo>
                  <a:lnTo>
                    <a:pt x="3081" y="357"/>
                  </a:lnTo>
                  <a:lnTo>
                    <a:pt x="3081" y="354"/>
                  </a:lnTo>
                  <a:lnTo>
                    <a:pt x="3086" y="354"/>
                  </a:lnTo>
                  <a:lnTo>
                    <a:pt x="3086" y="351"/>
                  </a:lnTo>
                  <a:lnTo>
                    <a:pt x="3135" y="351"/>
                  </a:lnTo>
                  <a:lnTo>
                    <a:pt x="3135" y="348"/>
                  </a:lnTo>
                  <a:lnTo>
                    <a:pt x="3151" y="348"/>
                  </a:lnTo>
                  <a:lnTo>
                    <a:pt x="3151" y="345"/>
                  </a:lnTo>
                  <a:lnTo>
                    <a:pt x="3155" y="345"/>
                  </a:lnTo>
                  <a:lnTo>
                    <a:pt x="3155" y="343"/>
                  </a:lnTo>
                  <a:lnTo>
                    <a:pt x="3160" y="343"/>
                  </a:lnTo>
                  <a:lnTo>
                    <a:pt x="3160" y="340"/>
                  </a:lnTo>
                  <a:lnTo>
                    <a:pt x="3164" y="340"/>
                  </a:lnTo>
                  <a:lnTo>
                    <a:pt x="3164" y="337"/>
                  </a:lnTo>
                  <a:lnTo>
                    <a:pt x="3168" y="337"/>
                  </a:lnTo>
                  <a:lnTo>
                    <a:pt x="3168" y="334"/>
                  </a:lnTo>
                  <a:lnTo>
                    <a:pt x="3188" y="334"/>
                  </a:lnTo>
                  <a:lnTo>
                    <a:pt x="3188" y="331"/>
                  </a:lnTo>
                  <a:lnTo>
                    <a:pt x="3197" y="331"/>
                  </a:lnTo>
                  <a:lnTo>
                    <a:pt x="3197" y="328"/>
                  </a:lnTo>
                  <a:lnTo>
                    <a:pt x="3201" y="328"/>
                  </a:lnTo>
                  <a:lnTo>
                    <a:pt x="3201" y="324"/>
                  </a:lnTo>
                  <a:lnTo>
                    <a:pt x="3213" y="324"/>
                  </a:lnTo>
                  <a:lnTo>
                    <a:pt x="3213" y="321"/>
                  </a:lnTo>
                  <a:lnTo>
                    <a:pt x="3242" y="321"/>
                  </a:lnTo>
                  <a:lnTo>
                    <a:pt x="3242" y="318"/>
                  </a:lnTo>
                  <a:lnTo>
                    <a:pt x="3262" y="318"/>
                  </a:lnTo>
                  <a:lnTo>
                    <a:pt x="3262" y="315"/>
                  </a:lnTo>
                  <a:lnTo>
                    <a:pt x="3266" y="315"/>
                  </a:lnTo>
                  <a:lnTo>
                    <a:pt x="3266" y="312"/>
                  </a:lnTo>
                  <a:lnTo>
                    <a:pt x="3279" y="312"/>
                  </a:lnTo>
                  <a:lnTo>
                    <a:pt x="3279" y="309"/>
                  </a:lnTo>
                  <a:lnTo>
                    <a:pt x="3283" y="309"/>
                  </a:lnTo>
                  <a:lnTo>
                    <a:pt x="3283" y="305"/>
                  </a:lnTo>
                  <a:lnTo>
                    <a:pt x="3287" y="305"/>
                  </a:lnTo>
                  <a:lnTo>
                    <a:pt x="3287" y="302"/>
                  </a:lnTo>
                  <a:lnTo>
                    <a:pt x="3291" y="302"/>
                  </a:lnTo>
                  <a:lnTo>
                    <a:pt x="3291" y="299"/>
                  </a:lnTo>
                  <a:lnTo>
                    <a:pt x="3303" y="299"/>
                  </a:lnTo>
                  <a:lnTo>
                    <a:pt x="3303" y="296"/>
                  </a:lnTo>
                  <a:lnTo>
                    <a:pt x="3316" y="296"/>
                  </a:lnTo>
                  <a:lnTo>
                    <a:pt x="3316" y="289"/>
                  </a:lnTo>
                  <a:lnTo>
                    <a:pt x="3320" y="289"/>
                  </a:lnTo>
                  <a:lnTo>
                    <a:pt x="3320" y="286"/>
                  </a:lnTo>
                  <a:lnTo>
                    <a:pt x="3336" y="286"/>
                  </a:lnTo>
                  <a:lnTo>
                    <a:pt x="3336" y="282"/>
                  </a:lnTo>
                  <a:lnTo>
                    <a:pt x="3340" y="282"/>
                  </a:lnTo>
                  <a:lnTo>
                    <a:pt x="3340" y="279"/>
                  </a:lnTo>
                  <a:lnTo>
                    <a:pt x="3365" y="279"/>
                  </a:lnTo>
                  <a:lnTo>
                    <a:pt x="3365" y="276"/>
                  </a:lnTo>
                  <a:lnTo>
                    <a:pt x="3369" y="276"/>
                  </a:lnTo>
                  <a:lnTo>
                    <a:pt x="3369" y="272"/>
                  </a:lnTo>
                  <a:lnTo>
                    <a:pt x="3377" y="272"/>
                  </a:lnTo>
                  <a:lnTo>
                    <a:pt x="3377" y="269"/>
                  </a:lnTo>
                  <a:lnTo>
                    <a:pt x="3414" y="269"/>
                  </a:lnTo>
                  <a:lnTo>
                    <a:pt x="3414" y="265"/>
                  </a:lnTo>
                  <a:lnTo>
                    <a:pt x="3427" y="265"/>
                  </a:lnTo>
                  <a:lnTo>
                    <a:pt x="3427" y="261"/>
                  </a:lnTo>
                  <a:lnTo>
                    <a:pt x="3447" y="261"/>
                  </a:lnTo>
                  <a:lnTo>
                    <a:pt x="3447" y="258"/>
                  </a:lnTo>
                  <a:lnTo>
                    <a:pt x="3451" y="258"/>
                  </a:lnTo>
                  <a:lnTo>
                    <a:pt x="3451" y="254"/>
                  </a:lnTo>
                  <a:lnTo>
                    <a:pt x="3468" y="254"/>
                  </a:lnTo>
                  <a:lnTo>
                    <a:pt x="3468" y="250"/>
                  </a:lnTo>
                  <a:lnTo>
                    <a:pt x="3509" y="250"/>
                  </a:lnTo>
                  <a:lnTo>
                    <a:pt x="3509" y="246"/>
                  </a:lnTo>
                  <a:lnTo>
                    <a:pt x="3570" y="246"/>
                  </a:lnTo>
                  <a:lnTo>
                    <a:pt x="3570" y="242"/>
                  </a:lnTo>
                  <a:lnTo>
                    <a:pt x="3624" y="242"/>
                  </a:lnTo>
                  <a:lnTo>
                    <a:pt x="3624" y="238"/>
                  </a:lnTo>
                  <a:lnTo>
                    <a:pt x="3632" y="238"/>
                  </a:lnTo>
                  <a:lnTo>
                    <a:pt x="3632" y="234"/>
                  </a:lnTo>
                  <a:lnTo>
                    <a:pt x="3640" y="234"/>
                  </a:lnTo>
                  <a:lnTo>
                    <a:pt x="3640" y="229"/>
                  </a:lnTo>
                  <a:lnTo>
                    <a:pt x="3653" y="229"/>
                  </a:lnTo>
                  <a:lnTo>
                    <a:pt x="3653" y="225"/>
                  </a:lnTo>
                  <a:lnTo>
                    <a:pt x="3694" y="225"/>
                  </a:lnTo>
                  <a:lnTo>
                    <a:pt x="3694" y="220"/>
                  </a:lnTo>
                  <a:lnTo>
                    <a:pt x="3702" y="220"/>
                  </a:lnTo>
                  <a:lnTo>
                    <a:pt x="3702" y="216"/>
                  </a:lnTo>
                  <a:lnTo>
                    <a:pt x="3706" y="216"/>
                  </a:lnTo>
                  <a:lnTo>
                    <a:pt x="3706" y="211"/>
                  </a:lnTo>
                  <a:lnTo>
                    <a:pt x="3714" y="211"/>
                  </a:lnTo>
                  <a:lnTo>
                    <a:pt x="3714" y="207"/>
                  </a:lnTo>
                  <a:lnTo>
                    <a:pt x="3722" y="207"/>
                  </a:lnTo>
                  <a:lnTo>
                    <a:pt x="3722" y="202"/>
                  </a:lnTo>
                  <a:lnTo>
                    <a:pt x="3747" y="202"/>
                  </a:lnTo>
                  <a:lnTo>
                    <a:pt x="3747" y="197"/>
                  </a:lnTo>
                  <a:lnTo>
                    <a:pt x="3788" y="197"/>
                  </a:lnTo>
                  <a:lnTo>
                    <a:pt x="3788" y="192"/>
                  </a:lnTo>
                  <a:lnTo>
                    <a:pt x="3792" y="192"/>
                  </a:lnTo>
                  <a:lnTo>
                    <a:pt x="3792" y="187"/>
                  </a:lnTo>
                  <a:lnTo>
                    <a:pt x="3817" y="187"/>
                  </a:lnTo>
                  <a:lnTo>
                    <a:pt x="3817" y="177"/>
                  </a:lnTo>
                  <a:lnTo>
                    <a:pt x="3829" y="177"/>
                  </a:lnTo>
                  <a:lnTo>
                    <a:pt x="3829" y="172"/>
                  </a:lnTo>
                  <a:lnTo>
                    <a:pt x="3833" y="172"/>
                  </a:lnTo>
                  <a:lnTo>
                    <a:pt x="3833" y="161"/>
                  </a:lnTo>
                  <a:lnTo>
                    <a:pt x="3850" y="161"/>
                  </a:lnTo>
                  <a:lnTo>
                    <a:pt x="3850" y="156"/>
                  </a:lnTo>
                  <a:lnTo>
                    <a:pt x="3916" y="156"/>
                  </a:lnTo>
                  <a:lnTo>
                    <a:pt x="3916" y="150"/>
                  </a:lnTo>
                  <a:lnTo>
                    <a:pt x="3928" y="150"/>
                  </a:lnTo>
                  <a:lnTo>
                    <a:pt x="3928" y="144"/>
                  </a:lnTo>
                  <a:lnTo>
                    <a:pt x="3948" y="144"/>
                  </a:lnTo>
                  <a:lnTo>
                    <a:pt x="3948" y="137"/>
                  </a:lnTo>
                  <a:lnTo>
                    <a:pt x="4039" y="137"/>
                  </a:lnTo>
                  <a:lnTo>
                    <a:pt x="4039" y="123"/>
                  </a:lnTo>
                  <a:lnTo>
                    <a:pt x="4047" y="123"/>
                  </a:lnTo>
                  <a:lnTo>
                    <a:pt x="4047" y="115"/>
                  </a:lnTo>
                  <a:lnTo>
                    <a:pt x="4055" y="115"/>
                  </a:lnTo>
                  <a:lnTo>
                    <a:pt x="4055" y="108"/>
                  </a:lnTo>
                  <a:lnTo>
                    <a:pt x="4072" y="108"/>
                  </a:lnTo>
                  <a:lnTo>
                    <a:pt x="4072" y="101"/>
                  </a:lnTo>
                  <a:lnTo>
                    <a:pt x="4076" y="101"/>
                  </a:lnTo>
                  <a:lnTo>
                    <a:pt x="4076" y="93"/>
                  </a:lnTo>
                  <a:lnTo>
                    <a:pt x="4080" y="93"/>
                  </a:lnTo>
                  <a:lnTo>
                    <a:pt x="4080" y="85"/>
                  </a:lnTo>
                  <a:lnTo>
                    <a:pt x="4117" y="85"/>
                  </a:lnTo>
                  <a:lnTo>
                    <a:pt x="4117" y="73"/>
                  </a:lnTo>
                  <a:lnTo>
                    <a:pt x="4351" y="73"/>
                  </a:lnTo>
                  <a:lnTo>
                    <a:pt x="4351" y="61"/>
                  </a:lnTo>
                  <a:lnTo>
                    <a:pt x="4355" y="61"/>
                  </a:lnTo>
                  <a:lnTo>
                    <a:pt x="4355" y="49"/>
                  </a:lnTo>
                  <a:lnTo>
                    <a:pt x="4380" y="49"/>
                  </a:lnTo>
                  <a:lnTo>
                    <a:pt x="4380" y="36"/>
                  </a:lnTo>
                  <a:lnTo>
                    <a:pt x="4392" y="36"/>
                  </a:lnTo>
                  <a:lnTo>
                    <a:pt x="4392" y="19"/>
                  </a:lnTo>
                  <a:lnTo>
                    <a:pt x="4491" y="19"/>
                  </a:lnTo>
                  <a:lnTo>
                    <a:pt x="4491" y="0"/>
                  </a:lnTo>
                  <a:lnTo>
                    <a:pt x="4499" y="0"/>
                  </a:lnTo>
                </a:path>
              </a:pathLst>
            </a:custGeom>
            <a:noFill/>
            <a:ln w="57150">
              <a:solidFill>
                <a:schemeClr val="tx2">
                  <a:lumMod val="50000"/>
                </a:schemeClr>
              </a:solidFill>
              <a:round/>
              <a:headEnd/>
              <a:tailEnd/>
            </a:ln>
          </p:spPr>
          <p:txBody>
            <a:bodyPr/>
            <a:lstStyle/>
            <a:p>
              <a:endParaRPr lang="es-ES" sz="1600" b="1">
                <a:solidFill>
                  <a:srgbClr val="21557F"/>
                </a:solidFill>
                <a:latin typeface="Verdana" charset="0"/>
                <a:ea typeface="Verdana" charset="0"/>
                <a:cs typeface="Verdana" charset="0"/>
              </a:endParaRPr>
            </a:p>
          </p:txBody>
        </p:sp>
      </p:grpSp>
      <p:sp>
        <p:nvSpPr>
          <p:cNvPr id="54" name="1 Rectángulo"/>
          <p:cNvSpPr/>
          <p:nvPr/>
        </p:nvSpPr>
        <p:spPr>
          <a:xfrm>
            <a:off x="642478" y="6093296"/>
            <a:ext cx="8250002" cy="400110"/>
          </a:xfrm>
          <a:prstGeom prst="rect">
            <a:avLst/>
          </a:prstGeom>
        </p:spPr>
        <p:txBody>
          <a:bodyPr wrap="square">
            <a:spAutoFit/>
          </a:bodyPr>
          <a:lstStyle/>
          <a:p>
            <a:pPr algn="r"/>
            <a:r>
              <a:rPr lang="en-US" sz="1000" dirty="0" err="1">
                <a:solidFill>
                  <a:srgbClr val="287AC8"/>
                </a:solidFill>
                <a:latin typeface="Verdana" charset="0"/>
                <a:ea typeface="Verdana" charset="0"/>
                <a:cs typeface="Verdana" charset="0"/>
              </a:rPr>
              <a:t>Pfeffer</a:t>
            </a:r>
            <a:r>
              <a:rPr lang="en-US" sz="1000" dirty="0">
                <a:solidFill>
                  <a:srgbClr val="287AC8"/>
                </a:solidFill>
                <a:latin typeface="Verdana" charset="0"/>
                <a:ea typeface="Verdana" charset="0"/>
                <a:cs typeface="Verdana" charset="0"/>
              </a:rPr>
              <a:t>, McMurray, Velazquez, </a:t>
            </a:r>
            <a:r>
              <a:rPr lang="en-US" sz="1000" i="1" dirty="0">
                <a:solidFill>
                  <a:srgbClr val="287AC8"/>
                </a:solidFill>
                <a:latin typeface="Verdana" charset="0"/>
                <a:ea typeface="Verdana" charset="0"/>
                <a:cs typeface="Verdana" charset="0"/>
              </a:rPr>
              <a:t>et al. N </a:t>
            </a:r>
            <a:r>
              <a:rPr lang="en-US" sz="1000" i="1" dirty="0" err="1">
                <a:solidFill>
                  <a:srgbClr val="287AC8"/>
                </a:solidFill>
                <a:latin typeface="Verdana" charset="0"/>
                <a:ea typeface="Verdana" charset="0"/>
                <a:cs typeface="Verdana" charset="0"/>
              </a:rPr>
              <a:t>Engl</a:t>
            </a:r>
            <a:r>
              <a:rPr lang="en-US" sz="1000" i="1" dirty="0">
                <a:solidFill>
                  <a:srgbClr val="287AC8"/>
                </a:solidFill>
                <a:latin typeface="Verdana" charset="0"/>
                <a:ea typeface="Verdana" charset="0"/>
                <a:cs typeface="Verdana" charset="0"/>
              </a:rPr>
              <a:t> J Med</a:t>
            </a:r>
            <a:r>
              <a:rPr lang="en-US" sz="1000" dirty="0">
                <a:solidFill>
                  <a:srgbClr val="287AC8"/>
                </a:solidFill>
                <a:latin typeface="Verdana" charset="0"/>
                <a:ea typeface="Verdana" charset="0"/>
                <a:cs typeface="Verdana" charset="0"/>
              </a:rPr>
              <a:t> 2003;349</a:t>
            </a:r>
          </a:p>
          <a:p>
            <a:pPr algn="r"/>
            <a:endParaRPr lang="es-ES" sz="1000" i="1" dirty="0">
              <a:solidFill>
                <a:srgbClr val="287AC8"/>
              </a:solidFill>
              <a:latin typeface="Verdana" charset="0"/>
              <a:ea typeface="Verdana" charset="0"/>
              <a:cs typeface="Verdana" charset="0"/>
            </a:endParaRPr>
          </a:p>
        </p:txBody>
      </p:sp>
    </p:spTree>
    <p:extLst>
      <p:ext uri="{BB962C8B-B14F-4D97-AF65-F5344CB8AC3E}">
        <p14:creationId xmlns:p14="http://schemas.microsoft.com/office/powerpoint/2010/main" val="1230757310"/>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77258">
                                            <p:txEl>
                                              <p:pRg st="0" end="0"/>
                                            </p:txEl>
                                          </p:spTgt>
                                        </p:tgtEl>
                                        <p:attrNameLst>
                                          <p:attrName>style.visibility</p:attrName>
                                        </p:attrNameLst>
                                      </p:cBhvr>
                                      <p:to>
                                        <p:strVal val="visible"/>
                                      </p:to>
                                    </p:set>
                                    <p:animEffect transition="in" filter="fade">
                                      <p:cBhvr>
                                        <p:cTn id="11" dur="1000"/>
                                        <p:tgtEl>
                                          <p:spTgt spid="77725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1000"/>
                                        <p:tgtEl>
                                          <p:spTgt spid="5"/>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777260">
                                            <p:txEl>
                                              <p:pRg st="0" end="0"/>
                                            </p:txEl>
                                          </p:spTgt>
                                        </p:tgtEl>
                                        <p:attrNameLst>
                                          <p:attrName>style.visibility</p:attrName>
                                        </p:attrNameLst>
                                      </p:cBhvr>
                                      <p:to>
                                        <p:strVal val="visible"/>
                                      </p:to>
                                    </p:set>
                                    <p:animEffect transition="in" filter="fade">
                                      <p:cBhvr>
                                        <p:cTn id="20" dur="1000"/>
                                        <p:tgtEl>
                                          <p:spTgt spid="77726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7258" grpId="0" build="p"/>
      <p:bldP spid="777260"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611560" y="1052736"/>
            <a:ext cx="7897812" cy="5073804"/>
            <a:chOff x="573" y="1170"/>
            <a:chExt cx="4975" cy="2930"/>
          </a:xfrm>
        </p:grpSpPr>
        <p:sp>
          <p:nvSpPr>
            <p:cNvPr id="63492" name="Rectangle 4"/>
            <p:cNvSpPr>
              <a:spLocks noChangeArrowheads="1"/>
            </p:cNvSpPr>
            <p:nvPr/>
          </p:nvSpPr>
          <p:spPr bwMode="auto">
            <a:xfrm>
              <a:off x="573" y="2160"/>
              <a:ext cx="4974" cy="990"/>
            </a:xfrm>
            <a:prstGeom prst="rect">
              <a:avLst/>
            </a:prstGeom>
            <a:solidFill>
              <a:srgbClr val="8EB4E3"/>
            </a:solidFill>
            <a:ln w="38100">
              <a:solidFill>
                <a:srgbClr val="F39A44"/>
              </a:solidFill>
              <a:miter lim="800000"/>
              <a:headEnd/>
              <a:tailEnd/>
            </a:ln>
            <a:extLst/>
          </p:spPr>
          <p:txBody>
            <a:bodyPr/>
            <a:lstStyle/>
            <a:p>
              <a:pPr marL="185738" indent="-185738" eaLnBrk="1" hangingPunct="1">
                <a:lnSpc>
                  <a:spcPct val="110000"/>
                </a:lnSpc>
                <a:spcBef>
                  <a:spcPct val="20000"/>
                </a:spcBef>
              </a:pPr>
              <a:r>
                <a:rPr lang="es-ES_tradnl" sz="1600" b="1" dirty="0">
                  <a:solidFill>
                    <a:srgbClr val="D97A33"/>
                  </a:solidFill>
                  <a:latin typeface="Verdana" charset="0"/>
                  <a:ea typeface="Verdana" charset="0"/>
                  <a:cs typeface="Verdana" charset="0"/>
                </a:rPr>
                <a:t>Efectos secundarios:</a:t>
              </a:r>
            </a:p>
            <a:p>
              <a:pPr marL="742950" lvl="1" indent="-285750">
                <a:lnSpc>
                  <a:spcPct val="90000"/>
                </a:lnSpc>
                <a:spcBef>
                  <a:spcPct val="20000"/>
                </a:spcBef>
                <a:buClr>
                  <a:srgbClr val="D97A33"/>
                </a:buClr>
                <a:buSzPct val="125000"/>
                <a:buFont typeface="Wingdings" panose="05000000000000000000" pitchFamily="2" charset="2"/>
                <a:buChar char="v"/>
              </a:pPr>
              <a:r>
                <a:rPr lang="es-ES_tradnl" sz="1600" b="1" dirty="0">
                  <a:solidFill>
                    <a:srgbClr val="21557F"/>
                  </a:solidFill>
                  <a:latin typeface="Verdana" charset="0"/>
                  <a:ea typeface="Verdana" charset="0"/>
                  <a:cs typeface="Verdana" charset="0"/>
                </a:rPr>
                <a:t>Hipotensión sintomática.</a:t>
              </a:r>
            </a:p>
            <a:p>
              <a:pPr marL="742950" lvl="1" indent="-285750">
                <a:lnSpc>
                  <a:spcPct val="90000"/>
                </a:lnSpc>
                <a:spcBef>
                  <a:spcPct val="20000"/>
                </a:spcBef>
                <a:buClr>
                  <a:srgbClr val="D97A33"/>
                </a:buClr>
                <a:buSzPct val="125000"/>
                <a:buFont typeface="Wingdings" panose="05000000000000000000" pitchFamily="2" charset="2"/>
                <a:buChar char="v"/>
              </a:pPr>
              <a:r>
                <a:rPr lang="es-ES_tradnl" sz="1600" b="1" dirty="0">
                  <a:solidFill>
                    <a:srgbClr val="21557F"/>
                  </a:solidFill>
                  <a:latin typeface="Verdana" charset="0"/>
                  <a:ea typeface="Verdana" charset="0"/>
                  <a:cs typeface="Verdana" charset="0"/>
                </a:rPr>
                <a:t>Insuficiencia renal, </a:t>
              </a:r>
              <a:r>
                <a:rPr lang="es-ES_tradnl" sz="1600" b="1" dirty="0" err="1">
                  <a:solidFill>
                    <a:srgbClr val="21557F"/>
                  </a:solidFill>
                  <a:latin typeface="Verdana" charset="0"/>
                  <a:ea typeface="Verdana" charset="0"/>
                  <a:cs typeface="Verdana" charset="0"/>
                </a:rPr>
                <a:t>hiperpotasemia</a:t>
              </a:r>
              <a:r>
                <a:rPr lang="es-ES_tradnl" sz="1600" b="1" dirty="0">
                  <a:solidFill>
                    <a:srgbClr val="21557F"/>
                  </a:solidFill>
                  <a:latin typeface="Verdana" charset="0"/>
                  <a:ea typeface="Verdana" charset="0"/>
                  <a:cs typeface="Verdana" charset="0"/>
                </a:rPr>
                <a:t> (vigilar Cr y K+).</a:t>
              </a:r>
            </a:p>
            <a:p>
              <a:pPr marL="742950" lvl="1" indent="-285750">
                <a:lnSpc>
                  <a:spcPct val="90000"/>
                </a:lnSpc>
                <a:spcBef>
                  <a:spcPct val="20000"/>
                </a:spcBef>
                <a:buClr>
                  <a:srgbClr val="D97A33"/>
                </a:buClr>
                <a:buSzPct val="125000"/>
                <a:buFont typeface="Wingdings" panose="05000000000000000000" pitchFamily="2" charset="2"/>
                <a:buChar char="v"/>
              </a:pPr>
              <a:r>
                <a:rPr lang="es-ES_tradnl" sz="1600" b="1" dirty="0">
                  <a:solidFill>
                    <a:srgbClr val="21557F"/>
                  </a:solidFill>
                  <a:latin typeface="Verdana" charset="0"/>
                  <a:ea typeface="Verdana" charset="0"/>
                  <a:cs typeface="Verdana" charset="0"/>
                </a:rPr>
                <a:t>Especialmente si se asocia </a:t>
              </a:r>
              <a:r>
                <a:rPr lang="es-ES_tradnl" sz="1600" b="1" dirty="0" err="1">
                  <a:solidFill>
                    <a:srgbClr val="21557F"/>
                  </a:solidFill>
                  <a:latin typeface="Verdana" charset="0"/>
                  <a:ea typeface="Verdana" charset="0"/>
                  <a:cs typeface="Verdana" charset="0"/>
                </a:rPr>
                <a:t>antialdosterónico</a:t>
              </a:r>
              <a:r>
                <a:rPr lang="es-ES_tradnl" sz="1600" b="1" dirty="0">
                  <a:solidFill>
                    <a:srgbClr val="21557F"/>
                  </a:solidFill>
                  <a:latin typeface="Verdana" charset="0"/>
                  <a:ea typeface="Verdana" charset="0"/>
                  <a:cs typeface="Verdana" charset="0"/>
                </a:rPr>
                <a:t>.</a:t>
              </a:r>
            </a:p>
            <a:p>
              <a:pPr marL="742950" lvl="1" indent="-285750">
                <a:lnSpc>
                  <a:spcPct val="90000"/>
                </a:lnSpc>
                <a:spcBef>
                  <a:spcPct val="20000"/>
                </a:spcBef>
                <a:buClr>
                  <a:srgbClr val="D97A33"/>
                </a:buClr>
                <a:buSzPct val="125000"/>
                <a:buFont typeface="Wingdings" panose="05000000000000000000" pitchFamily="2" charset="2"/>
                <a:buChar char="v"/>
              </a:pPr>
              <a:r>
                <a:rPr lang="es-ES_tradnl" sz="1600" b="1" dirty="0">
                  <a:solidFill>
                    <a:srgbClr val="21557F"/>
                  </a:solidFill>
                  <a:latin typeface="Verdana" charset="0"/>
                  <a:ea typeface="Verdana" charset="0"/>
                  <a:cs typeface="Verdana" charset="0"/>
                </a:rPr>
                <a:t>IECAS : tos seca, edema </a:t>
              </a:r>
              <a:r>
                <a:rPr lang="es-ES_tradnl" sz="1600" b="1" dirty="0" err="1">
                  <a:solidFill>
                    <a:srgbClr val="21557F"/>
                  </a:solidFill>
                  <a:latin typeface="Verdana" charset="0"/>
                  <a:ea typeface="Verdana" charset="0"/>
                  <a:cs typeface="Verdana" charset="0"/>
                </a:rPr>
                <a:t>angioneurótico</a:t>
              </a:r>
              <a:r>
                <a:rPr lang="es-ES_tradnl" sz="1600" b="1" dirty="0">
                  <a:solidFill>
                    <a:srgbClr val="21557F"/>
                  </a:solidFill>
                  <a:latin typeface="Verdana" charset="0"/>
                  <a:ea typeface="Verdana" charset="0"/>
                  <a:cs typeface="Verdana" charset="0"/>
                </a:rPr>
                <a:t>.</a:t>
              </a:r>
            </a:p>
          </p:txBody>
        </p:sp>
        <p:sp>
          <p:nvSpPr>
            <p:cNvPr id="63493" name="Rectangle 5"/>
            <p:cNvSpPr>
              <a:spLocks noChangeArrowheads="1"/>
            </p:cNvSpPr>
            <p:nvPr/>
          </p:nvSpPr>
          <p:spPr bwMode="auto">
            <a:xfrm>
              <a:off x="573" y="3151"/>
              <a:ext cx="4974" cy="949"/>
            </a:xfrm>
            <a:prstGeom prst="rect">
              <a:avLst/>
            </a:prstGeom>
            <a:solidFill>
              <a:srgbClr val="C6D9F1">
                <a:alpha val="50000"/>
              </a:srgbClr>
            </a:solidFill>
            <a:ln w="38100">
              <a:solidFill>
                <a:srgbClr val="F39A44"/>
              </a:solidFill>
              <a:miter lim="800000"/>
              <a:headEnd/>
              <a:tailEnd/>
            </a:ln>
            <a:extLst/>
          </p:spPr>
          <p:txBody>
            <a:bodyPr/>
            <a:lstStyle/>
            <a:p>
              <a:pPr marL="185738" indent="-185738" eaLnBrk="1" hangingPunct="1">
                <a:lnSpc>
                  <a:spcPct val="90000"/>
                </a:lnSpc>
                <a:spcBef>
                  <a:spcPct val="20000"/>
                </a:spcBef>
              </a:pPr>
              <a:r>
                <a:rPr lang="es-ES_tradnl" sz="1600" b="1" dirty="0">
                  <a:solidFill>
                    <a:srgbClr val="D97A33"/>
                  </a:solidFill>
                  <a:latin typeface="Verdana" charset="0"/>
                  <a:ea typeface="Verdana" charset="0"/>
                  <a:cs typeface="Verdana" charset="0"/>
                </a:rPr>
                <a:t>Dosis:</a:t>
              </a:r>
            </a:p>
            <a:p>
              <a:pPr marL="742950" lvl="1" indent="-285750">
                <a:lnSpc>
                  <a:spcPct val="90000"/>
                </a:lnSpc>
                <a:spcBef>
                  <a:spcPct val="20000"/>
                </a:spcBef>
                <a:buClr>
                  <a:srgbClr val="D97A33"/>
                </a:buClr>
                <a:buSzPct val="125000"/>
                <a:buFont typeface="Wingdings" panose="05000000000000000000" pitchFamily="2" charset="2"/>
                <a:buChar char="v"/>
              </a:pPr>
              <a:r>
                <a:rPr lang="es-ES_tradnl" sz="1600" b="1" dirty="0">
                  <a:solidFill>
                    <a:srgbClr val="21557F"/>
                  </a:solidFill>
                  <a:latin typeface="Verdana" charset="0"/>
                  <a:ea typeface="Verdana" charset="0"/>
                  <a:cs typeface="Verdana" charset="0"/>
                </a:rPr>
                <a:t>De comienzo bajas, con titulación progresiva.</a:t>
              </a:r>
              <a:endParaRPr lang="es-ES_tradnl" sz="1600" b="1" u="sng" dirty="0">
                <a:solidFill>
                  <a:srgbClr val="21557F"/>
                </a:solidFill>
                <a:latin typeface="Verdana" charset="0"/>
                <a:ea typeface="Verdana" charset="0"/>
                <a:cs typeface="Verdana" charset="0"/>
              </a:endParaRPr>
            </a:p>
            <a:p>
              <a:pPr marL="742950" lvl="1" indent="-285750">
                <a:lnSpc>
                  <a:spcPct val="90000"/>
                </a:lnSpc>
                <a:spcBef>
                  <a:spcPct val="20000"/>
                </a:spcBef>
                <a:buClr>
                  <a:srgbClr val="D97A33"/>
                </a:buClr>
                <a:buSzPct val="125000"/>
                <a:buFont typeface="Wingdings" panose="05000000000000000000" pitchFamily="2" charset="2"/>
                <a:buChar char="v"/>
              </a:pPr>
              <a:r>
                <a:rPr lang="es-ES_tradnl" sz="1600" b="1" dirty="0">
                  <a:solidFill>
                    <a:srgbClr val="21557F"/>
                  </a:solidFill>
                  <a:latin typeface="Verdana" charset="0"/>
                  <a:ea typeface="Verdana" charset="0"/>
                  <a:cs typeface="Verdana" charset="0"/>
                </a:rPr>
                <a:t>Dosis objetivo: la alcanzada en los ensayos clínicos.</a:t>
              </a:r>
            </a:p>
            <a:p>
              <a:pPr marL="742950" lvl="1" indent="-285750">
                <a:lnSpc>
                  <a:spcPct val="90000"/>
                </a:lnSpc>
                <a:spcBef>
                  <a:spcPct val="20000"/>
                </a:spcBef>
                <a:buClr>
                  <a:srgbClr val="D97A33"/>
                </a:buClr>
                <a:buSzPct val="125000"/>
                <a:buFont typeface="Wingdings" panose="05000000000000000000" pitchFamily="2" charset="2"/>
                <a:buChar char="v"/>
              </a:pPr>
              <a:r>
                <a:rPr lang="es-ES_tradnl" sz="1600" b="1" dirty="0">
                  <a:solidFill>
                    <a:srgbClr val="21557F"/>
                  </a:solidFill>
                  <a:latin typeface="Verdana" charset="0"/>
                  <a:ea typeface="Verdana" charset="0"/>
                  <a:cs typeface="Verdana" charset="0"/>
                </a:rPr>
                <a:t>Dosis altas </a:t>
              </a:r>
              <a:r>
                <a:rPr lang="es-ES_tradnl" sz="1400" b="1" dirty="0">
                  <a:solidFill>
                    <a:srgbClr val="21557F"/>
                  </a:solidFill>
                  <a:latin typeface="Verdana" charset="0"/>
                  <a:ea typeface="Verdana" charset="0"/>
                  <a:cs typeface="Verdana" charset="0"/>
                </a:rPr>
                <a:t>&gt;</a:t>
              </a:r>
              <a:r>
                <a:rPr lang="es-ES_tradnl" sz="1600" b="1" dirty="0">
                  <a:solidFill>
                    <a:srgbClr val="21557F"/>
                  </a:solidFill>
                  <a:latin typeface="Verdana" charset="0"/>
                  <a:ea typeface="Verdana" charset="0"/>
                  <a:cs typeface="Verdana" charset="0"/>
                </a:rPr>
                <a:t> dosis bajas (aunque más efectos adversos).</a:t>
              </a:r>
            </a:p>
            <a:p>
              <a:pPr marL="742950" lvl="1" indent="-285750">
                <a:lnSpc>
                  <a:spcPct val="90000"/>
                </a:lnSpc>
                <a:spcBef>
                  <a:spcPct val="20000"/>
                </a:spcBef>
                <a:buClr>
                  <a:srgbClr val="D97A33"/>
                </a:buClr>
                <a:buSzPct val="125000"/>
                <a:buFont typeface="Wingdings" panose="05000000000000000000" pitchFamily="2" charset="2"/>
                <a:buChar char="v"/>
              </a:pPr>
              <a:r>
                <a:rPr lang="es-ES_tradnl" sz="1600" b="1" dirty="0">
                  <a:solidFill>
                    <a:srgbClr val="21557F"/>
                  </a:solidFill>
                  <a:latin typeface="Verdana" charset="0"/>
                  <a:ea typeface="Verdana" charset="0"/>
                  <a:cs typeface="Verdana" charset="0"/>
                </a:rPr>
                <a:t>Priorizar combinación con betabloqueante sobre la dosis alta.</a:t>
              </a:r>
            </a:p>
            <a:p>
              <a:pPr marL="185738" indent="-185738" eaLnBrk="1" hangingPunct="1">
                <a:lnSpc>
                  <a:spcPct val="90000"/>
                </a:lnSpc>
                <a:spcBef>
                  <a:spcPct val="20000"/>
                </a:spcBef>
                <a:buClr>
                  <a:schemeClr val="folHlink"/>
                </a:buClr>
                <a:buFont typeface="Times" charset="0"/>
                <a:buNone/>
              </a:pPr>
              <a:endParaRPr lang="es-ES_tradnl" sz="1600" b="1" dirty="0">
                <a:solidFill>
                  <a:schemeClr val="tx2">
                    <a:lumMod val="50000"/>
                  </a:schemeClr>
                </a:solidFill>
                <a:latin typeface="Verdana" charset="0"/>
                <a:ea typeface="Verdana" charset="0"/>
                <a:cs typeface="Verdana" charset="0"/>
              </a:endParaRPr>
            </a:p>
            <a:p>
              <a:pPr marL="185738" indent="-185738" eaLnBrk="1" hangingPunct="1">
                <a:lnSpc>
                  <a:spcPct val="90000"/>
                </a:lnSpc>
                <a:spcBef>
                  <a:spcPct val="20000"/>
                </a:spcBef>
                <a:buClr>
                  <a:schemeClr val="folHlink"/>
                </a:buClr>
                <a:buFont typeface="Times" charset="0"/>
                <a:buChar char="•"/>
              </a:pPr>
              <a:endParaRPr lang="es-ES_tradnl" sz="1600" b="1" dirty="0">
                <a:solidFill>
                  <a:schemeClr val="tx2">
                    <a:lumMod val="50000"/>
                  </a:schemeClr>
                </a:solidFill>
                <a:latin typeface="Verdana" charset="0"/>
                <a:ea typeface="Verdana" charset="0"/>
                <a:cs typeface="Verdana" charset="0"/>
              </a:endParaRPr>
            </a:p>
          </p:txBody>
        </p:sp>
        <p:sp>
          <p:nvSpPr>
            <p:cNvPr id="63494" name="Rectangle 6"/>
            <p:cNvSpPr>
              <a:spLocks noChangeArrowheads="1"/>
            </p:cNvSpPr>
            <p:nvPr/>
          </p:nvSpPr>
          <p:spPr bwMode="auto">
            <a:xfrm>
              <a:off x="574" y="1170"/>
              <a:ext cx="4974" cy="990"/>
            </a:xfrm>
            <a:prstGeom prst="rect">
              <a:avLst/>
            </a:prstGeom>
            <a:solidFill>
              <a:srgbClr val="558ED5"/>
            </a:solidFill>
            <a:ln w="38100">
              <a:solidFill>
                <a:srgbClr val="F39A44"/>
              </a:solidFill>
              <a:miter lim="800000"/>
              <a:headEnd/>
              <a:tailEnd/>
            </a:ln>
            <a:extLst/>
          </p:spPr>
          <p:txBody>
            <a:bodyPr/>
            <a:lstStyle/>
            <a:p>
              <a:pPr marL="185738" indent="-185738" eaLnBrk="1" hangingPunct="1">
                <a:spcBef>
                  <a:spcPct val="20000"/>
                </a:spcBef>
                <a:buClr>
                  <a:schemeClr val="folHlink"/>
                </a:buClr>
                <a:buFont typeface="Times" charset="0"/>
                <a:buNone/>
              </a:pPr>
              <a:r>
                <a:rPr lang="es-ES_tradnl" sz="1600" b="1" dirty="0">
                  <a:solidFill>
                    <a:srgbClr val="D97A33"/>
                  </a:solidFill>
                  <a:latin typeface="Verdana" charset="0"/>
                  <a:ea typeface="Verdana" charset="0"/>
                  <a:cs typeface="Verdana" charset="0"/>
                </a:rPr>
                <a:t>Contraindicaciones:</a:t>
              </a:r>
            </a:p>
            <a:p>
              <a:pPr marL="742950" lvl="1" indent="-285750">
                <a:spcBef>
                  <a:spcPct val="20000"/>
                </a:spcBef>
                <a:buClr>
                  <a:srgbClr val="D97A33"/>
                </a:buClr>
                <a:buSzPct val="125000"/>
                <a:buFont typeface="Wingdings" panose="05000000000000000000" pitchFamily="2" charset="2"/>
                <a:buChar char="v"/>
              </a:pPr>
              <a:r>
                <a:rPr lang="es-ES_tradnl" sz="1600" b="1" dirty="0">
                  <a:solidFill>
                    <a:srgbClr val="21557F"/>
                  </a:solidFill>
                  <a:latin typeface="Verdana" charset="0"/>
                  <a:ea typeface="Verdana" charset="0"/>
                  <a:cs typeface="Verdana" charset="0"/>
                </a:rPr>
                <a:t>Nunca en asociación (IECA + </a:t>
              </a:r>
              <a:r>
                <a:rPr lang="es-ES_tradnl" sz="1600" b="1" dirty="0" smtClean="0">
                  <a:solidFill>
                    <a:srgbClr val="21557F"/>
                  </a:solidFill>
                  <a:latin typeface="Verdana" charset="0"/>
                  <a:ea typeface="Verdana" charset="0"/>
                  <a:cs typeface="Verdana" charset="0"/>
                </a:rPr>
                <a:t>ARA II</a:t>
              </a:r>
              <a:r>
                <a:rPr lang="es-ES_tradnl" sz="1600" b="1" dirty="0">
                  <a:solidFill>
                    <a:srgbClr val="21557F"/>
                  </a:solidFill>
                  <a:latin typeface="Verdana" charset="0"/>
                  <a:ea typeface="Verdana" charset="0"/>
                  <a:cs typeface="Verdana" charset="0"/>
                </a:rPr>
                <a:t>).</a:t>
              </a:r>
            </a:p>
            <a:p>
              <a:pPr marL="742950" lvl="1" indent="-285750">
                <a:spcBef>
                  <a:spcPct val="20000"/>
                </a:spcBef>
                <a:buClr>
                  <a:srgbClr val="D97A33"/>
                </a:buClr>
                <a:buSzPct val="125000"/>
                <a:buFont typeface="Wingdings" panose="05000000000000000000" pitchFamily="2" charset="2"/>
                <a:buChar char="v"/>
              </a:pPr>
              <a:r>
                <a:rPr lang="es-ES_tradnl" sz="1600" b="1" dirty="0">
                  <a:solidFill>
                    <a:srgbClr val="21557F"/>
                  </a:solidFill>
                  <a:latin typeface="Verdana" charset="0"/>
                  <a:ea typeface="Verdana" charset="0"/>
                  <a:cs typeface="Verdana" charset="0"/>
                </a:rPr>
                <a:t>Insuficiencia renal (</a:t>
              </a:r>
              <a:r>
                <a:rPr lang="es-ES_tradnl" sz="1600" b="1" dirty="0" err="1">
                  <a:solidFill>
                    <a:srgbClr val="21557F"/>
                  </a:solidFill>
                  <a:latin typeface="Verdana" charset="0"/>
                  <a:ea typeface="Verdana" charset="0"/>
                  <a:cs typeface="Verdana" charset="0"/>
                </a:rPr>
                <a:t>eFG</a:t>
              </a:r>
              <a:r>
                <a:rPr lang="es-ES_tradnl" sz="1600" b="1" dirty="0">
                  <a:solidFill>
                    <a:srgbClr val="21557F"/>
                  </a:solidFill>
                  <a:latin typeface="Verdana" charset="0"/>
                  <a:ea typeface="Verdana" charset="0"/>
                  <a:cs typeface="Verdana" charset="0"/>
                </a:rPr>
                <a:t> &lt; 30 ml/min; crea &gt; 2,5-3 mg/dl). </a:t>
              </a:r>
            </a:p>
            <a:p>
              <a:pPr marL="742950" lvl="1" indent="-285750">
                <a:spcBef>
                  <a:spcPct val="20000"/>
                </a:spcBef>
                <a:buClr>
                  <a:srgbClr val="D97A33"/>
                </a:buClr>
                <a:buSzPct val="125000"/>
                <a:buFont typeface="Wingdings" panose="05000000000000000000" pitchFamily="2" charset="2"/>
                <a:buChar char="v"/>
              </a:pPr>
              <a:r>
                <a:rPr lang="es-ES_tradnl" sz="1600" b="1" dirty="0" err="1">
                  <a:solidFill>
                    <a:srgbClr val="21557F"/>
                  </a:solidFill>
                  <a:latin typeface="Verdana" charset="0"/>
                  <a:ea typeface="Verdana" charset="0"/>
                  <a:cs typeface="Verdana" charset="0"/>
                </a:rPr>
                <a:t>Hiperpotasemia</a:t>
              </a:r>
              <a:r>
                <a:rPr lang="es-ES_tradnl" sz="1600" b="1" dirty="0">
                  <a:solidFill>
                    <a:srgbClr val="21557F"/>
                  </a:solidFill>
                  <a:latin typeface="Verdana" charset="0"/>
                  <a:ea typeface="Verdana" charset="0"/>
                  <a:cs typeface="Verdana" charset="0"/>
                </a:rPr>
                <a:t> (K+ &gt; 5,5 </a:t>
              </a:r>
              <a:r>
                <a:rPr lang="es-ES_tradnl" sz="1600" b="1" dirty="0" err="1">
                  <a:solidFill>
                    <a:srgbClr val="21557F"/>
                  </a:solidFill>
                  <a:latin typeface="Verdana" charset="0"/>
                  <a:ea typeface="Verdana" charset="0"/>
                  <a:cs typeface="Verdana" charset="0"/>
                </a:rPr>
                <a:t>meq</a:t>
              </a:r>
              <a:r>
                <a:rPr lang="es-ES_tradnl" sz="1600" b="1" dirty="0">
                  <a:solidFill>
                    <a:srgbClr val="21557F"/>
                  </a:solidFill>
                  <a:latin typeface="Verdana" charset="0"/>
                  <a:ea typeface="Verdana" charset="0"/>
                  <a:cs typeface="Verdana" charset="0"/>
                </a:rPr>
                <a:t>/l).</a:t>
              </a:r>
            </a:p>
            <a:p>
              <a:pPr marL="742950" lvl="1" indent="-285750">
                <a:spcBef>
                  <a:spcPct val="20000"/>
                </a:spcBef>
                <a:buClr>
                  <a:srgbClr val="D97A33"/>
                </a:buClr>
                <a:buSzPct val="125000"/>
                <a:buFont typeface="Wingdings" panose="05000000000000000000" pitchFamily="2" charset="2"/>
                <a:buChar char="v"/>
              </a:pPr>
              <a:r>
                <a:rPr lang="es-ES_tradnl" sz="1600" b="1" dirty="0">
                  <a:solidFill>
                    <a:srgbClr val="21557F"/>
                  </a:solidFill>
                  <a:latin typeface="Verdana" charset="0"/>
                  <a:ea typeface="Verdana" charset="0"/>
                  <a:cs typeface="Verdana" charset="0"/>
                </a:rPr>
                <a:t>Estenosis arteria renal bilateral.</a:t>
              </a:r>
            </a:p>
            <a:p>
              <a:pPr marL="185738" indent="-185738" eaLnBrk="1" hangingPunct="1">
                <a:spcBef>
                  <a:spcPct val="20000"/>
                </a:spcBef>
                <a:buClr>
                  <a:schemeClr val="folHlink"/>
                </a:buClr>
                <a:buFont typeface="Times" charset="0"/>
                <a:buChar char="•"/>
              </a:pPr>
              <a:endParaRPr lang="es-ES_tradnl" sz="1600" b="1" dirty="0">
                <a:solidFill>
                  <a:schemeClr val="tx2">
                    <a:lumMod val="50000"/>
                  </a:schemeClr>
                </a:solidFill>
                <a:latin typeface="Verdana" charset="0"/>
                <a:ea typeface="Verdana" charset="0"/>
                <a:cs typeface="Verdana" charset="0"/>
              </a:endParaRPr>
            </a:p>
          </p:txBody>
        </p:sp>
      </p:grpSp>
      <p:sp>
        <p:nvSpPr>
          <p:cNvPr id="7" name="Título 1"/>
          <p:cNvSpPr>
            <a:spLocks noGrp="1"/>
          </p:cNvSpPr>
          <p:nvPr>
            <p:ph type="title"/>
          </p:nvPr>
        </p:nvSpPr>
        <p:spPr>
          <a:xfrm>
            <a:off x="0" y="144463"/>
            <a:ext cx="9144000" cy="590400"/>
          </a:xfrm>
        </p:spPr>
        <p:txBody>
          <a:bodyPr/>
          <a:lstStyle/>
          <a:p>
            <a:r>
              <a:rPr lang="es-ES" dirty="0"/>
              <a:t>IECAS / ARA - II</a:t>
            </a:r>
            <a:endParaRPr lang="es-ES_tradnl" dirty="0"/>
          </a:p>
        </p:txBody>
      </p:sp>
    </p:spTree>
    <p:extLst>
      <p:ext uri="{BB962C8B-B14F-4D97-AF65-F5344CB8AC3E}">
        <p14:creationId xmlns:p14="http://schemas.microsoft.com/office/powerpoint/2010/main" val="6408803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938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68888" y="1338428"/>
            <a:ext cx="3287713" cy="2105025"/>
          </a:xfrm>
          <a:prstGeom prst="rect">
            <a:avLst/>
          </a:prstGeom>
          <a:noFill/>
          <a:ln w="38100">
            <a:solidFill>
              <a:schemeClr val="tx2"/>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pic>
      <p:sp>
        <p:nvSpPr>
          <p:cNvPr id="869381" name="Text Box 5"/>
          <p:cNvSpPr txBox="1">
            <a:spLocks noChangeArrowheads="1"/>
          </p:cNvSpPr>
          <p:nvPr/>
        </p:nvSpPr>
        <p:spPr bwMode="auto">
          <a:xfrm>
            <a:off x="4871677" y="321870"/>
            <a:ext cx="396615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s-ES_tradnl" b="1" dirty="0">
                <a:solidFill>
                  <a:srgbClr val="287AC8"/>
                </a:solidFill>
                <a:latin typeface="Verdana" charset="0"/>
                <a:ea typeface="Verdana" charset="0"/>
                <a:cs typeface="Verdana" charset="0"/>
              </a:rPr>
              <a:t>Signos de congestión </a:t>
            </a:r>
          </a:p>
          <a:p>
            <a:r>
              <a:rPr lang="es-ES_tradnl" b="1" dirty="0">
                <a:solidFill>
                  <a:srgbClr val="287AC8"/>
                </a:solidFill>
                <a:latin typeface="Verdana" charset="0"/>
                <a:ea typeface="Verdana" charset="0"/>
                <a:cs typeface="Verdana" charset="0"/>
              </a:rPr>
              <a:t>sistémica:</a:t>
            </a:r>
            <a:endParaRPr lang="es-ES" b="1" dirty="0">
              <a:solidFill>
                <a:srgbClr val="287AC8"/>
              </a:solidFill>
              <a:latin typeface="Verdana" charset="0"/>
              <a:ea typeface="Verdana" charset="0"/>
              <a:cs typeface="Verdana" charset="0"/>
            </a:endParaRPr>
          </a:p>
        </p:txBody>
      </p:sp>
      <p:pic>
        <p:nvPicPr>
          <p:cNvPr id="869383"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72064" y="3645024"/>
            <a:ext cx="3284537" cy="2463800"/>
          </a:xfrm>
          <a:prstGeom prst="rect">
            <a:avLst/>
          </a:prstGeom>
          <a:noFill/>
          <a:ln w="38100">
            <a:solidFill>
              <a:schemeClr val="tx2"/>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pic>
      <p:pic>
        <p:nvPicPr>
          <p:cNvPr id="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7671" y="1338428"/>
            <a:ext cx="2816217" cy="2122079"/>
          </a:xfrm>
          <a:prstGeom prst="rect">
            <a:avLst/>
          </a:prstGeom>
          <a:noFill/>
          <a:ln w="38100">
            <a:solidFill>
              <a:schemeClr val="tx2"/>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pic>
      <p:sp>
        <p:nvSpPr>
          <p:cNvPr id="9" name="Text Box 5"/>
          <p:cNvSpPr txBox="1">
            <a:spLocks noChangeArrowheads="1"/>
          </p:cNvSpPr>
          <p:nvPr/>
        </p:nvSpPr>
        <p:spPr bwMode="auto">
          <a:xfrm>
            <a:off x="457828" y="321870"/>
            <a:ext cx="3959738"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s-ES_tradnl" b="1" dirty="0">
                <a:solidFill>
                  <a:srgbClr val="287AC8"/>
                </a:solidFill>
                <a:latin typeface="Verdana" charset="0"/>
                <a:ea typeface="Verdana" charset="0"/>
                <a:cs typeface="Verdana" charset="0"/>
              </a:rPr>
              <a:t>Signos/síntomas de </a:t>
            </a:r>
          </a:p>
          <a:p>
            <a:r>
              <a:rPr lang="es-ES_tradnl" b="1" dirty="0">
                <a:solidFill>
                  <a:srgbClr val="287AC8"/>
                </a:solidFill>
                <a:latin typeface="Verdana" charset="0"/>
                <a:ea typeface="Verdana" charset="0"/>
                <a:cs typeface="Verdana" charset="0"/>
              </a:rPr>
              <a:t>congestión pulmonar:</a:t>
            </a:r>
            <a:endParaRPr lang="es-ES" b="1" dirty="0">
              <a:solidFill>
                <a:srgbClr val="287AC8"/>
              </a:solidFill>
              <a:latin typeface="Verdana" charset="0"/>
              <a:ea typeface="Verdana" charset="0"/>
              <a:cs typeface="Verdana" charset="0"/>
            </a:endParaRPr>
          </a:p>
        </p:txBody>
      </p:sp>
      <p:sp>
        <p:nvSpPr>
          <p:cNvPr id="10" name="Marcador de contenido 3"/>
          <p:cNvSpPr txBox="1">
            <a:spLocks/>
          </p:cNvSpPr>
          <p:nvPr/>
        </p:nvSpPr>
        <p:spPr>
          <a:xfrm>
            <a:off x="0" y="3584513"/>
            <a:ext cx="4319141" cy="2097150"/>
          </a:xfrm>
          <a:prstGeom prst="rect">
            <a:avLst/>
          </a:prstGeom>
        </p:spPr>
        <p:txBody>
          <a:bodyPr/>
          <a:lstStyle>
            <a:lvl1pPr marL="342900" indent="-342900" algn="l" rtl="0" eaLnBrk="1" fontAlgn="base" hangingPunct="1">
              <a:spcBef>
                <a:spcPts val="1200"/>
              </a:spcBef>
              <a:spcAft>
                <a:spcPct val="0"/>
              </a:spcAft>
              <a:buSzPct val="130000"/>
              <a:buBlip>
                <a:blip r:embed="rId6"/>
              </a:buBlip>
              <a:defRPr b="1" kern="1200">
                <a:solidFill>
                  <a:srgbClr val="21557F"/>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rtl="0" eaLnBrk="1" fontAlgn="base" hangingPunct="1">
              <a:spcBef>
                <a:spcPts val="1200"/>
              </a:spcBef>
              <a:spcAft>
                <a:spcPct val="0"/>
              </a:spcAft>
              <a:buClr>
                <a:srgbClr val="D97A33"/>
              </a:buClr>
              <a:buFont typeface="Wingdings" pitchFamily="2" charset="2"/>
              <a:buChar char="v"/>
              <a:defRPr sz="1700" b="1" kern="1200">
                <a:solidFill>
                  <a:srgbClr val="21557F"/>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rtl="0" eaLnBrk="1" fontAlgn="base" hangingPunct="1">
              <a:spcBef>
                <a:spcPts val="1200"/>
              </a:spcBef>
              <a:spcAft>
                <a:spcPct val="0"/>
              </a:spcAft>
              <a:buClr>
                <a:srgbClr val="C00000"/>
              </a:buClr>
              <a:buSzPct val="120000"/>
              <a:buFont typeface="Wingdings" pitchFamily="2" charset="2"/>
              <a:buChar char="§"/>
              <a:defRPr sz="1600" b="1" kern="1200">
                <a:solidFill>
                  <a:srgbClr val="21557F"/>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rtl="0" eaLnBrk="1" fontAlgn="base" hangingPunct="1">
              <a:spcBef>
                <a:spcPts val="1200"/>
              </a:spcBef>
              <a:spcAft>
                <a:spcPct val="0"/>
              </a:spcAft>
              <a:buFont typeface="Arial" pitchFamily="34" charset="0"/>
              <a:buChar char="–"/>
              <a:defRPr sz="1500" b="1" kern="1200">
                <a:solidFill>
                  <a:srgbClr val="21557F"/>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rtl="0" eaLnBrk="1" fontAlgn="base" hangingPunct="1">
              <a:spcBef>
                <a:spcPts val="1200"/>
              </a:spcBef>
              <a:spcAft>
                <a:spcPct val="0"/>
              </a:spcAft>
              <a:buFont typeface="Arial" pitchFamily="34" charset="0"/>
              <a:buChar char="»"/>
              <a:defRPr sz="1400" b="1" kern="1200">
                <a:solidFill>
                  <a:srgbClr val="21557F"/>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914400">
              <a:lnSpc>
                <a:spcPct val="120000"/>
              </a:lnSpc>
              <a:buClr>
                <a:schemeClr val="folHlink"/>
              </a:buClr>
              <a:buSzPct val="125000"/>
            </a:pPr>
            <a:r>
              <a:rPr lang="es-ES_tradnl" sz="1400" dirty="0">
                <a:latin typeface="Verdana" charset="0"/>
                <a:ea typeface="Verdana" charset="0"/>
                <a:cs typeface="Verdana" charset="0"/>
              </a:rPr>
              <a:t>Disnea. </a:t>
            </a:r>
          </a:p>
          <a:p>
            <a:pPr marL="914400">
              <a:lnSpc>
                <a:spcPct val="120000"/>
              </a:lnSpc>
              <a:buClr>
                <a:schemeClr val="folHlink"/>
              </a:buClr>
              <a:buSzPct val="125000"/>
            </a:pPr>
            <a:r>
              <a:rPr lang="es-ES_tradnl" sz="1400" dirty="0" err="1">
                <a:latin typeface="Verdana" charset="0"/>
                <a:ea typeface="Verdana" charset="0"/>
                <a:cs typeface="Verdana" charset="0"/>
              </a:rPr>
              <a:t>Ortopnea</a:t>
            </a:r>
            <a:r>
              <a:rPr lang="es-ES_tradnl" sz="1400" dirty="0">
                <a:latin typeface="Verdana" charset="0"/>
                <a:ea typeface="Verdana" charset="0"/>
                <a:cs typeface="Verdana" charset="0"/>
              </a:rPr>
              <a:t>. DPN</a:t>
            </a:r>
          </a:p>
          <a:p>
            <a:pPr marL="914400">
              <a:lnSpc>
                <a:spcPct val="120000"/>
              </a:lnSpc>
              <a:buClr>
                <a:schemeClr val="folHlink"/>
              </a:buClr>
              <a:buSzPct val="125000"/>
            </a:pPr>
            <a:r>
              <a:rPr lang="es-ES_tradnl" sz="1400" dirty="0">
                <a:latin typeface="Verdana" charset="0"/>
                <a:ea typeface="Verdana" charset="0"/>
                <a:cs typeface="Verdana" charset="0"/>
              </a:rPr>
              <a:t>Fatigabilidad. </a:t>
            </a:r>
          </a:p>
          <a:p>
            <a:pPr marL="914400">
              <a:lnSpc>
                <a:spcPct val="120000"/>
              </a:lnSpc>
              <a:buClr>
                <a:schemeClr val="folHlink"/>
              </a:buClr>
              <a:buSzPct val="125000"/>
            </a:pPr>
            <a:r>
              <a:rPr lang="es-ES_tradnl" sz="1400" dirty="0">
                <a:latin typeface="Verdana" charset="0"/>
                <a:ea typeface="Verdana" charset="0"/>
                <a:cs typeface="Verdana" charset="0"/>
              </a:rPr>
              <a:t>Aumento PVY.</a:t>
            </a:r>
          </a:p>
          <a:p>
            <a:pPr marL="914400">
              <a:lnSpc>
                <a:spcPct val="120000"/>
              </a:lnSpc>
              <a:buClr>
                <a:schemeClr val="folHlink"/>
              </a:buClr>
              <a:buSzPct val="125000"/>
            </a:pPr>
            <a:r>
              <a:rPr lang="es-ES_tradnl" sz="1400" dirty="0">
                <a:latin typeface="Verdana" charset="0"/>
                <a:ea typeface="Verdana" charset="0"/>
                <a:cs typeface="Verdana" charset="0"/>
              </a:rPr>
              <a:t>Hepatomegalia.</a:t>
            </a:r>
          </a:p>
          <a:p>
            <a:pPr marL="914400">
              <a:lnSpc>
                <a:spcPct val="120000"/>
              </a:lnSpc>
              <a:buClr>
                <a:schemeClr val="folHlink"/>
              </a:buClr>
              <a:buSzPct val="125000"/>
            </a:pPr>
            <a:r>
              <a:rPr lang="es-ES_tradnl" sz="1400" dirty="0">
                <a:latin typeface="Verdana" charset="0"/>
                <a:ea typeface="Verdana" charset="0"/>
                <a:cs typeface="Verdana" charset="0"/>
              </a:rPr>
              <a:t>Edemas MMII.</a:t>
            </a:r>
            <a:endParaRPr lang="es-ES" sz="1400" dirty="0">
              <a:latin typeface="Verdana" charset="0"/>
              <a:ea typeface="Verdana" charset="0"/>
              <a:cs typeface="Verdana" charset="0"/>
            </a:endParaRPr>
          </a:p>
          <a:p>
            <a:endParaRPr lang="es-ES_tradnl" dirty="0"/>
          </a:p>
        </p:txBody>
      </p:sp>
    </p:spTree>
    <p:extLst>
      <p:ext uri="{BB962C8B-B14F-4D97-AF65-F5344CB8AC3E}">
        <p14:creationId xmlns:p14="http://schemas.microsoft.com/office/powerpoint/2010/main" val="14857494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869380"/>
                                        </p:tgtEl>
                                        <p:attrNameLst>
                                          <p:attrName>style.visibility</p:attrName>
                                        </p:attrNameLst>
                                      </p:cBhvr>
                                      <p:to>
                                        <p:strVal val="visible"/>
                                      </p:to>
                                    </p:set>
                                    <p:animEffect transition="in" filter="dissolve">
                                      <p:cBhvr>
                                        <p:cTn id="7" dur="500"/>
                                        <p:tgtEl>
                                          <p:spTgt spid="869380"/>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869383"/>
                                        </p:tgtEl>
                                        <p:attrNameLst>
                                          <p:attrName>style.visibility</p:attrName>
                                        </p:attrNameLst>
                                      </p:cBhvr>
                                      <p:to>
                                        <p:strVal val="visible"/>
                                      </p:to>
                                    </p:set>
                                    <p:animEffect transition="in" filter="dissolve">
                                      <p:cBhvr>
                                        <p:cTn id="11" dur="500"/>
                                        <p:tgtEl>
                                          <p:spTgt spid="86938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69381"/>
                                        </p:tgtEl>
                                        <p:attrNameLst>
                                          <p:attrName>style.visibility</p:attrName>
                                        </p:attrNameLst>
                                      </p:cBhvr>
                                      <p:to>
                                        <p:strVal val="visible"/>
                                      </p:to>
                                    </p:set>
                                    <p:animEffect transition="in" filter="wipe(left)">
                                      <p:cBhvr>
                                        <p:cTn id="16" dur="500"/>
                                        <p:tgtEl>
                                          <p:spTgt spid="869381"/>
                                        </p:tgtEl>
                                      </p:cBhvr>
                                    </p:animEffect>
                                  </p:childTnLst>
                                </p:cTn>
                              </p:par>
                            </p:childTnLst>
                          </p:cTn>
                        </p:par>
                        <p:par>
                          <p:cTn id="17" fill="hold">
                            <p:stCondLst>
                              <p:cond delay="500"/>
                            </p:stCondLst>
                            <p:childTnLst>
                              <p:par>
                                <p:cTn id="18" presetID="9"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dissolv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9381" grpId="0" autoUpdateAnimBg="0"/>
      <p:bldP spid="9"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44462"/>
            <a:ext cx="9144000" cy="620241"/>
          </a:xfrm>
        </p:spPr>
        <p:txBody>
          <a:bodyPr/>
          <a:lstStyle/>
          <a:p>
            <a:r>
              <a:rPr lang="es-ES_tradnl" dirty="0">
                <a:latin typeface="Verdana" charset="0"/>
                <a:ea typeface="Verdana" charset="0"/>
                <a:cs typeface="Verdana" charset="0"/>
              </a:rPr>
              <a:t>Betabloqueantes en la IC sistólica:</a:t>
            </a:r>
            <a:br>
              <a:rPr lang="es-ES_tradnl" dirty="0">
                <a:latin typeface="Verdana" charset="0"/>
                <a:ea typeface="Verdana" charset="0"/>
                <a:cs typeface="Verdana" charset="0"/>
              </a:rPr>
            </a:br>
            <a:r>
              <a:rPr lang="es-ES_tradnl" dirty="0">
                <a:latin typeface="Verdana" charset="0"/>
                <a:ea typeface="Verdana" charset="0"/>
                <a:cs typeface="Verdana" charset="0"/>
              </a:rPr>
              <a:t>reducción de mortalidad total</a:t>
            </a:r>
            <a:endParaRPr lang="es-ES" dirty="0">
              <a:latin typeface="Verdana" charset="0"/>
              <a:ea typeface="Verdana" charset="0"/>
              <a:cs typeface="Verdana" charset="0"/>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53150546"/>
              </p:ext>
            </p:extLst>
          </p:nvPr>
        </p:nvGraphicFramePr>
        <p:xfrm>
          <a:off x="179513" y="1437992"/>
          <a:ext cx="8784975" cy="4287520"/>
        </p:xfrm>
        <a:graphic>
          <a:graphicData uri="http://schemas.openxmlformats.org/drawingml/2006/table">
            <a:tbl>
              <a:tblPr firstRow="1" bandRow="1">
                <a:tableStyleId>{5C22544A-7EE6-4342-B048-85BDC9FD1C3A}</a:tableStyleId>
              </a:tblPr>
              <a:tblGrid>
                <a:gridCol w="1756995">
                  <a:extLst>
                    <a:ext uri="{9D8B030D-6E8A-4147-A177-3AD203B41FA5}">
                      <a16:colId xmlns="" xmlns:a16="http://schemas.microsoft.com/office/drawing/2014/main" val="20000"/>
                    </a:ext>
                  </a:extLst>
                </a:gridCol>
                <a:gridCol w="1756995">
                  <a:extLst>
                    <a:ext uri="{9D8B030D-6E8A-4147-A177-3AD203B41FA5}">
                      <a16:colId xmlns="" xmlns:a16="http://schemas.microsoft.com/office/drawing/2014/main" val="20001"/>
                    </a:ext>
                  </a:extLst>
                </a:gridCol>
                <a:gridCol w="1756995">
                  <a:extLst>
                    <a:ext uri="{9D8B030D-6E8A-4147-A177-3AD203B41FA5}">
                      <a16:colId xmlns="" xmlns:a16="http://schemas.microsoft.com/office/drawing/2014/main" val="20002"/>
                    </a:ext>
                  </a:extLst>
                </a:gridCol>
                <a:gridCol w="1756995">
                  <a:extLst>
                    <a:ext uri="{9D8B030D-6E8A-4147-A177-3AD203B41FA5}">
                      <a16:colId xmlns="" xmlns:a16="http://schemas.microsoft.com/office/drawing/2014/main" val="20003"/>
                    </a:ext>
                  </a:extLst>
                </a:gridCol>
                <a:gridCol w="1756995">
                  <a:extLst>
                    <a:ext uri="{9D8B030D-6E8A-4147-A177-3AD203B41FA5}">
                      <a16:colId xmlns="" xmlns:a16="http://schemas.microsoft.com/office/drawing/2014/main" val="20004"/>
                    </a:ext>
                  </a:extLst>
                </a:gridCol>
              </a:tblGrid>
              <a:tr h="370840">
                <a:tc>
                  <a:txBody>
                    <a:bodyPr/>
                    <a:lstStyle/>
                    <a:p>
                      <a:pPr algn="ctr"/>
                      <a:r>
                        <a:rPr lang="es-ES" sz="1600" b="1" dirty="0">
                          <a:solidFill>
                            <a:srgbClr val="F39A44"/>
                          </a:solidFill>
                          <a:latin typeface="Verdana" panose="020B0604030504040204" pitchFamily="34" charset="0"/>
                          <a:ea typeface="Verdana" panose="020B0604030504040204" pitchFamily="34" charset="0"/>
                          <a:cs typeface="Verdana" panose="020B0604030504040204" pitchFamily="34" charset="0"/>
                        </a:rPr>
                        <a:t>Estudio</a:t>
                      </a:r>
                    </a:p>
                  </a:txBody>
                  <a:tcPr anchor="ct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1557F"/>
                    </a:solidFill>
                  </a:tcPr>
                </a:tc>
                <a:tc>
                  <a:txBody>
                    <a:bodyPr/>
                    <a:lstStyle/>
                    <a:p>
                      <a:pPr algn="ctr"/>
                      <a:r>
                        <a:rPr lang="es-ES" sz="1600" b="1" dirty="0">
                          <a:solidFill>
                            <a:srgbClr val="F39A44"/>
                          </a:solidFill>
                          <a:latin typeface="Verdana" panose="020B0604030504040204" pitchFamily="34" charset="0"/>
                          <a:ea typeface="Verdana" panose="020B0604030504040204" pitchFamily="34" charset="0"/>
                          <a:cs typeface="Verdana" panose="020B0604030504040204" pitchFamily="34" charset="0"/>
                        </a:rPr>
                        <a:t>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1557F"/>
                    </a:solidFill>
                  </a:tcPr>
                </a:tc>
                <a:tc>
                  <a:txBody>
                    <a:bodyPr/>
                    <a:lstStyle/>
                    <a:p>
                      <a:pPr algn="ctr"/>
                      <a:r>
                        <a:rPr lang="es-ES" sz="1600" b="1" dirty="0">
                          <a:solidFill>
                            <a:srgbClr val="F39A44"/>
                          </a:solidFill>
                          <a:latin typeface="Verdana" panose="020B0604030504040204" pitchFamily="34" charset="0"/>
                          <a:ea typeface="Verdana" panose="020B0604030504040204" pitchFamily="34" charset="0"/>
                          <a:cs typeface="Verdana" panose="020B0604030504040204" pitchFamily="34" charset="0"/>
                        </a:rPr>
                        <a:t>NYHA</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1557F"/>
                    </a:solidFill>
                  </a:tcPr>
                </a:tc>
                <a:tc>
                  <a:txBody>
                    <a:bodyPr/>
                    <a:lstStyle/>
                    <a:p>
                      <a:pPr algn="ctr"/>
                      <a:r>
                        <a:rPr lang="es-ES" sz="1600" b="1" dirty="0">
                          <a:solidFill>
                            <a:srgbClr val="F39A44"/>
                          </a:solidFill>
                          <a:latin typeface="Verdana" panose="020B0604030504040204" pitchFamily="34" charset="0"/>
                          <a:ea typeface="Verdana" panose="020B0604030504040204" pitchFamily="34" charset="0"/>
                          <a:cs typeface="Verdana" panose="020B0604030504040204" pitchFamily="34" charset="0"/>
                        </a:rPr>
                        <a:t>Fármaco</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1557F"/>
                    </a:solidFill>
                  </a:tcPr>
                </a:tc>
                <a:tc>
                  <a:txBody>
                    <a:bodyPr/>
                    <a:lstStyle/>
                    <a:p>
                      <a:pPr algn="ctr"/>
                      <a:r>
                        <a:rPr lang="es-ES" sz="1600" b="1" dirty="0">
                          <a:solidFill>
                            <a:srgbClr val="F39A44"/>
                          </a:solidFill>
                          <a:latin typeface="Verdana" panose="020B0604030504040204" pitchFamily="34" charset="0"/>
                          <a:ea typeface="Verdana" panose="020B0604030504040204" pitchFamily="34" charset="0"/>
                          <a:cs typeface="Verdana" panose="020B0604030504040204" pitchFamily="34" charset="0"/>
                        </a:rPr>
                        <a:t>Mortalidad</a:t>
                      </a:r>
                    </a:p>
                    <a:p>
                      <a:pPr algn="ctr"/>
                      <a:r>
                        <a:rPr lang="es-ES" sz="1600" b="1" dirty="0">
                          <a:solidFill>
                            <a:srgbClr val="F39A44"/>
                          </a:solidFill>
                          <a:latin typeface="Verdana" panose="020B0604030504040204" pitchFamily="34" charset="0"/>
                          <a:ea typeface="Verdana" panose="020B0604030504040204" pitchFamily="34" charset="0"/>
                          <a:cs typeface="Verdana" panose="020B0604030504040204" pitchFamily="34" charset="0"/>
                        </a:rPr>
                        <a:t>(%)</a:t>
                      </a:r>
                    </a:p>
                  </a:txBody>
                  <a:tcPr anchor="ctr">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1557F"/>
                    </a:solidFill>
                  </a:tcPr>
                </a:tc>
                <a:extLst>
                  <a:ext uri="{0D108BD9-81ED-4DB2-BD59-A6C34878D82A}">
                    <a16:rowId xmlns="" xmlns:a16="http://schemas.microsoft.com/office/drawing/2014/main" val="10000"/>
                  </a:ext>
                </a:extLst>
              </a:tr>
              <a:tr h="370840">
                <a:tc>
                  <a:txBody>
                    <a:bodyPr/>
                    <a:lstStyle/>
                    <a:p>
                      <a:pPr algn="ctr"/>
                      <a:r>
                        <a:rPr lang="es-ES" sz="1400" b="1" dirty="0">
                          <a:solidFill>
                            <a:srgbClr val="21557F"/>
                          </a:solidFill>
                          <a:latin typeface="Verdana" panose="020B0604030504040204" pitchFamily="34" charset="0"/>
                          <a:ea typeface="Verdana" panose="020B0604030504040204" pitchFamily="34" charset="0"/>
                          <a:cs typeface="Verdana" panose="020B0604030504040204" pitchFamily="34" charset="0"/>
                        </a:rPr>
                        <a:t>MDC</a:t>
                      </a: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87AC8">
                        <a:alpha val="50000"/>
                      </a:srgbClr>
                    </a:solidFill>
                  </a:tcPr>
                </a:tc>
                <a:tc>
                  <a:txBody>
                    <a:bodyPr/>
                    <a:lstStyle/>
                    <a:p>
                      <a:pPr algn="ctr"/>
                      <a:r>
                        <a:rPr lang="es-ES" sz="1400" b="1" dirty="0">
                          <a:solidFill>
                            <a:srgbClr val="21557F"/>
                          </a:solidFill>
                          <a:latin typeface="Verdana" panose="020B0604030504040204" pitchFamily="34" charset="0"/>
                          <a:ea typeface="Verdana" panose="020B0604030504040204" pitchFamily="34" charset="0"/>
                          <a:cs typeface="Verdana" panose="020B0604030504040204" pitchFamily="34" charset="0"/>
                        </a:rPr>
                        <a:t>383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6A6A6">
                        <a:tint val="66000"/>
                        <a:satMod val="160000"/>
                      </a:srgbClr>
                    </a:solidFill>
                  </a:tcPr>
                </a:tc>
                <a:tc>
                  <a:txBody>
                    <a:bodyPr/>
                    <a:lstStyle/>
                    <a:p>
                      <a:pPr algn="ctr"/>
                      <a:endParaRPr lang="es-ES" sz="1400" b="1" dirty="0">
                        <a:solidFill>
                          <a:srgbClr val="21557F"/>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6A6A6">
                        <a:tint val="66000"/>
                        <a:satMod val="160000"/>
                      </a:srgbClr>
                    </a:solidFill>
                  </a:tcPr>
                </a:tc>
                <a:tc>
                  <a:txBody>
                    <a:bodyPr/>
                    <a:lstStyle/>
                    <a:p>
                      <a:pPr algn="ctr"/>
                      <a:r>
                        <a:rPr lang="es-ES" sz="1400" b="1" dirty="0" err="1">
                          <a:solidFill>
                            <a:srgbClr val="21557F"/>
                          </a:solidFill>
                          <a:latin typeface="Verdana" panose="020B0604030504040204" pitchFamily="34" charset="0"/>
                          <a:ea typeface="Verdana" panose="020B0604030504040204" pitchFamily="34" charset="0"/>
                          <a:cs typeface="Verdana" panose="020B0604030504040204" pitchFamily="34" charset="0"/>
                        </a:rPr>
                        <a:t>Metoprolol</a:t>
                      </a:r>
                      <a:endParaRPr lang="es-ES" sz="1400" b="1" dirty="0">
                        <a:solidFill>
                          <a:srgbClr val="21557F"/>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6A6A6">
                        <a:tint val="66000"/>
                        <a:satMod val="160000"/>
                      </a:srgbClr>
                    </a:solidFill>
                  </a:tcPr>
                </a:tc>
                <a:tc>
                  <a:txBody>
                    <a:bodyPr/>
                    <a:lstStyle/>
                    <a:p>
                      <a:pPr algn="ctr"/>
                      <a:r>
                        <a:rPr lang="es-ES" sz="1400" b="1" dirty="0">
                          <a:solidFill>
                            <a:srgbClr val="21557F"/>
                          </a:solidFill>
                          <a:latin typeface="Verdana" panose="020B0604030504040204" pitchFamily="34" charset="0"/>
                          <a:ea typeface="Verdana" panose="020B0604030504040204" pitchFamily="34" charset="0"/>
                          <a:cs typeface="Verdana" panose="020B0604030504040204" pitchFamily="34" charset="0"/>
                        </a:rPr>
                        <a:t>34% </a:t>
                      </a:r>
                      <a:r>
                        <a:rPr lang="es-ES" sz="1100" b="1" dirty="0">
                          <a:solidFill>
                            <a:srgbClr val="21557F"/>
                          </a:solidFill>
                          <a:latin typeface="Verdana" panose="020B0604030504040204" pitchFamily="34" charset="0"/>
                          <a:ea typeface="Verdana" panose="020B0604030504040204" pitchFamily="34" charset="0"/>
                          <a:cs typeface="Verdana" panose="020B0604030504040204" pitchFamily="34" charset="0"/>
                        </a:rPr>
                        <a:t>(NS)</a:t>
                      </a:r>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6A6A6">
                        <a:tint val="66000"/>
                        <a:satMod val="160000"/>
                      </a:srgbClr>
                    </a:solidFill>
                  </a:tcPr>
                </a:tc>
                <a:extLst>
                  <a:ext uri="{0D108BD9-81ED-4DB2-BD59-A6C34878D82A}">
                    <a16:rowId xmlns="" xmlns:a16="http://schemas.microsoft.com/office/drawing/2014/main" val="10001"/>
                  </a:ext>
                </a:extLst>
              </a:tr>
              <a:tr h="370840">
                <a:tc>
                  <a:txBody>
                    <a:bodyPr/>
                    <a:lstStyle/>
                    <a:p>
                      <a:pPr algn="ctr"/>
                      <a:r>
                        <a:rPr lang="es-ES" sz="1400" b="1" dirty="0">
                          <a:solidFill>
                            <a:srgbClr val="21557F"/>
                          </a:solidFill>
                          <a:latin typeface="Verdana" panose="020B0604030504040204" pitchFamily="34" charset="0"/>
                          <a:ea typeface="Verdana" panose="020B0604030504040204" pitchFamily="34" charset="0"/>
                          <a:cs typeface="Verdana" panose="020B0604030504040204" pitchFamily="34" charset="0"/>
                        </a:rPr>
                        <a:t>CIBIS</a:t>
                      </a: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87AC8">
                        <a:alpha val="50000"/>
                      </a:srgbClr>
                    </a:solidFill>
                  </a:tcPr>
                </a:tc>
                <a:tc>
                  <a:txBody>
                    <a:bodyPr/>
                    <a:lstStyle/>
                    <a:p>
                      <a:pPr algn="ctr"/>
                      <a:r>
                        <a:rPr lang="es-ES" sz="1400" b="1" dirty="0">
                          <a:solidFill>
                            <a:srgbClr val="21557F"/>
                          </a:solidFill>
                          <a:latin typeface="Verdana" panose="020B0604030504040204" pitchFamily="34" charset="0"/>
                          <a:ea typeface="Verdana" panose="020B0604030504040204" pitchFamily="34" charset="0"/>
                          <a:cs typeface="Verdana" panose="020B0604030504040204" pitchFamily="34" charset="0"/>
                        </a:rPr>
                        <a:t>641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6A6A6">
                        <a:tint val="66000"/>
                        <a:satMod val="160000"/>
                      </a:srgbClr>
                    </a:solidFill>
                  </a:tcPr>
                </a:tc>
                <a:tc>
                  <a:txBody>
                    <a:bodyPr/>
                    <a:lstStyle/>
                    <a:p>
                      <a:pPr algn="ctr"/>
                      <a:r>
                        <a:rPr lang="es-ES" sz="1400" b="1" dirty="0">
                          <a:solidFill>
                            <a:srgbClr val="21557F"/>
                          </a:solidFill>
                          <a:latin typeface="Verdana" panose="020B0604030504040204" pitchFamily="34" charset="0"/>
                          <a:ea typeface="Verdana" panose="020B0604030504040204" pitchFamily="34" charset="0"/>
                          <a:cs typeface="Verdana" panose="020B0604030504040204" pitchFamily="34" charset="0"/>
                        </a:rPr>
                        <a:t>III-IV</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6A6A6">
                        <a:tint val="66000"/>
                        <a:satMod val="160000"/>
                      </a:srgbClr>
                    </a:solidFill>
                  </a:tcPr>
                </a:tc>
                <a:tc>
                  <a:txBody>
                    <a:bodyPr/>
                    <a:lstStyle/>
                    <a:p>
                      <a:pPr algn="ctr"/>
                      <a:r>
                        <a:rPr lang="es-ES" sz="1400" b="1" dirty="0" err="1">
                          <a:solidFill>
                            <a:srgbClr val="21557F"/>
                          </a:solidFill>
                          <a:latin typeface="Verdana" panose="020B0604030504040204" pitchFamily="34" charset="0"/>
                          <a:ea typeface="Verdana" panose="020B0604030504040204" pitchFamily="34" charset="0"/>
                          <a:cs typeface="Verdana" panose="020B0604030504040204" pitchFamily="34" charset="0"/>
                        </a:rPr>
                        <a:t>Bisoprolol</a:t>
                      </a:r>
                      <a:endParaRPr lang="es-ES" sz="1400" b="1" dirty="0">
                        <a:solidFill>
                          <a:srgbClr val="21557F"/>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6A6A6">
                        <a:tint val="66000"/>
                        <a:satMod val="160000"/>
                      </a:srgbClr>
                    </a:solidFill>
                  </a:tcPr>
                </a:tc>
                <a:tc>
                  <a:txBody>
                    <a:bodyPr/>
                    <a:lstStyle/>
                    <a:p>
                      <a:pPr algn="ctr"/>
                      <a:r>
                        <a:rPr lang="es-ES" sz="1400" b="1" dirty="0">
                          <a:solidFill>
                            <a:srgbClr val="21557F"/>
                          </a:solidFill>
                          <a:latin typeface="Verdana" panose="020B0604030504040204" pitchFamily="34" charset="0"/>
                          <a:ea typeface="Verdana" panose="020B0604030504040204" pitchFamily="34" charset="0"/>
                          <a:cs typeface="Verdana" panose="020B0604030504040204" pitchFamily="34" charset="0"/>
                        </a:rPr>
                        <a:t>20% </a:t>
                      </a:r>
                      <a:r>
                        <a:rPr lang="es-ES" sz="1100" b="1" dirty="0">
                          <a:solidFill>
                            <a:srgbClr val="21557F"/>
                          </a:solidFill>
                          <a:latin typeface="Verdana" panose="020B0604030504040204" pitchFamily="34" charset="0"/>
                          <a:ea typeface="Verdana" panose="020B0604030504040204" pitchFamily="34" charset="0"/>
                          <a:cs typeface="Verdana" panose="020B0604030504040204" pitchFamily="34" charset="0"/>
                        </a:rPr>
                        <a:t>(NS)</a:t>
                      </a:r>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6A6A6">
                        <a:tint val="66000"/>
                        <a:satMod val="160000"/>
                      </a:srgbClr>
                    </a:solidFill>
                  </a:tcPr>
                </a:tc>
                <a:extLst>
                  <a:ext uri="{0D108BD9-81ED-4DB2-BD59-A6C34878D82A}">
                    <a16:rowId xmlns="" xmlns:a16="http://schemas.microsoft.com/office/drawing/2014/main" val="10002"/>
                  </a:ext>
                </a:extLst>
              </a:tr>
              <a:tr h="370840">
                <a:tc>
                  <a:txBody>
                    <a:bodyPr/>
                    <a:lstStyle/>
                    <a:p>
                      <a:pPr algn="ctr"/>
                      <a:r>
                        <a:rPr lang="es-ES" sz="1400" b="1" dirty="0">
                          <a:solidFill>
                            <a:srgbClr val="21557F"/>
                          </a:solidFill>
                          <a:latin typeface="Verdana" panose="020B0604030504040204" pitchFamily="34" charset="0"/>
                          <a:ea typeface="Verdana" panose="020B0604030504040204" pitchFamily="34" charset="0"/>
                          <a:cs typeface="Verdana" panose="020B0604030504040204" pitchFamily="34" charset="0"/>
                        </a:rPr>
                        <a:t>US</a:t>
                      </a:r>
                      <a:r>
                        <a:rPr lang="es-ES" sz="1400" b="1" baseline="0" dirty="0">
                          <a:solidFill>
                            <a:srgbClr val="21557F"/>
                          </a:solidFill>
                          <a:latin typeface="Verdana" panose="020B0604030504040204" pitchFamily="34" charset="0"/>
                          <a:ea typeface="Verdana" panose="020B0604030504040204" pitchFamily="34" charset="0"/>
                          <a:cs typeface="Verdana" panose="020B0604030504040204" pitchFamily="34" charset="0"/>
                        </a:rPr>
                        <a:t> </a:t>
                      </a:r>
                      <a:r>
                        <a:rPr lang="es-ES" sz="1200" b="1" dirty="0" err="1">
                          <a:solidFill>
                            <a:srgbClr val="21557F"/>
                          </a:solidFill>
                          <a:latin typeface="Verdana" panose="020B0604030504040204" pitchFamily="34" charset="0"/>
                          <a:ea typeface="Verdana" panose="020B0604030504040204" pitchFamily="34" charset="0"/>
                          <a:cs typeface="Verdana" panose="020B0604030504040204" pitchFamily="34" charset="0"/>
                        </a:rPr>
                        <a:t>Carvedilol</a:t>
                      </a:r>
                      <a:endParaRPr lang="es-ES" sz="1200" b="1" dirty="0">
                        <a:solidFill>
                          <a:srgbClr val="21557F"/>
                        </a:solidFill>
                        <a:latin typeface="Verdana" panose="020B0604030504040204" pitchFamily="34" charset="0"/>
                        <a:ea typeface="Verdana" panose="020B0604030504040204" pitchFamily="34" charset="0"/>
                        <a:cs typeface="Verdana" panose="020B0604030504040204" pitchFamily="34" charset="0"/>
                      </a:endParaRP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87AC8">
                        <a:alpha val="50000"/>
                      </a:srgbClr>
                    </a:solidFill>
                  </a:tcPr>
                </a:tc>
                <a:tc>
                  <a:txBody>
                    <a:bodyPr/>
                    <a:lstStyle/>
                    <a:p>
                      <a:pPr algn="ctr"/>
                      <a:r>
                        <a:rPr lang="es-ES" sz="1400" b="1" dirty="0">
                          <a:solidFill>
                            <a:srgbClr val="21557F"/>
                          </a:solidFill>
                          <a:latin typeface="Verdana" panose="020B0604030504040204" pitchFamily="34" charset="0"/>
                          <a:ea typeface="Verdana" panose="020B0604030504040204" pitchFamily="34" charset="0"/>
                          <a:cs typeface="Verdana" panose="020B0604030504040204" pitchFamily="34" charset="0"/>
                        </a:rPr>
                        <a:t>1094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6A6A6">
                        <a:tint val="66000"/>
                        <a:satMod val="160000"/>
                      </a:srgbClr>
                    </a:solidFill>
                  </a:tcPr>
                </a:tc>
                <a:tc>
                  <a:txBody>
                    <a:bodyPr/>
                    <a:lstStyle/>
                    <a:p>
                      <a:pPr algn="ctr"/>
                      <a:r>
                        <a:rPr lang="es-ES" sz="1400" b="1" dirty="0">
                          <a:solidFill>
                            <a:srgbClr val="21557F"/>
                          </a:solidFill>
                          <a:latin typeface="Verdana" panose="020B0604030504040204" pitchFamily="34" charset="0"/>
                          <a:ea typeface="Verdana" panose="020B0604030504040204" pitchFamily="34" charset="0"/>
                          <a:cs typeface="Verdana" panose="020B0604030504040204" pitchFamily="34" charset="0"/>
                        </a:rPr>
                        <a:t>II-IV</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6A6A6">
                        <a:tint val="66000"/>
                        <a:satMod val="160000"/>
                      </a:srgbClr>
                    </a:solidFill>
                  </a:tcPr>
                </a:tc>
                <a:tc>
                  <a:txBody>
                    <a:bodyPr/>
                    <a:lstStyle/>
                    <a:p>
                      <a:pPr algn="ctr"/>
                      <a:r>
                        <a:rPr lang="es-ES" sz="1400" b="1" dirty="0" err="1">
                          <a:solidFill>
                            <a:srgbClr val="21557F"/>
                          </a:solidFill>
                          <a:latin typeface="Verdana" panose="020B0604030504040204" pitchFamily="34" charset="0"/>
                          <a:ea typeface="Verdana" panose="020B0604030504040204" pitchFamily="34" charset="0"/>
                          <a:cs typeface="Verdana" panose="020B0604030504040204" pitchFamily="34" charset="0"/>
                        </a:rPr>
                        <a:t>Carvedilol</a:t>
                      </a:r>
                      <a:endParaRPr lang="es-ES" sz="1400" b="1" dirty="0">
                        <a:solidFill>
                          <a:srgbClr val="21557F"/>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6A6A6">
                        <a:tint val="66000"/>
                        <a:satMod val="160000"/>
                      </a:srgbClr>
                    </a:solidFill>
                  </a:tcPr>
                </a:tc>
                <a:tc>
                  <a:txBody>
                    <a:bodyPr/>
                    <a:lstStyle/>
                    <a:p>
                      <a:pPr algn="ctr"/>
                      <a:r>
                        <a:rPr lang="es-ES" sz="1400" b="1" dirty="0">
                          <a:solidFill>
                            <a:srgbClr val="21557F"/>
                          </a:solidFill>
                          <a:latin typeface="Verdana" panose="020B0604030504040204" pitchFamily="34" charset="0"/>
                          <a:ea typeface="Verdana" panose="020B0604030504040204" pitchFamily="34" charset="0"/>
                          <a:cs typeface="Verdana" panose="020B0604030504040204" pitchFamily="34" charset="0"/>
                        </a:rPr>
                        <a:t>65% </a:t>
                      </a:r>
                      <a:r>
                        <a:rPr lang="es-ES" sz="1100" b="1" dirty="0">
                          <a:solidFill>
                            <a:srgbClr val="21557F"/>
                          </a:solidFill>
                          <a:latin typeface="Verdana" panose="020B0604030504040204" pitchFamily="34" charset="0"/>
                          <a:ea typeface="Verdana" panose="020B0604030504040204" pitchFamily="34" charset="0"/>
                          <a:cs typeface="Verdana" panose="020B0604030504040204" pitchFamily="34" charset="0"/>
                        </a:rPr>
                        <a:t>(p&lt;0,001)</a:t>
                      </a:r>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6A6A6">
                        <a:tint val="66000"/>
                        <a:satMod val="160000"/>
                      </a:srgbClr>
                    </a:solidFill>
                  </a:tcPr>
                </a:tc>
                <a:extLst>
                  <a:ext uri="{0D108BD9-81ED-4DB2-BD59-A6C34878D82A}">
                    <a16:rowId xmlns="" xmlns:a16="http://schemas.microsoft.com/office/drawing/2014/main" val="10003"/>
                  </a:ext>
                </a:extLst>
              </a:tr>
              <a:tr h="370840">
                <a:tc>
                  <a:txBody>
                    <a:bodyPr/>
                    <a:lstStyle/>
                    <a:p>
                      <a:pPr algn="ctr"/>
                      <a:r>
                        <a:rPr lang="es-ES" sz="1400" b="1" dirty="0">
                          <a:solidFill>
                            <a:srgbClr val="21557F"/>
                          </a:solidFill>
                          <a:latin typeface="Verdana" panose="020B0604030504040204" pitchFamily="34" charset="0"/>
                          <a:ea typeface="Verdana" panose="020B0604030504040204" pitchFamily="34" charset="0"/>
                          <a:cs typeface="Verdana" panose="020B0604030504040204" pitchFamily="34" charset="0"/>
                        </a:rPr>
                        <a:t>ANZ HF</a:t>
                      </a: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87AC8">
                        <a:alpha val="50000"/>
                      </a:srgbClr>
                    </a:solidFill>
                  </a:tcPr>
                </a:tc>
                <a:tc>
                  <a:txBody>
                    <a:bodyPr/>
                    <a:lstStyle/>
                    <a:p>
                      <a:pPr algn="ctr"/>
                      <a:r>
                        <a:rPr lang="es-ES" sz="1400" b="1" dirty="0">
                          <a:solidFill>
                            <a:srgbClr val="21557F"/>
                          </a:solidFill>
                          <a:latin typeface="Verdana" panose="020B0604030504040204" pitchFamily="34" charset="0"/>
                          <a:ea typeface="Verdana" panose="020B0604030504040204" pitchFamily="34" charset="0"/>
                          <a:cs typeface="Verdana" panose="020B0604030504040204" pitchFamily="34" charset="0"/>
                        </a:rPr>
                        <a:t>415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6A6A6">
                        <a:tint val="66000"/>
                        <a:satMod val="160000"/>
                      </a:srgbClr>
                    </a:solidFill>
                  </a:tcPr>
                </a:tc>
                <a:tc>
                  <a:txBody>
                    <a:bodyPr/>
                    <a:lstStyle/>
                    <a:p>
                      <a:pPr algn="ctr"/>
                      <a:r>
                        <a:rPr lang="es-ES" sz="1400" b="1" dirty="0">
                          <a:solidFill>
                            <a:srgbClr val="21557F"/>
                          </a:solidFill>
                          <a:latin typeface="Verdana" panose="020B0604030504040204" pitchFamily="34" charset="0"/>
                          <a:ea typeface="Verdana" panose="020B0604030504040204" pitchFamily="34" charset="0"/>
                          <a:cs typeface="Verdana" panose="020B0604030504040204" pitchFamily="34" charset="0"/>
                        </a:rPr>
                        <a:t>I-III</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6A6A6">
                        <a:tint val="66000"/>
                        <a:satMod val="160000"/>
                      </a:srgbClr>
                    </a:solidFill>
                  </a:tcPr>
                </a:tc>
                <a:tc>
                  <a:txBody>
                    <a:bodyPr/>
                    <a:lstStyle/>
                    <a:p>
                      <a:pPr algn="ctr"/>
                      <a:r>
                        <a:rPr lang="es-ES" sz="1400" b="1" dirty="0" err="1">
                          <a:solidFill>
                            <a:srgbClr val="21557F"/>
                          </a:solidFill>
                          <a:latin typeface="Verdana" panose="020B0604030504040204" pitchFamily="34" charset="0"/>
                          <a:ea typeface="Verdana" panose="020B0604030504040204" pitchFamily="34" charset="0"/>
                          <a:cs typeface="Verdana" panose="020B0604030504040204" pitchFamily="34" charset="0"/>
                        </a:rPr>
                        <a:t>Carvedilol</a:t>
                      </a:r>
                      <a:endParaRPr lang="es-ES" sz="1400" b="1" dirty="0">
                        <a:solidFill>
                          <a:srgbClr val="21557F"/>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6A6A6">
                        <a:tint val="66000"/>
                        <a:satMod val="160000"/>
                      </a:srgbClr>
                    </a:solidFill>
                  </a:tcPr>
                </a:tc>
                <a:tc>
                  <a:txBody>
                    <a:bodyPr/>
                    <a:lstStyle/>
                    <a:p>
                      <a:pPr algn="ctr"/>
                      <a:r>
                        <a:rPr lang="es-ES" sz="1400" b="1" dirty="0">
                          <a:solidFill>
                            <a:srgbClr val="21557F"/>
                          </a:solidFill>
                          <a:latin typeface="Verdana" panose="020B0604030504040204" pitchFamily="34" charset="0"/>
                          <a:ea typeface="Verdana" panose="020B0604030504040204" pitchFamily="34" charset="0"/>
                          <a:cs typeface="Verdana" panose="020B0604030504040204" pitchFamily="34" charset="0"/>
                        </a:rPr>
                        <a:t>24% </a:t>
                      </a:r>
                      <a:r>
                        <a:rPr lang="es-ES" sz="1100" b="1" dirty="0">
                          <a:solidFill>
                            <a:srgbClr val="21557F"/>
                          </a:solidFill>
                          <a:latin typeface="Verdana" panose="020B0604030504040204" pitchFamily="34" charset="0"/>
                          <a:ea typeface="Verdana" panose="020B0604030504040204" pitchFamily="34" charset="0"/>
                          <a:cs typeface="Verdana" panose="020B0604030504040204" pitchFamily="34" charset="0"/>
                        </a:rPr>
                        <a:t>(NS)</a:t>
                      </a:r>
                      <a:endParaRPr lang="es-ES" sz="1400" b="1" dirty="0">
                        <a:solidFill>
                          <a:srgbClr val="21557F"/>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6A6A6">
                        <a:tint val="66000"/>
                        <a:satMod val="160000"/>
                      </a:srgbClr>
                    </a:solidFill>
                  </a:tcPr>
                </a:tc>
                <a:extLst>
                  <a:ext uri="{0D108BD9-81ED-4DB2-BD59-A6C34878D82A}">
                    <a16:rowId xmlns="" xmlns:a16="http://schemas.microsoft.com/office/drawing/2014/main" val="10004"/>
                  </a:ext>
                </a:extLst>
              </a:tr>
              <a:tr h="370840">
                <a:tc>
                  <a:txBody>
                    <a:bodyPr/>
                    <a:lstStyle/>
                    <a:p>
                      <a:pPr algn="ctr"/>
                      <a:r>
                        <a:rPr lang="es-ES" sz="1400" b="1" dirty="0">
                          <a:solidFill>
                            <a:srgbClr val="21557F"/>
                          </a:solidFill>
                          <a:latin typeface="Verdana" panose="020B0604030504040204" pitchFamily="34" charset="0"/>
                          <a:ea typeface="Verdana" panose="020B0604030504040204" pitchFamily="34" charset="0"/>
                          <a:cs typeface="Verdana" panose="020B0604030504040204" pitchFamily="34" charset="0"/>
                        </a:rPr>
                        <a:t>CIBIS II</a:t>
                      </a: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87AC8">
                        <a:alpha val="50000"/>
                      </a:srgbClr>
                    </a:solidFill>
                  </a:tcPr>
                </a:tc>
                <a:tc>
                  <a:txBody>
                    <a:bodyPr/>
                    <a:lstStyle/>
                    <a:p>
                      <a:pPr algn="ctr"/>
                      <a:r>
                        <a:rPr lang="es-ES" sz="1400" b="1" dirty="0">
                          <a:solidFill>
                            <a:srgbClr val="21557F"/>
                          </a:solidFill>
                          <a:latin typeface="Verdana" panose="020B0604030504040204" pitchFamily="34" charset="0"/>
                          <a:ea typeface="Verdana" panose="020B0604030504040204" pitchFamily="34" charset="0"/>
                          <a:cs typeface="Verdana" panose="020B0604030504040204" pitchFamily="34" charset="0"/>
                        </a:rPr>
                        <a:t>2647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6A6A6">
                        <a:tint val="66000"/>
                        <a:satMod val="160000"/>
                      </a:srgbClr>
                    </a:solidFill>
                  </a:tcPr>
                </a:tc>
                <a:tc>
                  <a:txBody>
                    <a:bodyPr/>
                    <a:lstStyle/>
                    <a:p>
                      <a:pPr algn="ctr"/>
                      <a:r>
                        <a:rPr lang="es-ES" sz="1400" b="1" dirty="0">
                          <a:solidFill>
                            <a:srgbClr val="21557F"/>
                          </a:solidFill>
                          <a:latin typeface="Verdana" panose="020B0604030504040204" pitchFamily="34" charset="0"/>
                          <a:ea typeface="Verdana" panose="020B0604030504040204" pitchFamily="34" charset="0"/>
                          <a:cs typeface="Verdana" panose="020B0604030504040204" pitchFamily="34" charset="0"/>
                        </a:rPr>
                        <a:t>III-IV</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6A6A6">
                        <a:tint val="66000"/>
                        <a:satMod val="160000"/>
                      </a:srgbClr>
                    </a:solidFill>
                  </a:tcPr>
                </a:tc>
                <a:tc>
                  <a:txBody>
                    <a:bodyPr/>
                    <a:lstStyle/>
                    <a:p>
                      <a:pPr algn="ctr"/>
                      <a:r>
                        <a:rPr lang="es-ES" sz="1400" b="1" dirty="0" err="1">
                          <a:solidFill>
                            <a:srgbClr val="21557F"/>
                          </a:solidFill>
                          <a:latin typeface="Verdana" panose="020B0604030504040204" pitchFamily="34" charset="0"/>
                          <a:ea typeface="Verdana" panose="020B0604030504040204" pitchFamily="34" charset="0"/>
                          <a:cs typeface="Verdana" panose="020B0604030504040204" pitchFamily="34" charset="0"/>
                        </a:rPr>
                        <a:t>Bisoprolol</a:t>
                      </a:r>
                      <a:endParaRPr lang="es-ES" sz="1400" b="1" dirty="0">
                        <a:solidFill>
                          <a:srgbClr val="21557F"/>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6A6A6">
                        <a:tint val="66000"/>
                        <a:satMod val="160000"/>
                      </a:srgbClr>
                    </a:solidFill>
                  </a:tcPr>
                </a:tc>
                <a:tc>
                  <a:txBody>
                    <a:bodyPr/>
                    <a:lstStyle/>
                    <a:p>
                      <a:pPr algn="ctr"/>
                      <a:r>
                        <a:rPr lang="es-ES" sz="1400" b="1" dirty="0">
                          <a:solidFill>
                            <a:srgbClr val="21557F"/>
                          </a:solidFill>
                          <a:latin typeface="Verdana" panose="020B0604030504040204" pitchFamily="34" charset="0"/>
                          <a:ea typeface="Verdana" panose="020B0604030504040204" pitchFamily="34" charset="0"/>
                          <a:cs typeface="Verdana" panose="020B0604030504040204" pitchFamily="34" charset="0"/>
                        </a:rPr>
                        <a:t>34% </a:t>
                      </a:r>
                      <a:r>
                        <a:rPr lang="es-ES" sz="1100" b="1" dirty="0">
                          <a:solidFill>
                            <a:srgbClr val="21557F"/>
                          </a:solidFill>
                          <a:latin typeface="Verdana" panose="020B0604030504040204" pitchFamily="34" charset="0"/>
                          <a:ea typeface="Verdana" panose="020B0604030504040204" pitchFamily="34" charset="0"/>
                          <a:cs typeface="Verdana" panose="020B0604030504040204" pitchFamily="34" charset="0"/>
                        </a:rPr>
                        <a:t>(p&lt;0,0001)</a:t>
                      </a:r>
                      <a:endParaRPr lang="es-ES" sz="1400" b="1" dirty="0">
                        <a:solidFill>
                          <a:srgbClr val="21557F"/>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6A6A6">
                        <a:tint val="66000"/>
                        <a:satMod val="160000"/>
                      </a:srgbClr>
                    </a:solidFill>
                  </a:tcPr>
                </a:tc>
                <a:extLst>
                  <a:ext uri="{0D108BD9-81ED-4DB2-BD59-A6C34878D82A}">
                    <a16:rowId xmlns="" xmlns:a16="http://schemas.microsoft.com/office/drawing/2014/main" val="10005"/>
                  </a:ext>
                </a:extLst>
              </a:tr>
              <a:tr h="370840">
                <a:tc>
                  <a:txBody>
                    <a:bodyPr/>
                    <a:lstStyle/>
                    <a:p>
                      <a:pPr algn="ctr"/>
                      <a:r>
                        <a:rPr lang="es-ES" sz="1400" b="1" dirty="0">
                          <a:solidFill>
                            <a:srgbClr val="21557F"/>
                          </a:solidFill>
                          <a:latin typeface="Verdana" panose="020B0604030504040204" pitchFamily="34" charset="0"/>
                          <a:ea typeface="Verdana" panose="020B0604030504040204" pitchFamily="34" charset="0"/>
                          <a:cs typeface="Verdana" panose="020B0604030504040204" pitchFamily="34" charset="0"/>
                        </a:rPr>
                        <a:t>MERIT HF</a:t>
                      </a: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87AC8">
                        <a:alpha val="50000"/>
                      </a:srgbClr>
                    </a:solidFill>
                  </a:tcPr>
                </a:tc>
                <a:tc>
                  <a:txBody>
                    <a:bodyPr/>
                    <a:lstStyle/>
                    <a:p>
                      <a:pPr algn="ctr"/>
                      <a:r>
                        <a:rPr lang="es-ES" sz="1400" b="1" dirty="0">
                          <a:solidFill>
                            <a:srgbClr val="21557F"/>
                          </a:solidFill>
                          <a:latin typeface="Verdana" panose="020B0604030504040204" pitchFamily="34" charset="0"/>
                          <a:ea typeface="Verdana" panose="020B0604030504040204" pitchFamily="34" charset="0"/>
                          <a:cs typeface="Verdana" panose="020B0604030504040204" pitchFamily="34" charset="0"/>
                        </a:rPr>
                        <a:t>3991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6A6A6">
                        <a:tint val="66000"/>
                        <a:satMod val="160000"/>
                      </a:srgbClr>
                    </a:solidFill>
                  </a:tcPr>
                </a:tc>
                <a:tc>
                  <a:txBody>
                    <a:bodyPr/>
                    <a:lstStyle/>
                    <a:p>
                      <a:pPr algn="ctr"/>
                      <a:r>
                        <a:rPr lang="es-ES" sz="1400" b="1" dirty="0">
                          <a:solidFill>
                            <a:srgbClr val="21557F"/>
                          </a:solidFill>
                          <a:latin typeface="Verdana" panose="020B0604030504040204" pitchFamily="34" charset="0"/>
                          <a:ea typeface="Verdana" panose="020B0604030504040204" pitchFamily="34" charset="0"/>
                          <a:cs typeface="Verdana" panose="020B0604030504040204" pitchFamily="34" charset="0"/>
                        </a:rPr>
                        <a:t>II-IV</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6A6A6">
                        <a:tint val="66000"/>
                        <a:satMod val="160000"/>
                      </a:srgbClr>
                    </a:solidFill>
                  </a:tcPr>
                </a:tc>
                <a:tc>
                  <a:txBody>
                    <a:bodyPr/>
                    <a:lstStyle/>
                    <a:p>
                      <a:pPr algn="ctr"/>
                      <a:r>
                        <a:rPr lang="es-ES" sz="1400" b="1" dirty="0" err="1">
                          <a:solidFill>
                            <a:srgbClr val="21557F"/>
                          </a:solidFill>
                          <a:latin typeface="Verdana" panose="020B0604030504040204" pitchFamily="34" charset="0"/>
                          <a:ea typeface="Verdana" panose="020B0604030504040204" pitchFamily="34" charset="0"/>
                          <a:cs typeface="Verdana" panose="020B0604030504040204" pitchFamily="34" charset="0"/>
                        </a:rPr>
                        <a:t>Metoprolol</a:t>
                      </a:r>
                      <a:endParaRPr lang="es-ES" sz="1400" b="1" dirty="0">
                        <a:solidFill>
                          <a:srgbClr val="21557F"/>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6A6A6">
                        <a:tint val="66000"/>
                        <a:satMod val="160000"/>
                      </a:srgbClr>
                    </a:solidFill>
                  </a:tcPr>
                </a:tc>
                <a:tc>
                  <a:txBody>
                    <a:bodyPr/>
                    <a:lstStyle/>
                    <a:p>
                      <a:pPr algn="ctr"/>
                      <a:r>
                        <a:rPr lang="es-ES" sz="1400" b="1" dirty="0">
                          <a:solidFill>
                            <a:srgbClr val="21557F"/>
                          </a:solidFill>
                          <a:latin typeface="Verdana" panose="020B0604030504040204" pitchFamily="34" charset="0"/>
                          <a:ea typeface="Verdana" panose="020B0604030504040204" pitchFamily="34" charset="0"/>
                          <a:cs typeface="Verdana" panose="020B0604030504040204" pitchFamily="34" charset="0"/>
                        </a:rPr>
                        <a:t>34% </a:t>
                      </a:r>
                      <a:r>
                        <a:rPr lang="es-ES" sz="1100" b="1" dirty="0">
                          <a:solidFill>
                            <a:srgbClr val="21557F"/>
                          </a:solidFill>
                          <a:latin typeface="Verdana" panose="020B0604030504040204" pitchFamily="34" charset="0"/>
                          <a:ea typeface="Verdana" panose="020B0604030504040204" pitchFamily="34" charset="0"/>
                          <a:cs typeface="Verdana" panose="020B0604030504040204" pitchFamily="34" charset="0"/>
                        </a:rPr>
                        <a:t>(p&lt;0,0001)</a:t>
                      </a:r>
                      <a:endParaRPr lang="es-ES" sz="1400" b="1" dirty="0">
                        <a:solidFill>
                          <a:srgbClr val="21557F"/>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6A6A6">
                        <a:tint val="66000"/>
                        <a:satMod val="160000"/>
                      </a:srgbClr>
                    </a:solidFill>
                  </a:tcPr>
                </a:tc>
                <a:extLst>
                  <a:ext uri="{0D108BD9-81ED-4DB2-BD59-A6C34878D82A}">
                    <a16:rowId xmlns="" xmlns:a16="http://schemas.microsoft.com/office/drawing/2014/main" val="10006"/>
                  </a:ext>
                </a:extLst>
              </a:tr>
              <a:tr h="370840">
                <a:tc>
                  <a:txBody>
                    <a:bodyPr/>
                    <a:lstStyle/>
                    <a:p>
                      <a:pPr algn="ctr"/>
                      <a:r>
                        <a:rPr lang="es-ES" sz="1400" b="1" dirty="0">
                          <a:solidFill>
                            <a:srgbClr val="21557F"/>
                          </a:solidFill>
                          <a:latin typeface="Verdana" panose="020B0604030504040204" pitchFamily="34" charset="0"/>
                          <a:ea typeface="Verdana" panose="020B0604030504040204" pitchFamily="34" charset="0"/>
                          <a:cs typeface="Verdana" panose="020B0604030504040204" pitchFamily="34" charset="0"/>
                        </a:rPr>
                        <a:t>BEST</a:t>
                      </a: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87AC8">
                        <a:alpha val="50000"/>
                      </a:srgbClr>
                    </a:solidFill>
                  </a:tcPr>
                </a:tc>
                <a:tc>
                  <a:txBody>
                    <a:bodyPr/>
                    <a:lstStyle/>
                    <a:p>
                      <a:pPr algn="ctr"/>
                      <a:r>
                        <a:rPr lang="es-ES" sz="1400" b="1" dirty="0">
                          <a:solidFill>
                            <a:srgbClr val="21557F"/>
                          </a:solidFill>
                          <a:latin typeface="Verdana" panose="020B0604030504040204" pitchFamily="34" charset="0"/>
                          <a:ea typeface="Verdana" panose="020B0604030504040204" pitchFamily="34" charset="0"/>
                          <a:cs typeface="Verdana" panose="020B0604030504040204" pitchFamily="34" charset="0"/>
                        </a:rPr>
                        <a:t>2708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6A6A6">
                        <a:tint val="66000"/>
                        <a:satMod val="160000"/>
                      </a:srgbClr>
                    </a:solidFill>
                  </a:tcPr>
                </a:tc>
                <a:tc>
                  <a:txBody>
                    <a:bodyPr/>
                    <a:lstStyle/>
                    <a:p>
                      <a:pPr algn="ctr"/>
                      <a:r>
                        <a:rPr lang="es-ES" sz="1400" b="1" dirty="0">
                          <a:solidFill>
                            <a:srgbClr val="21557F"/>
                          </a:solidFill>
                          <a:latin typeface="Verdana" panose="020B0604030504040204" pitchFamily="34" charset="0"/>
                          <a:ea typeface="Verdana" panose="020B0604030504040204" pitchFamily="34" charset="0"/>
                          <a:cs typeface="Verdana" panose="020B0604030504040204" pitchFamily="34" charset="0"/>
                        </a:rPr>
                        <a:t>III-IV</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6A6A6">
                        <a:tint val="66000"/>
                        <a:satMod val="160000"/>
                      </a:srgbClr>
                    </a:solidFill>
                  </a:tcPr>
                </a:tc>
                <a:tc>
                  <a:txBody>
                    <a:bodyPr/>
                    <a:lstStyle/>
                    <a:p>
                      <a:pPr algn="ctr"/>
                      <a:r>
                        <a:rPr lang="es-ES" sz="1400" b="1" dirty="0" err="1">
                          <a:solidFill>
                            <a:srgbClr val="21557F"/>
                          </a:solidFill>
                          <a:latin typeface="Verdana" panose="020B0604030504040204" pitchFamily="34" charset="0"/>
                          <a:ea typeface="Verdana" panose="020B0604030504040204" pitchFamily="34" charset="0"/>
                          <a:cs typeface="Verdana" panose="020B0604030504040204" pitchFamily="34" charset="0"/>
                        </a:rPr>
                        <a:t>Bucindolol</a:t>
                      </a:r>
                      <a:endParaRPr lang="es-ES" sz="1400" b="1" dirty="0">
                        <a:solidFill>
                          <a:srgbClr val="21557F"/>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6A6A6">
                        <a:tint val="66000"/>
                        <a:satMod val="160000"/>
                      </a:srgbClr>
                    </a:solidFill>
                  </a:tcPr>
                </a:tc>
                <a:tc>
                  <a:txBody>
                    <a:bodyPr/>
                    <a:lstStyle/>
                    <a:p>
                      <a:pPr algn="ctr"/>
                      <a:r>
                        <a:rPr lang="es-ES" sz="1400" b="1" dirty="0">
                          <a:solidFill>
                            <a:srgbClr val="21557F"/>
                          </a:solidFill>
                          <a:latin typeface="Verdana" panose="020B0604030504040204" pitchFamily="34" charset="0"/>
                          <a:ea typeface="Verdana" panose="020B0604030504040204" pitchFamily="34" charset="0"/>
                          <a:cs typeface="Verdana" panose="020B0604030504040204" pitchFamily="34" charset="0"/>
                        </a:rPr>
                        <a:t>10% </a:t>
                      </a:r>
                      <a:r>
                        <a:rPr lang="es-ES" sz="1100" b="1" dirty="0">
                          <a:solidFill>
                            <a:srgbClr val="21557F"/>
                          </a:solidFill>
                          <a:latin typeface="Verdana" panose="020B0604030504040204" pitchFamily="34" charset="0"/>
                          <a:ea typeface="Verdana" panose="020B0604030504040204" pitchFamily="34" charset="0"/>
                          <a:cs typeface="Verdana" panose="020B0604030504040204" pitchFamily="34" charset="0"/>
                        </a:rPr>
                        <a:t>(NS)</a:t>
                      </a:r>
                      <a:endParaRPr lang="es-ES" sz="1400" b="1" dirty="0">
                        <a:solidFill>
                          <a:srgbClr val="21557F"/>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6A6A6">
                        <a:tint val="66000"/>
                        <a:satMod val="160000"/>
                      </a:srgbClr>
                    </a:solidFill>
                  </a:tcPr>
                </a:tc>
                <a:extLst>
                  <a:ext uri="{0D108BD9-81ED-4DB2-BD59-A6C34878D82A}">
                    <a16:rowId xmlns="" xmlns:a16="http://schemas.microsoft.com/office/drawing/2014/main" val="10007"/>
                  </a:ext>
                </a:extLst>
              </a:tr>
              <a:tr h="370840">
                <a:tc>
                  <a:txBody>
                    <a:bodyPr/>
                    <a:lstStyle/>
                    <a:p>
                      <a:pPr algn="ctr"/>
                      <a:r>
                        <a:rPr lang="es-ES" sz="1400" b="1" dirty="0">
                          <a:solidFill>
                            <a:srgbClr val="21557F"/>
                          </a:solidFill>
                          <a:latin typeface="Verdana" panose="020B0604030504040204" pitchFamily="34" charset="0"/>
                          <a:ea typeface="Verdana" panose="020B0604030504040204" pitchFamily="34" charset="0"/>
                          <a:cs typeface="Verdana" panose="020B0604030504040204" pitchFamily="34" charset="0"/>
                        </a:rPr>
                        <a:t>COPERNICUS</a:t>
                      </a: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87AC8">
                        <a:alpha val="50000"/>
                      </a:srgbClr>
                    </a:solidFill>
                  </a:tcPr>
                </a:tc>
                <a:tc>
                  <a:txBody>
                    <a:bodyPr/>
                    <a:lstStyle/>
                    <a:p>
                      <a:pPr algn="ctr"/>
                      <a:r>
                        <a:rPr lang="es-ES" sz="1400" b="1" dirty="0">
                          <a:solidFill>
                            <a:srgbClr val="21557F"/>
                          </a:solidFill>
                          <a:latin typeface="Verdana" panose="020B0604030504040204" pitchFamily="34" charset="0"/>
                          <a:ea typeface="Verdana" panose="020B0604030504040204" pitchFamily="34" charset="0"/>
                          <a:cs typeface="Verdana" panose="020B0604030504040204" pitchFamily="34" charset="0"/>
                        </a:rPr>
                        <a:t>2289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6A6A6">
                        <a:tint val="66000"/>
                        <a:satMod val="160000"/>
                      </a:srgbClr>
                    </a:solidFill>
                  </a:tcPr>
                </a:tc>
                <a:tc>
                  <a:txBody>
                    <a:bodyPr/>
                    <a:lstStyle/>
                    <a:p>
                      <a:pPr algn="ctr"/>
                      <a:r>
                        <a:rPr lang="es-ES" sz="1400" b="1" dirty="0">
                          <a:solidFill>
                            <a:srgbClr val="21557F"/>
                          </a:solidFill>
                          <a:latin typeface="Verdana" panose="020B0604030504040204" pitchFamily="34" charset="0"/>
                          <a:ea typeface="Verdana" panose="020B0604030504040204" pitchFamily="34" charset="0"/>
                          <a:cs typeface="Verdana" panose="020B0604030504040204" pitchFamily="34" charset="0"/>
                        </a:rPr>
                        <a:t>IV</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6A6A6">
                        <a:tint val="66000"/>
                        <a:satMod val="160000"/>
                      </a:srgbClr>
                    </a:solidFill>
                  </a:tcPr>
                </a:tc>
                <a:tc>
                  <a:txBody>
                    <a:bodyPr/>
                    <a:lstStyle/>
                    <a:p>
                      <a:pPr algn="ctr"/>
                      <a:r>
                        <a:rPr lang="es-ES" sz="1400" b="1" dirty="0" err="1">
                          <a:solidFill>
                            <a:srgbClr val="21557F"/>
                          </a:solidFill>
                          <a:latin typeface="Verdana" panose="020B0604030504040204" pitchFamily="34" charset="0"/>
                          <a:ea typeface="Verdana" panose="020B0604030504040204" pitchFamily="34" charset="0"/>
                          <a:cs typeface="Verdana" panose="020B0604030504040204" pitchFamily="34" charset="0"/>
                        </a:rPr>
                        <a:t>Carvedilol</a:t>
                      </a:r>
                      <a:endParaRPr lang="es-ES" sz="1400" b="1" dirty="0">
                        <a:solidFill>
                          <a:srgbClr val="21557F"/>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6A6A6">
                        <a:tint val="66000"/>
                        <a:satMod val="160000"/>
                      </a:srgbClr>
                    </a:solidFill>
                  </a:tcPr>
                </a:tc>
                <a:tc>
                  <a:txBody>
                    <a:bodyPr/>
                    <a:lstStyle/>
                    <a:p>
                      <a:pPr algn="ctr"/>
                      <a:r>
                        <a:rPr lang="es-ES" sz="1400" b="1" dirty="0">
                          <a:solidFill>
                            <a:srgbClr val="21557F"/>
                          </a:solidFill>
                          <a:latin typeface="Verdana" panose="020B0604030504040204" pitchFamily="34" charset="0"/>
                          <a:ea typeface="Verdana" panose="020B0604030504040204" pitchFamily="34" charset="0"/>
                          <a:cs typeface="Verdana" panose="020B0604030504040204" pitchFamily="34" charset="0"/>
                        </a:rPr>
                        <a:t>35% </a:t>
                      </a:r>
                      <a:r>
                        <a:rPr lang="es-ES" sz="1100" b="1" dirty="0">
                          <a:solidFill>
                            <a:srgbClr val="21557F"/>
                          </a:solidFill>
                          <a:latin typeface="Verdana" panose="020B0604030504040204" pitchFamily="34" charset="0"/>
                          <a:ea typeface="Verdana" panose="020B0604030504040204" pitchFamily="34" charset="0"/>
                          <a:cs typeface="Verdana" panose="020B0604030504040204" pitchFamily="34" charset="0"/>
                        </a:rPr>
                        <a:t>(p&lt;0,0001)</a:t>
                      </a:r>
                      <a:endParaRPr lang="es-ES" sz="1400" b="1" dirty="0">
                        <a:solidFill>
                          <a:srgbClr val="21557F"/>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6A6A6">
                        <a:tint val="66000"/>
                        <a:satMod val="160000"/>
                      </a:srgbClr>
                    </a:solidFill>
                  </a:tcPr>
                </a:tc>
                <a:extLst>
                  <a:ext uri="{0D108BD9-81ED-4DB2-BD59-A6C34878D82A}">
                    <a16:rowId xmlns="" xmlns:a16="http://schemas.microsoft.com/office/drawing/2014/main" val="10008"/>
                  </a:ext>
                </a:extLst>
              </a:tr>
              <a:tr h="370840">
                <a:tc>
                  <a:txBody>
                    <a:bodyPr/>
                    <a:lstStyle/>
                    <a:p>
                      <a:pPr algn="ctr"/>
                      <a:r>
                        <a:rPr lang="es-ES" sz="1400" b="1" dirty="0">
                          <a:solidFill>
                            <a:srgbClr val="21557F"/>
                          </a:solidFill>
                          <a:latin typeface="Verdana" panose="020B0604030504040204" pitchFamily="34" charset="0"/>
                          <a:ea typeface="Verdana" panose="020B0604030504040204" pitchFamily="34" charset="0"/>
                          <a:cs typeface="Verdana" panose="020B0604030504040204" pitchFamily="34" charset="0"/>
                        </a:rPr>
                        <a:t>CAPRICORN</a:t>
                      </a: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87AC8">
                        <a:alpha val="50000"/>
                      </a:srgbClr>
                    </a:solidFill>
                  </a:tcPr>
                </a:tc>
                <a:tc>
                  <a:txBody>
                    <a:bodyPr/>
                    <a:lstStyle/>
                    <a:p>
                      <a:pPr algn="ctr"/>
                      <a:r>
                        <a:rPr lang="es-ES" sz="1400" b="1" dirty="0">
                          <a:solidFill>
                            <a:srgbClr val="21557F"/>
                          </a:solidFill>
                          <a:latin typeface="Verdana" panose="020B0604030504040204" pitchFamily="34" charset="0"/>
                          <a:ea typeface="Verdana" panose="020B0604030504040204" pitchFamily="34" charset="0"/>
                          <a:cs typeface="Verdana" panose="020B0604030504040204" pitchFamily="34" charset="0"/>
                        </a:rPr>
                        <a:t>1959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6A6A6">
                        <a:tint val="66000"/>
                        <a:satMod val="160000"/>
                      </a:srgbClr>
                    </a:solidFill>
                  </a:tcPr>
                </a:tc>
                <a:tc>
                  <a:txBody>
                    <a:bodyPr/>
                    <a:lstStyle/>
                    <a:p>
                      <a:pPr algn="ctr"/>
                      <a:r>
                        <a:rPr lang="es-ES" sz="1400" b="1" dirty="0">
                          <a:solidFill>
                            <a:srgbClr val="21557F"/>
                          </a:solidFill>
                          <a:latin typeface="Verdana" panose="020B0604030504040204" pitchFamily="34" charset="0"/>
                          <a:ea typeface="Verdana" panose="020B0604030504040204" pitchFamily="34" charset="0"/>
                          <a:cs typeface="Verdana" panose="020B0604030504040204" pitchFamily="34" charset="0"/>
                        </a:rPr>
                        <a:t>I (post-IM)</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6A6A6">
                        <a:tint val="66000"/>
                        <a:satMod val="160000"/>
                      </a:srgbClr>
                    </a:solidFill>
                  </a:tcPr>
                </a:tc>
                <a:tc>
                  <a:txBody>
                    <a:bodyPr/>
                    <a:lstStyle/>
                    <a:p>
                      <a:pPr algn="ctr"/>
                      <a:r>
                        <a:rPr lang="es-ES" sz="1400" b="1" dirty="0" err="1">
                          <a:solidFill>
                            <a:srgbClr val="21557F"/>
                          </a:solidFill>
                          <a:latin typeface="Verdana" panose="020B0604030504040204" pitchFamily="34" charset="0"/>
                          <a:ea typeface="Verdana" panose="020B0604030504040204" pitchFamily="34" charset="0"/>
                          <a:cs typeface="Verdana" panose="020B0604030504040204" pitchFamily="34" charset="0"/>
                        </a:rPr>
                        <a:t>Carvedilol</a:t>
                      </a:r>
                      <a:endParaRPr lang="es-ES" sz="1400" b="1" dirty="0">
                        <a:solidFill>
                          <a:srgbClr val="21557F"/>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6A6A6">
                        <a:tint val="66000"/>
                        <a:satMod val="160000"/>
                      </a:srgbClr>
                    </a:solidFill>
                  </a:tcPr>
                </a:tc>
                <a:tc>
                  <a:txBody>
                    <a:bodyPr/>
                    <a:lstStyle/>
                    <a:p>
                      <a:pPr algn="ctr"/>
                      <a:r>
                        <a:rPr lang="es-ES" sz="1400" b="1" dirty="0">
                          <a:solidFill>
                            <a:srgbClr val="21557F"/>
                          </a:solidFill>
                          <a:latin typeface="Verdana" panose="020B0604030504040204" pitchFamily="34" charset="0"/>
                          <a:ea typeface="Verdana" panose="020B0604030504040204" pitchFamily="34" charset="0"/>
                          <a:cs typeface="Verdana" panose="020B0604030504040204" pitchFamily="34" charset="0"/>
                        </a:rPr>
                        <a:t>23% </a:t>
                      </a:r>
                      <a:r>
                        <a:rPr lang="es-ES" sz="1100" b="1" dirty="0">
                          <a:solidFill>
                            <a:srgbClr val="21557F"/>
                          </a:solidFill>
                          <a:latin typeface="Verdana" panose="020B0604030504040204" pitchFamily="34" charset="0"/>
                          <a:ea typeface="Verdana" panose="020B0604030504040204" pitchFamily="34" charset="0"/>
                          <a:cs typeface="Verdana" panose="020B0604030504040204" pitchFamily="34" charset="0"/>
                        </a:rPr>
                        <a:t>(p=0,031)</a:t>
                      </a:r>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6A6A6">
                        <a:tint val="66000"/>
                        <a:satMod val="160000"/>
                      </a:srgbClr>
                    </a:solidFill>
                  </a:tcPr>
                </a:tc>
                <a:extLst>
                  <a:ext uri="{0D108BD9-81ED-4DB2-BD59-A6C34878D82A}">
                    <a16:rowId xmlns="" xmlns:a16="http://schemas.microsoft.com/office/drawing/2014/main" val="10009"/>
                  </a:ext>
                </a:extLst>
              </a:tr>
              <a:tr h="370840">
                <a:tc>
                  <a:txBody>
                    <a:bodyPr/>
                    <a:lstStyle/>
                    <a:p>
                      <a:pPr algn="ctr"/>
                      <a:r>
                        <a:rPr lang="es-ES" sz="1400" b="1" dirty="0">
                          <a:solidFill>
                            <a:srgbClr val="21557F"/>
                          </a:solidFill>
                          <a:latin typeface="Verdana" panose="020B0604030504040204" pitchFamily="34" charset="0"/>
                          <a:ea typeface="Verdana" panose="020B0604030504040204" pitchFamily="34" charset="0"/>
                          <a:cs typeface="Verdana" panose="020B0604030504040204" pitchFamily="34" charset="0"/>
                        </a:rPr>
                        <a:t>SENIOR (NS)</a:t>
                      </a: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287AC8">
                        <a:alpha val="50000"/>
                      </a:srgbClr>
                    </a:solidFill>
                  </a:tcPr>
                </a:tc>
                <a:tc>
                  <a:txBody>
                    <a:bodyPr/>
                    <a:lstStyle/>
                    <a:p>
                      <a:pPr algn="ctr"/>
                      <a:r>
                        <a:rPr lang="es-ES" sz="1400" b="1" dirty="0">
                          <a:solidFill>
                            <a:srgbClr val="21557F"/>
                          </a:solidFill>
                          <a:latin typeface="Verdana" panose="020B0604030504040204" pitchFamily="34" charset="0"/>
                          <a:ea typeface="Verdana" panose="020B0604030504040204" pitchFamily="34" charset="0"/>
                          <a:cs typeface="Verdana" panose="020B0604030504040204" pitchFamily="34" charset="0"/>
                        </a:rPr>
                        <a:t>2135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A6A6A6">
                        <a:tint val="66000"/>
                        <a:satMod val="160000"/>
                      </a:srgbClr>
                    </a:solidFill>
                  </a:tcPr>
                </a:tc>
                <a:tc>
                  <a:txBody>
                    <a:bodyPr/>
                    <a:lstStyle/>
                    <a:p>
                      <a:pPr algn="ctr"/>
                      <a:r>
                        <a:rPr lang="es-ES" sz="1400" b="1" dirty="0">
                          <a:solidFill>
                            <a:srgbClr val="21557F"/>
                          </a:solidFill>
                          <a:latin typeface="Verdana" panose="020B0604030504040204" pitchFamily="34" charset="0"/>
                          <a:ea typeface="Verdana" panose="020B0604030504040204" pitchFamily="34" charset="0"/>
                          <a:cs typeface="Verdana" panose="020B0604030504040204" pitchFamily="34" charset="0"/>
                        </a:rPr>
                        <a:t>II-III</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A6A6A6">
                        <a:tint val="66000"/>
                        <a:satMod val="160000"/>
                      </a:srgbClr>
                    </a:solidFill>
                  </a:tcPr>
                </a:tc>
                <a:tc>
                  <a:txBody>
                    <a:bodyPr/>
                    <a:lstStyle/>
                    <a:p>
                      <a:pPr algn="ctr"/>
                      <a:r>
                        <a:rPr lang="es-ES" sz="1400" b="1" dirty="0" err="1">
                          <a:solidFill>
                            <a:srgbClr val="21557F"/>
                          </a:solidFill>
                          <a:latin typeface="Verdana" panose="020B0604030504040204" pitchFamily="34" charset="0"/>
                          <a:ea typeface="Verdana" panose="020B0604030504040204" pitchFamily="34" charset="0"/>
                          <a:cs typeface="Verdana" panose="020B0604030504040204" pitchFamily="34" charset="0"/>
                        </a:rPr>
                        <a:t>Nervibolol</a:t>
                      </a:r>
                      <a:endParaRPr lang="es-ES" sz="1400" b="1" dirty="0">
                        <a:solidFill>
                          <a:srgbClr val="21557F"/>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A6A6A6">
                        <a:tint val="66000"/>
                        <a:satMod val="160000"/>
                      </a:srgbClr>
                    </a:solidFill>
                  </a:tcPr>
                </a:tc>
                <a:tc>
                  <a:txBody>
                    <a:bodyPr/>
                    <a:lstStyle/>
                    <a:p>
                      <a:pPr algn="ctr"/>
                      <a:r>
                        <a:rPr lang="es-ES" sz="1400" b="1" dirty="0">
                          <a:solidFill>
                            <a:srgbClr val="21557F"/>
                          </a:solidFill>
                          <a:latin typeface="Verdana" panose="020B0604030504040204" pitchFamily="34" charset="0"/>
                          <a:ea typeface="Verdana" panose="020B0604030504040204" pitchFamily="34" charset="0"/>
                          <a:cs typeface="Verdana" panose="020B0604030504040204" pitchFamily="34" charset="0"/>
                        </a:rPr>
                        <a:t>12%</a:t>
                      </a:r>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A6A6A6">
                        <a:tint val="66000"/>
                        <a:satMod val="160000"/>
                      </a:srgbClr>
                    </a:solidFill>
                  </a:tcPr>
                </a:tc>
                <a:extLst>
                  <a:ext uri="{0D108BD9-81ED-4DB2-BD59-A6C34878D82A}">
                    <a16:rowId xmlns="" xmlns:a16="http://schemas.microsoft.com/office/drawing/2014/main" val="10010"/>
                  </a:ext>
                </a:extLst>
              </a:tr>
            </a:tbl>
          </a:graphicData>
        </a:graphic>
      </p:graphicFrame>
    </p:spTree>
    <p:extLst>
      <p:ext uri="{BB962C8B-B14F-4D97-AF65-F5344CB8AC3E}">
        <p14:creationId xmlns:p14="http://schemas.microsoft.com/office/powerpoint/2010/main" val="31447065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a:latin typeface="Verdana" charset="0"/>
                <a:ea typeface="Verdana" charset="0"/>
                <a:cs typeface="Verdana" charset="0"/>
              </a:rPr>
              <a:t>Betabloqueantes en la IC sistólica: uso clínico</a:t>
            </a:r>
            <a:endParaRPr lang="es-ES" dirty="0">
              <a:latin typeface="Verdana" charset="0"/>
              <a:ea typeface="Verdana" charset="0"/>
              <a:cs typeface="Verdana" charset="0"/>
            </a:endParaRPr>
          </a:p>
        </p:txBody>
      </p:sp>
      <p:sp>
        <p:nvSpPr>
          <p:cNvPr id="4" name="Text Box 2"/>
          <p:cNvSpPr txBox="1">
            <a:spLocks noGrp="1" noChangeArrowheads="1"/>
          </p:cNvSpPr>
          <p:nvPr>
            <p:ph idx="1"/>
          </p:nvPr>
        </p:nvSpPr>
        <p:spPr bwMode="auto">
          <a:xfrm>
            <a:off x="1" y="1127060"/>
            <a:ext cx="8751888" cy="4924425"/>
          </a:xfrm>
          <a:prstGeom prst="rect">
            <a:avLst/>
          </a:prstGeom>
          <a:noFill/>
          <a:ln w="9525">
            <a:noFill/>
            <a:miter lim="800000"/>
            <a:headEnd/>
            <a:tailEnd/>
          </a:ln>
        </p:spPr>
        <p:txBody>
          <a:bodyPr wrap="square">
            <a:spAutoFit/>
          </a:bodyPr>
          <a:lstStyle/>
          <a:p>
            <a:pPr marL="914400" algn="l">
              <a:buClr>
                <a:schemeClr val="folHlink"/>
              </a:buClr>
              <a:buSzPct val="125000"/>
            </a:pPr>
            <a:r>
              <a:rPr lang="es-ES_tradnl" sz="1600" b="1" dirty="0">
                <a:solidFill>
                  <a:srgbClr val="21557F"/>
                </a:solidFill>
                <a:latin typeface="Verdana" charset="0"/>
                <a:ea typeface="Verdana" charset="0"/>
                <a:cs typeface="Verdana" charset="0"/>
              </a:rPr>
              <a:t>Pacientes con IC compensada o estabilizada idealmente en situación de </a:t>
            </a:r>
            <a:r>
              <a:rPr lang="es-ES_tradnl" sz="1600" b="1" i="1" dirty="0">
                <a:solidFill>
                  <a:srgbClr val="21557F"/>
                </a:solidFill>
                <a:latin typeface="Verdana" charset="0"/>
                <a:ea typeface="Verdana" charset="0"/>
                <a:cs typeface="Verdana" charset="0"/>
              </a:rPr>
              <a:t>“</a:t>
            </a:r>
            <a:r>
              <a:rPr lang="es-ES_tradnl" sz="1600" b="1" i="1" dirty="0">
                <a:solidFill>
                  <a:srgbClr val="F39A44"/>
                </a:solidFill>
                <a:latin typeface="Verdana" charset="0"/>
                <a:ea typeface="Verdana" charset="0"/>
                <a:cs typeface="Verdana" charset="0"/>
              </a:rPr>
              <a:t>euvolemia</a:t>
            </a:r>
            <a:r>
              <a:rPr lang="es-ES_tradnl" sz="1600" b="1" i="1" dirty="0">
                <a:solidFill>
                  <a:srgbClr val="21557F"/>
                </a:solidFill>
                <a:latin typeface="Verdana" charset="0"/>
                <a:ea typeface="Verdana" charset="0"/>
                <a:cs typeface="Verdana" charset="0"/>
              </a:rPr>
              <a:t>”</a:t>
            </a:r>
            <a:r>
              <a:rPr lang="es-ES_tradnl" sz="1600" b="1" dirty="0">
                <a:solidFill>
                  <a:srgbClr val="21557F"/>
                </a:solidFill>
                <a:latin typeface="Verdana" charset="0"/>
                <a:ea typeface="Verdana" charset="0"/>
                <a:cs typeface="Verdana" charset="0"/>
              </a:rPr>
              <a:t>. Indicado en cualquier clase funcional.</a:t>
            </a:r>
          </a:p>
          <a:p>
            <a:pPr marL="914400" algn="l">
              <a:buClr>
                <a:schemeClr val="folHlink"/>
              </a:buClr>
              <a:buSzPct val="125000"/>
            </a:pPr>
            <a:r>
              <a:rPr lang="es-ES_tradnl" sz="1600" b="1" dirty="0">
                <a:solidFill>
                  <a:srgbClr val="21557F"/>
                </a:solidFill>
                <a:latin typeface="Verdana" charset="0"/>
                <a:ea typeface="Verdana" charset="0"/>
                <a:cs typeface="Verdana" charset="0"/>
              </a:rPr>
              <a:t>Solo </a:t>
            </a:r>
            <a:r>
              <a:rPr lang="es-ES_tradnl" sz="1600" b="1" dirty="0">
                <a:solidFill>
                  <a:srgbClr val="F39A44"/>
                </a:solidFill>
                <a:latin typeface="Verdana" charset="0"/>
                <a:ea typeface="Verdana" charset="0"/>
                <a:cs typeface="Verdana" charset="0"/>
              </a:rPr>
              <a:t>betabloqueantes testados </a:t>
            </a:r>
            <a:r>
              <a:rPr lang="es-ES_tradnl" sz="1600" b="1" dirty="0">
                <a:solidFill>
                  <a:srgbClr val="21557F"/>
                </a:solidFill>
                <a:latin typeface="Verdana" charset="0"/>
                <a:ea typeface="Verdana" charset="0"/>
                <a:cs typeface="Verdana" charset="0"/>
              </a:rPr>
              <a:t>en insuficiencia cardiaca (no efecto clase).</a:t>
            </a:r>
          </a:p>
          <a:p>
            <a:pPr marL="914400" algn="l">
              <a:buClr>
                <a:schemeClr val="folHlink"/>
              </a:buClr>
              <a:buSzPct val="125000"/>
            </a:pPr>
            <a:r>
              <a:rPr lang="es-ES_tradnl" sz="1600" b="1" dirty="0">
                <a:solidFill>
                  <a:srgbClr val="F39A44"/>
                </a:solidFill>
                <a:latin typeface="Verdana" charset="0"/>
                <a:ea typeface="Verdana" charset="0"/>
                <a:cs typeface="Verdana" charset="0"/>
              </a:rPr>
              <a:t>Contraindicaciones</a:t>
            </a:r>
            <a:r>
              <a:rPr lang="es-ES_tradnl" sz="1600" b="1" dirty="0">
                <a:solidFill>
                  <a:srgbClr val="21557F"/>
                </a:solidFill>
                <a:latin typeface="Verdana" charset="0"/>
                <a:ea typeface="Verdana" charset="0"/>
                <a:cs typeface="Verdana" charset="0"/>
              </a:rPr>
              <a:t>: bradicardia (&lt; 60 </a:t>
            </a:r>
            <a:r>
              <a:rPr lang="es-ES_tradnl" sz="1600" b="1" dirty="0" err="1">
                <a:solidFill>
                  <a:srgbClr val="21557F"/>
                </a:solidFill>
                <a:latin typeface="Verdana" charset="0"/>
                <a:ea typeface="Verdana" charset="0"/>
                <a:cs typeface="Verdana" charset="0"/>
              </a:rPr>
              <a:t>lpm</a:t>
            </a:r>
            <a:r>
              <a:rPr lang="es-ES_tradnl" sz="1600" b="1" dirty="0">
                <a:solidFill>
                  <a:srgbClr val="21557F"/>
                </a:solidFill>
                <a:latin typeface="Verdana" charset="0"/>
                <a:ea typeface="Verdana" charset="0"/>
                <a:cs typeface="Verdana" charset="0"/>
              </a:rPr>
              <a:t>), bloqueo A-V, hipotensión, broncoespasmo, </a:t>
            </a:r>
            <a:r>
              <a:rPr lang="es-ES_tradnl" sz="1600" b="1" dirty="0" err="1">
                <a:solidFill>
                  <a:srgbClr val="21557F"/>
                </a:solidFill>
                <a:latin typeface="Verdana" charset="0"/>
                <a:ea typeface="Verdana" charset="0"/>
                <a:cs typeface="Verdana" charset="0"/>
              </a:rPr>
              <a:t>arteriopatía</a:t>
            </a:r>
            <a:r>
              <a:rPr lang="es-ES_tradnl" sz="1600" b="1" dirty="0">
                <a:solidFill>
                  <a:srgbClr val="21557F"/>
                </a:solidFill>
                <a:latin typeface="Verdana" charset="0"/>
                <a:ea typeface="Verdana" charset="0"/>
                <a:cs typeface="Verdana" charset="0"/>
              </a:rPr>
              <a:t> periférica severa.</a:t>
            </a:r>
          </a:p>
          <a:p>
            <a:pPr marL="914400" algn="l">
              <a:buClr>
                <a:schemeClr val="folHlink"/>
              </a:buClr>
              <a:buSzPct val="125000"/>
            </a:pPr>
            <a:r>
              <a:rPr lang="es-ES_tradnl" sz="1600" b="1" dirty="0">
                <a:solidFill>
                  <a:srgbClr val="21557F"/>
                </a:solidFill>
                <a:latin typeface="Verdana" charset="0"/>
                <a:ea typeface="Verdana" charset="0"/>
                <a:cs typeface="Verdana" charset="0"/>
              </a:rPr>
              <a:t>Comenzar con dosis bajas e ir aumentando hasta </a:t>
            </a:r>
            <a:r>
              <a:rPr lang="es-ES_tradnl" sz="1600" b="1" dirty="0">
                <a:solidFill>
                  <a:srgbClr val="F39A44"/>
                </a:solidFill>
                <a:latin typeface="Verdana" charset="0"/>
                <a:ea typeface="Verdana" charset="0"/>
                <a:cs typeface="Verdana" charset="0"/>
              </a:rPr>
              <a:t>dosis objetivo </a:t>
            </a:r>
            <a:r>
              <a:rPr lang="es-ES_tradnl" sz="1600" b="1" dirty="0">
                <a:solidFill>
                  <a:srgbClr val="21557F"/>
                </a:solidFill>
                <a:latin typeface="Verdana" charset="0"/>
                <a:ea typeface="Verdana" charset="0"/>
                <a:cs typeface="Verdana" charset="0"/>
              </a:rPr>
              <a:t>(máxima tolerada o la alcanzada en los ensayos):</a:t>
            </a:r>
          </a:p>
          <a:p>
            <a:pPr marL="1600200" lvl="1" indent="-342900" algn="l">
              <a:buClr>
                <a:srgbClr val="F39A44"/>
              </a:buClr>
              <a:buSzPct val="125000"/>
            </a:pPr>
            <a:r>
              <a:rPr lang="es-ES_tradnl" sz="1600" b="1" dirty="0" err="1">
                <a:solidFill>
                  <a:srgbClr val="F39A44"/>
                </a:solidFill>
                <a:latin typeface="Verdana" charset="0"/>
                <a:ea typeface="Verdana" charset="0"/>
                <a:cs typeface="Verdana" charset="0"/>
              </a:rPr>
              <a:t>Carvedilol</a:t>
            </a:r>
            <a:r>
              <a:rPr lang="es-ES_tradnl" sz="1600" b="1" dirty="0">
                <a:solidFill>
                  <a:srgbClr val="21557F"/>
                </a:solidFill>
                <a:latin typeface="Verdana" charset="0"/>
                <a:ea typeface="Verdana" charset="0"/>
                <a:cs typeface="Verdana" charset="0"/>
              </a:rPr>
              <a:t>: </a:t>
            </a:r>
            <a:r>
              <a:rPr lang="es-ES_tradnl" sz="1600" b="1" dirty="0" smtClean="0">
                <a:solidFill>
                  <a:srgbClr val="21557F"/>
                </a:solidFill>
                <a:latin typeface="Verdana" charset="0"/>
                <a:ea typeface="Verdana" charset="0"/>
                <a:cs typeface="Verdana" charset="0"/>
              </a:rPr>
              <a:t>3,125 </a:t>
            </a:r>
            <a:r>
              <a:rPr lang="es-ES_tradnl" sz="1600" b="1" dirty="0">
                <a:solidFill>
                  <a:srgbClr val="21557F"/>
                </a:solidFill>
                <a:latin typeface="Verdana" charset="0"/>
                <a:ea typeface="Verdana" charset="0"/>
                <a:cs typeface="Verdana" charset="0"/>
              </a:rPr>
              <a:t>mg /12h ---&gt; 25 mg/12h.</a:t>
            </a:r>
          </a:p>
          <a:p>
            <a:pPr marL="1600200" lvl="1" indent="-342900" algn="l">
              <a:buClr>
                <a:srgbClr val="F39A44"/>
              </a:buClr>
              <a:buSzPct val="125000"/>
            </a:pPr>
            <a:r>
              <a:rPr lang="es-ES_tradnl" sz="1600" b="1" dirty="0" err="1">
                <a:solidFill>
                  <a:srgbClr val="F39A44"/>
                </a:solidFill>
                <a:latin typeface="Verdana" charset="0"/>
                <a:ea typeface="Verdana" charset="0"/>
                <a:cs typeface="Verdana" charset="0"/>
              </a:rPr>
              <a:t>Bisoprolol</a:t>
            </a:r>
            <a:r>
              <a:rPr lang="es-ES_tradnl" sz="1600" b="1" dirty="0">
                <a:solidFill>
                  <a:srgbClr val="21557F"/>
                </a:solidFill>
                <a:latin typeface="Verdana" charset="0"/>
                <a:ea typeface="Verdana" charset="0"/>
                <a:cs typeface="Verdana" charset="0"/>
              </a:rPr>
              <a:t>: 1,25 mg/día ---&gt; </a:t>
            </a:r>
            <a:r>
              <a:rPr lang="es-ES_tradnl" sz="1600" b="1" dirty="0" smtClean="0">
                <a:solidFill>
                  <a:srgbClr val="21557F"/>
                </a:solidFill>
                <a:latin typeface="Verdana" charset="0"/>
                <a:ea typeface="Verdana" charset="0"/>
                <a:cs typeface="Verdana" charset="0"/>
              </a:rPr>
              <a:t>10 mg/día</a:t>
            </a:r>
            <a:r>
              <a:rPr lang="es-ES_tradnl" sz="1600" b="1" dirty="0">
                <a:solidFill>
                  <a:srgbClr val="21557F"/>
                </a:solidFill>
                <a:latin typeface="Verdana" charset="0"/>
                <a:ea typeface="Verdana" charset="0"/>
                <a:cs typeface="Verdana" charset="0"/>
              </a:rPr>
              <a:t>.</a:t>
            </a:r>
          </a:p>
          <a:p>
            <a:pPr marL="1600200" lvl="1" indent="-342900" algn="l">
              <a:buClr>
                <a:srgbClr val="F39A44"/>
              </a:buClr>
              <a:buSzPct val="125000"/>
            </a:pPr>
            <a:r>
              <a:rPr lang="es-ES_tradnl" sz="1600" b="1" dirty="0" err="1" smtClean="0">
                <a:solidFill>
                  <a:srgbClr val="F39A44"/>
                </a:solidFill>
                <a:latin typeface="Verdana" charset="0"/>
                <a:ea typeface="Verdana" charset="0"/>
                <a:cs typeface="Verdana" charset="0"/>
              </a:rPr>
              <a:t>Metoprolol</a:t>
            </a:r>
            <a:r>
              <a:rPr lang="es-ES_tradnl" sz="1600" b="1" dirty="0" smtClean="0">
                <a:latin typeface="Verdana" charset="0"/>
                <a:ea typeface="Verdana" charset="0"/>
                <a:cs typeface="Verdana" charset="0"/>
              </a:rPr>
              <a:t>:</a:t>
            </a:r>
            <a:r>
              <a:rPr lang="es-ES_tradnl" sz="1600" b="1" dirty="0" smtClean="0">
                <a:solidFill>
                  <a:srgbClr val="D97A33"/>
                </a:solidFill>
                <a:latin typeface="Verdana" charset="0"/>
                <a:ea typeface="Verdana" charset="0"/>
                <a:cs typeface="Verdana" charset="0"/>
              </a:rPr>
              <a:t> </a:t>
            </a:r>
            <a:r>
              <a:rPr lang="es-ES_tradnl" sz="1600" b="1" dirty="0">
                <a:solidFill>
                  <a:srgbClr val="21557F"/>
                </a:solidFill>
                <a:latin typeface="Verdana" charset="0"/>
                <a:ea typeface="Verdana" charset="0"/>
                <a:cs typeface="Verdana" charset="0"/>
              </a:rPr>
              <a:t>CR/XL: 25 mg/día ---&gt; 200 mg/día.</a:t>
            </a:r>
          </a:p>
          <a:p>
            <a:pPr marL="1600200" lvl="1" indent="-342900" algn="l">
              <a:buClr>
                <a:srgbClr val="F39A44"/>
              </a:buClr>
              <a:buSzPct val="125000"/>
            </a:pPr>
            <a:r>
              <a:rPr lang="es-ES_tradnl" sz="1600" b="1" dirty="0" err="1" smtClean="0">
                <a:solidFill>
                  <a:srgbClr val="F39A44"/>
                </a:solidFill>
                <a:latin typeface="Verdana" charset="0"/>
                <a:ea typeface="Verdana" charset="0"/>
                <a:cs typeface="Verdana" charset="0"/>
              </a:rPr>
              <a:t>Nevibolol</a:t>
            </a:r>
            <a:r>
              <a:rPr lang="es-ES_tradnl" sz="1600" b="1" dirty="0" smtClean="0">
                <a:latin typeface="Verdana" charset="0"/>
                <a:ea typeface="Verdana" charset="0"/>
                <a:cs typeface="Verdana" charset="0"/>
              </a:rPr>
              <a:t>:</a:t>
            </a:r>
            <a:r>
              <a:rPr lang="es-ES_tradnl" sz="1600" b="1" dirty="0" smtClean="0">
                <a:solidFill>
                  <a:srgbClr val="D97A33"/>
                </a:solidFill>
                <a:latin typeface="Verdana" charset="0"/>
                <a:ea typeface="Verdana" charset="0"/>
                <a:cs typeface="Verdana" charset="0"/>
              </a:rPr>
              <a:t> </a:t>
            </a:r>
            <a:r>
              <a:rPr lang="es-ES_tradnl" sz="1600" b="1" dirty="0">
                <a:solidFill>
                  <a:srgbClr val="21557F"/>
                </a:solidFill>
                <a:latin typeface="Verdana" charset="0"/>
                <a:ea typeface="Verdana" charset="0"/>
                <a:cs typeface="Verdana" charset="0"/>
              </a:rPr>
              <a:t>1,25 mg/día ---&gt; </a:t>
            </a:r>
            <a:r>
              <a:rPr lang="es-ES_tradnl" sz="1600" b="1" dirty="0" smtClean="0">
                <a:solidFill>
                  <a:srgbClr val="21557F"/>
                </a:solidFill>
                <a:latin typeface="Verdana" charset="0"/>
                <a:ea typeface="Verdana" charset="0"/>
                <a:cs typeface="Verdana" charset="0"/>
              </a:rPr>
              <a:t>10 mg/día</a:t>
            </a:r>
            <a:r>
              <a:rPr lang="es-ES_tradnl" sz="1600" b="1" dirty="0">
                <a:solidFill>
                  <a:srgbClr val="21557F"/>
                </a:solidFill>
                <a:latin typeface="Verdana" charset="0"/>
                <a:ea typeface="Verdana" charset="0"/>
                <a:cs typeface="Verdana" charset="0"/>
              </a:rPr>
              <a:t>.</a:t>
            </a:r>
          </a:p>
          <a:p>
            <a:pPr marL="914400" algn="l">
              <a:buClr>
                <a:schemeClr val="tx2"/>
              </a:buClr>
              <a:buSzPct val="125000"/>
            </a:pPr>
            <a:r>
              <a:rPr lang="es-ES_tradnl" sz="1600" b="1" dirty="0">
                <a:solidFill>
                  <a:srgbClr val="21557F"/>
                </a:solidFill>
                <a:latin typeface="Verdana" charset="0"/>
                <a:ea typeface="Verdana" charset="0"/>
                <a:cs typeface="Verdana" charset="0"/>
              </a:rPr>
              <a:t>Aumentar la dosis </a:t>
            </a:r>
            <a:r>
              <a:rPr lang="es-ES_tradnl" sz="1600" b="1" dirty="0">
                <a:solidFill>
                  <a:srgbClr val="F39A44"/>
                </a:solidFill>
                <a:latin typeface="Verdana" charset="0"/>
                <a:ea typeface="Verdana" charset="0"/>
                <a:cs typeface="Verdana" charset="0"/>
              </a:rPr>
              <a:t>a intervalos de 1-2 semanas </a:t>
            </a:r>
            <a:r>
              <a:rPr lang="es-ES_tradnl" sz="1600" b="1" dirty="0">
                <a:solidFill>
                  <a:srgbClr val="21557F"/>
                </a:solidFill>
                <a:latin typeface="Verdana" charset="0"/>
                <a:ea typeface="Verdana" charset="0"/>
                <a:cs typeface="Verdana" charset="0"/>
              </a:rPr>
              <a:t>según tolerancia.</a:t>
            </a:r>
          </a:p>
          <a:p>
            <a:pPr marL="914400" algn="l">
              <a:buClr>
                <a:schemeClr val="folHlink"/>
              </a:buClr>
              <a:buSzPct val="125000"/>
            </a:pPr>
            <a:r>
              <a:rPr lang="es-ES_tradnl" sz="1600" b="1" dirty="0">
                <a:solidFill>
                  <a:srgbClr val="F39A44"/>
                </a:solidFill>
                <a:latin typeface="Verdana" charset="0"/>
                <a:ea typeface="Verdana" charset="0"/>
                <a:cs typeface="Verdana" charset="0"/>
              </a:rPr>
              <a:t>Vigilar</a:t>
            </a:r>
            <a:r>
              <a:rPr lang="es-ES_tradnl" sz="1600" b="1" dirty="0">
                <a:solidFill>
                  <a:srgbClr val="21557F"/>
                </a:solidFill>
                <a:latin typeface="Verdana" charset="0"/>
                <a:ea typeface="Verdana" charset="0"/>
                <a:cs typeface="Verdana" charset="0"/>
              </a:rPr>
              <a:t>: bradicardia, hipotensión, bloqueo AV, empeoramiento IC.</a:t>
            </a:r>
          </a:p>
        </p:txBody>
      </p:sp>
    </p:spTree>
    <p:extLst>
      <p:ext uri="{BB962C8B-B14F-4D97-AF65-F5344CB8AC3E}">
        <p14:creationId xmlns:p14="http://schemas.microsoft.com/office/powerpoint/2010/main" val="362281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left)">
                                      <p:cBhvr>
                                        <p:cTn id="11" dur="500"/>
                                        <p:tgtEl>
                                          <p:spTgt spid="4">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left)">
                                      <p:cBhvr>
                                        <p:cTn id="15" dur="500"/>
                                        <p:tgtEl>
                                          <p:spTgt spid="4">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wipe(left)">
                                      <p:cBhvr>
                                        <p:cTn id="19" dur="500"/>
                                        <p:tgtEl>
                                          <p:spTgt spid="4">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wipe(left)">
                                      <p:cBhvr>
                                        <p:cTn id="23" dur="500"/>
                                        <p:tgtEl>
                                          <p:spTgt spid="4">
                                            <p:txEl>
                                              <p:pRg st="4" end="4"/>
                                            </p:tx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wipe(left)">
                                      <p:cBhvr>
                                        <p:cTn id="27" dur="500"/>
                                        <p:tgtEl>
                                          <p:spTgt spid="4">
                                            <p:txEl>
                                              <p:pRg st="5" end="5"/>
                                            </p:txEl>
                                          </p:spTgt>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wipe(left)">
                                      <p:cBhvr>
                                        <p:cTn id="31" dur="500"/>
                                        <p:tgtEl>
                                          <p:spTgt spid="4">
                                            <p:txEl>
                                              <p:pRg st="6" end="6"/>
                                            </p:txEl>
                                          </p:spTgt>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Effect transition="in" filter="wipe(left)">
                                      <p:cBhvr>
                                        <p:cTn id="35" dur="500"/>
                                        <p:tgtEl>
                                          <p:spTgt spid="4">
                                            <p:txEl>
                                              <p:pRg st="7" end="7"/>
                                            </p:txEl>
                                          </p:spTgt>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Effect transition="in" filter="wipe(left)">
                                      <p:cBhvr>
                                        <p:cTn id="39" dur="500"/>
                                        <p:tgtEl>
                                          <p:spTgt spid="4">
                                            <p:txEl>
                                              <p:pRg st="8" end="8"/>
                                            </p:txEl>
                                          </p:spTgt>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animEffect transition="in" filter="wipe(left)">
                                      <p:cBhvr>
                                        <p:cTn id="43"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autoUpdateAnimBg="0"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246312"/>
            <a:ext cx="9144000" cy="590400"/>
          </a:xfrm>
        </p:spPr>
        <p:txBody>
          <a:bodyPr/>
          <a:lstStyle/>
          <a:p>
            <a:r>
              <a:rPr lang="es-ES" dirty="0"/>
              <a:t>Antagonistas de los receptores de </a:t>
            </a:r>
            <a:r>
              <a:rPr lang="es-ES" dirty="0" err="1"/>
              <a:t>mineralocorticoides</a:t>
            </a:r>
            <a:r>
              <a:rPr lang="es-ES" dirty="0"/>
              <a:t> (ARM)</a:t>
            </a:r>
          </a:p>
        </p:txBody>
      </p:sp>
      <p:sp>
        <p:nvSpPr>
          <p:cNvPr id="3" name="Marcador de contenido 2"/>
          <p:cNvSpPr>
            <a:spLocks noGrp="1"/>
          </p:cNvSpPr>
          <p:nvPr>
            <p:ph idx="1"/>
          </p:nvPr>
        </p:nvSpPr>
        <p:spPr>
          <a:xfrm>
            <a:off x="1" y="1456084"/>
            <a:ext cx="8751888" cy="4421188"/>
          </a:xfrm>
        </p:spPr>
        <p:txBody>
          <a:bodyPr>
            <a:normAutofit fontScale="92500"/>
          </a:bodyPr>
          <a:lstStyle/>
          <a:p>
            <a:pPr marL="914400">
              <a:buSzPct val="125000"/>
            </a:pPr>
            <a:r>
              <a:rPr lang="es-ES" dirty="0" err="1">
                <a:solidFill>
                  <a:srgbClr val="F39A44"/>
                </a:solidFill>
              </a:rPr>
              <a:t>Espironolactona</a:t>
            </a:r>
            <a:r>
              <a:rPr lang="es-ES" dirty="0">
                <a:solidFill>
                  <a:srgbClr val="F39A44"/>
                </a:solidFill>
              </a:rPr>
              <a:t> (Estudio RALES)</a:t>
            </a:r>
          </a:p>
          <a:p>
            <a:pPr marL="1600200" lvl="1" indent="-342900">
              <a:buClr>
                <a:srgbClr val="F39A44"/>
              </a:buClr>
              <a:buSzPct val="125000"/>
            </a:pPr>
            <a:r>
              <a:rPr lang="es-ES" dirty="0" smtClean="0"/>
              <a:t>1.663 </a:t>
            </a:r>
            <a:r>
              <a:rPr lang="es-ES" dirty="0"/>
              <a:t>pacientes con ICC clase III-IV y FE &lt; 0,35.</a:t>
            </a:r>
          </a:p>
          <a:p>
            <a:pPr marL="1600200" lvl="1" indent="-342900">
              <a:buClr>
                <a:srgbClr val="F39A44"/>
              </a:buClr>
              <a:buSzPct val="125000"/>
            </a:pPr>
            <a:r>
              <a:rPr lang="es-ES" dirty="0" err="1"/>
              <a:t>Espironolactona</a:t>
            </a:r>
            <a:r>
              <a:rPr lang="es-ES" dirty="0"/>
              <a:t> (25 mg/día) vs placebo.</a:t>
            </a:r>
          </a:p>
          <a:p>
            <a:pPr marL="1600200" lvl="1" indent="-342900">
              <a:buClr>
                <a:srgbClr val="F39A44"/>
              </a:buClr>
              <a:buSzPct val="125000"/>
            </a:pPr>
            <a:r>
              <a:rPr lang="es-ES" dirty="0"/>
              <a:t>Reducción 29% mortalidad total; reducción 36% ingresos por IC.</a:t>
            </a:r>
          </a:p>
          <a:p>
            <a:pPr marL="1600200" lvl="1" indent="-342900">
              <a:buClr>
                <a:srgbClr val="F39A44"/>
              </a:buClr>
              <a:buSzPct val="125000"/>
            </a:pPr>
            <a:r>
              <a:rPr lang="es-ES" dirty="0" err="1"/>
              <a:t>Hiperpotasemia</a:t>
            </a:r>
            <a:r>
              <a:rPr lang="es-ES" dirty="0"/>
              <a:t> grave </a:t>
            </a:r>
            <a:r>
              <a:rPr lang="es-ES" dirty="0" smtClean="0"/>
              <a:t>(&gt; 6 </a:t>
            </a:r>
            <a:r>
              <a:rPr lang="es-ES" dirty="0" err="1" smtClean="0"/>
              <a:t>meq</a:t>
            </a:r>
            <a:r>
              <a:rPr lang="es-ES" dirty="0" smtClean="0"/>
              <a:t>/l</a:t>
            </a:r>
            <a:r>
              <a:rPr lang="es-ES" dirty="0"/>
              <a:t>) 2%; ginecomastia 9</a:t>
            </a:r>
            <a:r>
              <a:rPr lang="es-ES" dirty="0" smtClean="0"/>
              <a:t>%.</a:t>
            </a:r>
            <a:endParaRPr lang="es-ES_tradnl" sz="2000" dirty="0">
              <a:solidFill>
                <a:srgbClr val="D97A33"/>
              </a:solidFill>
              <a:latin typeface="Verdana" charset="0"/>
              <a:ea typeface="Verdana" charset="0"/>
              <a:cs typeface="Verdana" charset="0"/>
            </a:endParaRPr>
          </a:p>
          <a:p>
            <a:pPr marL="914400">
              <a:lnSpc>
                <a:spcPct val="120000"/>
              </a:lnSpc>
              <a:buClr>
                <a:srgbClr val="9DD700"/>
              </a:buClr>
              <a:buSzPct val="125000"/>
            </a:pPr>
            <a:r>
              <a:rPr lang="es-ES_tradnl" dirty="0" err="1">
                <a:solidFill>
                  <a:srgbClr val="F39A44"/>
                </a:solidFill>
                <a:sym typeface="Symbol" pitchFamily="18" charset="2"/>
              </a:rPr>
              <a:t>Eplerenona</a:t>
            </a:r>
            <a:r>
              <a:rPr lang="es-ES_tradnl" dirty="0">
                <a:solidFill>
                  <a:srgbClr val="F39A44"/>
                </a:solidFill>
                <a:sym typeface="Symbol" pitchFamily="18" charset="2"/>
              </a:rPr>
              <a:t> (EPHESUS Trial)</a:t>
            </a:r>
          </a:p>
          <a:p>
            <a:pPr marL="1600200" lvl="1" indent="-342900">
              <a:lnSpc>
                <a:spcPct val="120000"/>
              </a:lnSpc>
              <a:buClr>
                <a:srgbClr val="F39A44"/>
              </a:buClr>
              <a:buSzPct val="125000"/>
            </a:pPr>
            <a:r>
              <a:rPr lang="es-ES_tradnl" dirty="0" err="1">
                <a:sym typeface="Symbol" pitchFamily="18" charset="2"/>
              </a:rPr>
              <a:t>Eplerenona</a:t>
            </a:r>
            <a:r>
              <a:rPr lang="es-ES_tradnl" dirty="0">
                <a:sym typeface="Symbol" pitchFamily="18" charset="2"/>
              </a:rPr>
              <a:t> vs placebo en 6.634 pacientes con DVI o IC post-IAM.</a:t>
            </a:r>
          </a:p>
          <a:p>
            <a:pPr marL="1600200" lvl="1" indent="-342900">
              <a:lnSpc>
                <a:spcPct val="120000"/>
              </a:lnSpc>
              <a:buClr>
                <a:srgbClr val="F39A44"/>
              </a:buClr>
              <a:buSzPct val="125000"/>
            </a:pPr>
            <a:r>
              <a:rPr lang="es-ES_tradnl" dirty="0">
                <a:sym typeface="Symbol" pitchFamily="18" charset="2"/>
              </a:rPr>
              <a:t>Reducción de mortalidad total 15% (</a:t>
            </a:r>
            <a:r>
              <a:rPr lang="es-ES_tradnl" dirty="0" smtClean="0">
                <a:sym typeface="Symbol" pitchFamily="18" charset="2"/>
              </a:rPr>
              <a:t>p=0,008</a:t>
            </a:r>
            <a:r>
              <a:rPr lang="es-ES_tradnl" dirty="0">
                <a:sym typeface="Symbol" pitchFamily="18" charset="2"/>
              </a:rPr>
              <a:t>) y CV (17%).</a:t>
            </a:r>
          </a:p>
          <a:p>
            <a:pPr marL="1600200" lvl="1" indent="-342900">
              <a:lnSpc>
                <a:spcPct val="120000"/>
              </a:lnSpc>
              <a:buClr>
                <a:srgbClr val="F39A44"/>
              </a:buClr>
              <a:buSzPct val="125000"/>
            </a:pPr>
            <a:r>
              <a:rPr lang="es-ES_tradnl" dirty="0" err="1">
                <a:sym typeface="Symbol" pitchFamily="18" charset="2"/>
              </a:rPr>
              <a:t>Hiperpotasemia</a:t>
            </a:r>
            <a:r>
              <a:rPr lang="es-ES_tradnl" dirty="0">
                <a:sym typeface="Symbol" pitchFamily="18" charset="2"/>
              </a:rPr>
              <a:t> grave 5,5% (</a:t>
            </a:r>
            <a:r>
              <a:rPr lang="es-ES_tradnl" dirty="0" smtClean="0">
                <a:sym typeface="Symbol" pitchFamily="18" charset="2"/>
              </a:rPr>
              <a:t>3,9</a:t>
            </a:r>
            <a:r>
              <a:rPr lang="es-ES_tradnl" dirty="0">
                <a:sym typeface="Symbol" pitchFamily="18" charset="2"/>
              </a:rPr>
              <a:t>% con placebo). </a:t>
            </a:r>
          </a:p>
          <a:p>
            <a:pPr marL="0" indent="0">
              <a:lnSpc>
                <a:spcPct val="120000"/>
              </a:lnSpc>
              <a:buClr>
                <a:srgbClr val="9DD700"/>
              </a:buClr>
              <a:buNone/>
            </a:pPr>
            <a:endParaRPr lang="es-ES_tradnl" dirty="0">
              <a:sym typeface="Symbol" pitchFamily="18" charset="2"/>
            </a:endParaRPr>
          </a:p>
        </p:txBody>
      </p:sp>
    </p:spTree>
    <p:extLst>
      <p:ext uri="{BB962C8B-B14F-4D97-AF65-F5344CB8AC3E}">
        <p14:creationId xmlns:p14="http://schemas.microsoft.com/office/powerpoint/2010/main" val="2780330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4559" name="Rectangle 15"/>
          <p:cNvSpPr>
            <a:spLocks noGrp="1" noChangeArrowheads="1"/>
          </p:cNvSpPr>
          <p:nvPr>
            <p:ph type="title"/>
          </p:nvPr>
        </p:nvSpPr>
        <p:spPr>
          <a:xfrm>
            <a:off x="671513" y="0"/>
            <a:ext cx="7772400" cy="927100"/>
          </a:xfrm>
        </p:spPr>
        <p:txBody>
          <a:bodyPr/>
          <a:lstStyle/>
          <a:p>
            <a:pPr eaLnBrk="1" hangingPunct="1">
              <a:defRPr/>
            </a:pPr>
            <a:r>
              <a:rPr lang="es-ES" sz="2400" dirty="0">
                <a:latin typeface="Verdana" charset="0"/>
                <a:ea typeface="Verdana" charset="0"/>
                <a:cs typeface="Verdana" charset="0"/>
              </a:rPr>
              <a:t> EPHESUS: objetivos primarios</a:t>
            </a:r>
          </a:p>
        </p:txBody>
      </p:sp>
      <p:graphicFrame>
        <p:nvGraphicFramePr>
          <p:cNvPr id="2" name="Object 2"/>
          <p:cNvGraphicFramePr>
            <a:graphicFrameLocks noGrp="1" noChangeAspect="1"/>
          </p:cNvGraphicFramePr>
          <p:nvPr>
            <p:ph type="chart" idx="1"/>
            <p:extLst>
              <p:ext uri="{D42A27DB-BD31-4B8C-83A1-F6EECF244321}">
                <p14:modId xmlns:p14="http://schemas.microsoft.com/office/powerpoint/2010/main" val="961096935"/>
              </p:ext>
            </p:extLst>
          </p:nvPr>
        </p:nvGraphicFramePr>
        <p:xfrm>
          <a:off x="-108520" y="2130425"/>
          <a:ext cx="4130675" cy="3806825"/>
        </p:xfrm>
        <a:graphic>
          <a:graphicData uri="http://schemas.openxmlformats.org/drawingml/2006/chart">
            <c:chart xmlns:c="http://schemas.openxmlformats.org/drawingml/2006/chart" xmlns:r="http://schemas.openxmlformats.org/officeDocument/2006/relationships" r:id="rId3"/>
          </a:graphicData>
        </a:graphic>
      </p:graphicFrame>
      <p:sp>
        <p:nvSpPr>
          <p:cNvPr id="1004547" name="Text Box 3"/>
          <p:cNvSpPr txBox="1">
            <a:spLocks noChangeArrowheads="1"/>
          </p:cNvSpPr>
          <p:nvPr/>
        </p:nvSpPr>
        <p:spPr bwMode="auto">
          <a:xfrm>
            <a:off x="932037" y="1258190"/>
            <a:ext cx="2443485" cy="658642"/>
          </a:xfrm>
          <a:prstGeom prst="rect">
            <a:avLst/>
          </a:prstGeom>
          <a:noFill/>
          <a:ln>
            <a:noFill/>
          </a:ln>
          <a:effectLst>
            <a:outerShdw blurRad="63500" dist="53882" dir="2700000" algn="ctr" rotWithShape="0">
              <a:schemeClr val="bg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folHlink"/>
                </a:solidFill>
                <a:miter lim="800000"/>
                <a:headEnd/>
                <a:tailEnd/>
              </a14:hiddenLine>
            </a:ext>
          </a:extLst>
        </p:spPr>
        <p:txBody>
          <a:bodyPr wrap="square">
            <a:spAutoFit/>
          </a:bodyPr>
          <a:lstStyle/>
          <a:p>
            <a:pPr algn="ctr">
              <a:spcBef>
                <a:spcPct val="30000"/>
              </a:spcBef>
              <a:defRPr/>
            </a:pPr>
            <a:r>
              <a:rPr lang="en-US" sz="1600" b="1" dirty="0" err="1">
                <a:solidFill>
                  <a:srgbClr val="21557F"/>
                </a:solidFill>
                <a:latin typeface="Verdana" charset="0"/>
                <a:ea typeface="Verdana" charset="0"/>
                <a:cs typeface="Verdana" charset="0"/>
              </a:rPr>
              <a:t>Mortalidad</a:t>
            </a:r>
            <a:endParaRPr lang="en-US" sz="1400" b="1" dirty="0">
              <a:solidFill>
                <a:srgbClr val="21557F"/>
              </a:solidFill>
              <a:latin typeface="Verdana" charset="0"/>
              <a:ea typeface="Verdana" charset="0"/>
              <a:cs typeface="Verdana" charset="0"/>
            </a:endParaRPr>
          </a:p>
          <a:p>
            <a:pPr algn="ctr">
              <a:spcBef>
                <a:spcPct val="30000"/>
              </a:spcBef>
              <a:defRPr/>
            </a:pPr>
            <a:r>
              <a:rPr lang="en-US" sz="1600" b="1" dirty="0">
                <a:solidFill>
                  <a:srgbClr val="21557F"/>
                </a:solidFill>
                <a:latin typeface="Verdana" charset="0"/>
                <a:ea typeface="Verdana" charset="0"/>
                <a:cs typeface="Verdana" charset="0"/>
              </a:rPr>
              <a:t>RR </a:t>
            </a:r>
            <a:r>
              <a:rPr lang="en-US" sz="1600" b="1" dirty="0" smtClean="0">
                <a:solidFill>
                  <a:srgbClr val="21557F"/>
                </a:solidFill>
                <a:latin typeface="Verdana" charset="0"/>
                <a:ea typeface="Verdana" charset="0"/>
                <a:cs typeface="Verdana" charset="0"/>
              </a:rPr>
              <a:t>0,85</a:t>
            </a:r>
            <a:r>
              <a:rPr lang="en-US" sz="1600" b="1" dirty="0">
                <a:solidFill>
                  <a:srgbClr val="21557F"/>
                </a:solidFill>
                <a:latin typeface="Verdana" charset="0"/>
                <a:ea typeface="Verdana" charset="0"/>
                <a:cs typeface="Verdana" charset="0"/>
              </a:rPr>
              <a:t>, </a:t>
            </a:r>
            <a:r>
              <a:rPr lang="en-US" sz="1600" b="1" dirty="0" smtClean="0">
                <a:solidFill>
                  <a:srgbClr val="21557F"/>
                </a:solidFill>
                <a:latin typeface="Verdana" charset="0"/>
                <a:ea typeface="Verdana" charset="0"/>
                <a:cs typeface="Verdana" charset="0"/>
              </a:rPr>
              <a:t>p=0,008</a:t>
            </a:r>
            <a:endParaRPr lang="en-US" sz="1400" b="1" dirty="0">
              <a:solidFill>
                <a:srgbClr val="21557F"/>
              </a:solidFill>
              <a:latin typeface="Verdana" charset="0"/>
              <a:ea typeface="Verdana" charset="0"/>
              <a:cs typeface="Verdana" charset="0"/>
            </a:endParaRPr>
          </a:p>
        </p:txBody>
      </p:sp>
      <p:graphicFrame>
        <p:nvGraphicFramePr>
          <p:cNvPr id="3" name="Object 4"/>
          <p:cNvGraphicFramePr>
            <a:graphicFrameLocks noChangeAspect="1"/>
          </p:cNvGraphicFramePr>
          <p:nvPr>
            <p:extLst>
              <p:ext uri="{D42A27DB-BD31-4B8C-83A1-F6EECF244321}">
                <p14:modId xmlns:p14="http://schemas.microsoft.com/office/powerpoint/2010/main" val="1758731365"/>
              </p:ext>
            </p:extLst>
          </p:nvPr>
        </p:nvGraphicFramePr>
        <p:xfrm>
          <a:off x="3999930" y="1689001"/>
          <a:ext cx="4765675" cy="4318000"/>
        </p:xfrm>
        <a:graphic>
          <a:graphicData uri="http://schemas.openxmlformats.org/drawingml/2006/chart">
            <c:chart xmlns:c="http://schemas.openxmlformats.org/drawingml/2006/chart" xmlns:r="http://schemas.openxmlformats.org/officeDocument/2006/relationships" r:id="rId4"/>
          </a:graphicData>
        </a:graphic>
      </p:graphicFrame>
      <p:sp>
        <p:nvSpPr>
          <p:cNvPr id="1004549" name="Text Box 5"/>
          <p:cNvSpPr txBox="1">
            <a:spLocks noChangeArrowheads="1"/>
          </p:cNvSpPr>
          <p:nvPr/>
        </p:nvSpPr>
        <p:spPr bwMode="auto">
          <a:xfrm>
            <a:off x="4748461" y="1209675"/>
            <a:ext cx="3888431" cy="658642"/>
          </a:xfrm>
          <a:prstGeom prst="rect">
            <a:avLst/>
          </a:prstGeom>
          <a:noFill/>
          <a:ln>
            <a:noFill/>
          </a:ln>
          <a:effectLst>
            <a:outerShdw blurRad="63500" dist="53882" dir="2700000" algn="ctr" rotWithShape="0">
              <a:schemeClr val="bg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folHlink"/>
                </a:solidFill>
                <a:miter lim="800000"/>
                <a:headEnd/>
                <a:tailEnd/>
              </a14:hiddenLine>
            </a:ext>
          </a:extLst>
        </p:spPr>
        <p:txBody>
          <a:bodyPr wrap="square">
            <a:spAutoFit/>
          </a:bodyPr>
          <a:lstStyle/>
          <a:p>
            <a:pPr algn="ctr">
              <a:spcBef>
                <a:spcPct val="30000"/>
              </a:spcBef>
              <a:defRPr/>
            </a:pPr>
            <a:r>
              <a:rPr lang="en-US" sz="1600" b="1" dirty="0" err="1">
                <a:solidFill>
                  <a:srgbClr val="21557F"/>
                </a:solidFill>
                <a:latin typeface="Verdana" charset="0"/>
                <a:ea typeface="Verdana" charset="0"/>
                <a:cs typeface="Verdana" charset="0"/>
              </a:rPr>
              <a:t>Mortalidad</a:t>
            </a:r>
            <a:r>
              <a:rPr lang="en-US" sz="1600" b="1" dirty="0">
                <a:solidFill>
                  <a:srgbClr val="21557F"/>
                </a:solidFill>
                <a:latin typeface="Verdana" charset="0"/>
                <a:ea typeface="Verdana" charset="0"/>
                <a:cs typeface="Verdana" charset="0"/>
              </a:rPr>
              <a:t> CV-</a:t>
            </a:r>
            <a:r>
              <a:rPr lang="en-US" sz="1600" b="1" dirty="0" err="1">
                <a:solidFill>
                  <a:srgbClr val="21557F"/>
                </a:solidFill>
                <a:latin typeface="Verdana" charset="0"/>
                <a:ea typeface="Verdana" charset="0"/>
                <a:cs typeface="Verdana" charset="0"/>
              </a:rPr>
              <a:t>Hospitalización</a:t>
            </a:r>
            <a:endParaRPr lang="en-US" sz="1200" b="1" dirty="0">
              <a:solidFill>
                <a:srgbClr val="21557F"/>
              </a:solidFill>
              <a:latin typeface="Verdana" charset="0"/>
              <a:ea typeface="Verdana" charset="0"/>
              <a:cs typeface="Verdana" charset="0"/>
            </a:endParaRPr>
          </a:p>
          <a:p>
            <a:pPr algn="ctr">
              <a:spcBef>
                <a:spcPct val="30000"/>
              </a:spcBef>
              <a:defRPr/>
            </a:pPr>
            <a:r>
              <a:rPr lang="en-US" sz="1600" b="1" dirty="0">
                <a:solidFill>
                  <a:srgbClr val="21557F"/>
                </a:solidFill>
                <a:latin typeface="Verdana" charset="0"/>
                <a:ea typeface="Verdana" charset="0"/>
                <a:cs typeface="Verdana" charset="0"/>
              </a:rPr>
              <a:t>RR </a:t>
            </a:r>
            <a:r>
              <a:rPr lang="en-US" sz="1600" b="1" dirty="0" smtClean="0">
                <a:solidFill>
                  <a:srgbClr val="21557F"/>
                </a:solidFill>
                <a:latin typeface="Verdana" charset="0"/>
                <a:ea typeface="Verdana" charset="0"/>
                <a:cs typeface="Verdana" charset="0"/>
              </a:rPr>
              <a:t>0,87</a:t>
            </a:r>
            <a:r>
              <a:rPr lang="en-US" sz="1600" b="1" dirty="0">
                <a:solidFill>
                  <a:srgbClr val="21557F"/>
                </a:solidFill>
                <a:latin typeface="Verdana" charset="0"/>
                <a:ea typeface="Verdana" charset="0"/>
                <a:cs typeface="Verdana" charset="0"/>
              </a:rPr>
              <a:t>, </a:t>
            </a:r>
            <a:r>
              <a:rPr lang="en-US" sz="1600" b="1" dirty="0" smtClean="0">
                <a:solidFill>
                  <a:srgbClr val="21557F"/>
                </a:solidFill>
                <a:latin typeface="Verdana" charset="0"/>
                <a:ea typeface="Verdana" charset="0"/>
                <a:cs typeface="Verdana" charset="0"/>
              </a:rPr>
              <a:t>p=0,002</a:t>
            </a:r>
            <a:endParaRPr lang="en-US" sz="1400" b="1" dirty="0">
              <a:solidFill>
                <a:srgbClr val="21557F"/>
              </a:solidFill>
              <a:latin typeface="Verdana" charset="0"/>
              <a:ea typeface="Verdana" charset="0"/>
              <a:cs typeface="Verdana" charset="0"/>
            </a:endParaRPr>
          </a:p>
        </p:txBody>
      </p:sp>
      <p:sp>
        <p:nvSpPr>
          <p:cNvPr id="1004550" name="Text Box 6"/>
          <p:cNvSpPr txBox="1">
            <a:spLocks noChangeArrowheads="1"/>
          </p:cNvSpPr>
          <p:nvPr/>
        </p:nvSpPr>
        <p:spPr bwMode="auto">
          <a:xfrm>
            <a:off x="5266479" y="5673824"/>
            <a:ext cx="1319592" cy="307777"/>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folHlink"/>
                </a:solidFill>
                <a:miter lim="800000"/>
                <a:headEnd/>
                <a:tailEnd/>
              </a14:hiddenLine>
            </a:ext>
          </a:extLst>
        </p:spPr>
        <p:txBody>
          <a:bodyPr wrap="none">
            <a:spAutoFit/>
          </a:bodyPr>
          <a:lstStyle/>
          <a:p>
            <a:pPr algn="ctr">
              <a:spcBef>
                <a:spcPct val="10000"/>
              </a:spcBef>
              <a:defRPr/>
            </a:pPr>
            <a:r>
              <a:rPr lang="en-US" sz="1400" b="1" dirty="0" err="1">
                <a:solidFill>
                  <a:srgbClr val="21557F"/>
                </a:solidFill>
                <a:latin typeface="Verdana" charset="0"/>
                <a:ea typeface="Verdana" charset="0"/>
                <a:cs typeface="Verdana" charset="0"/>
              </a:rPr>
              <a:t>Eplerenone</a:t>
            </a:r>
            <a:endParaRPr lang="en-US" sz="1400" b="1" dirty="0">
              <a:solidFill>
                <a:srgbClr val="21557F"/>
              </a:solidFill>
              <a:latin typeface="Verdana" charset="0"/>
              <a:ea typeface="Verdana" charset="0"/>
              <a:cs typeface="Verdana" charset="0"/>
            </a:endParaRPr>
          </a:p>
        </p:txBody>
      </p:sp>
      <p:sp>
        <p:nvSpPr>
          <p:cNvPr id="1004551" name="Text Box 7"/>
          <p:cNvSpPr txBox="1">
            <a:spLocks noChangeArrowheads="1"/>
          </p:cNvSpPr>
          <p:nvPr/>
        </p:nvSpPr>
        <p:spPr bwMode="auto">
          <a:xfrm>
            <a:off x="7160468" y="5699224"/>
            <a:ext cx="970137" cy="307777"/>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folHlink"/>
                </a:solidFill>
                <a:miter lim="800000"/>
                <a:headEnd/>
                <a:tailEnd/>
              </a14:hiddenLine>
            </a:ext>
          </a:extLst>
        </p:spPr>
        <p:txBody>
          <a:bodyPr wrap="none">
            <a:spAutoFit/>
          </a:bodyPr>
          <a:lstStyle/>
          <a:p>
            <a:pPr algn="ctr">
              <a:spcBef>
                <a:spcPct val="10000"/>
              </a:spcBef>
              <a:defRPr/>
            </a:pPr>
            <a:r>
              <a:rPr lang="en-US" sz="1400" b="1">
                <a:solidFill>
                  <a:srgbClr val="21557F"/>
                </a:solidFill>
                <a:latin typeface="Verdana" charset="0"/>
                <a:ea typeface="Verdana" charset="0"/>
                <a:cs typeface="Verdana" charset="0"/>
              </a:rPr>
              <a:t>Placebo</a:t>
            </a:r>
          </a:p>
        </p:txBody>
      </p:sp>
      <p:sp>
        <p:nvSpPr>
          <p:cNvPr id="1004553" name="Text Box 9"/>
          <p:cNvSpPr txBox="1">
            <a:spLocks noChangeArrowheads="1"/>
          </p:cNvSpPr>
          <p:nvPr/>
        </p:nvSpPr>
        <p:spPr bwMode="auto">
          <a:xfrm>
            <a:off x="820270" y="5649416"/>
            <a:ext cx="1319592" cy="307777"/>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folHlink"/>
                </a:solidFill>
                <a:miter lim="800000"/>
                <a:headEnd/>
                <a:tailEnd/>
              </a14:hiddenLine>
            </a:ext>
          </a:extLst>
        </p:spPr>
        <p:txBody>
          <a:bodyPr wrap="none">
            <a:spAutoFit/>
          </a:bodyPr>
          <a:lstStyle/>
          <a:p>
            <a:pPr algn="ctr">
              <a:spcBef>
                <a:spcPct val="10000"/>
              </a:spcBef>
              <a:defRPr/>
            </a:pPr>
            <a:r>
              <a:rPr lang="en-US" sz="1400" b="1">
                <a:solidFill>
                  <a:srgbClr val="21557F"/>
                </a:solidFill>
                <a:latin typeface="Verdana" charset="0"/>
                <a:ea typeface="Verdana" charset="0"/>
                <a:cs typeface="Verdana" charset="0"/>
              </a:rPr>
              <a:t>Eplerenone</a:t>
            </a:r>
          </a:p>
        </p:txBody>
      </p:sp>
      <p:sp>
        <p:nvSpPr>
          <p:cNvPr id="1004554" name="Text Box 10"/>
          <p:cNvSpPr txBox="1">
            <a:spLocks noChangeArrowheads="1"/>
          </p:cNvSpPr>
          <p:nvPr/>
        </p:nvSpPr>
        <p:spPr bwMode="auto">
          <a:xfrm>
            <a:off x="2714259" y="5674816"/>
            <a:ext cx="970137" cy="307777"/>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folHlink"/>
                </a:solidFill>
                <a:miter lim="800000"/>
                <a:headEnd/>
                <a:tailEnd/>
              </a14:hiddenLine>
            </a:ext>
          </a:extLst>
        </p:spPr>
        <p:txBody>
          <a:bodyPr wrap="none">
            <a:spAutoFit/>
          </a:bodyPr>
          <a:lstStyle/>
          <a:p>
            <a:pPr algn="ctr">
              <a:spcBef>
                <a:spcPct val="10000"/>
              </a:spcBef>
              <a:defRPr/>
            </a:pPr>
            <a:r>
              <a:rPr lang="en-US" sz="1400" b="1" dirty="0">
                <a:solidFill>
                  <a:srgbClr val="21557F"/>
                </a:solidFill>
                <a:latin typeface="Verdana" charset="0"/>
                <a:ea typeface="Verdana" charset="0"/>
                <a:cs typeface="Verdana" charset="0"/>
              </a:rPr>
              <a:t>Placebo</a:t>
            </a:r>
          </a:p>
        </p:txBody>
      </p:sp>
      <p:sp>
        <p:nvSpPr>
          <p:cNvPr id="1004555" name="Text Box 11"/>
          <p:cNvSpPr txBox="1">
            <a:spLocks noChangeArrowheads="1"/>
          </p:cNvSpPr>
          <p:nvPr/>
        </p:nvSpPr>
        <p:spPr bwMode="auto">
          <a:xfrm>
            <a:off x="905893" y="2735263"/>
            <a:ext cx="1152880"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s-ES_tradnl" sz="2000" b="1" dirty="0" smtClean="0">
                <a:solidFill>
                  <a:srgbClr val="21557F"/>
                </a:solidFill>
                <a:latin typeface="Verdana" charset="0"/>
                <a:ea typeface="Verdana" charset="0"/>
                <a:cs typeface="Verdana" charset="0"/>
              </a:rPr>
              <a:t>14,4</a:t>
            </a:r>
            <a:r>
              <a:rPr lang="es-ES_tradnl" sz="2000" b="1" dirty="0">
                <a:solidFill>
                  <a:srgbClr val="21557F"/>
                </a:solidFill>
                <a:latin typeface="Verdana" charset="0"/>
                <a:ea typeface="Verdana" charset="0"/>
                <a:cs typeface="Verdana" charset="0"/>
              </a:rPr>
              <a:t>%</a:t>
            </a:r>
            <a:endParaRPr lang="es-ES_tradnl" sz="1400" b="1" dirty="0">
              <a:solidFill>
                <a:srgbClr val="21557F"/>
              </a:solidFill>
              <a:latin typeface="Verdana" charset="0"/>
              <a:ea typeface="Verdana" charset="0"/>
              <a:cs typeface="Verdana" charset="0"/>
            </a:endParaRPr>
          </a:p>
        </p:txBody>
      </p:sp>
      <p:sp>
        <p:nvSpPr>
          <p:cNvPr id="1004556" name="Text Box 12"/>
          <p:cNvSpPr txBox="1">
            <a:spLocks noChangeArrowheads="1"/>
          </p:cNvSpPr>
          <p:nvPr/>
        </p:nvSpPr>
        <p:spPr bwMode="auto">
          <a:xfrm>
            <a:off x="2596580" y="2446338"/>
            <a:ext cx="1152880"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s-ES_tradnl" sz="2000" b="1" dirty="0" smtClean="0">
                <a:solidFill>
                  <a:srgbClr val="21557F"/>
                </a:solidFill>
                <a:latin typeface="Verdana" charset="0"/>
                <a:ea typeface="Verdana" charset="0"/>
                <a:cs typeface="Verdana" charset="0"/>
              </a:rPr>
              <a:t>16,7</a:t>
            </a:r>
            <a:r>
              <a:rPr lang="es-ES_tradnl" sz="2000" b="1" dirty="0">
                <a:solidFill>
                  <a:srgbClr val="21557F"/>
                </a:solidFill>
                <a:latin typeface="Verdana" charset="0"/>
                <a:ea typeface="Verdana" charset="0"/>
                <a:cs typeface="Verdana" charset="0"/>
              </a:rPr>
              <a:t>%</a:t>
            </a:r>
            <a:endParaRPr lang="es-ES_tradnl" sz="1400" b="1" dirty="0">
              <a:solidFill>
                <a:srgbClr val="21557F"/>
              </a:solidFill>
              <a:latin typeface="Verdana" charset="0"/>
              <a:ea typeface="Verdana" charset="0"/>
              <a:cs typeface="Verdana" charset="0"/>
            </a:endParaRPr>
          </a:p>
        </p:txBody>
      </p:sp>
      <p:sp>
        <p:nvSpPr>
          <p:cNvPr id="1004557" name="Text Box 13"/>
          <p:cNvSpPr txBox="1">
            <a:spLocks noChangeArrowheads="1"/>
          </p:cNvSpPr>
          <p:nvPr/>
        </p:nvSpPr>
        <p:spPr bwMode="auto">
          <a:xfrm>
            <a:off x="5249293" y="2857500"/>
            <a:ext cx="1152880"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s-ES_tradnl" sz="2000" b="1" dirty="0" smtClean="0">
                <a:solidFill>
                  <a:srgbClr val="21557F"/>
                </a:solidFill>
                <a:latin typeface="Verdana" charset="0"/>
                <a:ea typeface="Verdana" charset="0"/>
                <a:cs typeface="Verdana" charset="0"/>
              </a:rPr>
              <a:t>26,7</a:t>
            </a:r>
            <a:r>
              <a:rPr lang="es-ES_tradnl" sz="2000" b="1" dirty="0">
                <a:solidFill>
                  <a:srgbClr val="21557F"/>
                </a:solidFill>
                <a:latin typeface="Verdana" charset="0"/>
                <a:ea typeface="Verdana" charset="0"/>
                <a:cs typeface="Verdana" charset="0"/>
              </a:rPr>
              <a:t>%</a:t>
            </a:r>
            <a:endParaRPr lang="es-ES_tradnl" sz="1400" b="1" dirty="0">
              <a:solidFill>
                <a:srgbClr val="21557F"/>
              </a:solidFill>
              <a:latin typeface="Verdana" charset="0"/>
              <a:ea typeface="Verdana" charset="0"/>
              <a:cs typeface="Verdana" charset="0"/>
            </a:endParaRPr>
          </a:p>
        </p:txBody>
      </p:sp>
      <p:sp>
        <p:nvSpPr>
          <p:cNvPr id="1004558" name="Text Box 14"/>
          <p:cNvSpPr txBox="1">
            <a:spLocks noChangeArrowheads="1"/>
          </p:cNvSpPr>
          <p:nvPr/>
        </p:nvSpPr>
        <p:spPr bwMode="auto">
          <a:xfrm>
            <a:off x="7278118" y="2636838"/>
            <a:ext cx="925512"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s-ES_tradnl" sz="2000" b="1">
                <a:solidFill>
                  <a:srgbClr val="21557F"/>
                </a:solidFill>
                <a:latin typeface="Verdana" charset="0"/>
                <a:ea typeface="Verdana" charset="0"/>
                <a:cs typeface="Verdana" charset="0"/>
              </a:rPr>
              <a:t>30%</a:t>
            </a:r>
            <a:endParaRPr lang="es-ES_tradnl" sz="1400" b="1">
              <a:solidFill>
                <a:srgbClr val="21557F"/>
              </a:solidFill>
              <a:latin typeface="Verdana" charset="0"/>
              <a:ea typeface="Verdana" charset="0"/>
              <a:cs typeface="Verdana" charset="0"/>
            </a:endParaRPr>
          </a:p>
        </p:txBody>
      </p:sp>
      <p:sp>
        <p:nvSpPr>
          <p:cNvPr id="18" name="1 Rectángulo"/>
          <p:cNvSpPr/>
          <p:nvPr/>
        </p:nvSpPr>
        <p:spPr>
          <a:xfrm>
            <a:off x="642478" y="6093296"/>
            <a:ext cx="8250002" cy="415498"/>
          </a:xfrm>
          <a:prstGeom prst="rect">
            <a:avLst/>
          </a:prstGeom>
        </p:spPr>
        <p:txBody>
          <a:bodyPr wrap="square">
            <a:spAutoFit/>
          </a:bodyPr>
          <a:lstStyle/>
          <a:p>
            <a:pPr algn="r">
              <a:spcBef>
                <a:spcPct val="30000"/>
              </a:spcBef>
              <a:defRPr/>
            </a:pPr>
            <a:r>
              <a:rPr lang="en-US" sz="1000" i="1" dirty="0">
                <a:solidFill>
                  <a:srgbClr val="287AC8"/>
                </a:solidFill>
                <a:latin typeface="Verdana" charset="0"/>
                <a:ea typeface="Verdana" charset="0"/>
                <a:cs typeface="Verdana" charset="0"/>
              </a:rPr>
              <a:t> EPHESUS Trial: N </a:t>
            </a:r>
            <a:r>
              <a:rPr lang="en-US" sz="1000" i="1" dirty="0" err="1">
                <a:solidFill>
                  <a:srgbClr val="287AC8"/>
                </a:solidFill>
                <a:latin typeface="Verdana" charset="0"/>
                <a:ea typeface="Verdana" charset="0"/>
                <a:cs typeface="Verdana" charset="0"/>
              </a:rPr>
              <a:t>Engl</a:t>
            </a:r>
            <a:r>
              <a:rPr lang="en-US" sz="1000" i="1" dirty="0">
                <a:solidFill>
                  <a:srgbClr val="287AC8"/>
                </a:solidFill>
                <a:latin typeface="Verdana" charset="0"/>
                <a:ea typeface="Verdana" charset="0"/>
                <a:cs typeface="Verdana" charset="0"/>
              </a:rPr>
              <a:t> J Med 2003;348:1309</a:t>
            </a:r>
          </a:p>
          <a:p>
            <a:pPr algn="r"/>
            <a:endParaRPr lang="es-ES" sz="1000" i="1" dirty="0">
              <a:solidFill>
                <a:srgbClr val="287AC8"/>
              </a:solidFill>
              <a:latin typeface="Verdana" charset="0"/>
              <a:ea typeface="Verdana" charset="0"/>
              <a:cs typeface="Verdana" charset="0"/>
            </a:endParaRPr>
          </a:p>
        </p:txBody>
      </p:sp>
    </p:spTree>
    <p:extLst>
      <p:ext uri="{BB962C8B-B14F-4D97-AF65-F5344CB8AC3E}">
        <p14:creationId xmlns:p14="http://schemas.microsoft.com/office/powerpoint/2010/main" val="581605105"/>
      </p:ext>
    </p:extLst>
  </p:cSld>
  <p:clrMapOvr>
    <a:masterClrMapping/>
  </p:clrMapOvr>
  <p:transition advClick="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7"/>
          <p:cNvSpPr>
            <a:spLocks noGrp="1"/>
          </p:cNvSpPr>
          <p:nvPr>
            <p:ph sz="half" idx="1"/>
          </p:nvPr>
        </p:nvSpPr>
        <p:spPr>
          <a:xfrm>
            <a:off x="29344" y="1639341"/>
            <a:ext cx="4038600" cy="4525963"/>
          </a:xfrm>
        </p:spPr>
        <p:txBody>
          <a:bodyPr/>
          <a:lstStyle/>
          <a:p>
            <a:pPr marL="574675" indent="0" algn="ctr">
              <a:buNone/>
            </a:pPr>
            <a:r>
              <a:rPr lang="es-ES" sz="1400" dirty="0">
                <a:solidFill>
                  <a:srgbClr val="F39A44"/>
                </a:solidFill>
              </a:rPr>
              <a:t>Efecto neutro sobre la supervivencia</a:t>
            </a:r>
          </a:p>
          <a:p>
            <a:pPr marL="0" indent="0">
              <a:buNone/>
            </a:pPr>
            <a:endParaRPr lang="es-ES" dirty="0"/>
          </a:p>
        </p:txBody>
      </p:sp>
      <p:sp>
        <p:nvSpPr>
          <p:cNvPr id="9" name="Marcador de contenido 8"/>
          <p:cNvSpPr>
            <a:spLocks noGrp="1"/>
          </p:cNvSpPr>
          <p:nvPr>
            <p:ph sz="half" idx="2"/>
          </p:nvPr>
        </p:nvSpPr>
        <p:spPr>
          <a:xfrm>
            <a:off x="4355976" y="1639341"/>
            <a:ext cx="4038600" cy="4525963"/>
          </a:xfrm>
        </p:spPr>
        <p:txBody>
          <a:bodyPr>
            <a:normAutofit/>
          </a:bodyPr>
          <a:lstStyle/>
          <a:p>
            <a:pPr marL="574675" indent="0" algn="ctr">
              <a:buNone/>
            </a:pPr>
            <a:r>
              <a:rPr lang="es-ES" sz="1400" dirty="0">
                <a:solidFill>
                  <a:srgbClr val="F39A44"/>
                </a:solidFill>
              </a:rPr>
              <a:t>Reducción del 28% (</a:t>
            </a:r>
            <a:r>
              <a:rPr lang="es-ES" sz="1400" dirty="0" smtClean="0">
                <a:solidFill>
                  <a:srgbClr val="F39A44"/>
                </a:solidFill>
              </a:rPr>
              <a:t>p&lt;0,001</a:t>
            </a:r>
            <a:r>
              <a:rPr lang="es-ES" sz="1400" dirty="0">
                <a:solidFill>
                  <a:srgbClr val="F39A44"/>
                </a:solidFill>
              </a:rPr>
              <a:t>) en muerte u hospitalización por empeoramiento de la </a:t>
            </a:r>
            <a:r>
              <a:rPr lang="es-ES" sz="1400" dirty="0" smtClean="0">
                <a:solidFill>
                  <a:srgbClr val="F39A44"/>
                </a:solidFill>
              </a:rPr>
              <a:t>insuficiencia cardíaca</a:t>
            </a:r>
            <a:endParaRPr lang="es-ES" sz="1400" dirty="0">
              <a:solidFill>
                <a:srgbClr val="F39A44"/>
              </a:solidFill>
            </a:endParaRPr>
          </a:p>
        </p:txBody>
      </p:sp>
      <p:sp>
        <p:nvSpPr>
          <p:cNvPr id="10" name="Título 9"/>
          <p:cNvSpPr>
            <a:spLocks noGrp="1"/>
          </p:cNvSpPr>
          <p:nvPr>
            <p:ph type="title"/>
          </p:nvPr>
        </p:nvSpPr>
        <p:spPr>
          <a:xfrm>
            <a:off x="0" y="246312"/>
            <a:ext cx="9144000" cy="590400"/>
          </a:xfrm>
          <a:ln>
            <a:noFill/>
          </a:ln>
        </p:spPr>
        <p:txBody>
          <a:bodyPr/>
          <a:lstStyle/>
          <a:p>
            <a:r>
              <a:rPr lang="es-ES" sz="2400" dirty="0"/>
              <a:t>Estudio DIG: </a:t>
            </a:r>
            <a:r>
              <a:rPr lang="es-ES" sz="2400" dirty="0" err="1"/>
              <a:t>Digoxina</a:t>
            </a:r>
            <a:r>
              <a:rPr lang="es-ES" sz="2400" dirty="0"/>
              <a:t> en pacientes con IC </a:t>
            </a:r>
            <a:br>
              <a:rPr lang="es-ES" sz="2400" dirty="0"/>
            </a:br>
            <a:r>
              <a:rPr lang="es-ES" sz="2400" dirty="0"/>
              <a:t>en ritmo </a:t>
            </a:r>
            <a:r>
              <a:rPr lang="es-ES" sz="2400" dirty="0" err="1"/>
              <a:t>sinusal</a:t>
            </a:r>
            <a:r>
              <a:rPr lang="es-ES" sz="2400" dirty="0"/>
              <a:t> y FE &lt; 45%</a:t>
            </a:r>
          </a:p>
        </p:txBody>
      </p:sp>
      <p:sp>
        <p:nvSpPr>
          <p:cNvPr id="11" name="Freeform 47"/>
          <p:cNvSpPr>
            <a:spLocks/>
          </p:cNvSpPr>
          <p:nvPr/>
        </p:nvSpPr>
        <p:spPr bwMode="auto">
          <a:xfrm>
            <a:off x="755576" y="2742182"/>
            <a:ext cx="3416300" cy="2425700"/>
          </a:xfrm>
          <a:custGeom>
            <a:avLst/>
            <a:gdLst>
              <a:gd name="T0" fmla="*/ 0 w 2152"/>
              <a:gd name="T1" fmla="*/ 0 h 1528"/>
              <a:gd name="T2" fmla="*/ 0 w 2152"/>
              <a:gd name="T3" fmla="*/ 1528 h 1528"/>
              <a:gd name="T4" fmla="*/ 2152 w 2152"/>
              <a:gd name="T5" fmla="*/ 1528 h 1528"/>
              <a:gd name="T6" fmla="*/ 0 60000 65536"/>
              <a:gd name="T7" fmla="*/ 0 60000 65536"/>
              <a:gd name="T8" fmla="*/ 0 60000 65536"/>
              <a:gd name="T9" fmla="*/ 0 w 2152"/>
              <a:gd name="T10" fmla="*/ 0 h 1528"/>
              <a:gd name="T11" fmla="*/ 2152 w 2152"/>
              <a:gd name="T12" fmla="*/ 1528 h 1528"/>
            </a:gdLst>
            <a:ahLst/>
            <a:cxnLst>
              <a:cxn ang="T6">
                <a:pos x="T0" y="T1"/>
              </a:cxn>
              <a:cxn ang="T7">
                <a:pos x="T2" y="T3"/>
              </a:cxn>
              <a:cxn ang="T8">
                <a:pos x="T4" y="T5"/>
              </a:cxn>
            </a:cxnLst>
            <a:rect l="T9" t="T10" r="T11" b="T12"/>
            <a:pathLst>
              <a:path w="2152" h="1528">
                <a:moveTo>
                  <a:pt x="0" y="0"/>
                </a:moveTo>
                <a:lnTo>
                  <a:pt x="0" y="1528"/>
                </a:lnTo>
                <a:lnTo>
                  <a:pt x="2152" y="1528"/>
                </a:lnTo>
              </a:path>
            </a:pathLst>
          </a:custGeom>
          <a:noFill/>
          <a:ln w="38100">
            <a:solidFill>
              <a:schemeClr val="tx2"/>
            </a:solidFill>
            <a:round/>
            <a:headEnd type="none" w="sm" len="sm"/>
            <a:tailEnd type="none" w="sm" len="sm"/>
          </a:ln>
        </p:spPr>
        <p:txBody>
          <a:bodyPr wrap="none" anchor="ctr"/>
          <a:lstStyle/>
          <a:p>
            <a:endParaRPr lang="es-ES" sz="1600" b="1">
              <a:solidFill>
                <a:srgbClr val="21557F"/>
              </a:solidFill>
              <a:latin typeface="Verdana" charset="0"/>
              <a:ea typeface="Verdana" charset="0"/>
              <a:cs typeface="Verdana" charset="0"/>
            </a:endParaRPr>
          </a:p>
        </p:txBody>
      </p:sp>
      <p:sp>
        <p:nvSpPr>
          <p:cNvPr id="12" name="Text Box 70"/>
          <p:cNvSpPr txBox="1">
            <a:spLocks noChangeArrowheads="1"/>
          </p:cNvSpPr>
          <p:nvPr/>
        </p:nvSpPr>
        <p:spPr bwMode="auto">
          <a:xfrm rot="16200000">
            <a:off x="-883542" y="3806477"/>
            <a:ext cx="2500313" cy="230188"/>
          </a:xfrm>
          <a:prstGeom prst="rect">
            <a:avLst/>
          </a:prstGeom>
          <a:noFill/>
          <a:ln w="12700">
            <a:noFill/>
            <a:miter lim="800000"/>
            <a:headEnd type="none" w="sm" len="sm"/>
            <a:tailEnd type="none" w="sm" len="sm"/>
          </a:ln>
        </p:spPr>
        <p:txBody>
          <a:bodyPr wrap="none">
            <a:spAutoFit/>
          </a:bodyPr>
          <a:lstStyle/>
          <a:p>
            <a:r>
              <a:rPr lang="es-ES_tradnl" sz="900" b="1">
                <a:solidFill>
                  <a:srgbClr val="21557F"/>
                </a:solidFill>
                <a:latin typeface="Verdana" charset="0"/>
                <a:ea typeface="Verdana" charset="0"/>
                <a:cs typeface="Verdana" charset="0"/>
              </a:rPr>
              <a:t>Mortalidad por cualquier causa (%)</a:t>
            </a:r>
          </a:p>
        </p:txBody>
      </p:sp>
      <p:sp>
        <p:nvSpPr>
          <p:cNvPr id="13" name="Text Box 71"/>
          <p:cNvSpPr txBox="1">
            <a:spLocks noChangeArrowheads="1"/>
          </p:cNvSpPr>
          <p:nvPr/>
        </p:nvSpPr>
        <p:spPr bwMode="auto">
          <a:xfrm>
            <a:off x="2169221" y="5359052"/>
            <a:ext cx="585788" cy="230188"/>
          </a:xfrm>
          <a:prstGeom prst="rect">
            <a:avLst/>
          </a:prstGeom>
          <a:noFill/>
          <a:ln w="12700">
            <a:noFill/>
            <a:miter lim="800000"/>
            <a:headEnd type="none" w="sm" len="sm"/>
            <a:tailEnd type="none" w="sm" len="sm"/>
          </a:ln>
        </p:spPr>
        <p:txBody>
          <a:bodyPr wrap="none">
            <a:spAutoFit/>
          </a:bodyPr>
          <a:lstStyle/>
          <a:p>
            <a:r>
              <a:rPr lang="es-ES_tradnl" sz="900" b="1">
                <a:solidFill>
                  <a:srgbClr val="21557F"/>
                </a:solidFill>
                <a:latin typeface="Verdana" charset="0"/>
                <a:ea typeface="Verdana" charset="0"/>
                <a:cs typeface="Verdana" charset="0"/>
              </a:rPr>
              <a:t>Meses</a:t>
            </a:r>
          </a:p>
        </p:txBody>
      </p:sp>
      <p:sp>
        <p:nvSpPr>
          <p:cNvPr id="14" name="Text Box 72"/>
          <p:cNvSpPr txBox="1">
            <a:spLocks noChangeArrowheads="1"/>
          </p:cNvSpPr>
          <p:nvPr/>
        </p:nvSpPr>
        <p:spPr bwMode="auto">
          <a:xfrm>
            <a:off x="440434" y="2647602"/>
            <a:ext cx="312738" cy="2387600"/>
          </a:xfrm>
          <a:prstGeom prst="rect">
            <a:avLst/>
          </a:prstGeom>
          <a:noFill/>
          <a:ln w="12700">
            <a:noFill/>
            <a:miter lim="800000"/>
            <a:headEnd type="none" w="sm" len="sm"/>
            <a:tailEnd type="none" w="sm" len="sm"/>
          </a:ln>
        </p:spPr>
        <p:txBody>
          <a:bodyPr wrap="none">
            <a:spAutoFit/>
          </a:bodyPr>
          <a:lstStyle/>
          <a:p>
            <a:pPr algn="r"/>
            <a:r>
              <a:rPr lang="es-ES_tradnl" sz="700" b="1">
                <a:solidFill>
                  <a:srgbClr val="21557F"/>
                </a:solidFill>
                <a:latin typeface="Verdana" charset="0"/>
                <a:ea typeface="Verdana" charset="0"/>
                <a:cs typeface="Verdana" charset="0"/>
              </a:rPr>
              <a:t>50</a:t>
            </a:r>
          </a:p>
          <a:p>
            <a:pPr algn="r">
              <a:lnSpc>
                <a:spcPct val="470000"/>
              </a:lnSpc>
            </a:pPr>
            <a:r>
              <a:rPr lang="es-ES_tradnl" sz="700" b="1">
                <a:solidFill>
                  <a:srgbClr val="21557F"/>
                </a:solidFill>
                <a:latin typeface="Verdana" charset="0"/>
                <a:ea typeface="Verdana" charset="0"/>
                <a:cs typeface="Verdana" charset="0"/>
              </a:rPr>
              <a:t>40</a:t>
            </a:r>
          </a:p>
          <a:p>
            <a:pPr algn="r">
              <a:lnSpc>
                <a:spcPct val="360000"/>
              </a:lnSpc>
            </a:pPr>
            <a:r>
              <a:rPr lang="es-ES_tradnl" sz="700" b="1">
                <a:solidFill>
                  <a:srgbClr val="21557F"/>
                </a:solidFill>
                <a:latin typeface="Verdana" charset="0"/>
                <a:ea typeface="Verdana" charset="0"/>
                <a:cs typeface="Verdana" charset="0"/>
              </a:rPr>
              <a:t>30</a:t>
            </a:r>
          </a:p>
          <a:p>
            <a:pPr algn="r">
              <a:lnSpc>
                <a:spcPct val="410000"/>
              </a:lnSpc>
            </a:pPr>
            <a:r>
              <a:rPr lang="es-ES_tradnl" sz="700" b="1">
                <a:solidFill>
                  <a:srgbClr val="21557F"/>
                </a:solidFill>
                <a:latin typeface="Verdana" charset="0"/>
                <a:ea typeface="Verdana" charset="0"/>
                <a:cs typeface="Verdana" charset="0"/>
              </a:rPr>
              <a:t>20</a:t>
            </a:r>
          </a:p>
          <a:p>
            <a:pPr algn="r">
              <a:lnSpc>
                <a:spcPct val="400000"/>
              </a:lnSpc>
            </a:pPr>
            <a:r>
              <a:rPr lang="es-ES_tradnl" sz="700" b="1">
                <a:solidFill>
                  <a:srgbClr val="21557F"/>
                </a:solidFill>
                <a:latin typeface="Verdana" charset="0"/>
                <a:ea typeface="Verdana" charset="0"/>
                <a:cs typeface="Verdana" charset="0"/>
              </a:rPr>
              <a:t>10</a:t>
            </a:r>
          </a:p>
          <a:p>
            <a:pPr algn="r">
              <a:lnSpc>
                <a:spcPct val="390000"/>
              </a:lnSpc>
            </a:pPr>
            <a:r>
              <a:rPr lang="es-ES_tradnl" sz="700" b="1">
                <a:solidFill>
                  <a:srgbClr val="21557F"/>
                </a:solidFill>
                <a:latin typeface="Verdana" charset="0"/>
                <a:ea typeface="Verdana" charset="0"/>
                <a:cs typeface="Verdana" charset="0"/>
              </a:rPr>
              <a:t>0</a:t>
            </a:r>
          </a:p>
        </p:txBody>
      </p:sp>
      <p:sp>
        <p:nvSpPr>
          <p:cNvPr id="15" name="Text Box 73"/>
          <p:cNvSpPr txBox="1">
            <a:spLocks noChangeArrowheads="1"/>
          </p:cNvSpPr>
          <p:nvPr/>
        </p:nvSpPr>
        <p:spPr bwMode="auto">
          <a:xfrm>
            <a:off x="632521" y="5193952"/>
            <a:ext cx="3736975" cy="200025"/>
          </a:xfrm>
          <a:prstGeom prst="rect">
            <a:avLst/>
          </a:prstGeom>
          <a:noFill/>
          <a:ln w="12700">
            <a:noFill/>
            <a:miter lim="800000"/>
            <a:headEnd type="none" w="sm" len="sm"/>
            <a:tailEnd type="none" w="sm" len="sm"/>
          </a:ln>
        </p:spPr>
        <p:txBody>
          <a:bodyPr>
            <a:spAutoFit/>
          </a:bodyPr>
          <a:lstStyle/>
          <a:p>
            <a:pPr>
              <a:tabLst>
                <a:tab pos="285750" algn="ctr"/>
                <a:tab pos="476250" algn="ctr"/>
                <a:tab pos="762000" algn="ctr"/>
                <a:tab pos="1047750" algn="ctr"/>
                <a:tab pos="1333500" algn="ctr"/>
                <a:tab pos="1524000" algn="ctr"/>
                <a:tab pos="1809750" algn="ctr"/>
                <a:tab pos="2095500" algn="ctr"/>
                <a:tab pos="2381250" algn="ctr"/>
                <a:tab pos="2571750" algn="ctr"/>
                <a:tab pos="2857500" algn="ctr"/>
                <a:tab pos="3143250" algn="ctr"/>
                <a:tab pos="3429000" algn="ctr"/>
              </a:tabLst>
            </a:pPr>
            <a:r>
              <a:rPr lang="es-ES_tradnl" sz="700" b="1">
                <a:solidFill>
                  <a:srgbClr val="21557F"/>
                </a:solidFill>
                <a:latin typeface="Verdana" charset="0"/>
                <a:ea typeface="Verdana" charset="0"/>
                <a:cs typeface="Verdana" charset="0"/>
              </a:rPr>
              <a:t>0	4	    8	   12	16	20	     24	   28	 32	36	     40	   44	  48	52</a:t>
            </a:r>
          </a:p>
        </p:txBody>
      </p:sp>
      <p:sp>
        <p:nvSpPr>
          <p:cNvPr id="16" name="Text Box 76"/>
          <p:cNvSpPr txBox="1">
            <a:spLocks noChangeArrowheads="1"/>
          </p:cNvSpPr>
          <p:nvPr/>
        </p:nvSpPr>
        <p:spPr bwMode="auto">
          <a:xfrm>
            <a:off x="1086546" y="4228752"/>
            <a:ext cx="688975" cy="230188"/>
          </a:xfrm>
          <a:prstGeom prst="rect">
            <a:avLst/>
          </a:prstGeom>
          <a:noFill/>
          <a:ln w="12700">
            <a:noFill/>
            <a:miter lim="800000"/>
            <a:headEnd type="none" w="sm" len="sm"/>
            <a:tailEnd type="none" w="sm" len="sm"/>
          </a:ln>
        </p:spPr>
        <p:txBody>
          <a:bodyPr wrap="none">
            <a:spAutoFit/>
          </a:bodyPr>
          <a:lstStyle/>
          <a:p>
            <a:pPr algn="r"/>
            <a:r>
              <a:rPr lang="es-ES_tradnl" sz="900" b="1">
                <a:solidFill>
                  <a:srgbClr val="21557F"/>
                </a:solidFill>
                <a:latin typeface="Verdana" charset="0"/>
                <a:ea typeface="Verdana" charset="0"/>
                <a:cs typeface="Verdana" charset="0"/>
              </a:rPr>
              <a:t>Placebo</a:t>
            </a:r>
          </a:p>
        </p:txBody>
      </p:sp>
      <p:sp>
        <p:nvSpPr>
          <p:cNvPr id="17" name="Text Box 77"/>
          <p:cNvSpPr txBox="1">
            <a:spLocks noChangeArrowheads="1"/>
          </p:cNvSpPr>
          <p:nvPr/>
        </p:nvSpPr>
        <p:spPr bwMode="auto">
          <a:xfrm>
            <a:off x="1326259" y="4711352"/>
            <a:ext cx="677863" cy="230188"/>
          </a:xfrm>
          <a:prstGeom prst="rect">
            <a:avLst/>
          </a:prstGeom>
          <a:noFill/>
          <a:ln w="12700">
            <a:noFill/>
            <a:miter lim="800000"/>
            <a:headEnd type="none" w="sm" len="sm"/>
            <a:tailEnd type="none" w="sm" len="sm"/>
          </a:ln>
        </p:spPr>
        <p:txBody>
          <a:bodyPr wrap="none">
            <a:spAutoFit/>
          </a:bodyPr>
          <a:lstStyle/>
          <a:p>
            <a:r>
              <a:rPr lang="es-ES_tradnl" sz="900" b="1">
                <a:solidFill>
                  <a:srgbClr val="21557F"/>
                </a:solidFill>
                <a:latin typeface="Verdana" charset="0"/>
                <a:ea typeface="Verdana" charset="0"/>
                <a:cs typeface="Verdana" charset="0"/>
              </a:rPr>
              <a:t>Digoxin</a:t>
            </a:r>
          </a:p>
        </p:txBody>
      </p:sp>
      <p:sp>
        <p:nvSpPr>
          <p:cNvPr id="18" name="Text Box 78"/>
          <p:cNvSpPr txBox="1">
            <a:spLocks noChangeArrowheads="1"/>
          </p:cNvSpPr>
          <p:nvPr/>
        </p:nvSpPr>
        <p:spPr bwMode="auto">
          <a:xfrm>
            <a:off x="3529709" y="4717702"/>
            <a:ext cx="550863" cy="184150"/>
          </a:xfrm>
          <a:prstGeom prst="rect">
            <a:avLst/>
          </a:prstGeom>
          <a:noFill/>
          <a:ln w="12700">
            <a:noFill/>
            <a:miter lim="800000"/>
            <a:headEnd type="none" w="sm" len="sm"/>
            <a:tailEnd type="none" w="sm" len="sm"/>
          </a:ln>
        </p:spPr>
        <p:txBody>
          <a:bodyPr wrap="none">
            <a:spAutoFit/>
          </a:bodyPr>
          <a:lstStyle/>
          <a:p>
            <a:r>
              <a:rPr lang="es-ES_tradnl" sz="600" b="1">
                <a:solidFill>
                  <a:srgbClr val="21557F"/>
                </a:solidFill>
                <a:latin typeface="Verdana" charset="0"/>
                <a:ea typeface="Verdana" charset="0"/>
                <a:cs typeface="Verdana" charset="0"/>
              </a:rPr>
              <a:t>P = 0,80</a:t>
            </a:r>
          </a:p>
        </p:txBody>
      </p:sp>
      <p:sp>
        <p:nvSpPr>
          <p:cNvPr id="19" name="Freeform 75"/>
          <p:cNvSpPr>
            <a:spLocks/>
          </p:cNvSpPr>
          <p:nvPr/>
        </p:nvSpPr>
        <p:spPr bwMode="auto">
          <a:xfrm>
            <a:off x="761752" y="3195042"/>
            <a:ext cx="3378200" cy="1962150"/>
          </a:xfrm>
          <a:custGeom>
            <a:avLst/>
            <a:gdLst>
              <a:gd name="T0" fmla="*/ 0 w 2128"/>
              <a:gd name="T1" fmla="*/ 1236 h 1236"/>
              <a:gd name="T2" fmla="*/ 104 w 2128"/>
              <a:gd name="T3" fmla="*/ 1140 h 1236"/>
              <a:gd name="T4" fmla="*/ 140 w 2128"/>
              <a:gd name="T5" fmla="*/ 1120 h 1236"/>
              <a:gd name="T6" fmla="*/ 160 w 2128"/>
              <a:gd name="T7" fmla="*/ 1088 h 1236"/>
              <a:gd name="T8" fmla="*/ 336 w 2128"/>
              <a:gd name="T9" fmla="*/ 960 h 1236"/>
              <a:gd name="T10" fmla="*/ 368 w 2128"/>
              <a:gd name="T11" fmla="*/ 932 h 1236"/>
              <a:gd name="T12" fmla="*/ 396 w 2128"/>
              <a:gd name="T13" fmla="*/ 932 h 1236"/>
              <a:gd name="T14" fmla="*/ 596 w 2128"/>
              <a:gd name="T15" fmla="*/ 800 h 1236"/>
              <a:gd name="T16" fmla="*/ 628 w 2128"/>
              <a:gd name="T17" fmla="*/ 788 h 1236"/>
              <a:gd name="T18" fmla="*/ 744 w 2128"/>
              <a:gd name="T19" fmla="*/ 720 h 1236"/>
              <a:gd name="T20" fmla="*/ 840 w 2128"/>
              <a:gd name="T21" fmla="*/ 668 h 1236"/>
              <a:gd name="T22" fmla="*/ 1052 w 2128"/>
              <a:gd name="T23" fmla="*/ 556 h 1236"/>
              <a:gd name="T24" fmla="*/ 1256 w 2128"/>
              <a:gd name="T25" fmla="*/ 432 h 1236"/>
              <a:gd name="T26" fmla="*/ 1408 w 2128"/>
              <a:gd name="T27" fmla="*/ 348 h 1236"/>
              <a:gd name="T28" fmla="*/ 1592 w 2128"/>
              <a:gd name="T29" fmla="*/ 264 h 1236"/>
              <a:gd name="T30" fmla="*/ 1728 w 2128"/>
              <a:gd name="T31" fmla="*/ 196 h 1236"/>
              <a:gd name="T32" fmla="*/ 1872 w 2128"/>
              <a:gd name="T33" fmla="*/ 136 h 1236"/>
              <a:gd name="T34" fmla="*/ 1984 w 2128"/>
              <a:gd name="T35" fmla="*/ 64 h 1236"/>
              <a:gd name="T36" fmla="*/ 2128 w 2128"/>
              <a:gd name="T37" fmla="*/ 0 h 12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28"/>
              <a:gd name="T58" fmla="*/ 0 h 1236"/>
              <a:gd name="T59" fmla="*/ 2128 w 2128"/>
              <a:gd name="T60" fmla="*/ 1236 h 12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28" h="1236">
                <a:moveTo>
                  <a:pt x="0" y="1236"/>
                </a:moveTo>
                <a:lnTo>
                  <a:pt x="104" y="1140"/>
                </a:lnTo>
                <a:lnTo>
                  <a:pt x="140" y="1120"/>
                </a:lnTo>
                <a:lnTo>
                  <a:pt x="160" y="1088"/>
                </a:lnTo>
                <a:lnTo>
                  <a:pt x="336" y="960"/>
                </a:lnTo>
                <a:lnTo>
                  <a:pt x="368" y="932"/>
                </a:lnTo>
                <a:lnTo>
                  <a:pt x="396" y="932"/>
                </a:lnTo>
                <a:lnTo>
                  <a:pt x="596" y="800"/>
                </a:lnTo>
                <a:lnTo>
                  <a:pt x="628" y="788"/>
                </a:lnTo>
                <a:lnTo>
                  <a:pt x="744" y="720"/>
                </a:lnTo>
                <a:lnTo>
                  <a:pt x="840" y="668"/>
                </a:lnTo>
                <a:lnTo>
                  <a:pt x="1052" y="556"/>
                </a:lnTo>
                <a:lnTo>
                  <a:pt x="1256" y="432"/>
                </a:lnTo>
                <a:lnTo>
                  <a:pt x="1408" y="348"/>
                </a:lnTo>
                <a:lnTo>
                  <a:pt x="1592" y="264"/>
                </a:lnTo>
                <a:lnTo>
                  <a:pt x="1728" y="196"/>
                </a:lnTo>
                <a:lnTo>
                  <a:pt x="1872" y="136"/>
                </a:lnTo>
                <a:lnTo>
                  <a:pt x="1984" y="64"/>
                </a:lnTo>
                <a:lnTo>
                  <a:pt x="2128" y="0"/>
                </a:lnTo>
              </a:path>
            </a:pathLst>
          </a:custGeom>
          <a:noFill/>
          <a:ln w="38100">
            <a:solidFill>
              <a:srgbClr val="D97A33"/>
            </a:solidFill>
            <a:prstDash val="sysDot"/>
            <a:round/>
            <a:headEnd type="none" w="sm" len="sm"/>
            <a:tailEnd type="none" w="sm" len="sm"/>
          </a:ln>
        </p:spPr>
        <p:txBody>
          <a:bodyPr wrap="none" anchor="ctr"/>
          <a:lstStyle/>
          <a:p>
            <a:endParaRPr lang="es-ES" sz="1600" b="1">
              <a:solidFill>
                <a:srgbClr val="21557F"/>
              </a:solidFill>
              <a:latin typeface="Verdana" charset="0"/>
              <a:ea typeface="Verdana" charset="0"/>
              <a:cs typeface="Verdana" charset="0"/>
            </a:endParaRPr>
          </a:p>
        </p:txBody>
      </p:sp>
      <p:sp>
        <p:nvSpPr>
          <p:cNvPr id="20" name="Freeform 74"/>
          <p:cNvSpPr>
            <a:spLocks/>
          </p:cNvSpPr>
          <p:nvPr/>
        </p:nvSpPr>
        <p:spPr bwMode="auto">
          <a:xfrm>
            <a:off x="761752" y="3223666"/>
            <a:ext cx="3378200" cy="1955800"/>
          </a:xfrm>
          <a:custGeom>
            <a:avLst/>
            <a:gdLst>
              <a:gd name="T0" fmla="*/ 0 w 2128"/>
              <a:gd name="T1" fmla="*/ 1232 h 1232"/>
              <a:gd name="T2" fmla="*/ 128 w 2128"/>
              <a:gd name="T3" fmla="*/ 1140 h 1232"/>
              <a:gd name="T4" fmla="*/ 148 w 2128"/>
              <a:gd name="T5" fmla="*/ 1124 h 1232"/>
              <a:gd name="T6" fmla="*/ 208 w 2128"/>
              <a:gd name="T7" fmla="*/ 1068 h 1232"/>
              <a:gd name="T8" fmla="*/ 384 w 2128"/>
              <a:gd name="T9" fmla="*/ 972 h 1232"/>
              <a:gd name="T10" fmla="*/ 544 w 2128"/>
              <a:gd name="T11" fmla="*/ 864 h 1232"/>
              <a:gd name="T12" fmla="*/ 584 w 2128"/>
              <a:gd name="T13" fmla="*/ 828 h 1232"/>
              <a:gd name="T14" fmla="*/ 632 w 2128"/>
              <a:gd name="T15" fmla="*/ 796 h 1232"/>
              <a:gd name="T16" fmla="*/ 704 w 2128"/>
              <a:gd name="T17" fmla="*/ 752 h 1232"/>
              <a:gd name="T18" fmla="*/ 740 w 2128"/>
              <a:gd name="T19" fmla="*/ 716 h 1232"/>
              <a:gd name="T20" fmla="*/ 936 w 2128"/>
              <a:gd name="T21" fmla="*/ 604 h 1232"/>
              <a:gd name="T22" fmla="*/ 1100 w 2128"/>
              <a:gd name="T23" fmla="*/ 512 h 1232"/>
              <a:gd name="T24" fmla="*/ 1232 w 2128"/>
              <a:gd name="T25" fmla="*/ 428 h 1232"/>
              <a:gd name="T26" fmla="*/ 1332 w 2128"/>
              <a:gd name="T27" fmla="*/ 376 h 1232"/>
              <a:gd name="T28" fmla="*/ 1448 w 2128"/>
              <a:gd name="T29" fmla="*/ 316 h 1232"/>
              <a:gd name="T30" fmla="*/ 1588 w 2128"/>
              <a:gd name="T31" fmla="*/ 252 h 1232"/>
              <a:gd name="T32" fmla="*/ 1780 w 2128"/>
              <a:gd name="T33" fmla="*/ 168 h 1232"/>
              <a:gd name="T34" fmla="*/ 1896 w 2128"/>
              <a:gd name="T35" fmla="*/ 120 h 1232"/>
              <a:gd name="T36" fmla="*/ 1972 w 2128"/>
              <a:gd name="T37" fmla="*/ 64 h 1232"/>
              <a:gd name="T38" fmla="*/ 2048 w 2128"/>
              <a:gd name="T39" fmla="*/ 44 h 1232"/>
              <a:gd name="T40" fmla="*/ 2128 w 2128"/>
              <a:gd name="T41" fmla="*/ 0 h 12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28"/>
              <a:gd name="T64" fmla="*/ 0 h 1232"/>
              <a:gd name="T65" fmla="*/ 2128 w 2128"/>
              <a:gd name="T66" fmla="*/ 1232 h 123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28" h="1232">
                <a:moveTo>
                  <a:pt x="0" y="1232"/>
                </a:moveTo>
                <a:lnTo>
                  <a:pt x="128" y="1140"/>
                </a:lnTo>
                <a:lnTo>
                  <a:pt x="148" y="1124"/>
                </a:lnTo>
                <a:lnTo>
                  <a:pt x="208" y="1068"/>
                </a:lnTo>
                <a:lnTo>
                  <a:pt x="384" y="972"/>
                </a:lnTo>
                <a:lnTo>
                  <a:pt x="544" y="864"/>
                </a:lnTo>
                <a:lnTo>
                  <a:pt x="584" y="828"/>
                </a:lnTo>
                <a:lnTo>
                  <a:pt x="632" y="796"/>
                </a:lnTo>
                <a:lnTo>
                  <a:pt x="704" y="752"/>
                </a:lnTo>
                <a:lnTo>
                  <a:pt x="740" y="716"/>
                </a:lnTo>
                <a:lnTo>
                  <a:pt x="936" y="604"/>
                </a:lnTo>
                <a:lnTo>
                  <a:pt x="1100" y="512"/>
                </a:lnTo>
                <a:lnTo>
                  <a:pt x="1232" y="428"/>
                </a:lnTo>
                <a:lnTo>
                  <a:pt x="1332" y="376"/>
                </a:lnTo>
                <a:lnTo>
                  <a:pt x="1448" y="316"/>
                </a:lnTo>
                <a:lnTo>
                  <a:pt x="1588" y="252"/>
                </a:lnTo>
                <a:lnTo>
                  <a:pt x="1780" y="168"/>
                </a:lnTo>
                <a:lnTo>
                  <a:pt x="1896" y="120"/>
                </a:lnTo>
                <a:lnTo>
                  <a:pt x="1972" y="64"/>
                </a:lnTo>
                <a:lnTo>
                  <a:pt x="2048" y="44"/>
                </a:lnTo>
                <a:lnTo>
                  <a:pt x="2128" y="0"/>
                </a:lnTo>
              </a:path>
            </a:pathLst>
          </a:custGeom>
          <a:noFill/>
          <a:ln w="38100">
            <a:solidFill>
              <a:schemeClr val="tx2">
                <a:lumMod val="50000"/>
              </a:schemeClr>
            </a:solidFill>
            <a:round/>
            <a:headEnd type="none" w="sm" len="sm"/>
            <a:tailEnd type="none" w="sm" len="sm"/>
          </a:ln>
        </p:spPr>
        <p:txBody>
          <a:bodyPr wrap="none" anchor="ctr"/>
          <a:lstStyle/>
          <a:p>
            <a:endParaRPr lang="es-ES" sz="1600" b="1">
              <a:solidFill>
                <a:srgbClr val="21557F"/>
              </a:solidFill>
              <a:latin typeface="Verdana" charset="0"/>
              <a:ea typeface="Verdana" charset="0"/>
              <a:cs typeface="Verdana" charset="0"/>
            </a:endParaRPr>
          </a:p>
        </p:txBody>
      </p:sp>
      <p:grpSp>
        <p:nvGrpSpPr>
          <p:cNvPr id="24" name="Group 7"/>
          <p:cNvGrpSpPr>
            <a:grpSpLocks/>
          </p:cNvGrpSpPr>
          <p:nvPr/>
        </p:nvGrpSpPr>
        <p:grpSpPr bwMode="auto">
          <a:xfrm>
            <a:off x="4492102" y="2617391"/>
            <a:ext cx="4189412" cy="2941638"/>
            <a:chOff x="561" y="2282"/>
            <a:chExt cx="2639" cy="1853"/>
          </a:xfrm>
        </p:grpSpPr>
        <p:sp>
          <p:nvSpPr>
            <p:cNvPr id="26" name="Freeform 8"/>
            <p:cNvSpPr>
              <a:spLocks/>
            </p:cNvSpPr>
            <p:nvPr/>
          </p:nvSpPr>
          <p:spPr bwMode="auto">
            <a:xfrm>
              <a:off x="912" y="2345"/>
              <a:ext cx="2152" cy="1528"/>
            </a:xfrm>
            <a:custGeom>
              <a:avLst/>
              <a:gdLst>
                <a:gd name="T0" fmla="*/ 0 w 2152"/>
                <a:gd name="T1" fmla="*/ 0 h 1528"/>
                <a:gd name="T2" fmla="*/ 0 w 2152"/>
                <a:gd name="T3" fmla="*/ 1528 h 1528"/>
                <a:gd name="T4" fmla="*/ 2152 w 2152"/>
                <a:gd name="T5" fmla="*/ 1528 h 1528"/>
                <a:gd name="T6" fmla="*/ 0 60000 65536"/>
                <a:gd name="T7" fmla="*/ 0 60000 65536"/>
                <a:gd name="T8" fmla="*/ 0 60000 65536"/>
                <a:gd name="T9" fmla="*/ 0 w 2152"/>
                <a:gd name="T10" fmla="*/ 0 h 1528"/>
                <a:gd name="T11" fmla="*/ 2152 w 2152"/>
                <a:gd name="T12" fmla="*/ 1528 h 1528"/>
              </a:gdLst>
              <a:ahLst/>
              <a:cxnLst>
                <a:cxn ang="T6">
                  <a:pos x="T0" y="T1"/>
                </a:cxn>
                <a:cxn ang="T7">
                  <a:pos x="T2" y="T3"/>
                </a:cxn>
                <a:cxn ang="T8">
                  <a:pos x="T4" y="T5"/>
                </a:cxn>
              </a:cxnLst>
              <a:rect l="T9" t="T10" r="T11" b="T12"/>
              <a:pathLst>
                <a:path w="2152" h="1528">
                  <a:moveTo>
                    <a:pt x="0" y="0"/>
                  </a:moveTo>
                  <a:lnTo>
                    <a:pt x="0" y="1528"/>
                  </a:lnTo>
                  <a:lnTo>
                    <a:pt x="2152" y="1528"/>
                  </a:lnTo>
                </a:path>
              </a:pathLst>
            </a:custGeom>
            <a:noFill/>
            <a:ln w="38100">
              <a:solidFill>
                <a:schemeClr val="tx2"/>
              </a:solidFill>
              <a:round/>
              <a:headEnd type="none" w="sm" len="sm"/>
              <a:tailEnd type="none" w="sm" len="sm"/>
            </a:ln>
          </p:spPr>
          <p:txBody>
            <a:bodyPr wrap="none" anchor="ctr"/>
            <a:lstStyle/>
            <a:p>
              <a:endParaRPr lang="es-ES" sz="1600" b="1">
                <a:solidFill>
                  <a:srgbClr val="21557F"/>
                </a:solidFill>
                <a:latin typeface="Verdana" charset="0"/>
                <a:ea typeface="Verdana" charset="0"/>
                <a:cs typeface="Verdana" charset="0"/>
              </a:endParaRPr>
            </a:p>
          </p:txBody>
        </p:sp>
        <p:grpSp>
          <p:nvGrpSpPr>
            <p:cNvPr id="27" name="Group 9"/>
            <p:cNvGrpSpPr>
              <a:grpSpLocks/>
            </p:cNvGrpSpPr>
            <p:nvPr/>
          </p:nvGrpSpPr>
          <p:grpSpPr bwMode="auto">
            <a:xfrm>
              <a:off x="876" y="2345"/>
              <a:ext cx="36" cy="1524"/>
              <a:chOff x="3208" y="296"/>
              <a:chExt cx="36" cy="1524"/>
            </a:xfrm>
          </p:grpSpPr>
          <p:sp>
            <p:nvSpPr>
              <p:cNvPr id="52" name="Line 10"/>
              <p:cNvSpPr>
                <a:spLocks noChangeShapeType="1"/>
              </p:cNvSpPr>
              <p:nvPr/>
            </p:nvSpPr>
            <p:spPr bwMode="auto">
              <a:xfrm flipH="1">
                <a:off x="3208" y="296"/>
                <a:ext cx="36" cy="0"/>
              </a:xfrm>
              <a:prstGeom prst="line">
                <a:avLst/>
              </a:prstGeom>
              <a:noFill/>
              <a:ln w="19050">
                <a:solidFill>
                  <a:schemeClr val="tx2"/>
                </a:solidFill>
                <a:round/>
                <a:headEnd type="none" w="sm" len="sm"/>
                <a:tailEnd type="none" w="sm" len="sm"/>
              </a:ln>
            </p:spPr>
            <p:txBody>
              <a:bodyPr wrap="none" anchor="ctr"/>
              <a:lstStyle/>
              <a:p>
                <a:endParaRPr lang="es-ES" sz="1600" b="1">
                  <a:solidFill>
                    <a:srgbClr val="21557F"/>
                  </a:solidFill>
                  <a:latin typeface="Verdana" charset="0"/>
                  <a:ea typeface="Verdana" charset="0"/>
                  <a:cs typeface="Verdana" charset="0"/>
                </a:endParaRPr>
              </a:p>
            </p:txBody>
          </p:sp>
          <p:sp>
            <p:nvSpPr>
              <p:cNvPr id="53" name="Line 11"/>
              <p:cNvSpPr>
                <a:spLocks noChangeShapeType="1"/>
              </p:cNvSpPr>
              <p:nvPr/>
            </p:nvSpPr>
            <p:spPr bwMode="auto">
              <a:xfrm flipH="1">
                <a:off x="3208" y="600"/>
                <a:ext cx="36" cy="0"/>
              </a:xfrm>
              <a:prstGeom prst="line">
                <a:avLst/>
              </a:prstGeom>
              <a:noFill/>
              <a:ln w="19050">
                <a:solidFill>
                  <a:schemeClr val="tx2"/>
                </a:solidFill>
                <a:round/>
                <a:headEnd type="none" w="sm" len="sm"/>
                <a:tailEnd type="none" w="sm" len="sm"/>
              </a:ln>
            </p:spPr>
            <p:txBody>
              <a:bodyPr wrap="none" anchor="ctr"/>
              <a:lstStyle/>
              <a:p>
                <a:endParaRPr lang="es-ES" sz="1600" b="1">
                  <a:solidFill>
                    <a:srgbClr val="21557F"/>
                  </a:solidFill>
                  <a:latin typeface="Verdana" charset="0"/>
                  <a:ea typeface="Verdana" charset="0"/>
                  <a:cs typeface="Verdana" charset="0"/>
                </a:endParaRPr>
              </a:p>
            </p:txBody>
          </p:sp>
          <p:sp>
            <p:nvSpPr>
              <p:cNvPr id="54" name="Line 12"/>
              <p:cNvSpPr>
                <a:spLocks noChangeShapeType="1"/>
              </p:cNvSpPr>
              <p:nvPr/>
            </p:nvSpPr>
            <p:spPr bwMode="auto">
              <a:xfrm flipH="1">
                <a:off x="3208" y="905"/>
                <a:ext cx="36" cy="0"/>
              </a:xfrm>
              <a:prstGeom prst="line">
                <a:avLst/>
              </a:prstGeom>
              <a:noFill/>
              <a:ln w="19050">
                <a:solidFill>
                  <a:schemeClr val="tx2"/>
                </a:solidFill>
                <a:round/>
                <a:headEnd type="none" w="sm" len="sm"/>
                <a:tailEnd type="none" w="sm" len="sm"/>
              </a:ln>
            </p:spPr>
            <p:txBody>
              <a:bodyPr wrap="none" anchor="ctr"/>
              <a:lstStyle/>
              <a:p>
                <a:endParaRPr lang="es-ES" sz="1600" b="1">
                  <a:solidFill>
                    <a:srgbClr val="21557F"/>
                  </a:solidFill>
                  <a:latin typeface="Verdana" charset="0"/>
                  <a:ea typeface="Verdana" charset="0"/>
                  <a:cs typeface="Verdana" charset="0"/>
                </a:endParaRPr>
              </a:p>
            </p:txBody>
          </p:sp>
          <p:sp>
            <p:nvSpPr>
              <p:cNvPr id="55" name="Line 13"/>
              <p:cNvSpPr>
                <a:spLocks noChangeShapeType="1"/>
              </p:cNvSpPr>
              <p:nvPr/>
            </p:nvSpPr>
            <p:spPr bwMode="auto">
              <a:xfrm flipH="1">
                <a:off x="3208" y="1210"/>
                <a:ext cx="36" cy="0"/>
              </a:xfrm>
              <a:prstGeom prst="line">
                <a:avLst/>
              </a:prstGeom>
              <a:noFill/>
              <a:ln w="19050">
                <a:solidFill>
                  <a:schemeClr val="tx2"/>
                </a:solidFill>
                <a:round/>
                <a:headEnd type="none" w="sm" len="sm"/>
                <a:tailEnd type="none" w="sm" len="sm"/>
              </a:ln>
            </p:spPr>
            <p:txBody>
              <a:bodyPr wrap="none" anchor="ctr"/>
              <a:lstStyle/>
              <a:p>
                <a:endParaRPr lang="es-ES" sz="1600" b="1">
                  <a:solidFill>
                    <a:srgbClr val="21557F"/>
                  </a:solidFill>
                  <a:latin typeface="Verdana" charset="0"/>
                  <a:ea typeface="Verdana" charset="0"/>
                  <a:cs typeface="Verdana" charset="0"/>
                </a:endParaRPr>
              </a:p>
            </p:txBody>
          </p:sp>
          <p:sp>
            <p:nvSpPr>
              <p:cNvPr id="56" name="Line 14"/>
              <p:cNvSpPr>
                <a:spLocks noChangeShapeType="1"/>
              </p:cNvSpPr>
              <p:nvPr/>
            </p:nvSpPr>
            <p:spPr bwMode="auto">
              <a:xfrm flipH="1">
                <a:off x="3208" y="1515"/>
                <a:ext cx="36" cy="0"/>
              </a:xfrm>
              <a:prstGeom prst="line">
                <a:avLst/>
              </a:prstGeom>
              <a:noFill/>
              <a:ln w="19050">
                <a:solidFill>
                  <a:schemeClr val="tx2"/>
                </a:solidFill>
                <a:round/>
                <a:headEnd type="none" w="sm" len="sm"/>
                <a:tailEnd type="none" w="sm" len="sm"/>
              </a:ln>
            </p:spPr>
            <p:txBody>
              <a:bodyPr wrap="none" anchor="ctr"/>
              <a:lstStyle/>
              <a:p>
                <a:endParaRPr lang="es-ES" sz="1600" b="1">
                  <a:solidFill>
                    <a:srgbClr val="21557F"/>
                  </a:solidFill>
                  <a:latin typeface="Verdana" charset="0"/>
                  <a:ea typeface="Verdana" charset="0"/>
                  <a:cs typeface="Verdana" charset="0"/>
                </a:endParaRPr>
              </a:p>
            </p:txBody>
          </p:sp>
          <p:sp>
            <p:nvSpPr>
              <p:cNvPr id="57" name="Line 15"/>
              <p:cNvSpPr>
                <a:spLocks noChangeShapeType="1"/>
              </p:cNvSpPr>
              <p:nvPr/>
            </p:nvSpPr>
            <p:spPr bwMode="auto">
              <a:xfrm flipH="1">
                <a:off x="3208" y="1820"/>
                <a:ext cx="36" cy="0"/>
              </a:xfrm>
              <a:prstGeom prst="line">
                <a:avLst/>
              </a:prstGeom>
              <a:noFill/>
              <a:ln w="19050">
                <a:solidFill>
                  <a:schemeClr val="tx2"/>
                </a:solidFill>
                <a:round/>
                <a:headEnd type="none" w="sm" len="sm"/>
                <a:tailEnd type="none" w="sm" len="sm"/>
              </a:ln>
            </p:spPr>
            <p:txBody>
              <a:bodyPr wrap="none" anchor="ctr"/>
              <a:lstStyle/>
              <a:p>
                <a:endParaRPr lang="es-ES" sz="1600" b="1">
                  <a:solidFill>
                    <a:srgbClr val="21557F"/>
                  </a:solidFill>
                  <a:latin typeface="Verdana" charset="0"/>
                  <a:ea typeface="Verdana" charset="0"/>
                  <a:cs typeface="Verdana" charset="0"/>
                </a:endParaRPr>
              </a:p>
            </p:txBody>
          </p:sp>
        </p:grpSp>
        <p:grpSp>
          <p:nvGrpSpPr>
            <p:cNvPr id="28" name="Group 16"/>
            <p:cNvGrpSpPr>
              <a:grpSpLocks/>
            </p:cNvGrpSpPr>
            <p:nvPr/>
          </p:nvGrpSpPr>
          <p:grpSpPr bwMode="auto">
            <a:xfrm>
              <a:off x="920" y="3865"/>
              <a:ext cx="2148" cy="36"/>
              <a:chOff x="3252" y="1816"/>
              <a:chExt cx="2148" cy="36"/>
            </a:xfrm>
          </p:grpSpPr>
          <p:sp>
            <p:nvSpPr>
              <p:cNvPr id="38" name="Line 17"/>
              <p:cNvSpPr>
                <a:spLocks noChangeShapeType="1"/>
              </p:cNvSpPr>
              <p:nvPr/>
            </p:nvSpPr>
            <p:spPr bwMode="auto">
              <a:xfrm>
                <a:off x="3252" y="1816"/>
                <a:ext cx="0" cy="36"/>
              </a:xfrm>
              <a:prstGeom prst="line">
                <a:avLst/>
              </a:prstGeom>
              <a:noFill/>
              <a:ln w="19050">
                <a:solidFill>
                  <a:schemeClr val="tx2"/>
                </a:solidFill>
                <a:round/>
                <a:headEnd type="none" w="sm" len="sm"/>
                <a:tailEnd type="none" w="sm" len="sm"/>
              </a:ln>
            </p:spPr>
            <p:txBody>
              <a:bodyPr wrap="none" anchor="ctr"/>
              <a:lstStyle/>
              <a:p>
                <a:endParaRPr lang="es-ES" sz="1600" b="1">
                  <a:solidFill>
                    <a:srgbClr val="21557F"/>
                  </a:solidFill>
                  <a:latin typeface="Verdana" charset="0"/>
                  <a:ea typeface="Verdana" charset="0"/>
                  <a:cs typeface="Verdana" charset="0"/>
                </a:endParaRPr>
              </a:p>
            </p:txBody>
          </p:sp>
          <p:sp>
            <p:nvSpPr>
              <p:cNvPr id="39" name="Line 18"/>
              <p:cNvSpPr>
                <a:spLocks noChangeShapeType="1"/>
              </p:cNvSpPr>
              <p:nvPr/>
            </p:nvSpPr>
            <p:spPr bwMode="auto">
              <a:xfrm>
                <a:off x="3412" y="1816"/>
                <a:ext cx="0" cy="36"/>
              </a:xfrm>
              <a:prstGeom prst="line">
                <a:avLst/>
              </a:prstGeom>
              <a:noFill/>
              <a:ln w="19050">
                <a:solidFill>
                  <a:schemeClr val="tx2"/>
                </a:solidFill>
                <a:round/>
                <a:headEnd type="none" w="sm" len="sm"/>
                <a:tailEnd type="none" w="sm" len="sm"/>
              </a:ln>
            </p:spPr>
            <p:txBody>
              <a:bodyPr wrap="none" anchor="ctr"/>
              <a:lstStyle/>
              <a:p>
                <a:endParaRPr lang="es-ES" sz="1600" b="1">
                  <a:solidFill>
                    <a:srgbClr val="21557F"/>
                  </a:solidFill>
                  <a:latin typeface="Verdana" charset="0"/>
                  <a:ea typeface="Verdana" charset="0"/>
                  <a:cs typeface="Verdana" charset="0"/>
                </a:endParaRPr>
              </a:p>
            </p:txBody>
          </p:sp>
          <p:sp>
            <p:nvSpPr>
              <p:cNvPr id="40" name="Line 19"/>
              <p:cNvSpPr>
                <a:spLocks noChangeShapeType="1"/>
              </p:cNvSpPr>
              <p:nvPr/>
            </p:nvSpPr>
            <p:spPr bwMode="auto">
              <a:xfrm>
                <a:off x="3572" y="1816"/>
                <a:ext cx="0" cy="36"/>
              </a:xfrm>
              <a:prstGeom prst="line">
                <a:avLst/>
              </a:prstGeom>
              <a:noFill/>
              <a:ln w="19050">
                <a:solidFill>
                  <a:schemeClr val="tx2"/>
                </a:solidFill>
                <a:round/>
                <a:headEnd type="none" w="sm" len="sm"/>
                <a:tailEnd type="none" w="sm" len="sm"/>
              </a:ln>
            </p:spPr>
            <p:txBody>
              <a:bodyPr wrap="none" anchor="ctr"/>
              <a:lstStyle/>
              <a:p>
                <a:endParaRPr lang="es-ES" sz="1600" b="1">
                  <a:solidFill>
                    <a:srgbClr val="21557F"/>
                  </a:solidFill>
                  <a:latin typeface="Verdana" charset="0"/>
                  <a:ea typeface="Verdana" charset="0"/>
                  <a:cs typeface="Verdana" charset="0"/>
                </a:endParaRPr>
              </a:p>
            </p:txBody>
          </p:sp>
          <p:sp>
            <p:nvSpPr>
              <p:cNvPr id="41" name="Line 20"/>
              <p:cNvSpPr>
                <a:spLocks noChangeShapeType="1"/>
              </p:cNvSpPr>
              <p:nvPr/>
            </p:nvSpPr>
            <p:spPr bwMode="auto">
              <a:xfrm>
                <a:off x="3740" y="1816"/>
                <a:ext cx="0" cy="36"/>
              </a:xfrm>
              <a:prstGeom prst="line">
                <a:avLst/>
              </a:prstGeom>
              <a:noFill/>
              <a:ln w="19050">
                <a:solidFill>
                  <a:schemeClr val="tx2"/>
                </a:solidFill>
                <a:round/>
                <a:headEnd type="none" w="sm" len="sm"/>
                <a:tailEnd type="none" w="sm" len="sm"/>
              </a:ln>
            </p:spPr>
            <p:txBody>
              <a:bodyPr wrap="none" anchor="ctr"/>
              <a:lstStyle/>
              <a:p>
                <a:endParaRPr lang="es-ES" sz="1600" b="1">
                  <a:solidFill>
                    <a:srgbClr val="21557F"/>
                  </a:solidFill>
                  <a:latin typeface="Verdana" charset="0"/>
                  <a:ea typeface="Verdana" charset="0"/>
                  <a:cs typeface="Verdana" charset="0"/>
                </a:endParaRPr>
              </a:p>
            </p:txBody>
          </p:sp>
          <p:sp>
            <p:nvSpPr>
              <p:cNvPr id="42" name="Line 21"/>
              <p:cNvSpPr>
                <a:spLocks noChangeShapeType="1"/>
              </p:cNvSpPr>
              <p:nvPr/>
            </p:nvSpPr>
            <p:spPr bwMode="auto">
              <a:xfrm>
                <a:off x="3908" y="1816"/>
                <a:ext cx="0" cy="36"/>
              </a:xfrm>
              <a:prstGeom prst="line">
                <a:avLst/>
              </a:prstGeom>
              <a:noFill/>
              <a:ln w="19050">
                <a:solidFill>
                  <a:schemeClr val="tx2"/>
                </a:solidFill>
                <a:round/>
                <a:headEnd type="none" w="sm" len="sm"/>
                <a:tailEnd type="none" w="sm" len="sm"/>
              </a:ln>
            </p:spPr>
            <p:txBody>
              <a:bodyPr wrap="none" anchor="ctr"/>
              <a:lstStyle/>
              <a:p>
                <a:endParaRPr lang="es-ES" sz="1600" b="1">
                  <a:solidFill>
                    <a:srgbClr val="21557F"/>
                  </a:solidFill>
                  <a:latin typeface="Verdana" charset="0"/>
                  <a:ea typeface="Verdana" charset="0"/>
                  <a:cs typeface="Verdana" charset="0"/>
                </a:endParaRPr>
              </a:p>
            </p:txBody>
          </p:sp>
          <p:sp>
            <p:nvSpPr>
              <p:cNvPr id="43" name="Line 22"/>
              <p:cNvSpPr>
                <a:spLocks noChangeShapeType="1"/>
              </p:cNvSpPr>
              <p:nvPr/>
            </p:nvSpPr>
            <p:spPr bwMode="auto">
              <a:xfrm>
                <a:off x="4076" y="1816"/>
                <a:ext cx="0" cy="36"/>
              </a:xfrm>
              <a:prstGeom prst="line">
                <a:avLst/>
              </a:prstGeom>
              <a:noFill/>
              <a:ln w="19050">
                <a:solidFill>
                  <a:schemeClr val="tx2"/>
                </a:solidFill>
                <a:round/>
                <a:headEnd type="none" w="sm" len="sm"/>
                <a:tailEnd type="none" w="sm" len="sm"/>
              </a:ln>
            </p:spPr>
            <p:txBody>
              <a:bodyPr wrap="none" anchor="ctr"/>
              <a:lstStyle/>
              <a:p>
                <a:endParaRPr lang="es-ES" sz="1600" b="1">
                  <a:solidFill>
                    <a:srgbClr val="21557F"/>
                  </a:solidFill>
                  <a:latin typeface="Verdana" charset="0"/>
                  <a:ea typeface="Verdana" charset="0"/>
                  <a:cs typeface="Verdana" charset="0"/>
                </a:endParaRPr>
              </a:p>
            </p:txBody>
          </p:sp>
          <p:sp>
            <p:nvSpPr>
              <p:cNvPr id="44" name="Line 23"/>
              <p:cNvSpPr>
                <a:spLocks noChangeShapeType="1"/>
              </p:cNvSpPr>
              <p:nvPr/>
            </p:nvSpPr>
            <p:spPr bwMode="auto">
              <a:xfrm>
                <a:off x="4244" y="1816"/>
                <a:ext cx="0" cy="36"/>
              </a:xfrm>
              <a:prstGeom prst="line">
                <a:avLst/>
              </a:prstGeom>
              <a:noFill/>
              <a:ln w="19050">
                <a:solidFill>
                  <a:schemeClr val="tx2"/>
                </a:solidFill>
                <a:round/>
                <a:headEnd type="none" w="sm" len="sm"/>
                <a:tailEnd type="none" w="sm" len="sm"/>
              </a:ln>
            </p:spPr>
            <p:txBody>
              <a:bodyPr wrap="none" anchor="ctr"/>
              <a:lstStyle/>
              <a:p>
                <a:endParaRPr lang="es-ES" sz="1600" b="1">
                  <a:solidFill>
                    <a:srgbClr val="21557F"/>
                  </a:solidFill>
                  <a:latin typeface="Verdana" charset="0"/>
                  <a:ea typeface="Verdana" charset="0"/>
                  <a:cs typeface="Verdana" charset="0"/>
                </a:endParaRPr>
              </a:p>
            </p:txBody>
          </p:sp>
          <p:sp>
            <p:nvSpPr>
              <p:cNvPr id="45" name="Line 24"/>
              <p:cNvSpPr>
                <a:spLocks noChangeShapeType="1"/>
              </p:cNvSpPr>
              <p:nvPr/>
            </p:nvSpPr>
            <p:spPr bwMode="auto">
              <a:xfrm>
                <a:off x="4404" y="1816"/>
                <a:ext cx="0" cy="36"/>
              </a:xfrm>
              <a:prstGeom prst="line">
                <a:avLst/>
              </a:prstGeom>
              <a:noFill/>
              <a:ln w="19050">
                <a:solidFill>
                  <a:schemeClr val="tx2"/>
                </a:solidFill>
                <a:round/>
                <a:headEnd type="none" w="sm" len="sm"/>
                <a:tailEnd type="none" w="sm" len="sm"/>
              </a:ln>
            </p:spPr>
            <p:txBody>
              <a:bodyPr wrap="none" anchor="ctr"/>
              <a:lstStyle/>
              <a:p>
                <a:endParaRPr lang="es-ES" sz="1600" b="1">
                  <a:solidFill>
                    <a:srgbClr val="21557F"/>
                  </a:solidFill>
                  <a:latin typeface="Verdana" charset="0"/>
                  <a:ea typeface="Verdana" charset="0"/>
                  <a:cs typeface="Verdana" charset="0"/>
                </a:endParaRPr>
              </a:p>
            </p:txBody>
          </p:sp>
          <p:sp>
            <p:nvSpPr>
              <p:cNvPr id="46" name="Line 25"/>
              <p:cNvSpPr>
                <a:spLocks noChangeShapeType="1"/>
              </p:cNvSpPr>
              <p:nvPr/>
            </p:nvSpPr>
            <p:spPr bwMode="auto">
              <a:xfrm>
                <a:off x="4564" y="1816"/>
                <a:ext cx="0" cy="36"/>
              </a:xfrm>
              <a:prstGeom prst="line">
                <a:avLst/>
              </a:prstGeom>
              <a:noFill/>
              <a:ln w="19050">
                <a:solidFill>
                  <a:schemeClr val="tx2"/>
                </a:solidFill>
                <a:round/>
                <a:headEnd type="none" w="sm" len="sm"/>
                <a:tailEnd type="none" w="sm" len="sm"/>
              </a:ln>
            </p:spPr>
            <p:txBody>
              <a:bodyPr wrap="none" anchor="ctr"/>
              <a:lstStyle/>
              <a:p>
                <a:endParaRPr lang="es-ES" sz="1600" b="1">
                  <a:solidFill>
                    <a:srgbClr val="21557F"/>
                  </a:solidFill>
                  <a:latin typeface="Verdana" charset="0"/>
                  <a:ea typeface="Verdana" charset="0"/>
                  <a:cs typeface="Verdana" charset="0"/>
                </a:endParaRPr>
              </a:p>
            </p:txBody>
          </p:sp>
          <p:sp>
            <p:nvSpPr>
              <p:cNvPr id="47" name="Line 26"/>
              <p:cNvSpPr>
                <a:spLocks noChangeShapeType="1"/>
              </p:cNvSpPr>
              <p:nvPr/>
            </p:nvSpPr>
            <p:spPr bwMode="auto">
              <a:xfrm>
                <a:off x="4728" y="1816"/>
                <a:ext cx="0" cy="36"/>
              </a:xfrm>
              <a:prstGeom prst="line">
                <a:avLst/>
              </a:prstGeom>
              <a:noFill/>
              <a:ln w="19050">
                <a:solidFill>
                  <a:schemeClr val="tx2"/>
                </a:solidFill>
                <a:round/>
                <a:headEnd type="none" w="sm" len="sm"/>
                <a:tailEnd type="none" w="sm" len="sm"/>
              </a:ln>
            </p:spPr>
            <p:txBody>
              <a:bodyPr wrap="none" anchor="ctr"/>
              <a:lstStyle/>
              <a:p>
                <a:endParaRPr lang="es-ES" sz="1600" b="1">
                  <a:solidFill>
                    <a:srgbClr val="21557F"/>
                  </a:solidFill>
                  <a:latin typeface="Verdana" charset="0"/>
                  <a:ea typeface="Verdana" charset="0"/>
                  <a:cs typeface="Verdana" charset="0"/>
                </a:endParaRPr>
              </a:p>
            </p:txBody>
          </p:sp>
          <p:sp>
            <p:nvSpPr>
              <p:cNvPr id="48" name="Line 27"/>
              <p:cNvSpPr>
                <a:spLocks noChangeShapeType="1"/>
              </p:cNvSpPr>
              <p:nvPr/>
            </p:nvSpPr>
            <p:spPr bwMode="auto">
              <a:xfrm>
                <a:off x="4896" y="1816"/>
                <a:ext cx="0" cy="36"/>
              </a:xfrm>
              <a:prstGeom prst="line">
                <a:avLst/>
              </a:prstGeom>
              <a:noFill/>
              <a:ln w="19050">
                <a:solidFill>
                  <a:schemeClr val="tx2"/>
                </a:solidFill>
                <a:round/>
                <a:headEnd type="none" w="sm" len="sm"/>
                <a:tailEnd type="none" w="sm" len="sm"/>
              </a:ln>
            </p:spPr>
            <p:txBody>
              <a:bodyPr wrap="none" anchor="ctr"/>
              <a:lstStyle/>
              <a:p>
                <a:endParaRPr lang="es-ES" sz="1600" b="1">
                  <a:solidFill>
                    <a:srgbClr val="21557F"/>
                  </a:solidFill>
                  <a:latin typeface="Verdana" charset="0"/>
                  <a:ea typeface="Verdana" charset="0"/>
                  <a:cs typeface="Verdana" charset="0"/>
                </a:endParaRPr>
              </a:p>
            </p:txBody>
          </p:sp>
          <p:sp>
            <p:nvSpPr>
              <p:cNvPr id="49" name="Line 28"/>
              <p:cNvSpPr>
                <a:spLocks noChangeShapeType="1"/>
              </p:cNvSpPr>
              <p:nvPr/>
            </p:nvSpPr>
            <p:spPr bwMode="auto">
              <a:xfrm>
                <a:off x="5064" y="1816"/>
                <a:ext cx="0" cy="36"/>
              </a:xfrm>
              <a:prstGeom prst="line">
                <a:avLst/>
              </a:prstGeom>
              <a:noFill/>
              <a:ln w="19050">
                <a:solidFill>
                  <a:schemeClr val="tx2"/>
                </a:solidFill>
                <a:round/>
                <a:headEnd type="none" w="sm" len="sm"/>
                <a:tailEnd type="none" w="sm" len="sm"/>
              </a:ln>
            </p:spPr>
            <p:txBody>
              <a:bodyPr wrap="none" anchor="ctr"/>
              <a:lstStyle/>
              <a:p>
                <a:endParaRPr lang="es-ES" sz="1600" b="1">
                  <a:solidFill>
                    <a:srgbClr val="21557F"/>
                  </a:solidFill>
                  <a:latin typeface="Verdana" charset="0"/>
                  <a:ea typeface="Verdana" charset="0"/>
                  <a:cs typeface="Verdana" charset="0"/>
                </a:endParaRPr>
              </a:p>
            </p:txBody>
          </p:sp>
          <p:sp>
            <p:nvSpPr>
              <p:cNvPr id="50" name="Line 29"/>
              <p:cNvSpPr>
                <a:spLocks noChangeShapeType="1"/>
              </p:cNvSpPr>
              <p:nvPr/>
            </p:nvSpPr>
            <p:spPr bwMode="auto">
              <a:xfrm>
                <a:off x="5232" y="1816"/>
                <a:ext cx="0" cy="36"/>
              </a:xfrm>
              <a:prstGeom prst="line">
                <a:avLst/>
              </a:prstGeom>
              <a:noFill/>
              <a:ln w="19050">
                <a:solidFill>
                  <a:schemeClr val="tx2"/>
                </a:solidFill>
                <a:round/>
                <a:headEnd type="none" w="sm" len="sm"/>
                <a:tailEnd type="none" w="sm" len="sm"/>
              </a:ln>
            </p:spPr>
            <p:txBody>
              <a:bodyPr wrap="none" anchor="ctr"/>
              <a:lstStyle/>
              <a:p>
                <a:endParaRPr lang="es-ES" sz="1600" b="1">
                  <a:solidFill>
                    <a:srgbClr val="21557F"/>
                  </a:solidFill>
                  <a:latin typeface="Verdana" charset="0"/>
                  <a:ea typeface="Verdana" charset="0"/>
                  <a:cs typeface="Verdana" charset="0"/>
                </a:endParaRPr>
              </a:p>
            </p:txBody>
          </p:sp>
          <p:sp>
            <p:nvSpPr>
              <p:cNvPr id="51" name="Line 30"/>
              <p:cNvSpPr>
                <a:spLocks noChangeShapeType="1"/>
              </p:cNvSpPr>
              <p:nvPr/>
            </p:nvSpPr>
            <p:spPr bwMode="auto">
              <a:xfrm>
                <a:off x="5400" y="1816"/>
                <a:ext cx="0" cy="36"/>
              </a:xfrm>
              <a:prstGeom prst="line">
                <a:avLst/>
              </a:prstGeom>
              <a:noFill/>
              <a:ln w="19050">
                <a:solidFill>
                  <a:schemeClr val="tx2"/>
                </a:solidFill>
                <a:round/>
                <a:headEnd type="none" w="sm" len="sm"/>
                <a:tailEnd type="none" w="sm" len="sm"/>
              </a:ln>
            </p:spPr>
            <p:txBody>
              <a:bodyPr wrap="none" anchor="ctr"/>
              <a:lstStyle/>
              <a:p>
                <a:endParaRPr lang="es-ES" sz="1600" b="1">
                  <a:solidFill>
                    <a:srgbClr val="21557F"/>
                  </a:solidFill>
                  <a:latin typeface="Verdana" charset="0"/>
                  <a:ea typeface="Verdana" charset="0"/>
                  <a:cs typeface="Verdana" charset="0"/>
                </a:endParaRPr>
              </a:p>
            </p:txBody>
          </p:sp>
        </p:grpSp>
        <p:sp>
          <p:nvSpPr>
            <p:cNvPr id="29" name="Text Box 31"/>
            <p:cNvSpPr txBox="1">
              <a:spLocks noChangeArrowheads="1"/>
            </p:cNvSpPr>
            <p:nvPr/>
          </p:nvSpPr>
          <p:spPr bwMode="auto">
            <a:xfrm rot="16200000">
              <a:off x="-43" y="3030"/>
              <a:ext cx="1442" cy="233"/>
            </a:xfrm>
            <a:prstGeom prst="rect">
              <a:avLst/>
            </a:prstGeom>
            <a:noFill/>
            <a:ln w="12700">
              <a:noFill/>
              <a:miter lim="800000"/>
              <a:headEnd type="none" w="sm" len="sm"/>
              <a:tailEnd type="none" w="sm" len="sm"/>
            </a:ln>
          </p:spPr>
          <p:txBody>
            <a:bodyPr wrap="none">
              <a:spAutoFit/>
            </a:bodyPr>
            <a:lstStyle/>
            <a:p>
              <a:pPr algn="ctr"/>
              <a:r>
                <a:rPr lang="es-ES_tradnl" sz="900" b="1">
                  <a:solidFill>
                    <a:srgbClr val="21557F"/>
                  </a:solidFill>
                  <a:latin typeface="Verdana" charset="0"/>
                  <a:ea typeface="Verdana" charset="0"/>
                  <a:cs typeface="Verdana" charset="0"/>
                </a:rPr>
                <a:t>Muerte u hospitalización debida </a:t>
              </a:r>
            </a:p>
            <a:p>
              <a:pPr algn="ctr"/>
              <a:r>
                <a:rPr lang="es-ES_tradnl" sz="900" b="1">
                  <a:solidFill>
                    <a:srgbClr val="21557F"/>
                  </a:solidFill>
                  <a:latin typeface="Verdana" charset="0"/>
                  <a:ea typeface="Verdana" charset="0"/>
                  <a:cs typeface="Verdana" charset="0"/>
                </a:rPr>
                <a:t>a empeoramiento de la ICC (%)</a:t>
              </a:r>
            </a:p>
          </p:txBody>
        </p:sp>
        <p:sp>
          <p:nvSpPr>
            <p:cNvPr id="30" name="Text Box 32"/>
            <p:cNvSpPr txBox="1">
              <a:spLocks noChangeArrowheads="1"/>
            </p:cNvSpPr>
            <p:nvPr/>
          </p:nvSpPr>
          <p:spPr bwMode="auto">
            <a:xfrm>
              <a:off x="1814" y="3990"/>
              <a:ext cx="369" cy="145"/>
            </a:xfrm>
            <a:prstGeom prst="rect">
              <a:avLst/>
            </a:prstGeom>
            <a:noFill/>
            <a:ln w="12700">
              <a:noFill/>
              <a:miter lim="800000"/>
              <a:headEnd type="none" w="sm" len="sm"/>
              <a:tailEnd type="none" w="sm" len="sm"/>
            </a:ln>
          </p:spPr>
          <p:txBody>
            <a:bodyPr wrap="none">
              <a:spAutoFit/>
            </a:bodyPr>
            <a:lstStyle/>
            <a:p>
              <a:r>
                <a:rPr lang="es-ES_tradnl" sz="900" b="1">
                  <a:solidFill>
                    <a:srgbClr val="21557F"/>
                  </a:solidFill>
                  <a:latin typeface="Verdana" charset="0"/>
                  <a:ea typeface="Verdana" charset="0"/>
                  <a:cs typeface="Verdana" charset="0"/>
                </a:rPr>
                <a:t>Meses</a:t>
              </a:r>
            </a:p>
          </p:txBody>
        </p:sp>
        <p:sp>
          <p:nvSpPr>
            <p:cNvPr id="31" name="Text Box 33"/>
            <p:cNvSpPr txBox="1">
              <a:spLocks noChangeArrowheads="1"/>
            </p:cNvSpPr>
            <p:nvPr/>
          </p:nvSpPr>
          <p:spPr bwMode="auto">
            <a:xfrm>
              <a:off x="725" y="2282"/>
              <a:ext cx="197" cy="1504"/>
            </a:xfrm>
            <a:prstGeom prst="rect">
              <a:avLst/>
            </a:prstGeom>
            <a:noFill/>
            <a:ln w="12700">
              <a:noFill/>
              <a:miter lim="800000"/>
              <a:headEnd type="none" w="sm" len="sm"/>
              <a:tailEnd type="none" w="sm" len="sm"/>
            </a:ln>
          </p:spPr>
          <p:txBody>
            <a:bodyPr wrap="none">
              <a:spAutoFit/>
            </a:bodyPr>
            <a:lstStyle/>
            <a:p>
              <a:pPr algn="r"/>
              <a:r>
                <a:rPr lang="es-ES_tradnl" sz="700" b="1">
                  <a:solidFill>
                    <a:srgbClr val="21557F"/>
                  </a:solidFill>
                  <a:latin typeface="Verdana" charset="0"/>
                  <a:ea typeface="Verdana" charset="0"/>
                  <a:cs typeface="Verdana" charset="0"/>
                </a:rPr>
                <a:t>50</a:t>
              </a:r>
            </a:p>
            <a:p>
              <a:pPr algn="r">
                <a:lnSpc>
                  <a:spcPct val="470000"/>
                </a:lnSpc>
              </a:pPr>
              <a:r>
                <a:rPr lang="es-ES_tradnl" sz="700" b="1">
                  <a:solidFill>
                    <a:srgbClr val="21557F"/>
                  </a:solidFill>
                  <a:latin typeface="Verdana" charset="0"/>
                  <a:ea typeface="Verdana" charset="0"/>
                  <a:cs typeface="Verdana" charset="0"/>
                </a:rPr>
                <a:t>40</a:t>
              </a:r>
            </a:p>
            <a:p>
              <a:pPr algn="r">
                <a:lnSpc>
                  <a:spcPct val="360000"/>
                </a:lnSpc>
              </a:pPr>
              <a:r>
                <a:rPr lang="es-ES_tradnl" sz="700" b="1">
                  <a:solidFill>
                    <a:srgbClr val="21557F"/>
                  </a:solidFill>
                  <a:latin typeface="Verdana" charset="0"/>
                  <a:ea typeface="Verdana" charset="0"/>
                  <a:cs typeface="Verdana" charset="0"/>
                </a:rPr>
                <a:t>30</a:t>
              </a:r>
            </a:p>
            <a:p>
              <a:pPr algn="r">
                <a:lnSpc>
                  <a:spcPct val="410000"/>
                </a:lnSpc>
              </a:pPr>
              <a:r>
                <a:rPr lang="es-ES_tradnl" sz="700" b="1">
                  <a:solidFill>
                    <a:srgbClr val="21557F"/>
                  </a:solidFill>
                  <a:latin typeface="Verdana" charset="0"/>
                  <a:ea typeface="Verdana" charset="0"/>
                  <a:cs typeface="Verdana" charset="0"/>
                </a:rPr>
                <a:t>20</a:t>
              </a:r>
            </a:p>
            <a:p>
              <a:pPr algn="r">
                <a:lnSpc>
                  <a:spcPct val="400000"/>
                </a:lnSpc>
              </a:pPr>
              <a:r>
                <a:rPr lang="es-ES_tradnl" sz="700" b="1">
                  <a:solidFill>
                    <a:srgbClr val="21557F"/>
                  </a:solidFill>
                  <a:latin typeface="Verdana" charset="0"/>
                  <a:ea typeface="Verdana" charset="0"/>
                  <a:cs typeface="Verdana" charset="0"/>
                </a:rPr>
                <a:t>10</a:t>
              </a:r>
            </a:p>
            <a:p>
              <a:pPr algn="r">
                <a:lnSpc>
                  <a:spcPct val="390000"/>
                </a:lnSpc>
              </a:pPr>
              <a:r>
                <a:rPr lang="es-ES_tradnl" sz="700" b="1">
                  <a:solidFill>
                    <a:srgbClr val="21557F"/>
                  </a:solidFill>
                  <a:latin typeface="Verdana" charset="0"/>
                  <a:ea typeface="Verdana" charset="0"/>
                  <a:cs typeface="Verdana" charset="0"/>
                </a:rPr>
                <a:t>0</a:t>
              </a:r>
            </a:p>
          </p:txBody>
        </p:sp>
        <p:sp>
          <p:nvSpPr>
            <p:cNvPr id="32" name="Text Box 34"/>
            <p:cNvSpPr txBox="1">
              <a:spLocks noChangeArrowheads="1"/>
            </p:cNvSpPr>
            <p:nvPr/>
          </p:nvSpPr>
          <p:spPr bwMode="auto">
            <a:xfrm>
              <a:off x="846" y="3886"/>
              <a:ext cx="2354" cy="126"/>
            </a:xfrm>
            <a:prstGeom prst="rect">
              <a:avLst/>
            </a:prstGeom>
            <a:noFill/>
            <a:ln w="12700">
              <a:noFill/>
              <a:miter lim="800000"/>
              <a:headEnd type="none" w="sm" len="sm"/>
              <a:tailEnd type="none" w="sm" len="sm"/>
            </a:ln>
          </p:spPr>
          <p:txBody>
            <a:bodyPr>
              <a:spAutoFit/>
            </a:bodyPr>
            <a:lstStyle/>
            <a:p>
              <a:pPr>
                <a:tabLst>
                  <a:tab pos="285750" algn="ctr"/>
                  <a:tab pos="476250" algn="ctr"/>
                  <a:tab pos="762000" algn="ctr"/>
                  <a:tab pos="1047750" algn="ctr"/>
                  <a:tab pos="1333500" algn="ctr"/>
                  <a:tab pos="1524000" algn="ctr"/>
                  <a:tab pos="1809750" algn="ctr"/>
                  <a:tab pos="2095500" algn="ctr"/>
                  <a:tab pos="2381250" algn="ctr"/>
                  <a:tab pos="2571750" algn="ctr"/>
                  <a:tab pos="2857500" algn="ctr"/>
                  <a:tab pos="3143250" algn="ctr"/>
                  <a:tab pos="3429000" algn="ctr"/>
                </a:tabLst>
              </a:pPr>
              <a:r>
                <a:rPr lang="es-ES_tradnl" sz="700" b="1" dirty="0">
                  <a:solidFill>
                    <a:srgbClr val="21557F"/>
                  </a:solidFill>
                  <a:latin typeface="Verdana" charset="0"/>
                  <a:ea typeface="Verdana" charset="0"/>
                  <a:cs typeface="Verdana" charset="0"/>
                </a:rPr>
                <a:t>0	4	    8	   12	16	20	     24	   28	 32	36	     40	   44	  48	52</a:t>
              </a:r>
            </a:p>
          </p:txBody>
        </p:sp>
        <p:sp>
          <p:nvSpPr>
            <p:cNvPr id="33" name="Text Box 35"/>
            <p:cNvSpPr txBox="1">
              <a:spLocks noChangeArrowheads="1"/>
            </p:cNvSpPr>
            <p:nvPr/>
          </p:nvSpPr>
          <p:spPr bwMode="auto">
            <a:xfrm>
              <a:off x="1160" y="2962"/>
              <a:ext cx="434" cy="145"/>
            </a:xfrm>
            <a:prstGeom prst="rect">
              <a:avLst/>
            </a:prstGeom>
            <a:noFill/>
            <a:ln w="12700">
              <a:noFill/>
              <a:miter lim="800000"/>
              <a:headEnd type="none" w="sm" len="sm"/>
              <a:tailEnd type="none" w="sm" len="sm"/>
            </a:ln>
          </p:spPr>
          <p:txBody>
            <a:bodyPr wrap="none">
              <a:spAutoFit/>
            </a:bodyPr>
            <a:lstStyle/>
            <a:p>
              <a:pPr algn="r"/>
              <a:r>
                <a:rPr lang="es-ES_tradnl" sz="900" b="1">
                  <a:solidFill>
                    <a:srgbClr val="21557F"/>
                  </a:solidFill>
                  <a:latin typeface="Verdana" charset="0"/>
                  <a:ea typeface="Verdana" charset="0"/>
                  <a:cs typeface="Verdana" charset="0"/>
                </a:rPr>
                <a:t>Placebo</a:t>
              </a:r>
            </a:p>
          </p:txBody>
        </p:sp>
        <p:sp>
          <p:nvSpPr>
            <p:cNvPr id="34" name="Text Box 36"/>
            <p:cNvSpPr txBox="1">
              <a:spLocks noChangeArrowheads="1"/>
            </p:cNvSpPr>
            <p:nvPr/>
          </p:nvSpPr>
          <p:spPr bwMode="auto">
            <a:xfrm>
              <a:off x="1283" y="3514"/>
              <a:ext cx="427" cy="145"/>
            </a:xfrm>
            <a:prstGeom prst="rect">
              <a:avLst/>
            </a:prstGeom>
            <a:noFill/>
            <a:ln w="12700">
              <a:noFill/>
              <a:miter lim="800000"/>
              <a:headEnd type="none" w="sm" len="sm"/>
              <a:tailEnd type="none" w="sm" len="sm"/>
            </a:ln>
          </p:spPr>
          <p:txBody>
            <a:bodyPr wrap="none">
              <a:spAutoFit/>
            </a:bodyPr>
            <a:lstStyle/>
            <a:p>
              <a:r>
                <a:rPr lang="es-ES_tradnl" sz="900" b="1">
                  <a:solidFill>
                    <a:srgbClr val="21557F"/>
                  </a:solidFill>
                  <a:latin typeface="Verdana" charset="0"/>
                  <a:ea typeface="Verdana" charset="0"/>
                  <a:cs typeface="Verdana" charset="0"/>
                </a:rPr>
                <a:t>Digoxin</a:t>
              </a:r>
            </a:p>
          </p:txBody>
        </p:sp>
        <p:sp>
          <p:nvSpPr>
            <p:cNvPr id="35" name="Text Box 37"/>
            <p:cNvSpPr txBox="1">
              <a:spLocks noChangeArrowheads="1"/>
            </p:cNvSpPr>
            <p:nvPr/>
          </p:nvSpPr>
          <p:spPr bwMode="auto">
            <a:xfrm>
              <a:off x="2671" y="3586"/>
              <a:ext cx="381" cy="116"/>
            </a:xfrm>
            <a:prstGeom prst="rect">
              <a:avLst/>
            </a:prstGeom>
            <a:noFill/>
            <a:ln w="12700">
              <a:noFill/>
              <a:miter lim="800000"/>
              <a:headEnd type="none" w="sm" len="sm"/>
              <a:tailEnd type="none" w="sm" len="sm"/>
            </a:ln>
          </p:spPr>
          <p:txBody>
            <a:bodyPr wrap="none">
              <a:spAutoFit/>
            </a:bodyPr>
            <a:lstStyle/>
            <a:p>
              <a:r>
                <a:rPr lang="es-ES_tradnl" sz="600" b="1">
                  <a:solidFill>
                    <a:srgbClr val="21557F"/>
                  </a:solidFill>
                  <a:latin typeface="Verdana" charset="0"/>
                  <a:ea typeface="Verdana" charset="0"/>
                  <a:cs typeface="Verdana" charset="0"/>
                </a:rPr>
                <a:t>P &lt; 0,001</a:t>
              </a:r>
            </a:p>
          </p:txBody>
        </p:sp>
        <p:sp>
          <p:nvSpPr>
            <p:cNvPr id="36" name="Freeform 38"/>
            <p:cNvSpPr>
              <a:spLocks/>
            </p:cNvSpPr>
            <p:nvPr/>
          </p:nvSpPr>
          <p:spPr bwMode="auto">
            <a:xfrm>
              <a:off x="920" y="2524"/>
              <a:ext cx="2156" cy="1328"/>
            </a:xfrm>
            <a:custGeom>
              <a:avLst/>
              <a:gdLst>
                <a:gd name="T0" fmla="*/ 0 w 2156"/>
                <a:gd name="T1" fmla="*/ 1328 h 1328"/>
                <a:gd name="T2" fmla="*/ 52 w 2156"/>
                <a:gd name="T3" fmla="*/ 1168 h 1328"/>
                <a:gd name="T4" fmla="*/ 112 w 2156"/>
                <a:gd name="T5" fmla="*/ 1048 h 1328"/>
                <a:gd name="T6" fmla="*/ 220 w 2156"/>
                <a:gd name="T7" fmla="*/ 904 h 1328"/>
                <a:gd name="T8" fmla="*/ 348 w 2156"/>
                <a:gd name="T9" fmla="*/ 792 h 1328"/>
                <a:gd name="T10" fmla="*/ 516 w 2156"/>
                <a:gd name="T11" fmla="*/ 664 h 1328"/>
                <a:gd name="T12" fmla="*/ 564 w 2156"/>
                <a:gd name="T13" fmla="*/ 628 h 1328"/>
                <a:gd name="T14" fmla="*/ 708 w 2156"/>
                <a:gd name="T15" fmla="*/ 560 h 1328"/>
                <a:gd name="T16" fmla="*/ 872 w 2156"/>
                <a:gd name="T17" fmla="*/ 468 h 1328"/>
                <a:gd name="T18" fmla="*/ 940 w 2156"/>
                <a:gd name="T19" fmla="*/ 436 h 1328"/>
                <a:gd name="T20" fmla="*/ 1144 w 2156"/>
                <a:gd name="T21" fmla="*/ 340 h 1328"/>
                <a:gd name="T22" fmla="*/ 1292 w 2156"/>
                <a:gd name="T23" fmla="*/ 264 h 1328"/>
                <a:gd name="T24" fmla="*/ 1388 w 2156"/>
                <a:gd name="T25" fmla="*/ 232 h 1328"/>
                <a:gd name="T26" fmla="*/ 1532 w 2156"/>
                <a:gd name="T27" fmla="*/ 188 h 1328"/>
                <a:gd name="T28" fmla="*/ 1676 w 2156"/>
                <a:gd name="T29" fmla="*/ 140 h 1328"/>
                <a:gd name="T30" fmla="*/ 1804 w 2156"/>
                <a:gd name="T31" fmla="*/ 96 h 1328"/>
                <a:gd name="T32" fmla="*/ 1916 w 2156"/>
                <a:gd name="T33" fmla="*/ 56 h 1328"/>
                <a:gd name="T34" fmla="*/ 2028 w 2156"/>
                <a:gd name="T35" fmla="*/ 20 h 1328"/>
                <a:gd name="T36" fmla="*/ 2100 w 2156"/>
                <a:gd name="T37" fmla="*/ 0 h 1328"/>
                <a:gd name="T38" fmla="*/ 2156 w 2156"/>
                <a:gd name="T39" fmla="*/ 4 h 132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156"/>
                <a:gd name="T61" fmla="*/ 0 h 1328"/>
                <a:gd name="T62" fmla="*/ 2156 w 2156"/>
                <a:gd name="T63" fmla="*/ 1328 h 132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156" h="1328">
                  <a:moveTo>
                    <a:pt x="0" y="1328"/>
                  </a:moveTo>
                  <a:cubicBezTo>
                    <a:pt x="4" y="1284"/>
                    <a:pt x="19" y="1200"/>
                    <a:pt x="52" y="1168"/>
                  </a:cubicBezTo>
                  <a:lnTo>
                    <a:pt x="112" y="1048"/>
                  </a:lnTo>
                  <a:lnTo>
                    <a:pt x="220" y="904"/>
                  </a:lnTo>
                  <a:lnTo>
                    <a:pt x="348" y="792"/>
                  </a:lnTo>
                  <a:lnTo>
                    <a:pt x="516" y="664"/>
                  </a:lnTo>
                  <a:lnTo>
                    <a:pt x="564" y="628"/>
                  </a:lnTo>
                  <a:lnTo>
                    <a:pt x="708" y="560"/>
                  </a:lnTo>
                  <a:lnTo>
                    <a:pt x="872" y="468"/>
                  </a:lnTo>
                  <a:lnTo>
                    <a:pt x="940" y="436"/>
                  </a:lnTo>
                  <a:lnTo>
                    <a:pt x="1144" y="340"/>
                  </a:lnTo>
                  <a:lnTo>
                    <a:pt x="1292" y="264"/>
                  </a:lnTo>
                  <a:lnTo>
                    <a:pt x="1388" y="232"/>
                  </a:lnTo>
                  <a:cubicBezTo>
                    <a:pt x="1429" y="215"/>
                    <a:pt x="1485" y="188"/>
                    <a:pt x="1532" y="188"/>
                  </a:cubicBezTo>
                  <a:lnTo>
                    <a:pt x="1676" y="140"/>
                  </a:lnTo>
                  <a:lnTo>
                    <a:pt x="1804" y="96"/>
                  </a:lnTo>
                  <a:lnTo>
                    <a:pt x="1916" y="56"/>
                  </a:lnTo>
                  <a:lnTo>
                    <a:pt x="2028" y="20"/>
                  </a:lnTo>
                  <a:lnTo>
                    <a:pt x="2100" y="0"/>
                  </a:lnTo>
                  <a:lnTo>
                    <a:pt x="2156" y="4"/>
                  </a:lnTo>
                </a:path>
              </a:pathLst>
            </a:custGeom>
            <a:noFill/>
            <a:ln w="38100">
              <a:solidFill>
                <a:srgbClr val="D97A33"/>
              </a:solidFill>
              <a:prstDash val="sysDot"/>
              <a:round/>
              <a:headEnd type="none" w="sm" len="sm"/>
              <a:tailEnd type="none" w="sm" len="sm"/>
            </a:ln>
          </p:spPr>
          <p:txBody>
            <a:bodyPr wrap="none" anchor="ctr"/>
            <a:lstStyle/>
            <a:p>
              <a:endParaRPr lang="es-ES" sz="1600" b="1">
                <a:solidFill>
                  <a:srgbClr val="21557F"/>
                </a:solidFill>
                <a:latin typeface="Verdana" charset="0"/>
                <a:ea typeface="Verdana" charset="0"/>
                <a:cs typeface="Verdana" charset="0"/>
              </a:endParaRPr>
            </a:p>
          </p:txBody>
        </p:sp>
        <p:sp>
          <p:nvSpPr>
            <p:cNvPr id="37" name="Freeform 39"/>
            <p:cNvSpPr>
              <a:spLocks/>
            </p:cNvSpPr>
            <p:nvPr/>
          </p:nvSpPr>
          <p:spPr bwMode="auto">
            <a:xfrm>
              <a:off x="924" y="2708"/>
              <a:ext cx="2152" cy="1152"/>
            </a:xfrm>
            <a:custGeom>
              <a:avLst/>
              <a:gdLst>
                <a:gd name="T0" fmla="*/ 0 w 2152"/>
                <a:gd name="T1" fmla="*/ 1152 h 1152"/>
                <a:gd name="T2" fmla="*/ 100 w 2152"/>
                <a:gd name="T3" fmla="*/ 1024 h 1152"/>
                <a:gd name="T4" fmla="*/ 148 w 2152"/>
                <a:gd name="T5" fmla="*/ 1004 h 1152"/>
                <a:gd name="T6" fmla="*/ 160 w 2152"/>
                <a:gd name="T7" fmla="*/ 996 h 1152"/>
                <a:gd name="T8" fmla="*/ 228 w 2152"/>
                <a:gd name="T9" fmla="*/ 944 h 1152"/>
                <a:gd name="T10" fmla="*/ 248 w 2152"/>
                <a:gd name="T11" fmla="*/ 920 h 1152"/>
                <a:gd name="T12" fmla="*/ 284 w 2152"/>
                <a:gd name="T13" fmla="*/ 896 h 1152"/>
                <a:gd name="T14" fmla="*/ 296 w 2152"/>
                <a:gd name="T15" fmla="*/ 888 h 1152"/>
                <a:gd name="T16" fmla="*/ 336 w 2152"/>
                <a:gd name="T17" fmla="*/ 844 h 1152"/>
                <a:gd name="T18" fmla="*/ 388 w 2152"/>
                <a:gd name="T19" fmla="*/ 804 h 1152"/>
                <a:gd name="T20" fmla="*/ 508 w 2152"/>
                <a:gd name="T21" fmla="*/ 724 h 1152"/>
                <a:gd name="T22" fmla="*/ 660 w 2152"/>
                <a:gd name="T23" fmla="*/ 640 h 1152"/>
                <a:gd name="T24" fmla="*/ 760 w 2152"/>
                <a:gd name="T25" fmla="*/ 588 h 1152"/>
                <a:gd name="T26" fmla="*/ 876 w 2152"/>
                <a:gd name="T27" fmla="*/ 524 h 1152"/>
                <a:gd name="T28" fmla="*/ 924 w 2152"/>
                <a:gd name="T29" fmla="*/ 492 h 1152"/>
                <a:gd name="T30" fmla="*/ 952 w 2152"/>
                <a:gd name="T31" fmla="*/ 484 h 1152"/>
                <a:gd name="T32" fmla="*/ 972 w 2152"/>
                <a:gd name="T33" fmla="*/ 460 h 1152"/>
                <a:gd name="T34" fmla="*/ 1012 w 2152"/>
                <a:gd name="T35" fmla="*/ 452 h 1152"/>
                <a:gd name="T36" fmla="*/ 1032 w 2152"/>
                <a:gd name="T37" fmla="*/ 432 h 1152"/>
                <a:gd name="T38" fmla="*/ 1116 w 2152"/>
                <a:gd name="T39" fmla="*/ 404 h 1152"/>
                <a:gd name="T40" fmla="*/ 1136 w 2152"/>
                <a:gd name="T41" fmla="*/ 380 h 1152"/>
                <a:gd name="T42" fmla="*/ 1256 w 2152"/>
                <a:gd name="T43" fmla="*/ 332 h 1152"/>
                <a:gd name="T44" fmla="*/ 1296 w 2152"/>
                <a:gd name="T45" fmla="*/ 320 h 1152"/>
                <a:gd name="T46" fmla="*/ 1420 w 2152"/>
                <a:gd name="T47" fmla="*/ 256 h 1152"/>
                <a:gd name="T48" fmla="*/ 1456 w 2152"/>
                <a:gd name="T49" fmla="*/ 256 h 1152"/>
                <a:gd name="T50" fmla="*/ 1480 w 2152"/>
                <a:gd name="T51" fmla="*/ 244 h 1152"/>
                <a:gd name="T52" fmla="*/ 1596 w 2152"/>
                <a:gd name="T53" fmla="*/ 196 h 1152"/>
                <a:gd name="T54" fmla="*/ 1656 w 2152"/>
                <a:gd name="T55" fmla="*/ 176 h 1152"/>
                <a:gd name="T56" fmla="*/ 1824 w 2152"/>
                <a:gd name="T57" fmla="*/ 124 h 1152"/>
                <a:gd name="T58" fmla="*/ 1856 w 2152"/>
                <a:gd name="T59" fmla="*/ 116 h 1152"/>
                <a:gd name="T60" fmla="*/ 1888 w 2152"/>
                <a:gd name="T61" fmla="*/ 100 h 1152"/>
                <a:gd name="T62" fmla="*/ 1972 w 2152"/>
                <a:gd name="T63" fmla="*/ 76 h 1152"/>
                <a:gd name="T64" fmla="*/ 2004 w 2152"/>
                <a:gd name="T65" fmla="*/ 64 h 1152"/>
                <a:gd name="T66" fmla="*/ 2036 w 2152"/>
                <a:gd name="T67" fmla="*/ 60 h 1152"/>
                <a:gd name="T68" fmla="*/ 2088 w 2152"/>
                <a:gd name="T69" fmla="*/ 36 h 1152"/>
                <a:gd name="T70" fmla="*/ 2132 w 2152"/>
                <a:gd name="T71" fmla="*/ 28 h 1152"/>
                <a:gd name="T72" fmla="*/ 2152 w 2152"/>
                <a:gd name="T73" fmla="*/ 0 h 115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52"/>
                <a:gd name="T112" fmla="*/ 0 h 1152"/>
                <a:gd name="T113" fmla="*/ 2152 w 2152"/>
                <a:gd name="T114" fmla="*/ 1152 h 115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52" h="1152">
                  <a:moveTo>
                    <a:pt x="0" y="1152"/>
                  </a:moveTo>
                  <a:lnTo>
                    <a:pt x="100" y="1024"/>
                  </a:lnTo>
                  <a:cubicBezTo>
                    <a:pt x="133" y="1018"/>
                    <a:pt x="117" y="1024"/>
                    <a:pt x="148" y="1004"/>
                  </a:cubicBezTo>
                  <a:cubicBezTo>
                    <a:pt x="152" y="1001"/>
                    <a:pt x="160" y="996"/>
                    <a:pt x="160" y="996"/>
                  </a:cubicBezTo>
                  <a:cubicBezTo>
                    <a:pt x="176" y="970"/>
                    <a:pt x="207" y="964"/>
                    <a:pt x="228" y="944"/>
                  </a:cubicBezTo>
                  <a:cubicBezTo>
                    <a:pt x="235" y="936"/>
                    <a:pt x="240" y="926"/>
                    <a:pt x="248" y="920"/>
                  </a:cubicBezTo>
                  <a:cubicBezTo>
                    <a:pt x="258" y="910"/>
                    <a:pt x="272" y="904"/>
                    <a:pt x="284" y="896"/>
                  </a:cubicBezTo>
                  <a:cubicBezTo>
                    <a:pt x="288" y="893"/>
                    <a:pt x="296" y="888"/>
                    <a:pt x="296" y="888"/>
                  </a:cubicBezTo>
                  <a:cubicBezTo>
                    <a:pt x="309" y="868"/>
                    <a:pt x="316" y="857"/>
                    <a:pt x="336" y="844"/>
                  </a:cubicBezTo>
                  <a:cubicBezTo>
                    <a:pt x="348" y="825"/>
                    <a:pt x="371" y="820"/>
                    <a:pt x="388" y="804"/>
                  </a:cubicBezTo>
                  <a:lnTo>
                    <a:pt x="508" y="724"/>
                  </a:lnTo>
                  <a:lnTo>
                    <a:pt x="660" y="640"/>
                  </a:lnTo>
                  <a:cubicBezTo>
                    <a:pt x="685" y="605"/>
                    <a:pt x="731" y="616"/>
                    <a:pt x="760" y="588"/>
                  </a:cubicBezTo>
                  <a:lnTo>
                    <a:pt x="876" y="524"/>
                  </a:lnTo>
                  <a:lnTo>
                    <a:pt x="924" y="492"/>
                  </a:lnTo>
                  <a:lnTo>
                    <a:pt x="952" y="484"/>
                  </a:lnTo>
                  <a:lnTo>
                    <a:pt x="972" y="460"/>
                  </a:lnTo>
                  <a:lnTo>
                    <a:pt x="1012" y="452"/>
                  </a:lnTo>
                  <a:lnTo>
                    <a:pt x="1032" y="432"/>
                  </a:lnTo>
                  <a:lnTo>
                    <a:pt x="1116" y="404"/>
                  </a:lnTo>
                  <a:lnTo>
                    <a:pt x="1136" y="380"/>
                  </a:lnTo>
                  <a:lnTo>
                    <a:pt x="1256" y="332"/>
                  </a:lnTo>
                  <a:lnTo>
                    <a:pt x="1296" y="320"/>
                  </a:lnTo>
                  <a:lnTo>
                    <a:pt x="1420" y="256"/>
                  </a:lnTo>
                  <a:lnTo>
                    <a:pt x="1456" y="256"/>
                  </a:lnTo>
                  <a:lnTo>
                    <a:pt x="1480" y="244"/>
                  </a:lnTo>
                  <a:cubicBezTo>
                    <a:pt x="1518" y="223"/>
                    <a:pt x="1554" y="209"/>
                    <a:pt x="1596" y="196"/>
                  </a:cubicBezTo>
                  <a:cubicBezTo>
                    <a:pt x="1613" y="190"/>
                    <a:pt x="1640" y="186"/>
                    <a:pt x="1656" y="176"/>
                  </a:cubicBezTo>
                  <a:cubicBezTo>
                    <a:pt x="1695" y="149"/>
                    <a:pt x="1776" y="129"/>
                    <a:pt x="1824" y="124"/>
                  </a:cubicBezTo>
                  <a:cubicBezTo>
                    <a:pt x="1850" y="115"/>
                    <a:pt x="1839" y="116"/>
                    <a:pt x="1856" y="116"/>
                  </a:cubicBezTo>
                  <a:lnTo>
                    <a:pt x="1888" y="100"/>
                  </a:lnTo>
                  <a:lnTo>
                    <a:pt x="1972" y="76"/>
                  </a:lnTo>
                  <a:lnTo>
                    <a:pt x="2004" y="64"/>
                  </a:lnTo>
                  <a:lnTo>
                    <a:pt x="2036" y="60"/>
                  </a:lnTo>
                  <a:lnTo>
                    <a:pt x="2088" y="36"/>
                  </a:lnTo>
                  <a:lnTo>
                    <a:pt x="2132" y="28"/>
                  </a:lnTo>
                  <a:lnTo>
                    <a:pt x="2152" y="0"/>
                  </a:lnTo>
                </a:path>
              </a:pathLst>
            </a:custGeom>
            <a:noFill/>
            <a:ln w="38100">
              <a:solidFill>
                <a:schemeClr val="tx2">
                  <a:lumMod val="75000"/>
                </a:schemeClr>
              </a:solidFill>
              <a:round/>
              <a:headEnd type="none" w="sm" len="sm"/>
              <a:tailEnd type="none" w="sm" len="sm"/>
            </a:ln>
          </p:spPr>
          <p:txBody>
            <a:bodyPr wrap="none" anchor="ctr"/>
            <a:lstStyle/>
            <a:p>
              <a:endParaRPr lang="es-ES" sz="1600" b="1">
                <a:solidFill>
                  <a:srgbClr val="21557F"/>
                </a:solidFill>
                <a:latin typeface="Verdana" charset="0"/>
                <a:ea typeface="Verdana" charset="0"/>
                <a:cs typeface="Verdana" charset="0"/>
              </a:endParaRPr>
            </a:p>
          </p:txBody>
        </p:sp>
      </p:grpSp>
      <p:sp>
        <p:nvSpPr>
          <p:cNvPr id="58" name="CuadroTexto 57"/>
          <p:cNvSpPr txBox="1"/>
          <p:nvPr/>
        </p:nvSpPr>
        <p:spPr>
          <a:xfrm>
            <a:off x="5310458" y="2806874"/>
            <a:ext cx="1701107" cy="415498"/>
          </a:xfrm>
          <a:prstGeom prst="rect">
            <a:avLst/>
          </a:prstGeom>
          <a:noFill/>
        </p:spPr>
        <p:txBody>
          <a:bodyPr wrap="none" rtlCol="0">
            <a:spAutoFit/>
          </a:bodyPr>
          <a:lstStyle/>
          <a:p>
            <a:r>
              <a:rPr lang="es-ES" sz="1050" b="1" dirty="0">
                <a:solidFill>
                  <a:srgbClr val="21557F"/>
                </a:solidFill>
                <a:latin typeface="Verdana" charset="0"/>
                <a:ea typeface="Verdana" charset="0"/>
                <a:cs typeface="Verdana" charset="0"/>
              </a:rPr>
              <a:t>N </a:t>
            </a:r>
            <a:r>
              <a:rPr lang="es-ES" sz="1050" b="1" dirty="0" smtClean="0">
                <a:solidFill>
                  <a:srgbClr val="21557F"/>
                </a:solidFill>
                <a:latin typeface="Verdana" charset="0"/>
                <a:ea typeface="Verdana" charset="0"/>
                <a:cs typeface="Verdana" charset="0"/>
              </a:rPr>
              <a:t>6.800 </a:t>
            </a:r>
            <a:r>
              <a:rPr lang="es-ES" sz="1050" b="1" dirty="0">
                <a:solidFill>
                  <a:srgbClr val="21557F"/>
                </a:solidFill>
                <a:latin typeface="Verdana" charset="0"/>
                <a:ea typeface="Verdana" charset="0"/>
                <a:cs typeface="Verdana" charset="0"/>
              </a:rPr>
              <a:t>pacientes</a:t>
            </a:r>
          </a:p>
          <a:p>
            <a:r>
              <a:rPr lang="es-ES" sz="1050" b="1" dirty="0" err="1">
                <a:solidFill>
                  <a:srgbClr val="21557F"/>
                </a:solidFill>
                <a:latin typeface="Verdana" charset="0"/>
                <a:ea typeface="Verdana" charset="0"/>
                <a:cs typeface="Verdana" charset="0"/>
              </a:rPr>
              <a:t>Digoxina</a:t>
            </a:r>
            <a:r>
              <a:rPr lang="es-ES" sz="1050" b="1" dirty="0">
                <a:solidFill>
                  <a:srgbClr val="21557F"/>
                </a:solidFill>
                <a:latin typeface="Verdana" charset="0"/>
                <a:ea typeface="Verdana" charset="0"/>
                <a:cs typeface="Verdana" charset="0"/>
              </a:rPr>
              <a:t> vs placebo</a:t>
            </a:r>
          </a:p>
        </p:txBody>
      </p:sp>
      <p:sp>
        <p:nvSpPr>
          <p:cNvPr id="59" name="1 Rectángulo"/>
          <p:cNvSpPr/>
          <p:nvPr/>
        </p:nvSpPr>
        <p:spPr>
          <a:xfrm>
            <a:off x="642478" y="6093296"/>
            <a:ext cx="8250002" cy="246221"/>
          </a:xfrm>
          <a:prstGeom prst="rect">
            <a:avLst/>
          </a:prstGeom>
        </p:spPr>
        <p:txBody>
          <a:bodyPr wrap="square">
            <a:spAutoFit/>
          </a:bodyPr>
          <a:lstStyle/>
          <a:p>
            <a:pPr algn="r">
              <a:spcBef>
                <a:spcPct val="30000"/>
              </a:spcBef>
              <a:defRPr/>
            </a:pPr>
            <a:r>
              <a:rPr lang="es-ES_tradnl" sz="1000" i="1" dirty="0">
                <a:solidFill>
                  <a:srgbClr val="287AC8"/>
                </a:solidFill>
                <a:latin typeface="Verdana" charset="0"/>
                <a:ea typeface="Verdana" charset="0"/>
                <a:cs typeface="Verdana" charset="0"/>
              </a:rPr>
              <a:t> NEJM 1997; 336:525</a:t>
            </a:r>
            <a:endParaRPr lang="es-ES" sz="1000" i="1" dirty="0">
              <a:solidFill>
                <a:srgbClr val="287AC8"/>
              </a:solidFill>
              <a:latin typeface="Verdana" charset="0"/>
              <a:ea typeface="Verdana" charset="0"/>
              <a:cs typeface="Verdana" charset="0"/>
            </a:endParaRPr>
          </a:p>
        </p:txBody>
      </p:sp>
    </p:spTree>
    <p:extLst>
      <p:ext uri="{BB962C8B-B14F-4D97-AF65-F5344CB8AC3E}">
        <p14:creationId xmlns:p14="http://schemas.microsoft.com/office/powerpoint/2010/main" val="34617038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Text Box 3"/>
          <p:cNvSpPr txBox="1">
            <a:spLocks noChangeArrowheads="1"/>
          </p:cNvSpPr>
          <p:nvPr/>
        </p:nvSpPr>
        <p:spPr bwMode="auto">
          <a:xfrm>
            <a:off x="570470" y="1700808"/>
            <a:ext cx="8033978" cy="954107"/>
          </a:xfrm>
          <a:prstGeom prst="rect">
            <a:avLst/>
          </a:prstGeom>
          <a:solidFill>
            <a:srgbClr val="F39A44">
              <a:alpha val="50000"/>
            </a:srgbClr>
          </a:solidFill>
          <a:ln w="12700">
            <a:solidFill>
              <a:srgbClr val="21557F"/>
            </a:solidFill>
            <a:miter lim="800000"/>
            <a:headEnd type="none" w="sm" len="sm"/>
            <a:tailEnd type="none" w="sm" len="sm"/>
          </a:ln>
        </p:spPr>
        <p:txBody>
          <a:bodyPr wrap="square">
            <a:spAutoFit/>
          </a:bodyPr>
          <a:lstStyle/>
          <a:p>
            <a:pPr algn="ctr"/>
            <a:r>
              <a:rPr lang="es-ES" sz="2000" b="1" dirty="0">
                <a:solidFill>
                  <a:srgbClr val="21557F"/>
                </a:solidFill>
                <a:latin typeface="Verdana" charset="0"/>
                <a:ea typeface="Verdana" charset="0"/>
                <a:cs typeface="Verdana" charset="0"/>
              </a:rPr>
              <a:t>DIG </a:t>
            </a:r>
            <a:r>
              <a:rPr lang="es-ES" sz="2000" b="1" dirty="0" err="1">
                <a:solidFill>
                  <a:srgbClr val="21557F"/>
                </a:solidFill>
                <a:latin typeface="Verdana" charset="0"/>
                <a:ea typeface="Verdana" charset="0"/>
                <a:cs typeface="Verdana" charset="0"/>
              </a:rPr>
              <a:t>subestudio</a:t>
            </a:r>
            <a:r>
              <a:rPr lang="es-ES" sz="2000" b="1" dirty="0">
                <a:solidFill>
                  <a:srgbClr val="21557F"/>
                </a:solidFill>
                <a:latin typeface="Verdana" charset="0"/>
                <a:ea typeface="Verdana" charset="0"/>
                <a:cs typeface="Verdana" charset="0"/>
              </a:rPr>
              <a:t> </a:t>
            </a:r>
            <a:r>
              <a:rPr lang="es-ES" b="1" dirty="0">
                <a:solidFill>
                  <a:srgbClr val="21557F"/>
                </a:solidFill>
                <a:latin typeface="Verdana" charset="0"/>
                <a:ea typeface="Verdana" charset="0"/>
                <a:cs typeface="Verdana" charset="0"/>
              </a:rPr>
              <a:t>en </a:t>
            </a:r>
            <a:r>
              <a:rPr lang="es-ES" b="1" dirty="0" smtClean="0">
                <a:solidFill>
                  <a:srgbClr val="21557F"/>
                </a:solidFill>
                <a:latin typeface="Verdana" charset="0"/>
                <a:ea typeface="Verdana" charset="0"/>
                <a:cs typeface="Verdana" charset="0"/>
              </a:rPr>
              <a:t>1.171 </a:t>
            </a:r>
            <a:r>
              <a:rPr lang="es-ES" b="1" dirty="0">
                <a:solidFill>
                  <a:srgbClr val="21557F"/>
                </a:solidFill>
                <a:latin typeface="Verdana" charset="0"/>
                <a:ea typeface="Verdana" charset="0"/>
                <a:cs typeface="Verdana" charset="0"/>
              </a:rPr>
              <a:t>varones con</a:t>
            </a:r>
          </a:p>
          <a:p>
            <a:pPr algn="ctr"/>
            <a:r>
              <a:rPr lang="es-ES" b="1" dirty="0">
                <a:solidFill>
                  <a:srgbClr val="21557F"/>
                </a:solidFill>
                <a:latin typeface="Verdana" charset="0"/>
                <a:ea typeface="Verdana" charset="0"/>
                <a:cs typeface="Verdana" charset="0"/>
              </a:rPr>
              <a:t>niveles de </a:t>
            </a:r>
            <a:r>
              <a:rPr lang="es-ES" b="1" i="1" dirty="0" err="1">
                <a:solidFill>
                  <a:srgbClr val="21557F"/>
                </a:solidFill>
                <a:latin typeface="Verdana" charset="0"/>
                <a:ea typeface="Verdana" charset="0"/>
                <a:cs typeface="Verdana" charset="0"/>
              </a:rPr>
              <a:t>digoxinemia</a:t>
            </a:r>
            <a:r>
              <a:rPr lang="es-ES" b="1" dirty="0">
                <a:solidFill>
                  <a:srgbClr val="21557F"/>
                </a:solidFill>
                <a:latin typeface="Verdana" charset="0"/>
                <a:ea typeface="Verdana" charset="0"/>
                <a:cs typeface="Verdana" charset="0"/>
              </a:rPr>
              <a:t> disponibles, comparados con </a:t>
            </a:r>
          </a:p>
          <a:p>
            <a:pPr algn="ctr"/>
            <a:r>
              <a:rPr lang="es-ES" b="1" dirty="0" smtClean="0">
                <a:solidFill>
                  <a:srgbClr val="21557F"/>
                </a:solidFill>
                <a:latin typeface="Verdana" charset="0"/>
                <a:ea typeface="Verdana" charset="0"/>
                <a:cs typeface="Verdana" charset="0"/>
              </a:rPr>
              <a:t>2.611 </a:t>
            </a:r>
            <a:r>
              <a:rPr lang="es-ES" b="1" dirty="0">
                <a:solidFill>
                  <a:srgbClr val="21557F"/>
                </a:solidFill>
                <a:latin typeface="Verdana" charset="0"/>
                <a:ea typeface="Verdana" charset="0"/>
                <a:cs typeface="Verdana" charset="0"/>
              </a:rPr>
              <a:t>asignados a placebo </a:t>
            </a:r>
          </a:p>
        </p:txBody>
      </p:sp>
      <p:sp>
        <p:nvSpPr>
          <p:cNvPr id="87044" name="Rectangle 4"/>
          <p:cNvSpPr>
            <a:spLocks noChangeArrowheads="1"/>
          </p:cNvSpPr>
          <p:nvPr/>
        </p:nvSpPr>
        <p:spPr bwMode="auto">
          <a:xfrm>
            <a:off x="1259632" y="3048000"/>
            <a:ext cx="2368550" cy="762000"/>
          </a:xfrm>
          <a:prstGeom prst="rect">
            <a:avLst/>
          </a:prstGeom>
          <a:solidFill>
            <a:schemeClr val="tx2">
              <a:lumMod val="60000"/>
              <a:lumOff val="40000"/>
            </a:schemeClr>
          </a:solidFill>
          <a:ln w="12700">
            <a:solidFill>
              <a:srgbClr val="21557F"/>
            </a:solidFill>
            <a:miter lim="800000"/>
            <a:headEnd type="none" w="sm" len="sm"/>
            <a:tailEnd type="none" w="sm" len="sm"/>
          </a:ln>
        </p:spPr>
        <p:txBody>
          <a:bodyPr wrap="none" anchor="ctr"/>
          <a:lstStyle/>
          <a:p>
            <a:pPr algn="ctr"/>
            <a:r>
              <a:rPr lang="es-ES" sz="2400" b="1" dirty="0" smtClean="0">
                <a:solidFill>
                  <a:schemeClr val="tx2">
                    <a:lumMod val="75000"/>
                  </a:schemeClr>
                </a:solidFill>
                <a:latin typeface="Verdana" charset="0"/>
                <a:ea typeface="Verdana" charset="0"/>
                <a:cs typeface="Verdana" charset="0"/>
              </a:rPr>
              <a:t>0,5-0,8 </a:t>
            </a:r>
            <a:r>
              <a:rPr lang="es-ES" sz="2000" b="1" dirty="0" err="1">
                <a:solidFill>
                  <a:schemeClr val="tx2">
                    <a:lumMod val="75000"/>
                  </a:schemeClr>
                </a:solidFill>
                <a:latin typeface="Verdana" charset="0"/>
                <a:ea typeface="Verdana" charset="0"/>
                <a:cs typeface="Verdana" charset="0"/>
              </a:rPr>
              <a:t>ng</a:t>
            </a:r>
            <a:r>
              <a:rPr lang="es-ES" sz="2000" b="1" dirty="0">
                <a:solidFill>
                  <a:schemeClr val="tx2">
                    <a:lumMod val="75000"/>
                  </a:schemeClr>
                </a:solidFill>
                <a:latin typeface="Verdana" charset="0"/>
                <a:ea typeface="Verdana" charset="0"/>
                <a:cs typeface="Verdana" charset="0"/>
              </a:rPr>
              <a:t>/ml</a:t>
            </a:r>
          </a:p>
        </p:txBody>
      </p:sp>
      <p:sp>
        <p:nvSpPr>
          <p:cNvPr id="87045" name="Rectangle 5"/>
          <p:cNvSpPr>
            <a:spLocks noChangeArrowheads="1"/>
          </p:cNvSpPr>
          <p:nvPr/>
        </p:nvSpPr>
        <p:spPr bwMode="auto">
          <a:xfrm>
            <a:off x="1259631" y="3918744"/>
            <a:ext cx="2354287" cy="762000"/>
          </a:xfrm>
          <a:prstGeom prst="rect">
            <a:avLst/>
          </a:prstGeom>
          <a:solidFill>
            <a:schemeClr val="tx2">
              <a:lumMod val="40000"/>
              <a:lumOff val="60000"/>
            </a:schemeClr>
          </a:solidFill>
          <a:ln w="12700">
            <a:solidFill>
              <a:srgbClr val="21557F"/>
            </a:solidFill>
            <a:miter lim="800000"/>
            <a:headEnd type="none" w="sm" len="sm"/>
            <a:tailEnd type="none" w="sm" len="sm"/>
          </a:ln>
        </p:spPr>
        <p:txBody>
          <a:bodyPr wrap="none" anchor="ctr"/>
          <a:lstStyle/>
          <a:p>
            <a:pPr algn="ctr"/>
            <a:r>
              <a:rPr lang="es-ES" sz="2400" b="1" dirty="0" smtClean="0">
                <a:solidFill>
                  <a:schemeClr val="tx2">
                    <a:lumMod val="75000"/>
                  </a:schemeClr>
                </a:solidFill>
                <a:latin typeface="Verdana" charset="0"/>
                <a:ea typeface="Verdana" charset="0"/>
                <a:cs typeface="Verdana" charset="0"/>
              </a:rPr>
              <a:t>0,9-1,1 </a:t>
            </a:r>
            <a:r>
              <a:rPr lang="es-ES" sz="2000" b="1" dirty="0" err="1">
                <a:solidFill>
                  <a:schemeClr val="tx2">
                    <a:lumMod val="75000"/>
                  </a:schemeClr>
                </a:solidFill>
                <a:latin typeface="Verdana" charset="0"/>
                <a:ea typeface="Verdana" charset="0"/>
                <a:cs typeface="Verdana" charset="0"/>
              </a:rPr>
              <a:t>ng</a:t>
            </a:r>
            <a:r>
              <a:rPr lang="es-ES" sz="2000" b="1" dirty="0">
                <a:solidFill>
                  <a:schemeClr val="tx2">
                    <a:lumMod val="75000"/>
                  </a:schemeClr>
                </a:solidFill>
                <a:latin typeface="Verdana" charset="0"/>
                <a:ea typeface="Verdana" charset="0"/>
                <a:cs typeface="Verdana" charset="0"/>
              </a:rPr>
              <a:t>/ml</a:t>
            </a:r>
          </a:p>
        </p:txBody>
      </p:sp>
      <p:sp>
        <p:nvSpPr>
          <p:cNvPr id="87046" name="Rectangle 6"/>
          <p:cNvSpPr>
            <a:spLocks noChangeArrowheads="1"/>
          </p:cNvSpPr>
          <p:nvPr/>
        </p:nvSpPr>
        <p:spPr bwMode="auto">
          <a:xfrm>
            <a:off x="1259632" y="4778375"/>
            <a:ext cx="2368550" cy="762000"/>
          </a:xfrm>
          <a:prstGeom prst="rect">
            <a:avLst/>
          </a:prstGeom>
          <a:solidFill>
            <a:schemeClr val="tx2">
              <a:lumMod val="20000"/>
              <a:lumOff val="80000"/>
            </a:schemeClr>
          </a:solidFill>
          <a:ln w="12700">
            <a:solidFill>
              <a:srgbClr val="21557F"/>
            </a:solidFill>
            <a:miter lim="800000"/>
            <a:headEnd type="none" w="sm" len="sm"/>
            <a:tailEnd type="none" w="sm" len="sm"/>
          </a:ln>
        </p:spPr>
        <p:txBody>
          <a:bodyPr wrap="none" anchor="ctr"/>
          <a:lstStyle/>
          <a:p>
            <a:endParaRPr lang="es-ES" sz="2400" b="1" dirty="0">
              <a:solidFill>
                <a:schemeClr val="tx2">
                  <a:lumMod val="75000"/>
                </a:schemeClr>
              </a:solidFill>
              <a:latin typeface="Verdana" charset="0"/>
              <a:ea typeface="Verdana" charset="0"/>
              <a:cs typeface="Verdana" charset="0"/>
            </a:endParaRPr>
          </a:p>
          <a:p>
            <a:r>
              <a:rPr lang="es-ES" sz="2400" b="1" dirty="0">
                <a:solidFill>
                  <a:schemeClr val="tx2">
                    <a:lumMod val="75000"/>
                  </a:schemeClr>
                </a:solidFill>
                <a:latin typeface="Verdana" charset="0"/>
                <a:ea typeface="Verdana" charset="0"/>
                <a:cs typeface="Verdana" charset="0"/>
              </a:rPr>
              <a:t>&gt; </a:t>
            </a:r>
            <a:r>
              <a:rPr lang="es-ES" sz="2400" b="1" dirty="0" smtClean="0">
                <a:solidFill>
                  <a:schemeClr val="tx2">
                    <a:lumMod val="75000"/>
                  </a:schemeClr>
                </a:solidFill>
                <a:latin typeface="Verdana" charset="0"/>
                <a:ea typeface="Verdana" charset="0"/>
                <a:cs typeface="Verdana" charset="0"/>
              </a:rPr>
              <a:t>1,2 </a:t>
            </a:r>
            <a:r>
              <a:rPr lang="es-ES" sz="2000" b="1" dirty="0" err="1">
                <a:solidFill>
                  <a:schemeClr val="tx2">
                    <a:lumMod val="75000"/>
                  </a:schemeClr>
                </a:solidFill>
                <a:latin typeface="Verdana" charset="0"/>
                <a:ea typeface="Verdana" charset="0"/>
                <a:cs typeface="Verdana" charset="0"/>
              </a:rPr>
              <a:t>ng</a:t>
            </a:r>
            <a:r>
              <a:rPr lang="es-ES" sz="2000" b="1" dirty="0">
                <a:solidFill>
                  <a:schemeClr val="tx2">
                    <a:lumMod val="75000"/>
                  </a:schemeClr>
                </a:solidFill>
                <a:latin typeface="Verdana" charset="0"/>
                <a:ea typeface="Verdana" charset="0"/>
                <a:cs typeface="Verdana" charset="0"/>
              </a:rPr>
              <a:t>/ml</a:t>
            </a:r>
          </a:p>
          <a:p>
            <a:pPr algn="ctr"/>
            <a:endParaRPr lang="es-ES" sz="2400" b="1" dirty="0">
              <a:solidFill>
                <a:schemeClr val="tx2">
                  <a:lumMod val="75000"/>
                </a:schemeClr>
              </a:solidFill>
              <a:latin typeface="Verdana" charset="0"/>
              <a:ea typeface="Verdana" charset="0"/>
              <a:cs typeface="Verdana" charset="0"/>
            </a:endParaRPr>
          </a:p>
        </p:txBody>
      </p:sp>
      <p:sp>
        <p:nvSpPr>
          <p:cNvPr id="87047" name="Line 7"/>
          <p:cNvSpPr>
            <a:spLocks noChangeShapeType="1"/>
          </p:cNvSpPr>
          <p:nvPr/>
        </p:nvSpPr>
        <p:spPr bwMode="auto">
          <a:xfrm>
            <a:off x="3904407" y="3476625"/>
            <a:ext cx="1311275" cy="2"/>
          </a:xfrm>
          <a:prstGeom prst="line">
            <a:avLst/>
          </a:prstGeom>
          <a:noFill/>
          <a:ln w="38100">
            <a:solidFill>
              <a:srgbClr val="21557F"/>
            </a:solidFill>
            <a:round/>
            <a:headEnd type="none" w="sm" len="sm"/>
            <a:tailEnd type="arrow" w="med" len="med"/>
          </a:ln>
        </p:spPr>
        <p:txBody>
          <a:bodyPr/>
          <a:lstStyle/>
          <a:p>
            <a:endParaRPr lang="es-ES" sz="1600" b="1">
              <a:solidFill>
                <a:srgbClr val="21557F"/>
              </a:solidFill>
              <a:latin typeface="Verdana" charset="0"/>
              <a:ea typeface="Verdana" charset="0"/>
              <a:cs typeface="Verdana" charset="0"/>
            </a:endParaRPr>
          </a:p>
        </p:txBody>
      </p:sp>
      <p:sp>
        <p:nvSpPr>
          <p:cNvPr id="87048" name="Line 8"/>
          <p:cNvSpPr>
            <a:spLocks noChangeShapeType="1"/>
          </p:cNvSpPr>
          <p:nvPr/>
        </p:nvSpPr>
        <p:spPr bwMode="auto">
          <a:xfrm flipV="1">
            <a:off x="3904407" y="4246562"/>
            <a:ext cx="1311275" cy="0"/>
          </a:xfrm>
          <a:prstGeom prst="line">
            <a:avLst/>
          </a:prstGeom>
          <a:noFill/>
          <a:ln w="38100">
            <a:solidFill>
              <a:srgbClr val="21557F"/>
            </a:solidFill>
            <a:round/>
            <a:headEnd type="none" w="sm" len="sm"/>
            <a:tailEnd type="arrow" w="med" len="med"/>
          </a:ln>
        </p:spPr>
        <p:txBody>
          <a:bodyPr/>
          <a:lstStyle/>
          <a:p>
            <a:endParaRPr lang="es-ES" sz="1600" b="1">
              <a:solidFill>
                <a:srgbClr val="21557F"/>
              </a:solidFill>
              <a:latin typeface="Verdana" charset="0"/>
              <a:ea typeface="Verdana" charset="0"/>
              <a:cs typeface="Verdana" charset="0"/>
            </a:endParaRPr>
          </a:p>
        </p:txBody>
      </p:sp>
      <p:sp>
        <p:nvSpPr>
          <p:cNvPr id="87049" name="Line 9"/>
          <p:cNvSpPr>
            <a:spLocks noChangeShapeType="1"/>
          </p:cNvSpPr>
          <p:nvPr/>
        </p:nvSpPr>
        <p:spPr bwMode="auto">
          <a:xfrm flipV="1">
            <a:off x="3904407" y="5016498"/>
            <a:ext cx="1311275" cy="0"/>
          </a:xfrm>
          <a:prstGeom prst="line">
            <a:avLst/>
          </a:prstGeom>
          <a:noFill/>
          <a:ln w="38100">
            <a:solidFill>
              <a:srgbClr val="21557F"/>
            </a:solidFill>
            <a:round/>
            <a:headEnd type="none" w="sm" len="sm"/>
            <a:tailEnd type="arrow" w="med" len="med"/>
          </a:ln>
        </p:spPr>
        <p:txBody>
          <a:bodyPr/>
          <a:lstStyle/>
          <a:p>
            <a:endParaRPr lang="es-ES" sz="1600" b="1">
              <a:solidFill>
                <a:srgbClr val="21557F"/>
              </a:solidFill>
              <a:latin typeface="Verdana" charset="0"/>
              <a:ea typeface="Verdana" charset="0"/>
              <a:cs typeface="Verdana" charset="0"/>
            </a:endParaRPr>
          </a:p>
        </p:txBody>
      </p:sp>
      <p:sp>
        <p:nvSpPr>
          <p:cNvPr id="87050" name="Text Box 10"/>
          <p:cNvSpPr txBox="1">
            <a:spLocks noChangeArrowheads="1"/>
          </p:cNvSpPr>
          <p:nvPr/>
        </p:nvSpPr>
        <p:spPr bwMode="auto">
          <a:xfrm>
            <a:off x="5629140" y="3205163"/>
            <a:ext cx="1659429" cy="523220"/>
          </a:xfrm>
          <a:prstGeom prst="rect">
            <a:avLst/>
          </a:prstGeom>
          <a:noFill/>
          <a:ln w="25400">
            <a:solidFill>
              <a:srgbClr val="21557F"/>
            </a:solidFill>
            <a:miter lim="800000"/>
            <a:headEnd type="none" w="sm" len="sm"/>
            <a:tailEnd type="none" w="sm" len="sm"/>
          </a:ln>
        </p:spPr>
        <p:txBody>
          <a:bodyPr wrap="none">
            <a:spAutoFit/>
          </a:bodyPr>
          <a:lstStyle/>
          <a:p>
            <a:r>
              <a:rPr lang="es-ES" sz="2800" b="1" dirty="0" smtClean="0">
                <a:solidFill>
                  <a:srgbClr val="21557F"/>
                </a:solidFill>
                <a:latin typeface="Verdana" charset="0"/>
                <a:ea typeface="Verdana" charset="0"/>
                <a:cs typeface="Verdana" charset="0"/>
              </a:rPr>
              <a:t>29,9 </a:t>
            </a:r>
            <a:r>
              <a:rPr lang="es-ES" sz="2800" b="1" dirty="0">
                <a:solidFill>
                  <a:srgbClr val="21557F"/>
                </a:solidFill>
                <a:latin typeface="Verdana" charset="0"/>
                <a:ea typeface="Verdana" charset="0"/>
                <a:cs typeface="Verdana" charset="0"/>
              </a:rPr>
              <a:t>%</a:t>
            </a:r>
          </a:p>
        </p:txBody>
      </p:sp>
      <p:sp>
        <p:nvSpPr>
          <p:cNvPr id="87051" name="Text Box 11"/>
          <p:cNvSpPr txBox="1">
            <a:spLocks noChangeArrowheads="1"/>
          </p:cNvSpPr>
          <p:nvPr/>
        </p:nvSpPr>
        <p:spPr bwMode="auto">
          <a:xfrm>
            <a:off x="5643427" y="3994150"/>
            <a:ext cx="1659429" cy="523220"/>
          </a:xfrm>
          <a:prstGeom prst="rect">
            <a:avLst/>
          </a:prstGeom>
          <a:noFill/>
          <a:ln w="25400">
            <a:solidFill>
              <a:srgbClr val="21557F"/>
            </a:solidFill>
            <a:miter lim="800000"/>
            <a:headEnd type="none" w="sm" len="sm"/>
            <a:tailEnd type="none" w="sm" len="sm"/>
          </a:ln>
        </p:spPr>
        <p:txBody>
          <a:bodyPr wrap="none">
            <a:spAutoFit/>
          </a:bodyPr>
          <a:lstStyle/>
          <a:p>
            <a:r>
              <a:rPr lang="es-ES" sz="2800" b="1" dirty="0" smtClean="0">
                <a:solidFill>
                  <a:srgbClr val="21557F"/>
                </a:solidFill>
                <a:latin typeface="Verdana" charset="0"/>
                <a:ea typeface="Verdana" charset="0"/>
                <a:cs typeface="Verdana" charset="0"/>
              </a:rPr>
              <a:t>38,8 </a:t>
            </a:r>
            <a:r>
              <a:rPr lang="es-ES" sz="2800" b="1" dirty="0">
                <a:solidFill>
                  <a:srgbClr val="21557F"/>
                </a:solidFill>
                <a:latin typeface="Verdana" charset="0"/>
                <a:ea typeface="Verdana" charset="0"/>
                <a:cs typeface="Verdana" charset="0"/>
              </a:rPr>
              <a:t>%</a:t>
            </a:r>
          </a:p>
        </p:txBody>
      </p:sp>
      <p:sp>
        <p:nvSpPr>
          <p:cNvPr id="87052" name="Text Box 12"/>
          <p:cNvSpPr txBox="1">
            <a:spLocks noChangeArrowheads="1"/>
          </p:cNvSpPr>
          <p:nvPr/>
        </p:nvSpPr>
        <p:spPr bwMode="auto">
          <a:xfrm>
            <a:off x="5643427" y="4784725"/>
            <a:ext cx="1659429" cy="523220"/>
          </a:xfrm>
          <a:prstGeom prst="rect">
            <a:avLst/>
          </a:prstGeom>
          <a:noFill/>
          <a:ln w="25400">
            <a:solidFill>
              <a:srgbClr val="21557F"/>
            </a:solidFill>
            <a:miter lim="800000"/>
            <a:headEnd type="none" w="sm" len="sm"/>
            <a:tailEnd type="none" w="sm" len="sm"/>
          </a:ln>
        </p:spPr>
        <p:txBody>
          <a:bodyPr wrap="none">
            <a:spAutoFit/>
          </a:bodyPr>
          <a:lstStyle/>
          <a:p>
            <a:r>
              <a:rPr lang="es-ES" sz="2800" b="1" dirty="0" smtClean="0">
                <a:solidFill>
                  <a:srgbClr val="21557F"/>
                </a:solidFill>
                <a:latin typeface="Verdana" charset="0"/>
                <a:ea typeface="Verdana" charset="0"/>
                <a:cs typeface="Verdana" charset="0"/>
              </a:rPr>
              <a:t>48,0 </a:t>
            </a:r>
            <a:r>
              <a:rPr lang="es-ES" sz="2800" b="1" dirty="0">
                <a:solidFill>
                  <a:srgbClr val="21557F"/>
                </a:solidFill>
                <a:latin typeface="Verdana" charset="0"/>
                <a:ea typeface="Verdana" charset="0"/>
                <a:cs typeface="Verdana" charset="0"/>
              </a:rPr>
              <a:t>%</a:t>
            </a:r>
          </a:p>
        </p:txBody>
      </p:sp>
      <p:sp>
        <p:nvSpPr>
          <p:cNvPr id="87053" name="AutoShape 13"/>
          <p:cNvSpPr>
            <a:spLocks noChangeArrowheads="1"/>
          </p:cNvSpPr>
          <p:nvPr/>
        </p:nvSpPr>
        <p:spPr bwMode="auto">
          <a:xfrm>
            <a:off x="7341344" y="3128963"/>
            <a:ext cx="444500" cy="2341562"/>
          </a:xfrm>
          <a:prstGeom prst="downArrow">
            <a:avLst>
              <a:gd name="adj1" fmla="val 50000"/>
              <a:gd name="adj2" fmla="val 131696"/>
            </a:avLst>
          </a:prstGeom>
          <a:solidFill>
            <a:srgbClr val="21557F"/>
          </a:solidFill>
          <a:ln w="12700">
            <a:solidFill>
              <a:srgbClr val="F39A44"/>
            </a:solidFill>
            <a:miter lim="800000"/>
            <a:headEnd type="none" w="sm" len="sm"/>
            <a:tailEnd type="none" w="sm" len="sm"/>
          </a:ln>
        </p:spPr>
        <p:txBody>
          <a:bodyPr wrap="none" anchor="ctr"/>
          <a:lstStyle/>
          <a:p>
            <a:endParaRPr lang="es-ES" sz="1600" b="1">
              <a:solidFill>
                <a:srgbClr val="21557F"/>
              </a:solidFill>
              <a:latin typeface="Verdana" charset="0"/>
              <a:ea typeface="Verdana" charset="0"/>
              <a:cs typeface="Verdana" charset="0"/>
            </a:endParaRPr>
          </a:p>
        </p:txBody>
      </p:sp>
      <p:sp>
        <p:nvSpPr>
          <p:cNvPr id="87054" name="Text Box 14"/>
          <p:cNvSpPr txBox="1">
            <a:spLocks noChangeArrowheads="1"/>
          </p:cNvSpPr>
          <p:nvPr/>
        </p:nvSpPr>
        <p:spPr bwMode="auto">
          <a:xfrm>
            <a:off x="5075982" y="5540375"/>
            <a:ext cx="628650" cy="338554"/>
          </a:xfrm>
          <a:prstGeom prst="rect">
            <a:avLst/>
          </a:prstGeom>
          <a:noFill/>
          <a:ln w="12700">
            <a:noFill/>
            <a:miter lim="800000"/>
            <a:headEnd type="none" w="sm" len="sm"/>
            <a:tailEnd type="none" w="sm" len="sm"/>
          </a:ln>
        </p:spPr>
        <p:txBody>
          <a:bodyPr>
            <a:spAutoFit/>
          </a:bodyPr>
          <a:lstStyle/>
          <a:p>
            <a:pPr>
              <a:spcBef>
                <a:spcPct val="50000"/>
              </a:spcBef>
            </a:pPr>
            <a:endParaRPr lang="es-ES" sz="1600" b="1">
              <a:solidFill>
                <a:srgbClr val="21557F"/>
              </a:solidFill>
              <a:latin typeface="Verdana" charset="0"/>
              <a:ea typeface="Verdana" charset="0"/>
              <a:cs typeface="Verdana" charset="0"/>
            </a:endParaRPr>
          </a:p>
        </p:txBody>
      </p:sp>
      <p:sp>
        <p:nvSpPr>
          <p:cNvPr id="87055" name="Text Box 15"/>
          <p:cNvSpPr txBox="1">
            <a:spLocks noChangeArrowheads="1"/>
          </p:cNvSpPr>
          <p:nvPr/>
        </p:nvSpPr>
        <p:spPr bwMode="auto">
          <a:xfrm>
            <a:off x="4588966" y="5476875"/>
            <a:ext cx="4087490" cy="430887"/>
          </a:xfrm>
          <a:prstGeom prst="rect">
            <a:avLst/>
          </a:prstGeom>
          <a:noFill/>
          <a:ln w="12700">
            <a:noFill/>
            <a:miter lim="800000"/>
            <a:headEnd type="none" w="sm" len="sm"/>
            <a:tailEnd type="none" w="sm" len="sm"/>
          </a:ln>
        </p:spPr>
        <p:txBody>
          <a:bodyPr wrap="square">
            <a:spAutoFit/>
          </a:bodyPr>
          <a:lstStyle/>
          <a:p>
            <a:r>
              <a:rPr lang="es-ES" sz="1600" b="1" dirty="0">
                <a:solidFill>
                  <a:srgbClr val="21557F"/>
                </a:solidFill>
                <a:latin typeface="Verdana" charset="0"/>
                <a:ea typeface="Verdana" charset="0"/>
                <a:cs typeface="Verdana" charset="0"/>
              </a:rPr>
              <a:t>      </a:t>
            </a:r>
            <a:r>
              <a:rPr lang="es-ES" sz="2200" b="1" dirty="0">
                <a:solidFill>
                  <a:srgbClr val="21557F"/>
                </a:solidFill>
                <a:latin typeface="Verdana" charset="0"/>
                <a:ea typeface="Verdana" charset="0"/>
                <a:cs typeface="Verdana" charset="0"/>
              </a:rPr>
              <a:t>Mortalidad total</a:t>
            </a:r>
          </a:p>
        </p:txBody>
      </p:sp>
      <p:sp>
        <p:nvSpPr>
          <p:cNvPr id="17" name="1 Rectángulo"/>
          <p:cNvSpPr/>
          <p:nvPr/>
        </p:nvSpPr>
        <p:spPr>
          <a:xfrm>
            <a:off x="642478" y="6063099"/>
            <a:ext cx="8250002" cy="246221"/>
          </a:xfrm>
          <a:prstGeom prst="rect">
            <a:avLst/>
          </a:prstGeom>
        </p:spPr>
        <p:txBody>
          <a:bodyPr wrap="square">
            <a:spAutoFit/>
          </a:bodyPr>
          <a:lstStyle/>
          <a:p>
            <a:pPr algn="r"/>
            <a:r>
              <a:rPr lang="es-ES" sz="1000" i="1" dirty="0" err="1">
                <a:solidFill>
                  <a:srgbClr val="287AC8"/>
                </a:solidFill>
                <a:latin typeface="Verdana" charset="0"/>
                <a:ea typeface="Verdana" charset="0"/>
                <a:cs typeface="Verdana" charset="0"/>
              </a:rPr>
              <a:t>Rathore</a:t>
            </a:r>
            <a:r>
              <a:rPr lang="es-ES" sz="1000" i="1" dirty="0">
                <a:solidFill>
                  <a:srgbClr val="287AC8"/>
                </a:solidFill>
                <a:latin typeface="Verdana" charset="0"/>
                <a:ea typeface="Verdana" charset="0"/>
                <a:cs typeface="Verdana" charset="0"/>
              </a:rPr>
              <a:t> S. JAMA 2003; 289: 871</a:t>
            </a:r>
          </a:p>
        </p:txBody>
      </p:sp>
      <p:sp>
        <p:nvSpPr>
          <p:cNvPr id="18" name="Título 1"/>
          <p:cNvSpPr txBox="1">
            <a:spLocks/>
          </p:cNvSpPr>
          <p:nvPr/>
        </p:nvSpPr>
        <p:spPr bwMode="auto">
          <a:xfrm>
            <a:off x="0" y="318320"/>
            <a:ext cx="9144000" cy="590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400" b="1" kern="1200">
                <a:solidFill>
                  <a:srgbClr val="287AC8"/>
                </a:solidFill>
                <a:effectLst/>
                <a:latin typeface="Verdana" panose="020B0604030504040204" pitchFamily="34" charset="0"/>
                <a:ea typeface="Verdana" panose="020B0604030504040204" pitchFamily="34" charset="0"/>
                <a:cs typeface="Verdana" panose="020B0604030504040204" pitchFamily="34" charset="0"/>
              </a:defRPr>
            </a:lvl1pPr>
            <a:lvl2pPr algn="ctr" rtl="0" eaLnBrk="1" fontAlgn="base" hangingPunct="1">
              <a:spcBef>
                <a:spcPct val="0"/>
              </a:spcBef>
              <a:spcAft>
                <a:spcPct val="0"/>
              </a:spcAft>
              <a:defRPr sz="2400" b="1">
                <a:solidFill>
                  <a:srgbClr val="287AC8"/>
                </a:solidFill>
                <a:latin typeface="Verdana" pitchFamily="34" charset="0"/>
                <a:ea typeface="Verdana" pitchFamily="34" charset="0"/>
                <a:cs typeface="Verdana" pitchFamily="34" charset="0"/>
              </a:defRPr>
            </a:lvl2pPr>
            <a:lvl3pPr algn="ctr" rtl="0" eaLnBrk="1" fontAlgn="base" hangingPunct="1">
              <a:spcBef>
                <a:spcPct val="0"/>
              </a:spcBef>
              <a:spcAft>
                <a:spcPct val="0"/>
              </a:spcAft>
              <a:defRPr sz="2400" b="1">
                <a:solidFill>
                  <a:srgbClr val="287AC8"/>
                </a:solidFill>
                <a:latin typeface="Verdana" pitchFamily="34" charset="0"/>
                <a:ea typeface="Verdana" pitchFamily="34" charset="0"/>
                <a:cs typeface="Verdana" pitchFamily="34" charset="0"/>
              </a:defRPr>
            </a:lvl3pPr>
            <a:lvl4pPr algn="ctr" rtl="0" eaLnBrk="1" fontAlgn="base" hangingPunct="1">
              <a:spcBef>
                <a:spcPct val="0"/>
              </a:spcBef>
              <a:spcAft>
                <a:spcPct val="0"/>
              </a:spcAft>
              <a:defRPr sz="2400" b="1">
                <a:solidFill>
                  <a:srgbClr val="287AC8"/>
                </a:solidFill>
                <a:latin typeface="Verdana" pitchFamily="34" charset="0"/>
                <a:ea typeface="Verdana" pitchFamily="34" charset="0"/>
                <a:cs typeface="Verdana" pitchFamily="34" charset="0"/>
              </a:defRPr>
            </a:lvl4pPr>
            <a:lvl5pPr algn="ctr" rtl="0" eaLnBrk="1" fontAlgn="base" hangingPunct="1">
              <a:spcBef>
                <a:spcPct val="0"/>
              </a:spcBef>
              <a:spcAft>
                <a:spcPct val="0"/>
              </a:spcAft>
              <a:defRPr sz="2400" b="1">
                <a:solidFill>
                  <a:srgbClr val="287AC8"/>
                </a:solidFill>
                <a:latin typeface="Verdana" pitchFamily="34" charset="0"/>
                <a:ea typeface="Verdana" pitchFamily="34" charset="0"/>
                <a:cs typeface="Verdana" pitchFamily="34" charset="0"/>
              </a:defRPr>
            </a:lvl5pPr>
            <a:lvl6pPr marL="457200" algn="ctr" rtl="0" eaLnBrk="1" fontAlgn="base" hangingPunct="1">
              <a:spcBef>
                <a:spcPct val="0"/>
              </a:spcBef>
              <a:spcAft>
                <a:spcPct val="0"/>
              </a:spcAft>
              <a:defRPr sz="3600" b="1">
                <a:solidFill>
                  <a:srgbClr val="376092"/>
                </a:solidFill>
                <a:latin typeface="Verdana" pitchFamily="34" charset="0"/>
                <a:ea typeface="Verdana" pitchFamily="34" charset="0"/>
                <a:cs typeface="Verdana" pitchFamily="34" charset="0"/>
              </a:defRPr>
            </a:lvl6pPr>
            <a:lvl7pPr marL="914400" algn="ctr" rtl="0" eaLnBrk="1" fontAlgn="base" hangingPunct="1">
              <a:spcBef>
                <a:spcPct val="0"/>
              </a:spcBef>
              <a:spcAft>
                <a:spcPct val="0"/>
              </a:spcAft>
              <a:defRPr sz="3600" b="1">
                <a:solidFill>
                  <a:srgbClr val="376092"/>
                </a:solidFill>
                <a:latin typeface="Verdana" pitchFamily="34" charset="0"/>
                <a:ea typeface="Verdana" pitchFamily="34" charset="0"/>
                <a:cs typeface="Verdana" pitchFamily="34" charset="0"/>
              </a:defRPr>
            </a:lvl7pPr>
            <a:lvl8pPr marL="1371600" algn="ctr" rtl="0" eaLnBrk="1" fontAlgn="base" hangingPunct="1">
              <a:spcBef>
                <a:spcPct val="0"/>
              </a:spcBef>
              <a:spcAft>
                <a:spcPct val="0"/>
              </a:spcAft>
              <a:defRPr sz="3600" b="1">
                <a:solidFill>
                  <a:srgbClr val="376092"/>
                </a:solidFill>
                <a:latin typeface="Verdana" pitchFamily="34" charset="0"/>
                <a:ea typeface="Verdana" pitchFamily="34" charset="0"/>
                <a:cs typeface="Verdana" pitchFamily="34" charset="0"/>
              </a:defRPr>
            </a:lvl8pPr>
            <a:lvl9pPr marL="1828800" algn="ctr" rtl="0" eaLnBrk="1" fontAlgn="base" hangingPunct="1">
              <a:spcBef>
                <a:spcPct val="0"/>
              </a:spcBef>
              <a:spcAft>
                <a:spcPct val="0"/>
              </a:spcAft>
              <a:defRPr sz="3600" b="1">
                <a:solidFill>
                  <a:srgbClr val="376092"/>
                </a:solidFill>
                <a:latin typeface="Verdana" pitchFamily="34" charset="0"/>
                <a:ea typeface="Verdana" pitchFamily="34" charset="0"/>
                <a:cs typeface="Verdana" pitchFamily="34" charset="0"/>
              </a:defRPr>
            </a:lvl9pPr>
          </a:lstStyle>
          <a:p>
            <a:r>
              <a:rPr lang="es-ES" dirty="0"/>
              <a:t>Niveles de </a:t>
            </a:r>
            <a:r>
              <a:rPr lang="es-ES" dirty="0" err="1"/>
              <a:t>digoxinemia</a:t>
            </a:r>
            <a:r>
              <a:rPr lang="es-ES" dirty="0"/>
              <a:t> en </a:t>
            </a:r>
            <a:r>
              <a:rPr lang="es-ES" dirty="0" smtClean="0"/>
              <a:t>IC.</a:t>
            </a:r>
            <a:endParaRPr lang="es-ES" dirty="0"/>
          </a:p>
          <a:p>
            <a:r>
              <a:rPr lang="es-ES" dirty="0"/>
              <a:t>¿Cuál es la dosis óptima?</a:t>
            </a:r>
          </a:p>
        </p:txBody>
      </p:sp>
    </p:spTree>
    <p:extLst>
      <p:ext uri="{BB962C8B-B14F-4D97-AF65-F5344CB8AC3E}">
        <p14:creationId xmlns:p14="http://schemas.microsoft.com/office/powerpoint/2010/main" val="29120216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9010" name="AutoShape 2"/>
          <p:cNvSpPr>
            <a:spLocks noChangeArrowheads="1"/>
          </p:cNvSpPr>
          <p:nvPr/>
        </p:nvSpPr>
        <p:spPr bwMode="auto">
          <a:xfrm>
            <a:off x="6010275" y="721619"/>
            <a:ext cx="1081088" cy="4474270"/>
          </a:xfrm>
          <a:prstGeom prst="downArrow">
            <a:avLst>
              <a:gd name="adj1" fmla="val 50000"/>
              <a:gd name="adj2" fmla="val 147577"/>
            </a:avLst>
          </a:prstGeom>
          <a:solidFill>
            <a:srgbClr val="F39A44"/>
          </a:solidFill>
          <a:ln w="9525">
            <a:solidFill>
              <a:srgbClr val="21557F"/>
            </a:solidFill>
            <a:miter lim="800000"/>
            <a:headEnd/>
            <a:tailEnd/>
          </a:ln>
          <a:effectLst/>
          <a:extLst/>
        </p:spPr>
        <p:txBody>
          <a:bodyPr wrap="none" anchor="ctr"/>
          <a:lstStyle/>
          <a:p>
            <a:pPr algn="l" eaLnBrk="0" hangingPunct="0">
              <a:defRPr/>
            </a:pPr>
            <a:endParaRPr lang="es-ES" sz="2000" b="1">
              <a:solidFill>
                <a:schemeClr val="tx2">
                  <a:lumMod val="75000"/>
                </a:schemeClr>
              </a:solidFill>
              <a:latin typeface="Verdana" charset="0"/>
              <a:ea typeface="Verdana" charset="0"/>
              <a:cs typeface="Verdana" charset="0"/>
            </a:endParaRPr>
          </a:p>
        </p:txBody>
      </p:sp>
      <p:sp>
        <p:nvSpPr>
          <p:cNvPr id="939011" name="Rectangle 3"/>
          <p:cNvSpPr>
            <a:spLocks noChangeArrowheads="1"/>
          </p:cNvSpPr>
          <p:nvPr/>
        </p:nvSpPr>
        <p:spPr bwMode="auto">
          <a:xfrm>
            <a:off x="5455613" y="970776"/>
            <a:ext cx="2230098" cy="553998"/>
          </a:xfrm>
          <a:prstGeom prst="rect">
            <a:avLst/>
          </a:prstGeom>
          <a:solidFill>
            <a:srgbClr val="8EB4E3"/>
          </a:solidFill>
          <a:ln w="9525">
            <a:solidFill>
              <a:srgbClr val="F39A44"/>
            </a:solidFill>
            <a:miter lim="800000"/>
            <a:headEnd/>
            <a:tailEnd/>
          </a:ln>
          <a:effectLst/>
          <a:extLst/>
        </p:spPr>
        <p:txBody>
          <a:bodyPr wrap="none" anchor="ctr">
            <a:spAutoFit/>
          </a:bodyPr>
          <a:lstStyle/>
          <a:p>
            <a:pPr algn="ctr">
              <a:defRPr/>
            </a:pPr>
            <a:r>
              <a:rPr lang="es-ES" b="1" dirty="0">
                <a:solidFill>
                  <a:srgbClr val="21557F"/>
                </a:solidFill>
                <a:latin typeface="Verdana" charset="0"/>
                <a:ea typeface="Verdana" charset="0"/>
                <a:cs typeface="Verdana" charset="0"/>
              </a:rPr>
              <a:t>IECAS </a:t>
            </a:r>
          </a:p>
          <a:p>
            <a:pPr algn="ctr">
              <a:defRPr/>
            </a:pPr>
            <a:r>
              <a:rPr lang="es-ES" sz="1200" b="1" dirty="0">
                <a:solidFill>
                  <a:srgbClr val="21557F"/>
                </a:solidFill>
                <a:latin typeface="Verdana" charset="0"/>
                <a:ea typeface="Verdana" charset="0"/>
                <a:cs typeface="Verdana" charset="0"/>
              </a:rPr>
              <a:t>(</a:t>
            </a:r>
            <a:r>
              <a:rPr lang="es-ES" sz="1200" b="1" dirty="0" smtClean="0">
                <a:solidFill>
                  <a:srgbClr val="21557F"/>
                </a:solidFill>
                <a:latin typeface="Verdana" charset="0"/>
                <a:ea typeface="Verdana" charset="0"/>
                <a:cs typeface="Verdana" charset="0"/>
              </a:rPr>
              <a:t>ARA II </a:t>
            </a:r>
            <a:r>
              <a:rPr lang="es-ES" sz="1200" b="1" dirty="0">
                <a:solidFill>
                  <a:srgbClr val="21557F"/>
                </a:solidFill>
                <a:latin typeface="Verdana" charset="0"/>
                <a:ea typeface="Verdana" charset="0"/>
                <a:cs typeface="Verdana" charset="0"/>
              </a:rPr>
              <a:t>si intolerancia)</a:t>
            </a:r>
          </a:p>
        </p:txBody>
      </p:sp>
      <p:sp>
        <p:nvSpPr>
          <p:cNvPr id="939012" name="Rectangle 4"/>
          <p:cNvSpPr>
            <a:spLocks noChangeArrowheads="1"/>
          </p:cNvSpPr>
          <p:nvPr/>
        </p:nvSpPr>
        <p:spPr bwMode="auto">
          <a:xfrm>
            <a:off x="5033215" y="1992332"/>
            <a:ext cx="3076483" cy="553998"/>
          </a:xfrm>
          <a:prstGeom prst="rect">
            <a:avLst/>
          </a:prstGeom>
          <a:solidFill>
            <a:srgbClr val="8EB4E3"/>
          </a:solidFill>
          <a:ln w="9525">
            <a:solidFill>
              <a:srgbClr val="F39A44"/>
            </a:solidFill>
            <a:miter lim="800000"/>
            <a:headEnd/>
            <a:tailEnd/>
          </a:ln>
          <a:effectLst/>
          <a:extLst/>
        </p:spPr>
        <p:txBody>
          <a:bodyPr wrap="none" anchor="ctr">
            <a:spAutoFit/>
          </a:bodyPr>
          <a:lstStyle/>
          <a:p>
            <a:pPr algn="ctr">
              <a:defRPr/>
            </a:pPr>
            <a:r>
              <a:rPr lang="es-ES" b="1" dirty="0">
                <a:solidFill>
                  <a:srgbClr val="21557F"/>
                </a:solidFill>
                <a:latin typeface="Verdana" charset="0"/>
                <a:ea typeface="Verdana" charset="0"/>
                <a:cs typeface="Verdana" charset="0"/>
              </a:rPr>
              <a:t>Betabloqueantes</a:t>
            </a:r>
          </a:p>
          <a:p>
            <a:pPr>
              <a:defRPr/>
            </a:pPr>
            <a:r>
              <a:rPr lang="es-ES" sz="1200" b="1" dirty="0" err="1">
                <a:solidFill>
                  <a:srgbClr val="21557F"/>
                </a:solidFill>
                <a:latin typeface="Verdana" charset="0"/>
                <a:ea typeface="Verdana" charset="0"/>
                <a:cs typeface="Verdana" charset="0"/>
              </a:rPr>
              <a:t>Carvedilol</a:t>
            </a:r>
            <a:r>
              <a:rPr lang="es-ES" sz="1200" b="1" dirty="0">
                <a:solidFill>
                  <a:srgbClr val="21557F"/>
                </a:solidFill>
                <a:latin typeface="Verdana" charset="0"/>
                <a:ea typeface="Verdana" charset="0"/>
                <a:cs typeface="Verdana" charset="0"/>
              </a:rPr>
              <a:t>, </a:t>
            </a:r>
            <a:r>
              <a:rPr lang="es-ES" sz="1200" b="1" dirty="0" err="1">
                <a:solidFill>
                  <a:srgbClr val="21557F"/>
                </a:solidFill>
                <a:latin typeface="Verdana" charset="0"/>
                <a:ea typeface="Verdana" charset="0"/>
                <a:cs typeface="Verdana" charset="0"/>
              </a:rPr>
              <a:t>bisoprolol</a:t>
            </a:r>
            <a:r>
              <a:rPr lang="es-ES" sz="1200" b="1" dirty="0">
                <a:solidFill>
                  <a:srgbClr val="21557F"/>
                </a:solidFill>
                <a:latin typeface="Verdana" charset="0"/>
                <a:ea typeface="Verdana" charset="0"/>
                <a:cs typeface="Verdana" charset="0"/>
              </a:rPr>
              <a:t>, </a:t>
            </a:r>
            <a:r>
              <a:rPr lang="es-ES" sz="1200" b="1" dirty="0" err="1">
                <a:solidFill>
                  <a:srgbClr val="21557F"/>
                </a:solidFill>
                <a:latin typeface="Verdana" charset="0"/>
                <a:ea typeface="Verdana" charset="0"/>
                <a:cs typeface="Verdana" charset="0"/>
              </a:rPr>
              <a:t>nevibolol</a:t>
            </a:r>
            <a:r>
              <a:rPr lang="es-ES" sz="1200" b="1" dirty="0">
                <a:solidFill>
                  <a:srgbClr val="21557F"/>
                </a:solidFill>
                <a:latin typeface="Verdana" charset="0"/>
                <a:ea typeface="Verdana" charset="0"/>
                <a:cs typeface="Verdana" charset="0"/>
              </a:rPr>
              <a:t>…</a:t>
            </a:r>
          </a:p>
        </p:txBody>
      </p:sp>
      <p:sp>
        <p:nvSpPr>
          <p:cNvPr id="939013" name="Rectangle 5"/>
          <p:cNvSpPr>
            <a:spLocks noChangeArrowheads="1"/>
          </p:cNvSpPr>
          <p:nvPr/>
        </p:nvSpPr>
        <p:spPr bwMode="auto">
          <a:xfrm>
            <a:off x="5059363" y="2908300"/>
            <a:ext cx="2995612" cy="722313"/>
          </a:xfrm>
          <a:prstGeom prst="rect">
            <a:avLst/>
          </a:prstGeom>
          <a:solidFill>
            <a:srgbClr val="8EB4E3"/>
          </a:solidFill>
          <a:ln w="9525">
            <a:solidFill>
              <a:srgbClr val="F39A44"/>
            </a:solidFill>
            <a:miter lim="800000"/>
            <a:headEnd/>
            <a:tailEnd/>
          </a:ln>
          <a:effectLst/>
          <a:extLst/>
        </p:spPr>
        <p:txBody>
          <a:bodyPr wrap="none" anchor="ctr"/>
          <a:lstStyle/>
          <a:p>
            <a:pPr lvl="0" algn="ctr">
              <a:defRPr/>
            </a:pPr>
            <a:r>
              <a:rPr lang="es-ES" b="1" dirty="0" err="1">
                <a:solidFill>
                  <a:srgbClr val="21557F"/>
                </a:solidFill>
                <a:latin typeface="Verdana" charset="0"/>
                <a:ea typeface="Verdana" charset="0"/>
                <a:cs typeface="Verdana" charset="0"/>
              </a:rPr>
              <a:t>Antialdosterónicos</a:t>
            </a:r>
            <a:endParaRPr lang="es-ES" b="1" dirty="0">
              <a:solidFill>
                <a:srgbClr val="21557F"/>
              </a:solidFill>
              <a:latin typeface="Verdana" charset="0"/>
              <a:ea typeface="Verdana" charset="0"/>
              <a:cs typeface="Verdana" charset="0"/>
            </a:endParaRPr>
          </a:p>
        </p:txBody>
      </p:sp>
      <p:sp>
        <p:nvSpPr>
          <p:cNvPr id="939014" name="Rectangle 6"/>
          <p:cNvSpPr>
            <a:spLocks noChangeArrowheads="1"/>
          </p:cNvSpPr>
          <p:nvPr/>
        </p:nvSpPr>
        <p:spPr bwMode="auto">
          <a:xfrm>
            <a:off x="5140285" y="4084184"/>
            <a:ext cx="2914689" cy="938719"/>
          </a:xfrm>
          <a:prstGeom prst="rect">
            <a:avLst/>
          </a:prstGeom>
          <a:solidFill>
            <a:srgbClr val="8EB4E3"/>
          </a:solidFill>
          <a:ln w="9525">
            <a:solidFill>
              <a:srgbClr val="F39A44"/>
            </a:solidFill>
            <a:miter lim="800000"/>
            <a:headEnd/>
            <a:tailEnd/>
          </a:ln>
          <a:effectLst/>
          <a:extLst/>
        </p:spPr>
        <p:txBody>
          <a:bodyPr wrap="square" anchor="ctr" anchorCtr="1">
            <a:spAutoFit/>
          </a:bodyPr>
          <a:lstStyle/>
          <a:p>
            <a:pPr algn="ctr">
              <a:defRPr/>
            </a:pPr>
            <a:r>
              <a:rPr lang="es-ES" sz="1100" b="1" dirty="0">
                <a:solidFill>
                  <a:srgbClr val="21557F"/>
                </a:solidFill>
                <a:latin typeface="Verdana" charset="0"/>
                <a:ea typeface="Verdana" charset="0"/>
                <a:cs typeface="Verdana" charset="0"/>
              </a:rPr>
              <a:t>Si persisten síntomas, valorar:</a:t>
            </a:r>
          </a:p>
          <a:p>
            <a:pPr algn="ctr">
              <a:defRPr/>
            </a:pPr>
            <a:r>
              <a:rPr lang="es-ES" sz="1100" b="1" dirty="0">
                <a:solidFill>
                  <a:srgbClr val="21557F"/>
                </a:solidFill>
                <a:latin typeface="Verdana" charset="0"/>
                <a:ea typeface="Verdana" charset="0"/>
                <a:cs typeface="Verdana" charset="0"/>
              </a:rPr>
              <a:t>Remitir A. Especializada</a:t>
            </a:r>
          </a:p>
          <a:p>
            <a:pPr algn="ctr">
              <a:defRPr/>
            </a:pPr>
            <a:r>
              <a:rPr lang="es-ES" sz="1100" b="1" dirty="0">
                <a:solidFill>
                  <a:srgbClr val="21557F"/>
                </a:solidFill>
                <a:latin typeface="Verdana" charset="0"/>
                <a:ea typeface="Verdana" charset="0"/>
                <a:cs typeface="Verdana" charset="0"/>
              </a:rPr>
              <a:t>ARNI (</a:t>
            </a:r>
            <a:r>
              <a:rPr lang="es-ES" sz="1100" b="1" dirty="0" err="1">
                <a:solidFill>
                  <a:srgbClr val="21557F"/>
                </a:solidFill>
                <a:latin typeface="Verdana" charset="0"/>
                <a:ea typeface="Verdana" charset="0"/>
                <a:cs typeface="Verdana" charset="0"/>
              </a:rPr>
              <a:t>Sacubitril-valsartan</a:t>
            </a:r>
            <a:r>
              <a:rPr lang="es-ES" sz="1100" b="1" dirty="0">
                <a:solidFill>
                  <a:srgbClr val="21557F"/>
                </a:solidFill>
                <a:latin typeface="Verdana" charset="0"/>
                <a:ea typeface="Verdana" charset="0"/>
                <a:cs typeface="Verdana" charset="0"/>
              </a:rPr>
              <a:t>)</a:t>
            </a:r>
          </a:p>
          <a:p>
            <a:pPr algn="ctr">
              <a:defRPr/>
            </a:pPr>
            <a:r>
              <a:rPr lang="es-ES" sz="1100" b="1" dirty="0" err="1">
                <a:solidFill>
                  <a:srgbClr val="21557F"/>
                </a:solidFill>
                <a:latin typeface="Verdana" charset="0"/>
                <a:ea typeface="Verdana" charset="0"/>
                <a:cs typeface="Verdana" charset="0"/>
              </a:rPr>
              <a:t>Ivabradina</a:t>
            </a:r>
            <a:r>
              <a:rPr lang="es-ES" sz="1100" b="1" dirty="0">
                <a:solidFill>
                  <a:srgbClr val="21557F"/>
                </a:solidFill>
                <a:latin typeface="Verdana" charset="0"/>
                <a:ea typeface="Verdana" charset="0"/>
                <a:cs typeface="Verdana" charset="0"/>
              </a:rPr>
              <a:t> (en RS, FC &gt; 70x´)</a:t>
            </a:r>
          </a:p>
          <a:p>
            <a:pPr algn="ctr">
              <a:defRPr/>
            </a:pPr>
            <a:r>
              <a:rPr lang="es-ES" sz="1100" b="1" dirty="0" err="1">
                <a:solidFill>
                  <a:srgbClr val="21557F"/>
                </a:solidFill>
                <a:latin typeface="Verdana" charset="0"/>
                <a:ea typeface="Verdana" charset="0"/>
                <a:cs typeface="Verdana" charset="0"/>
              </a:rPr>
              <a:t>Resincronización</a:t>
            </a:r>
            <a:r>
              <a:rPr lang="es-ES" sz="1100" b="1" dirty="0">
                <a:solidFill>
                  <a:srgbClr val="21557F"/>
                </a:solidFill>
                <a:latin typeface="Verdana" charset="0"/>
                <a:ea typeface="Verdana" charset="0"/>
                <a:cs typeface="Verdana" charset="0"/>
              </a:rPr>
              <a:t> (BCRI); Otros.</a:t>
            </a:r>
          </a:p>
        </p:txBody>
      </p:sp>
      <p:sp>
        <p:nvSpPr>
          <p:cNvPr id="939015" name="AutoShape 7"/>
          <p:cNvSpPr>
            <a:spLocks noChangeArrowheads="1"/>
          </p:cNvSpPr>
          <p:nvPr/>
        </p:nvSpPr>
        <p:spPr bwMode="auto">
          <a:xfrm>
            <a:off x="1928813" y="721618"/>
            <a:ext cx="1079500" cy="4474268"/>
          </a:xfrm>
          <a:prstGeom prst="downArrow">
            <a:avLst>
              <a:gd name="adj1" fmla="val 50000"/>
              <a:gd name="adj2" fmla="val 147794"/>
            </a:avLst>
          </a:prstGeom>
          <a:solidFill>
            <a:srgbClr val="F39A44"/>
          </a:solidFill>
          <a:ln w="9525">
            <a:solidFill>
              <a:srgbClr val="21557F"/>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l" eaLnBrk="0" hangingPunct="0">
              <a:defRPr/>
            </a:pPr>
            <a:endParaRPr lang="es-ES" sz="2000" b="1">
              <a:solidFill>
                <a:schemeClr val="tx2">
                  <a:lumMod val="75000"/>
                </a:schemeClr>
              </a:solidFill>
              <a:latin typeface="Verdana" charset="0"/>
              <a:ea typeface="Verdana" charset="0"/>
              <a:cs typeface="Verdana" charset="0"/>
            </a:endParaRPr>
          </a:p>
        </p:txBody>
      </p:sp>
      <p:sp>
        <p:nvSpPr>
          <p:cNvPr id="939016" name="Rectangle 8"/>
          <p:cNvSpPr>
            <a:spLocks noChangeArrowheads="1"/>
          </p:cNvSpPr>
          <p:nvPr/>
        </p:nvSpPr>
        <p:spPr bwMode="auto">
          <a:xfrm>
            <a:off x="813716" y="998170"/>
            <a:ext cx="3389069" cy="830997"/>
          </a:xfrm>
          <a:prstGeom prst="rect">
            <a:avLst/>
          </a:prstGeom>
          <a:solidFill>
            <a:srgbClr val="558ED5"/>
          </a:solidFill>
          <a:ln w="9525">
            <a:solidFill>
              <a:srgbClr val="F39A44"/>
            </a:solidFill>
            <a:miter lim="800000"/>
            <a:headEnd/>
            <a:tailEnd/>
          </a:ln>
          <a:effectLst/>
          <a:extLst/>
        </p:spPr>
        <p:txBody>
          <a:bodyPr wrap="none" anchor="ctr">
            <a:spAutoFit/>
          </a:bodyPr>
          <a:lstStyle/>
          <a:p>
            <a:pPr algn="ctr">
              <a:defRPr/>
            </a:pPr>
            <a:r>
              <a:rPr lang="es-ES" sz="1600" b="1" dirty="0">
                <a:solidFill>
                  <a:srgbClr val="21557F"/>
                </a:solidFill>
                <a:latin typeface="Verdana" charset="0"/>
                <a:ea typeface="Verdana" charset="0"/>
                <a:cs typeface="Verdana" charset="0"/>
              </a:rPr>
              <a:t>Medidas Generales</a:t>
            </a:r>
          </a:p>
          <a:p>
            <a:pPr algn="ctr">
              <a:defRPr/>
            </a:pPr>
            <a:r>
              <a:rPr lang="es-ES" sz="1600" b="1" dirty="0">
                <a:solidFill>
                  <a:srgbClr val="21557F"/>
                </a:solidFill>
                <a:latin typeface="Verdana" charset="0"/>
                <a:ea typeface="Verdana" charset="0"/>
                <a:cs typeface="Verdana" charset="0"/>
              </a:rPr>
              <a:t>Educación paciente</a:t>
            </a:r>
          </a:p>
          <a:p>
            <a:pPr algn="ctr">
              <a:defRPr/>
            </a:pPr>
            <a:r>
              <a:rPr lang="es-ES" sz="1600" b="1" dirty="0">
                <a:solidFill>
                  <a:srgbClr val="21557F"/>
                </a:solidFill>
                <a:latin typeface="Verdana" charset="0"/>
                <a:ea typeface="Verdana" charset="0"/>
                <a:cs typeface="Verdana" charset="0"/>
              </a:rPr>
              <a:t>Ingesta de sodio. Ejercicio</a:t>
            </a:r>
            <a:r>
              <a:rPr lang="es-ES" sz="1600" b="1" dirty="0">
                <a:solidFill>
                  <a:schemeClr val="tx2">
                    <a:lumMod val="75000"/>
                  </a:schemeClr>
                </a:solidFill>
                <a:latin typeface="Verdana" charset="0"/>
                <a:ea typeface="Verdana" charset="0"/>
                <a:cs typeface="Verdana" charset="0"/>
              </a:rPr>
              <a:t>. </a:t>
            </a:r>
          </a:p>
        </p:txBody>
      </p:sp>
      <p:sp>
        <p:nvSpPr>
          <p:cNvPr id="939017" name="Rectangle 9"/>
          <p:cNvSpPr>
            <a:spLocks noChangeArrowheads="1"/>
          </p:cNvSpPr>
          <p:nvPr/>
        </p:nvSpPr>
        <p:spPr bwMode="auto">
          <a:xfrm>
            <a:off x="985446" y="2351822"/>
            <a:ext cx="3002745" cy="800219"/>
          </a:xfrm>
          <a:prstGeom prst="rect">
            <a:avLst/>
          </a:prstGeom>
          <a:solidFill>
            <a:srgbClr val="558ED5"/>
          </a:solidFill>
          <a:ln w="9525">
            <a:solidFill>
              <a:srgbClr val="F39A44"/>
            </a:solidFill>
            <a:miter lim="800000"/>
            <a:headEnd/>
            <a:tailEnd/>
          </a:ln>
          <a:effectLst/>
          <a:extLst/>
        </p:spPr>
        <p:txBody>
          <a:bodyPr wrap="none" anchor="ctr">
            <a:spAutoFit/>
          </a:bodyPr>
          <a:lstStyle/>
          <a:p>
            <a:pPr algn="ctr">
              <a:defRPr/>
            </a:pPr>
            <a:r>
              <a:rPr lang="es-ES" b="1" dirty="0">
                <a:solidFill>
                  <a:srgbClr val="21557F"/>
                </a:solidFill>
                <a:latin typeface="Verdana" charset="0"/>
                <a:ea typeface="Verdana" charset="0"/>
                <a:cs typeface="Verdana" charset="0"/>
              </a:rPr>
              <a:t>Diuréticos </a:t>
            </a:r>
          </a:p>
          <a:p>
            <a:pPr algn="ctr">
              <a:defRPr/>
            </a:pPr>
            <a:r>
              <a:rPr lang="es-ES" sz="1400" b="1" dirty="0">
                <a:solidFill>
                  <a:srgbClr val="21557F"/>
                </a:solidFill>
                <a:latin typeface="Verdana" charset="0"/>
                <a:ea typeface="Verdana" charset="0"/>
                <a:cs typeface="Verdana" charset="0"/>
              </a:rPr>
              <a:t> del ASA   &gt;&gt;&gt;&gt;   TIAZIDAS</a:t>
            </a:r>
          </a:p>
          <a:p>
            <a:pPr algn="ctr">
              <a:defRPr/>
            </a:pPr>
            <a:r>
              <a:rPr lang="es-ES" sz="1400" b="1" dirty="0">
                <a:solidFill>
                  <a:srgbClr val="21557F"/>
                </a:solidFill>
                <a:latin typeface="Verdana" charset="0"/>
                <a:ea typeface="Verdana" charset="0"/>
                <a:cs typeface="Verdana" charset="0"/>
              </a:rPr>
              <a:t>Posibles combinaciones</a:t>
            </a:r>
          </a:p>
        </p:txBody>
      </p:sp>
      <p:sp>
        <p:nvSpPr>
          <p:cNvPr id="939018" name="Rectangle 10"/>
          <p:cNvSpPr>
            <a:spLocks noChangeArrowheads="1"/>
          </p:cNvSpPr>
          <p:nvPr/>
        </p:nvSpPr>
        <p:spPr bwMode="auto">
          <a:xfrm>
            <a:off x="939769" y="3698815"/>
            <a:ext cx="3092513" cy="800219"/>
          </a:xfrm>
          <a:prstGeom prst="rect">
            <a:avLst/>
          </a:prstGeom>
          <a:solidFill>
            <a:srgbClr val="558ED5"/>
          </a:solidFill>
          <a:ln w="9525">
            <a:solidFill>
              <a:srgbClr val="F39A44"/>
            </a:solidFill>
            <a:miter lim="800000"/>
            <a:headEnd/>
            <a:tailEnd/>
          </a:ln>
          <a:effectLst/>
          <a:extLst/>
        </p:spPr>
        <p:txBody>
          <a:bodyPr wrap="none" anchor="ctr">
            <a:spAutoFit/>
          </a:bodyPr>
          <a:lstStyle/>
          <a:p>
            <a:pPr algn="ctr">
              <a:defRPr/>
            </a:pPr>
            <a:r>
              <a:rPr lang="es-ES" b="1" dirty="0" err="1">
                <a:solidFill>
                  <a:srgbClr val="21557F"/>
                </a:solidFill>
                <a:latin typeface="Verdana" charset="0"/>
                <a:ea typeface="Verdana" charset="0"/>
                <a:cs typeface="Verdana" charset="0"/>
              </a:rPr>
              <a:t>Digoxina</a:t>
            </a:r>
            <a:endParaRPr lang="es-ES" b="1" dirty="0">
              <a:solidFill>
                <a:srgbClr val="21557F"/>
              </a:solidFill>
              <a:latin typeface="Verdana" charset="0"/>
              <a:ea typeface="Verdana" charset="0"/>
              <a:cs typeface="Verdana" charset="0"/>
            </a:endParaRPr>
          </a:p>
          <a:p>
            <a:pPr algn="ctr">
              <a:defRPr/>
            </a:pPr>
            <a:r>
              <a:rPr lang="es-ES" sz="1400" b="1" dirty="0">
                <a:solidFill>
                  <a:srgbClr val="21557F"/>
                </a:solidFill>
                <a:latin typeface="Verdana" charset="0"/>
                <a:ea typeface="Verdana" charset="0"/>
                <a:cs typeface="Verdana" charset="0"/>
              </a:rPr>
              <a:t>En pacientes con FA (+ ACO)</a:t>
            </a:r>
          </a:p>
          <a:p>
            <a:pPr algn="ctr">
              <a:defRPr/>
            </a:pPr>
            <a:r>
              <a:rPr lang="es-ES" sz="1400" b="1" dirty="0">
                <a:solidFill>
                  <a:srgbClr val="21557F"/>
                </a:solidFill>
                <a:latin typeface="Verdana" charset="0"/>
                <a:ea typeface="Verdana" charset="0"/>
                <a:cs typeface="Verdana" charset="0"/>
              </a:rPr>
              <a:t>En RS (DIG Trial)</a:t>
            </a:r>
          </a:p>
        </p:txBody>
      </p:sp>
      <p:sp>
        <p:nvSpPr>
          <p:cNvPr id="939019" name="Text Box 11"/>
          <p:cNvSpPr txBox="1">
            <a:spLocks noChangeArrowheads="1"/>
          </p:cNvSpPr>
          <p:nvPr/>
        </p:nvSpPr>
        <p:spPr bwMode="auto">
          <a:xfrm>
            <a:off x="899593" y="76562"/>
            <a:ext cx="3216796"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defRPr/>
            </a:pPr>
            <a:r>
              <a:rPr lang="es-ES" b="1" dirty="0" smtClean="0">
                <a:solidFill>
                  <a:srgbClr val="287AC8"/>
                </a:solidFill>
                <a:latin typeface="Verdana" charset="0"/>
                <a:ea typeface="Verdana" charset="0"/>
                <a:cs typeface="Verdana" charset="0"/>
              </a:rPr>
              <a:t>MEJORÍA  </a:t>
            </a:r>
            <a:r>
              <a:rPr lang="es-ES" b="1" dirty="0">
                <a:solidFill>
                  <a:srgbClr val="287AC8"/>
                </a:solidFill>
                <a:latin typeface="Verdana" charset="0"/>
                <a:ea typeface="Verdana" charset="0"/>
                <a:cs typeface="Verdana" charset="0"/>
              </a:rPr>
              <a:t>SINTOMÁTICA</a:t>
            </a:r>
          </a:p>
        </p:txBody>
      </p:sp>
      <p:sp>
        <p:nvSpPr>
          <p:cNvPr id="939020" name="Text Box 12"/>
          <p:cNvSpPr txBox="1">
            <a:spLocks noChangeArrowheads="1"/>
          </p:cNvSpPr>
          <p:nvPr/>
        </p:nvSpPr>
        <p:spPr bwMode="auto">
          <a:xfrm>
            <a:off x="4618198" y="75287"/>
            <a:ext cx="4010025"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s-ES" b="1" smtClean="0">
                <a:solidFill>
                  <a:srgbClr val="287AC8"/>
                </a:solidFill>
                <a:latin typeface="Verdana" charset="0"/>
                <a:ea typeface="Verdana" charset="0"/>
                <a:cs typeface="Verdana" charset="0"/>
              </a:rPr>
              <a:t>MEJORÍA </a:t>
            </a:r>
            <a:r>
              <a:rPr lang="es-ES" b="1" dirty="0">
                <a:solidFill>
                  <a:srgbClr val="287AC8"/>
                </a:solidFill>
                <a:latin typeface="Verdana" charset="0"/>
                <a:ea typeface="Verdana" charset="0"/>
                <a:cs typeface="Verdana" charset="0"/>
              </a:rPr>
              <a:t>PRONÓSTICA  ESTABILIDAD CLÍNICA</a:t>
            </a:r>
          </a:p>
        </p:txBody>
      </p:sp>
      <p:sp>
        <p:nvSpPr>
          <p:cNvPr id="939021" name="Text Box 13"/>
          <p:cNvSpPr txBox="1">
            <a:spLocks noChangeArrowheads="1"/>
          </p:cNvSpPr>
          <p:nvPr/>
        </p:nvSpPr>
        <p:spPr bwMode="auto">
          <a:xfrm>
            <a:off x="4646613" y="5195888"/>
            <a:ext cx="184731"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endParaRPr lang="es-ES" sz="2000" b="1">
              <a:solidFill>
                <a:schemeClr val="tx2">
                  <a:lumMod val="75000"/>
                </a:schemeClr>
              </a:solidFill>
              <a:latin typeface="Verdana" charset="0"/>
              <a:ea typeface="Verdana" charset="0"/>
              <a:cs typeface="Verdana" charset="0"/>
            </a:endParaRPr>
          </a:p>
        </p:txBody>
      </p:sp>
      <p:sp>
        <p:nvSpPr>
          <p:cNvPr id="939022" name="Rectangle 14"/>
          <p:cNvSpPr>
            <a:spLocks noChangeArrowheads="1"/>
          </p:cNvSpPr>
          <p:nvPr/>
        </p:nvSpPr>
        <p:spPr bwMode="auto">
          <a:xfrm>
            <a:off x="415926" y="5195887"/>
            <a:ext cx="8212298" cy="1041425"/>
          </a:xfrm>
          <a:prstGeom prst="rect">
            <a:avLst/>
          </a:prstGeom>
          <a:solidFill>
            <a:srgbClr val="C6D9F1"/>
          </a:solidFill>
          <a:ln w="9525">
            <a:solidFill>
              <a:srgbClr val="F39A44"/>
            </a:solidFill>
            <a:miter lim="800000"/>
            <a:headEnd/>
            <a:tailEnd/>
          </a:ln>
          <a:effectLst/>
          <a:extLst/>
        </p:spPr>
        <p:txBody>
          <a:bodyPr wrap="none" anchor="ctr"/>
          <a:lstStyle/>
          <a:p>
            <a:pPr marL="171450" indent="-171450" algn="l">
              <a:buFont typeface="Wingdings" panose="05000000000000000000" pitchFamily="2" charset="2"/>
              <a:buChar char="§"/>
              <a:defRPr/>
            </a:pPr>
            <a:r>
              <a:rPr lang="es-ES" sz="1200" b="1" dirty="0">
                <a:solidFill>
                  <a:srgbClr val="21557F"/>
                </a:solidFill>
                <a:latin typeface="Verdana" charset="0"/>
                <a:ea typeface="Verdana" charset="0"/>
                <a:cs typeface="Verdana" charset="0"/>
              </a:rPr>
              <a:t>Tratamiento individualizado: tolerancia, comorbilidad (isquemia, FA, HTA, ERC).</a:t>
            </a:r>
          </a:p>
          <a:p>
            <a:pPr marL="171450" indent="-171450" algn="l">
              <a:buFont typeface="Wingdings" panose="05000000000000000000" pitchFamily="2" charset="2"/>
              <a:buChar char="§"/>
              <a:defRPr/>
            </a:pPr>
            <a:r>
              <a:rPr lang="es-ES" sz="1200" b="1" dirty="0">
                <a:solidFill>
                  <a:srgbClr val="21557F"/>
                </a:solidFill>
                <a:latin typeface="Verdana" charset="0"/>
                <a:ea typeface="Verdana" charset="0"/>
                <a:cs typeface="Verdana" charset="0"/>
              </a:rPr>
              <a:t>Tratamientos coadyuvantes: nitratos (angina, disnea paroxística nocturna/</a:t>
            </a:r>
            <a:r>
              <a:rPr lang="es-ES" sz="1200" b="1" dirty="0" err="1">
                <a:solidFill>
                  <a:srgbClr val="21557F"/>
                </a:solidFill>
                <a:latin typeface="Verdana" charset="0"/>
                <a:ea typeface="Verdana" charset="0"/>
                <a:cs typeface="Verdana" charset="0"/>
              </a:rPr>
              <a:t>ortopnea</a:t>
            </a:r>
            <a:r>
              <a:rPr lang="es-ES" sz="1200" b="1" dirty="0">
                <a:solidFill>
                  <a:srgbClr val="21557F"/>
                </a:solidFill>
                <a:latin typeface="Verdana" charset="0"/>
                <a:ea typeface="Verdana" charset="0"/>
                <a:cs typeface="Verdana" charset="0"/>
              </a:rPr>
              <a:t>), </a:t>
            </a:r>
          </a:p>
          <a:p>
            <a:pPr algn="l">
              <a:defRPr/>
            </a:pPr>
            <a:r>
              <a:rPr lang="es-ES" sz="1200" b="1" dirty="0">
                <a:solidFill>
                  <a:srgbClr val="21557F"/>
                </a:solidFill>
                <a:latin typeface="Verdana" charset="0"/>
                <a:ea typeface="Verdana" charset="0"/>
                <a:cs typeface="Verdana" charset="0"/>
              </a:rPr>
              <a:t>    </a:t>
            </a:r>
            <a:r>
              <a:rPr lang="es-ES" sz="1200" b="1" dirty="0" err="1">
                <a:solidFill>
                  <a:srgbClr val="21557F"/>
                </a:solidFill>
                <a:latin typeface="Verdana" charset="0"/>
                <a:ea typeface="Verdana" charset="0"/>
                <a:cs typeface="Verdana" charset="0"/>
              </a:rPr>
              <a:t>amlodipino</a:t>
            </a:r>
            <a:r>
              <a:rPr lang="es-ES" sz="1200" b="1" dirty="0">
                <a:solidFill>
                  <a:srgbClr val="21557F"/>
                </a:solidFill>
                <a:latin typeface="Verdana" charset="0"/>
                <a:ea typeface="Verdana" charset="0"/>
                <a:cs typeface="Verdana" charset="0"/>
              </a:rPr>
              <a:t> - angina o HTA).</a:t>
            </a:r>
          </a:p>
          <a:p>
            <a:pPr marL="171450" indent="-171450" algn="l">
              <a:buFont typeface="Wingdings" panose="05000000000000000000" pitchFamily="2" charset="2"/>
              <a:buChar char="§"/>
              <a:defRPr/>
            </a:pPr>
            <a:r>
              <a:rPr lang="es-ES" sz="1200" b="1" dirty="0">
                <a:solidFill>
                  <a:srgbClr val="21557F"/>
                </a:solidFill>
                <a:latin typeface="Verdana" charset="0"/>
                <a:ea typeface="Verdana" charset="0"/>
                <a:cs typeface="Verdana" charset="0"/>
              </a:rPr>
              <a:t>Remitir a </a:t>
            </a:r>
            <a:r>
              <a:rPr lang="es-ES" sz="1200" b="1" dirty="0">
                <a:solidFill>
                  <a:srgbClr val="D97A33"/>
                </a:solidFill>
                <a:latin typeface="Verdana" charset="0"/>
                <a:ea typeface="Verdana" charset="0"/>
                <a:cs typeface="Verdana" charset="0"/>
              </a:rPr>
              <a:t>Atención Especializada </a:t>
            </a:r>
            <a:r>
              <a:rPr lang="es-ES" sz="1200" b="1" dirty="0">
                <a:solidFill>
                  <a:srgbClr val="21557F"/>
                </a:solidFill>
                <a:latin typeface="Verdana" charset="0"/>
                <a:ea typeface="Verdana" charset="0"/>
                <a:cs typeface="Verdana" charset="0"/>
              </a:rPr>
              <a:t>(ej. UNIDAD IC) si el paciente persiste sintomático </a:t>
            </a:r>
          </a:p>
          <a:p>
            <a:pPr algn="l">
              <a:defRPr/>
            </a:pPr>
            <a:r>
              <a:rPr lang="es-ES" sz="1200" b="1" dirty="0">
                <a:solidFill>
                  <a:srgbClr val="21557F"/>
                </a:solidFill>
                <a:latin typeface="Verdana" charset="0"/>
                <a:ea typeface="Verdana" charset="0"/>
                <a:cs typeface="Verdana" charset="0"/>
              </a:rPr>
              <a:t>    a pesar de tratamiento correcto.</a:t>
            </a:r>
          </a:p>
        </p:txBody>
      </p:sp>
    </p:spTree>
    <p:extLst>
      <p:ext uri="{BB962C8B-B14F-4D97-AF65-F5344CB8AC3E}">
        <p14:creationId xmlns:p14="http://schemas.microsoft.com/office/powerpoint/2010/main" val="1195388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39015"/>
                                        </p:tgtEl>
                                        <p:attrNameLst>
                                          <p:attrName>style.visibility</p:attrName>
                                        </p:attrNameLst>
                                      </p:cBhvr>
                                      <p:to>
                                        <p:strVal val="visible"/>
                                      </p:to>
                                    </p:set>
                                    <p:animEffect transition="in" filter="fade">
                                      <p:cBhvr>
                                        <p:cTn id="7" dur="1000"/>
                                        <p:tgtEl>
                                          <p:spTgt spid="939015"/>
                                        </p:tgtEl>
                                      </p:cBhvr>
                                    </p:animEffect>
                                    <p:anim calcmode="lin" valueType="num">
                                      <p:cBhvr>
                                        <p:cTn id="8" dur="1000" fill="hold"/>
                                        <p:tgtEl>
                                          <p:spTgt spid="939015"/>
                                        </p:tgtEl>
                                        <p:attrNameLst>
                                          <p:attrName>ppt_x</p:attrName>
                                        </p:attrNameLst>
                                      </p:cBhvr>
                                      <p:tavLst>
                                        <p:tav tm="0">
                                          <p:val>
                                            <p:strVal val="#ppt_x"/>
                                          </p:val>
                                        </p:tav>
                                        <p:tav tm="100000">
                                          <p:val>
                                            <p:strVal val="#ppt_x"/>
                                          </p:val>
                                        </p:tav>
                                      </p:tavLst>
                                    </p:anim>
                                    <p:anim calcmode="lin" valueType="num">
                                      <p:cBhvr>
                                        <p:cTn id="9" dur="1000" fill="hold"/>
                                        <p:tgtEl>
                                          <p:spTgt spid="939015"/>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939016"/>
                                        </p:tgtEl>
                                        <p:attrNameLst>
                                          <p:attrName>style.visibility</p:attrName>
                                        </p:attrNameLst>
                                      </p:cBhvr>
                                      <p:to>
                                        <p:strVal val="visible"/>
                                      </p:to>
                                    </p:set>
                                    <p:animEffect transition="in" filter="fade">
                                      <p:cBhvr>
                                        <p:cTn id="12" dur="1000"/>
                                        <p:tgtEl>
                                          <p:spTgt spid="939016"/>
                                        </p:tgtEl>
                                      </p:cBhvr>
                                    </p:animEffect>
                                    <p:anim calcmode="lin" valueType="num">
                                      <p:cBhvr>
                                        <p:cTn id="13" dur="1000" fill="hold"/>
                                        <p:tgtEl>
                                          <p:spTgt spid="939016"/>
                                        </p:tgtEl>
                                        <p:attrNameLst>
                                          <p:attrName>ppt_x</p:attrName>
                                        </p:attrNameLst>
                                      </p:cBhvr>
                                      <p:tavLst>
                                        <p:tav tm="0">
                                          <p:val>
                                            <p:strVal val="#ppt_x"/>
                                          </p:val>
                                        </p:tav>
                                        <p:tav tm="100000">
                                          <p:val>
                                            <p:strVal val="#ppt_x"/>
                                          </p:val>
                                        </p:tav>
                                      </p:tavLst>
                                    </p:anim>
                                    <p:anim calcmode="lin" valueType="num">
                                      <p:cBhvr>
                                        <p:cTn id="14" dur="1000" fill="hold"/>
                                        <p:tgtEl>
                                          <p:spTgt spid="939016"/>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939017"/>
                                        </p:tgtEl>
                                        <p:attrNameLst>
                                          <p:attrName>style.visibility</p:attrName>
                                        </p:attrNameLst>
                                      </p:cBhvr>
                                      <p:to>
                                        <p:strVal val="visible"/>
                                      </p:to>
                                    </p:set>
                                    <p:animEffect transition="in" filter="fade">
                                      <p:cBhvr>
                                        <p:cTn id="17" dur="1000"/>
                                        <p:tgtEl>
                                          <p:spTgt spid="939017"/>
                                        </p:tgtEl>
                                      </p:cBhvr>
                                    </p:animEffect>
                                    <p:anim calcmode="lin" valueType="num">
                                      <p:cBhvr>
                                        <p:cTn id="18" dur="1000" fill="hold"/>
                                        <p:tgtEl>
                                          <p:spTgt spid="939017"/>
                                        </p:tgtEl>
                                        <p:attrNameLst>
                                          <p:attrName>ppt_x</p:attrName>
                                        </p:attrNameLst>
                                      </p:cBhvr>
                                      <p:tavLst>
                                        <p:tav tm="0">
                                          <p:val>
                                            <p:strVal val="#ppt_x"/>
                                          </p:val>
                                        </p:tav>
                                        <p:tav tm="100000">
                                          <p:val>
                                            <p:strVal val="#ppt_x"/>
                                          </p:val>
                                        </p:tav>
                                      </p:tavLst>
                                    </p:anim>
                                    <p:anim calcmode="lin" valueType="num">
                                      <p:cBhvr>
                                        <p:cTn id="19" dur="1000" fill="hold"/>
                                        <p:tgtEl>
                                          <p:spTgt spid="939017"/>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939018"/>
                                        </p:tgtEl>
                                        <p:attrNameLst>
                                          <p:attrName>style.visibility</p:attrName>
                                        </p:attrNameLst>
                                      </p:cBhvr>
                                      <p:to>
                                        <p:strVal val="visible"/>
                                      </p:to>
                                    </p:set>
                                    <p:animEffect transition="in" filter="fade">
                                      <p:cBhvr>
                                        <p:cTn id="22" dur="1000"/>
                                        <p:tgtEl>
                                          <p:spTgt spid="939018"/>
                                        </p:tgtEl>
                                      </p:cBhvr>
                                    </p:animEffect>
                                    <p:anim calcmode="lin" valueType="num">
                                      <p:cBhvr>
                                        <p:cTn id="23" dur="1000" fill="hold"/>
                                        <p:tgtEl>
                                          <p:spTgt spid="939018"/>
                                        </p:tgtEl>
                                        <p:attrNameLst>
                                          <p:attrName>ppt_x</p:attrName>
                                        </p:attrNameLst>
                                      </p:cBhvr>
                                      <p:tavLst>
                                        <p:tav tm="0">
                                          <p:val>
                                            <p:strVal val="#ppt_x"/>
                                          </p:val>
                                        </p:tav>
                                        <p:tav tm="100000">
                                          <p:val>
                                            <p:strVal val="#ppt_x"/>
                                          </p:val>
                                        </p:tav>
                                      </p:tavLst>
                                    </p:anim>
                                    <p:anim calcmode="lin" valueType="num">
                                      <p:cBhvr>
                                        <p:cTn id="24" dur="1000" fill="hold"/>
                                        <p:tgtEl>
                                          <p:spTgt spid="939018"/>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939010"/>
                                        </p:tgtEl>
                                        <p:attrNameLst>
                                          <p:attrName>style.visibility</p:attrName>
                                        </p:attrNameLst>
                                      </p:cBhvr>
                                      <p:to>
                                        <p:strVal val="visible"/>
                                      </p:to>
                                    </p:set>
                                    <p:animEffect transition="in" filter="fade">
                                      <p:cBhvr>
                                        <p:cTn id="29" dur="1000"/>
                                        <p:tgtEl>
                                          <p:spTgt spid="939010"/>
                                        </p:tgtEl>
                                      </p:cBhvr>
                                    </p:animEffect>
                                    <p:anim calcmode="lin" valueType="num">
                                      <p:cBhvr>
                                        <p:cTn id="30" dur="1000" fill="hold"/>
                                        <p:tgtEl>
                                          <p:spTgt spid="939010"/>
                                        </p:tgtEl>
                                        <p:attrNameLst>
                                          <p:attrName>ppt_x</p:attrName>
                                        </p:attrNameLst>
                                      </p:cBhvr>
                                      <p:tavLst>
                                        <p:tav tm="0">
                                          <p:val>
                                            <p:strVal val="#ppt_x"/>
                                          </p:val>
                                        </p:tav>
                                        <p:tav tm="100000">
                                          <p:val>
                                            <p:strVal val="#ppt_x"/>
                                          </p:val>
                                        </p:tav>
                                      </p:tavLst>
                                    </p:anim>
                                    <p:anim calcmode="lin" valueType="num">
                                      <p:cBhvr>
                                        <p:cTn id="31" dur="1000" fill="hold"/>
                                        <p:tgtEl>
                                          <p:spTgt spid="939010"/>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939011"/>
                                        </p:tgtEl>
                                        <p:attrNameLst>
                                          <p:attrName>style.visibility</p:attrName>
                                        </p:attrNameLst>
                                      </p:cBhvr>
                                      <p:to>
                                        <p:strVal val="visible"/>
                                      </p:to>
                                    </p:set>
                                    <p:animEffect transition="in" filter="fade">
                                      <p:cBhvr>
                                        <p:cTn id="34" dur="1000"/>
                                        <p:tgtEl>
                                          <p:spTgt spid="939011"/>
                                        </p:tgtEl>
                                      </p:cBhvr>
                                    </p:animEffect>
                                    <p:anim calcmode="lin" valueType="num">
                                      <p:cBhvr>
                                        <p:cTn id="35" dur="1000" fill="hold"/>
                                        <p:tgtEl>
                                          <p:spTgt spid="939011"/>
                                        </p:tgtEl>
                                        <p:attrNameLst>
                                          <p:attrName>ppt_x</p:attrName>
                                        </p:attrNameLst>
                                      </p:cBhvr>
                                      <p:tavLst>
                                        <p:tav tm="0">
                                          <p:val>
                                            <p:strVal val="#ppt_x"/>
                                          </p:val>
                                        </p:tav>
                                        <p:tav tm="100000">
                                          <p:val>
                                            <p:strVal val="#ppt_x"/>
                                          </p:val>
                                        </p:tav>
                                      </p:tavLst>
                                    </p:anim>
                                    <p:anim calcmode="lin" valueType="num">
                                      <p:cBhvr>
                                        <p:cTn id="36" dur="1000" fill="hold"/>
                                        <p:tgtEl>
                                          <p:spTgt spid="939011"/>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939012"/>
                                        </p:tgtEl>
                                        <p:attrNameLst>
                                          <p:attrName>style.visibility</p:attrName>
                                        </p:attrNameLst>
                                      </p:cBhvr>
                                      <p:to>
                                        <p:strVal val="visible"/>
                                      </p:to>
                                    </p:set>
                                    <p:animEffect transition="in" filter="fade">
                                      <p:cBhvr>
                                        <p:cTn id="39" dur="1000"/>
                                        <p:tgtEl>
                                          <p:spTgt spid="939012"/>
                                        </p:tgtEl>
                                      </p:cBhvr>
                                    </p:animEffect>
                                    <p:anim calcmode="lin" valueType="num">
                                      <p:cBhvr>
                                        <p:cTn id="40" dur="1000" fill="hold"/>
                                        <p:tgtEl>
                                          <p:spTgt spid="939012"/>
                                        </p:tgtEl>
                                        <p:attrNameLst>
                                          <p:attrName>ppt_x</p:attrName>
                                        </p:attrNameLst>
                                      </p:cBhvr>
                                      <p:tavLst>
                                        <p:tav tm="0">
                                          <p:val>
                                            <p:strVal val="#ppt_x"/>
                                          </p:val>
                                        </p:tav>
                                        <p:tav tm="100000">
                                          <p:val>
                                            <p:strVal val="#ppt_x"/>
                                          </p:val>
                                        </p:tav>
                                      </p:tavLst>
                                    </p:anim>
                                    <p:anim calcmode="lin" valueType="num">
                                      <p:cBhvr>
                                        <p:cTn id="41" dur="1000" fill="hold"/>
                                        <p:tgtEl>
                                          <p:spTgt spid="939012"/>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939013"/>
                                        </p:tgtEl>
                                        <p:attrNameLst>
                                          <p:attrName>style.visibility</p:attrName>
                                        </p:attrNameLst>
                                      </p:cBhvr>
                                      <p:to>
                                        <p:strVal val="visible"/>
                                      </p:to>
                                    </p:set>
                                    <p:animEffect transition="in" filter="fade">
                                      <p:cBhvr>
                                        <p:cTn id="44" dur="1000"/>
                                        <p:tgtEl>
                                          <p:spTgt spid="939013"/>
                                        </p:tgtEl>
                                      </p:cBhvr>
                                    </p:animEffect>
                                    <p:anim calcmode="lin" valueType="num">
                                      <p:cBhvr>
                                        <p:cTn id="45" dur="1000" fill="hold"/>
                                        <p:tgtEl>
                                          <p:spTgt spid="939013"/>
                                        </p:tgtEl>
                                        <p:attrNameLst>
                                          <p:attrName>ppt_x</p:attrName>
                                        </p:attrNameLst>
                                      </p:cBhvr>
                                      <p:tavLst>
                                        <p:tav tm="0">
                                          <p:val>
                                            <p:strVal val="#ppt_x"/>
                                          </p:val>
                                        </p:tav>
                                        <p:tav tm="100000">
                                          <p:val>
                                            <p:strVal val="#ppt_x"/>
                                          </p:val>
                                        </p:tav>
                                      </p:tavLst>
                                    </p:anim>
                                    <p:anim calcmode="lin" valueType="num">
                                      <p:cBhvr>
                                        <p:cTn id="46" dur="1000" fill="hold"/>
                                        <p:tgtEl>
                                          <p:spTgt spid="939013"/>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0"/>
                                  </p:stCondLst>
                                  <p:childTnLst>
                                    <p:set>
                                      <p:cBhvr>
                                        <p:cTn id="48" dur="1" fill="hold">
                                          <p:stCondLst>
                                            <p:cond delay="0"/>
                                          </p:stCondLst>
                                        </p:cTn>
                                        <p:tgtEl>
                                          <p:spTgt spid="939014"/>
                                        </p:tgtEl>
                                        <p:attrNameLst>
                                          <p:attrName>style.visibility</p:attrName>
                                        </p:attrNameLst>
                                      </p:cBhvr>
                                      <p:to>
                                        <p:strVal val="visible"/>
                                      </p:to>
                                    </p:set>
                                    <p:animEffect transition="in" filter="fade">
                                      <p:cBhvr>
                                        <p:cTn id="49" dur="1000"/>
                                        <p:tgtEl>
                                          <p:spTgt spid="939014"/>
                                        </p:tgtEl>
                                      </p:cBhvr>
                                    </p:animEffect>
                                    <p:anim calcmode="lin" valueType="num">
                                      <p:cBhvr>
                                        <p:cTn id="50" dur="1000" fill="hold"/>
                                        <p:tgtEl>
                                          <p:spTgt spid="939014"/>
                                        </p:tgtEl>
                                        <p:attrNameLst>
                                          <p:attrName>ppt_x</p:attrName>
                                        </p:attrNameLst>
                                      </p:cBhvr>
                                      <p:tavLst>
                                        <p:tav tm="0">
                                          <p:val>
                                            <p:strVal val="#ppt_x"/>
                                          </p:val>
                                        </p:tav>
                                        <p:tav tm="100000">
                                          <p:val>
                                            <p:strVal val="#ppt_x"/>
                                          </p:val>
                                        </p:tav>
                                      </p:tavLst>
                                    </p:anim>
                                    <p:anim calcmode="lin" valueType="num">
                                      <p:cBhvr>
                                        <p:cTn id="51" dur="1000" fill="hold"/>
                                        <p:tgtEl>
                                          <p:spTgt spid="939014"/>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939022"/>
                                        </p:tgtEl>
                                        <p:attrNameLst>
                                          <p:attrName>style.visibility</p:attrName>
                                        </p:attrNameLst>
                                      </p:cBhvr>
                                      <p:to>
                                        <p:strVal val="visible"/>
                                      </p:to>
                                    </p:set>
                                    <p:anim calcmode="lin" valueType="num">
                                      <p:cBhvr>
                                        <p:cTn id="56" dur="1000" fill="hold"/>
                                        <p:tgtEl>
                                          <p:spTgt spid="939022"/>
                                        </p:tgtEl>
                                        <p:attrNameLst>
                                          <p:attrName>ppt_w</p:attrName>
                                        </p:attrNameLst>
                                      </p:cBhvr>
                                      <p:tavLst>
                                        <p:tav tm="0">
                                          <p:val>
                                            <p:strVal val="#ppt_w*0.70"/>
                                          </p:val>
                                        </p:tav>
                                        <p:tav tm="100000">
                                          <p:val>
                                            <p:strVal val="#ppt_w"/>
                                          </p:val>
                                        </p:tav>
                                      </p:tavLst>
                                    </p:anim>
                                    <p:anim calcmode="lin" valueType="num">
                                      <p:cBhvr>
                                        <p:cTn id="57" dur="1000" fill="hold"/>
                                        <p:tgtEl>
                                          <p:spTgt spid="939022"/>
                                        </p:tgtEl>
                                        <p:attrNameLst>
                                          <p:attrName>ppt_h</p:attrName>
                                        </p:attrNameLst>
                                      </p:cBhvr>
                                      <p:tavLst>
                                        <p:tav tm="0">
                                          <p:val>
                                            <p:strVal val="#ppt_h"/>
                                          </p:val>
                                        </p:tav>
                                        <p:tav tm="100000">
                                          <p:val>
                                            <p:strVal val="#ppt_h"/>
                                          </p:val>
                                        </p:tav>
                                      </p:tavLst>
                                    </p:anim>
                                    <p:animEffect transition="in" filter="fade">
                                      <p:cBhvr>
                                        <p:cTn id="58" dur="1000"/>
                                        <p:tgtEl>
                                          <p:spTgt spid="9390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9010" grpId="0" animBg="1"/>
      <p:bldP spid="939011" grpId="0" animBg="1"/>
      <p:bldP spid="939012" grpId="0" animBg="1"/>
      <p:bldP spid="939013" grpId="0" animBg="1"/>
      <p:bldP spid="939014" grpId="0" animBg="1"/>
      <p:bldP spid="939015" grpId="0" animBg="1"/>
      <p:bldP spid="939016" grpId="0" animBg="1"/>
      <p:bldP spid="939017" grpId="0" animBg="1"/>
      <p:bldP spid="939018" grpId="0" animBg="1"/>
      <p:bldP spid="9390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962599" y="836712"/>
            <a:ext cx="7218802" cy="2160239"/>
          </a:xfrm>
          <a:prstGeom prst="roundRect">
            <a:avLst/>
          </a:prstGeom>
          <a:solidFill>
            <a:srgbClr val="FAC090">
              <a:alpha val="50000"/>
            </a:srgbClr>
          </a:solidFill>
          <a:ln>
            <a:solidFill>
              <a:srgbClr val="21557F"/>
            </a:solidFill>
          </a:ln>
          <a:effectLst/>
        </p:spPr>
        <p:style>
          <a:lnRef idx="2">
            <a:schemeClr val="accent1">
              <a:shade val="50000"/>
            </a:schemeClr>
          </a:lnRef>
          <a:fillRef idx="1">
            <a:schemeClr val="accent1"/>
          </a:fillRef>
          <a:effectRef idx="0">
            <a:schemeClr val="accent1"/>
          </a:effectRef>
          <a:fontRef idx="minor">
            <a:schemeClr val="lt1"/>
          </a:fontRef>
        </p:style>
        <p:txBody>
          <a:bodyPr numCol="2" rtlCol="0" anchor="t" anchorCtr="0">
            <a:noAutofit/>
          </a:bodyPr>
          <a:lstStyle/>
          <a:p>
            <a:pPr>
              <a:lnSpc>
                <a:spcPct val="120000"/>
              </a:lnSpc>
            </a:pPr>
            <a:r>
              <a:rPr lang="es-ES_tradnl" sz="1200" b="1" dirty="0">
                <a:solidFill>
                  <a:schemeClr val="tx2"/>
                </a:solidFill>
                <a:latin typeface="Verdana" charset="0"/>
                <a:ea typeface="Verdana" charset="0"/>
                <a:cs typeface="Verdana" charset="0"/>
              </a:rPr>
              <a:t>Evaluar la probabilidad de IC</a:t>
            </a:r>
          </a:p>
          <a:p>
            <a:pPr marL="342900" indent="-342900">
              <a:lnSpc>
                <a:spcPct val="120000"/>
              </a:lnSpc>
              <a:buFont typeface="+mj-lt"/>
              <a:buAutoNum type="arabicPeriod"/>
            </a:pPr>
            <a:r>
              <a:rPr lang="es-ES_tradnl" sz="1200" b="1" dirty="0">
                <a:solidFill>
                  <a:schemeClr val="tx2"/>
                </a:solidFill>
                <a:latin typeface="Verdana" charset="0"/>
                <a:ea typeface="Verdana" charset="0"/>
                <a:cs typeface="Verdana" charset="0"/>
              </a:rPr>
              <a:t>Historia cl</a:t>
            </a:r>
            <a:r>
              <a:rPr lang="es-ES" sz="1200" b="1" dirty="0" err="1">
                <a:solidFill>
                  <a:schemeClr val="tx2"/>
                </a:solidFill>
                <a:latin typeface="Verdana" charset="0"/>
                <a:ea typeface="Verdana" charset="0"/>
                <a:cs typeface="Verdana" charset="0"/>
              </a:rPr>
              <a:t>ínica</a:t>
            </a:r>
            <a:endParaRPr lang="es-ES" sz="1200" b="1" dirty="0">
              <a:solidFill>
                <a:schemeClr val="tx2"/>
              </a:solidFill>
              <a:latin typeface="Verdana" charset="0"/>
              <a:ea typeface="Verdana" charset="0"/>
              <a:cs typeface="Verdana" charset="0"/>
            </a:endParaRPr>
          </a:p>
          <a:p>
            <a:pPr marL="800100" lvl="1" indent="-342900">
              <a:lnSpc>
                <a:spcPct val="120000"/>
              </a:lnSpc>
              <a:buFont typeface="Arial" charset="0"/>
              <a:buChar char="•"/>
            </a:pPr>
            <a:r>
              <a:rPr lang="es-ES" sz="1200" b="1" dirty="0">
                <a:solidFill>
                  <a:schemeClr val="tx2"/>
                </a:solidFill>
                <a:latin typeface="Verdana" charset="0"/>
                <a:ea typeface="Verdana" charset="0"/>
                <a:cs typeface="Verdana" charset="0"/>
              </a:rPr>
              <a:t>Antecedente de enfermedad coronaria.</a:t>
            </a:r>
          </a:p>
          <a:p>
            <a:pPr marL="800100" lvl="1" indent="-342900">
              <a:lnSpc>
                <a:spcPct val="120000"/>
              </a:lnSpc>
              <a:buFont typeface="Arial" charset="0"/>
              <a:buChar char="•"/>
            </a:pPr>
            <a:r>
              <a:rPr lang="es-ES" sz="1200" b="1" dirty="0">
                <a:solidFill>
                  <a:schemeClr val="tx2"/>
                </a:solidFill>
                <a:latin typeface="Verdana" charset="0"/>
                <a:ea typeface="Verdana" charset="0"/>
                <a:cs typeface="Verdana" charset="0"/>
              </a:rPr>
              <a:t>Antecedente de HTA.</a:t>
            </a:r>
          </a:p>
          <a:p>
            <a:pPr marL="800100" lvl="1" indent="-342900">
              <a:lnSpc>
                <a:spcPct val="120000"/>
              </a:lnSpc>
              <a:buFont typeface="Arial" charset="0"/>
              <a:buChar char="•"/>
            </a:pPr>
            <a:r>
              <a:rPr lang="es-ES" sz="1200" b="1" dirty="0">
                <a:solidFill>
                  <a:schemeClr val="tx2"/>
                </a:solidFill>
                <a:latin typeface="Verdana" charset="0"/>
                <a:ea typeface="Verdana" charset="0"/>
                <a:cs typeface="Verdana" charset="0"/>
              </a:rPr>
              <a:t>Exposición a fármacos </a:t>
            </a:r>
            <a:r>
              <a:rPr lang="es-ES" sz="1200" b="1" dirty="0" err="1">
                <a:solidFill>
                  <a:schemeClr val="tx2"/>
                </a:solidFill>
                <a:latin typeface="Verdana" charset="0"/>
                <a:ea typeface="Verdana" charset="0"/>
                <a:cs typeface="Verdana" charset="0"/>
              </a:rPr>
              <a:t>cardiotóxicos</a:t>
            </a:r>
            <a:r>
              <a:rPr lang="es-ES" sz="1200" b="1" dirty="0">
                <a:solidFill>
                  <a:schemeClr val="tx2"/>
                </a:solidFill>
                <a:latin typeface="Verdana" charset="0"/>
                <a:ea typeface="Verdana" charset="0"/>
                <a:cs typeface="Verdana" charset="0"/>
              </a:rPr>
              <a:t>/radiación.</a:t>
            </a:r>
          </a:p>
          <a:p>
            <a:pPr marL="800100" lvl="1" indent="-342900">
              <a:lnSpc>
                <a:spcPct val="120000"/>
              </a:lnSpc>
              <a:buFont typeface="Arial" charset="0"/>
              <a:buChar char="•"/>
            </a:pPr>
            <a:r>
              <a:rPr lang="es-ES" sz="1200" b="1" dirty="0">
                <a:solidFill>
                  <a:schemeClr val="tx2"/>
                </a:solidFill>
                <a:latin typeface="Verdana" charset="0"/>
                <a:ea typeface="Verdana" charset="0"/>
                <a:cs typeface="Verdana" charset="0"/>
              </a:rPr>
              <a:t>Uso de diuréticos.</a:t>
            </a:r>
          </a:p>
          <a:p>
            <a:pPr marL="800100" lvl="1" indent="-342900">
              <a:lnSpc>
                <a:spcPct val="120000"/>
              </a:lnSpc>
              <a:buFont typeface="Arial" charset="0"/>
              <a:buChar char="•"/>
            </a:pPr>
            <a:r>
              <a:rPr lang="es-ES" sz="1200" b="1" dirty="0" err="1">
                <a:solidFill>
                  <a:schemeClr val="tx2"/>
                </a:solidFill>
                <a:latin typeface="Verdana" charset="0"/>
                <a:ea typeface="Verdana" charset="0"/>
                <a:cs typeface="Verdana" charset="0"/>
              </a:rPr>
              <a:t>Ortopnea</a:t>
            </a:r>
            <a:r>
              <a:rPr lang="es-ES" sz="1200" b="1" dirty="0">
                <a:solidFill>
                  <a:schemeClr val="tx2"/>
                </a:solidFill>
                <a:latin typeface="Verdana" charset="0"/>
                <a:ea typeface="Verdana" charset="0"/>
                <a:cs typeface="Verdana" charset="0"/>
              </a:rPr>
              <a:t> / DPN.</a:t>
            </a:r>
          </a:p>
          <a:p>
            <a:pPr marL="800100" lvl="1" indent="-342900">
              <a:lnSpc>
                <a:spcPct val="120000"/>
              </a:lnSpc>
              <a:buFont typeface="Arial" charset="0"/>
              <a:buChar char="•"/>
            </a:pPr>
            <a:endParaRPr lang="es-ES" sz="1200" b="1" dirty="0">
              <a:solidFill>
                <a:schemeClr val="tx2"/>
              </a:solidFill>
              <a:latin typeface="Verdana" charset="0"/>
              <a:ea typeface="Verdana" charset="0"/>
              <a:cs typeface="Verdana" charset="0"/>
            </a:endParaRPr>
          </a:p>
          <a:p>
            <a:pPr marL="800100" lvl="1" indent="-342900">
              <a:lnSpc>
                <a:spcPct val="120000"/>
              </a:lnSpc>
              <a:buFont typeface="Arial" charset="0"/>
              <a:buChar char="•"/>
            </a:pPr>
            <a:endParaRPr lang="es-ES" sz="1200" b="1" dirty="0">
              <a:solidFill>
                <a:schemeClr val="tx2"/>
              </a:solidFill>
              <a:latin typeface="Verdana" charset="0"/>
              <a:ea typeface="Verdana" charset="0"/>
              <a:cs typeface="Verdana" charset="0"/>
            </a:endParaRPr>
          </a:p>
          <a:p>
            <a:pPr marL="342900" indent="-342900">
              <a:lnSpc>
                <a:spcPct val="120000"/>
              </a:lnSpc>
              <a:buFont typeface="+mj-lt"/>
              <a:buAutoNum type="arabicPeriod" startAt="2"/>
            </a:pPr>
            <a:r>
              <a:rPr lang="es-ES" sz="1200" b="1" dirty="0">
                <a:solidFill>
                  <a:schemeClr val="tx2"/>
                </a:solidFill>
                <a:latin typeface="Verdana" charset="0"/>
                <a:ea typeface="Verdana" charset="0"/>
                <a:cs typeface="Verdana" charset="0"/>
              </a:rPr>
              <a:t>Examen físico</a:t>
            </a:r>
          </a:p>
          <a:p>
            <a:pPr marL="800100" lvl="1" indent="-342900">
              <a:lnSpc>
                <a:spcPct val="120000"/>
              </a:lnSpc>
              <a:buFont typeface="Arial" charset="0"/>
              <a:buChar char="•"/>
            </a:pPr>
            <a:r>
              <a:rPr lang="es-ES" sz="1200" b="1" dirty="0">
                <a:solidFill>
                  <a:schemeClr val="tx2"/>
                </a:solidFill>
                <a:latin typeface="Verdana" charset="0"/>
                <a:ea typeface="Verdana" charset="0"/>
                <a:cs typeface="Verdana" charset="0"/>
              </a:rPr>
              <a:t>Estertores crepitantes.</a:t>
            </a:r>
          </a:p>
          <a:p>
            <a:pPr marL="800100" lvl="1" indent="-342900">
              <a:lnSpc>
                <a:spcPct val="120000"/>
              </a:lnSpc>
              <a:buFont typeface="Arial" charset="0"/>
              <a:buChar char="•"/>
            </a:pPr>
            <a:r>
              <a:rPr lang="es-ES" sz="1200" b="1" dirty="0">
                <a:solidFill>
                  <a:schemeClr val="tx2"/>
                </a:solidFill>
                <a:latin typeface="Verdana" charset="0"/>
                <a:ea typeface="Verdana" charset="0"/>
                <a:cs typeface="Verdana" charset="0"/>
              </a:rPr>
              <a:t>Edema MMII.</a:t>
            </a:r>
          </a:p>
          <a:p>
            <a:pPr marL="800100" lvl="1" indent="-342900">
              <a:lnSpc>
                <a:spcPct val="120000"/>
              </a:lnSpc>
              <a:buFont typeface="Arial" charset="0"/>
              <a:buChar char="•"/>
            </a:pPr>
            <a:r>
              <a:rPr lang="es-ES" sz="1200" b="1" dirty="0">
                <a:solidFill>
                  <a:schemeClr val="tx2"/>
                </a:solidFill>
                <a:latin typeface="Verdana" charset="0"/>
                <a:ea typeface="Verdana" charset="0"/>
                <a:cs typeface="Verdana" charset="0"/>
              </a:rPr>
              <a:t>Soplos cardiacos.</a:t>
            </a:r>
          </a:p>
          <a:p>
            <a:pPr marL="800100" lvl="1" indent="-342900">
              <a:lnSpc>
                <a:spcPct val="120000"/>
              </a:lnSpc>
              <a:buFont typeface="Arial" charset="0"/>
              <a:buChar char="•"/>
            </a:pPr>
            <a:r>
              <a:rPr lang="es-ES" sz="1200" b="1" dirty="0">
                <a:solidFill>
                  <a:schemeClr val="tx2"/>
                </a:solidFill>
                <a:latin typeface="Verdana" charset="0"/>
                <a:ea typeface="Verdana" charset="0"/>
                <a:cs typeface="Verdana" charset="0"/>
              </a:rPr>
              <a:t>Ingurgitación yugular.</a:t>
            </a:r>
          </a:p>
          <a:p>
            <a:pPr marL="800100" lvl="1" indent="-342900">
              <a:lnSpc>
                <a:spcPct val="120000"/>
              </a:lnSpc>
              <a:buFont typeface="Arial" charset="0"/>
              <a:buChar char="•"/>
            </a:pPr>
            <a:r>
              <a:rPr lang="es-ES" sz="1200" b="1" dirty="0">
                <a:solidFill>
                  <a:schemeClr val="tx2"/>
                </a:solidFill>
                <a:latin typeface="Verdana" charset="0"/>
                <a:ea typeface="Verdana" charset="0"/>
                <a:cs typeface="Verdana" charset="0"/>
              </a:rPr>
              <a:t>Desplazamiento izquierdo del latido apical.</a:t>
            </a:r>
          </a:p>
          <a:p>
            <a:pPr marL="342900" indent="-342900">
              <a:lnSpc>
                <a:spcPct val="120000"/>
              </a:lnSpc>
              <a:buFont typeface="+mj-lt"/>
              <a:buAutoNum type="arabicPeriod" startAt="3"/>
            </a:pPr>
            <a:r>
              <a:rPr lang="es-ES" sz="1200" b="1" dirty="0">
                <a:solidFill>
                  <a:schemeClr val="tx2"/>
                </a:solidFill>
                <a:latin typeface="Verdana" charset="0"/>
                <a:ea typeface="Verdana" charset="0"/>
                <a:cs typeface="Verdana" charset="0"/>
              </a:rPr>
              <a:t>ECG</a:t>
            </a:r>
          </a:p>
          <a:p>
            <a:pPr marL="800100" lvl="1" indent="-342900">
              <a:lnSpc>
                <a:spcPct val="120000"/>
              </a:lnSpc>
              <a:buFont typeface="Arial" charset="0"/>
              <a:buChar char="•"/>
            </a:pPr>
            <a:r>
              <a:rPr lang="es-ES" sz="1200" b="1" dirty="0">
                <a:solidFill>
                  <a:schemeClr val="tx2"/>
                </a:solidFill>
                <a:latin typeface="Verdana" charset="0"/>
                <a:ea typeface="Verdana" charset="0"/>
                <a:cs typeface="Verdana" charset="0"/>
              </a:rPr>
              <a:t>Cualquier alteración.</a:t>
            </a:r>
            <a:endParaRPr lang="es-ES_tradnl" sz="1200" b="1" dirty="0">
              <a:solidFill>
                <a:schemeClr val="tx2"/>
              </a:solidFill>
              <a:latin typeface="Verdana" charset="0"/>
              <a:ea typeface="Verdana" charset="0"/>
              <a:cs typeface="Verdana" charset="0"/>
            </a:endParaRPr>
          </a:p>
          <a:p>
            <a:pPr>
              <a:lnSpc>
                <a:spcPct val="120000"/>
              </a:lnSpc>
            </a:pPr>
            <a:endParaRPr lang="es-ES" sz="1100" dirty="0">
              <a:solidFill>
                <a:schemeClr val="tx2"/>
              </a:solidFill>
              <a:latin typeface="Verdana" charset="0"/>
              <a:ea typeface="Verdana" charset="0"/>
              <a:cs typeface="Verdana" charset="0"/>
            </a:endParaRPr>
          </a:p>
        </p:txBody>
      </p:sp>
      <p:sp>
        <p:nvSpPr>
          <p:cNvPr id="3" name="Rectángulo redondeado 2"/>
          <p:cNvSpPr/>
          <p:nvPr/>
        </p:nvSpPr>
        <p:spPr>
          <a:xfrm>
            <a:off x="1331640" y="116632"/>
            <a:ext cx="6437117" cy="512068"/>
          </a:xfrm>
          <a:prstGeom prst="roundRect">
            <a:avLst/>
          </a:prstGeom>
          <a:solidFill>
            <a:srgbClr val="F39A44">
              <a:alpha val="50000"/>
            </a:srgbClr>
          </a:solidFill>
          <a:ln>
            <a:solidFill>
              <a:srgbClr val="21557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400" b="1" dirty="0">
                <a:solidFill>
                  <a:schemeClr val="tx2"/>
                </a:solidFill>
                <a:latin typeface="Verdana" charset="0"/>
                <a:ea typeface="Verdana" charset="0"/>
                <a:cs typeface="Verdana" charset="0"/>
              </a:rPr>
              <a:t>Paciente con sospecha de IC (</a:t>
            </a:r>
            <a:r>
              <a:rPr lang="es-ES_tradnl" sz="1400" b="1" dirty="0" err="1">
                <a:solidFill>
                  <a:schemeClr val="tx2"/>
                </a:solidFill>
                <a:latin typeface="Verdana" charset="0"/>
                <a:ea typeface="Verdana" charset="0"/>
                <a:cs typeface="Verdana" charset="0"/>
              </a:rPr>
              <a:t>presentaci</a:t>
            </a:r>
            <a:r>
              <a:rPr lang="es-ES" sz="1400" b="1" dirty="0" err="1">
                <a:solidFill>
                  <a:schemeClr val="tx2"/>
                </a:solidFill>
                <a:latin typeface="Verdana" charset="0"/>
                <a:ea typeface="Verdana" charset="0"/>
                <a:cs typeface="Verdana" charset="0"/>
              </a:rPr>
              <a:t>ón</a:t>
            </a:r>
            <a:r>
              <a:rPr lang="es-ES" sz="1400" b="1" dirty="0">
                <a:solidFill>
                  <a:schemeClr val="tx2"/>
                </a:solidFill>
                <a:latin typeface="Verdana" charset="0"/>
                <a:ea typeface="Verdana" charset="0"/>
                <a:cs typeface="Verdana" charset="0"/>
              </a:rPr>
              <a:t> no aguda)</a:t>
            </a:r>
            <a:endParaRPr lang="es-ES_tradnl" sz="1400" b="1" dirty="0">
              <a:solidFill>
                <a:schemeClr val="tx2"/>
              </a:solidFill>
              <a:latin typeface="Verdana" charset="0"/>
              <a:ea typeface="Verdana" charset="0"/>
              <a:cs typeface="Verdana" charset="0"/>
            </a:endParaRPr>
          </a:p>
        </p:txBody>
      </p:sp>
      <p:sp>
        <p:nvSpPr>
          <p:cNvPr id="4" name="Rectángulo redondeado 3"/>
          <p:cNvSpPr/>
          <p:nvPr/>
        </p:nvSpPr>
        <p:spPr>
          <a:xfrm>
            <a:off x="2975516" y="3577621"/>
            <a:ext cx="3192968" cy="931499"/>
          </a:xfrm>
          <a:prstGeom prst="roundRect">
            <a:avLst/>
          </a:prstGeom>
          <a:solidFill>
            <a:srgbClr val="4F81BD">
              <a:alpha val="50000"/>
            </a:srgbClr>
          </a:solidFill>
          <a:ln>
            <a:solidFill>
              <a:srgbClr val="21557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s-ES_tradnl" sz="1200" b="1" dirty="0" smtClean="0">
                <a:solidFill>
                  <a:schemeClr val="tx2"/>
                </a:solidFill>
                <a:latin typeface="Verdana" charset="0"/>
                <a:ea typeface="Verdana" charset="0"/>
                <a:cs typeface="Verdana" charset="0"/>
              </a:rPr>
              <a:t>P</a:t>
            </a:r>
            <a:r>
              <a:rPr lang="es-ES" sz="1200" b="1" dirty="0" err="1">
                <a:solidFill>
                  <a:schemeClr val="tx2"/>
                </a:solidFill>
                <a:latin typeface="Verdana" charset="0"/>
                <a:ea typeface="Verdana" charset="0"/>
                <a:cs typeface="Verdana" charset="0"/>
              </a:rPr>
              <a:t>éptidos</a:t>
            </a:r>
            <a:r>
              <a:rPr lang="es-ES" sz="1200" b="1" dirty="0">
                <a:solidFill>
                  <a:schemeClr val="tx2"/>
                </a:solidFill>
                <a:latin typeface="Verdana" charset="0"/>
                <a:ea typeface="Verdana" charset="0"/>
                <a:cs typeface="Verdana" charset="0"/>
              </a:rPr>
              <a:t> </a:t>
            </a:r>
            <a:r>
              <a:rPr lang="es-ES" sz="1200" b="1" dirty="0" err="1">
                <a:solidFill>
                  <a:schemeClr val="tx2"/>
                </a:solidFill>
                <a:latin typeface="Verdana" charset="0"/>
                <a:ea typeface="Verdana" charset="0"/>
                <a:cs typeface="Verdana" charset="0"/>
              </a:rPr>
              <a:t>natriuréticos</a:t>
            </a:r>
            <a:r>
              <a:rPr lang="es-ES" sz="1200" b="1" dirty="0">
                <a:solidFill>
                  <a:schemeClr val="tx2"/>
                </a:solidFill>
                <a:latin typeface="Verdana" charset="0"/>
                <a:ea typeface="Verdana" charset="0"/>
                <a:cs typeface="Verdana" charset="0"/>
              </a:rPr>
              <a:t>:</a:t>
            </a:r>
          </a:p>
          <a:p>
            <a:pPr lvl="1" indent="-228600">
              <a:buFont typeface="Arial" charset="0"/>
              <a:buChar char="•"/>
            </a:pPr>
            <a:r>
              <a:rPr lang="es-ES" sz="1200" b="1" dirty="0" smtClean="0">
                <a:solidFill>
                  <a:schemeClr val="tx2"/>
                </a:solidFill>
                <a:latin typeface="Verdana" charset="0"/>
                <a:ea typeface="Verdana" charset="0"/>
                <a:cs typeface="Verdana" charset="0"/>
              </a:rPr>
              <a:t>NT-</a:t>
            </a:r>
            <a:r>
              <a:rPr lang="es-ES" sz="1200" b="1" dirty="0" err="1" smtClean="0">
                <a:solidFill>
                  <a:schemeClr val="tx2"/>
                </a:solidFill>
                <a:latin typeface="Verdana" charset="0"/>
                <a:ea typeface="Verdana" charset="0"/>
                <a:cs typeface="Verdana" charset="0"/>
              </a:rPr>
              <a:t>proBNP</a:t>
            </a:r>
            <a:r>
              <a:rPr lang="es-ES" sz="1200" b="1" dirty="0" smtClean="0">
                <a:solidFill>
                  <a:schemeClr val="tx2"/>
                </a:solidFill>
                <a:latin typeface="Verdana" charset="0"/>
                <a:ea typeface="Verdana" charset="0"/>
                <a:cs typeface="Verdana" charset="0"/>
              </a:rPr>
              <a:t> </a:t>
            </a:r>
            <a:r>
              <a:rPr lang="es-ES" sz="1200" b="1" dirty="0" smtClean="0">
                <a:solidFill>
                  <a:schemeClr val="tx2"/>
                </a:solidFill>
                <a:latin typeface="Verdana" charset="0"/>
                <a:ea typeface="Verdana" charset="0"/>
                <a:cs typeface="Verdana" charset="0"/>
              </a:rPr>
              <a:t>&gt;= 125 </a:t>
            </a:r>
            <a:r>
              <a:rPr lang="es-ES" sz="1200" b="1" dirty="0" err="1">
                <a:solidFill>
                  <a:schemeClr val="tx2"/>
                </a:solidFill>
                <a:latin typeface="Verdana" charset="0"/>
                <a:ea typeface="Verdana" charset="0"/>
                <a:cs typeface="Verdana" charset="0"/>
              </a:rPr>
              <a:t>pg</a:t>
            </a:r>
            <a:r>
              <a:rPr lang="es-ES" sz="1200" b="1" dirty="0">
                <a:solidFill>
                  <a:schemeClr val="tx2"/>
                </a:solidFill>
                <a:latin typeface="Verdana" charset="0"/>
                <a:ea typeface="Verdana" charset="0"/>
                <a:cs typeface="Verdana" charset="0"/>
              </a:rPr>
              <a:t>/ml</a:t>
            </a:r>
          </a:p>
          <a:p>
            <a:pPr lvl="1" indent="-228600">
              <a:buFont typeface="Arial" charset="0"/>
              <a:buChar char="•"/>
            </a:pPr>
            <a:r>
              <a:rPr lang="es-ES" sz="1200" b="1" dirty="0">
                <a:solidFill>
                  <a:schemeClr val="tx2"/>
                </a:solidFill>
                <a:latin typeface="Verdana" charset="0"/>
                <a:ea typeface="Verdana" charset="0"/>
                <a:cs typeface="Verdana" charset="0"/>
              </a:rPr>
              <a:t>BNP </a:t>
            </a:r>
            <a:r>
              <a:rPr lang="es-ES" sz="1200" b="1" dirty="0" smtClean="0">
                <a:solidFill>
                  <a:schemeClr val="tx2"/>
                </a:solidFill>
                <a:latin typeface="Verdana" charset="0"/>
                <a:ea typeface="Verdana" charset="0"/>
                <a:cs typeface="Verdana" charset="0"/>
              </a:rPr>
              <a:t>&gt;= 35 </a:t>
            </a:r>
            <a:r>
              <a:rPr lang="es-ES" sz="1200" b="1" dirty="0" err="1">
                <a:solidFill>
                  <a:schemeClr val="tx2"/>
                </a:solidFill>
                <a:latin typeface="Verdana" charset="0"/>
                <a:ea typeface="Verdana" charset="0"/>
                <a:cs typeface="Verdana" charset="0"/>
              </a:rPr>
              <a:t>pg</a:t>
            </a:r>
            <a:r>
              <a:rPr lang="es-ES" sz="1200" b="1" dirty="0">
                <a:solidFill>
                  <a:schemeClr val="tx2"/>
                </a:solidFill>
                <a:latin typeface="Verdana" charset="0"/>
                <a:ea typeface="Verdana" charset="0"/>
                <a:cs typeface="Verdana" charset="0"/>
              </a:rPr>
              <a:t>/ml</a:t>
            </a:r>
            <a:endParaRPr lang="es-ES_tradnl" sz="1200" b="1" dirty="0">
              <a:solidFill>
                <a:schemeClr val="tx2"/>
              </a:solidFill>
              <a:latin typeface="Verdana" charset="0"/>
              <a:ea typeface="Verdana" charset="0"/>
              <a:cs typeface="Verdana" charset="0"/>
            </a:endParaRPr>
          </a:p>
        </p:txBody>
      </p:sp>
      <p:sp>
        <p:nvSpPr>
          <p:cNvPr id="5" name="Rectángulo redondeado 4"/>
          <p:cNvSpPr/>
          <p:nvPr/>
        </p:nvSpPr>
        <p:spPr>
          <a:xfrm>
            <a:off x="1115616" y="4869160"/>
            <a:ext cx="3456384" cy="424036"/>
          </a:xfrm>
          <a:prstGeom prst="roundRect">
            <a:avLst/>
          </a:prstGeom>
          <a:solidFill>
            <a:srgbClr val="4F81BD">
              <a:alpha val="50000"/>
            </a:srgbClr>
          </a:solidFill>
          <a:ln>
            <a:solidFill>
              <a:srgbClr val="21557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200" b="1" dirty="0" err="1">
                <a:solidFill>
                  <a:schemeClr val="tx2"/>
                </a:solidFill>
                <a:latin typeface="Verdana" charset="0"/>
                <a:ea typeface="Verdana" charset="0"/>
                <a:cs typeface="Verdana" charset="0"/>
              </a:rPr>
              <a:t>Ecocardiograf</a:t>
            </a:r>
            <a:r>
              <a:rPr lang="es-ES" sz="1200" b="1" dirty="0" err="1">
                <a:solidFill>
                  <a:schemeClr val="tx2"/>
                </a:solidFill>
                <a:latin typeface="Verdana" charset="0"/>
                <a:ea typeface="Verdana" charset="0"/>
                <a:cs typeface="Verdana" charset="0"/>
              </a:rPr>
              <a:t>ía</a:t>
            </a:r>
            <a:endParaRPr lang="es-ES_tradnl" sz="1200" b="1" dirty="0">
              <a:solidFill>
                <a:schemeClr val="tx2"/>
              </a:solidFill>
              <a:latin typeface="Verdana" charset="0"/>
              <a:ea typeface="Verdana" charset="0"/>
              <a:cs typeface="Verdana" charset="0"/>
            </a:endParaRPr>
          </a:p>
        </p:txBody>
      </p:sp>
      <p:sp>
        <p:nvSpPr>
          <p:cNvPr id="6" name="Rectángulo redondeado 5"/>
          <p:cNvSpPr/>
          <p:nvPr/>
        </p:nvSpPr>
        <p:spPr>
          <a:xfrm>
            <a:off x="6642484" y="3587689"/>
            <a:ext cx="2339752" cy="921431"/>
          </a:xfrm>
          <a:prstGeom prst="roundRect">
            <a:avLst/>
          </a:prstGeom>
          <a:solidFill>
            <a:srgbClr val="4F81BD">
              <a:alpha val="50000"/>
            </a:srgbClr>
          </a:solidFill>
          <a:ln>
            <a:solidFill>
              <a:srgbClr val="21557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s-ES_tradnl" sz="1200" b="1" dirty="0">
                <a:solidFill>
                  <a:schemeClr val="tx2"/>
                </a:solidFill>
                <a:latin typeface="Verdana" charset="0"/>
                <a:ea typeface="Verdana" charset="0"/>
                <a:cs typeface="Verdana" charset="0"/>
              </a:rPr>
              <a:t>IC poco probable:</a:t>
            </a:r>
          </a:p>
          <a:p>
            <a:pPr algn="ctr"/>
            <a:r>
              <a:rPr lang="es-ES_tradnl" sz="1200" b="1" dirty="0">
                <a:solidFill>
                  <a:schemeClr val="tx2"/>
                </a:solidFill>
                <a:latin typeface="Verdana" charset="0"/>
                <a:ea typeface="Verdana" charset="0"/>
                <a:cs typeface="Verdana" charset="0"/>
              </a:rPr>
              <a:t>c</a:t>
            </a:r>
            <a:r>
              <a:rPr lang="es-ES_tradnl" sz="1200" b="1" dirty="0" smtClean="0">
                <a:solidFill>
                  <a:schemeClr val="tx2"/>
                </a:solidFill>
                <a:latin typeface="Verdana" charset="0"/>
                <a:ea typeface="Verdana" charset="0"/>
                <a:cs typeface="Verdana" charset="0"/>
              </a:rPr>
              <a:t>onsiderar </a:t>
            </a:r>
            <a:r>
              <a:rPr lang="es-ES_tradnl" sz="1200" b="1" dirty="0">
                <a:solidFill>
                  <a:schemeClr val="tx2"/>
                </a:solidFill>
                <a:latin typeface="Verdana" charset="0"/>
                <a:ea typeface="Verdana" charset="0"/>
                <a:cs typeface="Verdana" charset="0"/>
              </a:rPr>
              <a:t>otros </a:t>
            </a:r>
            <a:r>
              <a:rPr lang="es-ES_tradnl" sz="1200" b="1" dirty="0" err="1">
                <a:solidFill>
                  <a:schemeClr val="tx2"/>
                </a:solidFill>
                <a:latin typeface="Verdana" charset="0"/>
                <a:ea typeface="Verdana" charset="0"/>
                <a:cs typeface="Verdana" charset="0"/>
              </a:rPr>
              <a:t>diagn</a:t>
            </a:r>
            <a:r>
              <a:rPr lang="es-ES" sz="1200" b="1" dirty="0" err="1">
                <a:solidFill>
                  <a:schemeClr val="tx2"/>
                </a:solidFill>
                <a:latin typeface="Verdana" charset="0"/>
                <a:ea typeface="Verdana" charset="0"/>
                <a:cs typeface="Verdana" charset="0"/>
              </a:rPr>
              <a:t>ósticos</a:t>
            </a:r>
            <a:endParaRPr lang="es-ES_tradnl" sz="1200" b="1" dirty="0">
              <a:solidFill>
                <a:schemeClr val="tx2"/>
              </a:solidFill>
              <a:latin typeface="Verdana" charset="0"/>
              <a:ea typeface="Verdana" charset="0"/>
              <a:cs typeface="Verdana" charset="0"/>
            </a:endParaRPr>
          </a:p>
        </p:txBody>
      </p:sp>
      <p:sp>
        <p:nvSpPr>
          <p:cNvPr id="7" name="Rectángulo redondeado 6"/>
          <p:cNvSpPr/>
          <p:nvPr/>
        </p:nvSpPr>
        <p:spPr>
          <a:xfrm>
            <a:off x="780350" y="5712173"/>
            <a:ext cx="7583300" cy="381123"/>
          </a:xfrm>
          <a:prstGeom prst="roundRect">
            <a:avLst/>
          </a:prstGeom>
          <a:solidFill>
            <a:srgbClr val="287AC8">
              <a:alpha val="49804"/>
            </a:srgbClr>
          </a:solidFill>
          <a:ln>
            <a:solidFill>
              <a:srgbClr val="21557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600" b="1" dirty="0">
                <a:solidFill>
                  <a:schemeClr val="tx2"/>
                </a:solidFill>
                <a:latin typeface="Verdana" charset="0"/>
                <a:ea typeface="Verdana" charset="0"/>
                <a:cs typeface="Verdana" charset="0"/>
              </a:rPr>
              <a:t>Si la IC se confirma: </a:t>
            </a:r>
            <a:r>
              <a:rPr lang="es-ES_tradnl" sz="1600" b="1" dirty="0" smtClean="0">
                <a:solidFill>
                  <a:schemeClr val="tx2"/>
                </a:solidFill>
                <a:latin typeface="Verdana" charset="0"/>
                <a:ea typeface="Verdana" charset="0"/>
                <a:cs typeface="Verdana" charset="0"/>
              </a:rPr>
              <a:t>determinar </a:t>
            </a:r>
            <a:r>
              <a:rPr lang="es-ES_tradnl" sz="1600" b="1" dirty="0" err="1">
                <a:solidFill>
                  <a:schemeClr val="tx2"/>
                </a:solidFill>
                <a:latin typeface="Verdana" charset="0"/>
                <a:ea typeface="Verdana" charset="0"/>
                <a:cs typeface="Verdana" charset="0"/>
              </a:rPr>
              <a:t>etiolog</a:t>
            </a:r>
            <a:r>
              <a:rPr lang="es-ES" sz="1600" b="1" dirty="0" err="1">
                <a:solidFill>
                  <a:schemeClr val="tx2"/>
                </a:solidFill>
                <a:latin typeface="Verdana" charset="0"/>
                <a:ea typeface="Verdana" charset="0"/>
                <a:cs typeface="Verdana" charset="0"/>
              </a:rPr>
              <a:t>ía</a:t>
            </a:r>
            <a:r>
              <a:rPr lang="es-ES" sz="1600" b="1" dirty="0">
                <a:solidFill>
                  <a:schemeClr val="tx2"/>
                </a:solidFill>
                <a:latin typeface="Verdana" charset="0"/>
                <a:ea typeface="Verdana" charset="0"/>
                <a:cs typeface="Verdana" charset="0"/>
              </a:rPr>
              <a:t> e iniciar tratamiento</a:t>
            </a:r>
            <a:endParaRPr lang="es-ES_tradnl" sz="1600" b="1" dirty="0">
              <a:solidFill>
                <a:schemeClr val="tx2"/>
              </a:solidFill>
              <a:latin typeface="Verdana" charset="0"/>
              <a:ea typeface="Verdana" charset="0"/>
              <a:cs typeface="Verdana" charset="0"/>
            </a:endParaRPr>
          </a:p>
        </p:txBody>
      </p:sp>
      <p:cxnSp>
        <p:nvCxnSpPr>
          <p:cNvPr id="8" name="Conector recto de flecha 7"/>
          <p:cNvCxnSpPr/>
          <p:nvPr/>
        </p:nvCxnSpPr>
        <p:spPr>
          <a:xfrm>
            <a:off x="4572000" y="620688"/>
            <a:ext cx="0" cy="216024"/>
          </a:xfrm>
          <a:prstGeom prst="straightConnector1">
            <a:avLst/>
          </a:prstGeom>
          <a:ln w="38100">
            <a:solidFill>
              <a:srgbClr val="D97A33"/>
            </a:solidFill>
            <a:tailEnd type="stealth"/>
          </a:ln>
        </p:spPr>
        <p:style>
          <a:lnRef idx="1">
            <a:schemeClr val="accent1"/>
          </a:lnRef>
          <a:fillRef idx="0">
            <a:schemeClr val="accent1"/>
          </a:fillRef>
          <a:effectRef idx="0">
            <a:schemeClr val="accent1"/>
          </a:effectRef>
          <a:fontRef idx="minor">
            <a:schemeClr val="tx1"/>
          </a:fontRef>
        </p:style>
      </p:cxnSp>
      <p:cxnSp>
        <p:nvCxnSpPr>
          <p:cNvPr id="10" name="Conector recto de flecha 9"/>
          <p:cNvCxnSpPr>
            <a:stCxn id="2" idx="2"/>
          </p:cNvCxnSpPr>
          <p:nvPr/>
        </p:nvCxnSpPr>
        <p:spPr>
          <a:xfrm>
            <a:off x="4572000" y="2996951"/>
            <a:ext cx="0" cy="563976"/>
          </a:xfrm>
          <a:prstGeom prst="straightConnector1">
            <a:avLst/>
          </a:prstGeom>
          <a:ln w="38100">
            <a:solidFill>
              <a:srgbClr val="21557F"/>
            </a:solidFill>
            <a:tailEnd type="arrow"/>
          </a:ln>
        </p:spPr>
        <p:style>
          <a:lnRef idx="1">
            <a:schemeClr val="accent1"/>
          </a:lnRef>
          <a:fillRef idx="0">
            <a:schemeClr val="accent1"/>
          </a:fillRef>
          <a:effectRef idx="0">
            <a:schemeClr val="accent1"/>
          </a:effectRef>
          <a:fontRef idx="minor">
            <a:schemeClr val="tx1"/>
          </a:fontRef>
        </p:style>
      </p:cxnSp>
      <p:cxnSp>
        <p:nvCxnSpPr>
          <p:cNvPr id="11" name="Conector recto de flecha 10"/>
          <p:cNvCxnSpPr>
            <a:endCxn id="6" idx="0"/>
          </p:cNvCxnSpPr>
          <p:nvPr/>
        </p:nvCxnSpPr>
        <p:spPr>
          <a:xfrm>
            <a:off x="7812360" y="2996952"/>
            <a:ext cx="0" cy="590737"/>
          </a:xfrm>
          <a:prstGeom prst="straightConnector1">
            <a:avLst/>
          </a:prstGeom>
          <a:ln w="38100">
            <a:solidFill>
              <a:srgbClr val="21557F"/>
            </a:solidFill>
            <a:tailEnd type="arrow"/>
          </a:ln>
        </p:spPr>
        <p:style>
          <a:lnRef idx="1">
            <a:schemeClr val="accent1"/>
          </a:lnRef>
          <a:fillRef idx="0">
            <a:schemeClr val="accent1"/>
          </a:fillRef>
          <a:effectRef idx="0">
            <a:schemeClr val="accent1"/>
          </a:effectRef>
          <a:fontRef idx="minor">
            <a:schemeClr val="tx1"/>
          </a:fontRef>
        </p:style>
      </p:cxnSp>
      <p:cxnSp>
        <p:nvCxnSpPr>
          <p:cNvPr id="14" name="Conector recto de flecha 13"/>
          <p:cNvCxnSpPr/>
          <p:nvPr/>
        </p:nvCxnSpPr>
        <p:spPr>
          <a:xfrm>
            <a:off x="2238376" y="2996952"/>
            <a:ext cx="1" cy="1872208"/>
          </a:xfrm>
          <a:prstGeom prst="straightConnector1">
            <a:avLst/>
          </a:prstGeom>
          <a:ln w="38100">
            <a:solidFill>
              <a:srgbClr val="21557F"/>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6" name="Conector recto de flecha 15"/>
          <p:cNvCxnSpPr/>
          <p:nvPr/>
        </p:nvCxnSpPr>
        <p:spPr>
          <a:xfrm>
            <a:off x="3779912" y="4509120"/>
            <a:ext cx="0" cy="360040"/>
          </a:xfrm>
          <a:prstGeom prst="straightConnector1">
            <a:avLst/>
          </a:prstGeom>
          <a:ln w="38100">
            <a:solidFill>
              <a:srgbClr val="21557F"/>
            </a:solidFill>
            <a:tailEnd type="arrow"/>
          </a:ln>
        </p:spPr>
        <p:style>
          <a:lnRef idx="1">
            <a:schemeClr val="accent1"/>
          </a:lnRef>
          <a:fillRef idx="0">
            <a:schemeClr val="accent1"/>
          </a:fillRef>
          <a:effectRef idx="0">
            <a:schemeClr val="accent1"/>
          </a:effectRef>
          <a:fontRef idx="minor">
            <a:schemeClr val="tx1"/>
          </a:fontRef>
        </p:style>
      </p:cxnSp>
      <p:cxnSp>
        <p:nvCxnSpPr>
          <p:cNvPr id="20" name="Conector recto de flecha 19"/>
          <p:cNvCxnSpPr/>
          <p:nvPr/>
        </p:nvCxnSpPr>
        <p:spPr>
          <a:xfrm>
            <a:off x="2843808" y="5301208"/>
            <a:ext cx="0" cy="394992"/>
          </a:xfrm>
          <a:prstGeom prst="straightConnector1">
            <a:avLst/>
          </a:prstGeom>
          <a:ln w="38100">
            <a:solidFill>
              <a:srgbClr val="21557F"/>
            </a:solidFill>
            <a:tailEnd type="arrow"/>
          </a:ln>
        </p:spPr>
        <p:style>
          <a:lnRef idx="1">
            <a:schemeClr val="accent1"/>
          </a:lnRef>
          <a:fillRef idx="0">
            <a:schemeClr val="accent1"/>
          </a:fillRef>
          <a:effectRef idx="0">
            <a:schemeClr val="accent1"/>
          </a:effectRef>
          <a:fontRef idx="minor">
            <a:schemeClr val="tx1"/>
          </a:fontRef>
        </p:style>
      </p:cxnSp>
      <p:cxnSp>
        <p:nvCxnSpPr>
          <p:cNvPr id="22" name="Conector recto de flecha 21"/>
          <p:cNvCxnSpPr>
            <a:stCxn id="4" idx="3"/>
          </p:cNvCxnSpPr>
          <p:nvPr/>
        </p:nvCxnSpPr>
        <p:spPr>
          <a:xfrm>
            <a:off x="6168484" y="4043371"/>
            <a:ext cx="474000" cy="12160"/>
          </a:xfrm>
          <a:prstGeom prst="straightConnector1">
            <a:avLst/>
          </a:prstGeom>
          <a:ln w="38100">
            <a:solidFill>
              <a:srgbClr val="21557F"/>
            </a:solidFill>
            <a:tailEnd type="arrow"/>
          </a:ln>
        </p:spPr>
        <p:style>
          <a:lnRef idx="1">
            <a:schemeClr val="accent1"/>
          </a:lnRef>
          <a:fillRef idx="0">
            <a:schemeClr val="accent1"/>
          </a:fillRef>
          <a:effectRef idx="0">
            <a:schemeClr val="accent1"/>
          </a:effectRef>
          <a:fontRef idx="minor">
            <a:schemeClr val="tx1"/>
          </a:fontRef>
        </p:style>
      </p:cxnSp>
      <p:cxnSp>
        <p:nvCxnSpPr>
          <p:cNvPr id="25" name="Conector recto 24"/>
          <p:cNvCxnSpPr>
            <a:stCxn id="5" idx="3"/>
          </p:cNvCxnSpPr>
          <p:nvPr/>
        </p:nvCxnSpPr>
        <p:spPr>
          <a:xfrm>
            <a:off x="4572000" y="5081178"/>
            <a:ext cx="3250028" cy="4006"/>
          </a:xfrm>
          <a:prstGeom prst="line">
            <a:avLst/>
          </a:prstGeom>
          <a:ln w="38100">
            <a:solidFill>
              <a:srgbClr val="21557F"/>
            </a:solidFill>
            <a:tailEnd type="none"/>
          </a:ln>
        </p:spPr>
        <p:style>
          <a:lnRef idx="1">
            <a:schemeClr val="accent1"/>
          </a:lnRef>
          <a:fillRef idx="0">
            <a:schemeClr val="accent1"/>
          </a:fillRef>
          <a:effectRef idx="0">
            <a:schemeClr val="accent1"/>
          </a:effectRef>
          <a:fontRef idx="minor">
            <a:schemeClr val="tx1"/>
          </a:fontRef>
        </p:style>
      </p:cxnSp>
      <p:cxnSp>
        <p:nvCxnSpPr>
          <p:cNvPr id="26" name="Conector recto de flecha 25"/>
          <p:cNvCxnSpPr/>
          <p:nvPr/>
        </p:nvCxnSpPr>
        <p:spPr>
          <a:xfrm flipV="1">
            <a:off x="7812360" y="4509121"/>
            <a:ext cx="0" cy="595808"/>
          </a:xfrm>
          <a:prstGeom prst="straightConnector1">
            <a:avLst/>
          </a:prstGeom>
          <a:ln w="38100">
            <a:solidFill>
              <a:srgbClr val="21557F"/>
            </a:solidFill>
            <a:tailEnd type="arrow"/>
          </a:ln>
        </p:spPr>
        <p:style>
          <a:lnRef idx="1">
            <a:schemeClr val="accent1"/>
          </a:lnRef>
          <a:fillRef idx="0">
            <a:schemeClr val="accent1"/>
          </a:fillRef>
          <a:effectRef idx="0">
            <a:schemeClr val="accent1"/>
          </a:effectRef>
          <a:fontRef idx="minor">
            <a:schemeClr val="tx1"/>
          </a:fontRef>
        </p:style>
      </p:cxnSp>
      <p:sp>
        <p:nvSpPr>
          <p:cNvPr id="54" name="CuadroTexto 53"/>
          <p:cNvSpPr txBox="1"/>
          <p:nvPr/>
        </p:nvSpPr>
        <p:spPr>
          <a:xfrm>
            <a:off x="7768757" y="2977788"/>
            <a:ext cx="1189786" cy="523220"/>
          </a:xfrm>
          <a:prstGeom prst="rect">
            <a:avLst/>
          </a:prstGeom>
          <a:noFill/>
        </p:spPr>
        <p:txBody>
          <a:bodyPr wrap="square" rtlCol="0">
            <a:spAutoFit/>
          </a:bodyPr>
          <a:lstStyle/>
          <a:p>
            <a:pPr algn="ctr"/>
            <a:r>
              <a:rPr lang="es-ES_tradnl" sz="1400" b="1" dirty="0">
                <a:solidFill>
                  <a:srgbClr val="F39A44"/>
                </a:solidFill>
                <a:latin typeface="Verdana" charset="0"/>
                <a:ea typeface="Verdana" charset="0"/>
                <a:cs typeface="Verdana" charset="0"/>
              </a:rPr>
              <a:t>Todos ausentes</a:t>
            </a:r>
          </a:p>
        </p:txBody>
      </p:sp>
      <p:sp>
        <p:nvSpPr>
          <p:cNvPr id="55" name="CuadroTexto 54"/>
          <p:cNvSpPr txBox="1"/>
          <p:nvPr/>
        </p:nvSpPr>
        <p:spPr>
          <a:xfrm>
            <a:off x="4318318" y="3253150"/>
            <a:ext cx="1189786" cy="307777"/>
          </a:xfrm>
          <a:prstGeom prst="rect">
            <a:avLst/>
          </a:prstGeom>
          <a:noFill/>
        </p:spPr>
        <p:txBody>
          <a:bodyPr wrap="square" rtlCol="0">
            <a:spAutoFit/>
          </a:bodyPr>
          <a:lstStyle/>
          <a:p>
            <a:pPr algn="ctr"/>
            <a:r>
              <a:rPr lang="es-ES_tradnl" sz="1400" b="1" dirty="0">
                <a:solidFill>
                  <a:srgbClr val="F39A44"/>
                </a:solidFill>
                <a:latin typeface="Verdana" charset="0"/>
                <a:ea typeface="Verdana" charset="0"/>
                <a:cs typeface="Verdana" charset="0"/>
              </a:rPr>
              <a:t>&gt;=1</a:t>
            </a:r>
          </a:p>
        </p:txBody>
      </p:sp>
      <p:sp>
        <p:nvSpPr>
          <p:cNvPr id="56" name="CuadroTexto 55"/>
          <p:cNvSpPr txBox="1"/>
          <p:nvPr/>
        </p:nvSpPr>
        <p:spPr>
          <a:xfrm>
            <a:off x="780351" y="3783869"/>
            <a:ext cx="1458026" cy="646331"/>
          </a:xfrm>
          <a:prstGeom prst="rect">
            <a:avLst/>
          </a:prstGeom>
          <a:noFill/>
        </p:spPr>
        <p:txBody>
          <a:bodyPr wrap="square" rtlCol="0">
            <a:spAutoFit/>
          </a:bodyPr>
          <a:lstStyle/>
          <a:p>
            <a:pPr algn="ctr"/>
            <a:r>
              <a:rPr lang="es-ES_tradnl" sz="1200" b="1" dirty="0">
                <a:solidFill>
                  <a:srgbClr val="F39A44"/>
                </a:solidFill>
                <a:latin typeface="Verdana" charset="0"/>
                <a:ea typeface="Verdana" charset="0"/>
                <a:cs typeface="Verdana" charset="0"/>
              </a:rPr>
              <a:t>Sin acceso a p</a:t>
            </a:r>
            <a:r>
              <a:rPr lang="es-ES" sz="1200" b="1" dirty="0" err="1">
                <a:solidFill>
                  <a:srgbClr val="F39A44"/>
                </a:solidFill>
                <a:latin typeface="Verdana" charset="0"/>
                <a:ea typeface="Verdana" charset="0"/>
                <a:cs typeface="Verdana" charset="0"/>
              </a:rPr>
              <a:t>éptidos</a:t>
            </a:r>
            <a:r>
              <a:rPr lang="es-ES" sz="1200" b="1" dirty="0">
                <a:solidFill>
                  <a:srgbClr val="F39A44"/>
                </a:solidFill>
                <a:latin typeface="Verdana" charset="0"/>
                <a:ea typeface="Verdana" charset="0"/>
                <a:cs typeface="Verdana" charset="0"/>
              </a:rPr>
              <a:t> </a:t>
            </a:r>
            <a:r>
              <a:rPr lang="es-ES" sz="1200" b="1" dirty="0" err="1">
                <a:solidFill>
                  <a:srgbClr val="F39A44"/>
                </a:solidFill>
                <a:latin typeface="Verdana" charset="0"/>
                <a:ea typeface="Verdana" charset="0"/>
                <a:cs typeface="Verdana" charset="0"/>
              </a:rPr>
              <a:t>natriuréticos</a:t>
            </a:r>
            <a:endParaRPr lang="es-ES_tradnl" sz="1200" b="1" dirty="0">
              <a:solidFill>
                <a:srgbClr val="F39A44"/>
              </a:solidFill>
              <a:latin typeface="Verdana" charset="0"/>
              <a:ea typeface="Verdana" charset="0"/>
              <a:cs typeface="Verdana" charset="0"/>
            </a:endParaRPr>
          </a:p>
        </p:txBody>
      </p:sp>
      <p:sp>
        <p:nvSpPr>
          <p:cNvPr id="57" name="CuadroTexto 56"/>
          <p:cNvSpPr txBox="1"/>
          <p:nvPr/>
        </p:nvSpPr>
        <p:spPr>
          <a:xfrm>
            <a:off x="3526230" y="4561383"/>
            <a:ext cx="1189786" cy="307777"/>
          </a:xfrm>
          <a:prstGeom prst="rect">
            <a:avLst/>
          </a:prstGeom>
          <a:noFill/>
        </p:spPr>
        <p:txBody>
          <a:bodyPr wrap="square" rtlCol="0">
            <a:spAutoFit/>
          </a:bodyPr>
          <a:lstStyle/>
          <a:p>
            <a:pPr algn="ctr"/>
            <a:r>
              <a:rPr lang="es-ES_tradnl" sz="1400" b="1" dirty="0">
                <a:solidFill>
                  <a:srgbClr val="F39A44"/>
                </a:solidFill>
                <a:latin typeface="Verdana" charset="0"/>
                <a:ea typeface="Verdana" charset="0"/>
                <a:cs typeface="Verdana" charset="0"/>
              </a:rPr>
              <a:t>Sí</a:t>
            </a:r>
          </a:p>
        </p:txBody>
      </p:sp>
      <p:sp>
        <p:nvSpPr>
          <p:cNvPr id="58" name="CuadroTexto 57"/>
          <p:cNvSpPr txBox="1"/>
          <p:nvPr/>
        </p:nvSpPr>
        <p:spPr>
          <a:xfrm>
            <a:off x="5810591" y="3717032"/>
            <a:ext cx="1189786" cy="307777"/>
          </a:xfrm>
          <a:prstGeom prst="rect">
            <a:avLst/>
          </a:prstGeom>
          <a:noFill/>
        </p:spPr>
        <p:txBody>
          <a:bodyPr wrap="square" rtlCol="0">
            <a:spAutoFit/>
          </a:bodyPr>
          <a:lstStyle/>
          <a:p>
            <a:pPr algn="ctr"/>
            <a:r>
              <a:rPr lang="es-ES_tradnl" sz="1400" b="1" dirty="0">
                <a:solidFill>
                  <a:srgbClr val="F39A44"/>
                </a:solidFill>
                <a:latin typeface="Verdana" charset="0"/>
                <a:ea typeface="Verdana" charset="0"/>
                <a:cs typeface="Verdana" charset="0"/>
              </a:rPr>
              <a:t>No</a:t>
            </a:r>
          </a:p>
        </p:txBody>
      </p:sp>
      <p:sp>
        <p:nvSpPr>
          <p:cNvPr id="59" name="CuadroTexto 58"/>
          <p:cNvSpPr txBox="1"/>
          <p:nvPr/>
        </p:nvSpPr>
        <p:spPr>
          <a:xfrm>
            <a:off x="5561282" y="4797152"/>
            <a:ext cx="1189786" cy="307777"/>
          </a:xfrm>
          <a:prstGeom prst="rect">
            <a:avLst/>
          </a:prstGeom>
          <a:noFill/>
        </p:spPr>
        <p:txBody>
          <a:bodyPr wrap="square" rtlCol="0">
            <a:spAutoFit/>
          </a:bodyPr>
          <a:lstStyle/>
          <a:p>
            <a:pPr algn="ctr"/>
            <a:r>
              <a:rPr lang="es-ES_tradnl" sz="1400" b="1" dirty="0">
                <a:solidFill>
                  <a:srgbClr val="F39A44"/>
                </a:solidFill>
                <a:latin typeface="Verdana" charset="0"/>
                <a:ea typeface="Verdana" charset="0"/>
                <a:cs typeface="Verdana" charset="0"/>
              </a:rPr>
              <a:t>Normal</a:t>
            </a:r>
          </a:p>
        </p:txBody>
      </p:sp>
      <p:sp>
        <p:nvSpPr>
          <p:cNvPr id="60" name="CuadroTexto 59"/>
          <p:cNvSpPr txBox="1"/>
          <p:nvPr/>
        </p:nvSpPr>
        <p:spPr>
          <a:xfrm>
            <a:off x="2843807" y="5353474"/>
            <a:ext cx="1409374" cy="307777"/>
          </a:xfrm>
          <a:prstGeom prst="rect">
            <a:avLst/>
          </a:prstGeom>
          <a:noFill/>
        </p:spPr>
        <p:txBody>
          <a:bodyPr wrap="square" rtlCol="0">
            <a:spAutoFit/>
          </a:bodyPr>
          <a:lstStyle/>
          <a:p>
            <a:pPr algn="ctr"/>
            <a:r>
              <a:rPr lang="es-ES_tradnl" sz="1400" b="1" dirty="0">
                <a:solidFill>
                  <a:srgbClr val="F39A44"/>
                </a:solidFill>
                <a:latin typeface="Verdana" charset="0"/>
                <a:ea typeface="Verdana" charset="0"/>
                <a:cs typeface="Verdana" charset="0"/>
              </a:rPr>
              <a:t>Alterada</a:t>
            </a:r>
          </a:p>
        </p:txBody>
      </p:sp>
      <p:sp>
        <p:nvSpPr>
          <p:cNvPr id="61" name="1 Rectángulo"/>
          <p:cNvSpPr/>
          <p:nvPr/>
        </p:nvSpPr>
        <p:spPr>
          <a:xfrm>
            <a:off x="642478" y="6093296"/>
            <a:ext cx="8250002" cy="400110"/>
          </a:xfrm>
          <a:prstGeom prst="rect">
            <a:avLst/>
          </a:prstGeom>
        </p:spPr>
        <p:txBody>
          <a:bodyPr wrap="square">
            <a:spAutoFit/>
          </a:bodyPr>
          <a:lstStyle/>
          <a:p>
            <a:pPr algn="r"/>
            <a:r>
              <a:rPr lang="es-ES" altLang="es-ES" sz="1000" i="1" dirty="0">
                <a:solidFill>
                  <a:srgbClr val="287AC8"/>
                </a:solidFill>
                <a:latin typeface="Verdana" charset="0"/>
                <a:ea typeface="Verdana" charset="0"/>
                <a:cs typeface="Verdana" charset="0"/>
              </a:rPr>
              <a:t>Guías IC ESC 2016. </a:t>
            </a:r>
            <a:r>
              <a:rPr lang="es-ES" sz="1000" i="1" dirty="0" err="1">
                <a:solidFill>
                  <a:srgbClr val="287AC8"/>
                </a:solidFill>
                <a:latin typeface="Verdana" charset="0"/>
                <a:ea typeface="Verdana" charset="0"/>
                <a:cs typeface="Verdana" charset="0"/>
              </a:rPr>
              <a:t>European</a:t>
            </a:r>
            <a:r>
              <a:rPr lang="es-ES" sz="1000" i="1" dirty="0">
                <a:solidFill>
                  <a:srgbClr val="287AC8"/>
                </a:solidFill>
                <a:latin typeface="Verdana" charset="0"/>
                <a:ea typeface="Verdana" charset="0"/>
                <a:cs typeface="Verdana" charset="0"/>
              </a:rPr>
              <a:t> </a:t>
            </a:r>
            <a:r>
              <a:rPr lang="es-ES" sz="1000" i="1" dirty="0" err="1">
                <a:solidFill>
                  <a:srgbClr val="287AC8"/>
                </a:solidFill>
                <a:latin typeface="Verdana" charset="0"/>
                <a:ea typeface="Verdana" charset="0"/>
                <a:cs typeface="Verdana" charset="0"/>
              </a:rPr>
              <a:t>Heart</a:t>
            </a:r>
            <a:r>
              <a:rPr lang="es-ES" sz="1000" i="1" dirty="0">
                <a:solidFill>
                  <a:srgbClr val="287AC8"/>
                </a:solidFill>
                <a:latin typeface="Verdana" charset="0"/>
                <a:ea typeface="Verdana" charset="0"/>
                <a:cs typeface="Verdana" charset="0"/>
              </a:rPr>
              <a:t> </a:t>
            </a:r>
            <a:r>
              <a:rPr lang="es-ES" sz="1000" i="1" dirty="0" err="1">
                <a:solidFill>
                  <a:srgbClr val="287AC8"/>
                </a:solidFill>
                <a:latin typeface="Verdana" charset="0"/>
                <a:ea typeface="Verdana" charset="0"/>
                <a:cs typeface="Verdana" charset="0"/>
              </a:rPr>
              <a:t>Journal</a:t>
            </a:r>
            <a:r>
              <a:rPr lang="es-ES" sz="1000" i="1" dirty="0">
                <a:solidFill>
                  <a:srgbClr val="287AC8"/>
                </a:solidFill>
                <a:latin typeface="Verdana" charset="0"/>
                <a:ea typeface="Verdana" charset="0"/>
                <a:cs typeface="Verdana" charset="0"/>
              </a:rPr>
              <a:t> doi:10.1093/</a:t>
            </a:r>
            <a:r>
              <a:rPr lang="es-ES" sz="1000" i="1" dirty="0" err="1">
                <a:solidFill>
                  <a:srgbClr val="287AC8"/>
                </a:solidFill>
                <a:latin typeface="Verdana" charset="0"/>
                <a:ea typeface="Verdana" charset="0"/>
                <a:cs typeface="Verdana" charset="0"/>
              </a:rPr>
              <a:t>eurheartj</a:t>
            </a:r>
            <a:r>
              <a:rPr lang="es-ES" sz="1000" i="1" dirty="0">
                <a:solidFill>
                  <a:srgbClr val="287AC8"/>
                </a:solidFill>
                <a:latin typeface="Verdana" charset="0"/>
                <a:ea typeface="Verdana" charset="0"/>
                <a:cs typeface="Verdana" charset="0"/>
              </a:rPr>
              <a:t>/ehw128 </a:t>
            </a:r>
          </a:p>
          <a:p>
            <a:pPr algn="r"/>
            <a:endParaRPr lang="es-ES" sz="1000" i="1" dirty="0">
              <a:solidFill>
                <a:srgbClr val="287AC8"/>
              </a:solidFill>
              <a:latin typeface="Verdana" charset="0"/>
              <a:ea typeface="Verdana" charset="0"/>
              <a:cs typeface="Verdana" charset="0"/>
            </a:endParaRPr>
          </a:p>
        </p:txBody>
      </p:sp>
    </p:spTree>
    <p:extLst>
      <p:ext uri="{BB962C8B-B14F-4D97-AF65-F5344CB8AC3E}">
        <p14:creationId xmlns:p14="http://schemas.microsoft.com/office/powerpoint/2010/main" val="1283674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s-ES" b="1" dirty="0">
                <a:latin typeface="Verdana" charset="0"/>
                <a:ea typeface="Verdana" charset="0"/>
                <a:cs typeface="Verdana" charset="0"/>
              </a:rPr>
              <a:t>Historia natural de la IC</a:t>
            </a:r>
          </a:p>
        </p:txBody>
      </p:sp>
      <p:pic>
        <p:nvPicPr>
          <p:cNvPr id="27651" name="Picture 3"/>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2411759" y="914304"/>
            <a:ext cx="6363324" cy="5037618"/>
          </a:xfrm>
          <a:prstGeom prst="rect">
            <a:avLst/>
          </a:prstGeom>
          <a:noFill/>
          <a:ln w="28575" cap="flat">
            <a:solidFill>
              <a:srgbClr val="A4043D"/>
            </a:solidFill>
            <a:miter lim="800000"/>
            <a:headEnd type="none" w="sm" len="sm"/>
            <a:tailEnd type="none" w="sm" len="sm"/>
          </a:ln>
        </p:spPr>
      </p:pic>
      <p:sp>
        <p:nvSpPr>
          <p:cNvPr id="27652" name="Text Box 4"/>
          <p:cNvSpPr txBox="1">
            <a:spLocks noChangeArrowheads="1"/>
          </p:cNvSpPr>
          <p:nvPr/>
        </p:nvSpPr>
        <p:spPr bwMode="auto">
          <a:xfrm>
            <a:off x="778882" y="1688231"/>
            <a:ext cx="998991" cy="523220"/>
          </a:xfrm>
          <a:prstGeom prst="rect">
            <a:avLst/>
          </a:prstGeom>
          <a:noFill/>
          <a:ln w="12700">
            <a:no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s-ES" sz="2800" b="1" dirty="0">
                <a:solidFill>
                  <a:schemeClr val="tx2"/>
                </a:solidFill>
                <a:latin typeface="Verdana" charset="0"/>
                <a:ea typeface="Verdana" charset="0"/>
                <a:cs typeface="Verdana" charset="0"/>
              </a:rPr>
              <a:t>IAM</a:t>
            </a:r>
          </a:p>
        </p:txBody>
      </p:sp>
      <p:sp>
        <p:nvSpPr>
          <p:cNvPr id="27653" name="Text Box 5"/>
          <p:cNvSpPr txBox="1">
            <a:spLocks noChangeArrowheads="1"/>
          </p:cNvSpPr>
          <p:nvPr/>
        </p:nvSpPr>
        <p:spPr bwMode="auto">
          <a:xfrm>
            <a:off x="778882" y="4365104"/>
            <a:ext cx="1010213" cy="523220"/>
          </a:xfrm>
          <a:prstGeom prst="rect">
            <a:avLst/>
          </a:prstGeom>
          <a:noFill/>
          <a:ln w="12700">
            <a:no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s-ES" sz="2800" b="1" dirty="0">
                <a:solidFill>
                  <a:schemeClr val="tx2"/>
                </a:solidFill>
                <a:latin typeface="Verdana" charset="0"/>
                <a:ea typeface="Verdana" charset="0"/>
                <a:cs typeface="Verdana" charset="0"/>
              </a:rPr>
              <a:t>HTA</a:t>
            </a:r>
          </a:p>
        </p:txBody>
      </p:sp>
      <p:sp>
        <p:nvSpPr>
          <p:cNvPr id="27654" name="Text Box 6"/>
          <p:cNvSpPr txBox="1">
            <a:spLocks noChangeArrowheads="1"/>
          </p:cNvSpPr>
          <p:nvPr/>
        </p:nvSpPr>
        <p:spPr bwMode="auto">
          <a:xfrm>
            <a:off x="4905375" y="6278563"/>
            <a:ext cx="1841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s-ES"/>
          </a:p>
        </p:txBody>
      </p:sp>
      <p:sp>
        <p:nvSpPr>
          <p:cNvPr id="8" name="1 Rectángulo"/>
          <p:cNvSpPr/>
          <p:nvPr/>
        </p:nvSpPr>
        <p:spPr>
          <a:xfrm>
            <a:off x="642478" y="6053226"/>
            <a:ext cx="8250002" cy="400110"/>
          </a:xfrm>
          <a:prstGeom prst="rect">
            <a:avLst/>
          </a:prstGeom>
        </p:spPr>
        <p:txBody>
          <a:bodyPr wrap="square">
            <a:spAutoFit/>
          </a:bodyPr>
          <a:lstStyle/>
          <a:p>
            <a:pPr algn="r"/>
            <a:r>
              <a:rPr lang="es-ES" sz="1000" i="1" dirty="0" err="1">
                <a:solidFill>
                  <a:schemeClr val="accent1"/>
                </a:solidFill>
                <a:latin typeface="Verdana" charset="0"/>
                <a:ea typeface="Verdana" charset="0"/>
                <a:cs typeface="Verdana" charset="0"/>
              </a:rPr>
              <a:t>Jessup</a:t>
            </a:r>
            <a:r>
              <a:rPr lang="es-ES" sz="1000" i="1" dirty="0">
                <a:solidFill>
                  <a:schemeClr val="accent1"/>
                </a:solidFill>
                <a:latin typeface="Verdana" charset="0"/>
                <a:ea typeface="Verdana" charset="0"/>
                <a:cs typeface="Verdana" charset="0"/>
              </a:rPr>
              <a:t>. N </a:t>
            </a:r>
            <a:r>
              <a:rPr lang="es-ES" sz="1000" i="1" dirty="0" err="1">
                <a:solidFill>
                  <a:schemeClr val="accent1"/>
                </a:solidFill>
                <a:latin typeface="Verdana" charset="0"/>
                <a:ea typeface="Verdana" charset="0"/>
                <a:cs typeface="Verdana" charset="0"/>
              </a:rPr>
              <a:t>Engl</a:t>
            </a:r>
            <a:r>
              <a:rPr lang="es-ES" sz="1000" i="1" dirty="0">
                <a:solidFill>
                  <a:schemeClr val="accent1"/>
                </a:solidFill>
                <a:latin typeface="Verdana" charset="0"/>
                <a:ea typeface="Verdana" charset="0"/>
                <a:cs typeface="Verdana" charset="0"/>
              </a:rPr>
              <a:t> J </a:t>
            </a:r>
            <a:r>
              <a:rPr lang="es-ES" sz="1000" i="1" dirty="0" err="1">
                <a:solidFill>
                  <a:schemeClr val="accent1"/>
                </a:solidFill>
                <a:latin typeface="Verdana" charset="0"/>
                <a:ea typeface="Verdana" charset="0"/>
                <a:cs typeface="Verdana" charset="0"/>
              </a:rPr>
              <a:t>Med</a:t>
            </a:r>
            <a:r>
              <a:rPr lang="es-ES" sz="1000" i="1" dirty="0">
                <a:solidFill>
                  <a:schemeClr val="accent1"/>
                </a:solidFill>
                <a:latin typeface="Verdana" charset="0"/>
                <a:ea typeface="Verdana" charset="0"/>
                <a:cs typeface="Verdana" charset="0"/>
              </a:rPr>
              <a:t> 2003; 348: 2007</a:t>
            </a:r>
          </a:p>
          <a:p>
            <a:pPr algn="r"/>
            <a:endParaRPr lang="es-ES" sz="1000" i="1" dirty="0">
              <a:solidFill>
                <a:schemeClr val="accent1"/>
              </a:solidFill>
              <a:latin typeface="Verdana" charset="0"/>
              <a:ea typeface="Verdana" charset="0"/>
              <a:cs typeface="Verdana" charset="0"/>
            </a:endParaRPr>
          </a:p>
        </p:txBody>
      </p:sp>
    </p:spTree>
    <p:extLst>
      <p:ext uri="{BB962C8B-B14F-4D97-AF65-F5344CB8AC3E}">
        <p14:creationId xmlns:p14="http://schemas.microsoft.com/office/powerpoint/2010/main" val="1820728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ES" dirty="0"/>
              <a:t>Tratamiento IC</a:t>
            </a:r>
          </a:p>
        </p:txBody>
      </p:sp>
      <p:pic>
        <p:nvPicPr>
          <p:cNvPr id="8" name="Picture 3"/>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539552" y="762000"/>
            <a:ext cx="1983529" cy="1692275"/>
          </a:xfrm>
          <a:noFill/>
        </p:spPr>
      </p:pic>
      <p:sp>
        <p:nvSpPr>
          <p:cNvPr id="9" name="Text Box 5"/>
          <p:cNvSpPr txBox="1">
            <a:spLocks noChangeArrowheads="1"/>
          </p:cNvSpPr>
          <p:nvPr/>
        </p:nvSpPr>
        <p:spPr bwMode="auto">
          <a:xfrm>
            <a:off x="158750" y="4686375"/>
            <a:ext cx="511679"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rgbClr val="A50021"/>
                </a:solidFill>
                <a:latin typeface="Arial" charset="0"/>
                <a:ea typeface="ＭＳ Ｐゴシック" charset="0"/>
                <a:cs typeface="ＭＳ Ｐゴシック" charset="0"/>
              </a:defRPr>
            </a:lvl1pPr>
            <a:lvl2pPr marL="742950" indent="-285750" eaLnBrk="0" hangingPunct="0">
              <a:defRPr sz="4000">
                <a:solidFill>
                  <a:srgbClr val="A50021"/>
                </a:solidFill>
                <a:latin typeface="Arial" charset="0"/>
                <a:ea typeface="ＭＳ Ｐゴシック" charset="0"/>
              </a:defRPr>
            </a:lvl2pPr>
            <a:lvl3pPr marL="1143000" indent="-228600" eaLnBrk="0" hangingPunct="0">
              <a:defRPr sz="4000">
                <a:solidFill>
                  <a:srgbClr val="A50021"/>
                </a:solidFill>
                <a:latin typeface="Arial" charset="0"/>
                <a:ea typeface="ＭＳ Ｐゴシック" charset="0"/>
              </a:defRPr>
            </a:lvl3pPr>
            <a:lvl4pPr marL="1600200" indent="-228600" eaLnBrk="0" hangingPunct="0">
              <a:defRPr sz="4000">
                <a:solidFill>
                  <a:srgbClr val="A50021"/>
                </a:solidFill>
                <a:latin typeface="Arial" charset="0"/>
                <a:ea typeface="ＭＳ Ｐゴシック" charset="0"/>
              </a:defRPr>
            </a:lvl4pPr>
            <a:lvl5pPr marL="2057400" indent="-228600" eaLnBrk="0" hangingPunct="0">
              <a:defRPr sz="4000">
                <a:solidFill>
                  <a:srgbClr val="A50021"/>
                </a:solidFill>
                <a:latin typeface="Arial" charset="0"/>
                <a:ea typeface="ＭＳ Ｐゴシック" charset="0"/>
              </a:defRPr>
            </a:lvl5pPr>
            <a:lvl6pPr marL="2514600" indent="-228600" algn="ctr" eaLnBrk="0" fontAlgn="base" hangingPunct="0">
              <a:spcBef>
                <a:spcPct val="0"/>
              </a:spcBef>
              <a:spcAft>
                <a:spcPct val="0"/>
              </a:spcAft>
              <a:defRPr sz="4000">
                <a:solidFill>
                  <a:srgbClr val="A50021"/>
                </a:solidFill>
                <a:latin typeface="Arial" charset="0"/>
                <a:ea typeface="ＭＳ Ｐゴシック" charset="0"/>
              </a:defRPr>
            </a:lvl6pPr>
            <a:lvl7pPr marL="2971800" indent="-228600" algn="ctr" eaLnBrk="0" fontAlgn="base" hangingPunct="0">
              <a:spcBef>
                <a:spcPct val="0"/>
              </a:spcBef>
              <a:spcAft>
                <a:spcPct val="0"/>
              </a:spcAft>
              <a:defRPr sz="4000">
                <a:solidFill>
                  <a:srgbClr val="A50021"/>
                </a:solidFill>
                <a:latin typeface="Arial" charset="0"/>
                <a:ea typeface="ＭＳ Ｐゴシック" charset="0"/>
              </a:defRPr>
            </a:lvl7pPr>
            <a:lvl8pPr marL="3429000" indent="-228600" algn="ctr" eaLnBrk="0" fontAlgn="base" hangingPunct="0">
              <a:spcBef>
                <a:spcPct val="0"/>
              </a:spcBef>
              <a:spcAft>
                <a:spcPct val="0"/>
              </a:spcAft>
              <a:defRPr sz="4000">
                <a:solidFill>
                  <a:srgbClr val="A50021"/>
                </a:solidFill>
                <a:latin typeface="Arial" charset="0"/>
                <a:ea typeface="ＭＳ Ｐゴシック" charset="0"/>
              </a:defRPr>
            </a:lvl8pPr>
            <a:lvl9pPr marL="3886200" indent="-228600" algn="ctr" eaLnBrk="0" fontAlgn="base" hangingPunct="0">
              <a:spcBef>
                <a:spcPct val="0"/>
              </a:spcBef>
              <a:spcAft>
                <a:spcPct val="0"/>
              </a:spcAft>
              <a:defRPr sz="4000">
                <a:solidFill>
                  <a:srgbClr val="A50021"/>
                </a:solidFill>
                <a:latin typeface="Arial" charset="0"/>
                <a:ea typeface="ＭＳ Ｐゴシック" charset="0"/>
              </a:defRPr>
            </a:lvl9pPr>
          </a:lstStyle>
          <a:p>
            <a:pPr algn="l"/>
            <a:r>
              <a:rPr lang="es-ES_tradnl" sz="1200" b="1">
                <a:solidFill>
                  <a:schemeClr val="tx1"/>
                </a:solidFill>
                <a:latin typeface="Verdana" charset="0"/>
                <a:ea typeface="Verdana" charset="0"/>
                <a:cs typeface="Verdana" charset="0"/>
              </a:rPr>
              <a:t>      </a:t>
            </a:r>
          </a:p>
        </p:txBody>
      </p:sp>
      <p:sp>
        <p:nvSpPr>
          <p:cNvPr id="10" name="Rectangle 6"/>
          <p:cNvSpPr>
            <a:spLocks noChangeArrowheads="1"/>
          </p:cNvSpPr>
          <p:nvPr/>
        </p:nvSpPr>
        <p:spPr bwMode="auto">
          <a:xfrm>
            <a:off x="550862" y="3791907"/>
            <a:ext cx="3617913" cy="1384995"/>
          </a:xfrm>
          <a:prstGeom prst="rect">
            <a:avLst/>
          </a:prstGeom>
          <a:solidFill>
            <a:srgbClr val="287AC8">
              <a:alpha val="50000"/>
            </a:srgbClr>
          </a:solidFill>
          <a:ln w="12700">
            <a:solidFill>
              <a:srgbClr val="F39A44"/>
            </a:solidFill>
            <a:miter lim="800000"/>
            <a:headEnd/>
            <a:tailEnd/>
          </a:ln>
        </p:spPr>
        <p:txBody>
          <a:bodyPr wrap="square">
            <a:spAutoFit/>
          </a:bodyPr>
          <a:lstStyle/>
          <a:p>
            <a:pPr marL="457200" indent="-457200" algn="l" eaLnBrk="0" hangingPunct="0">
              <a:buFontTx/>
              <a:buAutoNum type="arabicPeriod"/>
            </a:pPr>
            <a:r>
              <a:rPr lang="es-ES_tradnl" sz="1400" b="1" dirty="0">
                <a:solidFill>
                  <a:schemeClr val="tx2">
                    <a:lumMod val="75000"/>
                  </a:schemeClr>
                </a:solidFill>
                <a:latin typeface="Verdana" charset="0"/>
                <a:ea typeface="Verdana" charset="0"/>
                <a:cs typeface="Verdana" charset="0"/>
              </a:rPr>
              <a:t>Diuréticos / nitratos </a:t>
            </a:r>
          </a:p>
          <a:p>
            <a:pPr marL="457200" indent="-457200" algn="l" eaLnBrk="0" hangingPunct="0">
              <a:buFontTx/>
              <a:buAutoNum type="arabicPeriod"/>
            </a:pPr>
            <a:r>
              <a:rPr lang="es-ES_tradnl" sz="1400" b="1" dirty="0">
                <a:solidFill>
                  <a:schemeClr val="tx2">
                    <a:lumMod val="75000"/>
                  </a:schemeClr>
                </a:solidFill>
                <a:latin typeface="Verdana" charset="0"/>
                <a:ea typeface="Verdana" charset="0"/>
                <a:cs typeface="Verdana" charset="0"/>
              </a:rPr>
              <a:t>Betabloqueantes o </a:t>
            </a:r>
            <a:r>
              <a:rPr lang="es-ES_tradnl" sz="1400" b="1" dirty="0" err="1">
                <a:solidFill>
                  <a:schemeClr val="tx2">
                    <a:lumMod val="75000"/>
                  </a:schemeClr>
                </a:solidFill>
                <a:latin typeface="Verdana" charset="0"/>
                <a:ea typeface="Verdana" charset="0"/>
                <a:cs typeface="Verdana" charset="0"/>
              </a:rPr>
              <a:t>diltiazem</a:t>
            </a:r>
            <a:endParaRPr lang="es-ES_tradnl" sz="1400" b="1" dirty="0">
              <a:solidFill>
                <a:schemeClr val="tx2">
                  <a:lumMod val="75000"/>
                </a:schemeClr>
              </a:solidFill>
              <a:latin typeface="Verdana" charset="0"/>
              <a:ea typeface="Verdana" charset="0"/>
              <a:cs typeface="Verdana" charset="0"/>
            </a:endParaRPr>
          </a:p>
          <a:p>
            <a:pPr marL="457200" indent="-457200" algn="l" eaLnBrk="0" hangingPunct="0">
              <a:buFontTx/>
              <a:buAutoNum type="arabicPeriod"/>
            </a:pPr>
            <a:r>
              <a:rPr lang="es-ES_tradnl" sz="1400" b="1" dirty="0">
                <a:solidFill>
                  <a:schemeClr val="tx2">
                    <a:lumMod val="75000"/>
                  </a:schemeClr>
                </a:solidFill>
                <a:latin typeface="Verdana" charset="0"/>
                <a:ea typeface="Verdana" charset="0"/>
                <a:cs typeface="Verdana" charset="0"/>
              </a:rPr>
              <a:t>IECAS </a:t>
            </a:r>
            <a:r>
              <a:rPr lang="es-ES_tradnl" sz="1400" b="1" dirty="0" smtClean="0">
                <a:solidFill>
                  <a:schemeClr val="tx2">
                    <a:lumMod val="75000"/>
                  </a:schemeClr>
                </a:solidFill>
                <a:latin typeface="Verdana" charset="0"/>
                <a:ea typeface="Verdana" charset="0"/>
                <a:cs typeface="Verdana" charset="0"/>
              </a:rPr>
              <a:t>o </a:t>
            </a:r>
            <a:r>
              <a:rPr lang="es-ES_tradnl" sz="1400" b="1" dirty="0" smtClean="0">
                <a:solidFill>
                  <a:schemeClr val="tx2">
                    <a:lumMod val="75000"/>
                  </a:schemeClr>
                </a:solidFill>
                <a:latin typeface="Verdana" charset="0"/>
                <a:ea typeface="Verdana" charset="0"/>
                <a:cs typeface="Verdana" charset="0"/>
              </a:rPr>
              <a:t>ARA II </a:t>
            </a:r>
            <a:r>
              <a:rPr lang="es-ES_tradnl" sz="1400" b="1" dirty="0">
                <a:solidFill>
                  <a:schemeClr val="tx2">
                    <a:lumMod val="75000"/>
                  </a:schemeClr>
                </a:solidFill>
                <a:latin typeface="Verdana" charset="0"/>
                <a:ea typeface="Verdana" charset="0"/>
                <a:cs typeface="Verdana" charset="0"/>
              </a:rPr>
              <a:t>(si HTA y/o HVI)</a:t>
            </a:r>
          </a:p>
          <a:p>
            <a:pPr marL="457200" indent="-457200" algn="l" eaLnBrk="0" hangingPunct="0">
              <a:buFontTx/>
              <a:buAutoNum type="arabicPeriod"/>
            </a:pPr>
            <a:r>
              <a:rPr lang="es-ES_tradnl" sz="1400" b="1" dirty="0">
                <a:solidFill>
                  <a:schemeClr val="tx2">
                    <a:lumMod val="75000"/>
                  </a:schemeClr>
                </a:solidFill>
                <a:latin typeface="Verdana" charset="0"/>
                <a:ea typeface="Verdana" charset="0"/>
                <a:cs typeface="Verdana" charset="0"/>
              </a:rPr>
              <a:t>Recuperar / mantener ritmo </a:t>
            </a:r>
            <a:r>
              <a:rPr lang="es-ES_tradnl" sz="1400" b="1" dirty="0" err="1">
                <a:solidFill>
                  <a:schemeClr val="tx2">
                    <a:lumMod val="75000"/>
                  </a:schemeClr>
                </a:solidFill>
                <a:latin typeface="Verdana" charset="0"/>
                <a:ea typeface="Verdana" charset="0"/>
                <a:cs typeface="Verdana" charset="0"/>
              </a:rPr>
              <a:t>sinusal</a:t>
            </a:r>
            <a:r>
              <a:rPr lang="es-ES_tradnl" sz="1400" b="1" dirty="0">
                <a:solidFill>
                  <a:schemeClr val="tx2">
                    <a:lumMod val="75000"/>
                  </a:schemeClr>
                </a:solidFill>
                <a:latin typeface="Verdana" charset="0"/>
                <a:ea typeface="Verdana" charset="0"/>
                <a:cs typeface="Verdana" charset="0"/>
              </a:rPr>
              <a:t>  </a:t>
            </a:r>
          </a:p>
        </p:txBody>
      </p:sp>
      <p:sp>
        <p:nvSpPr>
          <p:cNvPr id="11" name="Rectangle 7"/>
          <p:cNvSpPr>
            <a:spLocks noChangeArrowheads="1"/>
          </p:cNvSpPr>
          <p:nvPr/>
        </p:nvSpPr>
        <p:spPr bwMode="auto">
          <a:xfrm>
            <a:off x="4283968" y="3791907"/>
            <a:ext cx="4307467" cy="1384995"/>
          </a:xfrm>
          <a:prstGeom prst="rect">
            <a:avLst/>
          </a:prstGeom>
          <a:solidFill>
            <a:srgbClr val="287AC8">
              <a:alpha val="50000"/>
            </a:srgbClr>
          </a:solidFill>
          <a:ln w="12700">
            <a:solidFill>
              <a:srgbClr val="F39A44"/>
            </a:solidFill>
            <a:miter lim="800000"/>
            <a:headEnd/>
            <a:tailEnd/>
          </a:ln>
        </p:spPr>
        <p:txBody>
          <a:bodyPr wrap="square">
            <a:spAutoFit/>
          </a:bodyPr>
          <a:lstStyle/>
          <a:p>
            <a:pPr marL="457200" indent="-457200" algn="l" eaLnBrk="0" hangingPunct="0">
              <a:buFontTx/>
              <a:buAutoNum type="arabicPeriod"/>
            </a:pPr>
            <a:r>
              <a:rPr lang="es-ES_tradnl" sz="1400" b="1" dirty="0">
                <a:solidFill>
                  <a:schemeClr val="tx2">
                    <a:lumMod val="75000"/>
                  </a:schemeClr>
                </a:solidFill>
                <a:latin typeface="Verdana" charset="0"/>
                <a:ea typeface="Verdana" charset="0"/>
                <a:cs typeface="Verdana" charset="0"/>
              </a:rPr>
              <a:t>Diuréticos </a:t>
            </a:r>
          </a:p>
          <a:p>
            <a:pPr marL="457200" indent="-457200" algn="l" eaLnBrk="0" hangingPunct="0">
              <a:buFontTx/>
              <a:buAutoNum type="arabicPeriod"/>
            </a:pPr>
            <a:r>
              <a:rPr lang="es-ES_tradnl" sz="1400" b="1" dirty="0">
                <a:solidFill>
                  <a:schemeClr val="tx2">
                    <a:lumMod val="75000"/>
                  </a:schemeClr>
                </a:solidFill>
                <a:latin typeface="Verdana" charset="0"/>
                <a:ea typeface="Verdana" charset="0"/>
                <a:cs typeface="Verdana" charset="0"/>
              </a:rPr>
              <a:t>IECAS (</a:t>
            </a:r>
            <a:r>
              <a:rPr lang="es-ES_tradnl" sz="1400" b="1" dirty="0" smtClean="0">
                <a:solidFill>
                  <a:schemeClr val="tx2">
                    <a:lumMod val="75000"/>
                  </a:schemeClr>
                </a:solidFill>
                <a:latin typeface="Verdana" charset="0"/>
                <a:ea typeface="Verdana" charset="0"/>
                <a:cs typeface="Verdana" charset="0"/>
              </a:rPr>
              <a:t>ARA II</a:t>
            </a:r>
            <a:r>
              <a:rPr lang="es-ES_tradnl" sz="1400" b="1" dirty="0">
                <a:solidFill>
                  <a:schemeClr val="tx2">
                    <a:lumMod val="75000"/>
                  </a:schemeClr>
                </a:solidFill>
                <a:latin typeface="Verdana" charset="0"/>
                <a:ea typeface="Verdana" charset="0"/>
                <a:cs typeface="Verdana" charset="0"/>
              </a:rPr>
              <a:t>)</a:t>
            </a:r>
          </a:p>
          <a:p>
            <a:pPr marL="457200" indent="-457200" algn="l" eaLnBrk="0" hangingPunct="0">
              <a:buFontTx/>
              <a:buAutoNum type="arabicPeriod"/>
            </a:pPr>
            <a:r>
              <a:rPr lang="es-ES_tradnl" sz="1400" b="1" dirty="0">
                <a:solidFill>
                  <a:schemeClr val="tx2">
                    <a:lumMod val="75000"/>
                  </a:schemeClr>
                </a:solidFill>
                <a:latin typeface="Verdana" charset="0"/>
                <a:ea typeface="Verdana" charset="0"/>
                <a:cs typeface="Verdana" charset="0"/>
              </a:rPr>
              <a:t>Betabloqueantes</a:t>
            </a:r>
          </a:p>
          <a:p>
            <a:pPr marL="457200" indent="-457200" algn="l" eaLnBrk="0" hangingPunct="0">
              <a:buFontTx/>
              <a:buAutoNum type="arabicPeriod"/>
            </a:pPr>
            <a:r>
              <a:rPr lang="es-ES_tradnl" sz="1400" b="1" dirty="0" err="1">
                <a:solidFill>
                  <a:schemeClr val="tx2">
                    <a:lumMod val="75000"/>
                  </a:schemeClr>
                </a:solidFill>
                <a:latin typeface="Verdana" charset="0"/>
                <a:ea typeface="Verdana" charset="0"/>
                <a:cs typeface="Verdana" charset="0"/>
              </a:rPr>
              <a:t>Antialdosterónicos</a:t>
            </a:r>
            <a:endParaRPr lang="es-ES_tradnl" sz="1400" b="1" dirty="0">
              <a:solidFill>
                <a:schemeClr val="tx2">
                  <a:lumMod val="75000"/>
                </a:schemeClr>
              </a:solidFill>
              <a:latin typeface="Verdana" charset="0"/>
              <a:ea typeface="Verdana" charset="0"/>
              <a:cs typeface="Verdana" charset="0"/>
            </a:endParaRPr>
          </a:p>
          <a:p>
            <a:pPr marL="457200" indent="-457200" algn="l" eaLnBrk="0" hangingPunct="0">
              <a:buFontTx/>
              <a:buAutoNum type="arabicPeriod"/>
            </a:pPr>
            <a:r>
              <a:rPr lang="es-ES_tradnl" sz="1400" b="1" dirty="0">
                <a:solidFill>
                  <a:schemeClr val="tx2">
                    <a:lumMod val="75000"/>
                  </a:schemeClr>
                </a:solidFill>
                <a:latin typeface="Verdana" charset="0"/>
                <a:ea typeface="Verdana" charset="0"/>
                <a:cs typeface="Verdana" charset="0"/>
              </a:rPr>
              <a:t>Nuevos </a:t>
            </a:r>
            <a:r>
              <a:rPr lang="es-ES_tradnl" sz="1400" b="1" dirty="0" err="1">
                <a:solidFill>
                  <a:schemeClr val="tx2">
                    <a:lumMod val="75000"/>
                  </a:schemeClr>
                </a:solidFill>
                <a:latin typeface="Verdana" charset="0"/>
                <a:ea typeface="Verdana" charset="0"/>
                <a:cs typeface="Verdana" charset="0"/>
              </a:rPr>
              <a:t>ttos</a:t>
            </a:r>
            <a:r>
              <a:rPr lang="es-ES_tradnl" sz="1400" b="1" dirty="0">
                <a:solidFill>
                  <a:schemeClr val="tx2">
                    <a:lumMod val="75000"/>
                  </a:schemeClr>
                </a:solidFill>
                <a:latin typeface="Verdana" charset="0"/>
                <a:ea typeface="Verdana" charset="0"/>
                <a:cs typeface="Verdana" charset="0"/>
              </a:rPr>
              <a:t>: ARNI, </a:t>
            </a:r>
            <a:r>
              <a:rPr lang="es-ES_tradnl" sz="1400" b="1" dirty="0" err="1">
                <a:solidFill>
                  <a:schemeClr val="tx2">
                    <a:lumMod val="75000"/>
                  </a:schemeClr>
                </a:solidFill>
                <a:latin typeface="Verdana" charset="0"/>
                <a:ea typeface="Verdana" charset="0"/>
                <a:cs typeface="Verdana" charset="0"/>
              </a:rPr>
              <a:t>ivabradina</a:t>
            </a:r>
            <a:endParaRPr lang="es-ES_tradnl" sz="1400" b="1" dirty="0">
              <a:solidFill>
                <a:schemeClr val="tx2">
                  <a:lumMod val="75000"/>
                </a:schemeClr>
              </a:solidFill>
              <a:latin typeface="Verdana" charset="0"/>
              <a:ea typeface="Verdana" charset="0"/>
              <a:cs typeface="Verdana" charset="0"/>
            </a:endParaRPr>
          </a:p>
          <a:p>
            <a:pPr marL="457200" indent="-457200" algn="l" eaLnBrk="0" hangingPunct="0">
              <a:buFontTx/>
              <a:buAutoNum type="arabicPeriod"/>
            </a:pPr>
            <a:r>
              <a:rPr lang="es-ES_tradnl" sz="1400" b="1" dirty="0">
                <a:solidFill>
                  <a:schemeClr val="tx2">
                    <a:lumMod val="75000"/>
                  </a:schemeClr>
                </a:solidFill>
                <a:latin typeface="Verdana" charset="0"/>
                <a:ea typeface="Verdana" charset="0"/>
                <a:cs typeface="Verdana" charset="0"/>
              </a:rPr>
              <a:t>Digital (FA)</a:t>
            </a:r>
          </a:p>
        </p:txBody>
      </p:sp>
      <p:sp>
        <p:nvSpPr>
          <p:cNvPr id="12" name="Text Box 8"/>
          <p:cNvSpPr txBox="1">
            <a:spLocks noChangeArrowheads="1"/>
          </p:cNvSpPr>
          <p:nvPr/>
        </p:nvSpPr>
        <p:spPr bwMode="auto">
          <a:xfrm>
            <a:off x="550861" y="5354052"/>
            <a:ext cx="8197601" cy="523220"/>
          </a:xfrm>
          <a:prstGeom prst="rect">
            <a:avLst/>
          </a:prstGeom>
          <a:solidFill>
            <a:srgbClr val="4F81BD">
              <a:alpha val="50000"/>
            </a:srgbClr>
          </a:solidFill>
          <a:ln w="12700">
            <a:solidFill>
              <a:srgbClr val="21557F"/>
            </a:solidFill>
          </a:ln>
          <a:extLst>
            <a:ext uri="{909E8E84-426E-40dd-AFC4-6F175D3DCCD1}">
              <a14:hiddenFill xmlns="" xmlns:a14="http://schemas.microsoft.com/office/drawing/2010/main">
                <a:solidFill>
                  <a:srgbClr val="FFFFFF"/>
                </a:solidFill>
              </a14:hiddenFill>
            </a:ext>
          </a:extLst>
        </p:spPr>
        <p:txBody>
          <a:bodyPr wrap="square">
            <a:spAutoFit/>
          </a:bodyPr>
          <a:lstStyle>
            <a:lvl1pPr eaLnBrk="0" hangingPunct="0">
              <a:defRPr sz="4000">
                <a:solidFill>
                  <a:srgbClr val="A50021"/>
                </a:solidFill>
                <a:latin typeface="Arial" charset="0"/>
                <a:ea typeface="ＭＳ Ｐゴシック" charset="0"/>
                <a:cs typeface="ＭＳ Ｐゴシック" charset="0"/>
              </a:defRPr>
            </a:lvl1pPr>
            <a:lvl2pPr marL="742950" indent="-285750" eaLnBrk="0" hangingPunct="0">
              <a:defRPr sz="4000">
                <a:solidFill>
                  <a:srgbClr val="A50021"/>
                </a:solidFill>
                <a:latin typeface="Arial" charset="0"/>
                <a:ea typeface="ＭＳ Ｐゴシック" charset="0"/>
              </a:defRPr>
            </a:lvl2pPr>
            <a:lvl3pPr marL="1143000" indent="-228600" eaLnBrk="0" hangingPunct="0">
              <a:defRPr sz="4000">
                <a:solidFill>
                  <a:srgbClr val="A50021"/>
                </a:solidFill>
                <a:latin typeface="Arial" charset="0"/>
                <a:ea typeface="ＭＳ Ｐゴシック" charset="0"/>
              </a:defRPr>
            </a:lvl3pPr>
            <a:lvl4pPr marL="1600200" indent="-228600" eaLnBrk="0" hangingPunct="0">
              <a:defRPr sz="4000">
                <a:solidFill>
                  <a:srgbClr val="A50021"/>
                </a:solidFill>
                <a:latin typeface="Arial" charset="0"/>
                <a:ea typeface="ＭＳ Ｐゴシック" charset="0"/>
              </a:defRPr>
            </a:lvl4pPr>
            <a:lvl5pPr marL="2057400" indent="-228600" eaLnBrk="0" hangingPunct="0">
              <a:defRPr sz="4000">
                <a:solidFill>
                  <a:srgbClr val="A50021"/>
                </a:solidFill>
                <a:latin typeface="Arial" charset="0"/>
                <a:ea typeface="ＭＳ Ｐゴシック" charset="0"/>
              </a:defRPr>
            </a:lvl5pPr>
            <a:lvl6pPr marL="2514600" indent="-228600" algn="ctr" eaLnBrk="0" fontAlgn="base" hangingPunct="0">
              <a:spcBef>
                <a:spcPct val="0"/>
              </a:spcBef>
              <a:spcAft>
                <a:spcPct val="0"/>
              </a:spcAft>
              <a:defRPr sz="4000">
                <a:solidFill>
                  <a:srgbClr val="A50021"/>
                </a:solidFill>
                <a:latin typeface="Arial" charset="0"/>
                <a:ea typeface="ＭＳ Ｐゴシック" charset="0"/>
              </a:defRPr>
            </a:lvl6pPr>
            <a:lvl7pPr marL="2971800" indent="-228600" algn="ctr" eaLnBrk="0" fontAlgn="base" hangingPunct="0">
              <a:spcBef>
                <a:spcPct val="0"/>
              </a:spcBef>
              <a:spcAft>
                <a:spcPct val="0"/>
              </a:spcAft>
              <a:defRPr sz="4000">
                <a:solidFill>
                  <a:srgbClr val="A50021"/>
                </a:solidFill>
                <a:latin typeface="Arial" charset="0"/>
                <a:ea typeface="ＭＳ Ｐゴシック" charset="0"/>
              </a:defRPr>
            </a:lvl7pPr>
            <a:lvl8pPr marL="3429000" indent="-228600" algn="ctr" eaLnBrk="0" fontAlgn="base" hangingPunct="0">
              <a:spcBef>
                <a:spcPct val="0"/>
              </a:spcBef>
              <a:spcAft>
                <a:spcPct val="0"/>
              </a:spcAft>
              <a:defRPr sz="4000">
                <a:solidFill>
                  <a:srgbClr val="A50021"/>
                </a:solidFill>
                <a:latin typeface="Arial" charset="0"/>
                <a:ea typeface="ＭＳ Ｐゴシック" charset="0"/>
              </a:defRPr>
            </a:lvl8pPr>
            <a:lvl9pPr marL="3886200" indent="-228600" algn="ctr" eaLnBrk="0" fontAlgn="base" hangingPunct="0">
              <a:spcBef>
                <a:spcPct val="0"/>
              </a:spcBef>
              <a:spcAft>
                <a:spcPct val="0"/>
              </a:spcAft>
              <a:defRPr sz="4000">
                <a:solidFill>
                  <a:srgbClr val="A50021"/>
                </a:solidFill>
                <a:latin typeface="Arial" charset="0"/>
                <a:ea typeface="ＭＳ Ｐゴシック" charset="0"/>
              </a:defRPr>
            </a:lvl9pPr>
          </a:lstStyle>
          <a:p>
            <a:pPr algn="l"/>
            <a:r>
              <a:rPr lang="es-ES" sz="1400" b="1" dirty="0">
                <a:solidFill>
                  <a:srgbClr val="21557F"/>
                </a:solidFill>
                <a:latin typeface="Verdana" charset="0"/>
                <a:ea typeface="Verdana" charset="0"/>
                <a:cs typeface="Verdana" charset="0"/>
              </a:rPr>
              <a:t>Ausencia estudios morbimortalidad      Tratamiento basado en </a:t>
            </a:r>
            <a:r>
              <a:rPr lang="es-ES" sz="1400" b="1" dirty="0">
                <a:solidFill>
                  <a:srgbClr val="D97A33"/>
                </a:solidFill>
                <a:latin typeface="Verdana" charset="0"/>
                <a:ea typeface="Verdana" charset="0"/>
                <a:cs typeface="Verdana" charset="0"/>
              </a:rPr>
              <a:t>GUIAS</a:t>
            </a:r>
          </a:p>
          <a:p>
            <a:pPr algn="l"/>
            <a:r>
              <a:rPr lang="es-ES" sz="1400" b="1" dirty="0">
                <a:solidFill>
                  <a:srgbClr val="21557F"/>
                </a:solidFill>
                <a:latin typeface="Verdana" charset="0"/>
                <a:ea typeface="Verdana" charset="0"/>
                <a:cs typeface="Verdana" charset="0"/>
              </a:rPr>
              <a:t>(Tratamiento basado en </a:t>
            </a:r>
            <a:r>
              <a:rPr lang="es-ES" sz="1400" b="1" i="1" dirty="0">
                <a:solidFill>
                  <a:srgbClr val="D97A33"/>
                </a:solidFill>
                <a:latin typeface="Verdana" charset="0"/>
                <a:ea typeface="Verdana" charset="0"/>
                <a:cs typeface="Verdana" charset="0"/>
              </a:rPr>
              <a:t>síntomas</a:t>
            </a:r>
            <a:r>
              <a:rPr lang="es-ES" sz="1400" b="1" i="1" dirty="0">
                <a:solidFill>
                  <a:srgbClr val="21557F"/>
                </a:solidFill>
                <a:latin typeface="Verdana" charset="0"/>
                <a:ea typeface="Verdana" charset="0"/>
                <a:cs typeface="Verdana" charset="0"/>
              </a:rPr>
              <a:t>)</a:t>
            </a:r>
            <a:r>
              <a:rPr lang="es-ES" sz="1400" b="1" dirty="0">
                <a:solidFill>
                  <a:srgbClr val="21557F"/>
                </a:solidFill>
                <a:latin typeface="Verdana" charset="0"/>
                <a:ea typeface="Verdana" charset="0"/>
                <a:cs typeface="Verdana" charset="0"/>
              </a:rPr>
              <a:t>		</a:t>
            </a:r>
          </a:p>
        </p:txBody>
      </p:sp>
      <p:sp>
        <p:nvSpPr>
          <p:cNvPr id="13" name="AutoShape 9"/>
          <p:cNvSpPr>
            <a:spLocks noChangeArrowheads="1"/>
          </p:cNvSpPr>
          <p:nvPr/>
        </p:nvSpPr>
        <p:spPr bwMode="auto">
          <a:xfrm>
            <a:off x="158751" y="4686375"/>
            <a:ext cx="311149" cy="1126455"/>
          </a:xfrm>
          <a:prstGeom prst="curvedRightArrow">
            <a:avLst>
              <a:gd name="adj1" fmla="val 67665"/>
              <a:gd name="adj2" fmla="val 135330"/>
              <a:gd name="adj3" fmla="val 33333"/>
            </a:avLst>
          </a:prstGeom>
          <a:solidFill>
            <a:srgbClr val="21557F"/>
          </a:solidFill>
          <a:ln w="9525">
            <a:solidFill>
              <a:srgbClr val="F39A44"/>
            </a:solidFill>
            <a:miter lim="800000"/>
            <a:headEnd/>
            <a:tailEnd/>
          </a:ln>
        </p:spPr>
        <p:txBody>
          <a:bodyPr wrap="square" anchor="ctr">
            <a:spAutoFit/>
          </a:bodyPr>
          <a:lstStyle/>
          <a:p>
            <a:endParaRPr lang="es-ES_tradnl" b="1">
              <a:latin typeface="Verdana" charset="0"/>
              <a:ea typeface="Verdana" charset="0"/>
              <a:cs typeface="Verdana" charset="0"/>
            </a:endParaRPr>
          </a:p>
        </p:txBody>
      </p:sp>
      <p:pic>
        <p:nvPicPr>
          <p:cNvPr id="14"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6369051" y="717550"/>
            <a:ext cx="2093554" cy="1749468"/>
          </a:xfrm>
          <a:prstGeom prst="rect">
            <a:avLst/>
          </a:prstGeom>
          <a:noFill/>
        </p:spPr>
      </p:pic>
      <p:sp>
        <p:nvSpPr>
          <p:cNvPr id="15" name="Line 11"/>
          <p:cNvSpPr>
            <a:spLocks noChangeShapeType="1"/>
          </p:cNvSpPr>
          <p:nvPr/>
        </p:nvSpPr>
        <p:spPr bwMode="auto">
          <a:xfrm flipH="1">
            <a:off x="2627783" y="1479549"/>
            <a:ext cx="1540991" cy="1092921"/>
          </a:xfrm>
          <a:prstGeom prst="line">
            <a:avLst/>
          </a:prstGeom>
          <a:noFill/>
          <a:ln w="38100">
            <a:solidFill>
              <a:srgbClr val="21557F"/>
            </a:solidFill>
            <a:round/>
            <a:headEnd/>
            <a:tailEnd type="arrow" w="med" len="med"/>
          </a:ln>
          <a:extLst>
            <a:ext uri="{909E8E84-426E-40dd-AFC4-6F175D3DCCD1}">
              <a14:hiddenFill xmlns="" xmlns:a14="http://schemas.microsoft.com/office/drawing/2010/main">
                <a:noFill/>
              </a14:hiddenFill>
            </a:ext>
          </a:extLst>
        </p:spPr>
        <p:txBody>
          <a:bodyPr wrap="square">
            <a:spAutoFit/>
          </a:bodyPr>
          <a:lstStyle/>
          <a:p>
            <a:endParaRPr lang="es-ES" b="1">
              <a:latin typeface="Verdana" charset="0"/>
              <a:ea typeface="Verdana" charset="0"/>
              <a:cs typeface="Verdana" charset="0"/>
            </a:endParaRPr>
          </a:p>
        </p:txBody>
      </p:sp>
      <p:sp>
        <p:nvSpPr>
          <p:cNvPr id="16" name="Line 12"/>
          <p:cNvSpPr>
            <a:spLocks noChangeShapeType="1"/>
          </p:cNvSpPr>
          <p:nvPr/>
        </p:nvSpPr>
        <p:spPr bwMode="auto">
          <a:xfrm>
            <a:off x="4413251" y="1479549"/>
            <a:ext cx="1600945" cy="1131963"/>
          </a:xfrm>
          <a:prstGeom prst="line">
            <a:avLst/>
          </a:prstGeom>
          <a:noFill/>
          <a:ln w="38100">
            <a:solidFill>
              <a:srgbClr val="21557F"/>
            </a:solidFill>
            <a:round/>
            <a:headEnd/>
            <a:tailEnd type="arrow" w="med" len="med"/>
          </a:ln>
          <a:extLst>
            <a:ext uri="{909E8E84-426E-40dd-AFC4-6F175D3DCCD1}">
              <a14:hiddenFill xmlns="" xmlns:a14="http://schemas.microsoft.com/office/drawing/2010/main">
                <a:noFill/>
              </a14:hiddenFill>
            </a:ext>
          </a:extLst>
        </p:spPr>
        <p:txBody>
          <a:bodyPr wrap="square">
            <a:spAutoFit/>
          </a:bodyPr>
          <a:lstStyle/>
          <a:p>
            <a:endParaRPr lang="es-ES" b="1">
              <a:latin typeface="Verdana" charset="0"/>
              <a:ea typeface="Verdana" charset="0"/>
              <a:cs typeface="Verdana" charset="0"/>
            </a:endParaRPr>
          </a:p>
        </p:txBody>
      </p:sp>
      <p:sp>
        <p:nvSpPr>
          <p:cNvPr id="17" name="Rectangle 13"/>
          <p:cNvSpPr>
            <a:spLocks noChangeArrowheads="1"/>
          </p:cNvSpPr>
          <p:nvPr/>
        </p:nvSpPr>
        <p:spPr bwMode="auto">
          <a:xfrm>
            <a:off x="1187624" y="2572470"/>
            <a:ext cx="2554288" cy="406400"/>
          </a:xfrm>
          <a:prstGeom prst="rect">
            <a:avLst/>
          </a:prstGeom>
          <a:solidFill>
            <a:srgbClr val="F39A44">
              <a:alpha val="50000"/>
            </a:srgbClr>
          </a:solidFill>
          <a:ln w="12700">
            <a:solidFill>
              <a:srgbClr val="21557F"/>
            </a:solidFill>
            <a:miter lim="800000"/>
            <a:headEnd/>
            <a:tailEnd/>
          </a:ln>
          <a:effectLst/>
        </p:spPr>
        <p:txBody>
          <a:bodyPr wrap="square" anchor="ctr">
            <a:spAutoFit/>
          </a:bodyPr>
          <a:lstStyle/>
          <a:p>
            <a:pPr algn="ctr" eaLnBrk="0" hangingPunct="0">
              <a:defRPr/>
            </a:pPr>
            <a:r>
              <a:rPr lang="es-ES" sz="2000" b="1" dirty="0">
                <a:solidFill>
                  <a:schemeClr val="tx2">
                    <a:lumMod val="75000"/>
                  </a:schemeClr>
                </a:solidFill>
                <a:latin typeface="Verdana" charset="0"/>
                <a:ea typeface="Verdana" charset="0"/>
                <a:cs typeface="Verdana" charset="0"/>
              </a:rPr>
              <a:t>FE &gt;= 40%</a:t>
            </a:r>
          </a:p>
        </p:txBody>
      </p:sp>
      <p:sp>
        <p:nvSpPr>
          <p:cNvPr id="18" name="Rectangle 14"/>
          <p:cNvSpPr>
            <a:spLocks noChangeArrowheads="1"/>
          </p:cNvSpPr>
          <p:nvPr/>
        </p:nvSpPr>
        <p:spPr bwMode="auto">
          <a:xfrm>
            <a:off x="4716016" y="2611513"/>
            <a:ext cx="2554287" cy="406400"/>
          </a:xfrm>
          <a:prstGeom prst="rect">
            <a:avLst/>
          </a:prstGeom>
          <a:solidFill>
            <a:srgbClr val="F39A44">
              <a:alpha val="50000"/>
            </a:srgbClr>
          </a:solidFill>
          <a:ln w="12700">
            <a:solidFill>
              <a:srgbClr val="21557F"/>
            </a:solidFill>
            <a:miter lim="800000"/>
            <a:headEnd/>
            <a:tailEnd/>
          </a:ln>
          <a:effectLst/>
        </p:spPr>
        <p:txBody>
          <a:bodyPr wrap="square" anchor="ctr">
            <a:spAutoFit/>
          </a:bodyPr>
          <a:lstStyle/>
          <a:p>
            <a:pPr algn="ctr" eaLnBrk="0" hangingPunct="0">
              <a:defRPr/>
            </a:pPr>
            <a:r>
              <a:rPr lang="es-ES" sz="2000" b="1" dirty="0">
                <a:solidFill>
                  <a:schemeClr val="tx2">
                    <a:lumMod val="75000"/>
                  </a:schemeClr>
                </a:solidFill>
                <a:latin typeface="Verdana" charset="0"/>
                <a:ea typeface="Verdana" charset="0"/>
                <a:cs typeface="Verdana" charset="0"/>
              </a:rPr>
              <a:t>FE &lt; 40%</a:t>
            </a:r>
          </a:p>
        </p:txBody>
      </p:sp>
      <p:sp>
        <p:nvSpPr>
          <p:cNvPr id="20" name="Line 16"/>
          <p:cNvSpPr>
            <a:spLocks noChangeShapeType="1"/>
          </p:cNvSpPr>
          <p:nvPr/>
        </p:nvSpPr>
        <p:spPr bwMode="auto">
          <a:xfrm>
            <a:off x="6084168" y="3017913"/>
            <a:ext cx="0" cy="773994"/>
          </a:xfrm>
          <a:prstGeom prst="line">
            <a:avLst/>
          </a:prstGeom>
          <a:noFill/>
          <a:ln w="38100">
            <a:solidFill>
              <a:srgbClr val="21557F"/>
            </a:solidFill>
            <a:round/>
            <a:headEnd/>
            <a:tailEnd type="arrow" w="med" len="med"/>
          </a:ln>
          <a:extLst>
            <a:ext uri="{909E8E84-426E-40dd-AFC4-6F175D3DCCD1}">
              <a14:hiddenFill xmlns="" xmlns:a14="http://schemas.microsoft.com/office/drawing/2010/main">
                <a:noFill/>
              </a14:hiddenFill>
            </a:ext>
          </a:extLst>
        </p:spPr>
        <p:txBody>
          <a:bodyPr wrap="square">
            <a:spAutoFit/>
          </a:bodyPr>
          <a:lstStyle/>
          <a:p>
            <a:endParaRPr lang="es-ES" b="1">
              <a:latin typeface="Verdana" charset="0"/>
              <a:ea typeface="Verdana" charset="0"/>
              <a:cs typeface="Verdana" charset="0"/>
            </a:endParaRPr>
          </a:p>
        </p:txBody>
      </p:sp>
      <p:sp>
        <p:nvSpPr>
          <p:cNvPr id="21" name="Text Box 17"/>
          <p:cNvSpPr txBox="1">
            <a:spLocks noChangeArrowheads="1"/>
          </p:cNvSpPr>
          <p:nvPr/>
        </p:nvSpPr>
        <p:spPr bwMode="auto">
          <a:xfrm>
            <a:off x="821642" y="3021282"/>
            <a:ext cx="1374094"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rgbClr val="A50021"/>
                </a:solidFill>
                <a:latin typeface="Arial" charset="0"/>
                <a:ea typeface="ＭＳ Ｐゴシック" charset="0"/>
                <a:cs typeface="ＭＳ Ｐゴシック" charset="0"/>
              </a:defRPr>
            </a:lvl1pPr>
            <a:lvl2pPr marL="742950" indent="-285750" eaLnBrk="0" hangingPunct="0">
              <a:defRPr sz="4000">
                <a:solidFill>
                  <a:srgbClr val="A50021"/>
                </a:solidFill>
                <a:latin typeface="Arial" charset="0"/>
                <a:ea typeface="ＭＳ Ｐゴシック" charset="0"/>
              </a:defRPr>
            </a:lvl2pPr>
            <a:lvl3pPr marL="1143000" indent="-228600" eaLnBrk="0" hangingPunct="0">
              <a:defRPr sz="4000">
                <a:solidFill>
                  <a:srgbClr val="A50021"/>
                </a:solidFill>
                <a:latin typeface="Arial" charset="0"/>
                <a:ea typeface="ＭＳ Ｐゴシック" charset="0"/>
              </a:defRPr>
            </a:lvl3pPr>
            <a:lvl4pPr marL="1600200" indent="-228600" eaLnBrk="0" hangingPunct="0">
              <a:defRPr sz="4000">
                <a:solidFill>
                  <a:srgbClr val="A50021"/>
                </a:solidFill>
                <a:latin typeface="Arial" charset="0"/>
                <a:ea typeface="ＭＳ Ｐゴシック" charset="0"/>
              </a:defRPr>
            </a:lvl4pPr>
            <a:lvl5pPr marL="2057400" indent="-228600" eaLnBrk="0" hangingPunct="0">
              <a:defRPr sz="4000">
                <a:solidFill>
                  <a:srgbClr val="A50021"/>
                </a:solidFill>
                <a:latin typeface="Arial" charset="0"/>
                <a:ea typeface="ＭＳ Ｐゴシック" charset="0"/>
              </a:defRPr>
            </a:lvl5pPr>
            <a:lvl6pPr marL="2514600" indent="-228600" algn="ctr" eaLnBrk="0" fontAlgn="base" hangingPunct="0">
              <a:spcBef>
                <a:spcPct val="0"/>
              </a:spcBef>
              <a:spcAft>
                <a:spcPct val="0"/>
              </a:spcAft>
              <a:defRPr sz="4000">
                <a:solidFill>
                  <a:srgbClr val="A50021"/>
                </a:solidFill>
                <a:latin typeface="Arial" charset="0"/>
                <a:ea typeface="ＭＳ Ｐゴシック" charset="0"/>
              </a:defRPr>
            </a:lvl6pPr>
            <a:lvl7pPr marL="2971800" indent="-228600" algn="ctr" eaLnBrk="0" fontAlgn="base" hangingPunct="0">
              <a:spcBef>
                <a:spcPct val="0"/>
              </a:spcBef>
              <a:spcAft>
                <a:spcPct val="0"/>
              </a:spcAft>
              <a:defRPr sz="4000">
                <a:solidFill>
                  <a:srgbClr val="A50021"/>
                </a:solidFill>
                <a:latin typeface="Arial" charset="0"/>
                <a:ea typeface="ＭＳ Ｐゴシック" charset="0"/>
              </a:defRPr>
            </a:lvl7pPr>
            <a:lvl8pPr marL="3429000" indent="-228600" algn="ctr" eaLnBrk="0" fontAlgn="base" hangingPunct="0">
              <a:spcBef>
                <a:spcPct val="0"/>
              </a:spcBef>
              <a:spcAft>
                <a:spcPct val="0"/>
              </a:spcAft>
              <a:defRPr sz="4000">
                <a:solidFill>
                  <a:srgbClr val="A50021"/>
                </a:solidFill>
                <a:latin typeface="Arial" charset="0"/>
                <a:ea typeface="ＭＳ Ｐゴシック" charset="0"/>
              </a:defRPr>
            </a:lvl8pPr>
            <a:lvl9pPr marL="3886200" indent="-228600" algn="ctr" eaLnBrk="0" fontAlgn="base" hangingPunct="0">
              <a:spcBef>
                <a:spcPct val="0"/>
              </a:spcBef>
              <a:spcAft>
                <a:spcPct val="0"/>
              </a:spcAft>
              <a:defRPr sz="4000">
                <a:solidFill>
                  <a:srgbClr val="A50021"/>
                </a:solidFill>
                <a:latin typeface="Arial" charset="0"/>
                <a:ea typeface="ＭＳ Ｐゴシック" charset="0"/>
              </a:defRPr>
            </a:lvl9pPr>
          </a:lstStyle>
          <a:p>
            <a:pPr algn="l"/>
            <a:r>
              <a:rPr lang="es-ES" sz="2000" b="1" dirty="0">
                <a:solidFill>
                  <a:srgbClr val="F39A44"/>
                </a:solidFill>
                <a:latin typeface="Verdana" charset="0"/>
                <a:ea typeface="Verdana" charset="0"/>
                <a:cs typeface="Verdana" charset="0"/>
              </a:rPr>
              <a:t>IC-FEP</a:t>
            </a:r>
          </a:p>
          <a:p>
            <a:pPr algn="l"/>
            <a:r>
              <a:rPr lang="es-ES" sz="2000" b="1" dirty="0">
                <a:solidFill>
                  <a:srgbClr val="F39A44"/>
                </a:solidFill>
                <a:latin typeface="Verdana" charset="0"/>
                <a:ea typeface="Verdana" charset="0"/>
                <a:cs typeface="Verdana" charset="0"/>
              </a:rPr>
              <a:t>IC-</a:t>
            </a:r>
            <a:r>
              <a:rPr lang="es-ES" sz="2000" b="1" dirty="0" err="1">
                <a:solidFill>
                  <a:srgbClr val="F39A44"/>
                </a:solidFill>
                <a:latin typeface="Verdana" charset="0"/>
                <a:ea typeface="Verdana" charset="0"/>
                <a:cs typeface="Verdana" charset="0"/>
              </a:rPr>
              <a:t>FErm</a:t>
            </a:r>
            <a:endParaRPr lang="es-ES" sz="2000" b="1" dirty="0">
              <a:solidFill>
                <a:srgbClr val="F39A44"/>
              </a:solidFill>
              <a:latin typeface="Verdana" charset="0"/>
              <a:ea typeface="Verdana" charset="0"/>
              <a:cs typeface="Verdana" charset="0"/>
            </a:endParaRPr>
          </a:p>
        </p:txBody>
      </p:sp>
      <p:sp>
        <p:nvSpPr>
          <p:cNvPr id="22" name="Rectangle 18"/>
          <p:cNvSpPr>
            <a:spLocks noChangeArrowheads="1"/>
          </p:cNvSpPr>
          <p:nvPr/>
        </p:nvSpPr>
        <p:spPr bwMode="auto">
          <a:xfrm>
            <a:off x="6330837" y="3162408"/>
            <a:ext cx="1175322"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l" eaLnBrk="0" hangingPunct="0"/>
            <a:r>
              <a:rPr lang="es-ES" sz="2000" b="1" dirty="0">
                <a:solidFill>
                  <a:srgbClr val="F39A44"/>
                </a:solidFill>
                <a:latin typeface="Verdana" charset="0"/>
                <a:ea typeface="Verdana" charset="0"/>
                <a:cs typeface="Verdana" charset="0"/>
              </a:rPr>
              <a:t>IC-FER</a:t>
            </a:r>
          </a:p>
        </p:txBody>
      </p:sp>
      <p:sp>
        <p:nvSpPr>
          <p:cNvPr id="23" name="1 Rectángulo"/>
          <p:cNvSpPr/>
          <p:nvPr/>
        </p:nvSpPr>
        <p:spPr>
          <a:xfrm>
            <a:off x="611560" y="6093296"/>
            <a:ext cx="8250002" cy="400110"/>
          </a:xfrm>
          <a:prstGeom prst="rect">
            <a:avLst/>
          </a:prstGeom>
        </p:spPr>
        <p:txBody>
          <a:bodyPr wrap="square">
            <a:spAutoFit/>
          </a:bodyPr>
          <a:lstStyle/>
          <a:p>
            <a:pPr algn="r"/>
            <a:r>
              <a:rPr lang="es-ES" altLang="es-ES" sz="1000" i="1" dirty="0">
                <a:solidFill>
                  <a:srgbClr val="287AC8"/>
                </a:solidFill>
                <a:latin typeface="Verdana" charset="0"/>
                <a:ea typeface="Verdana" charset="0"/>
                <a:cs typeface="Verdana" charset="0"/>
              </a:rPr>
              <a:t>Guías IC ESC 2016. </a:t>
            </a:r>
            <a:r>
              <a:rPr lang="es-ES" sz="1000" i="1" dirty="0" err="1">
                <a:solidFill>
                  <a:srgbClr val="287AC8"/>
                </a:solidFill>
                <a:latin typeface="Verdana" charset="0"/>
                <a:ea typeface="Verdana" charset="0"/>
                <a:cs typeface="Verdana" charset="0"/>
              </a:rPr>
              <a:t>European</a:t>
            </a:r>
            <a:r>
              <a:rPr lang="es-ES" sz="1000" i="1" dirty="0">
                <a:solidFill>
                  <a:srgbClr val="287AC8"/>
                </a:solidFill>
                <a:latin typeface="Verdana" charset="0"/>
                <a:ea typeface="Verdana" charset="0"/>
                <a:cs typeface="Verdana" charset="0"/>
              </a:rPr>
              <a:t> </a:t>
            </a:r>
            <a:r>
              <a:rPr lang="es-ES" sz="1000" i="1" dirty="0" err="1">
                <a:solidFill>
                  <a:srgbClr val="287AC8"/>
                </a:solidFill>
                <a:latin typeface="Verdana" charset="0"/>
                <a:ea typeface="Verdana" charset="0"/>
                <a:cs typeface="Verdana" charset="0"/>
              </a:rPr>
              <a:t>Heart</a:t>
            </a:r>
            <a:r>
              <a:rPr lang="es-ES" sz="1000" i="1" dirty="0">
                <a:solidFill>
                  <a:srgbClr val="287AC8"/>
                </a:solidFill>
                <a:latin typeface="Verdana" charset="0"/>
                <a:ea typeface="Verdana" charset="0"/>
                <a:cs typeface="Verdana" charset="0"/>
              </a:rPr>
              <a:t> </a:t>
            </a:r>
            <a:r>
              <a:rPr lang="es-ES" sz="1000" i="1" dirty="0" err="1">
                <a:solidFill>
                  <a:srgbClr val="287AC8"/>
                </a:solidFill>
                <a:latin typeface="Verdana" charset="0"/>
                <a:ea typeface="Verdana" charset="0"/>
                <a:cs typeface="Verdana" charset="0"/>
              </a:rPr>
              <a:t>Journal</a:t>
            </a:r>
            <a:r>
              <a:rPr lang="es-ES" sz="1000" i="1" dirty="0">
                <a:solidFill>
                  <a:srgbClr val="287AC8"/>
                </a:solidFill>
                <a:latin typeface="Verdana" charset="0"/>
                <a:ea typeface="Verdana" charset="0"/>
                <a:cs typeface="Verdana" charset="0"/>
              </a:rPr>
              <a:t> doi:10.1093/</a:t>
            </a:r>
            <a:r>
              <a:rPr lang="es-ES" sz="1000" i="1" dirty="0" err="1">
                <a:solidFill>
                  <a:srgbClr val="287AC8"/>
                </a:solidFill>
                <a:latin typeface="Verdana" charset="0"/>
                <a:ea typeface="Verdana" charset="0"/>
                <a:cs typeface="Verdana" charset="0"/>
              </a:rPr>
              <a:t>eurheartj</a:t>
            </a:r>
            <a:r>
              <a:rPr lang="es-ES" sz="1000" i="1" dirty="0">
                <a:solidFill>
                  <a:srgbClr val="287AC8"/>
                </a:solidFill>
                <a:latin typeface="Verdana" charset="0"/>
                <a:ea typeface="Verdana" charset="0"/>
                <a:cs typeface="Verdana" charset="0"/>
              </a:rPr>
              <a:t>/ehw128 </a:t>
            </a:r>
          </a:p>
          <a:p>
            <a:pPr algn="r"/>
            <a:endParaRPr lang="es-ES" sz="1000" i="1" dirty="0">
              <a:solidFill>
                <a:srgbClr val="287AC8"/>
              </a:solidFill>
              <a:latin typeface="Verdana" charset="0"/>
              <a:ea typeface="Verdana" charset="0"/>
              <a:cs typeface="Verdana" charset="0"/>
            </a:endParaRPr>
          </a:p>
        </p:txBody>
      </p:sp>
      <p:sp>
        <p:nvSpPr>
          <p:cNvPr id="24" name="Line 16"/>
          <p:cNvSpPr>
            <a:spLocks noChangeShapeType="1"/>
          </p:cNvSpPr>
          <p:nvPr/>
        </p:nvSpPr>
        <p:spPr bwMode="auto">
          <a:xfrm>
            <a:off x="2411760" y="3015046"/>
            <a:ext cx="0" cy="773994"/>
          </a:xfrm>
          <a:prstGeom prst="line">
            <a:avLst/>
          </a:prstGeom>
          <a:noFill/>
          <a:ln w="38100">
            <a:solidFill>
              <a:srgbClr val="21557F"/>
            </a:solidFill>
            <a:round/>
            <a:headEnd/>
            <a:tailEnd type="arrow" w="med" len="med"/>
          </a:ln>
          <a:extLst>
            <a:ext uri="{909E8E84-426E-40dd-AFC4-6F175D3DCCD1}">
              <a14:hiddenFill xmlns="" xmlns:a14="http://schemas.microsoft.com/office/drawing/2010/main">
                <a:noFill/>
              </a14:hiddenFill>
            </a:ext>
          </a:extLst>
        </p:spPr>
        <p:txBody>
          <a:bodyPr wrap="square">
            <a:spAutoFit/>
          </a:bodyPr>
          <a:lstStyle/>
          <a:p>
            <a:endParaRPr lang="es-ES" b="1">
              <a:latin typeface="Verdana" charset="0"/>
              <a:ea typeface="Verdana" charset="0"/>
              <a:cs typeface="Verdana" charset="0"/>
            </a:endParaRPr>
          </a:p>
        </p:txBody>
      </p:sp>
    </p:spTree>
    <p:extLst>
      <p:ext uri="{BB962C8B-B14F-4D97-AF65-F5344CB8AC3E}">
        <p14:creationId xmlns:p14="http://schemas.microsoft.com/office/powerpoint/2010/main" val="2525022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0.70"/>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Effect transition="in" filter="fade">
                                      <p:cBhvr>
                                        <p:cTn id="9" dur="1000"/>
                                        <p:tgtEl>
                                          <p:spTgt spid="15"/>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1000" fill="hold"/>
                                        <p:tgtEl>
                                          <p:spTgt spid="17"/>
                                        </p:tgtEl>
                                        <p:attrNameLst>
                                          <p:attrName>ppt_w</p:attrName>
                                        </p:attrNameLst>
                                      </p:cBhvr>
                                      <p:tavLst>
                                        <p:tav tm="0">
                                          <p:val>
                                            <p:strVal val="#ppt_w*0.70"/>
                                          </p:val>
                                        </p:tav>
                                        <p:tav tm="100000">
                                          <p:val>
                                            <p:strVal val="#ppt_w"/>
                                          </p:val>
                                        </p:tav>
                                      </p:tavLst>
                                    </p:anim>
                                    <p:anim calcmode="lin" valueType="num">
                                      <p:cBhvr>
                                        <p:cTn id="13" dur="1000" fill="hold"/>
                                        <p:tgtEl>
                                          <p:spTgt spid="17"/>
                                        </p:tgtEl>
                                        <p:attrNameLst>
                                          <p:attrName>ppt_h</p:attrName>
                                        </p:attrNameLst>
                                      </p:cBhvr>
                                      <p:tavLst>
                                        <p:tav tm="0">
                                          <p:val>
                                            <p:strVal val="#ppt_h"/>
                                          </p:val>
                                        </p:tav>
                                        <p:tav tm="100000">
                                          <p:val>
                                            <p:strVal val="#ppt_h"/>
                                          </p:val>
                                        </p:tav>
                                      </p:tavLst>
                                    </p:anim>
                                    <p:animEffect transition="in" filter="fade">
                                      <p:cBhvr>
                                        <p:cTn id="14" dur="1000"/>
                                        <p:tgtEl>
                                          <p:spTgt spid="17"/>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1000" fill="hold"/>
                                        <p:tgtEl>
                                          <p:spTgt spid="21"/>
                                        </p:tgtEl>
                                        <p:attrNameLst>
                                          <p:attrName>ppt_w</p:attrName>
                                        </p:attrNameLst>
                                      </p:cBhvr>
                                      <p:tavLst>
                                        <p:tav tm="0">
                                          <p:val>
                                            <p:strVal val="#ppt_w*0.70"/>
                                          </p:val>
                                        </p:tav>
                                        <p:tav tm="100000">
                                          <p:val>
                                            <p:strVal val="#ppt_w"/>
                                          </p:val>
                                        </p:tav>
                                      </p:tavLst>
                                    </p:anim>
                                    <p:anim calcmode="lin" valueType="num">
                                      <p:cBhvr>
                                        <p:cTn id="18" dur="1000" fill="hold"/>
                                        <p:tgtEl>
                                          <p:spTgt spid="21"/>
                                        </p:tgtEl>
                                        <p:attrNameLst>
                                          <p:attrName>ppt_h</p:attrName>
                                        </p:attrNameLst>
                                      </p:cBhvr>
                                      <p:tavLst>
                                        <p:tav tm="0">
                                          <p:val>
                                            <p:strVal val="#ppt_h"/>
                                          </p:val>
                                        </p:tav>
                                        <p:tav tm="100000">
                                          <p:val>
                                            <p:strVal val="#ppt_h"/>
                                          </p:val>
                                        </p:tav>
                                      </p:tavLst>
                                    </p:anim>
                                    <p:animEffect transition="in" filter="fade">
                                      <p:cBhvr>
                                        <p:cTn id="19" dur="10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strVal val="#ppt_w*0.70"/>
                                          </p:val>
                                        </p:tav>
                                        <p:tav tm="100000">
                                          <p:val>
                                            <p:strVal val="#ppt_w"/>
                                          </p:val>
                                        </p:tav>
                                      </p:tavLst>
                                    </p:anim>
                                    <p:anim calcmode="lin" valueType="num">
                                      <p:cBhvr>
                                        <p:cTn id="25" dur="1000" fill="hold"/>
                                        <p:tgtEl>
                                          <p:spTgt spid="10"/>
                                        </p:tgtEl>
                                        <p:attrNameLst>
                                          <p:attrName>ppt_h</p:attrName>
                                        </p:attrNameLst>
                                      </p:cBhvr>
                                      <p:tavLst>
                                        <p:tav tm="0">
                                          <p:val>
                                            <p:strVal val="#ppt_h"/>
                                          </p:val>
                                        </p:tav>
                                        <p:tav tm="100000">
                                          <p:val>
                                            <p:strVal val="#ppt_h"/>
                                          </p:val>
                                        </p:tav>
                                      </p:tavLst>
                                    </p:anim>
                                    <p:animEffect transition="in" filter="fade">
                                      <p:cBhvr>
                                        <p:cTn id="26" dur="1000"/>
                                        <p:tgtEl>
                                          <p:spTgt spid="10"/>
                                        </p:tgtEl>
                                      </p:cBhvr>
                                    </p:animEffect>
                                  </p:childTnLst>
                                </p:cTn>
                              </p:par>
                              <p:par>
                                <p:cTn id="27" presetID="5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strVal val="#ppt_w*0.70"/>
                                          </p:val>
                                        </p:tav>
                                        <p:tav tm="100000">
                                          <p:val>
                                            <p:strVal val="#ppt_w"/>
                                          </p:val>
                                        </p:tav>
                                      </p:tavLst>
                                    </p:anim>
                                    <p:anim calcmode="lin" valueType="num">
                                      <p:cBhvr>
                                        <p:cTn id="30" dur="1000" fill="hold"/>
                                        <p:tgtEl>
                                          <p:spTgt spid="13"/>
                                        </p:tgtEl>
                                        <p:attrNameLst>
                                          <p:attrName>ppt_h</p:attrName>
                                        </p:attrNameLst>
                                      </p:cBhvr>
                                      <p:tavLst>
                                        <p:tav tm="0">
                                          <p:val>
                                            <p:strVal val="#ppt_h"/>
                                          </p:val>
                                        </p:tav>
                                        <p:tav tm="100000">
                                          <p:val>
                                            <p:strVal val="#ppt_h"/>
                                          </p:val>
                                        </p:tav>
                                      </p:tavLst>
                                    </p:anim>
                                    <p:animEffect transition="in" filter="fade">
                                      <p:cBhvr>
                                        <p:cTn id="31" dur="1000"/>
                                        <p:tgtEl>
                                          <p:spTgt spid="13"/>
                                        </p:tgtEl>
                                      </p:cBhvr>
                                    </p:animEffect>
                                  </p:childTnLst>
                                </p:cTn>
                              </p:par>
                              <p:par>
                                <p:cTn id="32" presetID="55"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1000" fill="hold"/>
                                        <p:tgtEl>
                                          <p:spTgt spid="12"/>
                                        </p:tgtEl>
                                        <p:attrNameLst>
                                          <p:attrName>ppt_w</p:attrName>
                                        </p:attrNameLst>
                                      </p:cBhvr>
                                      <p:tavLst>
                                        <p:tav tm="0">
                                          <p:val>
                                            <p:strVal val="#ppt_w*0.70"/>
                                          </p:val>
                                        </p:tav>
                                        <p:tav tm="100000">
                                          <p:val>
                                            <p:strVal val="#ppt_w"/>
                                          </p:val>
                                        </p:tav>
                                      </p:tavLst>
                                    </p:anim>
                                    <p:anim calcmode="lin" valueType="num">
                                      <p:cBhvr>
                                        <p:cTn id="35" dur="1000" fill="hold"/>
                                        <p:tgtEl>
                                          <p:spTgt spid="12"/>
                                        </p:tgtEl>
                                        <p:attrNameLst>
                                          <p:attrName>ppt_h</p:attrName>
                                        </p:attrNameLst>
                                      </p:cBhvr>
                                      <p:tavLst>
                                        <p:tav tm="0">
                                          <p:val>
                                            <p:strVal val="#ppt_h"/>
                                          </p:val>
                                        </p:tav>
                                        <p:tav tm="100000">
                                          <p:val>
                                            <p:strVal val="#ppt_h"/>
                                          </p:val>
                                        </p:tav>
                                      </p:tavLst>
                                    </p:anim>
                                    <p:animEffect transition="in" filter="fade">
                                      <p:cBhvr>
                                        <p:cTn id="3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5" grpId="0" animBg="1"/>
      <p:bldP spid="17" grpId="0" animBg="1"/>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8 A4C Hipertrofia.avi">
            <a:hlinkClick r:id="" action="ppaction://media"/>
          </p:cNvPr>
          <p:cNvPicPr>
            <a:picLocks noRot="1" noChangeAspect="1"/>
          </p:cNvPicPr>
          <p:nvPr>
            <a:videoFile r:link="rId3"/>
            <p:extLst>
              <p:ext uri="{DAA4B4D4-6D71-4841-9C94-3DE7FCFB9230}">
                <p14:media xmlns:p14="http://schemas.microsoft.com/office/powerpoint/2010/main" r:link="rId2"/>
              </p:ext>
            </p:extLst>
          </p:nvPr>
        </p:nvPicPr>
        <p:blipFill>
          <a:blip r:embed="rId6" cstate="print">
            <a:extLst>
              <a:ext uri="{28A0092B-C50C-407E-A947-70E740481C1C}">
                <a14:useLocalDpi xmlns:a14="http://schemas.microsoft.com/office/drawing/2010/main" val="0"/>
              </a:ext>
            </a:extLst>
          </a:blip>
          <a:srcRect/>
          <a:stretch>
            <a:fillRect/>
          </a:stretch>
        </p:blipFill>
        <p:spPr bwMode="auto">
          <a:xfrm>
            <a:off x="4304247" y="2792634"/>
            <a:ext cx="4660241" cy="32286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9874" name="Picture 4" descr="E:\RNM HVI severa.jpg"/>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9200" y="1124744"/>
            <a:ext cx="3837975" cy="3019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2"/>
          <p:cNvSpPr>
            <a:spLocks noChangeArrowheads="1"/>
          </p:cNvSpPr>
          <p:nvPr/>
        </p:nvSpPr>
        <p:spPr bwMode="auto">
          <a:xfrm>
            <a:off x="323528" y="197768"/>
            <a:ext cx="8568952"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r>
              <a:rPr lang="es-ES_tradnl" sz="2400" b="1" dirty="0">
                <a:solidFill>
                  <a:srgbClr val="287AC8"/>
                </a:solidFill>
                <a:latin typeface="Verdana" charset="0"/>
                <a:ea typeface="Verdana" charset="0"/>
                <a:cs typeface="Verdana" charset="0"/>
              </a:rPr>
              <a:t>Caracterización de la IC con función sistólica preservada (IC-FSP)</a:t>
            </a:r>
          </a:p>
          <a:p>
            <a:pPr algn="ctr"/>
            <a:endParaRPr lang="es-ES_tradnl" sz="2400" b="1" dirty="0">
              <a:solidFill>
                <a:srgbClr val="287AC8"/>
              </a:solidFill>
              <a:latin typeface="Verdana" charset="0"/>
              <a:ea typeface="Verdana" charset="0"/>
              <a:cs typeface="Verdana" charset="0"/>
            </a:endParaRPr>
          </a:p>
        </p:txBody>
      </p:sp>
      <p:sp>
        <p:nvSpPr>
          <p:cNvPr id="3" name="Flecha abajo 2"/>
          <p:cNvSpPr/>
          <p:nvPr/>
        </p:nvSpPr>
        <p:spPr bwMode="auto">
          <a:xfrm>
            <a:off x="2078009" y="5589240"/>
            <a:ext cx="117727" cy="216024"/>
          </a:xfrm>
          <a:prstGeom prst="downArrow">
            <a:avLst/>
          </a:prstGeom>
          <a:solidFill>
            <a:srgbClr val="D97A33"/>
          </a:solidFill>
          <a:ln w="9525" cap="flat" cmpd="sng" algn="ctr">
            <a:solidFill>
              <a:srgbClr val="D97A3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S" sz="3600" b="1" i="0" u="none" strike="noStrike" cap="none" normalizeH="0" baseline="0">
              <a:ln>
                <a:noFill/>
              </a:ln>
              <a:solidFill>
                <a:srgbClr val="21557F"/>
              </a:solidFill>
              <a:effectLst/>
              <a:latin typeface="Verdana" charset="0"/>
              <a:ea typeface="Verdana" charset="0"/>
              <a:cs typeface="Verdana" charset="0"/>
            </a:endParaRPr>
          </a:p>
        </p:txBody>
      </p:sp>
      <p:sp>
        <p:nvSpPr>
          <p:cNvPr id="8" name="Marcador de contenido 4"/>
          <p:cNvSpPr>
            <a:spLocks noGrp="1"/>
          </p:cNvSpPr>
          <p:nvPr>
            <p:ph idx="1"/>
          </p:nvPr>
        </p:nvSpPr>
        <p:spPr>
          <a:xfrm>
            <a:off x="3779912" y="1344568"/>
            <a:ext cx="4283968" cy="1255215"/>
          </a:xfrm>
          <a:prstGeom prst="rect">
            <a:avLst/>
          </a:prstGeom>
        </p:spPr>
        <p:txBody>
          <a:bodyPr wrap="square">
            <a:spAutoFit/>
          </a:bodyPr>
          <a:lstStyle/>
          <a:p>
            <a:pPr marL="914400">
              <a:lnSpc>
                <a:spcPct val="120000"/>
              </a:lnSpc>
              <a:buSzPct val="125000"/>
            </a:pPr>
            <a:r>
              <a:rPr lang="es-ES_tradnl" sz="1600" b="1" dirty="0">
                <a:solidFill>
                  <a:srgbClr val="21557F"/>
                </a:solidFill>
                <a:latin typeface="Verdana" charset="0"/>
                <a:ea typeface="Verdana" charset="0"/>
                <a:cs typeface="Verdana" charset="0"/>
              </a:rPr>
              <a:t>FE conservada.</a:t>
            </a:r>
          </a:p>
          <a:p>
            <a:pPr marL="914400">
              <a:lnSpc>
                <a:spcPct val="120000"/>
              </a:lnSpc>
              <a:buSzPct val="125000"/>
            </a:pPr>
            <a:r>
              <a:rPr lang="es-ES_tradnl" sz="1600" b="1" dirty="0">
                <a:solidFill>
                  <a:srgbClr val="21557F"/>
                </a:solidFill>
                <a:latin typeface="Verdana" charset="0"/>
                <a:ea typeface="Verdana" charset="0"/>
                <a:cs typeface="Verdana" charset="0"/>
              </a:rPr>
              <a:t>Hipertrofia VI.</a:t>
            </a:r>
          </a:p>
          <a:p>
            <a:pPr marL="914400">
              <a:lnSpc>
                <a:spcPct val="120000"/>
              </a:lnSpc>
              <a:buSzPct val="125000"/>
            </a:pPr>
            <a:r>
              <a:rPr lang="es-ES_tradnl" sz="1600" b="1" dirty="0">
                <a:solidFill>
                  <a:srgbClr val="21557F"/>
                </a:solidFill>
                <a:latin typeface="Verdana" charset="0"/>
                <a:ea typeface="Verdana" charset="0"/>
                <a:cs typeface="Verdana" charset="0"/>
              </a:rPr>
              <a:t>AI dilatada.</a:t>
            </a:r>
          </a:p>
        </p:txBody>
      </p:sp>
      <p:sp>
        <p:nvSpPr>
          <p:cNvPr id="9" name="Text Box 4"/>
          <p:cNvSpPr txBox="1">
            <a:spLocks noChangeArrowheads="1"/>
          </p:cNvSpPr>
          <p:nvPr/>
        </p:nvSpPr>
        <p:spPr bwMode="auto">
          <a:xfrm>
            <a:off x="1" y="4149080"/>
            <a:ext cx="3995936" cy="21852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342900" marR="0" indent="-342900" algn="l" defTabSz="914400" rtl="0" eaLnBrk="0" fontAlgn="base" latinLnBrk="0" hangingPunct="0">
              <a:lnSpc>
                <a:spcPct val="100000"/>
              </a:lnSpc>
              <a:spcBef>
                <a:spcPts val="1200"/>
              </a:spcBef>
              <a:spcAft>
                <a:spcPct val="0"/>
              </a:spcAft>
              <a:buClrTx/>
              <a:buSzPct val="130000"/>
              <a:buFontTx/>
              <a:buBlip>
                <a:blip r:embed="rId8"/>
              </a:buBlip>
              <a:tabLst/>
              <a:defRPr sz="4000" b="1" kern="1200">
                <a:solidFill>
                  <a:srgbClr val="A50021"/>
                </a:solidFill>
                <a:latin typeface="Arial" charset="0"/>
                <a:ea typeface="ＭＳ Ｐゴシック" charset="0"/>
                <a:cs typeface="ＭＳ Ｐゴシック" charset="0"/>
              </a:defRPr>
            </a:lvl1pPr>
            <a:lvl2pPr marL="742950" marR="0" indent="-285750" algn="l" defTabSz="914400" rtl="0" eaLnBrk="0" fontAlgn="base" latinLnBrk="0" hangingPunct="0">
              <a:lnSpc>
                <a:spcPct val="100000"/>
              </a:lnSpc>
              <a:spcBef>
                <a:spcPts val="1200"/>
              </a:spcBef>
              <a:spcAft>
                <a:spcPct val="0"/>
              </a:spcAft>
              <a:buClr>
                <a:srgbClr val="D97A33"/>
              </a:buClr>
              <a:buSzTx/>
              <a:buFont typeface="Wingdings" pitchFamily="2" charset="2"/>
              <a:buChar char="v"/>
              <a:tabLst/>
              <a:defRPr sz="4000" b="1" kern="1200">
                <a:solidFill>
                  <a:srgbClr val="A50021"/>
                </a:solidFill>
                <a:latin typeface="Arial" charset="0"/>
                <a:ea typeface="ＭＳ Ｐゴシック" charset="0"/>
                <a:cs typeface="Verdana" panose="020B0604030504040204" pitchFamily="34" charset="0"/>
              </a:defRPr>
            </a:lvl2pPr>
            <a:lvl3pPr marL="1143000" marR="0" indent="-228600" algn="l" defTabSz="914400" rtl="0" eaLnBrk="0" fontAlgn="base" latinLnBrk="0" hangingPunct="0">
              <a:lnSpc>
                <a:spcPct val="100000"/>
              </a:lnSpc>
              <a:spcBef>
                <a:spcPts val="1200"/>
              </a:spcBef>
              <a:spcAft>
                <a:spcPct val="0"/>
              </a:spcAft>
              <a:buClr>
                <a:srgbClr val="C00000"/>
              </a:buClr>
              <a:buSzPct val="120000"/>
              <a:buFont typeface="Wingdings" pitchFamily="2" charset="2"/>
              <a:buChar char="§"/>
              <a:tabLst/>
              <a:defRPr sz="4000" b="1" kern="1200">
                <a:solidFill>
                  <a:srgbClr val="A50021"/>
                </a:solidFill>
                <a:latin typeface="Arial" charset="0"/>
                <a:ea typeface="ＭＳ Ｐゴシック" charset="0"/>
                <a:cs typeface="Verdana" panose="020B0604030504040204" pitchFamily="34" charset="0"/>
              </a:defRPr>
            </a:lvl3pPr>
            <a:lvl4pPr marL="1600200" marR="0" indent="-228600" algn="l" defTabSz="914400" rtl="0" eaLnBrk="0" fontAlgn="base" latinLnBrk="0" hangingPunct="0">
              <a:lnSpc>
                <a:spcPct val="100000"/>
              </a:lnSpc>
              <a:spcBef>
                <a:spcPts val="1200"/>
              </a:spcBef>
              <a:spcAft>
                <a:spcPct val="0"/>
              </a:spcAft>
              <a:buClrTx/>
              <a:buSzTx/>
              <a:buFont typeface="Arial" pitchFamily="34" charset="0"/>
              <a:buChar char="–"/>
              <a:tabLst/>
              <a:defRPr sz="4000" b="1" kern="1200">
                <a:solidFill>
                  <a:srgbClr val="A50021"/>
                </a:solidFill>
                <a:latin typeface="Arial" charset="0"/>
                <a:ea typeface="ＭＳ Ｐゴシック" charset="0"/>
                <a:cs typeface="Verdana" panose="020B0604030504040204" pitchFamily="34" charset="0"/>
              </a:defRPr>
            </a:lvl4pPr>
            <a:lvl5pPr marL="2057400" marR="0" indent="-228600" algn="l" defTabSz="914400" rtl="0" eaLnBrk="0" fontAlgn="base" latinLnBrk="0" hangingPunct="0">
              <a:lnSpc>
                <a:spcPct val="100000"/>
              </a:lnSpc>
              <a:spcBef>
                <a:spcPts val="1200"/>
              </a:spcBef>
              <a:spcAft>
                <a:spcPct val="0"/>
              </a:spcAft>
              <a:buClrTx/>
              <a:buSzTx/>
              <a:buFont typeface="Arial" pitchFamily="34" charset="0"/>
              <a:buChar char="»"/>
              <a:tabLst/>
              <a:defRPr sz="4000" b="1" kern="1200">
                <a:solidFill>
                  <a:srgbClr val="A50021"/>
                </a:solidFill>
                <a:latin typeface="Arial" charset="0"/>
                <a:ea typeface="ＭＳ Ｐゴシック" charset="0"/>
                <a:cs typeface="Verdana" panose="020B0604030504040204" pitchFamily="34" charset="0"/>
              </a:defRPr>
            </a:lvl5pPr>
            <a:lvl6pPr marL="2514600" indent="-228600" algn="ctr" defTabSz="914400" rtl="0" eaLnBrk="0" fontAlgn="base" latinLnBrk="0" hangingPunct="0">
              <a:spcBef>
                <a:spcPct val="0"/>
              </a:spcBef>
              <a:spcAft>
                <a:spcPct val="0"/>
              </a:spcAft>
              <a:buFont typeface="Arial" panose="020B0604020202020204" pitchFamily="34" charset="0"/>
              <a:buChar char="•"/>
              <a:defRPr sz="4000" kern="1200">
                <a:solidFill>
                  <a:srgbClr val="A50021"/>
                </a:solidFill>
                <a:latin typeface="Arial" charset="0"/>
                <a:ea typeface="ＭＳ Ｐゴシック" charset="0"/>
                <a:cs typeface="+mn-cs"/>
              </a:defRPr>
            </a:lvl6pPr>
            <a:lvl7pPr marL="2971800" indent="-228600" algn="ctr" defTabSz="914400" rtl="0" eaLnBrk="0" fontAlgn="base" latinLnBrk="0" hangingPunct="0">
              <a:spcBef>
                <a:spcPct val="0"/>
              </a:spcBef>
              <a:spcAft>
                <a:spcPct val="0"/>
              </a:spcAft>
              <a:buFont typeface="Arial" panose="020B0604020202020204" pitchFamily="34" charset="0"/>
              <a:buChar char="•"/>
              <a:defRPr sz="4000" kern="1200">
                <a:solidFill>
                  <a:srgbClr val="A50021"/>
                </a:solidFill>
                <a:latin typeface="Arial" charset="0"/>
                <a:ea typeface="ＭＳ Ｐゴシック" charset="0"/>
                <a:cs typeface="+mn-cs"/>
              </a:defRPr>
            </a:lvl7pPr>
            <a:lvl8pPr marL="3429000" indent="-228600" algn="ctr" defTabSz="914400" rtl="0" eaLnBrk="0" fontAlgn="base" latinLnBrk="0" hangingPunct="0">
              <a:spcBef>
                <a:spcPct val="0"/>
              </a:spcBef>
              <a:spcAft>
                <a:spcPct val="0"/>
              </a:spcAft>
              <a:buFont typeface="Arial" panose="020B0604020202020204" pitchFamily="34" charset="0"/>
              <a:buChar char="•"/>
              <a:defRPr sz="4000" kern="1200">
                <a:solidFill>
                  <a:srgbClr val="A50021"/>
                </a:solidFill>
                <a:latin typeface="Arial" charset="0"/>
                <a:ea typeface="ＭＳ Ｐゴシック" charset="0"/>
                <a:cs typeface="+mn-cs"/>
              </a:defRPr>
            </a:lvl8pPr>
            <a:lvl9pPr marL="3886200" indent="-228600" algn="ctr" defTabSz="914400" rtl="0" eaLnBrk="0" fontAlgn="base" latinLnBrk="0" hangingPunct="0">
              <a:spcBef>
                <a:spcPct val="0"/>
              </a:spcBef>
              <a:spcAft>
                <a:spcPct val="0"/>
              </a:spcAft>
              <a:buFont typeface="Arial" panose="020B0604020202020204" pitchFamily="34" charset="0"/>
              <a:buChar char="•"/>
              <a:defRPr sz="4000" kern="1200">
                <a:solidFill>
                  <a:srgbClr val="A50021"/>
                </a:solidFill>
                <a:latin typeface="Arial" charset="0"/>
                <a:ea typeface="ＭＳ Ｐゴシック" charset="0"/>
                <a:cs typeface="+mn-cs"/>
              </a:defRPr>
            </a:lvl9pPr>
          </a:lstStyle>
          <a:p>
            <a:pPr marL="914400">
              <a:buSzPct val="125000"/>
            </a:pPr>
            <a:r>
              <a:rPr lang="es-ES" sz="1600" dirty="0">
                <a:solidFill>
                  <a:srgbClr val="21557F"/>
                </a:solidFill>
                <a:latin typeface="Verdana" charset="0"/>
                <a:ea typeface="Verdana" charset="0"/>
                <a:cs typeface="Verdana" charset="0"/>
              </a:rPr>
              <a:t>Flujo de llenado mitral:</a:t>
            </a:r>
          </a:p>
          <a:p>
            <a:pPr marL="1600200" lvl="1" indent="-342900">
              <a:buClr>
                <a:srgbClr val="F39A44"/>
              </a:buClr>
              <a:buSzPct val="125000"/>
            </a:pPr>
            <a:r>
              <a:rPr lang="es-ES" sz="1600" dirty="0">
                <a:solidFill>
                  <a:srgbClr val="21557F"/>
                </a:solidFill>
                <a:latin typeface="Verdana" charset="0"/>
                <a:ea typeface="Verdana" charset="0"/>
                <a:cs typeface="Verdana" charset="0"/>
              </a:rPr>
              <a:t>(Onda A &gt; E; e’; E/e’ ratio).</a:t>
            </a:r>
          </a:p>
          <a:p>
            <a:pPr marL="914400">
              <a:buSzPct val="125000"/>
            </a:pPr>
            <a:r>
              <a:rPr lang="es-ES" sz="1600" dirty="0">
                <a:solidFill>
                  <a:srgbClr val="21557F"/>
                </a:solidFill>
                <a:latin typeface="Verdana" charset="0"/>
                <a:ea typeface="Verdana" charset="0"/>
                <a:cs typeface="Verdana" charset="0"/>
              </a:rPr>
              <a:t>Flujo venoso pulmonar.</a:t>
            </a:r>
          </a:p>
          <a:p>
            <a:pPr marL="0" indent="0">
              <a:buNone/>
            </a:pPr>
            <a:endParaRPr lang="es-ES" sz="1600" dirty="0">
              <a:solidFill>
                <a:srgbClr val="21557F"/>
              </a:solidFill>
              <a:latin typeface="Verdana" charset="0"/>
              <a:ea typeface="Verdana" charset="0"/>
              <a:cs typeface="Verdana" charset="0"/>
            </a:endParaRPr>
          </a:p>
          <a:p>
            <a:pPr marL="914400">
              <a:buSzPct val="125000"/>
            </a:pPr>
            <a:r>
              <a:rPr lang="es-ES" sz="1600" dirty="0">
                <a:solidFill>
                  <a:srgbClr val="21557F"/>
                </a:solidFill>
                <a:latin typeface="Verdana" charset="0"/>
                <a:ea typeface="Verdana" charset="0"/>
                <a:cs typeface="Verdana" charset="0"/>
              </a:rPr>
              <a:t>Objetivar la D Diastólica.</a:t>
            </a:r>
          </a:p>
        </p:txBody>
      </p:sp>
    </p:spTree>
    <p:custDataLst>
      <p:tags r:id="rId1"/>
    </p:custDataLst>
    <p:extLst>
      <p:ext uri="{BB962C8B-B14F-4D97-AF65-F5344CB8AC3E}">
        <p14:creationId xmlns:p14="http://schemas.microsoft.com/office/powerpoint/2010/main" val="20780547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840" fill="hold"/>
                                        <p:tgtEl>
                                          <p:spTgt spid="4"/>
                                        </p:tgtEl>
                                      </p:cBhvr>
                                    </p:cmd>
                                  </p:childTnLst>
                                </p:cTn>
                              </p:par>
                            </p:childTnLst>
                          </p:cTn>
                        </p:par>
                        <p:par>
                          <p:cTn id="7" fill="hold">
                            <p:stCondLst>
                              <p:cond delay="1"/>
                            </p:stCondLst>
                            <p:childTnLst>
                              <p:par>
                                <p:cTn id="8" presetID="9"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11" repeatCount="indefinite" fill="hold" display="0">
                  <p:stCondLst>
                    <p:cond delay="indefinite"/>
                  </p:stCondLst>
                  <p:endCondLst>
                    <p:cond evt="onNext" delay="0">
                      <p:tgtEl>
                        <p:sldTgt/>
                      </p:tgtEl>
                    </p:cond>
                    <p:cond evt="onPrev" delay="0">
                      <p:tgtEl>
                        <p:sldTgt/>
                      </p:tgtEl>
                    </p:cond>
                  </p:endCondLst>
                </p:cTn>
                <p:tgtEl>
                  <p:spTgt spid="4"/>
                </p:tgtEl>
              </p:cMediaNode>
            </p:video>
            <p:seq concurrent="1" nextAc="seek">
              <p:cTn id="12" restart="whenNotActive" fill="hold" evtFilter="cancelBubble" nodeType="interactiveSeq">
                <p:stCondLst>
                  <p:cond evt="onClick" delay="0">
                    <p:tgtEl>
                      <p:spTgt spid="4"/>
                    </p:tgtEl>
                  </p:cond>
                </p:stCondLst>
                <p:endSync evt="end" delay="0">
                  <p:rtn val="all"/>
                </p:endSync>
                <p:childTnLst>
                  <p:par>
                    <p:cTn id="13" fill="hold" nodeType="clickPar">
                      <p:stCondLst>
                        <p:cond delay="0"/>
                      </p:stCondLst>
                      <p:childTnLst>
                        <p:par>
                          <p:cTn id="14" fill="hold" nodeType="withGroup">
                            <p:stCondLst>
                              <p:cond delay="0"/>
                            </p:stCondLst>
                            <p:childTnLst>
                              <p:par>
                                <p:cTn id="15" presetID="2" presetClass="mediacall" presetSubtype="0" fill="hold" nodeType="clickEffect">
                                  <p:stCondLst>
                                    <p:cond delay="0"/>
                                  </p:stCondLst>
                                  <p:childTnLst>
                                    <p:cmd type="call" cmd="togglePause">
                                      <p:cBhvr>
                                        <p:cTn id="16" dur="1" fill="hold"/>
                                        <p:tgtEl>
                                          <p:spTgt spid="4"/>
                                        </p:tgtEl>
                                      </p:cBhvr>
                                    </p:cmd>
                                  </p:childTnLst>
                                </p:cTn>
                              </p:par>
                            </p:childTnLst>
                          </p:cTn>
                        </p:par>
                      </p:childTnLst>
                    </p:cTn>
                  </p:par>
                </p:childTnLst>
              </p:cTn>
              <p:nextCondLst>
                <p:cond evt="onClick" delay="0">
                  <p:tgtEl>
                    <p:spTgt spid="4"/>
                  </p:tgtEl>
                </p:cond>
              </p:nextCondLst>
            </p:seq>
          </p:childTnLst>
        </p:cTn>
      </p:par>
    </p:tnLst>
    <p:bldLst>
      <p:bldP spid="5"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684213" y="1196752"/>
            <a:ext cx="8132765" cy="4886326"/>
            <a:chOff x="433" y="994"/>
            <a:chExt cx="5123" cy="3078"/>
          </a:xfrm>
          <a:solidFill>
            <a:schemeClr val="accent1">
              <a:lumMod val="60000"/>
              <a:lumOff val="40000"/>
            </a:schemeClr>
          </a:solidFill>
        </p:grpSpPr>
        <p:sp>
          <p:nvSpPr>
            <p:cNvPr id="98309" name="Rectangle 6"/>
            <p:cNvSpPr>
              <a:spLocks noChangeArrowheads="1"/>
            </p:cNvSpPr>
            <p:nvPr/>
          </p:nvSpPr>
          <p:spPr bwMode="auto">
            <a:xfrm>
              <a:off x="1840" y="2627"/>
              <a:ext cx="717" cy="296"/>
            </a:xfrm>
            <a:prstGeom prst="rect">
              <a:avLst/>
            </a:prstGeom>
            <a:solidFill>
              <a:srgbClr val="4F81BD">
                <a:alpha val="50000"/>
              </a:srgbClr>
            </a:solidFill>
            <a:ln w="12700">
              <a:solidFill>
                <a:srgbClr val="21557F"/>
              </a:solidFill>
              <a:miter lim="800000"/>
              <a:headEnd/>
              <a:tailEnd/>
            </a:ln>
          </p:spPr>
          <p:txBody>
            <a:bodyPr wrap="none" anchor="ctr"/>
            <a:lstStyle/>
            <a:p>
              <a:pPr algn="ctr"/>
              <a:endParaRPr lang="es-ES_tradnl" sz="1600" dirty="0">
                <a:ln w="0"/>
                <a:effectLst>
                  <a:outerShdw blurRad="38100" dist="19050" dir="2700000" algn="tl" rotWithShape="0">
                    <a:schemeClr val="dk1">
                      <a:alpha val="40000"/>
                    </a:schemeClr>
                  </a:outerShdw>
                </a:effectLst>
                <a:latin typeface="Verdana" charset="0"/>
                <a:ea typeface="Verdana" charset="0"/>
                <a:cs typeface="Verdana" charset="0"/>
              </a:endParaRPr>
            </a:p>
          </p:txBody>
        </p:sp>
        <p:sp>
          <p:nvSpPr>
            <p:cNvPr id="98310" name="Rectangle 7"/>
            <p:cNvSpPr>
              <a:spLocks noChangeArrowheads="1"/>
            </p:cNvSpPr>
            <p:nvPr/>
          </p:nvSpPr>
          <p:spPr bwMode="auto">
            <a:xfrm>
              <a:off x="2840" y="2627"/>
              <a:ext cx="1245" cy="296"/>
            </a:xfrm>
            <a:prstGeom prst="rect">
              <a:avLst/>
            </a:prstGeom>
            <a:solidFill>
              <a:srgbClr val="4F81BD">
                <a:alpha val="50000"/>
              </a:srgbClr>
            </a:solidFill>
            <a:ln w="12700">
              <a:solidFill>
                <a:srgbClr val="21557F"/>
              </a:solidFill>
              <a:miter lim="800000"/>
              <a:headEnd/>
              <a:tailEnd/>
            </a:ln>
          </p:spPr>
          <p:txBody>
            <a:bodyPr wrap="none" anchor="ctr"/>
            <a:lstStyle/>
            <a:p>
              <a:pPr algn="ctr"/>
              <a:endParaRPr lang="es-ES_tradnl" sz="1600" dirty="0">
                <a:ln w="0"/>
                <a:effectLst>
                  <a:outerShdw blurRad="38100" dist="19050" dir="2700000" algn="tl" rotWithShape="0">
                    <a:schemeClr val="dk1">
                      <a:alpha val="40000"/>
                    </a:schemeClr>
                  </a:outerShdw>
                </a:effectLst>
                <a:latin typeface="Verdana" charset="0"/>
                <a:ea typeface="Verdana" charset="0"/>
                <a:cs typeface="Verdana" charset="0"/>
              </a:endParaRPr>
            </a:p>
          </p:txBody>
        </p:sp>
        <p:sp>
          <p:nvSpPr>
            <p:cNvPr id="98311" name="Rectangle 8"/>
            <p:cNvSpPr>
              <a:spLocks noChangeArrowheads="1"/>
            </p:cNvSpPr>
            <p:nvPr/>
          </p:nvSpPr>
          <p:spPr bwMode="auto">
            <a:xfrm>
              <a:off x="4227" y="2627"/>
              <a:ext cx="605" cy="296"/>
            </a:xfrm>
            <a:prstGeom prst="rect">
              <a:avLst/>
            </a:prstGeom>
            <a:solidFill>
              <a:srgbClr val="4F81BD">
                <a:alpha val="50000"/>
              </a:srgbClr>
            </a:solidFill>
            <a:ln w="12700">
              <a:solidFill>
                <a:srgbClr val="21557F"/>
              </a:solidFill>
              <a:miter lim="800000"/>
              <a:headEnd/>
              <a:tailEnd/>
            </a:ln>
          </p:spPr>
          <p:txBody>
            <a:bodyPr wrap="none" anchor="ctr"/>
            <a:lstStyle/>
            <a:p>
              <a:endParaRPr lang="es-ES_tradnl" sz="1600">
                <a:ln w="0"/>
                <a:effectLst>
                  <a:outerShdw blurRad="38100" dist="19050" dir="2700000" algn="tl" rotWithShape="0">
                    <a:schemeClr val="dk1">
                      <a:alpha val="40000"/>
                    </a:schemeClr>
                  </a:outerShdw>
                </a:effectLst>
                <a:latin typeface="Verdana" charset="0"/>
                <a:ea typeface="Verdana" charset="0"/>
                <a:cs typeface="Verdana" charset="0"/>
              </a:endParaRPr>
            </a:p>
          </p:txBody>
        </p:sp>
        <p:sp>
          <p:nvSpPr>
            <p:cNvPr id="98312" name="Rectangle 9"/>
            <p:cNvSpPr>
              <a:spLocks noChangeArrowheads="1"/>
            </p:cNvSpPr>
            <p:nvPr/>
          </p:nvSpPr>
          <p:spPr bwMode="auto">
            <a:xfrm>
              <a:off x="523" y="2601"/>
              <a:ext cx="1157" cy="480"/>
            </a:xfrm>
            <a:prstGeom prst="rect">
              <a:avLst/>
            </a:prstGeom>
            <a:solidFill>
              <a:srgbClr val="4F81BD">
                <a:alpha val="50000"/>
              </a:srgbClr>
            </a:solidFill>
            <a:ln w="12700">
              <a:solidFill>
                <a:srgbClr val="21557F"/>
              </a:solidFill>
              <a:miter lim="800000"/>
              <a:headEnd/>
              <a:tailEnd/>
            </a:ln>
          </p:spPr>
          <p:txBody>
            <a:bodyPr wrap="none" anchor="ctr"/>
            <a:lstStyle/>
            <a:p>
              <a:pPr algn="ctr"/>
              <a:endParaRPr lang="es-ES_tradnl" sz="1600" dirty="0">
                <a:ln w="0"/>
                <a:effectLst>
                  <a:outerShdw blurRad="38100" dist="19050" dir="2700000" algn="tl" rotWithShape="0">
                    <a:schemeClr val="dk1">
                      <a:alpha val="40000"/>
                    </a:schemeClr>
                  </a:outerShdw>
                </a:effectLst>
                <a:latin typeface="Verdana" charset="0"/>
                <a:ea typeface="Verdana" charset="0"/>
                <a:cs typeface="Verdana" charset="0"/>
              </a:endParaRPr>
            </a:p>
          </p:txBody>
        </p:sp>
        <p:sp>
          <p:nvSpPr>
            <p:cNvPr id="98314" name="Line 11"/>
            <p:cNvSpPr>
              <a:spLocks noChangeShapeType="1"/>
            </p:cNvSpPr>
            <p:nvPr/>
          </p:nvSpPr>
          <p:spPr bwMode="auto">
            <a:xfrm>
              <a:off x="2448" y="1953"/>
              <a:ext cx="0" cy="311"/>
            </a:xfrm>
            <a:prstGeom prst="line">
              <a:avLst/>
            </a:prstGeom>
            <a:grpFill/>
            <a:ln w="38100">
              <a:solidFill>
                <a:srgbClr val="21557F"/>
              </a:solidFill>
              <a:round/>
              <a:headEnd/>
              <a:tailEnd/>
            </a:ln>
            <a:extLst/>
          </p:spPr>
          <p:txBody>
            <a:bodyPr wrap="none" anchor="ctr"/>
            <a:lstStyle/>
            <a:p>
              <a:endParaRPr lang="es-ES" sz="1600">
                <a:ln w="0"/>
                <a:effectLst>
                  <a:outerShdw blurRad="38100" dist="19050" dir="2700000" algn="tl" rotWithShape="0">
                    <a:schemeClr val="dk1">
                      <a:alpha val="40000"/>
                    </a:schemeClr>
                  </a:outerShdw>
                </a:effectLst>
                <a:latin typeface="Verdana" charset="0"/>
                <a:ea typeface="Verdana" charset="0"/>
                <a:cs typeface="Verdana" charset="0"/>
              </a:endParaRPr>
            </a:p>
          </p:txBody>
        </p:sp>
        <p:sp>
          <p:nvSpPr>
            <p:cNvPr id="98315" name="Line 12"/>
            <p:cNvSpPr>
              <a:spLocks noChangeShapeType="1"/>
            </p:cNvSpPr>
            <p:nvPr/>
          </p:nvSpPr>
          <p:spPr bwMode="auto">
            <a:xfrm>
              <a:off x="2448" y="1225"/>
              <a:ext cx="0" cy="495"/>
            </a:xfrm>
            <a:prstGeom prst="line">
              <a:avLst/>
            </a:prstGeom>
            <a:grpFill/>
            <a:ln w="38100">
              <a:solidFill>
                <a:srgbClr val="21557F"/>
              </a:solidFill>
              <a:round/>
              <a:headEnd/>
              <a:tailEnd type="arrow" w="med" len="med"/>
            </a:ln>
            <a:extLst/>
          </p:spPr>
          <p:txBody>
            <a:bodyPr wrap="none" anchor="ctr"/>
            <a:lstStyle/>
            <a:p>
              <a:endParaRPr lang="es-ES" sz="1600">
                <a:ln w="0"/>
                <a:effectLst>
                  <a:outerShdw blurRad="38100" dist="19050" dir="2700000" algn="tl" rotWithShape="0">
                    <a:schemeClr val="dk1">
                      <a:alpha val="40000"/>
                    </a:schemeClr>
                  </a:outerShdw>
                </a:effectLst>
                <a:latin typeface="Verdana" charset="0"/>
                <a:ea typeface="Verdana" charset="0"/>
                <a:cs typeface="Verdana" charset="0"/>
              </a:endParaRPr>
            </a:p>
          </p:txBody>
        </p:sp>
        <p:sp>
          <p:nvSpPr>
            <p:cNvPr id="98317" name="Text Box 14"/>
            <p:cNvSpPr txBox="1">
              <a:spLocks noChangeArrowheads="1"/>
            </p:cNvSpPr>
            <p:nvPr/>
          </p:nvSpPr>
          <p:spPr bwMode="auto">
            <a:xfrm>
              <a:off x="1473" y="994"/>
              <a:ext cx="1951" cy="233"/>
            </a:xfrm>
            <a:prstGeom prst="rect">
              <a:avLst/>
            </a:prstGeom>
            <a:solidFill>
              <a:srgbClr val="F39A44">
                <a:alpha val="50000"/>
              </a:srgbClr>
            </a:solidFill>
            <a:ln w="12700">
              <a:solidFill>
                <a:srgbClr val="21557F"/>
              </a:solidFill>
              <a:miter lim="800000"/>
              <a:headEnd/>
              <a:tailEnd/>
            </a:ln>
          </p:spPr>
          <p:txBody>
            <a:bodyPr wrap="none">
              <a:spAutoFit/>
            </a:bodyPr>
            <a:lstStyle>
              <a:lvl1pPr eaLnBrk="0" hangingPunct="0">
                <a:defRPr sz="4000">
                  <a:solidFill>
                    <a:srgbClr val="A50021"/>
                  </a:solidFill>
                  <a:latin typeface="Arial" charset="0"/>
                  <a:ea typeface="ＭＳ Ｐゴシック" charset="0"/>
                  <a:cs typeface="ＭＳ Ｐゴシック" charset="0"/>
                </a:defRPr>
              </a:lvl1pPr>
              <a:lvl2pPr marL="742950" indent="-285750" eaLnBrk="0" hangingPunct="0">
                <a:defRPr sz="4000">
                  <a:solidFill>
                    <a:srgbClr val="A50021"/>
                  </a:solidFill>
                  <a:latin typeface="Arial" charset="0"/>
                  <a:ea typeface="ＭＳ Ｐゴシック" charset="0"/>
                </a:defRPr>
              </a:lvl2pPr>
              <a:lvl3pPr marL="1143000" indent="-228600" eaLnBrk="0" hangingPunct="0">
                <a:defRPr sz="4000">
                  <a:solidFill>
                    <a:srgbClr val="A50021"/>
                  </a:solidFill>
                  <a:latin typeface="Arial" charset="0"/>
                  <a:ea typeface="ＭＳ Ｐゴシック" charset="0"/>
                </a:defRPr>
              </a:lvl3pPr>
              <a:lvl4pPr marL="1600200" indent="-228600" eaLnBrk="0" hangingPunct="0">
                <a:defRPr sz="4000">
                  <a:solidFill>
                    <a:srgbClr val="A50021"/>
                  </a:solidFill>
                  <a:latin typeface="Arial" charset="0"/>
                  <a:ea typeface="ＭＳ Ｐゴシック" charset="0"/>
                </a:defRPr>
              </a:lvl4pPr>
              <a:lvl5pPr marL="2057400" indent="-228600" eaLnBrk="0" hangingPunct="0">
                <a:defRPr sz="4000">
                  <a:solidFill>
                    <a:srgbClr val="A50021"/>
                  </a:solidFill>
                  <a:latin typeface="Arial" charset="0"/>
                  <a:ea typeface="ＭＳ Ｐゴシック" charset="0"/>
                </a:defRPr>
              </a:lvl5pPr>
              <a:lvl6pPr marL="2514600" indent="-228600" algn="ctr" eaLnBrk="0" fontAlgn="base" hangingPunct="0">
                <a:spcBef>
                  <a:spcPct val="0"/>
                </a:spcBef>
                <a:spcAft>
                  <a:spcPct val="0"/>
                </a:spcAft>
                <a:defRPr sz="4000">
                  <a:solidFill>
                    <a:srgbClr val="A50021"/>
                  </a:solidFill>
                  <a:latin typeface="Arial" charset="0"/>
                  <a:ea typeface="ＭＳ Ｐゴシック" charset="0"/>
                </a:defRPr>
              </a:lvl6pPr>
              <a:lvl7pPr marL="2971800" indent="-228600" algn="ctr" eaLnBrk="0" fontAlgn="base" hangingPunct="0">
                <a:spcBef>
                  <a:spcPct val="0"/>
                </a:spcBef>
                <a:spcAft>
                  <a:spcPct val="0"/>
                </a:spcAft>
                <a:defRPr sz="4000">
                  <a:solidFill>
                    <a:srgbClr val="A50021"/>
                  </a:solidFill>
                  <a:latin typeface="Arial" charset="0"/>
                  <a:ea typeface="ＭＳ Ｐゴシック" charset="0"/>
                </a:defRPr>
              </a:lvl7pPr>
              <a:lvl8pPr marL="3429000" indent="-228600" algn="ctr" eaLnBrk="0" fontAlgn="base" hangingPunct="0">
                <a:spcBef>
                  <a:spcPct val="0"/>
                </a:spcBef>
                <a:spcAft>
                  <a:spcPct val="0"/>
                </a:spcAft>
                <a:defRPr sz="4000">
                  <a:solidFill>
                    <a:srgbClr val="A50021"/>
                  </a:solidFill>
                  <a:latin typeface="Arial" charset="0"/>
                  <a:ea typeface="ＭＳ Ｐゴシック" charset="0"/>
                </a:defRPr>
              </a:lvl8pPr>
              <a:lvl9pPr marL="3886200" indent="-228600" algn="ctr" eaLnBrk="0" fontAlgn="base" hangingPunct="0">
                <a:spcBef>
                  <a:spcPct val="0"/>
                </a:spcBef>
                <a:spcAft>
                  <a:spcPct val="0"/>
                </a:spcAft>
                <a:defRPr sz="4000">
                  <a:solidFill>
                    <a:srgbClr val="A50021"/>
                  </a:solidFill>
                  <a:latin typeface="Arial" charset="0"/>
                  <a:ea typeface="ＭＳ Ｐゴシック" charset="0"/>
                </a:defRPr>
              </a:lvl9pPr>
            </a:lstStyle>
            <a:p>
              <a:pPr algn="ctr">
                <a:spcBef>
                  <a:spcPct val="50000"/>
                </a:spcBef>
              </a:pPr>
              <a:r>
                <a:rPr lang="es-ES" sz="1800" b="1" dirty="0">
                  <a:ln w="0"/>
                  <a:solidFill>
                    <a:srgbClr val="21557F"/>
                  </a:solidFill>
                  <a:latin typeface="Verdana" charset="0"/>
                  <a:ea typeface="Verdana" charset="0"/>
                  <a:cs typeface="Verdana" charset="0"/>
                </a:rPr>
                <a:t>ICC clínica y FE &gt; 0,40</a:t>
              </a:r>
            </a:p>
          </p:txBody>
        </p:sp>
        <p:sp>
          <p:nvSpPr>
            <p:cNvPr id="98318" name="Text Box 15"/>
            <p:cNvSpPr txBox="1">
              <a:spLocks noChangeArrowheads="1"/>
            </p:cNvSpPr>
            <p:nvPr/>
          </p:nvSpPr>
          <p:spPr bwMode="auto">
            <a:xfrm>
              <a:off x="1633" y="1720"/>
              <a:ext cx="1638" cy="233"/>
            </a:xfrm>
            <a:prstGeom prst="rect">
              <a:avLst/>
            </a:prstGeom>
            <a:solidFill>
              <a:srgbClr val="287AC8">
                <a:alpha val="50000"/>
              </a:srgbClr>
            </a:solidFill>
            <a:ln w="12700">
              <a:solidFill>
                <a:srgbClr val="21557F"/>
              </a:solidFill>
              <a:miter lim="800000"/>
              <a:headEnd/>
              <a:tailEnd/>
            </a:ln>
          </p:spPr>
          <p:txBody>
            <a:bodyPr wrap="none" anchor="ctr" anchorCtr="0">
              <a:spAutoFit/>
            </a:bodyPr>
            <a:lstStyle>
              <a:lvl1pPr eaLnBrk="0" hangingPunct="0">
                <a:defRPr sz="4000">
                  <a:solidFill>
                    <a:srgbClr val="A50021"/>
                  </a:solidFill>
                  <a:latin typeface="Arial" charset="0"/>
                  <a:ea typeface="ＭＳ Ｐゴシック" charset="0"/>
                  <a:cs typeface="ＭＳ Ｐゴシック" charset="0"/>
                </a:defRPr>
              </a:lvl1pPr>
              <a:lvl2pPr marL="742950" indent="-285750" eaLnBrk="0" hangingPunct="0">
                <a:defRPr sz="4000">
                  <a:solidFill>
                    <a:srgbClr val="A50021"/>
                  </a:solidFill>
                  <a:latin typeface="Arial" charset="0"/>
                  <a:ea typeface="ＭＳ Ｐゴシック" charset="0"/>
                </a:defRPr>
              </a:lvl2pPr>
              <a:lvl3pPr marL="1143000" indent="-228600" eaLnBrk="0" hangingPunct="0">
                <a:defRPr sz="4000">
                  <a:solidFill>
                    <a:srgbClr val="A50021"/>
                  </a:solidFill>
                  <a:latin typeface="Arial" charset="0"/>
                  <a:ea typeface="ＭＳ Ｐゴシック" charset="0"/>
                </a:defRPr>
              </a:lvl3pPr>
              <a:lvl4pPr marL="1600200" indent="-228600" eaLnBrk="0" hangingPunct="0">
                <a:defRPr sz="4000">
                  <a:solidFill>
                    <a:srgbClr val="A50021"/>
                  </a:solidFill>
                  <a:latin typeface="Arial" charset="0"/>
                  <a:ea typeface="ＭＳ Ｐゴシック" charset="0"/>
                </a:defRPr>
              </a:lvl4pPr>
              <a:lvl5pPr marL="2057400" indent="-228600" eaLnBrk="0" hangingPunct="0">
                <a:defRPr sz="4000">
                  <a:solidFill>
                    <a:srgbClr val="A50021"/>
                  </a:solidFill>
                  <a:latin typeface="Arial" charset="0"/>
                  <a:ea typeface="ＭＳ Ｐゴシック" charset="0"/>
                </a:defRPr>
              </a:lvl5pPr>
              <a:lvl6pPr marL="2514600" indent="-228600" algn="ctr" eaLnBrk="0" fontAlgn="base" hangingPunct="0">
                <a:spcBef>
                  <a:spcPct val="0"/>
                </a:spcBef>
                <a:spcAft>
                  <a:spcPct val="0"/>
                </a:spcAft>
                <a:defRPr sz="4000">
                  <a:solidFill>
                    <a:srgbClr val="A50021"/>
                  </a:solidFill>
                  <a:latin typeface="Arial" charset="0"/>
                  <a:ea typeface="ＭＳ Ｐゴシック" charset="0"/>
                </a:defRPr>
              </a:lvl6pPr>
              <a:lvl7pPr marL="2971800" indent="-228600" algn="ctr" eaLnBrk="0" fontAlgn="base" hangingPunct="0">
                <a:spcBef>
                  <a:spcPct val="0"/>
                </a:spcBef>
                <a:spcAft>
                  <a:spcPct val="0"/>
                </a:spcAft>
                <a:defRPr sz="4000">
                  <a:solidFill>
                    <a:srgbClr val="A50021"/>
                  </a:solidFill>
                  <a:latin typeface="Arial" charset="0"/>
                  <a:ea typeface="ＭＳ Ｐゴシック" charset="0"/>
                </a:defRPr>
              </a:lvl7pPr>
              <a:lvl8pPr marL="3429000" indent="-228600" algn="ctr" eaLnBrk="0" fontAlgn="base" hangingPunct="0">
                <a:spcBef>
                  <a:spcPct val="0"/>
                </a:spcBef>
                <a:spcAft>
                  <a:spcPct val="0"/>
                </a:spcAft>
                <a:defRPr sz="4000">
                  <a:solidFill>
                    <a:srgbClr val="A50021"/>
                  </a:solidFill>
                  <a:latin typeface="Arial" charset="0"/>
                  <a:ea typeface="ＭＳ Ｐゴシック" charset="0"/>
                </a:defRPr>
              </a:lvl8pPr>
              <a:lvl9pPr marL="3886200" indent="-228600" algn="ctr" eaLnBrk="0" fontAlgn="base" hangingPunct="0">
                <a:spcBef>
                  <a:spcPct val="0"/>
                </a:spcBef>
                <a:spcAft>
                  <a:spcPct val="0"/>
                </a:spcAft>
                <a:defRPr sz="4000">
                  <a:solidFill>
                    <a:srgbClr val="A50021"/>
                  </a:solidFill>
                  <a:latin typeface="Arial" charset="0"/>
                  <a:ea typeface="ＭＳ Ｐゴシック" charset="0"/>
                </a:defRPr>
              </a:lvl9pPr>
            </a:lstStyle>
            <a:p>
              <a:pPr algn="ctr">
                <a:spcBef>
                  <a:spcPct val="50000"/>
                </a:spcBef>
              </a:pPr>
              <a:r>
                <a:rPr lang="es-ES" sz="1800" b="1" dirty="0">
                  <a:ln w="0"/>
                  <a:solidFill>
                    <a:srgbClr val="21557F"/>
                  </a:solidFill>
                  <a:latin typeface="Verdana" charset="0"/>
                  <a:ea typeface="Verdana" charset="0"/>
                  <a:cs typeface="Verdana" charset="0"/>
                </a:rPr>
                <a:t>Medidas generales</a:t>
              </a:r>
            </a:p>
          </p:txBody>
        </p:sp>
        <p:sp>
          <p:nvSpPr>
            <p:cNvPr id="98319" name="Line 16"/>
            <p:cNvSpPr>
              <a:spLocks noChangeShapeType="1"/>
            </p:cNvSpPr>
            <p:nvPr/>
          </p:nvSpPr>
          <p:spPr bwMode="auto">
            <a:xfrm>
              <a:off x="1022" y="2255"/>
              <a:ext cx="3493" cy="1"/>
            </a:xfrm>
            <a:prstGeom prst="line">
              <a:avLst/>
            </a:prstGeom>
            <a:grpFill/>
            <a:ln w="38100">
              <a:solidFill>
                <a:srgbClr val="21557F"/>
              </a:solidFill>
              <a:round/>
              <a:headEnd/>
              <a:tailEnd/>
            </a:ln>
            <a:extLst/>
          </p:spPr>
          <p:txBody>
            <a:bodyPr wrap="none" anchor="ctr"/>
            <a:lstStyle/>
            <a:p>
              <a:endParaRPr lang="es-ES" sz="1600">
                <a:ln w="0"/>
                <a:effectLst>
                  <a:outerShdw blurRad="38100" dist="19050" dir="2700000" algn="tl" rotWithShape="0">
                    <a:schemeClr val="dk1">
                      <a:alpha val="40000"/>
                    </a:schemeClr>
                  </a:outerShdw>
                </a:effectLst>
                <a:latin typeface="Verdana" charset="0"/>
                <a:ea typeface="Verdana" charset="0"/>
                <a:cs typeface="Verdana" charset="0"/>
              </a:endParaRPr>
            </a:p>
          </p:txBody>
        </p:sp>
        <p:sp>
          <p:nvSpPr>
            <p:cNvPr id="98321" name="Line 18"/>
            <p:cNvSpPr>
              <a:spLocks noChangeShapeType="1"/>
            </p:cNvSpPr>
            <p:nvPr/>
          </p:nvSpPr>
          <p:spPr bwMode="auto">
            <a:xfrm>
              <a:off x="1022" y="2245"/>
              <a:ext cx="0" cy="337"/>
            </a:xfrm>
            <a:prstGeom prst="line">
              <a:avLst/>
            </a:prstGeom>
            <a:grpFill/>
            <a:ln w="38100">
              <a:solidFill>
                <a:srgbClr val="21557F"/>
              </a:solidFill>
              <a:round/>
              <a:headEnd/>
              <a:tailEnd type="arrow" w="med" len="med"/>
            </a:ln>
            <a:extLst/>
          </p:spPr>
          <p:txBody>
            <a:bodyPr wrap="none" anchor="ctr"/>
            <a:lstStyle/>
            <a:p>
              <a:endParaRPr lang="es-ES" sz="1600">
                <a:ln w="0"/>
                <a:effectLst>
                  <a:outerShdw blurRad="38100" dist="19050" dir="2700000" algn="tl" rotWithShape="0">
                    <a:schemeClr val="dk1">
                      <a:alpha val="40000"/>
                    </a:schemeClr>
                  </a:outerShdw>
                </a:effectLst>
                <a:latin typeface="Verdana" charset="0"/>
                <a:ea typeface="Verdana" charset="0"/>
                <a:cs typeface="Verdana" charset="0"/>
              </a:endParaRPr>
            </a:p>
          </p:txBody>
        </p:sp>
        <p:sp>
          <p:nvSpPr>
            <p:cNvPr id="98322" name="Text Box 19"/>
            <p:cNvSpPr txBox="1">
              <a:spLocks noChangeArrowheads="1"/>
            </p:cNvSpPr>
            <p:nvPr/>
          </p:nvSpPr>
          <p:spPr bwMode="auto">
            <a:xfrm>
              <a:off x="433" y="3443"/>
              <a:ext cx="1290" cy="629"/>
            </a:xfrm>
            <a:prstGeom prst="rect">
              <a:avLst/>
            </a:prstGeom>
            <a:solidFill>
              <a:srgbClr val="F39A44">
                <a:alpha val="50000"/>
              </a:srgbClr>
            </a:solidFill>
            <a:ln w="12700">
              <a:solidFill>
                <a:srgbClr val="21557F"/>
              </a:solidFill>
              <a:miter lim="800000"/>
              <a:headEnd/>
              <a:tailEnd/>
            </a:ln>
          </p:spPr>
          <p:txBody>
            <a:bodyPr wrap="square" anchor="ctr" anchorCtr="1">
              <a:noAutofit/>
            </a:bodyPr>
            <a:lstStyle>
              <a:lvl1pPr eaLnBrk="0" hangingPunct="0">
                <a:defRPr sz="4000">
                  <a:solidFill>
                    <a:srgbClr val="A50021"/>
                  </a:solidFill>
                  <a:latin typeface="Arial" charset="0"/>
                  <a:ea typeface="ＭＳ Ｐゴシック" charset="0"/>
                  <a:cs typeface="ＭＳ Ｐゴシック" charset="0"/>
                </a:defRPr>
              </a:lvl1pPr>
              <a:lvl2pPr marL="742950" indent="-285750" eaLnBrk="0" hangingPunct="0">
                <a:defRPr sz="4000">
                  <a:solidFill>
                    <a:srgbClr val="A50021"/>
                  </a:solidFill>
                  <a:latin typeface="Arial" charset="0"/>
                  <a:ea typeface="ＭＳ Ｐゴシック" charset="0"/>
                </a:defRPr>
              </a:lvl2pPr>
              <a:lvl3pPr marL="1143000" indent="-228600" eaLnBrk="0" hangingPunct="0">
                <a:defRPr sz="4000">
                  <a:solidFill>
                    <a:srgbClr val="A50021"/>
                  </a:solidFill>
                  <a:latin typeface="Arial" charset="0"/>
                  <a:ea typeface="ＭＳ Ｐゴシック" charset="0"/>
                </a:defRPr>
              </a:lvl3pPr>
              <a:lvl4pPr marL="1600200" indent="-228600" eaLnBrk="0" hangingPunct="0">
                <a:defRPr sz="4000">
                  <a:solidFill>
                    <a:srgbClr val="A50021"/>
                  </a:solidFill>
                  <a:latin typeface="Arial" charset="0"/>
                  <a:ea typeface="ＭＳ Ｐゴシック" charset="0"/>
                </a:defRPr>
              </a:lvl4pPr>
              <a:lvl5pPr marL="2057400" indent="-228600" eaLnBrk="0" hangingPunct="0">
                <a:defRPr sz="4000">
                  <a:solidFill>
                    <a:srgbClr val="A50021"/>
                  </a:solidFill>
                  <a:latin typeface="Arial" charset="0"/>
                  <a:ea typeface="ＭＳ Ｐゴシック" charset="0"/>
                </a:defRPr>
              </a:lvl5pPr>
              <a:lvl6pPr marL="2514600" indent="-228600" algn="ctr" eaLnBrk="0" fontAlgn="base" hangingPunct="0">
                <a:spcBef>
                  <a:spcPct val="0"/>
                </a:spcBef>
                <a:spcAft>
                  <a:spcPct val="0"/>
                </a:spcAft>
                <a:defRPr sz="4000">
                  <a:solidFill>
                    <a:srgbClr val="A50021"/>
                  </a:solidFill>
                  <a:latin typeface="Arial" charset="0"/>
                  <a:ea typeface="ＭＳ Ｐゴシック" charset="0"/>
                </a:defRPr>
              </a:lvl6pPr>
              <a:lvl7pPr marL="2971800" indent="-228600" algn="ctr" eaLnBrk="0" fontAlgn="base" hangingPunct="0">
                <a:spcBef>
                  <a:spcPct val="0"/>
                </a:spcBef>
                <a:spcAft>
                  <a:spcPct val="0"/>
                </a:spcAft>
                <a:defRPr sz="4000">
                  <a:solidFill>
                    <a:srgbClr val="A50021"/>
                  </a:solidFill>
                  <a:latin typeface="Arial" charset="0"/>
                  <a:ea typeface="ＭＳ Ｐゴシック" charset="0"/>
                </a:defRPr>
              </a:lvl7pPr>
              <a:lvl8pPr marL="3429000" indent="-228600" algn="ctr" eaLnBrk="0" fontAlgn="base" hangingPunct="0">
                <a:spcBef>
                  <a:spcPct val="0"/>
                </a:spcBef>
                <a:spcAft>
                  <a:spcPct val="0"/>
                </a:spcAft>
                <a:defRPr sz="4000">
                  <a:solidFill>
                    <a:srgbClr val="A50021"/>
                  </a:solidFill>
                  <a:latin typeface="Arial" charset="0"/>
                  <a:ea typeface="ＭＳ Ｐゴシック" charset="0"/>
                </a:defRPr>
              </a:lvl8pPr>
              <a:lvl9pPr marL="3886200" indent="-228600" algn="ctr" eaLnBrk="0" fontAlgn="base" hangingPunct="0">
                <a:spcBef>
                  <a:spcPct val="0"/>
                </a:spcBef>
                <a:spcAft>
                  <a:spcPct val="0"/>
                </a:spcAft>
                <a:defRPr sz="4000">
                  <a:solidFill>
                    <a:srgbClr val="A50021"/>
                  </a:solidFill>
                  <a:latin typeface="Arial" charset="0"/>
                  <a:ea typeface="ＭＳ Ｐゴシック" charset="0"/>
                </a:defRPr>
              </a:lvl9pPr>
            </a:lstStyle>
            <a:p>
              <a:pPr algn="ctr">
                <a:lnSpc>
                  <a:spcPct val="60000"/>
                </a:lnSpc>
                <a:spcBef>
                  <a:spcPct val="50000"/>
                </a:spcBef>
              </a:pPr>
              <a:r>
                <a:rPr lang="es-ES" sz="1800" b="1" dirty="0">
                  <a:ln w="0"/>
                  <a:solidFill>
                    <a:srgbClr val="21557F"/>
                  </a:solidFill>
                  <a:latin typeface="Verdana" charset="0"/>
                  <a:ea typeface="Verdana" charset="0"/>
                  <a:cs typeface="Verdana" charset="0"/>
                </a:rPr>
                <a:t>Diuréticos</a:t>
              </a:r>
            </a:p>
            <a:p>
              <a:pPr algn="ctr">
                <a:lnSpc>
                  <a:spcPct val="60000"/>
                </a:lnSpc>
                <a:spcBef>
                  <a:spcPct val="50000"/>
                </a:spcBef>
              </a:pPr>
              <a:r>
                <a:rPr lang="es-ES" sz="1800" b="1" dirty="0">
                  <a:ln w="0"/>
                  <a:solidFill>
                    <a:srgbClr val="21557F"/>
                  </a:solidFill>
                  <a:latin typeface="Verdana" charset="0"/>
                  <a:ea typeface="Verdana" charset="0"/>
                  <a:cs typeface="Verdana" charset="0"/>
                </a:rPr>
                <a:t>Nitratos</a:t>
              </a:r>
            </a:p>
          </p:txBody>
        </p:sp>
        <p:sp>
          <p:nvSpPr>
            <p:cNvPr id="98323" name="Text Box 20"/>
            <p:cNvSpPr txBox="1">
              <a:spLocks noChangeArrowheads="1"/>
            </p:cNvSpPr>
            <p:nvPr/>
          </p:nvSpPr>
          <p:spPr bwMode="auto">
            <a:xfrm>
              <a:off x="4016" y="1549"/>
              <a:ext cx="1540" cy="554"/>
            </a:xfrm>
            <a:prstGeom prst="rect">
              <a:avLst/>
            </a:prstGeom>
            <a:solidFill>
              <a:srgbClr val="287AC8">
                <a:alpha val="50000"/>
              </a:srgbClr>
            </a:solidFill>
            <a:ln>
              <a:solidFill>
                <a:srgbClr val="21557F"/>
              </a:solidFill>
            </a:ln>
            <a:extLst/>
          </p:spPr>
          <p:txBody>
            <a:bodyPr wrap="none" anchor="ctr" anchorCtr="0">
              <a:spAutoFit/>
            </a:bodyPr>
            <a:lstStyle>
              <a:lvl1pPr marL="190500" indent="-190500" eaLnBrk="0" hangingPunct="0">
                <a:defRPr sz="4000">
                  <a:solidFill>
                    <a:srgbClr val="A50021"/>
                  </a:solidFill>
                  <a:latin typeface="Arial" charset="0"/>
                  <a:ea typeface="ＭＳ Ｐゴシック" charset="0"/>
                  <a:cs typeface="ＭＳ Ｐゴシック" charset="0"/>
                </a:defRPr>
              </a:lvl1pPr>
              <a:lvl2pPr marL="742950" indent="-285750" eaLnBrk="0" hangingPunct="0">
                <a:defRPr sz="4000">
                  <a:solidFill>
                    <a:srgbClr val="A50021"/>
                  </a:solidFill>
                  <a:latin typeface="Arial" charset="0"/>
                  <a:ea typeface="ＭＳ Ｐゴシック" charset="0"/>
                </a:defRPr>
              </a:lvl2pPr>
              <a:lvl3pPr marL="1143000" indent="-228600" eaLnBrk="0" hangingPunct="0">
                <a:defRPr sz="4000">
                  <a:solidFill>
                    <a:srgbClr val="A50021"/>
                  </a:solidFill>
                  <a:latin typeface="Arial" charset="0"/>
                  <a:ea typeface="ＭＳ Ｐゴシック" charset="0"/>
                </a:defRPr>
              </a:lvl3pPr>
              <a:lvl4pPr marL="1600200" indent="-228600" eaLnBrk="0" hangingPunct="0">
                <a:defRPr sz="4000">
                  <a:solidFill>
                    <a:srgbClr val="A50021"/>
                  </a:solidFill>
                  <a:latin typeface="Arial" charset="0"/>
                  <a:ea typeface="ＭＳ Ｐゴシック" charset="0"/>
                </a:defRPr>
              </a:lvl4pPr>
              <a:lvl5pPr marL="2057400" indent="-228600" eaLnBrk="0" hangingPunct="0">
                <a:defRPr sz="4000">
                  <a:solidFill>
                    <a:srgbClr val="A50021"/>
                  </a:solidFill>
                  <a:latin typeface="Arial" charset="0"/>
                  <a:ea typeface="ＭＳ Ｐゴシック" charset="0"/>
                </a:defRPr>
              </a:lvl5pPr>
              <a:lvl6pPr marL="2514600" indent="-228600" algn="ctr" eaLnBrk="0" fontAlgn="base" hangingPunct="0">
                <a:spcBef>
                  <a:spcPct val="0"/>
                </a:spcBef>
                <a:spcAft>
                  <a:spcPct val="0"/>
                </a:spcAft>
                <a:defRPr sz="4000">
                  <a:solidFill>
                    <a:srgbClr val="A50021"/>
                  </a:solidFill>
                  <a:latin typeface="Arial" charset="0"/>
                  <a:ea typeface="ＭＳ Ｐゴシック" charset="0"/>
                </a:defRPr>
              </a:lvl6pPr>
              <a:lvl7pPr marL="2971800" indent="-228600" algn="ctr" eaLnBrk="0" fontAlgn="base" hangingPunct="0">
                <a:spcBef>
                  <a:spcPct val="0"/>
                </a:spcBef>
                <a:spcAft>
                  <a:spcPct val="0"/>
                </a:spcAft>
                <a:defRPr sz="4000">
                  <a:solidFill>
                    <a:srgbClr val="A50021"/>
                  </a:solidFill>
                  <a:latin typeface="Arial" charset="0"/>
                  <a:ea typeface="ＭＳ Ｐゴシック" charset="0"/>
                </a:defRPr>
              </a:lvl7pPr>
              <a:lvl8pPr marL="3429000" indent="-228600" algn="ctr" eaLnBrk="0" fontAlgn="base" hangingPunct="0">
                <a:spcBef>
                  <a:spcPct val="0"/>
                </a:spcBef>
                <a:spcAft>
                  <a:spcPct val="0"/>
                </a:spcAft>
                <a:defRPr sz="4000">
                  <a:solidFill>
                    <a:srgbClr val="A50021"/>
                  </a:solidFill>
                  <a:latin typeface="Arial" charset="0"/>
                  <a:ea typeface="ＭＳ Ｐゴシック" charset="0"/>
                </a:defRPr>
              </a:lvl8pPr>
              <a:lvl9pPr marL="3886200" indent="-228600" algn="ctr" eaLnBrk="0" fontAlgn="base" hangingPunct="0">
                <a:spcBef>
                  <a:spcPct val="0"/>
                </a:spcBef>
                <a:spcAft>
                  <a:spcPct val="0"/>
                </a:spcAft>
                <a:defRPr sz="4000">
                  <a:solidFill>
                    <a:srgbClr val="A50021"/>
                  </a:solidFill>
                  <a:latin typeface="Arial" charset="0"/>
                  <a:ea typeface="ＭＳ Ｐゴシック" charset="0"/>
                </a:defRPr>
              </a:lvl9pPr>
            </a:lstStyle>
            <a:p>
              <a:pPr marL="285750" indent="-285750">
                <a:lnSpc>
                  <a:spcPct val="80000"/>
                </a:lnSpc>
                <a:buClr>
                  <a:schemeClr val="accent2"/>
                </a:buClr>
                <a:buFont typeface="Arial" panose="020B0604020202020204" pitchFamily="34" charset="0"/>
                <a:buChar char="•"/>
              </a:pPr>
              <a:r>
                <a:rPr lang="es-ES" sz="1600" b="1" dirty="0">
                  <a:ln w="0"/>
                  <a:solidFill>
                    <a:srgbClr val="21557F"/>
                  </a:solidFill>
                  <a:latin typeface="Verdana" charset="0"/>
                  <a:ea typeface="Verdana" charset="0"/>
                  <a:cs typeface="Verdana" charset="0"/>
                </a:rPr>
                <a:t>Restricción sodio</a:t>
              </a:r>
            </a:p>
            <a:p>
              <a:pPr marL="285750" indent="-285750">
                <a:lnSpc>
                  <a:spcPct val="80000"/>
                </a:lnSpc>
                <a:buClr>
                  <a:schemeClr val="accent2"/>
                </a:buClr>
                <a:buFont typeface="Arial" panose="020B0604020202020204" pitchFamily="34" charset="0"/>
                <a:buChar char="•"/>
              </a:pPr>
              <a:r>
                <a:rPr lang="es-ES" sz="1600" b="1" dirty="0">
                  <a:ln w="0"/>
                  <a:solidFill>
                    <a:srgbClr val="21557F"/>
                  </a:solidFill>
                  <a:latin typeface="Verdana" charset="0"/>
                  <a:ea typeface="Verdana" charset="0"/>
                  <a:cs typeface="Verdana" charset="0"/>
                </a:rPr>
                <a:t>Control peso</a:t>
              </a:r>
            </a:p>
            <a:p>
              <a:pPr marL="285750" indent="-285750">
                <a:lnSpc>
                  <a:spcPct val="80000"/>
                </a:lnSpc>
                <a:buClr>
                  <a:schemeClr val="accent2"/>
                </a:buClr>
                <a:buFont typeface="Arial" panose="020B0604020202020204" pitchFamily="34" charset="0"/>
                <a:buChar char="•"/>
              </a:pPr>
              <a:r>
                <a:rPr lang="es-ES" sz="1600" b="1" dirty="0">
                  <a:ln w="0"/>
                  <a:solidFill>
                    <a:srgbClr val="21557F"/>
                  </a:solidFill>
                  <a:latin typeface="Verdana" charset="0"/>
                  <a:ea typeface="Verdana" charset="0"/>
                  <a:cs typeface="Verdana" charset="0"/>
                </a:rPr>
                <a:t>Suprimir alcohol</a:t>
              </a:r>
            </a:p>
            <a:p>
              <a:pPr marL="285750" indent="-285750">
                <a:lnSpc>
                  <a:spcPct val="80000"/>
                </a:lnSpc>
                <a:buClr>
                  <a:schemeClr val="accent2"/>
                </a:buClr>
                <a:buFont typeface="Arial" panose="020B0604020202020204" pitchFamily="34" charset="0"/>
                <a:buChar char="•"/>
              </a:pPr>
              <a:r>
                <a:rPr lang="es-ES" sz="1600" b="1" dirty="0">
                  <a:ln w="0"/>
                  <a:solidFill>
                    <a:srgbClr val="21557F"/>
                  </a:solidFill>
                  <a:latin typeface="Verdana" charset="0"/>
                  <a:ea typeface="Verdana" charset="0"/>
                  <a:cs typeface="Verdana" charset="0"/>
                </a:rPr>
                <a:t>Evitar AINE</a:t>
              </a:r>
            </a:p>
          </p:txBody>
        </p:sp>
        <p:sp>
          <p:nvSpPr>
            <p:cNvPr id="98324" name="Line 21"/>
            <p:cNvSpPr>
              <a:spLocks noChangeShapeType="1"/>
            </p:cNvSpPr>
            <p:nvPr/>
          </p:nvSpPr>
          <p:spPr bwMode="auto">
            <a:xfrm flipV="1">
              <a:off x="3279" y="1856"/>
              <a:ext cx="737" cy="0"/>
            </a:xfrm>
            <a:prstGeom prst="line">
              <a:avLst/>
            </a:prstGeom>
            <a:grpFill/>
            <a:ln w="38100">
              <a:solidFill>
                <a:srgbClr val="21557F"/>
              </a:solidFill>
              <a:round/>
              <a:headEnd/>
              <a:tailEnd type="arrow"/>
            </a:ln>
            <a:extLst/>
          </p:spPr>
          <p:txBody>
            <a:bodyPr wrap="none" anchor="ctr"/>
            <a:lstStyle/>
            <a:p>
              <a:endParaRPr lang="es-ES" sz="1600">
                <a:ln w="0"/>
                <a:effectLst>
                  <a:outerShdw blurRad="38100" dist="19050" dir="2700000" algn="tl" rotWithShape="0">
                    <a:schemeClr val="dk1">
                      <a:alpha val="40000"/>
                    </a:schemeClr>
                  </a:outerShdw>
                </a:effectLst>
                <a:latin typeface="Verdana" charset="0"/>
                <a:ea typeface="Verdana" charset="0"/>
                <a:cs typeface="Verdana" charset="0"/>
              </a:endParaRPr>
            </a:p>
          </p:txBody>
        </p:sp>
        <p:sp>
          <p:nvSpPr>
            <p:cNvPr id="98325" name="Line 22"/>
            <p:cNvSpPr>
              <a:spLocks noChangeShapeType="1"/>
            </p:cNvSpPr>
            <p:nvPr/>
          </p:nvSpPr>
          <p:spPr bwMode="auto">
            <a:xfrm>
              <a:off x="2192" y="2264"/>
              <a:ext cx="8" cy="355"/>
            </a:xfrm>
            <a:prstGeom prst="line">
              <a:avLst/>
            </a:prstGeom>
            <a:grpFill/>
            <a:ln w="38100">
              <a:solidFill>
                <a:srgbClr val="21557F"/>
              </a:solidFill>
              <a:round/>
              <a:headEnd/>
              <a:tailEnd type="arrow" w="med" len="med"/>
            </a:ln>
            <a:extLst/>
          </p:spPr>
          <p:txBody>
            <a:bodyPr wrap="none" anchor="ctr"/>
            <a:lstStyle/>
            <a:p>
              <a:endParaRPr lang="es-ES" sz="1600">
                <a:ln w="0"/>
                <a:effectLst>
                  <a:outerShdw blurRad="38100" dist="19050" dir="2700000" algn="tl" rotWithShape="0">
                    <a:schemeClr val="dk1">
                      <a:alpha val="40000"/>
                    </a:schemeClr>
                  </a:outerShdw>
                </a:effectLst>
                <a:latin typeface="Verdana" charset="0"/>
                <a:ea typeface="Verdana" charset="0"/>
                <a:cs typeface="Verdana" charset="0"/>
              </a:endParaRPr>
            </a:p>
          </p:txBody>
        </p:sp>
        <p:sp>
          <p:nvSpPr>
            <p:cNvPr id="98326" name="Line 23"/>
            <p:cNvSpPr>
              <a:spLocks noChangeShapeType="1"/>
            </p:cNvSpPr>
            <p:nvPr/>
          </p:nvSpPr>
          <p:spPr bwMode="auto">
            <a:xfrm>
              <a:off x="3472" y="2264"/>
              <a:ext cx="0" cy="355"/>
            </a:xfrm>
            <a:prstGeom prst="line">
              <a:avLst/>
            </a:prstGeom>
            <a:grpFill/>
            <a:ln w="38100">
              <a:solidFill>
                <a:srgbClr val="21557F"/>
              </a:solidFill>
              <a:round/>
              <a:headEnd/>
              <a:tailEnd type="arrow" w="med" len="med"/>
            </a:ln>
            <a:extLst/>
          </p:spPr>
          <p:txBody>
            <a:bodyPr wrap="none" anchor="ctr"/>
            <a:lstStyle/>
            <a:p>
              <a:endParaRPr lang="es-ES" sz="1600">
                <a:ln w="0"/>
                <a:effectLst>
                  <a:outerShdw blurRad="38100" dist="19050" dir="2700000" algn="tl" rotWithShape="0">
                    <a:schemeClr val="dk1">
                      <a:alpha val="40000"/>
                    </a:schemeClr>
                  </a:outerShdw>
                </a:effectLst>
                <a:latin typeface="Verdana" charset="0"/>
                <a:ea typeface="Verdana" charset="0"/>
                <a:cs typeface="Verdana" charset="0"/>
              </a:endParaRPr>
            </a:p>
          </p:txBody>
        </p:sp>
        <p:sp>
          <p:nvSpPr>
            <p:cNvPr id="98327" name="Line 24"/>
            <p:cNvSpPr>
              <a:spLocks noChangeShapeType="1"/>
            </p:cNvSpPr>
            <p:nvPr/>
          </p:nvSpPr>
          <p:spPr bwMode="auto">
            <a:xfrm>
              <a:off x="1022" y="3081"/>
              <a:ext cx="0" cy="362"/>
            </a:xfrm>
            <a:prstGeom prst="line">
              <a:avLst/>
            </a:prstGeom>
            <a:grpFill/>
            <a:ln w="38100">
              <a:solidFill>
                <a:srgbClr val="21557F"/>
              </a:solidFill>
              <a:round/>
              <a:headEnd/>
              <a:tailEnd type="arrow" w="med" len="med"/>
            </a:ln>
            <a:extLst/>
          </p:spPr>
          <p:txBody>
            <a:bodyPr wrap="none" anchor="ctr"/>
            <a:lstStyle/>
            <a:p>
              <a:endParaRPr lang="es-ES" sz="1600">
                <a:ln w="0"/>
                <a:effectLst>
                  <a:outerShdw blurRad="38100" dist="19050" dir="2700000" algn="tl" rotWithShape="0">
                    <a:schemeClr val="dk1">
                      <a:alpha val="40000"/>
                    </a:schemeClr>
                  </a:outerShdw>
                </a:effectLst>
                <a:latin typeface="Verdana" charset="0"/>
                <a:ea typeface="Verdana" charset="0"/>
                <a:cs typeface="Verdana" charset="0"/>
              </a:endParaRPr>
            </a:p>
          </p:txBody>
        </p:sp>
        <p:sp>
          <p:nvSpPr>
            <p:cNvPr id="98328" name="Text Box 25"/>
            <p:cNvSpPr txBox="1">
              <a:spLocks noChangeArrowheads="1"/>
            </p:cNvSpPr>
            <p:nvPr/>
          </p:nvSpPr>
          <p:spPr bwMode="auto">
            <a:xfrm>
              <a:off x="1870" y="3460"/>
              <a:ext cx="811" cy="355"/>
            </a:xfrm>
            <a:prstGeom prst="rect">
              <a:avLst/>
            </a:prstGeom>
            <a:solidFill>
              <a:srgbClr val="F39A44">
                <a:alpha val="50000"/>
              </a:srgbClr>
            </a:solidFill>
            <a:ln w="12700">
              <a:solidFill>
                <a:srgbClr val="21557F"/>
              </a:solidFill>
              <a:miter lim="800000"/>
              <a:headEnd/>
              <a:tailEnd/>
            </a:ln>
          </p:spPr>
          <p:txBody>
            <a:bodyPr wrap="square" anchor="ctr" anchorCtr="0">
              <a:spAutoFit/>
            </a:bodyPr>
            <a:lstStyle>
              <a:lvl1pPr eaLnBrk="0" hangingPunct="0">
                <a:defRPr sz="4000">
                  <a:solidFill>
                    <a:srgbClr val="A50021"/>
                  </a:solidFill>
                  <a:latin typeface="Arial" charset="0"/>
                  <a:ea typeface="ＭＳ Ｐゴシック" charset="0"/>
                  <a:cs typeface="ＭＳ Ｐゴシック" charset="0"/>
                </a:defRPr>
              </a:lvl1pPr>
              <a:lvl2pPr marL="742950" indent="-285750" eaLnBrk="0" hangingPunct="0">
                <a:defRPr sz="4000">
                  <a:solidFill>
                    <a:srgbClr val="A50021"/>
                  </a:solidFill>
                  <a:latin typeface="Arial" charset="0"/>
                  <a:ea typeface="ＭＳ Ｐゴシック" charset="0"/>
                </a:defRPr>
              </a:lvl2pPr>
              <a:lvl3pPr marL="1143000" indent="-228600" eaLnBrk="0" hangingPunct="0">
                <a:defRPr sz="4000">
                  <a:solidFill>
                    <a:srgbClr val="A50021"/>
                  </a:solidFill>
                  <a:latin typeface="Arial" charset="0"/>
                  <a:ea typeface="ＭＳ Ｐゴシック" charset="0"/>
                </a:defRPr>
              </a:lvl3pPr>
              <a:lvl4pPr marL="1600200" indent="-228600" eaLnBrk="0" hangingPunct="0">
                <a:defRPr sz="4000">
                  <a:solidFill>
                    <a:srgbClr val="A50021"/>
                  </a:solidFill>
                  <a:latin typeface="Arial" charset="0"/>
                  <a:ea typeface="ＭＳ Ｐゴシック" charset="0"/>
                </a:defRPr>
              </a:lvl4pPr>
              <a:lvl5pPr marL="2057400" indent="-228600" eaLnBrk="0" hangingPunct="0">
                <a:defRPr sz="4000">
                  <a:solidFill>
                    <a:srgbClr val="A50021"/>
                  </a:solidFill>
                  <a:latin typeface="Arial" charset="0"/>
                  <a:ea typeface="ＭＳ Ｐゴシック" charset="0"/>
                </a:defRPr>
              </a:lvl5pPr>
              <a:lvl6pPr marL="2514600" indent="-228600" algn="ctr" eaLnBrk="0" fontAlgn="base" hangingPunct="0">
                <a:spcBef>
                  <a:spcPct val="0"/>
                </a:spcBef>
                <a:spcAft>
                  <a:spcPct val="0"/>
                </a:spcAft>
                <a:defRPr sz="4000">
                  <a:solidFill>
                    <a:srgbClr val="A50021"/>
                  </a:solidFill>
                  <a:latin typeface="Arial" charset="0"/>
                  <a:ea typeface="ＭＳ Ｐゴシック" charset="0"/>
                </a:defRPr>
              </a:lvl6pPr>
              <a:lvl7pPr marL="2971800" indent="-228600" algn="ctr" eaLnBrk="0" fontAlgn="base" hangingPunct="0">
                <a:spcBef>
                  <a:spcPct val="0"/>
                </a:spcBef>
                <a:spcAft>
                  <a:spcPct val="0"/>
                </a:spcAft>
                <a:defRPr sz="4000">
                  <a:solidFill>
                    <a:srgbClr val="A50021"/>
                  </a:solidFill>
                  <a:latin typeface="Arial" charset="0"/>
                  <a:ea typeface="ＭＳ Ｐゴシック" charset="0"/>
                </a:defRPr>
              </a:lvl7pPr>
              <a:lvl8pPr marL="3429000" indent="-228600" algn="ctr" eaLnBrk="0" fontAlgn="base" hangingPunct="0">
                <a:spcBef>
                  <a:spcPct val="0"/>
                </a:spcBef>
                <a:spcAft>
                  <a:spcPct val="0"/>
                </a:spcAft>
                <a:defRPr sz="4000">
                  <a:solidFill>
                    <a:srgbClr val="A50021"/>
                  </a:solidFill>
                  <a:latin typeface="Arial" charset="0"/>
                  <a:ea typeface="ＭＳ Ｐゴシック" charset="0"/>
                </a:defRPr>
              </a:lvl8pPr>
              <a:lvl9pPr marL="3886200" indent="-228600" algn="ctr" eaLnBrk="0" fontAlgn="base" hangingPunct="0">
                <a:spcBef>
                  <a:spcPct val="0"/>
                </a:spcBef>
                <a:spcAft>
                  <a:spcPct val="0"/>
                </a:spcAft>
                <a:defRPr sz="4000">
                  <a:solidFill>
                    <a:srgbClr val="A50021"/>
                  </a:solidFill>
                  <a:latin typeface="Arial" charset="0"/>
                  <a:ea typeface="ＭＳ Ｐゴシック" charset="0"/>
                </a:defRPr>
              </a:lvl9pPr>
            </a:lstStyle>
            <a:p>
              <a:pPr algn="ctr">
                <a:lnSpc>
                  <a:spcPct val="80000"/>
                </a:lnSpc>
              </a:pPr>
              <a:r>
                <a:rPr lang="es-ES" sz="1800" b="1" dirty="0">
                  <a:ln w="0"/>
                  <a:solidFill>
                    <a:srgbClr val="21557F"/>
                  </a:solidFill>
                  <a:latin typeface="Verdana" charset="0"/>
                  <a:ea typeface="Verdana" charset="0"/>
                  <a:cs typeface="Verdana" charset="0"/>
                </a:rPr>
                <a:t>IECA</a:t>
              </a:r>
            </a:p>
            <a:p>
              <a:pPr algn="ctr">
                <a:lnSpc>
                  <a:spcPct val="90000"/>
                </a:lnSpc>
              </a:pPr>
              <a:r>
                <a:rPr lang="es-ES" sz="1800" b="1" dirty="0" smtClean="0">
                  <a:ln w="0"/>
                  <a:solidFill>
                    <a:srgbClr val="21557F"/>
                  </a:solidFill>
                  <a:latin typeface="Verdana" charset="0"/>
                  <a:ea typeface="Verdana" charset="0"/>
                  <a:cs typeface="Verdana" charset="0"/>
                </a:rPr>
                <a:t>ARA II</a:t>
              </a:r>
              <a:endParaRPr lang="es-ES" sz="1800" b="1" dirty="0">
                <a:ln w="0"/>
                <a:solidFill>
                  <a:srgbClr val="21557F"/>
                </a:solidFill>
                <a:latin typeface="Verdana" charset="0"/>
                <a:ea typeface="Verdana" charset="0"/>
                <a:cs typeface="Verdana" charset="0"/>
              </a:endParaRPr>
            </a:p>
          </p:txBody>
        </p:sp>
        <p:sp>
          <p:nvSpPr>
            <p:cNvPr id="98329" name="Text Box 26"/>
            <p:cNvSpPr txBox="1">
              <a:spLocks noChangeArrowheads="1"/>
            </p:cNvSpPr>
            <p:nvPr/>
          </p:nvSpPr>
          <p:spPr bwMode="auto">
            <a:xfrm>
              <a:off x="2941" y="3458"/>
              <a:ext cx="1286" cy="337"/>
            </a:xfrm>
            <a:prstGeom prst="rect">
              <a:avLst/>
            </a:prstGeom>
            <a:solidFill>
              <a:srgbClr val="F39A44">
                <a:alpha val="50000"/>
              </a:srgbClr>
            </a:solidFill>
            <a:ln w="12700">
              <a:solidFill>
                <a:srgbClr val="21557F"/>
              </a:solidFill>
              <a:miter lim="800000"/>
              <a:headEnd/>
              <a:tailEnd/>
            </a:ln>
          </p:spPr>
          <p:txBody>
            <a:bodyPr wrap="none" anchor="ctr" anchorCtr="1">
              <a:spAutoFit/>
            </a:bodyPr>
            <a:lstStyle>
              <a:lvl1pPr eaLnBrk="0" hangingPunct="0">
                <a:defRPr sz="4000">
                  <a:solidFill>
                    <a:srgbClr val="A50021"/>
                  </a:solidFill>
                  <a:latin typeface="Arial" charset="0"/>
                  <a:ea typeface="ＭＳ Ｐゴシック" charset="0"/>
                  <a:cs typeface="ＭＳ Ｐゴシック" charset="0"/>
                </a:defRPr>
              </a:lvl1pPr>
              <a:lvl2pPr marL="742950" indent="-285750" eaLnBrk="0" hangingPunct="0">
                <a:defRPr sz="4000">
                  <a:solidFill>
                    <a:srgbClr val="A50021"/>
                  </a:solidFill>
                  <a:latin typeface="Arial" charset="0"/>
                  <a:ea typeface="ＭＳ Ｐゴシック" charset="0"/>
                </a:defRPr>
              </a:lvl2pPr>
              <a:lvl3pPr marL="1143000" indent="-228600" eaLnBrk="0" hangingPunct="0">
                <a:defRPr sz="4000">
                  <a:solidFill>
                    <a:srgbClr val="A50021"/>
                  </a:solidFill>
                  <a:latin typeface="Arial" charset="0"/>
                  <a:ea typeface="ＭＳ Ｐゴシック" charset="0"/>
                </a:defRPr>
              </a:lvl3pPr>
              <a:lvl4pPr marL="1600200" indent="-228600" eaLnBrk="0" hangingPunct="0">
                <a:defRPr sz="4000">
                  <a:solidFill>
                    <a:srgbClr val="A50021"/>
                  </a:solidFill>
                  <a:latin typeface="Arial" charset="0"/>
                  <a:ea typeface="ＭＳ Ｐゴシック" charset="0"/>
                </a:defRPr>
              </a:lvl4pPr>
              <a:lvl5pPr marL="2057400" indent="-228600" eaLnBrk="0" hangingPunct="0">
                <a:defRPr sz="4000">
                  <a:solidFill>
                    <a:srgbClr val="A50021"/>
                  </a:solidFill>
                  <a:latin typeface="Arial" charset="0"/>
                  <a:ea typeface="ＭＳ Ｐゴシック" charset="0"/>
                </a:defRPr>
              </a:lvl5pPr>
              <a:lvl6pPr marL="2514600" indent="-228600" algn="ctr" eaLnBrk="0" fontAlgn="base" hangingPunct="0">
                <a:spcBef>
                  <a:spcPct val="0"/>
                </a:spcBef>
                <a:spcAft>
                  <a:spcPct val="0"/>
                </a:spcAft>
                <a:defRPr sz="4000">
                  <a:solidFill>
                    <a:srgbClr val="A50021"/>
                  </a:solidFill>
                  <a:latin typeface="Arial" charset="0"/>
                  <a:ea typeface="ＭＳ Ｐゴシック" charset="0"/>
                </a:defRPr>
              </a:lvl6pPr>
              <a:lvl7pPr marL="2971800" indent="-228600" algn="ctr" eaLnBrk="0" fontAlgn="base" hangingPunct="0">
                <a:spcBef>
                  <a:spcPct val="0"/>
                </a:spcBef>
                <a:spcAft>
                  <a:spcPct val="0"/>
                </a:spcAft>
                <a:defRPr sz="4000">
                  <a:solidFill>
                    <a:srgbClr val="A50021"/>
                  </a:solidFill>
                  <a:latin typeface="Arial" charset="0"/>
                  <a:ea typeface="ＭＳ Ｐゴシック" charset="0"/>
                </a:defRPr>
              </a:lvl7pPr>
              <a:lvl8pPr marL="3429000" indent="-228600" algn="ctr" eaLnBrk="0" fontAlgn="base" hangingPunct="0">
                <a:spcBef>
                  <a:spcPct val="0"/>
                </a:spcBef>
                <a:spcAft>
                  <a:spcPct val="0"/>
                </a:spcAft>
                <a:defRPr sz="4000">
                  <a:solidFill>
                    <a:srgbClr val="A50021"/>
                  </a:solidFill>
                  <a:latin typeface="Arial" charset="0"/>
                  <a:ea typeface="ＭＳ Ｐゴシック" charset="0"/>
                </a:defRPr>
              </a:lvl8pPr>
              <a:lvl9pPr marL="3886200" indent="-228600" algn="ctr" eaLnBrk="0" fontAlgn="base" hangingPunct="0">
                <a:spcBef>
                  <a:spcPct val="0"/>
                </a:spcBef>
                <a:spcAft>
                  <a:spcPct val="0"/>
                </a:spcAft>
                <a:defRPr sz="4000">
                  <a:solidFill>
                    <a:srgbClr val="A50021"/>
                  </a:solidFill>
                  <a:latin typeface="Arial" charset="0"/>
                  <a:ea typeface="ＭＳ Ｐゴシック" charset="0"/>
                </a:defRPr>
              </a:lvl9pPr>
            </a:lstStyle>
            <a:p>
              <a:pPr algn="ctr">
                <a:lnSpc>
                  <a:spcPct val="80000"/>
                </a:lnSpc>
              </a:pPr>
              <a:r>
                <a:rPr lang="es-ES" sz="1800" b="1" dirty="0" err="1">
                  <a:ln w="0"/>
                  <a:solidFill>
                    <a:srgbClr val="21557F"/>
                  </a:solidFill>
                  <a:latin typeface="Verdana" charset="0"/>
                  <a:ea typeface="Verdana" charset="0"/>
                  <a:cs typeface="Verdana" charset="0"/>
                  <a:sym typeface="Symbol" charset="0"/>
                </a:rPr>
                <a:t>Betabloq</a:t>
              </a:r>
              <a:r>
                <a:rPr lang="es-ES" sz="1800" b="1" dirty="0">
                  <a:ln w="0"/>
                  <a:solidFill>
                    <a:srgbClr val="21557F"/>
                  </a:solidFill>
                  <a:latin typeface="Verdana" charset="0"/>
                  <a:ea typeface="Verdana" charset="0"/>
                  <a:cs typeface="Verdana" charset="0"/>
                  <a:sym typeface="Symbol" charset="0"/>
                </a:rPr>
                <a:t>.</a:t>
              </a:r>
            </a:p>
            <a:p>
              <a:pPr algn="ctr">
                <a:lnSpc>
                  <a:spcPct val="80000"/>
                </a:lnSpc>
              </a:pPr>
              <a:r>
                <a:rPr lang="es-ES" sz="1800" b="1" dirty="0" err="1">
                  <a:ln w="0"/>
                  <a:solidFill>
                    <a:srgbClr val="21557F"/>
                  </a:solidFill>
                  <a:latin typeface="Verdana" charset="0"/>
                  <a:ea typeface="Verdana" charset="0"/>
                  <a:cs typeface="Verdana" charset="0"/>
                  <a:sym typeface="Symbol" charset="0"/>
                </a:rPr>
                <a:t>ACa</a:t>
              </a:r>
              <a:r>
                <a:rPr lang="es-ES" sz="1800" b="1" baseline="30000" dirty="0">
                  <a:ln w="0"/>
                  <a:solidFill>
                    <a:srgbClr val="21557F"/>
                  </a:solidFill>
                  <a:latin typeface="Verdana" charset="0"/>
                  <a:ea typeface="Verdana" charset="0"/>
                  <a:cs typeface="Verdana" charset="0"/>
                  <a:sym typeface="Symbol" charset="0"/>
                </a:rPr>
                <a:t>++ </a:t>
              </a:r>
              <a:r>
                <a:rPr lang="es-ES" sz="1800" b="1" dirty="0">
                  <a:ln w="0"/>
                  <a:solidFill>
                    <a:srgbClr val="21557F"/>
                  </a:solidFill>
                  <a:latin typeface="Verdana" charset="0"/>
                  <a:ea typeface="Verdana" charset="0"/>
                  <a:cs typeface="Verdana" charset="0"/>
                  <a:sym typeface="Symbol" charset="0"/>
                </a:rPr>
                <a:t>no DHP </a:t>
              </a:r>
              <a:endParaRPr lang="es-ES" sz="1800" b="1" dirty="0">
                <a:ln w="0"/>
                <a:solidFill>
                  <a:srgbClr val="21557F"/>
                </a:solidFill>
                <a:latin typeface="Verdana" charset="0"/>
                <a:ea typeface="Verdana" charset="0"/>
                <a:cs typeface="Verdana" charset="0"/>
              </a:endParaRPr>
            </a:p>
          </p:txBody>
        </p:sp>
        <p:sp>
          <p:nvSpPr>
            <p:cNvPr id="98331" name="Line 28"/>
            <p:cNvSpPr>
              <a:spLocks noChangeShapeType="1"/>
            </p:cNvSpPr>
            <p:nvPr/>
          </p:nvSpPr>
          <p:spPr bwMode="auto">
            <a:xfrm>
              <a:off x="4551" y="2918"/>
              <a:ext cx="9" cy="710"/>
            </a:xfrm>
            <a:prstGeom prst="line">
              <a:avLst/>
            </a:prstGeom>
            <a:grpFill/>
            <a:ln w="38100">
              <a:solidFill>
                <a:srgbClr val="21557F"/>
              </a:solidFill>
              <a:round/>
              <a:headEnd/>
              <a:tailEnd/>
            </a:ln>
            <a:extLst/>
          </p:spPr>
          <p:txBody>
            <a:bodyPr wrap="none" anchor="ctr"/>
            <a:lstStyle/>
            <a:p>
              <a:endParaRPr lang="es-ES" sz="1600">
                <a:ln w="0"/>
                <a:effectLst>
                  <a:outerShdw blurRad="38100" dist="19050" dir="2700000" algn="tl" rotWithShape="0">
                    <a:schemeClr val="dk1">
                      <a:alpha val="40000"/>
                    </a:schemeClr>
                  </a:outerShdw>
                </a:effectLst>
                <a:latin typeface="Verdana" charset="0"/>
                <a:ea typeface="Verdana" charset="0"/>
                <a:cs typeface="Verdana" charset="0"/>
              </a:endParaRPr>
            </a:p>
          </p:txBody>
        </p:sp>
        <p:sp>
          <p:nvSpPr>
            <p:cNvPr id="98332" name="Line 29"/>
            <p:cNvSpPr>
              <a:spLocks noChangeShapeType="1"/>
            </p:cNvSpPr>
            <p:nvPr/>
          </p:nvSpPr>
          <p:spPr bwMode="auto">
            <a:xfrm flipV="1">
              <a:off x="4239" y="3625"/>
              <a:ext cx="333" cy="0"/>
            </a:xfrm>
            <a:prstGeom prst="line">
              <a:avLst/>
            </a:prstGeom>
            <a:grpFill/>
            <a:ln w="38100">
              <a:solidFill>
                <a:srgbClr val="21557F"/>
              </a:solidFill>
              <a:round/>
              <a:headEnd type="arrow" w="med" len="med"/>
              <a:tailEnd type="none"/>
            </a:ln>
            <a:extLst/>
          </p:spPr>
          <p:txBody>
            <a:bodyPr wrap="none" anchor="ctr"/>
            <a:lstStyle/>
            <a:p>
              <a:endParaRPr lang="es-ES" sz="1600">
                <a:ln w="0"/>
                <a:effectLst>
                  <a:outerShdw blurRad="38100" dist="19050" dir="2700000" algn="tl" rotWithShape="0">
                    <a:schemeClr val="dk1">
                      <a:alpha val="40000"/>
                    </a:schemeClr>
                  </a:outerShdw>
                </a:effectLst>
                <a:latin typeface="Verdana" charset="0"/>
                <a:ea typeface="Verdana" charset="0"/>
                <a:cs typeface="Verdana" charset="0"/>
              </a:endParaRPr>
            </a:p>
          </p:txBody>
        </p:sp>
        <p:sp>
          <p:nvSpPr>
            <p:cNvPr id="98333" name="Text Box 30"/>
            <p:cNvSpPr txBox="1">
              <a:spLocks noChangeArrowheads="1"/>
            </p:cNvSpPr>
            <p:nvPr/>
          </p:nvSpPr>
          <p:spPr bwMode="auto">
            <a:xfrm>
              <a:off x="4560" y="3209"/>
              <a:ext cx="489" cy="2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lstStyle>
              <a:lvl1pPr eaLnBrk="0" hangingPunct="0">
                <a:defRPr sz="4000">
                  <a:solidFill>
                    <a:srgbClr val="A50021"/>
                  </a:solidFill>
                  <a:latin typeface="Arial" charset="0"/>
                  <a:ea typeface="ＭＳ Ｐゴシック" charset="0"/>
                  <a:cs typeface="ＭＳ Ｐゴシック" charset="0"/>
                </a:defRPr>
              </a:lvl1pPr>
              <a:lvl2pPr marL="742950" indent="-285750" eaLnBrk="0" hangingPunct="0">
                <a:defRPr sz="4000">
                  <a:solidFill>
                    <a:srgbClr val="A50021"/>
                  </a:solidFill>
                  <a:latin typeface="Arial" charset="0"/>
                  <a:ea typeface="ＭＳ Ｐゴシック" charset="0"/>
                </a:defRPr>
              </a:lvl2pPr>
              <a:lvl3pPr marL="1143000" indent="-228600" eaLnBrk="0" hangingPunct="0">
                <a:defRPr sz="4000">
                  <a:solidFill>
                    <a:srgbClr val="A50021"/>
                  </a:solidFill>
                  <a:latin typeface="Arial" charset="0"/>
                  <a:ea typeface="ＭＳ Ｐゴシック" charset="0"/>
                </a:defRPr>
              </a:lvl3pPr>
              <a:lvl4pPr marL="1600200" indent="-228600" eaLnBrk="0" hangingPunct="0">
                <a:defRPr sz="4000">
                  <a:solidFill>
                    <a:srgbClr val="A50021"/>
                  </a:solidFill>
                  <a:latin typeface="Arial" charset="0"/>
                  <a:ea typeface="ＭＳ Ｐゴシック" charset="0"/>
                </a:defRPr>
              </a:lvl4pPr>
              <a:lvl5pPr marL="2057400" indent="-228600" eaLnBrk="0" hangingPunct="0">
                <a:defRPr sz="4000">
                  <a:solidFill>
                    <a:srgbClr val="A50021"/>
                  </a:solidFill>
                  <a:latin typeface="Arial" charset="0"/>
                  <a:ea typeface="ＭＳ Ｐゴシック" charset="0"/>
                </a:defRPr>
              </a:lvl5pPr>
              <a:lvl6pPr marL="2514600" indent="-228600" algn="ctr" eaLnBrk="0" fontAlgn="base" hangingPunct="0">
                <a:spcBef>
                  <a:spcPct val="0"/>
                </a:spcBef>
                <a:spcAft>
                  <a:spcPct val="0"/>
                </a:spcAft>
                <a:defRPr sz="4000">
                  <a:solidFill>
                    <a:srgbClr val="A50021"/>
                  </a:solidFill>
                  <a:latin typeface="Arial" charset="0"/>
                  <a:ea typeface="ＭＳ Ｐゴシック" charset="0"/>
                </a:defRPr>
              </a:lvl6pPr>
              <a:lvl7pPr marL="2971800" indent="-228600" algn="ctr" eaLnBrk="0" fontAlgn="base" hangingPunct="0">
                <a:spcBef>
                  <a:spcPct val="0"/>
                </a:spcBef>
                <a:spcAft>
                  <a:spcPct val="0"/>
                </a:spcAft>
                <a:defRPr sz="4000">
                  <a:solidFill>
                    <a:srgbClr val="A50021"/>
                  </a:solidFill>
                  <a:latin typeface="Arial" charset="0"/>
                  <a:ea typeface="ＭＳ Ｐゴシック" charset="0"/>
                </a:defRPr>
              </a:lvl7pPr>
              <a:lvl8pPr marL="3429000" indent="-228600" algn="ctr" eaLnBrk="0" fontAlgn="base" hangingPunct="0">
                <a:spcBef>
                  <a:spcPct val="0"/>
                </a:spcBef>
                <a:spcAft>
                  <a:spcPct val="0"/>
                </a:spcAft>
                <a:defRPr sz="4000">
                  <a:solidFill>
                    <a:srgbClr val="A50021"/>
                  </a:solidFill>
                  <a:latin typeface="Arial" charset="0"/>
                  <a:ea typeface="ＭＳ Ｐゴシック" charset="0"/>
                </a:defRPr>
              </a:lvl8pPr>
              <a:lvl9pPr marL="3886200" indent="-228600" algn="ctr" eaLnBrk="0" fontAlgn="base" hangingPunct="0">
                <a:spcBef>
                  <a:spcPct val="0"/>
                </a:spcBef>
                <a:spcAft>
                  <a:spcPct val="0"/>
                </a:spcAft>
                <a:defRPr sz="4000">
                  <a:solidFill>
                    <a:srgbClr val="A50021"/>
                  </a:solidFill>
                  <a:latin typeface="Arial" charset="0"/>
                  <a:ea typeface="ＭＳ Ｐゴシック" charset="0"/>
                </a:defRPr>
              </a:lvl9pPr>
            </a:lstStyle>
            <a:p>
              <a:r>
                <a:rPr lang="es-ES" sz="2000" b="1" baseline="30000" dirty="0">
                  <a:ln w="0"/>
                  <a:solidFill>
                    <a:srgbClr val="F39A44"/>
                  </a:solidFill>
                  <a:latin typeface="Verdana" charset="0"/>
                  <a:ea typeface="Verdana" charset="0"/>
                  <a:cs typeface="Verdana" charset="0"/>
                </a:rPr>
                <a:t>ACO</a:t>
              </a:r>
            </a:p>
          </p:txBody>
        </p:sp>
      </p:grpSp>
      <p:sp>
        <p:nvSpPr>
          <p:cNvPr id="32" name="1 Rectángulo"/>
          <p:cNvSpPr/>
          <p:nvPr/>
        </p:nvSpPr>
        <p:spPr>
          <a:xfrm>
            <a:off x="611560" y="6083300"/>
            <a:ext cx="8250002" cy="400110"/>
          </a:xfrm>
          <a:prstGeom prst="rect">
            <a:avLst/>
          </a:prstGeom>
        </p:spPr>
        <p:txBody>
          <a:bodyPr wrap="square">
            <a:spAutoFit/>
          </a:bodyPr>
          <a:lstStyle/>
          <a:p>
            <a:pPr algn="r"/>
            <a:r>
              <a:rPr lang="es-ES" altLang="es-ES" sz="1000" i="1" dirty="0">
                <a:solidFill>
                  <a:srgbClr val="287AC8"/>
                </a:solidFill>
                <a:latin typeface="Verdana" charset="0"/>
                <a:ea typeface="Verdana" charset="0"/>
                <a:cs typeface="Verdana" charset="0"/>
              </a:rPr>
              <a:t>Guías IC ESC 2016. </a:t>
            </a:r>
            <a:r>
              <a:rPr lang="es-ES" sz="1000" i="1" dirty="0" err="1">
                <a:solidFill>
                  <a:srgbClr val="287AC8"/>
                </a:solidFill>
                <a:latin typeface="Verdana" charset="0"/>
                <a:ea typeface="Verdana" charset="0"/>
                <a:cs typeface="Verdana" charset="0"/>
              </a:rPr>
              <a:t>European</a:t>
            </a:r>
            <a:r>
              <a:rPr lang="es-ES" sz="1000" i="1" dirty="0">
                <a:solidFill>
                  <a:srgbClr val="287AC8"/>
                </a:solidFill>
                <a:latin typeface="Verdana" charset="0"/>
                <a:ea typeface="Verdana" charset="0"/>
                <a:cs typeface="Verdana" charset="0"/>
              </a:rPr>
              <a:t> </a:t>
            </a:r>
            <a:r>
              <a:rPr lang="es-ES" sz="1000" i="1" dirty="0" err="1">
                <a:solidFill>
                  <a:srgbClr val="287AC8"/>
                </a:solidFill>
                <a:latin typeface="Verdana" charset="0"/>
                <a:ea typeface="Verdana" charset="0"/>
                <a:cs typeface="Verdana" charset="0"/>
              </a:rPr>
              <a:t>Heart</a:t>
            </a:r>
            <a:r>
              <a:rPr lang="es-ES" sz="1000" i="1" dirty="0">
                <a:solidFill>
                  <a:srgbClr val="287AC8"/>
                </a:solidFill>
                <a:latin typeface="Verdana" charset="0"/>
                <a:ea typeface="Verdana" charset="0"/>
                <a:cs typeface="Verdana" charset="0"/>
              </a:rPr>
              <a:t> </a:t>
            </a:r>
            <a:r>
              <a:rPr lang="es-ES" sz="1000" i="1" dirty="0" err="1">
                <a:solidFill>
                  <a:srgbClr val="287AC8"/>
                </a:solidFill>
                <a:latin typeface="Verdana" charset="0"/>
                <a:ea typeface="Verdana" charset="0"/>
                <a:cs typeface="Verdana" charset="0"/>
              </a:rPr>
              <a:t>Journal</a:t>
            </a:r>
            <a:r>
              <a:rPr lang="es-ES" sz="1000" i="1" dirty="0">
                <a:solidFill>
                  <a:srgbClr val="287AC8"/>
                </a:solidFill>
                <a:latin typeface="Verdana" charset="0"/>
                <a:ea typeface="Verdana" charset="0"/>
                <a:cs typeface="Verdana" charset="0"/>
              </a:rPr>
              <a:t> doi:10.1093/</a:t>
            </a:r>
            <a:r>
              <a:rPr lang="es-ES" sz="1000" i="1" dirty="0" err="1">
                <a:solidFill>
                  <a:srgbClr val="287AC8"/>
                </a:solidFill>
                <a:latin typeface="Verdana" charset="0"/>
                <a:ea typeface="Verdana" charset="0"/>
                <a:cs typeface="Verdana" charset="0"/>
              </a:rPr>
              <a:t>eurheartj</a:t>
            </a:r>
            <a:r>
              <a:rPr lang="es-ES" sz="1000" i="1" dirty="0">
                <a:solidFill>
                  <a:srgbClr val="287AC8"/>
                </a:solidFill>
                <a:latin typeface="Verdana" charset="0"/>
                <a:ea typeface="Verdana" charset="0"/>
                <a:cs typeface="Verdana" charset="0"/>
              </a:rPr>
              <a:t>/ehw128 </a:t>
            </a:r>
          </a:p>
          <a:p>
            <a:pPr algn="r"/>
            <a:endParaRPr lang="es-ES" sz="1000" i="1" dirty="0">
              <a:solidFill>
                <a:srgbClr val="287AC8"/>
              </a:solidFill>
              <a:latin typeface="Verdana" charset="0"/>
              <a:ea typeface="Verdana" charset="0"/>
              <a:cs typeface="Verdana" charset="0"/>
            </a:endParaRPr>
          </a:p>
        </p:txBody>
      </p:sp>
      <p:sp>
        <p:nvSpPr>
          <p:cNvPr id="30" name="Título 4"/>
          <p:cNvSpPr txBox="1">
            <a:spLocks/>
          </p:cNvSpPr>
          <p:nvPr/>
        </p:nvSpPr>
        <p:spPr>
          <a:xfrm>
            <a:off x="0" y="144463"/>
            <a:ext cx="9144000" cy="590400"/>
          </a:xfrm>
          <a:prstGeom prst="rect">
            <a:avLst/>
          </a:prstGeom>
        </p:spPr>
        <p:txBody>
          <a:bodyPr/>
          <a:lstStyle>
            <a:lvl1pPr algn="ctr" rtl="0" eaLnBrk="1" fontAlgn="base" hangingPunct="1">
              <a:spcBef>
                <a:spcPct val="0"/>
              </a:spcBef>
              <a:spcAft>
                <a:spcPct val="0"/>
              </a:spcAft>
              <a:defRPr sz="2800" b="1" kern="1200">
                <a:solidFill>
                  <a:srgbClr val="287AC8"/>
                </a:solidFill>
                <a:latin typeface="Verdana" panose="020B0604030504040204" pitchFamily="34" charset="0"/>
                <a:ea typeface="Verdana" panose="020B0604030504040204" pitchFamily="34" charset="0"/>
                <a:cs typeface="Verdana" panose="020B0604030504040204" pitchFamily="34" charset="0"/>
              </a:defRPr>
            </a:lvl1pPr>
            <a:lvl2pPr algn="ctr" rtl="0" eaLnBrk="1" fontAlgn="base" hangingPunct="1">
              <a:spcBef>
                <a:spcPct val="0"/>
              </a:spcBef>
              <a:spcAft>
                <a:spcPct val="0"/>
              </a:spcAft>
              <a:defRPr sz="2400" b="1">
                <a:solidFill>
                  <a:srgbClr val="287AC8"/>
                </a:solidFill>
                <a:latin typeface="Verdana" pitchFamily="34" charset="0"/>
                <a:ea typeface="Verdana" pitchFamily="34" charset="0"/>
                <a:cs typeface="Verdana" pitchFamily="34" charset="0"/>
              </a:defRPr>
            </a:lvl2pPr>
            <a:lvl3pPr algn="ctr" rtl="0" eaLnBrk="1" fontAlgn="base" hangingPunct="1">
              <a:spcBef>
                <a:spcPct val="0"/>
              </a:spcBef>
              <a:spcAft>
                <a:spcPct val="0"/>
              </a:spcAft>
              <a:defRPr sz="2400" b="1">
                <a:solidFill>
                  <a:srgbClr val="287AC8"/>
                </a:solidFill>
                <a:latin typeface="Verdana" pitchFamily="34" charset="0"/>
                <a:ea typeface="Verdana" pitchFamily="34" charset="0"/>
                <a:cs typeface="Verdana" pitchFamily="34" charset="0"/>
              </a:defRPr>
            </a:lvl3pPr>
            <a:lvl4pPr algn="ctr" rtl="0" eaLnBrk="1" fontAlgn="base" hangingPunct="1">
              <a:spcBef>
                <a:spcPct val="0"/>
              </a:spcBef>
              <a:spcAft>
                <a:spcPct val="0"/>
              </a:spcAft>
              <a:defRPr sz="2400" b="1">
                <a:solidFill>
                  <a:srgbClr val="287AC8"/>
                </a:solidFill>
                <a:latin typeface="Verdana" pitchFamily="34" charset="0"/>
                <a:ea typeface="Verdana" pitchFamily="34" charset="0"/>
                <a:cs typeface="Verdana" pitchFamily="34" charset="0"/>
              </a:defRPr>
            </a:lvl4pPr>
            <a:lvl5pPr algn="ctr" rtl="0" eaLnBrk="1" fontAlgn="base" hangingPunct="1">
              <a:spcBef>
                <a:spcPct val="0"/>
              </a:spcBef>
              <a:spcAft>
                <a:spcPct val="0"/>
              </a:spcAft>
              <a:defRPr sz="2400" b="1">
                <a:solidFill>
                  <a:srgbClr val="287AC8"/>
                </a:solidFill>
                <a:latin typeface="Verdana" pitchFamily="34" charset="0"/>
                <a:ea typeface="Verdana" pitchFamily="34" charset="0"/>
                <a:cs typeface="Verdana" pitchFamily="34" charset="0"/>
              </a:defRPr>
            </a:lvl5pPr>
            <a:lvl6pPr marL="457200" algn="ctr" rtl="0" eaLnBrk="1" fontAlgn="base" hangingPunct="1">
              <a:spcBef>
                <a:spcPct val="0"/>
              </a:spcBef>
              <a:spcAft>
                <a:spcPct val="0"/>
              </a:spcAft>
              <a:defRPr sz="3600" b="1">
                <a:solidFill>
                  <a:srgbClr val="376092"/>
                </a:solidFill>
                <a:latin typeface="Verdana" pitchFamily="34" charset="0"/>
                <a:ea typeface="Verdana" pitchFamily="34" charset="0"/>
                <a:cs typeface="Verdana" pitchFamily="34" charset="0"/>
              </a:defRPr>
            </a:lvl6pPr>
            <a:lvl7pPr marL="914400" algn="ctr" rtl="0" eaLnBrk="1" fontAlgn="base" hangingPunct="1">
              <a:spcBef>
                <a:spcPct val="0"/>
              </a:spcBef>
              <a:spcAft>
                <a:spcPct val="0"/>
              </a:spcAft>
              <a:defRPr sz="3600" b="1">
                <a:solidFill>
                  <a:srgbClr val="376092"/>
                </a:solidFill>
                <a:latin typeface="Verdana" pitchFamily="34" charset="0"/>
                <a:ea typeface="Verdana" pitchFamily="34" charset="0"/>
                <a:cs typeface="Verdana" pitchFamily="34" charset="0"/>
              </a:defRPr>
            </a:lvl7pPr>
            <a:lvl8pPr marL="1371600" algn="ctr" rtl="0" eaLnBrk="1" fontAlgn="base" hangingPunct="1">
              <a:spcBef>
                <a:spcPct val="0"/>
              </a:spcBef>
              <a:spcAft>
                <a:spcPct val="0"/>
              </a:spcAft>
              <a:defRPr sz="3600" b="1">
                <a:solidFill>
                  <a:srgbClr val="376092"/>
                </a:solidFill>
                <a:latin typeface="Verdana" pitchFamily="34" charset="0"/>
                <a:ea typeface="Verdana" pitchFamily="34" charset="0"/>
                <a:cs typeface="Verdana" pitchFamily="34" charset="0"/>
              </a:defRPr>
            </a:lvl8pPr>
            <a:lvl9pPr marL="1828800" algn="ctr" rtl="0" eaLnBrk="1" fontAlgn="base" hangingPunct="1">
              <a:spcBef>
                <a:spcPct val="0"/>
              </a:spcBef>
              <a:spcAft>
                <a:spcPct val="0"/>
              </a:spcAft>
              <a:defRPr sz="3600" b="1">
                <a:solidFill>
                  <a:srgbClr val="376092"/>
                </a:solidFill>
                <a:latin typeface="Verdana" pitchFamily="34" charset="0"/>
                <a:ea typeface="Verdana" pitchFamily="34" charset="0"/>
                <a:cs typeface="Verdana" pitchFamily="34" charset="0"/>
              </a:defRPr>
            </a:lvl9pPr>
          </a:lstStyle>
          <a:p>
            <a:r>
              <a:rPr lang="es-ES" sz="2400" dirty="0"/>
              <a:t>IC-FEP e IC-</a:t>
            </a:r>
            <a:r>
              <a:rPr lang="es-ES" sz="2400" dirty="0" err="1"/>
              <a:t>Ferm</a:t>
            </a:r>
            <a:r>
              <a:rPr lang="es-ES" sz="2400" dirty="0"/>
              <a:t>. Tratamiento</a:t>
            </a:r>
          </a:p>
        </p:txBody>
      </p:sp>
      <p:sp>
        <p:nvSpPr>
          <p:cNvPr id="8" name="CuadroTexto 7"/>
          <p:cNvSpPr txBox="1"/>
          <p:nvPr/>
        </p:nvSpPr>
        <p:spPr>
          <a:xfrm>
            <a:off x="896987" y="3789040"/>
            <a:ext cx="1730797" cy="646331"/>
          </a:xfrm>
          <a:prstGeom prst="rect">
            <a:avLst/>
          </a:prstGeom>
          <a:noFill/>
        </p:spPr>
        <p:txBody>
          <a:bodyPr wrap="square" rtlCol="0" anchor="ctr" anchorCtr="1">
            <a:spAutoFit/>
          </a:bodyPr>
          <a:lstStyle/>
          <a:p>
            <a:pPr algn="ctr"/>
            <a:r>
              <a:rPr lang="es-ES" b="1" dirty="0">
                <a:ln w="0"/>
                <a:solidFill>
                  <a:srgbClr val="21557F"/>
                </a:solidFill>
                <a:latin typeface="Verdana" panose="020B0604030504040204" pitchFamily="34" charset="0"/>
                <a:ea typeface="Verdana" panose="020B0604030504040204" pitchFamily="34" charset="0"/>
                <a:cs typeface="Verdana" panose="020B0604030504040204" pitchFamily="34" charset="0"/>
              </a:rPr>
              <a:t>Retención líquidos</a:t>
            </a:r>
          </a:p>
        </p:txBody>
      </p:sp>
      <p:sp>
        <p:nvSpPr>
          <p:cNvPr id="9" name="CuadroTexto 8"/>
          <p:cNvSpPr txBox="1"/>
          <p:nvPr/>
        </p:nvSpPr>
        <p:spPr>
          <a:xfrm>
            <a:off x="2949575" y="3789040"/>
            <a:ext cx="1106488" cy="461665"/>
          </a:xfrm>
          <a:prstGeom prst="rect">
            <a:avLst/>
          </a:prstGeom>
          <a:noFill/>
        </p:spPr>
        <p:txBody>
          <a:bodyPr wrap="square" rtlCol="0">
            <a:noAutofit/>
          </a:bodyPr>
          <a:lstStyle/>
          <a:p>
            <a:pPr algn="ctr"/>
            <a:r>
              <a:rPr lang="es-ES" sz="2400" b="1" dirty="0">
                <a:ln w="0"/>
                <a:solidFill>
                  <a:srgbClr val="21557F"/>
                </a:solidFill>
              </a:rPr>
              <a:t>HVI</a:t>
            </a:r>
          </a:p>
        </p:txBody>
      </p:sp>
      <p:sp>
        <p:nvSpPr>
          <p:cNvPr id="10" name="CuadroTexto 9"/>
          <p:cNvSpPr txBox="1"/>
          <p:nvPr/>
        </p:nvSpPr>
        <p:spPr>
          <a:xfrm>
            <a:off x="4498155" y="3851756"/>
            <a:ext cx="1983609" cy="369332"/>
          </a:xfrm>
          <a:prstGeom prst="rect">
            <a:avLst/>
          </a:prstGeom>
          <a:noFill/>
        </p:spPr>
        <p:txBody>
          <a:bodyPr wrap="square" rtlCol="0">
            <a:spAutoFit/>
          </a:bodyPr>
          <a:lstStyle/>
          <a:p>
            <a:pPr algn="ctr"/>
            <a:r>
              <a:rPr lang="es-ES" b="1" dirty="0">
                <a:ln w="0"/>
                <a:solidFill>
                  <a:srgbClr val="21557F"/>
                </a:solidFill>
                <a:latin typeface="Verdana" panose="020B0604030504040204" pitchFamily="34" charset="0"/>
                <a:ea typeface="Verdana" panose="020B0604030504040204" pitchFamily="34" charset="0"/>
                <a:cs typeface="Verdana" panose="020B0604030504040204" pitchFamily="34" charset="0"/>
              </a:rPr>
              <a:t>Taquicardia</a:t>
            </a:r>
          </a:p>
        </p:txBody>
      </p:sp>
      <p:sp>
        <p:nvSpPr>
          <p:cNvPr id="11" name="CuadroTexto 10"/>
          <p:cNvSpPr txBox="1"/>
          <p:nvPr/>
        </p:nvSpPr>
        <p:spPr>
          <a:xfrm>
            <a:off x="6732240" y="3861048"/>
            <a:ext cx="936104" cy="369332"/>
          </a:xfrm>
          <a:prstGeom prst="rect">
            <a:avLst/>
          </a:prstGeom>
          <a:noFill/>
        </p:spPr>
        <p:txBody>
          <a:bodyPr wrap="square" rtlCol="0">
            <a:spAutoFit/>
          </a:bodyPr>
          <a:lstStyle/>
          <a:p>
            <a:pPr algn="ctr"/>
            <a:r>
              <a:rPr lang="es-ES" b="1" dirty="0">
                <a:ln w="0"/>
                <a:solidFill>
                  <a:srgbClr val="21557F"/>
                </a:solidFill>
                <a:latin typeface="Verdana" panose="020B0604030504040204" pitchFamily="34" charset="0"/>
                <a:ea typeface="Verdana" panose="020B0604030504040204" pitchFamily="34" charset="0"/>
                <a:cs typeface="Verdana" panose="020B0604030504040204" pitchFamily="34" charset="0"/>
              </a:rPr>
              <a:t>FA</a:t>
            </a:r>
          </a:p>
        </p:txBody>
      </p:sp>
      <p:sp>
        <p:nvSpPr>
          <p:cNvPr id="38" name="Line 23"/>
          <p:cNvSpPr>
            <a:spLocks noChangeShapeType="1"/>
          </p:cNvSpPr>
          <p:nvPr/>
        </p:nvSpPr>
        <p:spPr bwMode="auto">
          <a:xfrm flipH="1">
            <a:off x="7164288" y="3198591"/>
            <a:ext cx="102" cy="590450"/>
          </a:xfrm>
          <a:prstGeom prst="line">
            <a:avLst/>
          </a:prstGeom>
          <a:solidFill>
            <a:schemeClr val="accent1">
              <a:lumMod val="60000"/>
              <a:lumOff val="40000"/>
            </a:schemeClr>
          </a:solidFill>
          <a:ln w="38100">
            <a:solidFill>
              <a:srgbClr val="21557F"/>
            </a:solidFill>
            <a:round/>
            <a:headEnd/>
            <a:tailEnd type="arrow" w="med" len="med"/>
          </a:ln>
          <a:extLst/>
        </p:spPr>
        <p:txBody>
          <a:bodyPr wrap="none" anchor="ctr"/>
          <a:lstStyle/>
          <a:p>
            <a:endParaRPr lang="es-ES" sz="1600">
              <a:ln w="0"/>
              <a:effectLst>
                <a:outerShdw blurRad="38100" dist="19050" dir="2700000" algn="tl" rotWithShape="0">
                  <a:schemeClr val="dk1">
                    <a:alpha val="40000"/>
                  </a:schemeClr>
                </a:outerShdw>
              </a:effectLst>
              <a:latin typeface="Verdana" charset="0"/>
              <a:ea typeface="Verdana" charset="0"/>
              <a:cs typeface="Verdana" charset="0"/>
            </a:endParaRPr>
          </a:p>
        </p:txBody>
      </p:sp>
      <p:sp>
        <p:nvSpPr>
          <p:cNvPr id="33" name="Line 4"/>
          <p:cNvSpPr>
            <a:spLocks noChangeShapeType="1"/>
          </p:cNvSpPr>
          <p:nvPr/>
        </p:nvSpPr>
        <p:spPr bwMode="auto">
          <a:xfrm flipH="1">
            <a:off x="5652120" y="4261810"/>
            <a:ext cx="0" cy="823373"/>
          </a:xfrm>
          <a:prstGeom prst="line">
            <a:avLst/>
          </a:prstGeom>
          <a:solidFill>
            <a:schemeClr val="accent1">
              <a:lumMod val="60000"/>
              <a:lumOff val="40000"/>
            </a:schemeClr>
          </a:solidFill>
          <a:ln w="38100">
            <a:solidFill>
              <a:srgbClr val="21557F"/>
            </a:solidFill>
            <a:round/>
            <a:headEnd/>
            <a:tailEnd type="arrow" w="med" len="med"/>
          </a:ln>
          <a:extLst/>
        </p:spPr>
        <p:txBody>
          <a:bodyPr wrap="none" anchor="ctr"/>
          <a:lstStyle/>
          <a:p>
            <a:endParaRPr lang="es-ES" sz="1600">
              <a:ln w="0"/>
              <a:effectLst>
                <a:outerShdw blurRad="38100" dist="19050" dir="2700000" algn="tl" rotWithShape="0">
                  <a:schemeClr val="dk1">
                    <a:alpha val="40000"/>
                  </a:schemeClr>
                </a:outerShdw>
              </a:effectLst>
              <a:latin typeface="Verdana" charset="0"/>
              <a:ea typeface="Verdana" charset="0"/>
              <a:cs typeface="Verdana" charset="0"/>
            </a:endParaRPr>
          </a:p>
        </p:txBody>
      </p:sp>
      <p:sp>
        <p:nvSpPr>
          <p:cNvPr id="34" name="Line 4"/>
          <p:cNvSpPr>
            <a:spLocks noChangeShapeType="1"/>
          </p:cNvSpPr>
          <p:nvPr/>
        </p:nvSpPr>
        <p:spPr bwMode="auto">
          <a:xfrm flipH="1">
            <a:off x="3491880" y="4261271"/>
            <a:ext cx="0" cy="823913"/>
          </a:xfrm>
          <a:prstGeom prst="line">
            <a:avLst/>
          </a:prstGeom>
          <a:solidFill>
            <a:schemeClr val="accent1">
              <a:lumMod val="60000"/>
              <a:lumOff val="40000"/>
            </a:schemeClr>
          </a:solidFill>
          <a:ln w="38100">
            <a:solidFill>
              <a:srgbClr val="21557F"/>
            </a:solidFill>
            <a:round/>
            <a:headEnd/>
            <a:tailEnd type="arrow" w="med" len="med"/>
          </a:ln>
          <a:extLst/>
        </p:spPr>
        <p:txBody>
          <a:bodyPr wrap="none" anchor="ctr"/>
          <a:lstStyle/>
          <a:p>
            <a:endParaRPr lang="es-ES" sz="1600">
              <a:ln w="0"/>
              <a:effectLst>
                <a:outerShdw blurRad="38100" dist="19050" dir="2700000" algn="tl" rotWithShape="0">
                  <a:schemeClr val="dk1">
                    <a:alpha val="40000"/>
                  </a:schemeClr>
                </a:outerShdw>
              </a:effectLst>
              <a:latin typeface="Verdana" charset="0"/>
              <a:ea typeface="Verdana" charset="0"/>
              <a:cs typeface="Verdana" charset="0"/>
            </a:endParaRPr>
          </a:p>
        </p:txBody>
      </p:sp>
    </p:spTree>
    <p:extLst>
      <p:ext uri="{BB962C8B-B14F-4D97-AF65-F5344CB8AC3E}">
        <p14:creationId xmlns:p14="http://schemas.microsoft.com/office/powerpoint/2010/main" val="148507661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6595" name="Text Box 3"/>
          <p:cNvSpPr txBox="1">
            <a:spLocks noChangeArrowheads="1"/>
          </p:cNvSpPr>
          <p:nvPr/>
        </p:nvSpPr>
        <p:spPr bwMode="auto">
          <a:xfrm>
            <a:off x="4899025" y="8404225"/>
            <a:ext cx="239168"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s-ES_tradnl" sz="1200" b="1">
                <a:latin typeface="Verdana" charset="0"/>
                <a:ea typeface="Verdana" charset="0"/>
                <a:cs typeface="Verdana" charset="0"/>
              </a:rPr>
              <a:t> </a:t>
            </a:r>
          </a:p>
        </p:txBody>
      </p:sp>
      <p:sp>
        <p:nvSpPr>
          <p:cNvPr id="1006596" name="Text Box 4"/>
          <p:cNvSpPr txBox="1">
            <a:spLocks noChangeArrowheads="1"/>
          </p:cNvSpPr>
          <p:nvPr/>
        </p:nvSpPr>
        <p:spPr bwMode="auto">
          <a:xfrm>
            <a:off x="-180528" y="4822825"/>
            <a:ext cx="511679"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s-ES_tradnl" sz="1200" b="1">
                <a:latin typeface="Verdana" charset="0"/>
                <a:ea typeface="Verdana" charset="0"/>
                <a:cs typeface="Verdana" charset="0"/>
              </a:rPr>
              <a:t>      </a:t>
            </a:r>
          </a:p>
        </p:txBody>
      </p:sp>
      <p:sp>
        <p:nvSpPr>
          <p:cNvPr id="1006597" name="Rectangle 5"/>
          <p:cNvSpPr>
            <a:spLocks noChangeArrowheads="1"/>
          </p:cNvSpPr>
          <p:nvPr/>
        </p:nvSpPr>
        <p:spPr bwMode="auto">
          <a:xfrm>
            <a:off x="531243" y="3479775"/>
            <a:ext cx="3773487" cy="2308324"/>
          </a:xfrm>
          <a:prstGeom prst="rect">
            <a:avLst/>
          </a:prstGeom>
          <a:solidFill>
            <a:srgbClr val="287AC8">
              <a:alpha val="50000"/>
            </a:srgbClr>
          </a:solidFill>
          <a:ln w="12700">
            <a:solidFill>
              <a:srgbClr val="F39A44"/>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457200" indent="-457200" algn="l">
              <a:buFontTx/>
              <a:buAutoNum type="arabicPeriod"/>
              <a:defRPr/>
            </a:pPr>
            <a:r>
              <a:rPr lang="es-ES_tradnl" sz="1800" b="1" dirty="0">
                <a:solidFill>
                  <a:srgbClr val="21557F"/>
                </a:solidFill>
                <a:latin typeface="Verdana" charset="0"/>
                <a:ea typeface="Verdana" charset="0"/>
                <a:cs typeface="Verdana" charset="0"/>
              </a:rPr>
              <a:t>Diuréticos</a:t>
            </a:r>
          </a:p>
          <a:p>
            <a:pPr marL="457200" indent="-457200" algn="l">
              <a:buFontTx/>
              <a:buAutoNum type="arabicPeriod"/>
              <a:defRPr/>
            </a:pPr>
            <a:r>
              <a:rPr lang="es-ES_tradnl" sz="1800" b="1" dirty="0">
                <a:solidFill>
                  <a:srgbClr val="21557F"/>
                </a:solidFill>
                <a:latin typeface="Verdana" charset="0"/>
                <a:ea typeface="Verdana" charset="0"/>
                <a:cs typeface="Verdana" charset="0"/>
              </a:rPr>
              <a:t>IECA </a:t>
            </a:r>
            <a:r>
              <a:rPr lang="es-ES_tradnl" sz="1800" b="1" dirty="0" smtClean="0">
                <a:solidFill>
                  <a:srgbClr val="21557F"/>
                </a:solidFill>
                <a:latin typeface="Verdana" charset="0"/>
                <a:ea typeface="Verdana" charset="0"/>
                <a:cs typeface="Verdana" charset="0"/>
              </a:rPr>
              <a:t>(o </a:t>
            </a:r>
            <a:r>
              <a:rPr lang="es-ES_tradnl" sz="1800" b="1" dirty="0" smtClean="0">
                <a:solidFill>
                  <a:srgbClr val="21557F"/>
                </a:solidFill>
                <a:latin typeface="Verdana" charset="0"/>
                <a:ea typeface="Verdana" charset="0"/>
                <a:cs typeface="Verdana" charset="0"/>
              </a:rPr>
              <a:t>ARA II</a:t>
            </a:r>
            <a:r>
              <a:rPr lang="es-ES_tradnl" sz="1800" b="1" dirty="0">
                <a:solidFill>
                  <a:srgbClr val="21557F"/>
                </a:solidFill>
                <a:latin typeface="Verdana" charset="0"/>
                <a:ea typeface="Verdana" charset="0"/>
                <a:cs typeface="Verdana" charset="0"/>
              </a:rPr>
              <a:t>)</a:t>
            </a:r>
          </a:p>
          <a:p>
            <a:pPr marL="457200" indent="-457200" algn="l">
              <a:buFontTx/>
              <a:buAutoNum type="arabicPeriod"/>
              <a:defRPr/>
            </a:pPr>
            <a:r>
              <a:rPr lang="es-ES_tradnl" sz="1800" b="1" dirty="0">
                <a:solidFill>
                  <a:srgbClr val="21557F"/>
                </a:solidFill>
                <a:latin typeface="Verdana" charset="0"/>
                <a:ea typeface="Verdana" charset="0"/>
                <a:cs typeface="Verdana" charset="0"/>
              </a:rPr>
              <a:t>Betabloqueantes</a:t>
            </a:r>
          </a:p>
          <a:p>
            <a:pPr marL="457200" indent="-457200" algn="l">
              <a:buFontTx/>
              <a:buAutoNum type="arabicPeriod"/>
              <a:defRPr/>
            </a:pPr>
            <a:r>
              <a:rPr lang="es-ES_tradnl" sz="1800" b="1" dirty="0" err="1">
                <a:solidFill>
                  <a:srgbClr val="21557F"/>
                </a:solidFill>
                <a:latin typeface="Verdana" charset="0"/>
                <a:ea typeface="Verdana" charset="0"/>
                <a:cs typeface="Verdana" charset="0"/>
              </a:rPr>
              <a:t>Antialdosterónicos</a:t>
            </a:r>
            <a:endParaRPr lang="es-ES_tradnl" sz="1800" b="1" dirty="0">
              <a:solidFill>
                <a:srgbClr val="21557F"/>
              </a:solidFill>
              <a:latin typeface="Verdana" charset="0"/>
              <a:ea typeface="Verdana" charset="0"/>
              <a:cs typeface="Verdana" charset="0"/>
            </a:endParaRPr>
          </a:p>
          <a:p>
            <a:pPr marL="457200" indent="-457200" algn="l">
              <a:buFontTx/>
              <a:buAutoNum type="arabicPeriod"/>
              <a:defRPr/>
            </a:pPr>
            <a:r>
              <a:rPr lang="es-ES_tradnl" b="1" dirty="0">
                <a:solidFill>
                  <a:srgbClr val="21557F"/>
                </a:solidFill>
                <a:latin typeface="Verdana" charset="0"/>
                <a:ea typeface="Verdana" charset="0"/>
                <a:cs typeface="Verdana" charset="0"/>
              </a:rPr>
              <a:t>Nuevos tratamientos: ARNI, </a:t>
            </a:r>
            <a:r>
              <a:rPr lang="es-ES_tradnl" b="1" dirty="0" err="1">
                <a:solidFill>
                  <a:srgbClr val="21557F"/>
                </a:solidFill>
                <a:latin typeface="Verdana" charset="0"/>
                <a:ea typeface="Verdana" charset="0"/>
                <a:cs typeface="Verdana" charset="0"/>
              </a:rPr>
              <a:t>ivabradina</a:t>
            </a:r>
            <a:endParaRPr lang="es-ES_tradnl" sz="1800" b="1" dirty="0">
              <a:solidFill>
                <a:srgbClr val="21557F"/>
              </a:solidFill>
              <a:latin typeface="Verdana" charset="0"/>
              <a:ea typeface="Verdana" charset="0"/>
              <a:cs typeface="Verdana" charset="0"/>
            </a:endParaRPr>
          </a:p>
          <a:p>
            <a:pPr marL="457200" indent="-457200" algn="l">
              <a:buFontTx/>
              <a:buAutoNum type="arabicPeriod"/>
              <a:defRPr/>
            </a:pPr>
            <a:r>
              <a:rPr lang="es-ES_tradnl" sz="1800" b="1" dirty="0">
                <a:solidFill>
                  <a:srgbClr val="21557F"/>
                </a:solidFill>
                <a:latin typeface="Verdana" charset="0"/>
                <a:ea typeface="Verdana" charset="0"/>
                <a:cs typeface="Verdana" charset="0"/>
              </a:rPr>
              <a:t>Digital (FA) </a:t>
            </a:r>
          </a:p>
          <a:p>
            <a:pPr marL="457200" indent="-457200" algn="l">
              <a:buFontTx/>
              <a:buAutoNum type="arabicPeriod"/>
              <a:defRPr/>
            </a:pPr>
            <a:r>
              <a:rPr lang="es-ES_tradnl" sz="1800" b="1" dirty="0">
                <a:solidFill>
                  <a:srgbClr val="21557F"/>
                </a:solidFill>
                <a:latin typeface="Verdana" charset="0"/>
                <a:ea typeface="Verdana" charset="0"/>
                <a:cs typeface="Verdana" charset="0"/>
              </a:rPr>
              <a:t>Nitratos (DPN)</a:t>
            </a:r>
          </a:p>
        </p:txBody>
      </p:sp>
      <p:pic>
        <p:nvPicPr>
          <p:cNvPr id="1006598" name="Picture 6"/>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4232722" y="906463"/>
            <a:ext cx="2517775" cy="2103437"/>
          </a:xfrm>
          <a:ln>
            <a:solidFill>
              <a:schemeClr val="tx2"/>
            </a:solidFill>
            <a:miter lim="800000"/>
            <a:headEnd/>
            <a:tailEnd/>
          </a:ln>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sp>
        <p:nvSpPr>
          <p:cNvPr id="1006599" name="Rectangle 7"/>
          <p:cNvSpPr>
            <a:spLocks noChangeArrowheads="1"/>
          </p:cNvSpPr>
          <p:nvPr/>
        </p:nvSpPr>
        <p:spPr bwMode="auto">
          <a:xfrm>
            <a:off x="723329" y="1582439"/>
            <a:ext cx="2554288" cy="406400"/>
          </a:xfrm>
          <a:prstGeom prst="rect">
            <a:avLst/>
          </a:prstGeom>
          <a:solidFill>
            <a:srgbClr val="4F81BD">
              <a:alpha val="50000"/>
            </a:srgbClr>
          </a:solidFill>
          <a:ln w="12700">
            <a:solidFill>
              <a:srgbClr val="21557F"/>
            </a:solidFill>
            <a:miter lim="800000"/>
            <a:headEnd/>
            <a:tailEnd/>
          </a:ln>
          <a:effectLst/>
          <a:extLst/>
        </p:spPr>
        <p:txBody>
          <a:bodyPr anchor="ctr">
            <a:spAutoFit/>
          </a:bodyPr>
          <a:lstStyle/>
          <a:p>
            <a:pPr algn="ctr">
              <a:defRPr/>
            </a:pPr>
            <a:r>
              <a:rPr lang="es-ES" sz="2000" b="1" dirty="0">
                <a:solidFill>
                  <a:srgbClr val="21557F"/>
                </a:solidFill>
                <a:latin typeface="Verdana" charset="0"/>
                <a:ea typeface="Verdana" charset="0"/>
                <a:cs typeface="Verdana" charset="0"/>
              </a:rPr>
              <a:t>FE &lt; 40%</a:t>
            </a:r>
          </a:p>
        </p:txBody>
      </p:sp>
      <p:sp>
        <p:nvSpPr>
          <p:cNvPr id="1006600" name="Line 8"/>
          <p:cNvSpPr>
            <a:spLocks noChangeShapeType="1"/>
          </p:cNvSpPr>
          <p:nvPr/>
        </p:nvSpPr>
        <p:spPr bwMode="auto">
          <a:xfrm>
            <a:off x="1979711" y="1988840"/>
            <a:ext cx="20761" cy="1490934"/>
          </a:xfrm>
          <a:prstGeom prst="line">
            <a:avLst/>
          </a:prstGeom>
          <a:noFill/>
          <a:ln w="38100">
            <a:solidFill>
              <a:srgbClr val="21557F"/>
            </a:solidFill>
            <a:round/>
            <a:headEnd/>
            <a:tailEnd type="arrow"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endParaRPr lang="es-ES" b="1">
              <a:latin typeface="Verdana" charset="0"/>
              <a:ea typeface="Verdana" charset="0"/>
              <a:cs typeface="Verdana" charset="0"/>
            </a:endParaRPr>
          </a:p>
        </p:txBody>
      </p:sp>
      <p:sp>
        <p:nvSpPr>
          <p:cNvPr id="1006601" name="Rectangle 9"/>
          <p:cNvSpPr>
            <a:spLocks noChangeArrowheads="1"/>
          </p:cNvSpPr>
          <p:nvPr/>
        </p:nvSpPr>
        <p:spPr bwMode="auto">
          <a:xfrm>
            <a:off x="2007935" y="2423414"/>
            <a:ext cx="1175322" cy="400110"/>
          </a:xfrm>
          <a:prstGeom prst="rect">
            <a:avLst/>
          </a:prstGeom>
          <a:noFill/>
          <a:ln>
            <a:noFill/>
          </a:ln>
          <a:effectLst/>
          <a:extLst>
            <a:ext uri="{909E8E84-426E-40dd-AFC4-6F175D3DCCD1}">
              <a14:hiddenFill xmlns="" xmlns:a14="http://schemas.microsoft.com/office/drawing/2010/main">
                <a:solidFill>
                  <a:srgbClr val="00FFFF"/>
                </a:solidFill>
              </a14:hiddenFill>
            </a:ext>
            <a:ext uri="{91240B29-F687-4f45-9708-019B960494DF}">
              <a14:hiddenLine xmlns="" xmlns:a14="http://schemas.microsoft.com/office/drawing/2010/main" w="9525">
                <a:solidFill>
                  <a:srgbClr val="00CCFF"/>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s-ES" sz="2000" b="1" dirty="0">
                <a:solidFill>
                  <a:srgbClr val="F39A44"/>
                </a:solidFill>
                <a:latin typeface="Verdana" charset="0"/>
                <a:ea typeface="Verdana" charset="0"/>
                <a:cs typeface="Verdana" charset="0"/>
              </a:rPr>
              <a:t>IC-FER</a:t>
            </a:r>
          </a:p>
        </p:txBody>
      </p:sp>
      <p:sp>
        <p:nvSpPr>
          <p:cNvPr id="1006602" name="AutoShape 10"/>
          <p:cNvSpPr>
            <a:spLocks noChangeArrowheads="1"/>
          </p:cNvSpPr>
          <p:nvPr/>
        </p:nvSpPr>
        <p:spPr bwMode="auto">
          <a:xfrm>
            <a:off x="2720554" y="3492623"/>
            <a:ext cx="2808313" cy="368425"/>
          </a:xfrm>
          <a:prstGeom prst="rightArrow">
            <a:avLst>
              <a:gd name="adj1" fmla="val 50000"/>
              <a:gd name="adj2" fmla="val 218620"/>
            </a:avLst>
          </a:prstGeom>
          <a:solidFill>
            <a:srgbClr val="21557F"/>
          </a:solidFill>
          <a:ln w="15875">
            <a:solidFill>
              <a:srgbClr val="F39A44"/>
            </a:solidFill>
            <a:miter lim="800000"/>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b="1">
              <a:latin typeface="Verdana" charset="0"/>
              <a:ea typeface="Verdana" charset="0"/>
              <a:cs typeface="Verdana" charset="0"/>
            </a:endParaRPr>
          </a:p>
        </p:txBody>
      </p:sp>
      <p:sp>
        <p:nvSpPr>
          <p:cNvPr id="1006603" name="AutoShape 11"/>
          <p:cNvSpPr>
            <a:spLocks noChangeArrowheads="1"/>
          </p:cNvSpPr>
          <p:nvPr/>
        </p:nvSpPr>
        <p:spPr bwMode="auto">
          <a:xfrm>
            <a:off x="4040914" y="4441825"/>
            <a:ext cx="1539198" cy="287933"/>
          </a:xfrm>
          <a:prstGeom prst="rightArrow">
            <a:avLst>
              <a:gd name="adj1" fmla="val 50000"/>
              <a:gd name="adj2" fmla="val 190885"/>
            </a:avLst>
          </a:prstGeom>
          <a:solidFill>
            <a:srgbClr val="21557F"/>
          </a:solidFill>
          <a:ln w="15875" cmpd="sng">
            <a:solidFill>
              <a:srgbClr val="F39A44"/>
            </a:solidFill>
            <a:miter lim="800000"/>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b="1">
              <a:latin typeface="Verdana" charset="0"/>
              <a:ea typeface="Verdana" charset="0"/>
              <a:cs typeface="Verdana" charset="0"/>
            </a:endParaRPr>
          </a:p>
        </p:txBody>
      </p:sp>
      <p:sp>
        <p:nvSpPr>
          <p:cNvPr id="1006604" name="AutoShape 12"/>
          <p:cNvSpPr>
            <a:spLocks/>
          </p:cNvSpPr>
          <p:nvPr/>
        </p:nvSpPr>
        <p:spPr bwMode="auto">
          <a:xfrm>
            <a:off x="2417986" y="3492623"/>
            <a:ext cx="169428" cy="334418"/>
          </a:xfrm>
          <a:prstGeom prst="rightBrace">
            <a:avLst>
              <a:gd name="adj1" fmla="val 23889"/>
              <a:gd name="adj2" fmla="val 50000"/>
            </a:avLst>
          </a:prstGeom>
          <a:noFill/>
          <a:ln w="38100">
            <a:solidFill>
              <a:srgbClr val="D97A33"/>
            </a:solidFill>
            <a:round/>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b="1">
              <a:latin typeface="Verdana" charset="0"/>
              <a:ea typeface="Verdana" charset="0"/>
              <a:cs typeface="Verdana" charset="0"/>
            </a:endParaRPr>
          </a:p>
        </p:txBody>
      </p:sp>
      <p:sp>
        <p:nvSpPr>
          <p:cNvPr id="1006606" name="Text Box 14"/>
          <p:cNvSpPr txBox="1">
            <a:spLocks noChangeArrowheads="1"/>
          </p:cNvSpPr>
          <p:nvPr/>
        </p:nvSpPr>
        <p:spPr bwMode="auto">
          <a:xfrm>
            <a:off x="5672882" y="3429000"/>
            <a:ext cx="1584088" cy="369332"/>
          </a:xfrm>
          <a:prstGeom prst="rect">
            <a:avLst/>
          </a:prstGeom>
          <a:solidFill>
            <a:srgbClr val="4F81BD">
              <a:alpha val="50000"/>
            </a:srgbClr>
          </a:solidFill>
          <a:ln w="12700">
            <a:solidFill>
              <a:srgbClr val="21557F"/>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nchorCtr="0">
            <a:spAutoFit/>
          </a:bodyPr>
          <a:lstStyle/>
          <a:p>
            <a:pPr>
              <a:defRPr/>
            </a:pPr>
            <a:r>
              <a:rPr lang="es-ES" b="1" dirty="0">
                <a:solidFill>
                  <a:srgbClr val="21557F"/>
                </a:solidFill>
                <a:latin typeface="Verdana" charset="0"/>
                <a:ea typeface="Verdana" charset="0"/>
                <a:cs typeface="Verdana" charset="0"/>
              </a:rPr>
              <a:t>SÍNTOMAS</a:t>
            </a:r>
          </a:p>
        </p:txBody>
      </p:sp>
      <p:sp>
        <p:nvSpPr>
          <p:cNvPr id="1006607" name="Text Box 15"/>
          <p:cNvSpPr txBox="1">
            <a:spLocks noChangeArrowheads="1"/>
          </p:cNvSpPr>
          <p:nvPr/>
        </p:nvSpPr>
        <p:spPr bwMode="auto">
          <a:xfrm>
            <a:off x="5673283" y="4077072"/>
            <a:ext cx="3219197" cy="1200329"/>
          </a:xfrm>
          <a:prstGeom prst="rect">
            <a:avLst/>
          </a:prstGeom>
          <a:solidFill>
            <a:srgbClr val="287AC8">
              <a:alpha val="50000"/>
            </a:srgbClr>
          </a:solidFill>
          <a:ln w="12700">
            <a:solidFill>
              <a:srgbClr val="F39A44"/>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42900" indent="-342900">
              <a:buFont typeface="+mj-lt"/>
              <a:buAutoNum type="arabicPeriod"/>
              <a:defRPr/>
            </a:pPr>
            <a:r>
              <a:rPr lang="es-ES" b="1" dirty="0">
                <a:solidFill>
                  <a:srgbClr val="21557F"/>
                </a:solidFill>
                <a:latin typeface="Verdana" charset="0"/>
                <a:ea typeface="Verdana" charset="0"/>
                <a:cs typeface="Verdana" charset="0"/>
              </a:rPr>
              <a:t>Estabilidad clínica    (↓ reingresos)</a:t>
            </a:r>
          </a:p>
          <a:p>
            <a:pPr marL="342900" indent="-342900">
              <a:buFont typeface="+mj-lt"/>
              <a:buAutoNum type="arabicPeriod"/>
              <a:defRPr/>
            </a:pPr>
            <a:r>
              <a:rPr lang="es-ES" b="1" dirty="0">
                <a:solidFill>
                  <a:srgbClr val="21557F"/>
                </a:solidFill>
                <a:latin typeface="Verdana" charset="0"/>
                <a:ea typeface="Verdana" charset="0"/>
                <a:cs typeface="Verdana" charset="0"/>
              </a:rPr>
              <a:t>Pronóstico   </a:t>
            </a:r>
          </a:p>
          <a:p>
            <a:pPr marL="342900" indent="-342900">
              <a:buFont typeface="+mj-lt"/>
              <a:buAutoNum type="arabicPeriod"/>
              <a:defRPr/>
            </a:pPr>
            <a:r>
              <a:rPr lang="es-ES" b="1" dirty="0">
                <a:solidFill>
                  <a:srgbClr val="21557F"/>
                </a:solidFill>
                <a:latin typeface="Verdana" charset="0"/>
                <a:ea typeface="Verdana" charset="0"/>
                <a:cs typeface="Verdana" charset="0"/>
              </a:rPr>
              <a:t>Calidad de vida</a:t>
            </a:r>
          </a:p>
        </p:txBody>
      </p:sp>
      <p:sp>
        <p:nvSpPr>
          <p:cNvPr id="2" name="Llaves 1"/>
          <p:cNvSpPr/>
          <p:nvPr/>
        </p:nvSpPr>
        <p:spPr bwMode="auto">
          <a:xfrm>
            <a:off x="3008586" y="3861048"/>
            <a:ext cx="288032" cy="864096"/>
          </a:xfrm>
          <a:prstGeom prst="bracePair">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S" sz="4000" b="1" i="0" u="none" strike="noStrike" cap="none" normalizeH="0" baseline="0">
              <a:ln>
                <a:noFill/>
              </a:ln>
              <a:solidFill>
                <a:srgbClr val="A50021"/>
              </a:solidFill>
              <a:effectLst/>
              <a:latin typeface="Verdana" charset="0"/>
              <a:ea typeface="Verdana" charset="0"/>
              <a:cs typeface="Verdana" charset="0"/>
            </a:endParaRPr>
          </a:p>
        </p:txBody>
      </p:sp>
      <p:sp>
        <p:nvSpPr>
          <p:cNvPr id="3" name="Cerrar llave 2"/>
          <p:cNvSpPr/>
          <p:nvPr/>
        </p:nvSpPr>
        <p:spPr bwMode="auto">
          <a:xfrm>
            <a:off x="3669188" y="3860997"/>
            <a:ext cx="326748" cy="1490986"/>
          </a:xfrm>
          <a:prstGeom prst="rightBrace">
            <a:avLst/>
          </a:prstGeom>
          <a:noFill/>
          <a:ln w="38100" cap="flat" cmpd="sng" algn="ctr">
            <a:solidFill>
              <a:srgbClr val="D97A3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S" sz="4000" b="1" i="0" u="none" strike="noStrike" cap="none" normalizeH="0" baseline="0">
              <a:ln>
                <a:noFill/>
              </a:ln>
              <a:solidFill>
                <a:srgbClr val="A50021"/>
              </a:solidFill>
              <a:effectLst/>
              <a:latin typeface="Verdana" charset="0"/>
              <a:ea typeface="Verdana" charset="0"/>
              <a:cs typeface="Verdana" charset="0"/>
            </a:endParaRPr>
          </a:p>
        </p:txBody>
      </p:sp>
      <p:sp>
        <p:nvSpPr>
          <p:cNvPr id="17" name="1 Rectángulo"/>
          <p:cNvSpPr/>
          <p:nvPr/>
        </p:nvSpPr>
        <p:spPr>
          <a:xfrm>
            <a:off x="642478" y="6053226"/>
            <a:ext cx="8250002" cy="400110"/>
          </a:xfrm>
          <a:prstGeom prst="rect">
            <a:avLst/>
          </a:prstGeom>
        </p:spPr>
        <p:txBody>
          <a:bodyPr wrap="square">
            <a:spAutoFit/>
          </a:bodyPr>
          <a:lstStyle/>
          <a:p>
            <a:pPr algn="r"/>
            <a:r>
              <a:rPr lang="es-ES" altLang="es-ES" sz="1000" i="1" dirty="0">
                <a:solidFill>
                  <a:srgbClr val="287AC8"/>
                </a:solidFill>
                <a:latin typeface="Verdana" charset="0"/>
                <a:ea typeface="Verdana" charset="0"/>
                <a:cs typeface="Verdana" charset="0"/>
              </a:rPr>
              <a:t>Guías IC ESC 2016. </a:t>
            </a:r>
            <a:r>
              <a:rPr lang="es-ES" sz="1000" i="1" dirty="0" err="1">
                <a:solidFill>
                  <a:srgbClr val="287AC8"/>
                </a:solidFill>
                <a:latin typeface="Verdana" charset="0"/>
                <a:ea typeface="Verdana" charset="0"/>
                <a:cs typeface="Verdana" charset="0"/>
              </a:rPr>
              <a:t>European</a:t>
            </a:r>
            <a:r>
              <a:rPr lang="es-ES" sz="1000" i="1" dirty="0">
                <a:solidFill>
                  <a:srgbClr val="287AC8"/>
                </a:solidFill>
                <a:latin typeface="Verdana" charset="0"/>
                <a:ea typeface="Verdana" charset="0"/>
                <a:cs typeface="Verdana" charset="0"/>
              </a:rPr>
              <a:t> </a:t>
            </a:r>
            <a:r>
              <a:rPr lang="es-ES" sz="1000" i="1" dirty="0" err="1">
                <a:solidFill>
                  <a:srgbClr val="287AC8"/>
                </a:solidFill>
                <a:latin typeface="Verdana" charset="0"/>
                <a:ea typeface="Verdana" charset="0"/>
                <a:cs typeface="Verdana" charset="0"/>
              </a:rPr>
              <a:t>Heart</a:t>
            </a:r>
            <a:r>
              <a:rPr lang="es-ES" sz="1000" i="1" dirty="0">
                <a:solidFill>
                  <a:srgbClr val="287AC8"/>
                </a:solidFill>
                <a:latin typeface="Verdana" charset="0"/>
                <a:ea typeface="Verdana" charset="0"/>
                <a:cs typeface="Verdana" charset="0"/>
              </a:rPr>
              <a:t> </a:t>
            </a:r>
            <a:r>
              <a:rPr lang="es-ES" sz="1000" i="1" dirty="0" err="1">
                <a:solidFill>
                  <a:srgbClr val="287AC8"/>
                </a:solidFill>
                <a:latin typeface="Verdana" charset="0"/>
                <a:ea typeface="Verdana" charset="0"/>
                <a:cs typeface="Verdana" charset="0"/>
              </a:rPr>
              <a:t>Journal</a:t>
            </a:r>
            <a:r>
              <a:rPr lang="es-ES" sz="1000" i="1" dirty="0">
                <a:solidFill>
                  <a:srgbClr val="287AC8"/>
                </a:solidFill>
                <a:latin typeface="Verdana" charset="0"/>
                <a:ea typeface="Verdana" charset="0"/>
                <a:cs typeface="Verdana" charset="0"/>
              </a:rPr>
              <a:t> doi:10.1093/</a:t>
            </a:r>
            <a:r>
              <a:rPr lang="es-ES" sz="1000" i="1" dirty="0" err="1">
                <a:solidFill>
                  <a:srgbClr val="287AC8"/>
                </a:solidFill>
                <a:latin typeface="Verdana" charset="0"/>
                <a:ea typeface="Verdana" charset="0"/>
                <a:cs typeface="Verdana" charset="0"/>
              </a:rPr>
              <a:t>eurheartj</a:t>
            </a:r>
            <a:r>
              <a:rPr lang="es-ES" sz="1000" i="1" dirty="0">
                <a:solidFill>
                  <a:srgbClr val="287AC8"/>
                </a:solidFill>
                <a:latin typeface="Verdana" charset="0"/>
                <a:ea typeface="Verdana" charset="0"/>
                <a:cs typeface="Verdana" charset="0"/>
              </a:rPr>
              <a:t>/ehw128 </a:t>
            </a:r>
          </a:p>
          <a:p>
            <a:pPr algn="r"/>
            <a:endParaRPr lang="es-ES" sz="1000" i="1" dirty="0">
              <a:solidFill>
                <a:srgbClr val="287AC8"/>
              </a:solidFill>
              <a:latin typeface="Verdana" charset="0"/>
              <a:ea typeface="Verdana" charset="0"/>
              <a:cs typeface="Verdana" charset="0"/>
            </a:endParaRPr>
          </a:p>
        </p:txBody>
      </p:sp>
      <p:sp>
        <p:nvSpPr>
          <p:cNvPr id="22" name="Título 4"/>
          <p:cNvSpPr>
            <a:spLocks noGrp="1"/>
          </p:cNvSpPr>
          <p:nvPr>
            <p:ph type="title"/>
          </p:nvPr>
        </p:nvSpPr>
        <p:spPr>
          <a:xfrm>
            <a:off x="0" y="144463"/>
            <a:ext cx="9144000" cy="590400"/>
          </a:xfrm>
          <a:ln>
            <a:noFill/>
          </a:ln>
        </p:spPr>
        <p:txBody>
          <a:bodyPr/>
          <a:lstStyle/>
          <a:p>
            <a:r>
              <a:rPr lang="es-ES" sz="2400" dirty="0"/>
              <a:t>Tratamiento IC</a:t>
            </a:r>
          </a:p>
        </p:txBody>
      </p:sp>
    </p:spTree>
    <p:extLst>
      <p:ext uri="{BB962C8B-B14F-4D97-AF65-F5344CB8AC3E}">
        <p14:creationId xmlns:p14="http://schemas.microsoft.com/office/powerpoint/2010/main" val="553085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ln>
            <a:noFill/>
          </a:ln>
        </p:spPr>
        <p:txBody>
          <a:bodyPr/>
          <a:lstStyle/>
          <a:p>
            <a:pPr defTabSz="762000" eaLnBrk="1" hangingPunct="1">
              <a:defRPr/>
            </a:pPr>
            <a:r>
              <a:rPr lang="es-ES" sz="2400" dirty="0">
                <a:latin typeface="Verdana" charset="0"/>
                <a:ea typeface="Verdana" charset="0"/>
                <a:cs typeface="Verdana" charset="0"/>
              </a:rPr>
              <a:t>Objetivos del tratamiento</a:t>
            </a:r>
          </a:p>
        </p:txBody>
      </p:sp>
      <p:pic>
        <p:nvPicPr>
          <p:cNvPr id="1033225" name="Picture 9" descr="8ea4cfde8d829b1a7c27b50447a6b443brxbxp64689_4"/>
          <p:cNvPicPr>
            <a:picLocks noGrp="1" noChangeAspect="1" noChangeArrowheads="1"/>
          </p:cNvPicPr>
          <p:nvPr>
            <p:ph sz="quarter" idx="4294967295"/>
          </p:nvPr>
        </p:nvPicPr>
        <p:blipFill>
          <a:blip r:embed="rId3" cstate="print">
            <a:extLst>
              <a:ext uri="{28A0092B-C50C-407E-A947-70E740481C1C}">
                <a14:useLocalDpi xmlns:a14="http://schemas.microsoft.com/office/drawing/2010/main" val="0"/>
              </a:ext>
            </a:extLst>
          </a:blip>
          <a:srcRect/>
          <a:stretch>
            <a:fillRect/>
          </a:stretch>
        </p:blipFill>
        <p:spPr>
          <a:xfrm>
            <a:off x="6948264" y="2686099"/>
            <a:ext cx="1817687" cy="1751013"/>
          </a:xfrm>
          <a:prstGeom prst="rect">
            <a:avLst/>
          </a:prstGeom>
          <a:ln>
            <a:solidFill>
              <a:srgbClr val="8C0431"/>
            </a:solidFill>
            <a:miter lim="800000"/>
            <a:headEnd/>
            <a:tailEnd/>
          </a:ln>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pic>
        <p:nvPicPr>
          <p:cNvPr id="29702" name="Picture 11" descr="6b1810b7ea69af5a0b0aaa44557239ffmd00256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48264" y="4507682"/>
            <a:ext cx="1817607" cy="1642762"/>
          </a:xfrm>
          <a:prstGeom prst="rect">
            <a:avLst/>
          </a:prstGeom>
          <a:noFill/>
          <a:ln w="9525">
            <a:solidFill>
              <a:srgbClr val="8C0431"/>
            </a:solidFill>
            <a:miter lim="800000"/>
            <a:headEnd/>
            <a:tailEnd/>
          </a:ln>
          <a:extLst>
            <a:ext uri="{909E8E84-426E-40dd-AFC4-6F175D3DCCD1}">
              <a14:hiddenFill xmlns="" xmlns:a14="http://schemas.microsoft.com/office/drawing/2010/main">
                <a:solidFill>
                  <a:srgbClr val="FFFFFF"/>
                </a:solidFill>
              </a14:hiddenFill>
            </a:ext>
          </a:extLst>
        </p:spPr>
      </p:pic>
      <p:sp>
        <p:nvSpPr>
          <p:cNvPr id="2" name="Marcador de contenido 1"/>
          <p:cNvSpPr>
            <a:spLocks noGrp="1"/>
          </p:cNvSpPr>
          <p:nvPr>
            <p:ph idx="1"/>
          </p:nvPr>
        </p:nvSpPr>
        <p:spPr>
          <a:xfrm>
            <a:off x="1" y="1260475"/>
            <a:ext cx="8751888" cy="4421188"/>
          </a:xfrm>
        </p:spPr>
        <p:txBody>
          <a:bodyPr>
            <a:noAutofit/>
          </a:bodyPr>
          <a:lstStyle/>
          <a:p>
            <a:pPr marL="914400" indent="-339725">
              <a:buSzPct val="125000"/>
            </a:pPr>
            <a:r>
              <a:rPr lang="es-ES" sz="1600" dirty="0">
                <a:solidFill>
                  <a:srgbClr val="F39A44"/>
                </a:solidFill>
              </a:rPr>
              <a:t>Objetivos principales</a:t>
            </a:r>
          </a:p>
          <a:p>
            <a:pPr marL="1608138" lvl="1" indent="-354013">
              <a:buClr>
                <a:srgbClr val="F39A44"/>
              </a:buClr>
              <a:buSzPct val="125000"/>
            </a:pPr>
            <a:r>
              <a:rPr lang="es-ES" sz="1600" dirty="0"/>
              <a:t>Mejorar calidad de vida.</a:t>
            </a:r>
          </a:p>
          <a:p>
            <a:pPr marL="1608138" lvl="1" indent="-354013">
              <a:buClr>
                <a:srgbClr val="F39A44"/>
              </a:buClr>
              <a:buSzPct val="125000"/>
            </a:pPr>
            <a:r>
              <a:rPr lang="es-ES" sz="1600" dirty="0"/>
              <a:t>Pronóstico.</a:t>
            </a:r>
          </a:p>
          <a:p>
            <a:pPr marL="1608138" lvl="1" indent="-354013">
              <a:buClr>
                <a:srgbClr val="F39A44"/>
              </a:buClr>
              <a:buSzPct val="125000"/>
            </a:pPr>
            <a:r>
              <a:rPr lang="es-ES" sz="1600" dirty="0"/>
              <a:t>Prevenir reingresos.</a:t>
            </a:r>
          </a:p>
          <a:p>
            <a:pPr marL="914400" indent="-339725">
              <a:buSzPct val="125000"/>
            </a:pPr>
            <a:r>
              <a:rPr lang="es-ES" sz="1600" dirty="0">
                <a:solidFill>
                  <a:srgbClr val="F39A44"/>
                </a:solidFill>
              </a:rPr>
              <a:t>Objetivos intermedios</a:t>
            </a:r>
          </a:p>
          <a:p>
            <a:pPr marL="1608138" lvl="1" indent="-354013">
              <a:buClr>
                <a:srgbClr val="F39A44"/>
              </a:buClr>
              <a:buSzPct val="125000"/>
            </a:pPr>
            <a:r>
              <a:rPr lang="es-ES" sz="1600" dirty="0"/>
              <a:t>Control de síntomas.</a:t>
            </a:r>
          </a:p>
          <a:p>
            <a:pPr marL="1608138" lvl="1" indent="-354013">
              <a:buClr>
                <a:srgbClr val="F39A44"/>
              </a:buClr>
              <a:buSzPct val="125000"/>
            </a:pPr>
            <a:r>
              <a:rPr lang="es-ES" sz="1600" dirty="0"/>
              <a:t>Prevenir la desestabilización.</a:t>
            </a:r>
          </a:p>
          <a:p>
            <a:pPr marL="1608138" lvl="1" indent="-354013">
              <a:buClr>
                <a:srgbClr val="F39A44"/>
              </a:buClr>
              <a:buSzPct val="125000"/>
            </a:pPr>
            <a:r>
              <a:rPr lang="es-ES" sz="1600" dirty="0"/>
              <a:t>Control estricto de presión arterial.</a:t>
            </a:r>
          </a:p>
          <a:p>
            <a:pPr marL="1608138" lvl="1" indent="-354013">
              <a:buClr>
                <a:srgbClr val="F39A44"/>
              </a:buClr>
              <a:buSzPct val="125000"/>
            </a:pPr>
            <a:r>
              <a:rPr lang="es-ES" sz="1600" dirty="0"/>
              <a:t>Manejo según tipo disfunción (FE).</a:t>
            </a:r>
          </a:p>
          <a:p>
            <a:pPr marL="1608138" lvl="1" indent="-354013">
              <a:buClr>
                <a:srgbClr val="F39A44"/>
              </a:buClr>
              <a:buSzPct val="125000"/>
            </a:pPr>
            <a:r>
              <a:rPr lang="es-ES" sz="1600" dirty="0"/>
              <a:t>Control de la frecuencia cardíaca.</a:t>
            </a:r>
          </a:p>
          <a:p>
            <a:pPr marL="1608138" lvl="1" indent="-354013">
              <a:buClr>
                <a:srgbClr val="F39A44"/>
              </a:buClr>
              <a:buSzPct val="125000"/>
            </a:pPr>
            <a:r>
              <a:rPr lang="es-ES" sz="1600" dirty="0"/>
              <a:t>Prevenir/tratar la anemia (multifactorial).</a:t>
            </a:r>
          </a:p>
          <a:p>
            <a:pPr marL="1608138" lvl="1" indent="-354013">
              <a:buClr>
                <a:srgbClr val="F39A44"/>
              </a:buClr>
              <a:buSzPct val="125000"/>
            </a:pPr>
            <a:r>
              <a:rPr lang="es-ES" sz="1600" dirty="0"/>
              <a:t>Vigilar función renal e iones séricos (K+).</a:t>
            </a:r>
          </a:p>
        </p:txBody>
      </p:sp>
      <p:pic>
        <p:nvPicPr>
          <p:cNvPr id="8" name="Picture 7" descr="SHAPE FOTO ESCALERA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a:xfrm>
            <a:off x="6948264" y="908720"/>
            <a:ext cx="1817608" cy="1696616"/>
          </a:xfrm>
          <a:prstGeom prst="rect">
            <a:avLst/>
          </a:prstGeom>
          <a:ln>
            <a:solidFill>
              <a:srgbClr val="8C0431"/>
            </a:solidFill>
            <a:miter lim="800000"/>
            <a:headEnd/>
            <a:tailEnd/>
          </a:ln>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39162850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Master_Program pantilla  201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Master_Program pantilla  2016.potx</Template>
  <TotalTime>5210</TotalTime>
  <Words>3297</Words>
  <Application>Microsoft Office PowerPoint</Application>
  <PresentationFormat>Presentación en pantalla (4:3)</PresentationFormat>
  <Paragraphs>502</Paragraphs>
  <Slides>26</Slides>
  <Notes>14</Notes>
  <HiddenSlides>0</HiddenSlides>
  <MMClips>1</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26</vt:i4>
      </vt:variant>
    </vt:vector>
  </HeadingPairs>
  <TitlesOfParts>
    <vt:vector size="39" baseType="lpstr">
      <vt:lpstr>MS PGothic</vt:lpstr>
      <vt:lpstr>Arial</vt:lpstr>
      <vt:lpstr>Calibri</vt:lpstr>
      <vt:lpstr>DejaVu Sans</vt:lpstr>
      <vt:lpstr>Symbol</vt:lpstr>
      <vt:lpstr>Tahoma</vt:lpstr>
      <vt:lpstr>Tempus Sans ITC</vt:lpstr>
      <vt:lpstr>Times</vt:lpstr>
      <vt:lpstr>Times New Roman</vt:lpstr>
      <vt:lpstr>Verdana</vt:lpstr>
      <vt:lpstr>WenQuanYi Micro Hei</vt:lpstr>
      <vt:lpstr>Wingdings</vt:lpstr>
      <vt:lpstr>Master_Program pantilla  2016</vt:lpstr>
      <vt:lpstr>Presentación de PowerPoint</vt:lpstr>
      <vt:lpstr>Presentación de PowerPoint</vt:lpstr>
      <vt:lpstr>Presentación de PowerPoint</vt:lpstr>
      <vt:lpstr>Historia natural de la IC</vt:lpstr>
      <vt:lpstr>Tratamiento IC</vt:lpstr>
      <vt:lpstr>Presentación de PowerPoint</vt:lpstr>
      <vt:lpstr>Presentación de PowerPoint</vt:lpstr>
      <vt:lpstr>Tratamiento IC</vt:lpstr>
      <vt:lpstr>Objetivos del tratamiento</vt:lpstr>
      <vt:lpstr>Manejo del paciente con ICC.  Medidas no farmacológicas</vt:lpstr>
      <vt:lpstr>Tratamiento no farmacológico</vt:lpstr>
      <vt:lpstr>Factores Precipitantes de desestabilización  en la IC </vt:lpstr>
      <vt:lpstr>Presentación de PowerPoint</vt:lpstr>
      <vt:lpstr>Uso de diuréticos: aspectos prácticos</vt:lpstr>
      <vt:lpstr>Diuréticos: controles en AP</vt:lpstr>
      <vt:lpstr>Guías para el diagnóstico y tratamiento de la insuficiencia cardiaca aguda y crónica. ESC 2016</vt:lpstr>
      <vt:lpstr>IECAS en IC sistólica</vt:lpstr>
      <vt:lpstr>VALIANT: Mortalidad global IC o disfunción sistólica post-IAM  (10 días previos)</vt:lpstr>
      <vt:lpstr>IECAS / ARA - II</vt:lpstr>
      <vt:lpstr>Betabloqueantes en la IC sistólica: reducción de mortalidad total</vt:lpstr>
      <vt:lpstr>Betabloqueantes en la IC sistólica: uso clínico</vt:lpstr>
      <vt:lpstr>Antagonistas de los receptores de mineralocorticoides (ARM)</vt:lpstr>
      <vt:lpstr> EPHESUS: objetivos primarios</vt:lpstr>
      <vt:lpstr>Estudio DIG: Digoxina en pacientes con IC  en ritmo sinusal y FE &lt; 45%</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JMMG</dc:creator>
  <cp:lastModifiedBy>Live Med</cp:lastModifiedBy>
  <cp:revision>287</cp:revision>
  <dcterms:created xsi:type="dcterms:W3CDTF">2016-02-08T22:26:15Z</dcterms:created>
  <dcterms:modified xsi:type="dcterms:W3CDTF">2016-08-03T14:34:38Z</dcterms:modified>
</cp:coreProperties>
</file>