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1" r:id="rId2"/>
    <p:sldId id="266" r:id="rId3"/>
    <p:sldId id="292" r:id="rId4"/>
    <p:sldId id="268" r:id="rId5"/>
    <p:sldId id="257" r:id="rId6"/>
    <p:sldId id="258" r:id="rId7"/>
    <p:sldId id="269" r:id="rId8"/>
    <p:sldId id="290" r:id="rId9"/>
    <p:sldId id="293" r:id="rId10"/>
    <p:sldId id="270" r:id="rId11"/>
    <p:sldId id="271" r:id="rId12"/>
    <p:sldId id="283" r:id="rId13"/>
    <p:sldId id="289" r:id="rId14"/>
    <p:sldId id="272" r:id="rId15"/>
    <p:sldId id="294" r:id="rId16"/>
    <p:sldId id="295" r:id="rId17"/>
    <p:sldId id="284" r:id="rId18"/>
    <p:sldId id="296" r:id="rId19"/>
    <p:sldId id="297" r:id="rId20"/>
    <p:sldId id="298" r:id="rId21"/>
    <p:sldId id="299" r:id="rId22"/>
    <p:sldId id="300" r:id="rId23"/>
    <p:sldId id="282" r:id="rId24"/>
    <p:sldId id="280" r:id="rId25"/>
    <p:sldId id="288" r:id="rId26"/>
    <p:sldId id="287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AFC">
    <p:bg>
      <p:bgPr>
        <a:blipFill dpi="0" rotWithShape="1">
          <a:blip r:embed="rId2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4043363"/>
          </a:xfrm>
          <a:prstGeom prst="rect">
            <a:avLst/>
          </a:prstGeom>
          <a:solidFill>
            <a:srgbClr val="FFFF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FEA55B7-9A37-45FA-8039-A910D67B7AC0}"/>
              </a:ext>
            </a:extLst>
          </p:cNvPr>
          <p:cNvSpPr/>
          <p:nvPr userDrawn="1"/>
        </p:nvSpPr>
        <p:spPr>
          <a:xfrm>
            <a:off x="0" y="4103369"/>
            <a:ext cx="12192000" cy="2754631"/>
          </a:xfrm>
          <a:prstGeom prst="rect">
            <a:avLst/>
          </a:prstGeom>
          <a:solidFill>
            <a:srgbClr val="3258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4192525"/>
            <a:ext cx="11665296" cy="916230"/>
          </a:xfrm>
          <a:effectLst/>
        </p:spPr>
        <p:txBody>
          <a:bodyPr>
            <a:normAutofit/>
          </a:bodyPr>
          <a:lstStyle>
            <a:lvl1pPr algn="ctr">
              <a:defRPr sz="4000" b="1">
                <a:solidFill>
                  <a:srgbClr val="F2F5F9"/>
                </a:solidFill>
                <a:effectLst/>
              </a:defRPr>
            </a:lvl1pPr>
          </a:lstStyle>
          <a:p>
            <a:r>
              <a:rPr lang="es-ES" dirty="0"/>
              <a:t>Clique para modificar o estilo do título do </a:t>
            </a:r>
            <a:r>
              <a:rPr lang="es-ES" dirty="0" err="1"/>
              <a:t>padrão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360" y="5301208"/>
            <a:ext cx="11593288" cy="61082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Clique para modificar o estilo de subtítulo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05264"/>
            <a:ext cx="2993475" cy="87309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10602A-D6C6-40CF-9960-B069DB342D1A}"/>
              </a:ext>
            </a:extLst>
          </p:cNvPr>
          <p:cNvSpPr/>
          <p:nvPr userDrawn="1"/>
        </p:nvSpPr>
        <p:spPr>
          <a:xfrm>
            <a:off x="0" y="4043988"/>
            <a:ext cx="12192000" cy="36000"/>
          </a:xfrm>
          <a:prstGeom prst="rect">
            <a:avLst/>
          </a:prstGeom>
          <a:solidFill>
            <a:srgbClr val="61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75" y="244463"/>
            <a:ext cx="7575096" cy="1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/>
        </p:nvGraphicFramePr>
        <p:xfrm>
          <a:off x="1919536" y="1484784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Clase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Principio activo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 ( muy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clobetasol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II (potencia alta)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Prednicarbato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0,25%  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Mometasona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Metilprednisolona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0,1%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Betametasona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Beclometasona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Propionato</a:t>
                      </a: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</a:t>
                      </a:r>
                      <a:r>
                        <a:rPr kumimoji="0" lang="es-E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fluticasona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III (potencia intermedia)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Clobetasona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 0,05%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aceponato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 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butirato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Ac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fluocinolona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IV (potencia baja)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325886"/>
                          </a:solidFill>
                          <a:effectLst/>
                        </a:rPr>
                        <a:t>Hidrocortisona acetato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3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o clinico 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8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65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oes">
    <p:bg>
      <p:bgPr>
        <a:blipFill dpi="0" rotWithShape="1">
          <a:blip r:embed="rId2">
            <a:alphaModFix amt="4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74000" t="-1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xmlns="" id="{C18C80C6-63E7-4E58-8040-FFB8D9D214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9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cas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9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ctiva">
    <p:bg>
      <p:bgPr>
        <a:blipFill dpi="0" rotWithShape="1">
          <a:blip r:embed="rId2">
            <a:alphaModFix amt="1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C5000B"/>
                </a:solidFill>
              </a:defRPr>
            </a:lvl1pPr>
          </a:lstStyle>
          <a:p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1106287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da </a:t>
            </a:r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1424" y="2474438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  <a:defRPr sz="2400" b="0" baseline="0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Resposta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708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are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6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xmlns="" id="{738C1FAA-88EC-4B6C-9C70-CA944EF90A4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53839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9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area com cabeçalh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24" name="2 Marcador de contenido">
            <a:extLst>
              <a:ext uri="{FF2B5EF4-FFF2-40B4-BE49-F238E27FC236}">
                <a16:creationId xmlns:a16="http://schemas.microsoft.com/office/drawing/2014/main" xmlns="" id="{F250148A-642B-4A96-AB0C-81C2682ACC0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96517" y="1886843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23695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erto sem estrutur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2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8745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11970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áreas asimétric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8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2492562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3182654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6"/>
              </a:buBlip>
              <a:defRPr sz="1800">
                <a:solidFill>
                  <a:srgbClr val="325886"/>
                </a:solidFill>
              </a:defRPr>
            </a:lvl1pPr>
            <a:lvl2pPr marL="1073150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325886"/>
                </a:solidFill>
              </a:defRPr>
            </a:lvl2pPr>
            <a:lvl3pPr marL="1431925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325886"/>
                </a:solidFill>
              </a:defRPr>
            </a:lvl3pPr>
            <a:lvl4pPr marL="1789113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4pPr>
            <a:lvl5pPr marL="2146300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476672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16681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1881188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517775" indent="-1730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4pPr>
            <a:lvl5pPr marL="3233738" indent="-1857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2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1282417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15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a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Clique no </a:t>
            </a:r>
            <a:r>
              <a:rPr lang="es-ES" dirty="0" err="1"/>
              <a:t>ícone</a:t>
            </a:r>
            <a:r>
              <a:rPr lang="es-ES" dirty="0"/>
              <a:t> para inserir una </a:t>
            </a:r>
            <a:r>
              <a:rPr lang="es-ES" dirty="0" err="1"/>
              <a:t>imagem</a:t>
            </a:r>
            <a:endParaRPr lang="es-E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4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12/06/2019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9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82CAA0-4543-4B54-BBFA-5A3456944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231C52-C643-4324-811B-3FDF21D1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Dr. Viriato Horta. Médico de Medicina </a:t>
            </a:r>
            <a:r>
              <a:rPr lang="es-ES" dirty="0" err="1"/>
              <a:t>Geral</a:t>
            </a:r>
            <a:r>
              <a:rPr lang="es-ES" dirty="0"/>
              <a:t> e Familiar </a:t>
            </a:r>
            <a:r>
              <a:rPr lang="es-ES" dirty="0" err="1"/>
              <a:t>na</a:t>
            </a:r>
            <a:r>
              <a:rPr lang="es-ES" dirty="0"/>
              <a:t> Clínica Europa. </a:t>
            </a:r>
            <a:r>
              <a:rPr lang="es-ES" dirty="0" err="1"/>
              <a:t>Carcavelos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41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</a:t>
            </a:r>
            <a:r>
              <a:rPr lang="es-ES" dirty="0" err="1"/>
              <a:t>em</a:t>
            </a:r>
            <a:r>
              <a:rPr lang="es-ES" dirty="0"/>
              <a:t> Portugal e o papel do </a:t>
            </a:r>
            <a:r>
              <a:rPr lang="es-ES" dirty="0" err="1"/>
              <a:t>farmacêutico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PT" b="1" dirty="0" err="1">
                <a:solidFill>
                  <a:schemeClr val="tx1">
                    <a:lumMod val="75000"/>
                  </a:schemeClr>
                </a:solidFill>
              </a:rPr>
              <a:t>American</a:t>
            </a:r>
            <a:r>
              <a:rPr lang="pt-PT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75000"/>
                  </a:schemeClr>
                </a:solidFill>
              </a:rPr>
              <a:t>Geriatric</a:t>
            </a:r>
            <a:r>
              <a:rPr lang="pt-PT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75000"/>
                  </a:schemeClr>
                </a:solidFill>
              </a:rPr>
              <a:t>Association</a:t>
            </a:r>
            <a:r>
              <a:rPr lang="pt-PT" b="1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pt-PT" b="1" dirty="0" err="1">
                <a:solidFill>
                  <a:schemeClr val="tx1">
                    <a:lumMod val="75000"/>
                  </a:schemeClr>
                </a:solidFill>
              </a:rPr>
              <a:t>Endocrine</a:t>
            </a:r>
            <a:r>
              <a:rPr lang="pt-PT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PT" b="1" dirty="0" err="1">
                <a:solidFill>
                  <a:schemeClr val="tx1">
                    <a:lumMod val="75000"/>
                  </a:schemeClr>
                </a:solidFill>
              </a:rPr>
              <a:t>Society</a:t>
            </a:r>
            <a:endParaRPr lang="pt-PT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t-PT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29138" r="25710" b="45905"/>
          <a:stretch>
            <a:fillRect/>
          </a:stretch>
        </p:blipFill>
        <p:spPr bwMode="auto">
          <a:xfrm>
            <a:off x="475785" y="2001888"/>
            <a:ext cx="11240429" cy="3573722"/>
          </a:xfrm>
          <a:prstGeom prst="rect">
            <a:avLst/>
          </a:prstGeom>
          <a:noFill/>
          <a:ln w="349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eta para baixo 6"/>
          <p:cNvSpPr/>
          <p:nvPr/>
        </p:nvSpPr>
        <p:spPr>
          <a:xfrm rot="16200000">
            <a:off x="4574232" y="4438491"/>
            <a:ext cx="208766" cy="504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475785" y="1170891"/>
            <a:ext cx="11240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accent1"/>
                </a:solidFill>
              </a:rPr>
              <a:t>Na impossibilidade de rastrear as pessoas em risco de deficiência de vitamina D, </a:t>
            </a:r>
          </a:p>
          <a:p>
            <a:pPr algn="ctr"/>
            <a:r>
              <a:rPr lang="pt-PT" sz="2400" b="1" dirty="0">
                <a:solidFill>
                  <a:schemeClr val="accent1"/>
                </a:solidFill>
              </a:rPr>
              <a:t>não será  errado proceder à sua suplementação oral, nas doses recomendadas.</a:t>
            </a:r>
          </a:p>
        </p:txBody>
      </p:sp>
      <p:sp>
        <p:nvSpPr>
          <p:cNvPr id="11" name="Seta para baixo 10"/>
          <p:cNvSpPr/>
          <p:nvPr/>
        </p:nvSpPr>
        <p:spPr>
          <a:xfrm rot="16200000">
            <a:off x="8056039" y="4438490"/>
            <a:ext cx="208766" cy="504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16200000">
            <a:off x="8056039" y="4826190"/>
            <a:ext cx="208766" cy="504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Seta para baixo 12"/>
          <p:cNvSpPr/>
          <p:nvPr/>
        </p:nvSpPr>
        <p:spPr>
          <a:xfrm rot="16200000">
            <a:off x="4562582" y="4814541"/>
            <a:ext cx="232065" cy="504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45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722FA8-5E55-4B34-A623-92E28E20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25625"/>
            <a:ext cx="11582400" cy="4579639"/>
          </a:xfrm>
        </p:spPr>
        <p:txBody>
          <a:bodyPr>
            <a:normAutofit lnSpcReduction="10000"/>
          </a:bodyPr>
          <a:lstStyle/>
          <a:p>
            <a:r>
              <a:rPr lang="pt-PT" dirty="0"/>
              <a:t>Mulher, 79 anos, com </a:t>
            </a: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astenia, adinamia, diminuição da força muscular e parestesias dos lábios, com cerca de 3 meses de evolução.</a:t>
            </a:r>
          </a:p>
          <a:p>
            <a:pPr marL="542925" indent="0">
              <a:buNone/>
            </a:pPr>
            <a:endParaRPr lang="pt-PT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PT" dirty="0"/>
              <a:t>Asma brônquica grave, desde os 50 anos. </a:t>
            </a:r>
          </a:p>
          <a:p>
            <a:endParaRPr lang="pt-PT" sz="1200" dirty="0"/>
          </a:p>
          <a:p>
            <a:r>
              <a:rPr lang="pt-PT" sz="2400" dirty="0"/>
              <a:t>Medicação habitual: broncodilatadores e corticoides inalados, </a:t>
            </a:r>
            <a:r>
              <a:rPr lang="pt-PT" sz="2400" dirty="0" err="1"/>
              <a:t>deflazacorte</a:t>
            </a:r>
            <a:r>
              <a:rPr lang="pt-PT" sz="2400" dirty="0"/>
              <a:t> 30 mg PO, carbonato de cálcio + </a:t>
            </a:r>
            <a:r>
              <a:rPr lang="pt-PT" sz="2400" dirty="0" err="1"/>
              <a:t>colecalciferol</a:t>
            </a:r>
            <a:r>
              <a:rPr lang="pt-PT" sz="2400" dirty="0"/>
              <a:t> 1500 mg + 400 UI.  </a:t>
            </a:r>
          </a:p>
          <a:p>
            <a:pPr marL="542925" indent="0">
              <a:buNone/>
            </a:pPr>
            <a:endParaRPr lang="pt-PT" sz="1200" dirty="0"/>
          </a:p>
          <a:p>
            <a:r>
              <a:rPr lang="es-ES" dirty="0"/>
              <a:t>Hemograma e bioquímica </a:t>
            </a:r>
            <a:r>
              <a:rPr lang="es-ES" dirty="0" err="1"/>
              <a:t>normais</a:t>
            </a:r>
            <a:r>
              <a:rPr lang="es-ES" dirty="0"/>
              <a:t> excepto PCR 1.2 mg/dl e </a:t>
            </a: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25(OH)D 6 ng/ml.</a:t>
            </a:r>
          </a:p>
          <a:p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Trata-se de um caso de i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ntoxicação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por vitamina D,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deficiência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de vitamina D,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carência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de vitamina D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ou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acidente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vascular cerebral?</a:t>
            </a:r>
            <a:endParaRPr lang="pt-PT" dirty="0">
              <a:solidFill>
                <a:schemeClr val="tx1">
                  <a:lumMod val="75000"/>
                </a:schemeClr>
              </a:solidFill>
            </a:endParaRPr>
          </a:p>
          <a:p>
            <a:pPr marL="542925" indent="0">
              <a:buNone/>
            </a:pPr>
            <a:r>
              <a:rPr lang="pt-PT" sz="3200" b="1" dirty="0">
                <a:solidFill>
                  <a:schemeClr val="tx1">
                    <a:lumMod val="75000"/>
                  </a:schemeClr>
                </a:solidFill>
              </a:rPr>
              <a:t>				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54D104-B23B-43B0-AC4C-93436C3F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</a:t>
            </a:r>
            <a:r>
              <a:rPr lang="es-ES" dirty="0" err="1"/>
              <a:t>prático</a:t>
            </a:r>
            <a:r>
              <a:rPr lang="es-E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5877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E467E606-33DA-40B7-9DC6-EC229225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2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E6F8B8CE-5ADA-4B7B-950F-31D7E252B9D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Mulher, 79 anos. Trata-se de um caso de:</a:t>
            </a:r>
            <a:endParaRPr lang="pt-PT" cap="small" dirty="0"/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523AF48-153C-4911-B414-C9AD8A8D0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424" y="2474438"/>
            <a:ext cx="10363200" cy="3011962"/>
          </a:xfrm>
        </p:spPr>
        <p:txBody>
          <a:bodyPr/>
          <a:lstStyle/>
          <a:p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Intoxicação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por vitamina D.</a:t>
            </a:r>
          </a:p>
          <a:p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Deficiência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de vitamina D.</a:t>
            </a:r>
          </a:p>
          <a:p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Carência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de vitamina D.</a:t>
            </a:r>
          </a:p>
          <a:p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Acidente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vascular cerebral.</a:t>
            </a:r>
          </a:p>
          <a:p>
            <a:pPr marL="0" indent="0">
              <a:buNone/>
            </a:pPr>
            <a:endParaRPr lang="es-ES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2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</a:t>
            </a:r>
            <a:r>
              <a:rPr lang="es-ES" dirty="0" err="1"/>
              <a:t>em</a:t>
            </a:r>
            <a:r>
              <a:rPr lang="es-ES" dirty="0"/>
              <a:t> Portugal e o papel do </a:t>
            </a:r>
            <a:r>
              <a:rPr lang="es-ES" dirty="0" err="1"/>
              <a:t>farmacêutico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>
          <a:xfrm>
            <a:off x="609557" y="5849139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 err="1"/>
              <a:t>Arash</a:t>
            </a:r>
            <a:r>
              <a:rPr lang="pt-PT" sz="1200" dirty="0"/>
              <a:t> </a:t>
            </a:r>
            <a:r>
              <a:rPr lang="pt-PT" sz="1200" dirty="0" err="1"/>
              <a:t>Hossein-nezhad</a:t>
            </a:r>
            <a:r>
              <a:rPr lang="pt-PT" sz="1200" dirty="0"/>
              <a:t> </a:t>
            </a:r>
            <a:r>
              <a:rPr lang="pt-PT" sz="1200" dirty="0" err="1"/>
              <a:t>and</a:t>
            </a:r>
            <a:r>
              <a:rPr lang="pt-PT" sz="1200" dirty="0"/>
              <a:t> Michael F. </a:t>
            </a:r>
            <a:r>
              <a:rPr lang="pt-PT" sz="1200" dirty="0" err="1"/>
              <a:t>Holick</a:t>
            </a:r>
            <a:r>
              <a:rPr lang="pt-PT" sz="1200" dirty="0"/>
              <a:t>, </a:t>
            </a:r>
            <a:r>
              <a:rPr lang="pt-PT" sz="1200" dirty="0" err="1"/>
              <a:t>Mayo</a:t>
            </a:r>
            <a:r>
              <a:rPr lang="pt-PT" sz="1200" dirty="0"/>
              <a:t> </a:t>
            </a:r>
            <a:r>
              <a:rPr lang="pt-PT" sz="1200" dirty="0" err="1"/>
              <a:t>Clin</a:t>
            </a:r>
            <a:r>
              <a:rPr lang="pt-PT" sz="1200" dirty="0"/>
              <a:t> Proc.2013;88(7):720-755</a:t>
            </a:r>
          </a:p>
          <a:p>
            <a:pPr algn="ctr"/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-43" y="1364386"/>
            <a:ext cx="11582400" cy="4296862"/>
          </a:xfrm>
        </p:spPr>
        <p:txBody>
          <a:bodyPr>
            <a:normAutofit lnSpcReduction="10000"/>
          </a:bodyPr>
          <a:lstStyle/>
          <a:p>
            <a:pPr marL="542925" indent="0" algn="ctr">
              <a:buNone/>
            </a:pPr>
            <a:r>
              <a:rPr lang="pt-PT" altLang="pt-PT" sz="5400" dirty="0">
                <a:solidFill>
                  <a:schemeClr val="tx1">
                    <a:lumMod val="75000"/>
                  </a:schemeClr>
                </a:solidFill>
              </a:rPr>
              <a:t>O nível sérico de </a:t>
            </a:r>
            <a:r>
              <a:rPr lang="pt-PT" altLang="pt-PT" sz="5400" dirty="0" err="1">
                <a:solidFill>
                  <a:schemeClr val="tx1">
                    <a:lumMod val="75000"/>
                  </a:schemeClr>
                </a:solidFill>
              </a:rPr>
              <a:t>calcidiol</a:t>
            </a:r>
            <a:r>
              <a:rPr lang="pt-PT" altLang="pt-PT" sz="5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542925" indent="0" algn="ctr">
              <a:buNone/>
            </a:pPr>
            <a:r>
              <a:rPr lang="pt-PT" altLang="pt-PT" sz="5400" dirty="0">
                <a:solidFill>
                  <a:schemeClr val="tx2"/>
                </a:solidFill>
              </a:rPr>
              <a:t>(25-hidroxivitamina D) </a:t>
            </a:r>
          </a:p>
          <a:p>
            <a:pPr marL="542925" indent="0" algn="ctr">
              <a:buNone/>
            </a:pPr>
            <a:r>
              <a:rPr lang="pt-PT" altLang="pt-PT" sz="5400" dirty="0">
                <a:solidFill>
                  <a:schemeClr val="tx1">
                    <a:lumMod val="75000"/>
                  </a:schemeClr>
                </a:solidFill>
              </a:rPr>
              <a:t>é o melhor indicador </a:t>
            </a:r>
          </a:p>
          <a:p>
            <a:pPr marL="542925" indent="0" algn="ctr">
              <a:buNone/>
            </a:pPr>
            <a:r>
              <a:rPr lang="pt-PT" altLang="pt-PT" sz="5400" dirty="0">
                <a:solidFill>
                  <a:schemeClr val="tx1">
                    <a:lumMod val="75000"/>
                  </a:schemeClr>
                </a:solidFill>
              </a:rPr>
              <a:t>do conteúdo corporal </a:t>
            </a:r>
          </a:p>
          <a:p>
            <a:pPr marL="542925" indent="0" algn="ctr">
              <a:buNone/>
            </a:pPr>
            <a:r>
              <a:rPr lang="pt-PT" altLang="pt-PT" sz="5400" dirty="0">
                <a:solidFill>
                  <a:schemeClr val="tx1">
                    <a:lumMod val="75000"/>
                  </a:schemeClr>
                </a:solidFill>
              </a:rPr>
              <a:t>de vitamina D</a:t>
            </a:r>
            <a:r>
              <a:rPr lang="pt-PT" altLang="pt-PT" sz="4400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pt-PT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8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t-PT" sz="1200" dirty="0" err="1">
                <a:solidFill>
                  <a:srgbClr val="000D26"/>
                </a:solidFill>
              </a:rPr>
              <a:t>Insntitute</a:t>
            </a:r>
            <a:r>
              <a:rPr lang="pt-PT" sz="1200" dirty="0">
                <a:solidFill>
                  <a:srgbClr val="000D26"/>
                </a:solidFill>
              </a:rPr>
              <a:t> </a:t>
            </a:r>
            <a:r>
              <a:rPr lang="pt-PT" sz="1200" dirty="0" err="1">
                <a:solidFill>
                  <a:srgbClr val="000D26"/>
                </a:solidFill>
              </a:rPr>
              <a:t>of</a:t>
            </a:r>
            <a:r>
              <a:rPr lang="pt-PT" sz="1200" dirty="0">
                <a:solidFill>
                  <a:srgbClr val="000D26"/>
                </a:solidFill>
              </a:rPr>
              <a:t> Medicine e </a:t>
            </a:r>
            <a:r>
              <a:rPr lang="pt-PT" sz="1200" dirty="0" err="1">
                <a:solidFill>
                  <a:srgbClr val="000D26"/>
                </a:solidFill>
              </a:rPr>
              <a:t>Endocrine</a:t>
            </a:r>
            <a:r>
              <a:rPr lang="pt-PT" sz="1200" dirty="0">
                <a:solidFill>
                  <a:srgbClr val="000D26"/>
                </a:solidFill>
              </a:rPr>
              <a:t> </a:t>
            </a:r>
            <a:r>
              <a:rPr lang="pt-PT" sz="1200" dirty="0" err="1">
                <a:solidFill>
                  <a:srgbClr val="000D26"/>
                </a:solidFill>
              </a:rPr>
              <a:t>Society</a:t>
            </a:r>
            <a:endParaRPr lang="pt-PT" sz="1200" dirty="0">
              <a:solidFill>
                <a:srgbClr val="000D26"/>
              </a:solidFill>
            </a:endParaRPr>
          </a:p>
          <a:p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0"/>
          </p:nvPr>
        </p:nvSpPr>
        <p:spPr>
          <a:xfrm>
            <a:off x="0" y="1538868"/>
            <a:ext cx="5999989" cy="4122380"/>
          </a:xfrm>
        </p:spPr>
        <p:txBody>
          <a:bodyPr/>
          <a:lstStyle/>
          <a:p>
            <a:pPr marL="542925" indent="0" algn="ctr">
              <a:buNone/>
            </a:pPr>
            <a:endParaRPr lang="pt-PT" altLang="pt-PT" sz="3000" dirty="0">
              <a:solidFill>
                <a:srgbClr val="FF0000"/>
              </a:solidFill>
            </a:endParaRPr>
          </a:p>
          <a:p>
            <a:pPr marL="542925" indent="0" algn="ctr">
              <a:buNone/>
            </a:pPr>
            <a:r>
              <a:rPr lang="pt-PT" altLang="pt-PT" sz="3000" dirty="0">
                <a:solidFill>
                  <a:schemeClr val="tx2"/>
                </a:solidFill>
              </a:rPr>
              <a:t>Critérios do </a:t>
            </a:r>
            <a:r>
              <a:rPr lang="pt-PT" altLang="pt-PT" sz="3000" dirty="0" err="1">
                <a:solidFill>
                  <a:schemeClr val="tx2"/>
                </a:solidFill>
              </a:rPr>
              <a:t>Institute</a:t>
            </a:r>
            <a:r>
              <a:rPr lang="pt-PT" altLang="pt-PT" sz="3000" dirty="0">
                <a:solidFill>
                  <a:schemeClr val="tx2"/>
                </a:solidFill>
              </a:rPr>
              <a:t> </a:t>
            </a:r>
            <a:r>
              <a:rPr lang="pt-PT" altLang="pt-PT" sz="3000" dirty="0" err="1">
                <a:solidFill>
                  <a:schemeClr val="tx2"/>
                </a:solidFill>
              </a:rPr>
              <a:t>of</a:t>
            </a:r>
            <a:r>
              <a:rPr lang="pt-PT" altLang="pt-PT" sz="3000" dirty="0">
                <a:solidFill>
                  <a:schemeClr val="tx2"/>
                </a:solidFill>
              </a:rPr>
              <a:t> Medicine</a:t>
            </a:r>
          </a:p>
          <a:p>
            <a:pPr marL="542925" indent="0" algn="ctr">
              <a:buNone/>
            </a:pP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(conceito de saúde pública)</a:t>
            </a:r>
          </a:p>
          <a:p>
            <a:endParaRPr lang="pt-PT" altLang="pt-PT" sz="105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Deficiência - &lt; 12   ng/ml.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Carência - 12-19 ng/ml.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Adequado/suficiente - 20-50 ng/ml.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Risco de toxicidade - &gt; 50 ng/ml.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0" dirty="0"/>
              <a:t/>
            </a:r>
            <a:br>
              <a:rPr lang="es-ES" sz="2400" b="0" dirty="0"/>
            </a:br>
            <a:r>
              <a:rPr lang="es-ES" sz="2400" b="0" dirty="0"/>
              <a:t/>
            </a:r>
            <a:br>
              <a:rPr lang="es-ES" sz="2400" b="0" dirty="0"/>
            </a:b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Níveis de 25-hidroxivitamina D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pt-PT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3"/>
          </p:nvPr>
        </p:nvSpPr>
        <p:spPr>
          <a:xfrm>
            <a:off x="6053839" y="1538868"/>
            <a:ext cx="5999989" cy="4122380"/>
          </a:xfrm>
        </p:spPr>
        <p:txBody>
          <a:bodyPr/>
          <a:lstStyle/>
          <a:p>
            <a:pPr marL="542925" indent="0" algn="ctr">
              <a:buNone/>
            </a:pPr>
            <a:endParaRPr lang="pt-PT" altLang="pt-PT" sz="3000" dirty="0">
              <a:solidFill>
                <a:srgbClr val="FF0000"/>
              </a:solidFill>
            </a:endParaRPr>
          </a:p>
          <a:p>
            <a:pPr marL="542925" indent="0" algn="ctr">
              <a:buNone/>
            </a:pPr>
            <a:r>
              <a:rPr lang="pt-PT" altLang="pt-PT" sz="3000" dirty="0">
                <a:solidFill>
                  <a:schemeClr val="tx2"/>
                </a:solidFill>
              </a:rPr>
              <a:t>Critérios da </a:t>
            </a:r>
            <a:r>
              <a:rPr lang="pt-PT" altLang="pt-PT" sz="3000" dirty="0" err="1">
                <a:solidFill>
                  <a:schemeClr val="tx2"/>
                </a:solidFill>
              </a:rPr>
              <a:t>Endocrine</a:t>
            </a:r>
            <a:r>
              <a:rPr lang="pt-PT" altLang="pt-PT" sz="3000" dirty="0">
                <a:solidFill>
                  <a:schemeClr val="tx2"/>
                </a:solidFill>
              </a:rPr>
              <a:t> </a:t>
            </a:r>
            <a:r>
              <a:rPr lang="pt-PT" altLang="pt-PT" sz="3000" dirty="0" err="1">
                <a:solidFill>
                  <a:schemeClr val="tx2"/>
                </a:solidFill>
              </a:rPr>
              <a:t>Society</a:t>
            </a:r>
            <a:endParaRPr lang="pt-PT" altLang="pt-PT" sz="3000" dirty="0">
              <a:solidFill>
                <a:schemeClr val="tx2"/>
              </a:solidFill>
            </a:endParaRPr>
          </a:p>
          <a:p>
            <a:pPr marL="542925" indent="0" algn="ctr">
              <a:buNone/>
            </a:pP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(conceito clínico)</a:t>
            </a:r>
          </a:p>
          <a:p>
            <a:pPr algn="ctr"/>
            <a:endParaRPr lang="pt-PT" altLang="pt-PT" sz="900" dirty="0">
              <a:solidFill>
                <a:srgbClr val="FF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Deficiência - &lt;= 20 ng/ml.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Carência - 21-29 ng/ml.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Adequado/suficiente - 30-100 ng/ml.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Risco de toxicidade - &gt; 100 ng/ml.</a:t>
            </a:r>
          </a:p>
          <a:p>
            <a:pPr marL="542925" indent="0" algn="ctr">
              <a:buNone/>
            </a:pPr>
            <a:endParaRPr lang="pt-PT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9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79E407-FA8C-4F95-A2B5-80A5F5BF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779548"/>
          </a:xfrm>
        </p:spPr>
        <p:txBody>
          <a:bodyPr/>
          <a:lstStyle/>
          <a:p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Consequências da deficiência de vitamina D</a:t>
            </a:r>
            <a:br>
              <a:rPr lang="pt-PT" altLang="pt-PT" dirty="0">
                <a:solidFill>
                  <a:schemeClr val="tx1">
                    <a:lumMod val="75000"/>
                  </a:schemeClr>
                </a:solidFill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2E1ADE2-2C07-479E-9747-471B6E110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849139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Arash Hossein-nezhad and Michael F. Holick, Mayo Clin Proc.2013;88(7):720-755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60DD133-C8C4-470D-98AE-9EFA796E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3917082"/>
          </a:xfrm>
        </p:spPr>
        <p:txBody>
          <a:bodyPr/>
          <a:lstStyle/>
          <a:p>
            <a:r>
              <a:rPr lang="es-ES" altLang="pt-PT" dirty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etania hipocalcémica.</a:t>
            </a:r>
          </a:p>
          <a:p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Raquitismo (na infância), osteomalácia (na idade adulta), osteoporose.</a:t>
            </a:r>
          </a:p>
          <a:p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Fraqueza muscular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fadiga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, dificuldade na marcha.</a:t>
            </a:r>
          </a:p>
          <a:p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Parestesias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, desequilíbrio.</a:t>
            </a:r>
          </a:p>
          <a:p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Maior risco de quedas, fracturas, infecções, alergias, doenças  auto-imunes, neoplasias malignas, doenças cardio-vasculares, obesidade, síndrome metabólica, DM2,  défice cognitivo, demência, depressão, esquizofrenia, autismo, complicações da gravidez.</a:t>
            </a:r>
          </a:p>
          <a:p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Mortalidade cardio-vascular e global mais elevada.</a:t>
            </a:r>
            <a:endParaRPr lang="pt-PT" altLang="pt-PT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es-ES" dirty="0"/>
          </a:p>
          <a:p>
            <a:pPr marL="542925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968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C20A7E28-BC76-453A-AFF3-03541381EE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0D445F-B44B-4451-97BE-61B487698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Homem, 62 anos, empregado de escritório, sedentário, não fumador, com excesso de peso (IMC 27 Kg/m2). </a:t>
            </a:r>
          </a:p>
          <a:p>
            <a:r>
              <a:rPr lang="pt-PT" dirty="0"/>
              <a:t>Fez análises de rotina anual que foram normais, com excepção de glicémia em jejum de 112 mg/dl e de </a:t>
            </a: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25(OH)D de 24 ng/ml.</a:t>
            </a:r>
          </a:p>
          <a:p>
            <a:r>
              <a:rPr lang="pt-PT" dirty="0"/>
              <a:t>Foi aconselhado por um amigo a tomar duas saquetas de 1000 UI de vitamina D por dia, mas não o quis fazer sem falar primeiro com o seu farmacêutico, por ter receio de se intoxicar.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5A944F0-276B-454B-B849-24E04192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</a:t>
            </a:r>
            <a:r>
              <a:rPr lang="es-ES" dirty="0" err="1"/>
              <a:t>prático</a:t>
            </a:r>
            <a:r>
              <a:rPr lang="es-E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96909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E467E606-33DA-40B7-9DC6-EC229225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3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E6F8B8CE-5ADA-4B7B-950F-31D7E252B9D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Homem, 62 anos. Em relação a este caso, qual a afirmação correcta?</a:t>
            </a:r>
            <a:endParaRPr lang="pt-PT" cap="small" dirty="0"/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523AF48-153C-4911-B414-C9AD8A8D0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Existe risco de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intoxicação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por vitamina D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com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a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dose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diária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de 2000 UI.</a:t>
            </a: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Este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senhor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deveria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tomar no mínimo 1000 UI de vitamina D por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dia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É igual tomar 1000 UI de vitamina D todos os días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ou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30000 UI 1 vez por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mês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É igual tomar suplemento de vitamina D2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ou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D3.</a:t>
            </a:r>
          </a:p>
          <a:p>
            <a:pPr marL="0" indent="0">
              <a:buNone/>
            </a:pPr>
            <a:endParaRPr lang="es-ES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8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22C6A0-4421-46B0-922B-753A8ABE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6784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E9DF6A-A304-4B15-88DC-C068221FF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871501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Arash Hossein-nezhad and Michael F. Holick, Mayo Clin Proc.2013;88(7):720-755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F51179B-48C5-48B2-B4C1-30AF58F00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3917082"/>
          </a:xfrm>
        </p:spPr>
        <p:txBody>
          <a:bodyPr/>
          <a:lstStyle/>
          <a:p>
            <a:r>
              <a:rPr lang="pt-PT" altLang="pt-PT" b="1" dirty="0">
                <a:solidFill>
                  <a:srgbClr val="C00000"/>
                </a:solidFill>
              </a:rPr>
              <a:t>Na ausência da toma de suplementos de vitamina D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, a exposição solar máxima (mesmo em zonas equatoriais) raramente leva a níveis séricos de 25(OH)D superiores a 50 a 60 ng/ml, porque:</a:t>
            </a:r>
          </a:p>
          <a:p>
            <a:pPr lvl="1"/>
            <a:r>
              <a:rPr lang="pt-PT" altLang="pt-PT" dirty="0">
                <a:solidFill>
                  <a:srgbClr val="C00000"/>
                </a:solidFill>
              </a:rPr>
              <a:t>A pele escurece e fica mais espessa, bloqueando a radiação UV;</a:t>
            </a:r>
          </a:p>
          <a:p>
            <a:pPr lvl="1"/>
            <a:r>
              <a:rPr lang="pt-PT" altLang="pt-PT" dirty="0">
                <a:solidFill>
                  <a:srgbClr val="C00000"/>
                </a:solidFill>
              </a:rPr>
              <a:t>Existe uma auto-regulação da síntese cutânea de vitamina D3 (o excesso de produção é inactivado).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501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086F77-6E94-4E1D-B996-9F2866D9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64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47D28D-F11E-4ABC-9801-394D9A517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899243"/>
            <a:ext cx="11582443" cy="295162"/>
          </a:xfrm>
        </p:spPr>
        <p:txBody>
          <a:bodyPr>
            <a:normAutofit/>
          </a:bodyPr>
          <a:lstStyle/>
          <a:p>
            <a:r>
              <a:rPr lang="pt-PT" altLang="pt-PT" sz="1200" dirty="0">
                <a:solidFill>
                  <a:srgbClr val="000D26"/>
                </a:solidFill>
                <a:cs typeface="Times New Roman" panose="02020603050405020304" pitchFamily="18" charset="0"/>
              </a:rPr>
              <a:t>Daniel V. Dudenkov et al; Mayo Clinic Proceedings, May 2015, volume 90, Issue 5, pages 577-586</a:t>
            </a:r>
            <a:endParaRPr lang="pt-PT" sz="1200" dirty="0">
              <a:solidFill>
                <a:srgbClr val="000D26"/>
              </a:solidFill>
            </a:endParaRP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1AF7C58-E88F-4C5F-8DFD-5D25D5B2D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104456"/>
          </a:xfrm>
        </p:spPr>
        <p:txBody>
          <a:bodyPr/>
          <a:lstStyle/>
          <a:p>
            <a:r>
              <a:rPr lang="pt-PT" altLang="pt-PT" dirty="0">
                <a:solidFill>
                  <a:srgbClr val="C00000"/>
                </a:solidFill>
              </a:rPr>
              <a:t>Na ausência de exposição solar significativa</a:t>
            </a:r>
            <a:r>
              <a:rPr lang="pt-PT" altLang="pt-PT" dirty="0"/>
              <a:t>:</a:t>
            </a:r>
          </a:p>
          <a:p>
            <a:pPr lvl="1"/>
            <a:r>
              <a:rPr lang="pt-PT" altLang="pt-PT" b="1" dirty="0"/>
              <a:t>Para se atingirem valores de 50 ng/ml de 25(HO)D é necessária uma toma diária média de 4.000 UI de vitamina D </a:t>
            </a:r>
            <a:r>
              <a:rPr lang="pt-PT" altLang="pt-PT" dirty="0"/>
              <a:t>(considerada pelo Institute of Medicine como a dose máxima segura para a população geral);</a:t>
            </a:r>
          </a:p>
          <a:p>
            <a:pPr lvl="1"/>
            <a:r>
              <a:rPr lang="pt-PT" altLang="pt-PT" b="1" dirty="0"/>
              <a:t>Para se atingirem valores de 100 ng/ml de 25(HO)D é necessária uma toma diária média de 10.000 UI de vitamina D </a:t>
            </a:r>
            <a:r>
              <a:rPr lang="pt-PT" altLang="pt-PT" dirty="0"/>
              <a:t>(considerada pela Endocrine Society como a dose máxima segura para a população geral).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398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54412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</a:t>
            </a:r>
            <a:r>
              <a:rPr lang="es-ES" dirty="0" err="1"/>
              <a:t>em</a:t>
            </a:r>
            <a:r>
              <a:rPr lang="es-ES" dirty="0"/>
              <a:t> Portugal e o papel do </a:t>
            </a:r>
            <a:r>
              <a:rPr lang="es-ES" dirty="0" err="1"/>
              <a:t>farmacêutico</a:t>
            </a:r>
            <a:endParaRPr lang="pt-P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E92BE91-15C4-422B-97D5-AB510F887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pPr marL="542925" indent="0" algn="ctr">
              <a:buNone/>
            </a:pPr>
            <a:r>
              <a:rPr lang="pt-PT" sz="3200" dirty="0"/>
              <a:t>O </a:t>
            </a:r>
            <a:r>
              <a:rPr lang="pt-PT" sz="3200" dirty="0" err="1"/>
              <a:t>palestrantre</a:t>
            </a:r>
            <a:r>
              <a:rPr lang="pt-PT" sz="3200" dirty="0"/>
              <a:t> declara não ter conflitos de interesse </a:t>
            </a:r>
          </a:p>
          <a:p>
            <a:pPr marL="542925" indent="0" algn="ctr">
              <a:buNone/>
            </a:pPr>
            <a:r>
              <a:rPr lang="pt-PT" sz="3200" dirty="0"/>
              <a:t>relacionados com esta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190571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FE310-78E0-40F1-BCF5-17B48E4B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8877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C6C437A-9BFB-40C6-AA2B-F2A455442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946" y="5811561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Endocrine Society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202334-48B7-4675-A530-FEB8AE81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104456"/>
          </a:xfrm>
        </p:spPr>
        <p:txBody>
          <a:bodyPr/>
          <a:lstStyle/>
          <a:p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Os </a:t>
            </a: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níveis séricos adequados de 25(OH)D 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são aqueles que permitem optimizar a absorção de cálcio, manter níveis de PTH reduzidos e produzir o maior benefício para o osso e a função muscular. </a:t>
            </a:r>
          </a:p>
          <a:p>
            <a:r>
              <a:rPr lang="pt-PT" altLang="pt-PT" b="1" dirty="0">
                <a:solidFill>
                  <a:srgbClr val="C00000"/>
                </a:solidFill>
              </a:rPr>
              <a:t>Esses níveis variam de pessoa para pessoa e não são consensuais, mas em geral devem ser superiores a 30 ng/ml.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348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FE310-78E0-40F1-BCF5-17B48E4B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8877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C6C437A-9BFB-40C6-AA2B-F2A455442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522" y="5757772"/>
            <a:ext cx="11582443" cy="535451"/>
          </a:xfrm>
        </p:spPr>
        <p:txBody>
          <a:bodyPr>
            <a:normAutofit/>
          </a:bodyPr>
          <a:lstStyle/>
          <a:p>
            <a:r>
              <a:rPr lang="pt-PT" sz="1200" dirty="0"/>
              <a:t>Endocrine Society </a:t>
            </a:r>
            <a:endParaRPr lang="pt-PT" sz="1200" dirty="0" smtClean="0"/>
          </a:p>
          <a:p>
            <a:r>
              <a:rPr lang="pt-PT" sz="1200" dirty="0" smtClean="0"/>
              <a:t>Vitamin </a:t>
            </a:r>
            <a:r>
              <a:rPr lang="pt-PT" sz="1200" dirty="0"/>
              <a:t>D Council (USA)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202334-48B7-4675-A530-FEB8AE81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104456"/>
          </a:xfrm>
        </p:spPr>
        <p:txBody>
          <a:bodyPr>
            <a:normAutofit/>
          </a:bodyPr>
          <a:lstStyle/>
          <a:p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Os </a:t>
            </a: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níveis séricos ideais de 25(OH)D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 são aqueles que permitem obter os maiores benefícios pleiotrópicos.</a:t>
            </a:r>
          </a:p>
          <a:p>
            <a:pPr marL="542925" indent="0">
              <a:buNone/>
            </a:pPr>
            <a:endParaRPr lang="pt-PT" altLang="pt-PT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PT" altLang="pt-PT" b="1" dirty="0">
                <a:solidFill>
                  <a:srgbClr val="C00000"/>
                </a:solidFill>
              </a:rPr>
              <a:t>Esses níveis variam de pessoa para pessoa, também não são consensuais e devem estar compreendidos entre 28 e 40 ng/ml, </a:t>
            </a: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segundo a Endocrine Society </a:t>
            </a:r>
            <a:r>
              <a:rPr lang="pt-PT" altLang="pt-PT" b="1" dirty="0">
                <a:solidFill>
                  <a:srgbClr val="C00000"/>
                </a:solidFill>
              </a:rPr>
              <a:t>e entre 50 e 80 ng/ml, </a:t>
            </a: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segundo o </a:t>
            </a: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Vitamin D Council</a:t>
            </a: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542925" indent="0" algn="just">
              <a:buNone/>
            </a:pPr>
            <a:r>
              <a:rPr lang="pt-PT" altLang="pt-PT" b="1" dirty="0">
                <a:solidFill>
                  <a:srgbClr val="FF0000"/>
                </a:solidFill>
              </a:rPr>
              <a:t>	</a:t>
            </a:r>
          </a:p>
          <a:p>
            <a:endParaRPr lang="pt-PT" altLang="pt-PT" b="1" dirty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002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3FE310-78E0-40F1-BCF5-17B48E4B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8877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C6C437A-9BFB-40C6-AA2B-F2A455442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816882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Arash Hossein-nezhad and Michael F. Holick, Mayo Clin Proc.2013;88(7):720-755</a:t>
            </a:r>
          </a:p>
          <a:p>
            <a:endParaRPr lang="es-ES" sz="1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202334-48B7-4675-A530-FEB8AE81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3904556"/>
          </a:xfrm>
        </p:spPr>
        <p:txBody>
          <a:bodyPr>
            <a:normAutofit fontScale="92500" lnSpcReduction="20000"/>
          </a:bodyPr>
          <a:lstStyle/>
          <a:p>
            <a:r>
              <a:rPr lang="pt-PT" altLang="pt-PT" sz="2600" b="1" dirty="0">
                <a:solidFill>
                  <a:schemeClr val="tx1">
                    <a:lumMod val="75000"/>
                  </a:schemeClr>
                </a:solidFill>
              </a:rPr>
              <a:t>Por cada 100 UI de vitamina D3 administrada diariamente por via oral, o aumento esperado do nível sérico de 25(OH)D 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é de:</a:t>
            </a:r>
          </a:p>
          <a:p>
            <a:pPr lvl="1"/>
            <a:r>
              <a:rPr lang="pt-PT" altLang="pt-PT" sz="2400" dirty="0">
                <a:solidFill>
                  <a:srgbClr val="C00000"/>
                </a:solidFill>
              </a:rPr>
              <a:t>2  a  3  ng/ml se nível base &lt; 15 ng/dl.</a:t>
            </a:r>
          </a:p>
          <a:p>
            <a:pPr lvl="1"/>
            <a:r>
              <a:rPr lang="pt-PT" altLang="pt-PT" sz="2400" dirty="0">
                <a:solidFill>
                  <a:srgbClr val="C00000"/>
                </a:solidFill>
              </a:rPr>
              <a:t>0.6 a 1 ng/ml se nível base &gt; 15 ng/dl.</a:t>
            </a:r>
          </a:p>
          <a:p>
            <a:pPr marL="542925" indent="0">
              <a:buNone/>
            </a:pPr>
            <a:endParaRPr lang="pt-PT" altLang="pt-PT" sz="2600" dirty="0">
              <a:solidFill>
                <a:srgbClr val="C00000"/>
              </a:solidFill>
            </a:endParaRPr>
          </a:p>
          <a:p>
            <a:r>
              <a:rPr lang="pt-PT" altLang="pt-PT" sz="2600" b="1" dirty="0">
                <a:solidFill>
                  <a:schemeClr val="tx1">
                    <a:lumMod val="75000"/>
                  </a:schemeClr>
                </a:solidFill>
              </a:rPr>
              <a:t>Neste caso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A </a:t>
            </a:r>
            <a:r>
              <a:rPr lang="pt-PT" altLang="pt-PT" sz="2400" dirty="0">
                <a:solidFill>
                  <a:srgbClr val="C00000"/>
                </a:solidFill>
              </a:rPr>
              <a:t>toma de 1000 UI/dia </a:t>
            </a:r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levaria o senhor a atingir um valor médio de </a:t>
            </a:r>
            <a:r>
              <a:rPr lang="pt-PT" sz="2400" dirty="0">
                <a:solidFill>
                  <a:schemeClr val="tx1">
                    <a:lumMod val="75000"/>
                  </a:schemeClr>
                </a:solidFill>
              </a:rPr>
              <a:t>25(OH)D de 32 ng/ml (entre 30 e 34 ng/ml) = </a:t>
            </a:r>
            <a:r>
              <a:rPr lang="pt-PT" sz="2400" dirty="0">
                <a:solidFill>
                  <a:srgbClr val="C00000"/>
                </a:solidFill>
              </a:rPr>
              <a:t>valor alvo adequado</a:t>
            </a:r>
            <a:r>
              <a:rPr lang="pt-PT" sz="2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A </a:t>
            </a:r>
            <a:r>
              <a:rPr lang="pt-PT" altLang="pt-PT" sz="2400" dirty="0">
                <a:solidFill>
                  <a:srgbClr val="C00000"/>
                </a:solidFill>
              </a:rPr>
              <a:t>toma de 2000 UI/dia </a:t>
            </a:r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levaria o senhor a atingir um valor médio de </a:t>
            </a:r>
            <a:r>
              <a:rPr lang="pt-PT" sz="2400" dirty="0">
                <a:solidFill>
                  <a:schemeClr val="tx1">
                    <a:lumMod val="75000"/>
                  </a:schemeClr>
                </a:solidFill>
              </a:rPr>
              <a:t>25(OH)D de 40 ng/ml (entre 36 e 44 ng/ml) = </a:t>
            </a:r>
            <a:r>
              <a:rPr lang="pt-PT" sz="2400" dirty="0">
                <a:solidFill>
                  <a:srgbClr val="C00000"/>
                </a:solidFill>
              </a:rPr>
              <a:t>valor alvo ideal</a:t>
            </a:r>
            <a:r>
              <a:rPr lang="pt-PT" sz="2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542925" indent="0" algn="just">
              <a:buNone/>
            </a:pPr>
            <a:r>
              <a:rPr lang="pt-PT" altLang="pt-PT" b="1" dirty="0">
                <a:solidFill>
                  <a:srgbClr val="FF0000"/>
                </a:solidFill>
              </a:rPr>
              <a:t>	</a:t>
            </a:r>
          </a:p>
          <a:p>
            <a:endParaRPr lang="pt-PT" altLang="pt-PT" b="1" dirty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940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6790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pt-PT" b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>
          <a:xfrm>
            <a:off x="609557" y="5773832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V. </a:t>
            </a:r>
            <a:r>
              <a:rPr lang="pt-PT" sz="1200" dirty="0" err="1"/>
              <a:t>Chel</a:t>
            </a:r>
            <a:r>
              <a:rPr lang="pt-PT" sz="1200" dirty="0"/>
              <a:t> </a:t>
            </a:r>
            <a:r>
              <a:rPr lang="pt-PT" sz="1200" dirty="0" err="1"/>
              <a:t>et</a:t>
            </a:r>
            <a:r>
              <a:rPr lang="pt-PT" sz="1200" dirty="0"/>
              <a:t> al; </a:t>
            </a:r>
            <a:r>
              <a:rPr lang="pt-PT" sz="1200" dirty="0" err="1"/>
              <a:t>Osteoporos</a:t>
            </a:r>
            <a:r>
              <a:rPr lang="pt-PT" sz="1200" dirty="0"/>
              <a:t> </a:t>
            </a:r>
            <a:r>
              <a:rPr lang="pt-PT" sz="1200" dirty="0" err="1"/>
              <a:t>Int</a:t>
            </a:r>
            <a:r>
              <a:rPr lang="pt-PT" sz="1200" dirty="0"/>
              <a:t> (2008) 19:663-671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029200" y="1659548"/>
            <a:ext cx="10133599" cy="3651488"/>
          </a:xfrm>
        </p:spPr>
        <p:txBody>
          <a:bodyPr>
            <a:normAutofit/>
          </a:bodyPr>
          <a:lstStyle/>
          <a:p>
            <a:pPr marL="542925" indent="0" algn="ctr">
              <a:buNone/>
              <a:defRPr/>
            </a:pPr>
            <a:r>
              <a:rPr lang="pt-PT" altLang="pt-PT" sz="2800" b="1" dirty="0">
                <a:solidFill>
                  <a:schemeClr val="tx1">
                    <a:lumMod val="75000"/>
                  </a:schemeClr>
                </a:solidFill>
              </a:rPr>
              <a:t>	</a:t>
            </a:r>
          </a:p>
          <a:p>
            <a:pPr marL="542925" indent="0" algn="ctr">
              <a:buNone/>
              <a:defRPr/>
            </a:pPr>
            <a:r>
              <a:rPr lang="pt-PT" altLang="pt-PT" sz="2600" b="1" dirty="0">
                <a:solidFill>
                  <a:schemeClr val="tx1">
                    <a:lumMod val="75000"/>
                  </a:schemeClr>
                </a:solidFill>
              </a:rPr>
              <a:t>Para uma dose equivalente, a toma diária de vitamina D </a:t>
            </a:r>
          </a:p>
          <a:p>
            <a:pPr marL="542925" indent="0" algn="ctr">
              <a:buNone/>
              <a:defRPr/>
            </a:pPr>
            <a:r>
              <a:rPr lang="pt-PT" altLang="pt-PT" sz="2600" b="1" dirty="0">
                <a:solidFill>
                  <a:schemeClr val="tx1">
                    <a:lumMod val="75000"/>
                  </a:schemeClr>
                </a:solidFill>
              </a:rPr>
              <a:t>é cerca de 4% mais eficaz que a toma semanal e cerca de 25% mais eficaz que a toma mensal.</a:t>
            </a:r>
            <a:endParaRPr lang="pt-PT" altLang="pt-PT" sz="2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4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2"/>
          </p:nvPr>
        </p:nvSpPr>
        <p:spPr>
          <a:xfrm>
            <a:off x="609600" y="5853518"/>
            <a:ext cx="11582443" cy="479555"/>
          </a:xfrm>
        </p:spPr>
        <p:txBody>
          <a:bodyPr>
            <a:normAutofit lnSpcReduction="10000"/>
          </a:bodyPr>
          <a:lstStyle/>
          <a:p>
            <a:r>
              <a:rPr lang="pt-PT" sz="1200" dirty="0"/>
              <a:t>M. Alves et al; Rev Port Endocrinol Diabetes Metab, 2013,8(1):32-39 </a:t>
            </a:r>
            <a:endParaRPr lang="pt-PT" sz="1200" dirty="0" smtClean="0"/>
          </a:p>
          <a:p>
            <a:r>
              <a:rPr lang="pt-PT" sz="1200" dirty="0" smtClean="0"/>
              <a:t>Lanham </a:t>
            </a:r>
            <a:r>
              <a:rPr lang="pt-PT" sz="1200" dirty="0"/>
              <a:t>New et al; American Journal of Clinical Nutrition. 2017 </a:t>
            </a:r>
            <a:r>
              <a:rPr lang="pt-PT" sz="1200" dirty="0" err="1"/>
              <a:t>July</a:t>
            </a:r>
            <a:r>
              <a:rPr lang="pt-PT" sz="1200" dirty="0"/>
              <a:t> 05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1"/>
                </a:solidFill>
              </a:rPr>
              <a:t>Conclusões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2925" indent="0" algn="just">
              <a:lnSpc>
                <a:spcPct val="90000"/>
              </a:lnSpc>
              <a:buNone/>
            </a:pPr>
            <a:r>
              <a:rPr lang="pt-PT" altLang="pt-PT" sz="2800" dirty="0">
                <a:solidFill>
                  <a:schemeClr val="tx1">
                    <a:lumMod val="75000"/>
                  </a:schemeClr>
                </a:solidFill>
              </a:rPr>
              <a:t>	</a:t>
            </a:r>
          </a:p>
          <a:p>
            <a:pPr marL="542925" indent="0" algn="ctr" fontAlgn="ctr">
              <a:buNone/>
              <a:defRPr/>
            </a:pPr>
            <a:r>
              <a:rPr lang="pt-PT" sz="3200" dirty="0">
                <a:solidFill>
                  <a:schemeClr val="tx1">
                    <a:lumMod val="75000"/>
                  </a:schemeClr>
                </a:solidFill>
              </a:rPr>
              <a:t>As vitaminas D2 e D3 são semelhantes, </a:t>
            </a:r>
          </a:p>
          <a:p>
            <a:pPr marL="542925" indent="0" algn="ctr" fontAlgn="ctr">
              <a:buNone/>
              <a:defRPr/>
            </a:pPr>
            <a:r>
              <a:rPr lang="pt-PT" sz="3200" dirty="0">
                <a:solidFill>
                  <a:schemeClr val="tx1">
                    <a:lumMod val="75000"/>
                  </a:schemeClr>
                </a:solidFill>
              </a:rPr>
              <a:t>mas </a:t>
            </a:r>
            <a:r>
              <a:rPr lang="pt-PT" sz="3200" b="1" dirty="0">
                <a:solidFill>
                  <a:srgbClr val="C00000"/>
                </a:solidFill>
              </a:rPr>
              <a:t>a D3 é preferível </a:t>
            </a:r>
            <a:r>
              <a:rPr lang="pt-PT" sz="3200" dirty="0">
                <a:solidFill>
                  <a:schemeClr val="tx1">
                    <a:lumMod val="75000"/>
                  </a:schemeClr>
                </a:solidFill>
              </a:rPr>
              <a:t>porque:</a:t>
            </a:r>
          </a:p>
          <a:p>
            <a:pPr marL="1287462" lvl="1" indent="-571500" fontAlgn="ctr">
              <a:buFont typeface="Arial" panose="020B0604020202020204" pitchFamily="34" charset="0"/>
              <a:buChar char="•"/>
              <a:defRPr/>
            </a:pPr>
            <a:endParaRPr lang="pt-PT" sz="2600" dirty="0">
              <a:solidFill>
                <a:schemeClr val="tx1">
                  <a:lumMod val="75000"/>
                </a:schemeClr>
              </a:solidFill>
            </a:endParaRPr>
          </a:p>
          <a:p>
            <a:pPr marL="2003425" lvl="2" indent="-571500" fontAlgn="ctr">
              <a:buFont typeface="Wingdings" panose="05000000000000000000" pitchFamily="2" charset="2"/>
              <a:buChar char="v"/>
              <a:defRPr/>
            </a:pPr>
            <a:r>
              <a:rPr lang="pt-PT" sz="3000" dirty="0">
                <a:solidFill>
                  <a:schemeClr val="tx1">
                    <a:lumMod val="75000"/>
                  </a:schemeClr>
                </a:solidFill>
              </a:rPr>
              <a:t>É a forma animal natural.</a:t>
            </a:r>
          </a:p>
          <a:p>
            <a:pPr marL="2003425" lvl="2" indent="-571500" fontAlgn="ctr">
              <a:buFont typeface="Wingdings" panose="05000000000000000000" pitchFamily="2" charset="2"/>
              <a:buChar char="v"/>
              <a:defRPr/>
            </a:pPr>
            <a:r>
              <a:rPr lang="pt-PT" sz="3000" dirty="0">
                <a:solidFill>
                  <a:schemeClr val="tx1">
                    <a:lumMod val="75000"/>
                  </a:schemeClr>
                </a:solidFill>
              </a:rPr>
              <a:t>É mais estável (conserva-se melhor).</a:t>
            </a:r>
          </a:p>
          <a:p>
            <a:pPr marL="2003425" lvl="2" indent="-571500" fontAlgn="ctr">
              <a:buFont typeface="Wingdings" panose="05000000000000000000" pitchFamily="2" charset="2"/>
              <a:buChar char="v"/>
              <a:defRPr/>
            </a:pPr>
            <a:r>
              <a:rPr lang="pt-PT" sz="3000" dirty="0">
                <a:solidFill>
                  <a:schemeClr val="tx1">
                    <a:lumMod val="75000"/>
                  </a:schemeClr>
                </a:solidFill>
              </a:rPr>
              <a:t>Se fixa melhor nos tecidos.</a:t>
            </a:r>
          </a:p>
          <a:p>
            <a:pPr marL="2003425" lvl="2" indent="-571500" fontAlgn="ctr">
              <a:buFont typeface="Wingdings" panose="05000000000000000000" pitchFamily="2" charset="2"/>
              <a:buChar char="v"/>
              <a:defRPr/>
            </a:pPr>
            <a:r>
              <a:rPr lang="pt-PT" sz="3000" dirty="0">
                <a:solidFill>
                  <a:schemeClr val="tx1">
                    <a:lumMod val="75000"/>
                  </a:schemeClr>
                </a:solidFill>
              </a:rPr>
              <a:t>Tem maior semi-vida.</a:t>
            </a:r>
          </a:p>
          <a:p>
            <a:pPr marL="2003425" lvl="2" indent="-571500" fontAlgn="ctr">
              <a:buFont typeface="Wingdings" panose="05000000000000000000" pitchFamily="2" charset="2"/>
              <a:buChar char="v"/>
              <a:defRPr/>
            </a:pPr>
            <a:r>
              <a:rPr lang="pt-PT" sz="3000" dirty="0">
                <a:solidFill>
                  <a:schemeClr val="tx1">
                    <a:lumMod val="75000"/>
                  </a:schemeClr>
                </a:solidFill>
              </a:rPr>
              <a:t>É mais potente. </a:t>
            </a:r>
          </a:p>
          <a:p>
            <a:pPr marL="542925" indent="0" algn="ctr">
              <a:buNone/>
            </a:pPr>
            <a:r>
              <a:rPr lang="pt-PT" altLang="pt-PT" sz="2800" b="1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17976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4292D0-7B26-4E1F-A0DB-4EDF693D1E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1"/>
                </a:solidFill>
              </a:rPr>
              <a:t>Conclusões</a:t>
            </a:r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2434" y="1057325"/>
            <a:ext cx="11582400" cy="3816424"/>
          </a:xfrm>
        </p:spPr>
        <p:txBody>
          <a:bodyPr>
            <a:normAutofit lnSpcReduction="10000"/>
          </a:bodyPr>
          <a:lstStyle/>
          <a:p>
            <a:pPr marL="542925" indent="0" algn="just">
              <a:lnSpc>
                <a:spcPct val="90000"/>
              </a:lnSpc>
              <a:buNone/>
            </a:pPr>
            <a:r>
              <a:rPr lang="pt-PT" altLang="pt-PT" sz="2800" dirty="0">
                <a:solidFill>
                  <a:schemeClr val="tx1">
                    <a:lumMod val="75000"/>
                  </a:schemeClr>
                </a:solidFill>
              </a:rPr>
              <a:t>	</a:t>
            </a:r>
          </a:p>
          <a:p>
            <a:pPr marL="542925" indent="0" algn="ctr">
              <a:lnSpc>
                <a:spcPct val="90000"/>
              </a:lnSpc>
              <a:buNone/>
            </a:pPr>
            <a:endParaRPr lang="pt-PT" altLang="pt-PT" sz="2800" dirty="0">
              <a:solidFill>
                <a:schemeClr val="tx1">
                  <a:lumMod val="75000"/>
                </a:schemeClr>
              </a:solidFill>
            </a:endParaRPr>
          </a:p>
          <a:p>
            <a:pPr marL="542925" indent="0" algn="ctr">
              <a:lnSpc>
                <a:spcPct val="90000"/>
              </a:lnSpc>
              <a:buNone/>
            </a:pPr>
            <a:r>
              <a:rPr lang="pt-PT" altLang="pt-PT" sz="2800" dirty="0">
                <a:solidFill>
                  <a:schemeClr val="tx1">
                    <a:lumMod val="75000"/>
                  </a:schemeClr>
                </a:solidFill>
              </a:rPr>
              <a:t>A deficiência de vitamina D:</a:t>
            </a:r>
          </a:p>
          <a:p>
            <a:pPr marL="1258887" lvl="1" indent="0">
              <a:lnSpc>
                <a:spcPct val="80000"/>
              </a:lnSpc>
              <a:buNone/>
            </a:pPr>
            <a:endParaRPr lang="pt-PT" altLang="pt-PT" sz="14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pt-PT" altLang="pt-PT" sz="14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pt-PT" altLang="pt-PT" sz="28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Tem uma elevada prevalência.</a:t>
            </a:r>
          </a:p>
          <a:p>
            <a:pPr lvl="1">
              <a:lnSpc>
                <a:spcPct val="80000"/>
              </a:lnSpc>
            </a:pPr>
            <a:endParaRPr lang="pt-PT" altLang="pt-PT" sz="28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pt-PT" altLang="pt-PT" sz="28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É fácil de identificar.</a:t>
            </a:r>
          </a:p>
          <a:p>
            <a:pPr marL="1258887" lvl="1" indent="0">
              <a:lnSpc>
                <a:spcPct val="80000"/>
              </a:lnSpc>
              <a:buNone/>
            </a:pPr>
            <a:endParaRPr lang="pt-PT" altLang="pt-PT" sz="28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pt-PT" altLang="pt-PT" sz="28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É fácil de tratar (com baixo risco de toxicidade).</a:t>
            </a:r>
            <a:endParaRPr lang="pt-PT" altLang="pt-PT" sz="2800" b="1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80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0">
              <a:buNone/>
            </a:pPr>
            <a:endParaRPr lang="pt-PT" dirty="0"/>
          </a:p>
          <a:p>
            <a:pPr marL="542925" indent="0" algn="ctr">
              <a:buNone/>
            </a:pPr>
            <a:r>
              <a:rPr lang="pt-PT" sz="6000" dirty="0"/>
              <a:t>OBRIGADO</a:t>
            </a:r>
          </a:p>
          <a:p>
            <a:pPr marL="542925" indent="0" algn="ctr">
              <a:buNone/>
            </a:pPr>
            <a:endParaRPr lang="pt-PT" sz="3200" dirty="0"/>
          </a:p>
          <a:p>
            <a:pPr marL="542925" indent="0" algn="ctr">
              <a:buNone/>
            </a:pPr>
            <a:r>
              <a:rPr lang="pt-PT" sz="5400" dirty="0">
                <a:solidFill>
                  <a:srgbClr val="C00000"/>
                </a:solidFill>
              </a:rPr>
              <a:t>Alguma pergunta?</a:t>
            </a:r>
          </a:p>
        </p:txBody>
      </p:sp>
    </p:spTree>
    <p:extLst>
      <p:ext uri="{BB962C8B-B14F-4D97-AF65-F5344CB8AC3E}">
        <p14:creationId xmlns:p14="http://schemas.microsoft.com/office/powerpoint/2010/main" val="402625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600F23-0359-4CE8-A766-7C8D23EC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79FA6F9-603F-4CB6-9949-91A18A2E6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998" y="5711352"/>
            <a:ext cx="11582443" cy="295162"/>
          </a:xfrm>
        </p:spPr>
        <p:txBody>
          <a:bodyPr>
            <a:normAutofit fontScale="25000" lnSpcReduction="20000"/>
          </a:bodyPr>
          <a:lstStyle/>
          <a:p>
            <a:r>
              <a:rPr lang="pt-PT" sz="4800" dirty="0"/>
              <a:t>M. Alves et al; Rev Port Endocrinol Diabetes Metab, 2013,8(1):32-39</a:t>
            </a:r>
          </a:p>
          <a:p>
            <a:r>
              <a:rPr lang="pt-PT" sz="4800" dirty="0"/>
              <a:t>Arash Hossein-nezhad and Michael F. Holick, Mayo Clin Proc.2013;88(7):720-755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A40034D-13BF-40A9-B18C-A66C8E9A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3816874"/>
          </a:xfrm>
        </p:spPr>
        <p:txBody>
          <a:bodyPr/>
          <a:lstStyle/>
          <a:p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A “vitamina” D não é uma vitamina, mas sim uma pró-hormona esteroide, com vários metabolitos activos, 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que actuam como hormonas em praticamente todas as células do organismo.</a:t>
            </a:r>
          </a:p>
          <a:p>
            <a:pPr marL="542925" indent="0">
              <a:buNone/>
            </a:pPr>
            <a:endParaRPr lang="pt-PT" altLang="pt-PT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A principal função da vitamina D é manter a homeostasia do </a:t>
            </a:r>
            <a:r>
              <a:rPr lang="pt-PT" altLang="pt-PT" b="1" dirty="0" smtClean="0">
                <a:solidFill>
                  <a:schemeClr val="tx1">
                    <a:lumMod val="75000"/>
                  </a:schemeClr>
                </a:solidFill>
              </a:rPr>
              <a:t>cálcio </a:t>
            </a:r>
            <a:r>
              <a:rPr lang="pt-PT" altLang="pt-PT" dirty="0" smtClean="0">
                <a:solidFill>
                  <a:schemeClr val="tx1">
                    <a:lumMod val="75000"/>
                  </a:schemeClr>
                </a:solidFill>
              </a:rPr>
              <a:t>(e </a:t>
            </a:r>
            <a:r>
              <a:rPr lang="pt-PT" altLang="pt-PT" dirty="0">
                <a:solidFill>
                  <a:schemeClr val="tx1">
                    <a:lumMod val="75000"/>
                  </a:schemeClr>
                </a:solidFill>
              </a:rPr>
              <a:t>do fósforo), necessário para o metabolismo ósseo, a contracção muscular, a condução dos impulsos nervosos, a coagulação sanguínea, a actividade eléctrica do coração, a vasodilatação e a secreção de hormonas.</a:t>
            </a:r>
            <a:endParaRPr lang="pt-PT" dirty="0">
              <a:solidFill>
                <a:schemeClr val="tx1">
                  <a:lumMod val="75000"/>
                </a:schemeClr>
              </a:solidFill>
            </a:endParaRPr>
          </a:p>
          <a:p>
            <a:pPr marL="542925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445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7908"/>
            <a:ext cx="10972800" cy="604800"/>
          </a:xfrm>
        </p:spPr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>
          <a:xfrm>
            <a:off x="609557" y="5853078"/>
            <a:ext cx="11582443" cy="394044"/>
          </a:xfrm>
        </p:spPr>
        <p:txBody>
          <a:bodyPr>
            <a:normAutofit/>
          </a:bodyPr>
          <a:lstStyle/>
          <a:p>
            <a:r>
              <a:rPr lang="pt-PT" sz="1200" dirty="0"/>
              <a:t>Adaptado de M. Alves et al; Rev Port Endocrinol Diabetes Metab, 2013,8(1):32-39 e de Arash Hossein-nezhad and Michael F. </a:t>
            </a:r>
            <a:r>
              <a:rPr lang="pt-PT" sz="1200" dirty="0" err="1"/>
              <a:t>Holick</a:t>
            </a:r>
            <a:r>
              <a:rPr lang="pt-PT" sz="1200" dirty="0"/>
              <a:t>, </a:t>
            </a:r>
            <a:r>
              <a:rPr lang="pt-PT" sz="1200" dirty="0" err="1"/>
              <a:t>Mayo</a:t>
            </a:r>
            <a:r>
              <a:rPr lang="pt-PT" sz="1200" dirty="0"/>
              <a:t> </a:t>
            </a:r>
            <a:r>
              <a:rPr lang="pt-PT" sz="1200" dirty="0" err="1"/>
              <a:t>Clin</a:t>
            </a:r>
            <a:r>
              <a:rPr lang="pt-PT" sz="1200" dirty="0"/>
              <a:t> Proc.2013;88(7):720-755</a:t>
            </a:r>
          </a:p>
          <a:p>
            <a:endParaRPr lang="pt-PT" sz="1200" dirty="0"/>
          </a:p>
          <a:p>
            <a:pPr algn="ctr"/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0" y="1081333"/>
            <a:ext cx="11582400" cy="4695333"/>
          </a:xfrm>
        </p:spPr>
        <p:txBody>
          <a:bodyPr>
            <a:normAutofit fontScale="92500" lnSpcReduction="10000"/>
          </a:bodyPr>
          <a:lstStyle/>
          <a:p>
            <a:pPr marL="542925" indent="0">
              <a:buNone/>
            </a:pPr>
            <a:r>
              <a:rPr lang="pt-PT" altLang="pt-PT" b="1" dirty="0">
                <a:solidFill>
                  <a:schemeClr val="tx1">
                    <a:lumMod val="75000"/>
                  </a:schemeClr>
                </a:solidFill>
              </a:rPr>
              <a:t>			     </a:t>
            </a:r>
            <a:r>
              <a:rPr lang="pt-PT" altLang="pt-PT" sz="3200" b="1" dirty="0">
                <a:solidFill>
                  <a:schemeClr val="tx1">
                    <a:lumMod val="75000"/>
                  </a:schemeClr>
                </a:solidFill>
              </a:rPr>
              <a:t>O metabolismo da vitamina D   </a:t>
            </a:r>
            <a:endParaRPr lang="pt-PT" sz="32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altLang="pt-PT" dirty="0">
                <a:solidFill>
                  <a:srgbClr val="FF0000"/>
                </a:solidFill>
              </a:rPr>
              <a:t> </a:t>
            </a:r>
            <a:r>
              <a:rPr lang="pt-PT" altLang="pt-PT" sz="3200" b="1" dirty="0" err="1">
                <a:solidFill>
                  <a:srgbClr val="C00000"/>
                </a:solidFill>
              </a:rPr>
              <a:t>Vit</a:t>
            </a:r>
            <a:r>
              <a:rPr lang="pt-PT" altLang="pt-PT" sz="3200" b="1" dirty="0">
                <a:solidFill>
                  <a:srgbClr val="C00000"/>
                </a:solidFill>
              </a:rPr>
              <a:t> D2         </a:t>
            </a:r>
            <a:r>
              <a:rPr lang="pt-PT" altLang="pt-PT" sz="3200" b="1" dirty="0" err="1">
                <a:solidFill>
                  <a:srgbClr val="C00000"/>
                </a:solidFill>
              </a:rPr>
              <a:t>Vit</a:t>
            </a:r>
            <a:r>
              <a:rPr lang="pt-PT" altLang="pt-PT" sz="3200" b="1" dirty="0">
                <a:solidFill>
                  <a:srgbClr val="C00000"/>
                </a:solidFill>
              </a:rPr>
              <a:t> D3</a:t>
            </a:r>
          </a:p>
          <a:p>
            <a:pPr marL="0" indent="0">
              <a:spcBef>
                <a:spcPct val="0"/>
              </a:spcBef>
              <a:buNone/>
            </a:pPr>
            <a:endParaRPr lang="pt-PT" altLang="pt-PT" sz="1100" dirty="0"/>
          </a:p>
          <a:p>
            <a:pPr marL="0" indent="0">
              <a:spcBef>
                <a:spcPct val="0"/>
              </a:spcBef>
              <a:buNone/>
            </a:pPr>
            <a:r>
              <a:rPr lang="pt-PT" altLang="pt-PT" dirty="0"/>
              <a:t>    			</a:t>
            </a:r>
            <a:r>
              <a:rPr lang="pt-PT" altLang="pt-PT" b="1" dirty="0"/>
              <a:t>25 </a:t>
            </a:r>
            <a:r>
              <a:rPr lang="pt-PT" altLang="pt-PT" b="1" dirty="0" err="1"/>
              <a:t>hidroxilação</a:t>
            </a:r>
            <a:r>
              <a:rPr lang="pt-PT" altLang="pt-PT" b="1" dirty="0"/>
              <a:t>                                                 Fígado</a:t>
            </a:r>
          </a:p>
          <a:p>
            <a:pPr marL="0" indent="0">
              <a:spcBef>
                <a:spcPct val="0"/>
              </a:spcBef>
              <a:buNone/>
            </a:pPr>
            <a:endParaRPr lang="pt-PT" altLang="pt-PT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pt-PT" altLang="pt-PT" b="1" dirty="0">
                <a:solidFill>
                  <a:srgbClr val="C00000"/>
                </a:solidFill>
              </a:rPr>
              <a:t>25-OH Vitamina D (</a:t>
            </a:r>
            <a:r>
              <a:rPr lang="pt-PT" altLang="pt-PT" b="1" dirty="0" err="1">
                <a:solidFill>
                  <a:srgbClr val="C00000"/>
                </a:solidFill>
              </a:rPr>
              <a:t>calcidiol</a:t>
            </a:r>
            <a:r>
              <a:rPr lang="pt-PT" altLang="pt-PT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endParaRPr lang="pt-PT" altLang="pt-PT" sz="14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altLang="pt-PT" b="1" dirty="0"/>
              <a:t>1 alfa </a:t>
            </a:r>
            <a:r>
              <a:rPr lang="pt-PT" altLang="pt-PT" b="1" dirty="0" err="1"/>
              <a:t>hidroxilação</a:t>
            </a:r>
            <a:r>
              <a:rPr lang="pt-PT" altLang="pt-PT" b="1" dirty="0"/>
              <a:t>                                         Rim e outros</a:t>
            </a:r>
          </a:p>
          <a:p>
            <a:pPr marL="0" indent="0" algn="ctr">
              <a:spcBef>
                <a:spcPct val="0"/>
              </a:spcBef>
              <a:buNone/>
            </a:pPr>
            <a:endParaRPr lang="pt-PT" altLang="pt-PT" sz="14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pt-PT" altLang="pt-PT" b="1" dirty="0">
                <a:solidFill>
                  <a:srgbClr val="C00000"/>
                </a:solidFill>
              </a:rPr>
              <a:t>1,25-(OH)2 Vitamina D (</a:t>
            </a:r>
            <a:r>
              <a:rPr lang="pt-PT" altLang="pt-PT" b="1" dirty="0" err="1">
                <a:solidFill>
                  <a:srgbClr val="C00000"/>
                </a:solidFill>
              </a:rPr>
              <a:t>calcitriol</a:t>
            </a:r>
            <a:r>
              <a:rPr lang="pt-PT" altLang="pt-PT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endParaRPr lang="pt-PT" altLang="pt-PT" sz="14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altLang="pt-PT" b="1" dirty="0"/>
              <a:t>24 </a:t>
            </a:r>
            <a:r>
              <a:rPr lang="pt-PT" altLang="pt-PT" b="1" dirty="0" err="1"/>
              <a:t>hidroxilação</a:t>
            </a:r>
            <a:r>
              <a:rPr lang="pt-PT" altLang="pt-PT" b="1" dirty="0"/>
              <a:t>                                             Vários</a:t>
            </a:r>
          </a:p>
          <a:p>
            <a:pPr marL="0" indent="0" algn="ctr">
              <a:spcBef>
                <a:spcPct val="0"/>
              </a:spcBef>
              <a:buNone/>
            </a:pPr>
            <a:endParaRPr lang="pt-PT" altLang="pt-PT" sz="1100" dirty="0"/>
          </a:p>
          <a:p>
            <a:pPr marL="0" indent="0" algn="ctr">
              <a:spcBef>
                <a:spcPct val="0"/>
              </a:spcBef>
              <a:buNone/>
            </a:pPr>
            <a:r>
              <a:rPr lang="pt-PT" altLang="pt-PT" b="1" dirty="0">
                <a:solidFill>
                  <a:srgbClr val="C00000"/>
                </a:solidFill>
              </a:rPr>
              <a:t>1,24,25-(OH)3 Vitamina D (ácido </a:t>
            </a:r>
            <a:r>
              <a:rPr lang="pt-PT" altLang="pt-PT" b="1" dirty="0" err="1">
                <a:solidFill>
                  <a:srgbClr val="C00000"/>
                </a:solidFill>
              </a:rPr>
              <a:t>calcitróico</a:t>
            </a:r>
            <a:r>
              <a:rPr lang="pt-PT" altLang="pt-PT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endParaRPr lang="pt-PT" altLang="pt-PT" b="1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t-PT" altLang="pt-PT" b="1" dirty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PT" altLang="pt-PT" b="1" dirty="0">
                <a:solidFill>
                  <a:srgbClr val="C00000"/>
                </a:solidFill>
              </a:rPr>
              <a:t>     Excreção biliar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5" name="Seta para baixo 4"/>
          <p:cNvSpPr/>
          <p:nvPr/>
        </p:nvSpPr>
        <p:spPr>
          <a:xfrm rot="19680000">
            <a:off x="5075099" y="1924896"/>
            <a:ext cx="484188" cy="534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23220000">
            <a:off x="6331859" y="1945204"/>
            <a:ext cx="484188" cy="528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21600000">
            <a:off x="5754007" y="2827787"/>
            <a:ext cx="484188" cy="557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Seta para baixo 7"/>
          <p:cNvSpPr/>
          <p:nvPr/>
        </p:nvSpPr>
        <p:spPr>
          <a:xfrm rot="21600000">
            <a:off x="5754007" y="3791742"/>
            <a:ext cx="484188" cy="515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9" name="Seta para baixo 8"/>
          <p:cNvSpPr/>
          <p:nvPr/>
        </p:nvSpPr>
        <p:spPr>
          <a:xfrm rot="21600000">
            <a:off x="5754007" y="4713069"/>
            <a:ext cx="484188" cy="475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859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722FA8-5E55-4B34-A623-92E28E20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1" y="1520787"/>
            <a:ext cx="11582400" cy="4579639"/>
          </a:xfrm>
        </p:spPr>
        <p:txBody>
          <a:bodyPr/>
          <a:lstStyle/>
          <a:p>
            <a:r>
              <a:rPr lang="pt-PT" dirty="0"/>
              <a:t>Mulher, 84 anos, com limitação acentuada da mobilidade devido a artroses.</a:t>
            </a:r>
          </a:p>
          <a:p>
            <a:r>
              <a:rPr lang="pt-PT" dirty="0"/>
              <a:t>HTA, IC ligeira, obesidade de grau I (IMC 32 Kg/m2 e </a:t>
            </a:r>
            <a:r>
              <a:rPr lang="pt-PT" dirty="0" err="1"/>
              <a:t>dislipidemia</a:t>
            </a:r>
            <a:r>
              <a:rPr lang="pt-PT" dirty="0"/>
              <a:t>. </a:t>
            </a:r>
          </a:p>
          <a:p>
            <a:r>
              <a:rPr lang="pt-PT" sz="2400" dirty="0"/>
              <a:t>Medicação habitual: </a:t>
            </a:r>
            <a:r>
              <a:rPr lang="pt-PT" sz="2400" dirty="0" err="1"/>
              <a:t>olmesartan</a:t>
            </a:r>
            <a:r>
              <a:rPr lang="pt-PT" sz="2400" dirty="0"/>
              <a:t> 20 mg, </a:t>
            </a:r>
            <a:r>
              <a:rPr lang="pt-PT" sz="2400" dirty="0" err="1"/>
              <a:t>furosemida</a:t>
            </a:r>
            <a:r>
              <a:rPr lang="pt-PT" sz="2400" dirty="0"/>
              <a:t> 40 mg, </a:t>
            </a:r>
            <a:r>
              <a:rPr lang="pt-PT" sz="2400" dirty="0" err="1"/>
              <a:t>atorvastatina</a:t>
            </a:r>
            <a:r>
              <a:rPr lang="pt-PT" sz="2400" dirty="0"/>
              <a:t> 10 mg.  </a:t>
            </a:r>
          </a:p>
          <a:p>
            <a:r>
              <a:rPr lang="es-ES" dirty="0"/>
              <a:t>“</a:t>
            </a:r>
            <a:r>
              <a:rPr lang="es-ES" dirty="0" err="1"/>
              <a:t>Viu</a:t>
            </a:r>
            <a:r>
              <a:rPr lang="es-ES" dirty="0"/>
              <a:t> na </a:t>
            </a:r>
            <a:r>
              <a:rPr lang="es-ES" dirty="0" err="1"/>
              <a:t>televisão</a:t>
            </a:r>
            <a:r>
              <a:rPr lang="es-ES" dirty="0"/>
              <a:t>” que </a:t>
            </a:r>
            <a:r>
              <a:rPr lang="es-ES" dirty="0" err="1"/>
              <a:t>quase</a:t>
            </a:r>
            <a:r>
              <a:rPr lang="es-ES" dirty="0"/>
              <a:t> todos os </a:t>
            </a:r>
            <a:r>
              <a:rPr lang="es-ES" dirty="0" err="1"/>
              <a:t>idosos</a:t>
            </a:r>
            <a:r>
              <a:rPr lang="es-ES" dirty="0"/>
              <a:t> </a:t>
            </a:r>
            <a:r>
              <a:rPr lang="es-ES" dirty="0" err="1"/>
              <a:t>têm</a:t>
            </a:r>
            <a:r>
              <a:rPr lang="es-ES" dirty="0"/>
              <a:t> deficiencia de vitamina D e </a:t>
            </a:r>
            <a:r>
              <a:rPr lang="es-ES" dirty="0" err="1"/>
              <a:t>precisam</a:t>
            </a:r>
            <a:r>
              <a:rPr lang="es-ES" dirty="0"/>
              <a:t> de tomar </a:t>
            </a:r>
            <a:r>
              <a:rPr lang="es-ES" dirty="0" err="1"/>
              <a:t>um</a:t>
            </a:r>
            <a:r>
              <a:rPr lang="es-ES" dirty="0"/>
              <a:t> suplemento.</a:t>
            </a:r>
          </a:p>
          <a:p>
            <a:r>
              <a:rPr lang="es-ES" dirty="0"/>
              <a:t>Para saber </a:t>
            </a:r>
            <a:r>
              <a:rPr lang="es-ES" b="1" dirty="0"/>
              <a:t>se </a:t>
            </a:r>
            <a:r>
              <a:rPr lang="es-ES" b="1" dirty="0" err="1"/>
              <a:t>tinha</a:t>
            </a:r>
            <a:r>
              <a:rPr lang="es-ES" b="1" dirty="0"/>
              <a:t> 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de ir a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uma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consulta de reumatología, se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tinha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“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mesmo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” que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fazer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análises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, se podía resolver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facilmente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o problema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só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com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dieta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ou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se podía tomar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um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suplemento de vitamina D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sem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fazer</a:t>
            </a:r>
            <a:r>
              <a:rPr lang="es-E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</a:schemeClr>
                </a:solidFill>
              </a:rPr>
              <a:t>análises</a:t>
            </a:r>
            <a:r>
              <a:rPr lang="es-ES" dirty="0"/>
              <a:t>, </a:t>
            </a:r>
            <a:r>
              <a:rPr lang="es-ES" dirty="0" err="1"/>
              <a:t>pediu</a:t>
            </a:r>
            <a:r>
              <a:rPr lang="es-ES" dirty="0"/>
              <a:t> a </a:t>
            </a:r>
            <a:r>
              <a:rPr lang="es-ES" dirty="0" err="1"/>
              <a:t>opinião</a:t>
            </a:r>
            <a:r>
              <a:rPr lang="es-ES" dirty="0"/>
              <a:t> do </a:t>
            </a:r>
            <a:r>
              <a:rPr lang="es-ES" dirty="0" err="1"/>
              <a:t>seu</a:t>
            </a:r>
            <a:r>
              <a:rPr lang="es-ES" dirty="0"/>
              <a:t> “farmacéutico de familia”.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54D104-B23B-43B0-AC4C-93436C3F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</a:t>
            </a:r>
            <a:r>
              <a:rPr lang="es-ES" dirty="0" err="1"/>
              <a:t>prático</a:t>
            </a:r>
            <a:r>
              <a:rPr lang="es-E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1852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E467E606-33DA-40B7-9DC6-EC229225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Pergunta</a:t>
            </a:r>
            <a:r>
              <a:rPr lang="es-ES" dirty="0"/>
              <a:t> 1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E6F8B8CE-5ADA-4B7B-950F-31D7E252B9D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Mulher, 84 anos. Qual a opção mais correcta?</a:t>
            </a:r>
            <a:endParaRPr lang="pt-PT" cap="small" dirty="0"/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523AF48-153C-4911-B414-C9AD8A8D0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Tem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de ir a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uma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consulta de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reumatologia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para saber o que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fazer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Tem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“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mesmo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” que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fazer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análises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Pode resolver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facilmente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o problema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só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com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dieta.</a:t>
            </a:r>
          </a:p>
          <a:p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Pode tomar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um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suplemento de vitamina D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sem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fazer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</a:schemeClr>
                </a:solidFill>
              </a:rPr>
              <a:t>análises</a:t>
            </a:r>
            <a:r>
              <a:rPr lang="es-ES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pt-PT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7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>
          <a:xfrm>
            <a:off x="609557" y="5477806"/>
            <a:ext cx="11582443" cy="761630"/>
          </a:xfrm>
        </p:spPr>
        <p:txBody>
          <a:bodyPr>
            <a:normAutofit/>
          </a:bodyPr>
          <a:lstStyle/>
          <a:p>
            <a:r>
              <a:rPr lang="pt-PT" sz="1200" dirty="0" err="1"/>
              <a:t>Arash</a:t>
            </a:r>
            <a:r>
              <a:rPr lang="pt-PT" sz="1200" dirty="0"/>
              <a:t> </a:t>
            </a:r>
            <a:r>
              <a:rPr lang="pt-PT" sz="1200" dirty="0" err="1"/>
              <a:t>Hossein-nezhad</a:t>
            </a:r>
            <a:r>
              <a:rPr lang="pt-PT" sz="1200" dirty="0"/>
              <a:t> </a:t>
            </a:r>
            <a:r>
              <a:rPr lang="pt-PT" sz="1200" dirty="0" err="1"/>
              <a:t>and</a:t>
            </a:r>
            <a:r>
              <a:rPr lang="pt-PT" sz="1200" dirty="0"/>
              <a:t> Michael F. Holick, Mayo Clin Proc.2013;88(7):720-755 </a:t>
            </a:r>
            <a:endParaRPr lang="pt-PT" sz="1200" dirty="0" smtClean="0"/>
          </a:p>
          <a:p>
            <a:r>
              <a:rPr lang="pt-PT" sz="1200" dirty="0" smtClean="0"/>
              <a:t>Estudo </a:t>
            </a:r>
            <a:r>
              <a:rPr lang="pt-PT" sz="1200" dirty="0"/>
              <a:t>“A Carência de Vitamina D em Portugal”, FMUC, 4ª edição do Fórum D 2018, Cátia </a:t>
            </a:r>
            <a:r>
              <a:rPr lang="pt-PT" sz="1200" dirty="0" smtClean="0"/>
              <a:t>Duarte</a:t>
            </a:r>
          </a:p>
          <a:p>
            <a:r>
              <a:rPr lang="pt-PT" sz="1200" dirty="0" smtClean="0"/>
              <a:t> </a:t>
            </a:r>
            <a:r>
              <a:rPr lang="pt-PT" sz="1200" dirty="0"/>
              <a:t>Nutrition Up 65 Portugal 2016, Julho 2018, UP, Faculdade de Ciências da Nutrição e Alimentação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0" y="1261690"/>
            <a:ext cx="11582400" cy="4323692"/>
          </a:xfrm>
        </p:spPr>
        <p:txBody>
          <a:bodyPr>
            <a:normAutofit/>
          </a:bodyPr>
          <a:lstStyle/>
          <a:p>
            <a:pPr marL="1258887" lvl="1" indent="0" algn="just" fontAlgn="ctr">
              <a:buNone/>
            </a:pPr>
            <a:r>
              <a:rPr lang="pt-PT" altLang="pt-PT" sz="2600" dirty="0">
                <a:solidFill>
                  <a:srgbClr val="C00000"/>
                </a:solidFill>
              </a:rPr>
              <a:t>A deficiência de vitamina D é uma verdadeira pandemia civilizacional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, afectando todas as idades e regiões do mundo.</a:t>
            </a:r>
          </a:p>
          <a:p>
            <a:pPr marL="1258887" lvl="1" indent="0" algn="just" fontAlgn="ctr">
              <a:buNone/>
            </a:pP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Em Portugal: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 A</a:t>
            </a:r>
            <a:r>
              <a:rPr lang="pt-PT" altLang="pt-PT" sz="2600" dirty="0">
                <a:solidFill>
                  <a:srgbClr val="FF0000"/>
                </a:solidFill>
              </a:rPr>
              <a:t> </a:t>
            </a:r>
            <a:r>
              <a:rPr lang="pt-PT" altLang="pt-PT" sz="2600" dirty="0">
                <a:solidFill>
                  <a:srgbClr val="C00000"/>
                </a:solidFill>
              </a:rPr>
              <a:t>deficiência de vitamina D 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afecta 66.6% dos adultos.</a:t>
            </a:r>
          </a:p>
          <a:p>
            <a:pPr lvl="2" algn="just" fontAlgn="ctr"/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 69.0% acima dos 65 anos.</a:t>
            </a:r>
          </a:p>
          <a:p>
            <a:pPr lvl="2" algn="just" fontAlgn="ctr"/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 75.5% acima dos 90 anos.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 A </a:t>
            </a:r>
            <a:r>
              <a:rPr lang="pt-PT" altLang="pt-PT" sz="2600" dirty="0">
                <a:solidFill>
                  <a:srgbClr val="C00000"/>
                </a:solidFill>
              </a:rPr>
              <a:t>carência de vitamina D 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afecta 29.8% dos adultos.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 Apenas 3.6% dos adultos têm </a:t>
            </a:r>
            <a:r>
              <a:rPr lang="pt-PT" altLang="pt-PT" sz="2600" dirty="0">
                <a:solidFill>
                  <a:srgbClr val="C00000"/>
                </a:solidFill>
              </a:rPr>
              <a:t>valores normais de vitamina D.</a:t>
            </a:r>
          </a:p>
        </p:txBody>
      </p:sp>
    </p:spTree>
    <p:extLst>
      <p:ext uri="{BB962C8B-B14F-4D97-AF65-F5344CB8AC3E}">
        <p14:creationId xmlns:p14="http://schemas.microsoft.com/office/powerpoint/2010/main" val="10858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>
          <a:xfrm>
            <a:off x="609557" y="5851409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 err="1"/>
              <a:t>Arash</a:t>
            </a:r>
            <a:r>
              <a:rPr lang="pt-PT" sz="1200" dirty="0"/>
              <a:t> </a:t>
            </a:r>
            <a:r>
              <a:rPr lang="pt-PT" sz="1200" dirty="0" err="1"/>
              <a:t>Hossein-nezhad</a:t>
            </a:r>
            <a:r>
              <a:rPr lang="pt-PT" sz="1200" dirty="0"/>
              <a:t> </a:t>
            </a:r>
            <a:r>
              <a:rPr lang="pt-PT" sz="1200" dirty="0" err="1"/>
              <a:t>and</a:t>
            </a:r>
            <a:r>
              <a:rPr lang="pt-PT" sz="1200" dirty="0"/>
              <a:t> Michael F. </a:t>
            </a:r>
            <a:r>
              <a:rPr lang="pt-PT" sz="1200" dirty="0" err="1"/>
              <a:t>Holick</a:t>
            </a:r>
            <a:r>
              <a:rPr lang="pt-PT" sz="1200" dirty="0"/>
              <a:t>, </a:t>
            </a:r>
            <a:r>
              <a:rPr lang="pt-PT" sz="1200" dirty="0" err="1"/>
              <a:t>Mayo</a:t>
            </a:r>
            <a:r>
              <a:rPr lang="pt-PT" sz="1200" dirty="0"/>
              <a:t> </a:t>
            </a:r>
            <a:r>
              <a:rPr lang="pt-PT" sz="1200" dirty="0" err="1"/>
              <a:t>Clin</a:t>
            </a:r>
            <a:r>
              <a:rPr lang="pt-PT" sz="1200" dirty="0"/>
              <a:t> Proc.2013;88(7):720-755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-43" y="1006591"/>
            <a:ext cx="11582400" cy="4654657"/>
          </a:xfrm>
        </p:spPr>
        <p:txBody>
          <a:bodyPr>
            <a:normAutofit/>
          </a:bodyPr>
          <a:lstStyle/>
          <a:p>
            <a:pPr marL="1258887" lvl="1" indent="0" algn="just" fontAlgn="ctr">
              <a:buNone/>
            </a:pPr>
            <a:r>
              <a:rPr lang="pt-PT" altLang="pt-PT" sz="2400" b="1" dirty="0">
                <a:solidFill>
                  <a:schemeClr val="tx1">
                    <a:lumMod val="75000"/>
                  </a:schemeClr>
                </a:solidFill>
              </a:rPr>
              <a:t>	</a:t>
            </a:r>
            <a:endParaRPr lang="pt-PT" altLang="pt-PT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1258887" lvl="1" indent="0" algn="just" fontAlgn="ctr">
              <a:buNone/>
            </a:pP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Os </a:t>
            </a:r>
            <a:r>
              <a:rPr lang="pt-PT" altLang="pt-PT" sz="2600" b="1" dirty="0">
                <a:solidFill>
                  <a:srgbClr val="C00000"/>
                </a:solidFill>
              </a:rPr>
              <a:t>principais grupos de risco 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são: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 As 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pessoas com baixa exposição solar ou com pele escura.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Os idosos, as grávidas, os lactantes.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As mulheres pós-menopáusicas, os obesos.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As pessoas com história de osteoporose, quedas frequentes, fracturas patológicas, doenças auto-imunes ou síndromes de má absorção.</a:t>
            </a:r>
          </a:p>
          <a:p>
            <a:pPr lvl="1" algn="just" fontAlgn="ctr"/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 Os doentes sob medicação que interfira com a vitamina D (por exemplo, </a:t>
            </a:r>
            <a:r>
              <a:rPr lang="pt-PT" altLang="pt-PT" sz="2600" dirty="0">
                <a:solidFill>
                  <a:schemeClr val="tx1">
                    <a:lumMod val="75000"/>
                  </a:schemeClr>
                </a:solidFill>
              </a:rPr>
              <a:t>glucocorticóides, anti-fúngicos, anti-convulsivantes, anti-retrovirais, rifampicina, isotretinoína).</a:t>
            </a:r>
            <a:endParaRPr lang="pt-PT" altLang="pt-PT" sz="26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1258887" lvl="1" indent="0" algn="just" fontAlgn="ctr">
              <a:buNone/>
            </a:pPr>
            <a:endParaRPr lang="pt-PT" altLang="pt-PT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9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82CB71-50F4-45EB-B3E2-FFACA3EEC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Insuficiência</a:t>
            </a:r>
            <a:r>
              <a:rPr lang="es-ES" dirty="0"/>
              <a:t> de Vitamina D em Portugal e o papel do </a:t>
            </a:r>
            <a:r>
              <a:rPr lang="es-ES" dirty="0" err="1"/>
              <a:t>farmacêutico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2724DCD-BCE3-4E58-9F0F-178DA33A21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57" y="5874191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Holick, M. The Vitamin D Solution. 2010. Hudson Street Press </a:t>
            </a:r>
            <a:r>
              <a:rPr lang="pt-PT" altLang="pt-PT" sz="12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Actas Dermo-sifiliográficas. 2011;102(8):572---588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6CA54F-0DAF-4CAD-BEFE-6C4294BA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3"/>
            <a:ext cx="11582400" cy="4104456"/>
          </a:xfrm>
        </p:spPr>
        <p:txBody>
          <a:bodyPr/>
          <a:lstStyle/>
          <a:p>
            <a:r>
              <a:rPr lang="pt-PT" altLang="pt-PT" sz="2400" b="1" dirty="0">
                <a:solidFill>
                  <a:schemeClr val="tx1">
                    <a:lumMod val="75000"/>
                  </a:schemeClr>
                </a:solidFill>
              </a:rPr>
              <a:t>Em condições naturais, 80 a 90% da vitamina D provém da síntese cutânea e 10 a 20% provém da dieta.</a:t>
            </a:r>
          </a:p>
          <a:p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Para se obter </a:t>
            </a:r>
            <a:r>
              <a:rPr lang="pt-PT" altLang="pt-PT" sz="2400" b="1" dirty="0">
                <a:solidFill>
                  <a:schemeClr val="tx1">
                    <a:lumMod val="75000"/>
                  </a:schemeClr>
                </a:solidFill>
              </a:rPr>
              <a:t>1500 UI de vitamina D3 na dieta </a:t>
            </a:r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é preciso </a:t>
            </a:r>
            <a:r>
              <a:rPr lang="pt-PT" altLang="pt-PT" sz="2400" dirty="0" smtClean="0">
                <a:solidFill>
                  <a:schemeClr val="tx1">
                    <a:lumMod val="75000"/>
                  </a:schemeClr>
                </a:solidFill>
              </a:rPr>
              <a:t>comer 900 </a:t>
            </a:r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g de atum, 60 ovos, 3,4 Kg de fígado ou 75 litros de leite.</a:t>
            </a:r>
          </a:p>
          <a:p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Em Portugal, para  que um adulto caucasiano </a:t>
            </a:r>
            <a:r>
              <a:rPr lang="pt-PT" altLang="pt-PT" sz="2400" b="1" dirty="0">
                <a:solidFill>
                  <a:schemeClr val="tx1">
                    <a:lumMod val="75000"/>
                  </a:schemeClr>
                </a:solidFill>
              </a:rPr>
              <a:t>sintetize uma média diária de 1500 UI de vitamina D3</a:t>
            </a:r>
            <a:r>
              <a:rPr lang="pt-PT" altLang="pt-PT" sz="2400" dirty="0">
                <a:solidFill>
                  <a:schemeClr val="tx1">
                    <a:lumMod val="75000"/>
                  </a:schemeClr>
                </a:solidFill>
              </a:rPr>
              <a:t>, é necessário expor os membros ao sol (com índice UV &gt;3), sem protector solar, durante 20 minutos, todos os dias entre Abril-Maio e Setembro-Outubro.</a:t>
            </a:r>
          </a:p>
          <a:p>
            <a:pPr marL="542925" indent="0">
              <a:buNone/>
            </a:pPr>
            <a:r>
              <a:rPr lang="pt-PT" b="1" dirty="0">
                <a:solidFill>
                  <a:srgbClr val="C00000"/>
                </a:solidFill>
              </a:rPr>
              <a:t>				1 micrograma = 40 UI de vitamina 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51077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7" id="{C351D375-0F10-42E3-8C67-25D18B52D489}" vid="{F6BE7D23-2CE4-4FDC-B7F2-CD02D507D9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ModeloAFCPT2019</Template>
  <TotalTime>2506</TotalTime>
  <Words>1765</Words>
  <Application>Microsoft Office PowerPoint</Application>
  <PresentationFormat>Panorámica</PresentationFormat>
  <Paragraphs>197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2_Tema de Office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Caso prático 1</vt:lpstr>
      <vt:lpstr>Pergunta 1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Caso prático 2</vt:lpstr>
      <vt:lpstr>Pergunta 2</vt:lpstr>
      <vt:lpstr>Insuficiência de Vitamina D em Portugal e o papel do farmacêutico</vt:lpstr>
      <vt:lpstr>  Níveis de 25-hidroxivitamina D  </vt:lpstr>
      <vt:lpstr>Consequências da deficiência de vitamina D </vt:lpstr>
      <vt:lpstr>Caso prático 3</vt:lpstr>
      <vt:lpstr>Pergunta 3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Insuficiência de Vitamina D em Portugal e o papel do farmacêutico</vt:lpstr>
      <vt:lpstr>Conclusões</vt:lpstr>
      <vt:lpstr>Conclusões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Insuficiência de Vitamina D em Portugal e o papel do farmacêutico</dc:title>
  <dc:creator>Viriato Horta</dc:creator>
  <cp:lastModifiedBy>esperanza lopez</cp:lastModifiedBy>
  <cp:revision>96</cp:revision>
  <dcterms:created xsi:type="dcterms:W3CDTF">2019-05-26T21:46:05Z</dcterms:created>
  <dcterms:modified xsi:type="dcterms:W3CDTF">2019-06-12T08:48:11Z</dcterms:modified>
</cp:coreProperties>
</file>