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56" r:id="rId2"/>
    <p:sldId id="425" r:id="rId3"/>
    <p:sldId id="422" r:id="rId4"/>
    <p:sldId id="260" r:id="rId5"/>
    <p:sldId id="261" r:id="rId6"/>
    <p:sldId id="421" r:id="rId7"/>
    <p:sldId id="426" r:id="rId8"/>
    <p:sldId id="424" r:id="rId9"/>
    <p:sldId id="262" r:id="rId10"/>
    <p:sldId id="415" r:id="rId11"/>
    <p:sldId id="427" r:id="rId12"/>
    <p:sldId id="416" r:id="rId13"/>
    <p:sldId id="411" r:id="rId14"/>
    <p:sldId id="257" r:id="rId15"/>
    <p:sldId id="258" r:id="rId16"/>
    <p:sldId id="259" r:id="rId17"/>
    <p:sldId id="414" r:id="rId18"/>
    <p:sldId id="428" r:id="rId19"/>
    <p:sldId id="420" r:id="rId20"/>
    <p:sldId id="266" r:id="rId21"/>
    <p:sldId id="423" r:id="rId22"/>
    <p:sldId id="429" r:id="rId23"/>
    <p:sldId id="263" r:id="rId24"/>
    <p:sldId id="417" r:id="rId25"/>
    <p:sldId id="430" r:id="rId26"/>
    <p:sldId id="412" r:id="rId27"/>
    <p:sldId id="413" r:id="rId28"/>
    <p:sldId id="265" r:id="rId29"/>
    <p:sldId id="264" r:id="rId30"/>
    <p:sldId id="419" r:id="rId31"/>
  </p:sldIdLst>
  <p:sldSz cx="12192000" cy="6858000"/>
  <p:notesSz cx="6858000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rreia, Nuno /PT" initials="NC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980" autoAdjust="0"/>
    <p:restoredTop sz="99875" autoAdjust="0"/>
  </p:normalViewPr>
  <p:slideViewPr>
    <p:cSldViewPr snapToGrid="0">
      <p:cViewPr varScale="1">
        <p:scale>
          <a:sx n="77" d="100"/>
          <a:sy n="77" d="100"/>
        </p:scale>
        <p:origin x="84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3EF3F-2E76-4182-9A46-A0B19DD1D450}" type="datetimeFigureOut">
              <a:rPr lang="pt-PT" smtClean="0"/>
              <a:t>14/06/2019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45CCB-26DD-4723-B12C-4D15C38717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472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AFC">
    <p:bg>
      <p:bgPr>
        <a:blipFill dpi="0" rotWithShape="1">
          <a:blip r:embed="rId2">
            <a:alphaModFix amt="85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4043363"/>
          </a:xfrm>
          <a:prstGeom prst="rect">
            <a:avLst/>
          </a:prstGeom>
          <a:solidFill>
            <a:srgbClr val="FFFFF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FEA55B7-9A37-45FA-8039-A910D67B7AC0}"/>
              </a:ext>
            </a:extLst>
          </p:cNvPr>
          <p:cNvSpPr/>
          <p:nvPr userDrawn="1"/>
        </p:nvSpPr>
        <p:spPr>
          <a:xfrm>
            <a:off x="0" y="4103369"/>
            <a:ext cx="12192000" cy="2754631"/>
          </a:xfrm>
          <a:prstGeom prst="rect">
            <a:avLst/>
          </a:prstGeom>
          <a:solidFill>
            <a:srgbClr val="32588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4192525"/>
            <a:ext cx="11665296" cy="916230"/>
          </a:xfrm>
          <a:effectLst/>
        </p:spPr>
        <p:txBody>
          <a:bodyPr>
            <a:normAutofit/>
          </a:bodyPr>
          <a:lstStyle>
            <a:lvl1pPr algn="ctr">
              <a:defRPr sz="4000" b="1">
                <a:solidFill>
                  <a:srgbClr val="F2F5F9"/>
                </a:solidFill>
                <a:effectLst/>
              </a:defRPr>
            </a:lvl1pPr>
          </a:lstStyle>
          <a:p>
            <a:r>
              <a:rPr lang="es-ES" dirty="0"/>
              <a:t>Clique para modificar o estilo do título do </a:t>
            </a:r>
            <a:r>
              <a:rPr lang="es-ES" dirty="0" err="1"/>
              <a:t>padrão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360" y="5301208"/>
            <a:ext cx="11593288" cy="610820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Clique para modificar o estilo de subtítulo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05264"/>
            <a:ext cx="2993475" cy="87309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D10602A-D6C6-40CF-9960-B069DB342D1A}"/>
              </a:ext>
            </a:extLst>
          </p:cNvPr>
          <p:cNvSpPr/>
          <p:nvPr userDrawn="1"/>
        </p:nvSpPr>
        <p:spPr>
          <a:xfrm>
            <a:off x="0" y="4043988"/>
            <a:ext cx="12192000" cy="36000"/>
          </a:xfrm>
          <a:prstGeom prst="rect">
            <a:avLst/>
          </a:prstGeom>
          <a:solidFill>
            <a:srgbClr val="617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75" y="244463"/>
            <a:ext cx="7575096" cy="12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/>
        </p:nvGraphicFramePr>
        <p:xfrm>
          <a:off x="1919536" y="1484784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Clase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Principio activo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I ( muy alta)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Propionato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clobetasol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0,05%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II (potencia alta)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Prednicarbato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0,25%  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Mometasona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0,1%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Metilprednisolona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0,1%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Betametasona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Beclometasona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Propionato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</a:t>
                      </a: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fluticasona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III (potencia intermedia)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Clobetasona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0,05%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Hidrocortisona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aceponato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Hidrocortisona butirato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Ac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fluocinolona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IV (potencia baja)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Hidrocortisona acetato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sp>
        <p:nvSpPr>
          <p:cNvPr id="13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4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535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o clinico AFC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8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1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12391" y="1520788"/>
            <a:ext cx="11582400" cy="38164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1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065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oes">
    <p:bg>
      <p:bgPr>
        <a:blipFill dpi="0" rotWithShape="1">
          <a:blip r:embed="rId2">
            <a:alphaModFix amt="44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74000" t="-1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13" name="2 Marcador de contenido">
            <a:extLst>
              <a:ext uri="{FF2B5EF4-FFF2-40B4-BE49-F238E27FC236}">
                <a16:creationId xmlns:a16="http://schemas.microsoft.com/office/drawing/2014/main" id="{C18C80C6-63E7-4E58-8040-FFB8D9D214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91" y="1520788"/>
            <a:ext cx="11582400" cy="38164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095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casAFC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0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0" y="1556792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nivel</a:t>
            </a:r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895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 interactiva">
    <p:bg>
      <p:bgPr>
        <a:blipFill dpi="0" rotWithShape="1">
          <a:blip r:embed="rId2">
            <a:alphaModFix amt="14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C5000B"/>
                </a:solidFill>
              </a:defRPr>
            </a:lvl1pPr>
          </a:lstStyle>
          <a:p>
            <a:r>
              <a:rPr lang="es-ES" dirty="0" err="1"/>
              <a:t>Pergunta</a:t>
            </a:r>
            <a:r>
              <a:rPr lang="es-ES" dirty="0"/>
              <a:t> X</a:t>
            </a:r>
          </a:p>
        </p:txBody>
      </p:sp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5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1106287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rgbClr val="3258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Enunciado da </a:t>
            </a:r>
            <a:r>
              <a:rPr lang="es-ES" dirty="0" err="1"/>
              <a:t>pergunta</a:t>
            </a:r>
            <a:r>
              <a:rPr lang="es-ES" dirty="0"/>
              <a:t> X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1424" y="2474438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  <a:defRPr sz="2400" b="0" baseline="0">
                <a:solidFill>
                  <a:srgbClr val="3258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Resposta</a:t>
            </a:r>
            <a:r>
              <a:rPr lang="es-ES" dirty="0"/>
              <a:t> 1</a:t>
            </a:r>
          </a:p>
          <a:p>
            <a:pPr lvl="0"/>
            <a:r>
              <a:rPr lang="es-ES" dirty="0" err="1"/>
              <a:t>Resposta</a:t>
            </a:r>
            <a:r>
              <a:rPr lang="es-ES" dirty="0"/>
              <a:t> 2</a:t>
            </a:r>
          </a:p>
          <a:p>
            <a:pPr lvl="0"/>
            <a:r>
              <a:rPr lang="es-ES" dirty="0" err="1"/>
              <a:t>Resposta</a:t>
            </a:r>
            <a:r>
              <a:rPr lang="es-ES" dirty="0"/>
              <a:t> 3</a:t>
            </a:r>
          </a:p>
          <a:p>
            <a:pPr lvl="0"/>
            <a:r>
              <a:rPr lang="es-ES" dirty="0" err="1"/>
              <a:t>Resposta</a:t>
            </a:r>
            <a:r>
              <a:rPr lang="es-E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47084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areas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5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16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19" name="2 Marcador de contenido">
            <a:extLst>
              <a:ext uri="{FF2B5EF4-FFF2-40B4-BE49-F238E27FC236}">
                <a16:creationId xmlns:a16="http://schemas.microsoft.com/office/drawing/2014/main" id="{738C1FAA-88EC-4B6C-9C70-CA944EF90A4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53839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193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area com cabeçalho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6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19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20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2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1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24" name="2 Marcador de contenido">
            <a:extLst>
              <a:ext uri="{FF2B5EF4-FFF2-40B4-BE49-F238E27FC236}">
                <a16:creationId xmlns:a16="http://schemas.microsoft.com/office/drawing/2014/main" id="{F250148A-642B-4A96-AB0C-81C2682ACC0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996517" y="1886843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2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5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323695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erto sem estrutura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12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387452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0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119707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áreas asimétricas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8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sp>
        <p:nvSpPr>
          <p:cNvPr id="19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09600" y="2492562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20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1" y="3182654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6"/>
              </a:buBlip>
              <a:defRPr sz="1800">
                <a:solidFill>
                  <a:srgbClr val="325886"/>
                </a:solidFill>
              </a:defRPr>
            </a:lvl1pPr>
            <a:lvl2pPr marL="1073150" indent="-173038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325886"/>
                </a:solidFill>
              </a:defRPr>
            </a:lvl2pPr>
            <a:lvl3pPr marL="1431925" indent="-173038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325886"/>
                </a:solidFill>
              </a:defRPr>
            </a:lvl3pPr>
            <a:lvl4pPr marL="1789113" indent="-173038">
              <a:spcBef>
                <a:spcPts val="600"/>
              </a:spcBef>
              <a:buClr>
                <a:srgbClr val="C5000B"/>
              </a:buClr>
              <a:defRPr sz="1400">
                <a:solidFill>
                  <a:srgbClr val="325886"/>
                </a:solidFill>
              </a:defRPr>
            </a:lvl4pPr>
            <a:lvl5pPr marL="2146300" indent="-173038">
              <a:spcBef>
                <a:spcPts val="600"/>
              </a:spcBef>
              <a:buClr>
                <a:srgbClr val="C5000B"/>
              </a:buClr>
              <a:defRPr sz="14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1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95147" y="476672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16681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1881188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517775" indent="-173038">
              <a:spcBef>
                <a:spcPts val="600"/>
              </a:spcBef>
              <a:buClr>
                <a:srgbClr val="C5000B"/>
              </a:buClr>
              <a:defRPr>
                <a:solidFill>
                  <a:srgbClr val="325886"/>
                </a:solidFill>
              </a:defRPr>
            </a:lvl4pPr>
            <a:lvl5pPr marL="3233738" indent="-185738">
              <a:spcBef>
                <a:spcPts val="600"/>
              </a:spcBef>
              <a:buClr>
                <a:srgbClr val="C5000B"/>
              </a:buClr>
              <a:defRPr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2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1282417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415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explicaçao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sp>
        <p:nvSpPr>
          <p:cNvPr id="15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4" name="2 Marcador de posición de imagen"/>
          <p:cNvSpPr>
            <a:spLocks noGrp="1"/>
          </p:cNvSpPr>
          <p:nvPr>
            <p:ph type="pic" idx="1" hasCustomPrompt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Clique no </a:t>
            </a:r>
            <a:r>
              <a:rPr lang="es-ES" dirty="0" err="1"/>
              <a:t>ícone</a:t>
            </a:r>
            <a:r>
              <a:rPr lang="es-ES" dirty="0"/>
              <a:t> para inserir una </a:t>
            </a:r>
            <a:r>
              <a:rPr lang="es-ES" dirty="0" err="1"/>
              <a:t>imagem</a:t>
            </a:r>
            <a:endParaRPr lang="es-ES" dirty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20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6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6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1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240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14/06/2019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93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jgnet.com/1007-9327/abstract/v18/i36/4994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Mitos e </a:t>
            </a:r>
            <a:r>
              <a:rPr lang="es-ES" dirty="0" err="1"/>
              <a:t>Desafios</a:t>
            </a:r>
            <a:r>
              <a:rPr lang="es-ES" dirty="0"/>
              <a:t> no </a:t>
            </a:r>
            <a:r>
              <a:rPr lang="es-ES" dirty="0" err="1"/>
              <a:t>Tratamento</a:t>
            </a:r>
            <a:r>
              <a:rPr lang="es-ES" dirty="0"/>
              <a:t> da </a:t>
            </a:r>
            <a:r>
              <a:rPr lang="es-ES" dirty="0" err="1"/>
              <a:t>Obstipaç</a:t>
            </a:r>
            <a:r>
              <a:rPr lang="pt-PT" dirty="0" err="1"/>
              <a:t>ão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Dr. Pedro Norton. </a:t>
            </a:r>
            <a:r>
              <a:rPr lang="es-ES" dirty="0" err="1"/>
              <a:t>Diretor</a:t>
            </a:r>
            <a:r>
              <a:rPr lang="es-ES" dirty="0"/>
              <a:t> do </a:t>
            </a:r>
            <a:r>
              <a:rPr lang="es-ES" dirty="0" err="1"/>
              <a:t>Serviço</a:t>
            </a:r>
            <a:r>
              <a:rPr lang="es-ES" dirty="0"/>
              <a:t> de </a:t>
            </a:r>
            <a:r>
              <a:rPr lang="es-ES" dirty="0" err="1"/>
              <a:t>Saúde</a:t>
            </a:r>
            <a:r>
              <a:rPr lang="es-ES" dirty="0"/>
              <a:t> </a:t>
            </a:r>
            <a:r>
              <a:rPr lang="es-ES" dirty="0" err="1"/>
              <a:t>Ocupacinal</a:t>
            </a:r>
            <a:r>
              <a:rPr lang="es-ES" dirty="0"/>
              <a:t> do CHSJ. Porto</a:t>
            </a:r>
          </a:p>
        </p:txBody>
      </p:sp>
    </p:spTree>
    <p:extLst>
      <p:ext uri="{BB962C8B-B14F-4D97-AF65-F5344CB8AC3E}">
        <p14:creationId xmlns:p14="http://schemas.microsoft.com/office/powerpoint/2010/main" val="93177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BB6A78-7B63-4DB0-8937-981F6E2ED1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Homem 46 anos. Comercial. Necessidade de viajar frequentemente para estrangeiro. Refere </a:t>
            </a:r>
            <a:r>
              <a:rPr lang="pt-BR" dirty="0" err="1"/>
              <a:t>alteraç</a:t>
            </a:r>
            <a:r>
              <a:rPr lang="pt-PT" dirty="0" err="1"/>
              <a:t>ão</a:t>
            </a:r>
            <a:r>
              <a:rPr lang="pt-PT" dirty="0"/>
              <a:t> hábitos alimentares e stress nas deslocações frequentemente associados a obstipação. Pede laxante para usar </a:t>
            </a:r>
            <a:r>
              <a:rPr lang="pt-PT" dirty="0" err="1"/>
              <a:t>sos</a:t>
            </a:r>
            <a:r>
              <a:rPr lang="pt-PT" dirty="0"/>
              <a:t>/viagens que duram em média 2-3 semanas. </a:t>
            </a:r>
          </a:p>
          <a:p>
            <a:pPr algn="just"/>
            <a:r>
              <a:rPr lang="pt-PT" dirty="0"/>
              <a:t>Viagem 1 (México): Medicado com fibras. Queixas de dor e distensão abdominal. Pede para alterar terapêutica;</a:t>
            </a:r>
          </a:p>
          <a:p>
            <a:pPr marL="542925" indent="0" algn="just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</a:t>
            </a:r>
            <a:r>
              <a:rPr lang="es-ES" dirty="0" err="1"/>
              <a:t>prático</a:t>
            </a:r>
            <a:r>
              <a:rPr lang="es-ES" dirty="0"/>
              <a:t> </a:t>
            </a:r>
            <a:r>
              <a:rPr lang="pt-PT" dirty="0"/>
              <a:t>2 (I)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686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C538649-38B4-44B5-92D2-DD708323D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47E1FAB-A49D-476E-B629-3B4E41E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Pergunta</a:t>
            </a:r>
            <a:r>
              <a:rPr lang="es-ES" dirty="0"/>
              <a:t> 2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F652D1-C5B6-409A-BCBB-F859C138A6D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 err="1"/>
              <a:t>Viagem</a:t>
            </a:r>
            <a:r>
              <a:rPr lang="es-ES" dirty="0"/>
              <a:t> 2 (EUA): Medicado </a:t>
            </a:r>
            <a:r>
              <a:rPr lang="es-ES" dirty="0" err="1"/>
              <a:t>com</a:t>
            </a:r>
            <a:r>
              <a:rPr lang="es-ES" dirty="0"/>
              <a:t> </a:t>
            </a:r>
            <a:r>
              <a:rPr lang="es-ES" dirty="0" err="1"/>
              <a:t>lactulose</a:t>
            </a:r>
            <a:r>
              <a:rPr lang="es-ES" dirty="0"/>
              <a:t>. </a:t>
            </a:r>
            <a:r>
              <a:rPr lang="es-ES" dirty="0" err="1"/>
              <a:t>Interrompeu</a:t>
            </a:r>
            <a:r>
              <a:rPr lang="es-ES" dirty="0"/>
              <a:t> por gases; </a:t>
            </a:r>
            <a:r>
              <a:rPr lang="es-ES" dirty="0" err="1"/>
              <a:t>Pede</a:t>
            </a:r>
            <a:r>
              <a:rPr lang="es-ES" dirty="0"/>
              <a:t> </a:t>
            </a:r>
            <a:r>
              <a:rPr lang="es-ES" dirty="0" err="1"/>
              <a:t>novo</a:t>
            </a:r>
            <a:r>
              <a:rPr lang="es-ES" dirty="0"/>
              <a:t> laxante. </a:t>
            </a:r>
            <a:r>
              <a:rPr lang="es-ES" dirty="0" err="1"/>
              <a:t>Qual</a:t>
            </a:r>
            <a:r>
              <a:rPr lang="es-ES" dirty="0"/>
              <a:t> a </a:t>
            </a:r>
            <a:r>
              <a:rPr lang="es-ES" dirty="0" err="1"/>
              <a:t>melhor</a:t>
            </a:r>
            <a:r>
              <a:rPr lang="es-ES" dirty="0"/>
              <a:t> </a:t>
            </a:r>
            <a:r>
              <a:rPr lang="es-ES" dirty="0" err="1"/>
              <a:t>opção</a:t>
            </a:r>
            <a:r>
              <a:rPr lang="es-ES" dirty="0"/>
              <a:t>?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F839BE-3C5B-488D-AB58-7B8A42B98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Associação terapêutica de 2 laxantes.</a:t>
            </a:r>
          </a:p>
          <a:p>
            <a:r>
              <a:rPr lang="pt-PT" dirty="0"/>
              <a:t>Parafina.</a:t>
            </a:r>
          </a:p>
          <a:p>
            <a:r>
              <a:rPr lang="pt-PT" dirty="0"/>
              <a:t>Leite magnésio.</a:t>
            </a:r>
          </a:p>
          <a:p>
            <a:r>
              <a:rPr lang="pt-PT" dirty="0"/>
              <a:t>Bisacodilo.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6403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89567-99E9-4E0C-894E-CAFFD17690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3ª viagem (Brasil): Medicado com Bisacodilo.</a:t>
            </a:r>
          </a:p>
          <a:p>
            <a:pPr marL="1258887" lvl="1" indent="0">
              <a:buNone/>
            </a:pPr>
            <a:endParaRPr lang="pt-PT" dirty="0"/>
          </a:p>
          <a:p>
            <a:pPr lvl="1"/>
            <a:r>
              <a:rPr lang="pt-PT" dirty="0"/>
              <a:t>Bem tolerado (sem dor, distensão abdominal ou gases).</a:t>
            </a:r>
          </a:p>
          <a:p>
            <a:pPr lvl="1"/>
            <a:r>
              <a:rPr lang="pt-PT" dirty="0"/>
              <a:t>Acrescentou </a:t>
            </a:r>
            <a:r>
              <a:rPr lang="pt-PT" dirty="0" err="1"/>
              <a:t>bisacodilo</a:t>
            </a:r>
            <a:r>
              <a:rPr lang="pt-PT" dirty="0"/>
              <a:t> à farmácia de viagem!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prático 2 (II)</a:t>
            </a:r>
          </a:p>
        </p:txBody>
      </p:sp>
    </p:spTree>
    <p:extLst>
      <p:ext uri="{BB962C8B-B14F-4D97-AF65-F5344CB8AC3E}">
        <p14:creationId xmlns:p14="http://schemas.microsoft.com/office/powerpoint/2010/main" val="23876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B36034B-327B-4C95-B0B1-A9A488DEFF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1- Roth W, </a:t>
            </a:r>
            <a:r>
              <a:rPr lang="en-US" sz="1300" dirty="0" err="1"/>
              <a:t>Beschke</a:t>
            </a:r>
            <a:r>
              <a:rPr lang="en-US" sz="1300" dirty="0"/>
              <a:t> K. Pharmacokinetics and laxative effect of bisacodyl following administration of various dosage forms. </a:t>
            </a:r>
            <a:r>
              <a:rPr lang="en-US" sz="1300" dirty="0" err="1"/>
              <a:t>Arzneimittelforschung</a:t>
            </a:r>
            <a:r>
              <a:rPr lang="en-US" sz="1300" dirty="0"/>
              <a:t> 1988; 38: 570-574</a:t>
            </a:r>
            <a:endParaRPr lang="pt-PT" sz="1300" dirty="0"/>
          </a:p>
          <a:p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9D82304-C311-4111-96B8-5C0630150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PT" dirty="0"/>
              <a:t>A dor abdominal pode ocorrer com todos os tipos de laxantes. Dado que, em muitas situações, a obstipação está associada a dores abdominais, não é fácil atribuir nexo de causalidade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Se o laxante for tomado de acordo com a dose </a:t>
            </a:r>
            <a:r>
              <a:rPr lang="pt-PT" dirty="0" err="1"/>
              <a:t>correcta</a:t>
            </a:r>
            <a:r>
              <a:rPr lang="pt-PT" dirty="0"/>
              <a:t>, este efeito pode ser minimizado (</a:t>
            </a:r>
            <a:r>
              <a:rPr lang="pt-PT" dirty="0" err="1"/>
              <a:t>ie</a:t>
            </a:r>
            <a:r>
              <a:rPr lang="pt-PT" dirty="0"/>
              <a:t> começar com dose mais baixa eficaz e depois ir titulando)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Algumas preparações comerciais de </a:t>
            </a:r>
            <a:r>
              <a:rPr lang="pt-PT" dirty="0" err="1"/>
              <a:t>bisacodilo</a:t>
            </a:r>
            <a:r>
              <a:rPr lang="pt-PT" dirty="0"/>
              <a:t> têm uma camada </a:t>
            </a:r>
            <a:r>
              <a:rPr lang="pt-PT" dirty="0" err="1"/>
              <a:t>protectora</a:t>
            </a:r>
            <a:r>
              <a:rPr lang="pt-PT" dirty="0"/>
              <a:t> gastro resistente, que permite que seja hidrolisado e </a:t>
            </a:r>
            <a:r>
              <a:rPr lang="pt-PT" dirty="0" err="1"/>
              <a:t>actue</a:t>
            </a:r>
            <a:r>
              <a:rPr lang="pt-PT" dirty="0"/>
              <a:t> apenas onde é necessário, ou seja no cólon (neste caso não devem ser tomados com produtos que reduzam a acidez do trato gastrointestinal, tais como leite, antiácidos, ou inibidores da bomba de protões, evitando deste modo a dissolução prematura da camada </a:t>
            </a:r>
            <a:r>
              <a:rPr lang="pt-PT" dirty="0" err="1"/>
              <a:t>protectora</a:t>
            </a:r>
            <a:r>
              <a:rPr lang="pt-PT" dirty="0"/>
              <a:t>).</a:t>
            </a:r>
            <a:r>
              <a:rPr lang="pt-PT" baseline="30000" dirty="0"/>
              <a:t>1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02440D-C45E-4ADF-AC67-471AA0BF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Caso prático 2 : dor abdominal (III)</a:t>
            </a:r>
          </a:p>
        </p:txBody>
      </p:sp>
    </p:spTree>
    <p:extLst>
      <p:ext uri="{BB962C8B-B14F-4D97-AF65-F5344CB8AC3E}">
        <p14:creationId xmlns:p14="http://schemas.microsoft.com/office/powerpoint/2010/main" val="256571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Mitos e desafios no tratamento da obstipaç</a:t>
            </a:r>
            <a:r>
              <a:rPr lang="pt-PT" dirty="0"/>
              <a:t>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pt-BR" dirty="0"/>
          </a:p>
          <a:p>
            <a:endParaRPr lang="pt-BR" dirty="0"/>
          </a:p>
        </p:txBody>
      </p:sp>
      <p:graphicFrame>
        <p:nvGraphicFramePr>
          <p:cNvPr id="6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439443"/>
              </p:ext>
            </p:extLst>
          </p:nvPr>
        </p:nvGraphicFramePr>
        <p:xfrm>
          <a:off x="701457" y="925798"/>
          <a:ext cx="9682619" cy="4543044"/>
        </p:xfrm>
        <a:graphic>
          <a:graphicData uri="http://schemas.openxmlformats.org/drawingml/2006/table">
            <a:tbl>
              <a:tblPr/>
              <a:tblGrid>
                <a:gridCol w="224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2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Sabemos</a:t>
                      </a:r>
                      <a:r>
                        <a:rPr kumimoji="0" lang="en-GB" alt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Mesmo</a:t>
                      </a:r>
                      <a:r>
                        <a:rPr kumimoji="0" lang="en-GB" alt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?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Pensamos</a:t>
                      </a:r>
                      <a:r>
                        <a:rPr kumimoji="0" lang="en-GB" alt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 </a:t>
                      </a:r>
                      <a:r>
                        <a:rPr kumimoji="0" lang="en-GB" altLang="pt-B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que</a:t>
                      </a:r>
                      <a:r>
                        <a:rPr kumimoji="0" lang="en-GB" alt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Sabemos</a:t>
                      </a:r>
                      <a:endParaRPr kumimoji="0" lang="en-GB" alt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</a:t>
                      </a:r>
                      <a:r>
                        <a:rPr kumimoji="0" lang="pt-PT" alt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ÃO</a:t>
                      </a:r>
                      <a:endParaRPr kumimoji="0" lang="en-GB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altLang="pt-BR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52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pensamos que n</a:t>
            </a:r>
            <a:r>
              <a:rPr lang="pt-PT" dirty="0"/>
              <a:t>ão sabemos mas na realidade sabemos...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pic>
        <p:nvPicPr>
          <p:cNvPr id="5" name="Picture 7" descr="yoga-i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483" y="1133475"/>
            <a:ext cx="7354084" cy="459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yoga-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6171" y="1847962"/>
            <a:ext cx="36957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8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Mitos e desafios no tratamento da obstipaç</a:t>
            </a:r>
            <a:r>
              <a:rPr lang="pt-PT" dirty="0"/>
              <a:t>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pt-BR" dirty="0"/>
          </a:p>
          <a:p>
            <a:endParaRPr lang="pt-BR" dirty="0"/>
          </a:p>
        </p:txBody>
      </p:sp>
      <p:graphicFrame>
        <p:nvGraphicFramePr>
          <p:cNvPr id="6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917204"/>
              </p:ext>
            </p:extLst>
          </p:nvPr>
        </p:nvGraphicFramePr>
        <p:xfrm>
          <a:off x="1177447" y="1080342"/>
          <a:ext cx="8675039" cy="4543044"/>
        </p:xfrm>
        <a:graphic>
          <a:graphicData uri="http://schemas.openxmlformats.org/drawingml/2006/table">
            <a:tbl>
              <a:tblPr/>
              <a:tblGrid>
                <a:gridCol w="201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6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Sabemos</a:t>
                      </a:r>
                      <a:r>
                        <a:rPr kumimoji="0" lang="en-GB" alt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Mesmo</a:t>
                      </a:r>
                      <a:r>
                        <a:rPr kumimoji="0" lang="en-GB" alt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?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Sim</a:t>
                      </a:r>
                      <a:endParaRPr kumimoji="0" lang="en-GB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Pensamos</a:t>
                      </a:r>
                      <a:r>
                        <a:rPr kumimoji="0" lang="en-GB" alt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 </a:t>
                      </a:r>
                      <a:r>
                        <a:rPr kumimoji="0" lang="en-GB" altLang="pt-B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que</a:t>
                      </a:r>
                      <a:r>
                        <a:rPr kumimoji="0" lang="en-GB" alt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charset="0"/>
                        </a:rPr>
                        <a:t>Sabemos</a:t>
                      </a:r>
                      <a:endParaRPr kumimoji="0" lang="en-GB" alt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</a:t>
                      </a:r>
                      <a:r>
                        <a:rPr kumimoji="0" lang="pt-PT" alt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ÃO</a:t>
                      </a:r>
                      <a:endParaRPr kumimoji="0" lang="en-GB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altLang="pt-BR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alt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66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D5FE29-5875-4158-9D44-149D05401A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Mulher 45 anos. </a:t>
            </a:r>
          </a:p>
          <a:p>
            <a:pPr algn="just"/>
            <a:r>
              <a:rPr lang="pt-BR" dirty="0"/>
              <a:t>Antecedentes de distimia e obesidade. </a:t>
            </a:r>
          </a:p>
          <a:p>
            <a:pPr algn="just"/>
            <a:r>
              <a:rPr lang="pt-BR" dirty="0"/>
              <a:t>Dieta variada prescrita por nutricionista. Medicada com fluoxetina 20 mg/dia nos momentos de </a:t>
            </a:r>
            <a:r>
              <a:rPr lang="pt-BR" dirty="0" err="1"/>
              <a:t>agudizaç</a:t>
            </a:r>
            <a:r>
              <a:rPr lang="pt-PT" dirty="0"/>
              <a:t>ão da patologia (Primavera/Outono). </a:t>
            </a:r>
          </a:p>
          <a:p>
            <a:pPr algn="just"/>
            <a:r>
              <a:rPr lang="pt-PT" dirty="0"/>
              <a:t>Queixas: obstipação sazonal. </a:t>
            </a:r>
          </a:p>
          <a:p>
            <a:pPr algn="just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</a:t>
            </a:r>
            <a:r>
              <a:rPr lang="es-ES" dirty="0" err="1"/>
              <a:t>prático</a:t>
            </a:r>
            <a:r>
              <a:rPr lang="es-ES" dirty="0"/>
              <a:t> </a:t>
            </a:r>
            <a:r>
              <a:rPr lang="pt-PT" dirty="0"/>
              <a:t>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71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7169E19-D877-43CA-864B-3AF90EFE0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4427845-2567-4A2A-832E-B3A5D08D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Pergunta</a:t>
            </a:r>
            <a:r>
              <a:rPr lang="es-ES" dirty="0"/>
              <a:t> 3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61E122-E7AD-4B40-8BF1-A69806437F1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 err="1"/>
              <a:t>Qual</a:t>
            </a:r>
            <a:r>
              <a:rPr lang="es-ES" dirty="0"/>
              <a:t> a </a:t>
            </a:r>
            <a:r>
              <a:rPr lang="es-ES" dirty="0" err="1"/>
              <a:t>melhor</a:t>
            </a:r>
            <a:r>
              <a:rPr lang="es-ES" dirty="0"/>
              <a:t> </a:t>
            </a:r>
            <a:r>
              <a:rPr lang="es-ES" dirty="0" err="1"/>
              <a:t>opção</a:t>
            </a:r>
            <a:r>
              <a:rPr lang="es-ES" dirty="0"/>
              <a:t> </a:t>
            </a:r>
            <a:r>
              <a:rPr lang="es-ES" dirty="0" err="1"/>
              <a:t>terapêutica</a:t>
            </a:r>
            <a:r>
              <a:rPr lang="es-ES" dirty="0"/>
              <a:t>?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607977-A5A2-4CBB-826F-36841A95B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Aumentar dose de fibras.</a:t>
            </a:r>
          </a:p>
          <a:p>
            <a:r>
              <a:rPr lang="pt-PT" dirty="0"/>
              <a:t>Picossulfato de sódio.</a:t>
            </a:r>
          </a:p>
          <a:p>
            <a:r>
              <a:rPr lang="pt-PT" dirty="0"/>
              <a:t>Lactulose.</a:t>
            </a:r>
          </a:p>
          <a:p>
            <a:r>
              <a:rPr lang="pt-PT" dirty="0"/>
              <a:t>Parafina.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5657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40" y="1131192"/>
            <a:ext cx="4041648" cy="416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101272"/>
            <a:ext cx="3163888" cy="43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3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1B163-6F35-444B-A12B-7C5AF0C1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159904"/>
            <a:ext cx="11582400" cy="604800"/>
          </a:xfrm>
        </p:spPr>
        <p:txBody>
          <a:bodyPr/>
          <a:lstStyle/>
          <a:p>
            <a:r>
              <a:rPr lang="pt-PT" dirty="0"/>
              <a:t>Critérios de diagnóstico de obstipação funcional segundo Roma IV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D308C8-E49D-43EB-A960-589E131C6F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56" y="5901975"/>
            <a:ext cx="11582443" cy="295162"/>
          </a:xfrm>
        </p:spPr>
        <p:txBody>
          <a:bodyPr>
            <a:normAutofit/>
          </a:bodyPr>
          <a:lstStyle/>
          <a:p>
            <a:r>
              <a:rPr lang="nl-NL" sz="12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Brian E. Lacy et al. Bowel Disorders </a:t>
            </a:r>
            <a:r>
              <a:rPr lang="pt-PT" sz="12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Gastroenterology 2016;150:1393–1407</a:t>
            </a: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259094-B2CA-400B-BE19-15CE58B4A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0" y="1484618"/>
            <a:ext cx="11582400" cy="4860099"/>
          </a:xfrm>
        </p:spPr>
        <p:txBody>
          <a:bodyPr>
            <a:normAutofit/>
          </a:bodyPr>
          <a:lstStyle/>
          <a:p>
            <a:r>
              <a:rPr lang="pt-PT" sz="2000" dirty="0"/>
              <a:t>≥2 dos seguintes critérios:</a:t>
            </a:r>
          </a:p>
          <a:p>
            <a:pPr lvl="1"/>
            <a:r>
              <a:rPr lang="pt-PT" sz="1600" dirty="0"/>
              <a:t>Esforço defecatório.</a:t>
            </a:r>
          </a:p>
          <a:p>
            <a:pPr lvl="1"/>
            <a:r>
              <a:rPr lang="pt-PT" sz="1600" dirty="0"/>
              <a:t>Fezes granuladas ou em caroços.</a:t>
            </a:r>
          </a:p>
          <a:p>
            <a:pPr lvl="1"/>
            <a:r>
              <a:rPr lang="pt-PT" sz="1600" dirty="0"/>
              <a:t>Sensação de evacuação incompleta.</a:t>
            </a:r>
          </a:p>
          <a:p>
            <a:pPr lvl="1"/>
            <a:r>
              <a:rPr lang="pt-PT" sz="1600" dirty="0"/>
              <a:t>Sensação de bloqueio/obstrução ano rectal.</a:t>
            </a:r>
          </a:p>
          <a:p>
            <a:pPr lvl="1"/>
            <a:r>
              <a:rPr lang="pt-PT" sz="1600" dirty="0"/>
              <a:t>Manobras manuais.</a:t>
            </a:r>
          </a:p>
          <a:p>
            <a:pPr lvl="1"/>
            <a:r>
              <a:rPr lang="pt-PT" sz="1600" dirty="0"/>
              <a:t>Menos de 3 movimentos intestinais espontâneos por semana.</a:t>
            </a:r>
            <a:r>
              <a:rPr lang="pt-PT" dirty="0"/>
              <a:t> </a:t>
            </a:r>
          </a:p>
          <a:p>
            <a:r>
              <a:rPr lang="pt-PT" sz="2000" dirty="0"/>
              <a:t>Fezes moldadas raramente presentes sem recurso a laxantes. </a:t>
            </a:r>
          </a:p>
          <a:p>
            <a:r>
              <a:rPr lang="pt-PT" sz="2000" dirty="0"/>
              <a:t>Ausência de critérios suficientes para o diagnóstico de Síndrome do Intestino Irritável.</a:t>
            </a:r>
          </a:p>
          <a:p>
            <a:r>
              <a:rPr lang="pt-PT" sz="2000" dirty="0"/>
              <a:t>O diagnóstico requer o cumprimento dos critérios nos </a:t>
            </a:r>
            <a:r>
              <a:rPr lang="pt-PT" sz="2000" b="1" dirty="0"/>
              <a:t>3 meses prévios, com início dos sintomas pelo menos 6 meses antes do diagnóstico.</a:t>
            </a:r>
          </a:p>
          <a:p>
            <a:endParaRPr lang="es-ES" dirty="0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B0B45F71-E21B-4801-BBE4-62ECCB441988}"/>
              </a:ext>
            </a:extLst>
          </p:cNvPr>
          <p:cNvGrpSpPr/>
          <p:nvPr/>
        </p:nvGrpSpPr>
        <p:grpSpPr>
          <a:xfrm>
            <a:off x="6400778" y="1850720"/>
            <a:ext cx="2615588" cy="1578280"/>
            <a:chOff x="5392663" y="2743811"/>
            <a:chExt cx="1649758" cy="792088"/>
          </a:xfrm>
        </p:grpSpPr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84558152-CB76-4370-ADB8-AA0773DFAD21}"/>
                </a:ext>
              </a:extLst>
            </p:cNvPr>
            <p:cNvCxnSpPr/>
            <p:nvPr/>
          </p:nvCxnSpPr>
          <p:spPr bwMode="auto">
            <a:xfrm>
              <a:off x="5868144" y="2743811"/>
              <a:ext cx="0" cy="792088"/>
            </a:xfrm>
            <a:prstGeom prst="line">
              <a:avLst/>
            </a:prstGeom>
            <a:solidFill>
              <a:srgbClr val="003366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19">
              <a:extLst>
                <a:ext uri="{FF2B5EF4-FFF2-40B4-BE49-F238E27FC236}">
                  <a16:creationId xmlns:a16="http://schemas.microsoft.com/office/drawing/2014/main" id="{438DD042-8DD9-4C66-AE41-B59D373F0C8D}"/>
                </a:ext>
              </a:extLst>
            </p:cNvPr>
            <p:cNvCxnSpPr/>
            <p:nvPr/>
          </p:nvCxnSpPr>
          <p:spPr bwMode="auto">
            <a:xfrm>
              <a:off x="5392663" y="2743811"/>
              <a:ext cx="504056" cy="0"/>
            </a:xfrm>
            <a:prstGeom prst="line">
              <a:avLst/>
            </a:prstGeom>
            <a:solidFill>
              <a:srgbClr val="003366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26">
              <a:extLst>
                <a:ext uri="{FF2B5EF4-FFF2-40B4-BE49-F238E27FC236}">
                  <a16:creationId xmlns:a16="http://schemas.microsoft.com/office/drawing/2014/main" id="{287AA6DF-8F90-4152-B1BD-01DF70B40388}"/>
                </a:ext>
              </a:extLst>
            </p:cNvPr>
            <p:cNvCxnSpPr/>
            <p:nvPr/>
          </p:nvCxnSpPr>
          <p:spPr bwMode="auto">
            <a:xfrm>
              <a:off x="5402188" y="3535899"/>
              <a:ext cx="497210" cy="0"/>
            </a:xfrm>
            <a:prstGeom prst="line">
              <a:avLst/>
            </a:prstGeom>
            <a:solidFill>
              <a:srgbClr val="003366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F25AC1BA-B4CE-476D-A896-6017CFB0E96D}"/>
                </a:ext>
              </a:extLst>
            </p:cNvPr>
            <p:cNvCxnSpPr/>
            <p:nvPr/>
          </p:nvCxnSpPr>
          <p:spPr bwMode="auto">
            <a:xfrm>
              <a:off x="5868144" y="3175859"/>
              <a:ext cx="1174277" cy="0"/>
            </a:xfrm>
            <a:prstGeom prst="line">
              <a:avLst/>
            </a:prstGeom>
            <a:solidFill>
              <a:srgbClr val="003366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D57E915-8902-42A7-918A-2E7243FFA93C}"/>
              </a:ext>
            </a:extLst>
          </p:cNvPr>
          <p:cNvSpPr/>
          <p:nvPr/>
        </p:nvSpPr>
        <p:spPr>
          <a:xfrm>
            <a:off x="9340203" y="2449990"/>
            <a:ext cx="2181879" cy="52322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PT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+ 25% </a:t>
            </a:r>
          </a:p>
          <a:p>
            <a:pPr algn="ctr"/>
            <a:r>
              <a:rPr lang="pt-PT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movimentos intestinais</a:t>
            </a:r>
          </a:p>
        </p:txBody>
      </p:sp>
    </p:spTree>
    <p:extLst>
      <p:ext uri="{BB962C8B-B14F-4D97-AF65-F5344CB8AC3E}">
        <p14:creationId xmlns:p14="http://schemas.microsoft.com/office/powerpoint/2010/main" val="2801355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556B8-8E6E-4673-9222-DB064E48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Mito: tolerância aos laxantes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D83EAC3-54DF-4E4F-B29C-08282FF48D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57" y="5413942"/>
            <a:ext cx="11582443" cy="860303"/>
          </a:xfrm>
        </p:spPr>
        <p:txBody>
          <a:bodyPr>
            <a:normAutofit/>
          </a:bodyPr>
          <a:lstStyle/>
          <a:p>
            <a:r>
              <a:rPr lang="en-US" sz="1200" dirty="0"/>
              <a:t>1- </a:t>
            </a:r>
            <a:r>
              <a:rPr lang="en-US" sz="1200" dirty="0" err="1"/>
              <a:t>Ruidisch</a:t>
            </a:r>
            <a:r>
              <a:rPr lang="en-US" sz="1200" dirty="0"/>
              <a:t> M, Hutt H-J, </a:t>
            </a:r>
            <a:r>
              <a:rPr lang="en-US" sz="1200" dirty="0" err="1"/>
              <a:t>Konig</a:t>
            </a:r>
            <a:r>
              <a:rPr lang="en-US" sz="1200" dirty="0"/>
              <a:t> E. Long-term laxative treatment with bisacodyl. Efficacy and tolerability in patients with spinal cord injuries. </a:t>
            </a:r>
            <a:r>
              <a:rPr lang="en-US" sz="1200" dirty="0" err="1"/>
              <a:t>Arztliche</a:t>
            </a:r>
            <a:r>
              <a:rPr lang="en-US" sz="1200" dirty="0"/>
              <a:t> </a:t>
            </a:r>
            <a:r>
              <a:rPr lang="en-US" sz="1200" dirty="0" err="1"/>
              <a:t>Forschung</a:t>
            </a:r>
            <a:r>
              <a:rPr lang="en-US" sz="1200" dirty="0"/>
              <a:t> 1994; 41</a:t>
            </a:r>
          </a:p>
          <a:p>
            <a:pPr lvl="0"/>
            <a:r>
              <a:rPr lang="en-US" sz="1200" dirty="0"/>
              <a:t>2- Bengtsson M, Ohlsson B. Retrospective study of long-term treatment with sodium </a:t>
            </a:r>
            <a:r>
              <a:rPr lang="en-US" sz="1200" dirty="0" err="1"/>
              <a:t>picosulfate</a:t>
            </a:r>
            <a:r>
              <a:rPr lang="en-US" sz="1200" dirty="0"/>
              <a:t>. Eur J Gastroenterol </a:t>
            </a:r>
            <a:r>
              <a:rPr lang="en-US" sz="1200" dirty="0" err="1"/>
              <a:t>Hepatol</a:t>
            </a:r>
            <a:r>
              <a:rPr lang="en-US" sz="1200" dirty="0"/>
              <a:t> 2004; 16:433-434</a:t>
            </a:r>
            <a:endParaRPr lang="pt-PT" sz="1200" dirty="0"/>
          </a:p>
          <a:p>
            <a:pPr lvl="0"/>
            <a:r>
              <a:rPr lang="en-US" sz="1200" dirty="0"/>
              <a:t>3- Schultz-Merkel D. Eine </a:t>
            </a:r>
            <a:r>
              <a:rPr lang="en-US" sz="1200" dirty="0" err="1"/>
              <a:t>Studie</a:t>
            </a:r>
            <a:r>
              <a:rPr lang="en-US" sz="1200" dirty="0"/>
              <a:t> </a:t>
            </a:r>
            <a:r>
              <a:rPr lang="en-US" sz="1200" dirty="0" err="1"/>
              <a:t>zur</a:t>
            </a:r>
            <a:r>
              <a:rPr lang="en-US" sz="1200" dirty="0"/>
              <a:t> </a:t>
            </a:r>
            <a:r>
              <a:rPr lang="en-US" sz="1200" dirty="0" err="1"/>
              <a:t>Anwendung</a:t>
            </a:r>
            <a:r>
              <a:rPr lang="en-US" sz="1200" dirty="0"/>
              <a:t> von </a:t>
            </a:r>
            <a:r>
              <a:rPr lang="en-US" sz="1200" dirty="0" err="1"/>
              <a:t>Natriumpicosulfat</a:t>
            </a:r>
            <a:r>
              <a:rPr lang="en-US" sz="1200" dirty="0"/>
              <a:t> </a:t>
            </a:r>
            <a:r>
              <a:rPr lang="en-US" sz="1200" dirty="0" err="1"/>
              <a:t>bei</a:t>
            </a:r>
            <a:r>
              <a:rPr lang="en-US" sz="1200" dirty="0"/>
              <a:t> </a:t>
            </a:r>
            <a:r>
              <a:rPr lang="en-US" sz="1200" dirty="0" err="1"/>
              <a:t>Krankenhauspatienten</a:t>
            </a:r>
            <a:r>
              <a:rPr lang="en-US" sz="1200" dirty="0"/>
              <a:t>. Der </a:t>
            </a:r>
            <a:r>
              <a:rPr lang="en-US" sz="1200" dirty="0" err="1"/>
              <a:t>informierte</a:t>
            </a:r>
            <a:r>
              <a:rPr lang="en-US" sz="1200" dirty="0"/>
              <a:t> </a:t>
            </a:r>
            <a:r>
              <a:rPr lang="en-US" sz="1200" dirty="0" err="1"/>
              <a:t>Artz</a:t>
            </a:r>
            <a:r>
              <a:rPr lang="en-US" sz="1200" dirty="0"/>
              <a:t> 1978; 6:71-73 </a:t>
            </a:r>
            <a:endParaRPr lang="pt-PT" sz="1200" dirty="0"/>
          </a:p>
          <a:p>
            <a:endParaRPr lang="pt-PT" sz="1200" dirty="0"/>
          </a:p>
          <a:p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3976AB2-CF6D-434D-A281-8315605B1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" y="1252604"/>
            <a:ext cx="11403980" cy="4072028"/>
          </a:xfrm>
        </p:spPr>
        <p:txBody>
          <a:bodyPr>
            <a:noAutofit/>
          </a:bodyPr>
          <a:lstStyle/>
          <a:p>
            <a:pPr algn="just"/>
            <a:r>
              <a:rPr lang="pt-PT" sz="2000" dirty="0"/>
              <a:t>Um estudo </a:t>
            </a:r>
            <a:r>
              <a:rPr lang="pt-PT" sz="2000" dirty="0" err="1"/>
              <a:t>retrospectivo</a:t>
            </a:r>
            <a:r>
              <a:rPr lang="pt-PT" sz="2000" dirty="0"/>
              <a:t> com doentes paraplégicos (n=101) demonstrou que a toma a longo prazo [média 14,8 anos (2-34 anos)] de </a:t>
            </a:r>
            <a:r>
              <a:rPr lang="pt-PT" sz="2000" dirty="0" err="1"/>
              <a:t>bisacodilo</a:t>
            </a:r>
            <a:r>
              <a:rPr lang="pt-PT" sz="2000" dirty="0"/>
              <a:t>, (comprimido e supositórios) não causa habituação ou tolerância. Não houve necessidade de aumentar a dose, nem se registaram acontecimentos adversos graves.</a:t>
            </a:r>
            <a:r>
              <a:rPr lang="pt-PT" sz="2000" baseline="30000" dirty="0"/>
              <a:t>1</a:t>
            </a:r>
            <a:endParaRPr lang="pt-PT" sz="2000" dirty="0"/>
          </a:p>
          <a:p>
            <a:pPr algn="just"/>
            <a:r>
              <a:rPr lang="pt-PT" sz="2000" dirty="0"/>
              <a:t>Verificou-se num estudo que após a toma a longo prazo (n=35, média 10 anos, alguns doentes +20 anos) de </a:t>
            </a:r>
            <a:r>
              <a:rPr lang="pt-PT" sz="2000" dirty="0" err="1"/>
              <a:t>picossulfato</a:t>
            </a:r>
            <a:r>
              <a:rPr lang="pt-PT" sz="2000" dirty="0"/>
              <a:t> de sódio, ~50% dos doentes aumentaram moderadamente a dose (12 gotas) contudo sem ultrapassar a dose máxima recomendada. Num outro estudo com doentes hospitalizados (n=80) não se observou tolerância após a toma de </a:t>
            </a:r>
            <a:r>
              <a:rPr lang="pt-PT" sz="2000" dirty="0" err="1"/>
              <a:t>picossulfato</a:t>
            </a:r>
            <a:r>
              <a:rPr lang="pt-PT" sz="2000" dirty="0"/>
              <a:t> de sódio. Nos 2 estudos a dose foi reduzida em muitos doentes sem perda de eficácia e não se registaram alterações no equilíbrio electrolítico nem acontecimentos adversos graves.</a:t>
            </a:r>
            <a:r>
              <a:rPr lang="pt-PT" sz="2000" baseline="30000" dirty="0"/>
              <a:t>2,3</a:t>
            </a:r>
            <a:endParaRPr lang="pt-PT" sz="2000" dirty="0"/>
          </a:p>
          <a:p>
            <a:pPr algn="just"/>
            <a:r>
              <a:rPr lang="pt-PT" sz="2000" b="1" i="1" dirty="0"/>
              <a:t>Conclusão:</a:t>
            </a:r>
            <a:r>
              <a:rPr lang="pt-PT" sz="2000" dirty="0"/>
              <a:t> </a:t>
            </a:r>
            <a:r>
              <a:rPr lang="pt-PT" sz="2000" b="1" i="1" dirty="0"/>
              <a:t>Bisacodilo e picossulfato de sódio não causam habituação ou tolerância quando tomados de acordo com a posologia correcta.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086807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6CE817-4B9F-4186-B755-5DE169F4D6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797AE-FF86-43A8-99CD-C472EDFFE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Homem</a:t>
            </a:r>
            <a:r>
              <a:rPr lang="en-GB" dirty="0"/>
              <a:t> 67 </a:t>
            </a:r>
            <a:r>
              <a:rPr lang="en-GB" dirty="0" err="1"/>
              <a:t>anos</a:t>
            </a:r>
            <a:r>
              <a:rPr lang="en-GB" dirty="0"/>
              <a:t>.</a:t>
            </a:r>
          </a:p>
          <a:p>
            <a:r>
              <a:rPr lang="en-GB" dirty="0" err="1"/>
              <a:t>Antecedentes</a:t>
            </a:r>
            <a:r>
              <a:rPr lang="en-GB" dirty="0"/>
              <a:t> de </a:t>
            </a:r>
            <a:r>
              <a:rPr lang="en-GB" dirty="0" err="1"/>
              <a:t>perturbação</a:t>
            </a:r>
            <a:r>
              <a:rPr lang="en-GB" dirty="0"/>
              <a:t> </a:t>
            </a:r>
            <a:r>
              <a:rPr lang="en-GB"/>
              <a:t>obscessivo-compulsiva.</a:t>
            </a:r>
            <a:endParaRPr lang="en-GB" dirty="0"/>
          </a:p>
          <a:p>
            <a:r>
              <a:rPr lang="en-GB" dirty="0" err="1"/>
              <a:t>Vem</a:t>
            </a:r>
            <a:r>
              <a:rPr lang="en-GB" dirty="0"/>
              <a:t> à consulta </a:t>
            </a:r>
            <a:r>
              <a:rPr lang="en-GB" dirty="0" err="1"/>
              <a:t>porque</a:t>
            </a:r>
            <a:r>
              <a:rPr lang="en-GB" dirty="0"/>
              <a:t> “</a:t>
            </a:r>
            <a:r>
              <a:rPr lang="en-GB" dirty="0" err="1"/>
              <a:t>não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movimentos</a:t>
            </a:r>
            <a:r>
              <a:rPr lang="en-GB" dirty="0"/>
              <a:t> </a:t>
            </a:r>
            <a:r>
              <a:rPr lang="en-GB" dirty="0" err="1"/>
              <a:t>intestinais</a:t>
            </a:r>
            <a:r>
              <a:rPr lang="en-GB" dirty="0"/>
              <a:t> de forma </a:t>
            </a:r>
            <a:r>
              <a:rPr lang="en-GB" dirty="0" err="1"/>
              <a:t>diária</a:t>
            </a:r>
            <a:r>
              <a:rPr lang="en-GB" dirty="0"/>
              <a:t>” e </a:t>
            </a:r>
            <a:r>
              <a:rPr lang="en-GB" dirty="0" err="1"/>
              <a:t>utiliza</a:t>
            </a:r>
            <a:r>
              <a:rPr lang="en-GB" dirty="0"/>
              <a:t> </a:t>
            </a:r>
            <a:r>
              <a:rPr lang="en-GB" dirty="0" err="1"/>
              <a:t>laxantes</a:t>
            </a:r>
            <a:r>
              <a:rPr lang="en-GB" dirty="0"/>
              <a:t> </a:t>
            </a:r>
            <a:r>
              <a:rPr lang="en-GB" dirty="0" err="1"/>
              <a:t>diariamente</a:t>
            </a:r>
            <a:r>
              <a:rPr lang="en-GB" dirty="0"/>
              <a:t>. </a:t>
            </a:r>
            <a:r>
              <a:rPr lang="en-GB" dirty="0" err="1"/>
              <a:t>Verbaliza</a:t>
            </a:r>
            <a:r>
              <a:rPr lang="en-GB" dirty="0"/>
              <a:t> </a:t>
            </a:r>
            <a:r>
              <a:rPr lang="en-GB" dirty="0" err="1"/>
              <a:t>medo</a:t>
            </a:r>
            <a:r>
              <a:rPr lang="en-GB" dirty="0"/>
              <a:t> de </a:t>
            </a:r>
            <a:r>
              <a:rPr lang="en-GB" dirty="0" err="1"/>
              <a:t>laxantes</a:t>
            </a:r>
            <a:r>
              <a:rPr lang="en-GB" dirty="0"/>
              <a:t> </a:t>
            </a:r>
            <a:r>
              <a:rPr lang="en-GB" dirty="0" err="1"/>
              <a:t>causarem</a:t>
            </a:r>
            <a:r>
              <a:rPr lang="en-GB" dirty="0"/>
              <a:t> </a:t>
            </a:r>
            <a:r>
              <a:rPr lang="en-GB" dirty="0" err="1"/>
              <a:t>dependência</a:t>
            </a:r>
            <a:r>
              <a:rPr lang="en-GB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E2278-4E19-4789-9FC4-404468C9F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Caso </a:t>
            </a:r>
            <a:r>
              <a:rPr lang="en-GB" dirty="0" err="1"/>
              <a:t>prático</a:t>
            </a:r>
            <a:r>
              <a:rPr lang="en-GB" dirty="0"/>
              <a:t> 4 </a:t>
            </a:r>
          </a:p>
        </p:txBody>
      </p:sp>
    </p:spTree>
    <p:extLst>
      <p:ext uri="{BB962C8B-B14F-4D97-AF65-F5344CB8AC3E}">
        <p14:creationId xmlns:p14="http://schemas.microsoft.com/office/powerpoint/2010/main" val="4076909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AFEE64F-62FA-43AB-A39C-7FF8ADFC59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D37422F-FBC8-4646-8C9B-752AD147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Pergunta</a:t>
            </a:r>
            <a:r>
              <a:rPr lang="es-ES" dirty="0"/>
              <a:t> 4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429A59-70F8-46DD-8D38-C3863543254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 err="1"/>
              <a:t>Qual</a:t>
            </a:r>
            <a:r>
              <a:rPr lang="es-ES" dirty="0"/>
              <a:t> a </a:t>
            </a:r>
            <a:r>
              <a:rPr lang="es-ES" dirty="0" err="1"/>
              <a:t>atitude</a:t>
            </a:r>
            <a:r>
              <a:rPr lang="es-ES" dirty="0"/>
              <a:t> a tomar?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C2C97E-7BB1-4777-B00C-152A2A1FA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Alertar</a:t>
            </a:r>
            <a:r>
              <a:rPr lang="en-GB" dirty="0"/>
              <a:t> para </a:t>
            </a:r>
            <a:r>
              <a:rPr lang="en-GB" dirty="0" err="1"/>
              <a:t>risco</a:t>
            </a:r>
            <a:r>
              <a:rPr lang="en-GB" dirty="0"/>
              <a:t> de </a:t>
            </a:r>
            <a:r>
              <a:rPr lang="en-GB" dirty="0" err="1"/>
              <a:t>dependência</a:t>
            </a:r>
            <a:r>
              <a:rPr lang="en-GB" dirty="0"/>
              <a:t> de </a:t>
            </a:r>
            <a:r>
              <a:rPr lang="en-GB" dirty="0" err="1"/>
              <a:t>laxante</a:t>
            </a:r>
            <a:r>
              <a:rPr lang="en-GB" dirty="0"/>
              <a:t>.</a:t>
            </a:r>
          </a:p>
          <a:p>
            <a:r>
              <a:rPr lang="en-GB" dirty="0" err="1"/>
              <a:t>Alertar</a:t>
            </a:r>
            <a:r>
              <a:rPr lang="en-GB" dirty="0"/>
              <a:t> para </a:t>
            </a:r>
            <a:r>
              <a:rPr lang="en-GB" dirty="0" err="1"/>
              <a:t>risco</a:t>
            </a:r>
            <a:r>
              <a:rPr lang="en-GB" dirty="0"/>
              <a:t> de </a:t>
            </a:r>
            <a:r>
              <a:rPr lang="en-GB" dirty="0" err="1"/>
              <a:t>dependência</a:t>
            </a:r>
            <a:r>
              <a:rPr lang="en-GB" dirty="0"/>
              <a:t> dos </a:t>
            </a:r>
            <a:r>
              <a:rPr lang="en-GB" dirty="0" err="1"/>
              <a:t>laxantes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altas</a:t>
            </a:r>
            <a:r>
              <a:rPr lang="en-GB" dirty="0"/>
              <a:t> doses.</a:t>
            </a:r>
          </a:p>
          <a:p>
            <a:r>
              <a:rPr lang="en-GB" dirty="0" err="1"/>
              <a:t>Alertar</a:t>
            </a:r>
            <a:r>
              <a:rPr lang="en-GB" dirty="0"/>
              <a:t> para </a:t>
            </a:r>
            <a:r>
              <a:rPr lang="en-GB" dirty="0" err="1"/>
              <a:t>risco</a:t>
            </a:r>
            <a:r>
              <a:rPr lang="en-GB" dirty="0"/>
              <a:t> de </a:t>
            </a:r>
            <a:r>
              <a:rPr lang="en-GB" dirty="0" err="1"/>
              <a:t>não</a:t>
            </a:r>
            <a:r>
              <a:rPr lang="en-GB" dirty="0"/>
              <a:t> </a:t>
            </a:r>
            <a:r>
              <a:rPr lang="en-GB" dirty="0" err="1"/>
              <a:t>evacuar</a:t>
            </a:r>
            <a:r>
              <a:rPr lang="en-GB" dirty="0"/>
              <a:t> </a:t>
            </a:r>
            <a:r>
              <a:rPr lang="en-GB" dirty="0" err="1"/>
              <a:t>diariamente</a:t>
            </a:r>
            <a:r>
              <a:rPr lang="en-GB" dirty="0"/>
              <a:t>.</a:t>
            </a:r>
          </a:p>
          <a:p>
            <a:r>
              <a:rPr lang="en-GB" dirty="0" err="1"/>
              <a:t>Prescrever</a:t>
            </a:r>
            <a:r>
              <a:rPr lang="en-GB" dirty="0"/>
              <a:t> </a:t>
            </a:r>
            <a:r>
              <a:rPr lang="en-GB" dirty="0" err="1"/>
              <a:t>laxante</a:t>
            </a:r>
            <a:r>
              <a:rPr lang="en-GB" dirty="0"/>
              <a:t> se </a:t>
            </a:r>
            <a:r>
              <a:rPr lang="en-GB" dirty="0" err="1"/>
              <a:t>cumpridos</a:t>
            </a:r>
            <a:r>
              <a:rPr lang="en-GB" dirty="0"/>
              <a:t> </a:t>
            </a:r>
            <a:r>
              <a:rPr lang="en-GB" dirty="0" err="1"/>
              <a:t>critérios</a:t>
            </a:r>
            <a:r>
              <a:rPr lang="en-GB" dirty="0"/>
              <a:t> </a:t>
            </a:r>
            <a:r>
              <a:rPr lang="en-GB" dirty="0" err="1"/>
              <a:t>roma</a:t>
            </a:r>
            <a:r>
              <a:rPr lang="en-GB" dirty="0"/>
              <a:t> IV.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1995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laxantes n</a:t>
            </a:r>
            <a:r>
              <a:rPr lang="pt-PT" dirty="0" err="1"/>
              <a:t>ão</a:t>
            </a:r>
            <a:r>
              <a:rPr lang="pt-PT" dirty="0"/>
              <a:t> causam dependência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50729" y="5301208"/>
            <a:ext cx="11841271" cy="986858"/>
          </a:xfrm>
        </p:spPr>
        <p:txBody>
          <a:bodyPr>
            <a:no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1-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https://www.wjgnet.com/1007-9327/abstract/v18/i36/4994.htm</a:t>
            </a:r>
            <a:endParaRPr lang="en-US" sz="1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t-PT" sz="1200" dirty="0">
                <a:solidFill>
                  <a:srgbClr val="00040C"/>
                </a:solidFill>
              </a:rPr>
              <a:t>2-Ruidisch MH, Hutt H-J, König E. Laxanzien-Langzeittherapie mit Bisacodyl. Wirksamkeit und Verträglichkeit bei Patienten mit Rückenmarkverletzungen. Ärztliche Forschung 1994;41:3-8; </a:t>
            </a:r>
          </a:p>
          <a:p>
            <a:r>
              <a:rPr lang="pt-PT" sz="1200" dirty="0">
                <a:solidFill>
                  <a:srgbClr val="00040C"/>
                </a:solidFill>
              </a:rPr>
              <a:t>3-Bengtsson M, Ohlsson B. Retrospective study of long-term treatment with sodium picosulfate. Eur J Gastroenterol Hepatol 2004;16:433-4; </a:t>
            </a:r>
          </a:p>
          <a:p>
            <a:r>
              <a:rPr lang="pt-PT" sz="1200" dirty="0">
                <a:solidFill>
                  <a:srgbClr val="00040C"/>
                </a:solidFill>
              </a:rPr>
              <a:t>4- Muller-Lissner SA, Kamm MA, Scarpignato C, et al. Myths and misconceptions about chronic constipation. Am J Gastroenterol 2005;100:232-242.</a:t>
            </a:r>
          </a:p>
          <a:p>
            <a:endParaRPr lang="pt-PT" sz="1200" dirty="0">
              <a:solidFill>
                <a:srgbClr val="00040C"/>
              </a:solidFill>
            </a:endParaRPr>
          </a:p>
          <a:p>
            <a:endParaRPr lang="pt-BR" sz="1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1017306"/>
            <a:ext cx="11582400" cy="428390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s-ES" sz="4300" dirty="0"/>
              <a:t>A </a:t>
            </a:r>
            <a:r>
              <a:rPr lang="es-ES" sz="4300" dirty="0" err="1"/>
              <a:t>depend</a:t>
            </a:r>
            <a:r>
              <a:rPr lang="pt-PT" sz="4300" dirty="0" err="1"/>
              <a:t>ê</a:t>
            </a:r>
            <a:r>
              <a:rPr lang="es-ES" sz="4300" dirty="0" err="1"/>
              <a:t>ncia</a:t>
            </a:r>
            <a:r>
              <a:rPr lang="es-ES" sz="4300" dirty="0"/>
              <a:t> </a:t>
            </a:r>
            <a:r>
              <a:rPr lang="es-ES" sz="4300" dirty="0" err="1"/>
              <a:t>ocorre</a:t>
            </a:r>
            <a:r>
              <a:rPr lang="es-ES" sz="4300" dirty="0"/>
              <a:t> </a:t>
            </a:r>
            <a:r>
              <a:rPr lang="es-ES" sz="4300" dirty="0" err="1"/>
              <a:t>após</a:t>
            </a:r>
            <a:r>
              <a:rPr lang="es-ES" sz="4300" dirty="0"/>
              <a:t> a </a:t>
            </a:r>
            <a:r>
              <a:rPr lang="es-ES" sz="4300" dirty="0" err="1"/>
              <a:t>ativação</a:t>
            </a:r>
            <a:r>
              <a:rPr lang="es-ES" sz="4300" dirty="0"/>
              <a:t> do sistema dopaminérgico </a:t>
            </a:r>
            <a:r>
              <a:rPr lang="es-ES" sz="4300" dirty="0" err="1"/>
              <a:t>quando</a:t>
            </a:r>
            <a:r>
              <a:rPr lang="es-ES" sz="4300" dirty="0"/>
              <a:t> o fármaco </a:t>
            </a:r>
            <a:r>
              <a:rPr lang="es-ES" sz="4300" dirty="0" err="1"/>
              <a:t>atravessa</a:t>
            </a:r>
            <a:r>
              <a:rPr lang="es-ES" sz="4300" dirty="0"/>
              <a:t> a </a:t>
            </a:r>
            <a:r>
              <a:rPr lang="es-ES" sz="4300" dirty="0" err="1"/>
              <a:t>barreira</a:t>
            </a:r>
            <a:r>
              <a:rPr lang="es-ES" sz="4300" dirty="0"/>
              <a:t> </a:t>
            </a:r>
            <a:r>
              <a:rPr lang="es-ES" sz="4300" dirty="0" err="1"/>
              <a:t>hemato</a:t>
            </a:r>
            <a:r>
              <a:rPr lang="es-ES" sz="4300" dirty="0"/>
              <a:t>-encefálica.</a:t>
            </a:r>
          </a:p>
          <a:p>
            <a:pPr algn="just"/>
            <a:r>
              <a:rPr lang="es-ES" sz="4300" dirty="0"/>
              <a:t>Os laxantes </a:t>
            </a:r>
            <a:r>
              <a:rPr lang="es-ES" sz="4300" dirty="0" err="1"/>
              <a:t>não</a:t>
            </a:r>
            <a:r>
              <a:rPr lang="es-ES" sz="4300" dirty="0"/>
              <a:t> </a:t>
            </a:r>
            <a:r>
              <a:rPr lang="es-ES" sz="4300" dirty="0" err="1"/>
              <a:t>são</a:t>
            </a:r>
            <a:r>
              <a:rPr lang="es-ES" sz="4300" dirty="0"/>
              <a:t> </a:t>
            </a:r>
            <a:r>
              <a:rPr lang="es-ES" sz="4300" dirty="0" err="1"/>
              <a:t>absorvidos</a:t>
            </a:r>
            <a:r>
              <a:rPr lang="es-ES" sz="4300" dirty="0"/>
              <a:t> para a </a:t>
            </a:r>
            <a:r>
              <a:rPr lang="es-ES" sz="4300" dirty="0" err="1"/>
              <a:t>corrente</a:t>
            </a:r>
            <a:r>
              <a:rPr lang="es-ES" sz="4300" dirty="0"/>
              <a:t> sanguínea pelo que </a:t>
            </a:r>
            <a:r>
              <a:rPr lang="es-ES" sz="4300" dirty="0" err="1"/>
              <a:t>não</a:t>
            </a:r>
            <a:r>
              <a:rPr lang="es-ES" sz="4300" dirty="0"/>
              <a:t> </a:t>
            </a:r>
            <a:r>
              <a:rPr lang="es-ES" sz="4300" dirty="0" err="1"/>
              <a:t>chegam</a:t>
            </a:r>
            <a:r>
              <a:rPr lang="es-ES" sz="4300" dirty="0"/>
              <a:t> </a:t>
            </a:r>
            <a:r>
              <a:rPr lang="es-ES" sz="4300" dirty="0" err="1"/>
              <a:t>ao</a:t>
            </a:r>
            <a:r>
              <a:rPr lang="es-ES" sz="4300" dirty="0"/>
              <a:t> Sistema Nervoso Central. </a:t>
            </a:r>
          </a:p>
          <a:p>
            <a:pPr algn="just"/>
            <a:r>
              <a:rPr lang="es-ES" sz="4300" dirty="0" err="1"/>
              <a:t>Portanto</a:t>
            </a:r>
            <a:r>
              <a:rPr lang="es-ES" sz="4300" dirty="0"/>
              <a:t>, </a:t>
            </a:r>
            <a:r>
              <a:rPr lang="es-ES" sz="4300" dirty="0" err="1"/>
              <a:t>não</a:t>
            </a:r>
            <a:r>
              <a:rPr lang="es-ES" sz="4300" dirty="0"/>
              <a:t> existe </a:t>
            </a:r>
            <a:r>
              <a:rPr lang="es-ES" sz="4300" dirty="0" err="1"/>
              <a:t>qualquer</a:t>
            </a:r>
            <a:r>
              <a:rPr lang="es-ES" sz="4300" dirty="0"/>
              <a:t> base farmacológica para a dependencia</a:t>
            </a:r>
            <a:r>
              <a:rPr lang="es-ES" sz="4300" baseline="30000" dirty="0"/>
              <a:t>1</a:t>
            </a:r>
            <a:r>
              <a:rPr lang="es-ES" sz="4300" dirty="0"/>
              <a:t>.</a:t>
            </a:r>
          </a:p>
          <a:p>
            <a:pPr algn="just"/>
            <a:r>
              <a:rPr lang="es-ES" sz="4300" dirty="0" err="1"/>
              <a:t>Não</a:t>
            </a:r>
            <a:r>
              <a:rPr lang="es-ES" sz="4300" dirty="0"/>
              <a:t> se </a:t>
            </a:r>
            <a:r>
              <a:rPr lang="es-ES" sz="4300" dirty="0" err="1"/>
              <a:t>deve</a:t>
            </a:r>
            <a:r>
              <a:rPr lang="es-ES" sz="4300" dirty="0"/>
              <a:t> confundir </a:t>
            </a:r>
            <a:r>
              <a:rPr lang="es-ES" sz="4300" dirty="0" err="1"/>
              <a:t>depend</a:t>
            </a:r>
            <a:r>
              <a:rPr lang="pt-PT" sz="4300" dirty="0" err="1"/>
              <a:t>ê</a:t>
            </a:r>
            <a:r>
              <a:rPr lang="es-ES" sz="4300" dirty="0" err="1"/>
              <a:t>ncia</a:t>
            </a:r>
            <a:r>
              <a:rPr lang="es-ES" sz="4300" dirty="0"/>
              <a:t> </a:t>
            </a:r>
            <a:r>
              <a:rPr lang="es-ES" sz="4300" dirty="0" err="1"/>
              <a:t>com</a:t>
            </a:r>
            <a:r>
              <a:rPr lang="es-ES" sz="4300" dirty="0"/>
              <a:t> uso </a:t>
            </a:r>
            <a:r>
              <a:rPr lang="es-ES" sz="4300" dirty="0" err="1"/>
              <a:t>incorreto</a:t>
            </a:r>
            <a:r>
              <a:rPr lang="es-ES" sz="4300" dirty="0"/>
              <a:t> dos laxantes </a:t>
            </a:r>
            <a:r>
              <a:rPr lang="es-ES" sz="4300" dirty="0" err="1"/>
              <a:t>em</a:t>
            </a:r>
            <a:r>
              <a:rPr lang="es-ES" sz="4300" dirty="0"/>
              <a:t> </a:t>
            </a:r>
            <a:r>
              <a:rPr lang="es-ES" sz="4300" dirty="0" err="1"/>
              <a:t>doentes</a:t>
            </a:r>
            <a:r>
              <a:rPr lang="es-ES" sz="4300" dirty="0"/>
              <a:t> </a:t>
            </a:r>
            <a:r>
              <a:rPr lang="es-ES" sz="4300" dirty="0" err="1"/>
              <a:t>com</a:t>
            </a:r>
            <a:r>
              <a:rPr lang="es-ES" sz="4300" dirty="0"/>
              <a:t> patología psiquiátrica (ex. anorexia)</a:t>
            </a:r>
          </a:p>
          <a:p>
            <a:pPr algn="just"/>
            <a:r>
              <a:rPr lang="pt-PT" sz="4300" dirty="0"/>
              <a:t>A utilização crónica de bisacodilo (&gt; 30 anos) não se associou a dependência, tolerância ou perda de eficácia</a:t>
            </a:r>
            <a:r>
              <a:rPr lang="pt-PT" sz="4300" baseline="30000" dirty="0"/>
              <a:t>2 </a:t>
            </a:r>
            <a:r>
              <a:rPr lang="es-ES" sz="4300" dirty="0"/>
              <a:t>.</a:t>
            </a:r>
            <a:endParaRPr lang="pt-PT" sz="4300" baseline="30000" dirty="0"/>
          </a:p>
          <a:p>
            <a:pPr algn="just"/>
            <a:r>
              <a:rPr lang="pt-PT" sz="4300" dirty="0"/>
              <a:t>A utilização crónica de picossulfato de sódio ao longo de mais de 20 anos não se associou a efeito de tolerância</a:t>
            </a:r>
            <a:r>
              <a:rPr lang="pt-PT" sz="4300" baseline="30000" dirty="0"/>
              <a:t>3 </a:t>
            </a:r>
            <a:r>
              <a:rPr lang="es-ES" sz="4300" dirty="0"/>
              <a:t>.</a:t>
            </a:r>
            <a:endParaRPr lang="pt-PT" sz="4300" baseline="30000" dirty="0"/>
          </a:p>
          <a:p>
            <a:pPr algn="just"/>
            <a:r>
              <a:rPr lang="pt-PT" sz="4300" dirty="0"/>
              <a:t>Não existe evidência que sugira o agravamento da obstipação (efeito “</a:t>
            </a:r>
            <a:r>
              <a:rPr lang="pt-PT" sz="4300" dirty="0" err="1"/>
              <a:t>rebound</a:t>
            </a:r>
            <a:r>
              <a:rPr lang="pt-PT" sz="4300" dirty="0"/>
              <a:t>”) em doentes que interrompam a toma de laxantes de contacto após a sua administração por períodos prolongados</a:t>
            </a:r>
            <a:r>
              <a:rPr lang="pt-PT" sz="4300" baseline="30000" dirty="0"/>
              <a:t>4</a:t>
            </a:r>
            <a:r>
              <a:rPr lang="pt-PT" sz="4300" dirty="0"/>
              <a:t>.</a:t>
            </a:r>
          </a:p>
          <a:p>
            <a:pPr marL="542925" indent="0" algn="just">
              <a:buNone/>
            </a:pPr>
            <a:endParaRPr lang="pt-PT" dirty="0"/>
          </a:p>
          <a:p>
            <a:pPr marL="542925" indent="0" algn="just">
              <a:buNone/>
            </a:pPr>
            <a:endParaRPr lang="pt-PT" dirty="0"/>
          </a:p>
          <a:p>
            <a:pPr marL="542925" indent="0" algn="just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57087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</a:t>
            </a:r>
            <a:r>
              <a:rPr lang="es-ES" dirty="0" err="1"/>
              <a:t>prático</a:t>
            </a:r>
            <a:r>
              <a:rPr lang="es-ES" dirty="0"/>
              <a:t> </a:t>
            </a:r>
            <a:r>
              <a:rPr lang="pt-PT" dirty="0"/>
              <a:t>5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Homem 67 anos. </a:t>
            </a:r>
          </a:p>
          <a:p>
            <a:r>
              <a:rPr lang="pt-BR" dirty="0"/>
              <a:t>Consome &lt;  0,5 Litros de água/dia. </a:t>
            </a:r>
          </a:p>
          <a:p>
            <a:r>
              <a:rPr lang="pt-BR" dirty="0"/>
              <a:t>Antecedentes hemorro</a:t>
            </a:r>
            <a:r>
              <a:rPr lang="pt-PT" dirty="0" err="1"/>
              <a:t>í</a:t>
            </a:r>
            <a:r>
              <a:rPr lang="pt-BR" dirty="0"/>
              <a:t>des. </a:t>
            </a:r>
          </a:p>
          <a:p>
            <a:r>
              <a:rPr lang="pt-BR" dirty="0"/>
              <a:t>Queixas de obstipaç</a:t>
            </a:r>
            <a:r>
              <a:rPr lang="pt-PT" dirty="0"/>
              <a:t>ão sem sinais alarme.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3074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116BF40-04CE-440D-B128-8D3CE67C7D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9956D18-A752-498C-B2B8-65647F41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Pergunta</a:t>
            </a:r>
            <a:r>
              <a:rPr lang="es-ES" dirty="0"/>
              <a:t> 5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FD34F1-B4B9-4F29-9F0E-BB9854F52EC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 err="1"/>
              <a:t>Qual</a:t>
            </a:r>
            <a:r>
              <a:rPr lang="es-ES" dirty="0"/>
              <a:t> a </a:t>
            </a:r>
            <a:r>
              <a:rPr lang="es-ES" dirty="0" err="1"/>
              <a:t>opção</a:t>
            </a:r>
            <a:r>
              <a:rPr lang="es-ES" dirty="0"/>
              <a:t> </a:t>
            </a:r>
            <a:r>
              <a:rPr lang="es-ES" dirty="0" err="1"/>
              <a:t>terapêutica</a:t>
            </a:r>
            <a:r>
              <a:rPr lang="es-ES" dirty="0"/>
              <a:t>?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1E67F4-431C-4689-9DA8-A1B82E27E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Aumento ingestão água.</a:t>
            </a:r>
          </a:p>
          <a:p>
            <a:r>
              <a:rPr lang="pt-PT" dirty="0"/>
              <a:t>Sene.</a:t>
            </a:r>
          </a:p>
          <a:p>
            <a:r>
              <a:rPr lang="pt-PT" dirty="0"/>
              <a:t>Macrogol.</a:t>
            </a:r>
          </a:p>
          <a:p>
            <a:r>
              <a:rPr lang="pt-PT" dirty="0"/>
              <a:t>Fibras.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675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AD092-C47E-474C-9A0E-EEB13C5D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Mito: ingestão líquidos melhora obstipação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8BCFB-E7F2-455B-88A0-BDB8849034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57" y="5894116"/>
            <a:ext cx="11582443" cy="295162"/>
          </a:xfrm>
        </p:spPr>
        <p:txBody>
          <a:bodyPr>
            <a:normAutofit/>
          </a:bodyPr>
          <a:lstStyle/>
          <a:p>
            <a:r>
              <a:rPr lang="en-US" sz="1200" dirty="0"/>
              <a:t>1- Mueller-</a:t>
            </a:r>
            <a:r>
              <a:rPr lang="en-US" sz="1200" dirty="0" err="1"/>
              <a:t>Lissner</a:t>
            </a:r>
            <a:r>
              <a:rPr lang="en-US" sz="1200" dirty="0"/>
              <a:t> S, </a:t>
            </a:r>
            <a:r>
              <a:rPr lang="en-US" sz="1200" dirty="0" err="1"/>
              <a:t>Kamm</a:t>
            </a:r>
            <a:r>
              <a:rPr lang="en-US" sz="1200" dirty="0"/>
              <a:t> M, </a:t>
            </a:r>
            <a:r>
              <a:rPr lang="en-US" sz="1200" dirty="0" err="1"/>
              <a:t>Scarpignato</a:t>
            </a:r>
            <a:r>
              <a:rPr lang="en-US" sz="1200" dirty="0"/>
              <a:t> C, Wald A. Myths and misconceptions about chronic constipation. Am J Gastroenterol 2005; 100:232-242</a:t>
            </a:r>
            <a:endParaRPr lang="pt-PT" sz="1200" dirty="0"/>
          </a:p>
          <a:p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1F2D04F-C58C-4265-821A-D447411FD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2" y="1556792"/>
            <a:ext cx="11281317" cy="3840398"/>
          </a:xfrm>
        </p:spPr>
        <p:txBody>
          <a:bodyPr/>
          <a:lstStyle/>
          <a:p>
            <a:pPr algn="just"/>
            <a:r>
              <a:rPr lang="pt-PT" dirty="0"/>
              <a:t>Pequenas alterações na quantidade de água nas fezes originam mudanças consideráveis na sua consistência. Isto pode explicar o porquê das pessoas acreditarem que as fezes duras podem ser amolecidas pela ingestão de maior quantidade de água.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Os dados disponíveis não sugerem que as fezes possam ser manipuladas de forma clinicamente relevante ao modificar a ingestão de líquidos. Também não há evidência de que a obstipação possa ser tratada com sucesso, aumentando a ingestão de líquidos, a menos que haja evidência de desidratação.</a:t>
            </a:r>
            <a:r>
              <a:rPr lang="pt-PT" baseline="30000" dirty="0"/>
              <a:t>1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68755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8A2BD-16BB-41EC-9AAC-B280695E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Mito: ingestão líquidos melhora obstipação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A32F720-3647-408C-86E4-8FADFFCB8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9471965-1C84-42B1-8D20-092E2F5F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19" y="1069224"/>
            <a:ext cx="5564459" cy="4592024"/>
          </a:xfrm>
        </p:spPr>
        <p:txBody>
          <a:bodyPr>
            <a:normAutofit/>
          </a:bodyPr>
          <a:lstStyle/>
          <a:p>
            <a:pPr algn="just"/>
            <a:r>
              <a:rPr lang="pt-PT" dirty="0"/>
              <a:t>A quantidade de água no organismo é regulada pela a ADH (ou vasopressina) – produzida pela hipófise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Após uma ingestão razoável de água, a diurese aumentará depois de, aproximadamente, 20 minutos, como resultado da queda dos níveis sanguíneos de HAD.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D9099A2-018C-46FC-A1F7-4BE4382F7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79" y="1307976"/>
            <a:ext cx="3143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31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Regras utilizaç</a:t>
            </a:r>
            <a:r>
              <a:rPr lang="pt-PT" dirty="0"/>
              <a:t>ão laxantes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609600" y="5940819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1- J </a:t>
            </a:r>
            <a:r>
              <a:rPr lang="pt-PT" sz="1200" dirty="0" err="1"/>
              <a:t>Gen</a:t>
            </a:r>
            <a:r>
              <a:rPr lang="pt-PT" sz="1200" dirty="0"/>
              <a:t> </a:t>
            </a:r>
            <a:r>
              <a:rPr lang="pt-PT" sz="1200" dirty="0" err="1"/>
              <a:t>Intern</a:t>
            </a:r>
            <a:r>
              <a:rPr lang="pt-PT" sz="1200" dirty="0"/>
              <a:t> </a:t>
            </a:r>
            <a:r>
              <a:rPr lang="pt-PT" sz="1200" dirty="0" err="1"/>
              <a:t>Med</a:t>
            </a:r>
            <a:r>
              <a:rPr lang="pt-PT" sz="1200" dirty="0"/>
              <a:t> 1997; 12:15-24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1453019"/>
            <a:ext cx="11837096" cy="4634630"/>
          </a:xfrm>
        </p:spPr>
        <p:txBody>
          <a:bodyPr>
            <a:normAutofit/>
          </a:bodyPr>
          <a:lstStyle/>
          <a:p>
            <a:pPr algn="just"/>
            <a:r>
              <a:rPr lang="pt-PT" sz="2000" dirty="0"/>
              <a:t>Antes de recomendar um laxante, deve confirmar-se que a obstipação não é causada por doença orgânica ou é iatrogénica.</a:t>
            </a:r>
            <a:endParaRPr lang="pt-BR" sz="2000" dirty="0"/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Os doentes devem ser alertados para evitarem "a escalada posológica" que é frequente, dado que após a dejecção determinada por laxante potente, podem decorrer vários dias sem nova dejecção, por se ter verificado esvaziamento maciço do cólon.</a:t>
            </a:r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PT" sz="2000" dirty="0"/>
              <a:t>A associação de laxantes de classes diferentes é mais eficaz que monoterapia</a:t>
            </a:r>
            <a:r>
              <a:rPr lang="pt-PT" sz="2000" baseline="30000" dirty="0"/>
              <a:t>1</a:t>
            </a:r>
            <a:r>
              <a:rPr lang="pt-PT" sz="2000" dirty="0"/>
              <a:t>. Para aproveitar o sinergismo entre as diferentes classes de laxantes e maximizar o efeito as associações de laxantes devem ser feitas utilizando fármacos de diferentes grupos.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81636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Situaç</a:t>
            </a:r>
            <a:r>
              <a:rPr lang="pt-PT" dirty="0"/>
              <a:t>ões particulares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609557" y="5959455"/>
            <a:ext cx="11582443" cy="295162"/>
          </a:xfrm>
        </p:spPr>
        <p:txBody>
          <a:bodyPr>
            <a:normAutofit/>
          </a:bodyPr>
          <a:lstStyle/>
          <a:p>
            <a:r>
              <a:rPr lang="en-US" sz="1200" dirty="0"/>
              <a:t>World Gastroenterology </a:t>
            </a:r>
            <a:r>
              <a:rPr lang="en-US" sz="1200" dirty="0" err="1"/>
              <a:t>Organisation</a:t>
            </a:r>
            <a:r>
              <a:rPr lang="en-US" sz="1200" dirty="0"/>
              <a:t> Practice Guidelines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-43" y="1252603"/>
            <a:ext cx="11582400" cy="4396635"/>
          </a:xfrm>
        </p:spPr>
        <p:txBody>
          <a:bodyPr>
            <a:normAutofit fontScale="77500" lnSpcReduction="20000"/>
          </a:bodyPr>
          <a:lstStyle/>
          <a:p>
            <a:r>
              <a:rPr lang="pt-PT" dirty="0"/>
              <a:t>Obstipação ocasional (viagens, alteração estilo vida, mudança hábitos alimentares): laxantes de contacto.</a:t>
            </a:r>
          </a:p>
          <a:p>
            <a:endParaRPr lang="pt-PT" dirty="0"/>
          </a:p>
          <a:p>
            <a:r>
              <a:rPr lang="pt-PT" dirty="0"/>
              <a:t>Grávidas: laxantes formadores de volume ou macrogol.</a:t>
            </a:r>
          </a:p>
          <a:p>
            <a:endParaRPr lang="pt-PT" dirty="0"/>
          </a:p>
          <a:p>
            <a:r>
              <a:rPr lang="pt-PT" dirty="0"/>
              <a:t>Lactantes: bisacodilo, picossulfato de sódio ou macrogol.</a:t>
            </a:r>
          </a:p>
          <a:p>
            <a:endParaRPr lang="pt-PT" dirty="0"/>
          </a:p>
          <a:p>
            <a:r>
              <a:rPr lang="pt-PT" dirty="0"/>
              <a:t>Idosos: laxantes osmóticos (especialmente se acamados em detrimento dos formadores de massa).</a:t>
            </a:r>
          </a:p>
          <a:p>
            <a:endParaRPr lang="pt-PT" dirty="0"/>
          </a:p>
          <a:p>
            <a:r>
              <a:rPr lang="pt-PT" dirty="0"/>
              <a:t>Crianças: picossulfato de sódio (comodidade posológica: gotas a partir do nascimento).</a:t>
            </a:r>
          </a:p>
          <a:p>
            <a:endParaRPr lang="pt-PT" dirty="0"/>
          </a:p>
          <a:p>
            <a:r>
              <a:rPr lang="pt-PT" dirty="0"/>
              <a:t>Diabéticos: ter atenção aos laxantes com </a:t>
            </a:r>
            <a:r>
              <a:rPr lang="pt-PT" dirty="0" err="1"/>
              <a:t>lactulose</a:t>
            </a:r>
            <a:r>
              <a:rPr lang="pt-PT" dirty="0"/>
              <a:t> e </a:t>
            </a:r>
            <a:r>
              <a:rPr lang="pt-PT" dirty="0" err="1"/>
              <a:t>sorbitol</a:t>
            </a:r>
            <a:r>
              <a:rPr lang="pt-PT" dirty="0"/>
              <a:t>. Se for pretendido utilizar um laxante osmótico preferir macrogol.</a:t>
            </a:r>
          </a:p>
          <a:p>
            <a:endParaRPr lang="pt-PT" dirty="0"/>
          </a:p>
          <a:p>
            <a:r>
              <a:rPr lang="pt-PT" dirty="0"/>
              <a:t>Doentes terminais: se fezes compactadas usar supositórios de glicerina.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12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E091-1C29-4805-87FA-1CCE185D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Escala</a:t>
            </a:r>
            <a:r>
              <a:rPr lang="en-GB" dirty="0"/>
              <a:t> de Bristol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AC8BA9-BD3B-4893-A1DE-EB2B3B739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7835" y="1086148"/>
            <a:ext cx="3196206" cy="53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07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963746-571F-460A-B681-77D576A5BC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Conclus</a:t>
            </a:r>
            <a:r>
              <a:rPr lang="pt-PT" dirty="0" err="1"/>
              <a:t>ões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2391" y="1520788"/>
            <a:ext cx="11582400" cy="4153502"/>
          </a:xfrm>
        </p:spPr>
        <p:txBody>
          <a:bodyPr>
            <a:normAutofit lnSpcReduction="10000"/>
          </a:bodyPr>
          <a:lstStyle/>
          <a:p>
            <a:r>
              <a:rPr lang="pt-PT" dirty="0"/>
              <a:t>Os laxantes de contacto não causam habituação ou dependência.</a:t>
            </a:r>
          </a:p>
          <a:p>
            <a:pPr marL="542925" indent="0">
              <a:buNone/>
            </a:pPr>
            <a:endParaRPr lang="pt-PT" dirty="0"/>
          </a:p>
          <a:p>
            <a:r>
              <a:rPr lang="pt-PT" dirty="0"/>
              <a:t>Os laxantes de contacto não causam dor abdominal se tomados de acordo com posologia recomendada.</a:t>
            </a:r>
          </a:p>
          <a:p>
            <a:pPr marL="542925" indent="0">
              <a:buNone/>
            </a:pPr>
            <a:endParaRPr lang="pt-PT" dirty="0"/>
          </a:p>
          <a:p>
            <a:r>
              <a:rPr lang="pt-PT" dirty="0"/>
              <a:t>O reforço hídrico como alternativa ao tratamento farmacológico é uma ideia comum dos utentes que deve ser desmistificada.</a:t>
            </a:r>
          </a:p>
          <a:p>
            <a:pPr marL="542925" indent="0">
              <a:buNone/>
            </a:pPr>
            <a:endParaRPr lang="pt-PT" dirty="0"/>
          </a:p>
          <a:p>
            <a:r>
              <a:rPr lang="pt-PT" dirty="0"/>
              <a:t>As fibras nem sempre são tratamento de 1ª linha: há situações particulares que recomendam a utilização preferencial de determinado tipo de laxantes.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184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Obstipaç</a:t>
            </a:r>
            <a:r>
              <a:rPr lang="pt-PT" dirty="0"/>
              <a:t>ão: não é uma doença mas sim um sintoma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609557" y="5786509"/>
            <a:ext cx="11582443" cy="295162"/>
          </a:xfrm>
        </p:spPr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Johanson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JF,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Kralstein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J. Chronic constipation: a survey of the patient perspective. Aliment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Pharmacol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Ther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2007; 25:599–608.</a:t>
            </a:r>
            <a:endParaRPr lang="pt-PT" sz="1200" dirty="0">
              <a:solidFill>
                <a:schemeClr val="bg2">
                  <a:lumMod val="10000"/>
                </a:schemeClr>
              </a:solidFill>
            </a:endParaRPr>
          </a:p>
          <a:p>
            <a:endParaRPr lang="pt-B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30" y="1359090"/>
            <a:ext cx="5519758" cy="413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13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Sinais de alerta na obstipaç</a:t>
            </a:r>
            <a:r>
              <a:rPr lang="pt-PT" dirty="0"/>
              <a:t>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609557" y="5715747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 err="1">
                <a:solidFill>
                  <a:schemeClr val="bg2">
                    <a:lumMod val="10000"/>
                  </a:schemeClr>
                </a:solidFill>
              </a:rPr>
              <a:t>Lindberg</a:t>
            </a:r>
            <a:r>
              <a:rPr lang="pt-PT" sz="1200" dirty="0">
                <a:solidFill>
                  <a:schemeClr val="bg2">
                    <a:lumMod val="10000"/>
                  </a:schemeClr>
                </a:solidFill>
              </a:rPr>
              <a:t> G. </a:t>
            </a:r>
            <a:r>
              <a:rPr lang="pt-PT" sz="1200" dirty="0" err="1">
                <a:solidFill>
                  <a:schemeClr val="bg2">
                    <a:lumMod val="10000"/>
                  </a:schemeClr>
                </a:solidFill>
              </a:rPr>
              <a:t>World</a:t>
            </a:r>
            <a:r>
              <a:rPr lang="pt-PT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1200" dirty="0" err="1">
                <a:solidFill>
                  <a:schemeClr val="bg2">
                    <a:lumMod val="10000"/>
                  </a:schemeClr>
                </a:solidFill>
              </a:rPr>
              <a:t>Gastroenterology</a:t>
            </a:r>
            <a:r>
              <a:rPr lang="pt-PT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1200" dirty="0" err="1">
                <a:solidFill>
                  <a:schemeClr val="bg2">
                    <a:lumMod val="10000"/>
                  </a:schemeClr>
                </a:solidFill>
              </a:rPr>
              <a:t>Organisation</a:t>
            </a:r>
            <a:r>
              <a:rPr lang="pt-PT" sz="1200" dirty="0">
                <a:solidFill>
                  <a:schemeClr val="bg2">
                    <a:lumMod val="10000"/>
                  </a:schemeClr>
                </a:solidFill>
              </a:rPr>
              <a:t> global </a:t>
            </a:r>
            <a:r>
              <a:rPr lang="pt-PT" sz="1200" dirty="0" err="1">
                <a:solidFill>
                  <a:schemeClr val="bg2">
                    <a:lumMod val="10000"/>
                  </a:schemeClr>
                </a:solidFill>
              </a:rPr>
              <a:t>guideline</a:t>
            </a:r>
            <a:r>
              <a:rPr lang="pt-PT" sz="1200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pt-PT" sz="1200" dirty="0" err="1">
                <a:solidFill>
                  <a:schemeClr val="bg2">
                    <a:lumMod val="10000"/>
                  </a:schemeClr>
                </a:solidFill>
              </a:rPr>
              <a:t>Constipation</a:t>
            </a:r>
            <a:r>
              <a:rPr lang="pt-PT" sz="1200" dirty="0">
                <a:solidFill>
                  <a:schemeClr val="bg2">
                    <a:lumMod val="10000"/>
                  </a:schemeClr>
                </a:solidFill>
              </a:rPr>
              <a:t> - a global </a:t>
            </a:r>
            <a:r>
              <a:rPr lang="pt-PT" sz="1200" dirty="0" err="1">
                <a:solidFill>
                  <a:schemeClr val="bg2">
                    <a:lumMod val="10000"/>
                  </a:schemeClr>
                </a:solidFill>
              </a:rPr>
              <a:t>perspective</a:t>
            </a:r>
            <a:r>
              <a:rPr lang="pt-PT" sz="1200" dirty="0">
                <a:solidFill>
                  <a:schemeClr val="bg2">
                    <a:lumMod val="10000"/>
                  </a:schemeClr>
                </a:solidFill>
              </a:rPr>
              <a:t>. J </a:t>
            </a:r>
            <a:r>
              <a:rPr lang="pt-PT" sz="1200" dirty="0" err="1">
                <a:solidFill>
                  <a:schemeClr val="bg2">
                    <a:lumMod val="10000"/>
                  </a:schemeClr>
                </a:solidFill>
              </a:rPr>
              <a:t>Clin</a:t>
            </a:r>
            <a:r>
              <a:rPr lang="pt-PT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1200" dirty="0" err="1">
                <a:solidFill>
                  <a:schemeClr val="bg2">
                    <a:lumMod val="10000"/>
                  </a:schemeClr>
                </a:solidFill>
              </a:rPr>
              <a:t>Gastroenterol</a:t>
            </a:r>
            <a:r>
              <a:rPr lang="pt-PT" sz="1200" dirty="0">
                <a:solidFill>
                  <a:schemeClr val="bg2">
                    <a:lumMod val="10000"/>
                  </a:schemeClr>
                </a:solidFill>
              </a:rPr>
              <a:t>. 2011 Jul;45(6):483-7. </a:t>
            </a:r>
          </a:p>
          <a:p>
            <a:endParaRPr lang="pt-B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64" y="1578163"/>
            <a:ext cx="6955215" cy="401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94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8C8E8E-E9C9-4E1B-B946-F1DE0D54E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Estudante </a:t>
            </a:r>
            <a:r>
              <a:rPr lang="pt-BR" dirty="0" err="1"/>
              <a:t>universit</a:t>
            </a:r>
            <a:r>
              <a:rPr lang="pt-PT" dirty="0"/>
              <a:t>ária, 29 anos.</a:t>
            </a:r>
          </a:p>
          <a:p>
            <a:r>
              <a:rPr lang="pt-PT" dirty="0"/>
              <a:t>Antecedentes Sindrome Cólon Irritável com períodos de obstipação que alternam com diarreia.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</a:t>
            </a:r>
            <a:r>
              <a:rPr lang="es-ES" dirty="0" err="1"/>
              <a:t>prático</a:t>
            </a:r>
            <a:r>
              <a:rPr lang="es-ES" dirty="0"/>
              <a:t> </a:t>
            </a:r>
            <a:r>
              <a:rPr lang="pt-PT" dirty="0"/>
              <a:t>1 (I)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36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2E60D5E-03E0-4EBC-BBC2-4FF6627C7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9754D6F-D60E-49C0-B29B-FAEBF724B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Pergunta</a:t>
            </a:r>
            <a:r>
              <a:rPr lang="es-ES" dirty="0"/>
              <a:t> 1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C6957A-9BB0-4FB0-B5F5-62AC7A1A3B7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 err="1"/>
              <a:t>Vai</a:t>
            </a:r>
            <a:r>
              <a:rPr lang="es-ES" dirty="0"/>
              <a:t> à </a:t>
            </a:r>
            <a:r>
              <a:rPr lang="es-ES" dirty="0" err="1"/>
              <a:t>farmácia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</a:t>
            </a:r>
            <a:r>
              <a:rPr lang="es-ES" dirty="0" err="1"/>
              <a:t>queixas</a:t>
            </a:r>
            <a:r>
              <a:rPr lang="es-ES" dirty="0"/>
              <a:t> de </a:t>
            </a:r>
            <a:r>
              <a:rPr lang="es-ES" dirty="0" err="1"/>
              <a:t>obstipação</a:t>
            </a:r>
            <a:r>
              <a:rPr lang="es-ES" dirty="0"/>
              <a:t> em fase de </a:t>
            </a:r>
            <a:r>
              <a:rPr lang="es-ES" dirty="0" err="1"/>
              <a:t>exames</a:t>
            </a:r>
            <a:r>
              <a:rPr lang="es-ES" dirty="0"/>
              <a:t> </a:t>
            </a:r>
            <a:r>
              <a:rPr lang="es-ES" dirty="0" err="1"/>
              <a:t>universitários</a:t>
            </a:r>
            <a:r>
              <a:rPr lang="es-ES" dirty="0"/>
              <a:t>. Que laxante recomendar?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8E9594-D2E1-4138-B80F-F11023B22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Bisacodilo.</a:t>
            </a:r>
          </a:p>
          <a:p>
            <a:r>
              <a:rPr lang="pt-PT" dirty="0"/>
              <a:t>Fibras.</a:t>
            </a:r>
          </a:p>
          <a:p>
            <a:r>
              <a:rPr lang="pt-PT" dirty="0"/>
              <a:t>Lactulose.</a:t>
            </a:r>
          </a:p>
          <a:p>
            <a:r>
              <a:rPr lang="pt-PT" dirty="0"/>
              <a:t>Parafina.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522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C1AE5-8B57-4AB4-96F3-563F0FDFF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Caso </a:t>
            </a:r>
            <a:r>
              <a:rPr lang="en-GB" dirty="0" err="1"/>
              <a:t>prático</a:t>
            </a:r>
            <a:r>
              <a:rPr lang="en-GB" dirty="0"/>
              <a:t> 1 (II)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561EA-AAEB-4361-A243-04A2AE414E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314E9-E223-4077-88F8-A8B6FB8AF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Consulta de follow-up:</a:t>
            </a:r>
          </a:p>
          <a:p>
            <a:endParaRPr lang="en-GB" dirty="0"/>
          </a:p>
          <a:p>
            <a:r>
              <a:rPr lang="en-GB" dirty="0" err="1"/>
              <a:t>Confirma</a:t>
            </a:r>
            <a:r>
              <a:rPr lang="en-GB" dirty="0"/>
              <a:t>-se </a:t>
            </a:r>
            <a:r>
              <a:rPr lang="en-GB" dirty="0" err="1"/>
              <a:t>eficácia</a:t>
            </a:r>
            <a:r>
              <a:rPr lang="en-GB" dirty="0"/>
              <a:t> e </a:t>
            </a:r>
            <a:r>
              <a:rPr lang="en-GB" dirty="0" err="1"/>
              <a:t>previsibilidade</a:t>
            </a:r>
            <a:r>
              <a:rPr lang="en-GB" dirty="0"/>
              <a:t> do </a:t>
            </a:r>
            <a:r>
              <a:rPr lang="en-GB" dirty="0" err="1"/>
              <a:t>efeito</a:t>
            </a:r>
            <a:r>
              <a:rPr lang="en-GB" dirty="0"/>
              <a:t>.</a:t>
            </a:r>
          </a:p>
          <a:p>
            <a:r>
              <a:rPr lang="en-GB" dirty="0"/>
              <a:t>Sem </a:t>
            </a:r>
            <a:r>
              <a:rPr lang="en-GB" dirty="0" err="1"/>
              <a:t>efeitos</a:t>
            </a:r>
            <a:r>
              <a:rPr lang="en-GB" dirty="0"/>
              <a:t> </a:t>
            </a:r>
            <a:r>
              <a:rPr lang="en-GB" dirty="0" err="1"/>
              <a:t>laterais</a:t>
            </a:r>
            <a:r>
              <a:rPr lang="en-GB" dirty="0"/>
              <a:t> com </a:t>
            </a:r>
            <a:r>
              <a:rPr lang="en-GB" dirty="0" err="1"/>
              <a:t>bisacodilo</a:t>
            </a:r>
            <a:r>
              <a:rPr lang="en-GB" dirty="0"/>
              <a:t>.</a:t>
            </a:r>
          </a:p>
          <a:p>
            <a:r>
              <a:rPr lang="en-GB" dirty="0"/>
              <a:t>Sem </a:t>
            </a:r>
            <a:r>
              <a:rPr lang="en-GB" dirty="0" err="1"/>
              <a:t>efeito</a:t>
            </a:r>
            <a:r>
              <a:rPr lang="en-GB" dirty="0"/>
              <a:t> rebound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intervalos</a:t>
            </a:r>
            <a:r>
              <a:rPr lang="en-GB" dirty="0"/>
              <a:t> das </a:t>
            </a:r>
            <a:r>
              <a:rPr lang="en-GB" dirty="0" err="1"/>
              <a:t>tomas</a:t>
            </a:r>
            <a:r>
              <a:rPr lang="en-GB" dirty="0"/>
              <a:t> de </a:t>
            </a:r>
            <a:r>
              <a:rPr lang="en-GB" dirty="0" err="1"/>
              <a:t>bisacodilo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602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609557" y="5779080"/>
            <a:ext cx="11582443" cy="295162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>
                <a:solidFill>
                  <a:schemeClr val="bg2">
                    <a:lumMod val="10000"/>
                  </a:schemeClr>
                </a:solidFill>
              </a:rPr>
              <a:t>American Gastroenterological Association Technical Review on Constipation GASTROENTEROLOGY 2013;144:218 –238</a:t>
            </a:r>
          </a:p>
          <a:p>
            <a:r>
              <a:rPr lang="pt-PT" sz="4800" dirty="0" err="1">
                <a:solidFill>
                  <a:schemeClr val="bg2">
                    <a:lumMod val="10000"/>
                  </a:schemeClr>
                </a:solidFill>
              </a:rPr>
              <a:t>Laxatives</a:t>
            </a:r>
            <a:r>
              <a:rPr lang="pt-PT" sz="4800" dirty="0">
                <a:solidFill>
                  <a:schemeClr val="bg2">
                    <a:lumMod val="10000"/>
                  </a:schemeClr>
                </a:solidFill>
              </a:rPr>
              <a:t>. Disponível online: https://www.nhs.uk/conditions/laxatives/ acedido em </a:t>
            </a:r>
            <a:r>
              <a:rPr lang="pt-PT" sz="4800" dirty="0" err="1">
                <a:solidFill>
                  <a:schemeClr val="bg2">
                    <a:lumMod val="10000"/>
                  </a:schemeClr>
                </a:solidFill>
              </a:rPr>
              <a:t>jan</a:t>
            </a:r>
            <a:r>
              <a:rPr lang="pt-PT" sz="4800" dirty="0">
                <a:solidFill>
                  <a:schemeClr val="bg2">
                    <a:lumMod val="10000"/>
                  </a:schemeClr>
                </a:solidFill>
              </a:rPr>
              <a:t> 2018</a:t>
            </a:r>
          </a:p>
          <a:p>
            <a:r>
              <a:rPr lang="pt-PT" sz="4800" dirty="0">
                <a:solidFill>
                  <a:schemeClr val="bg2">
                    <a:lumMod val="10000"/>
                  </a:schemeClr>
                </a:solidFill>
              </a:rPr>
              <a:t>EFSA. </a:t>
            </a:r>
            <a:r>
              <a:rPr lang="pt-PT" sz="4800" dirty="0" err="1">
                <a:solidFill>
                  <a:schemeClr val="bg2">
                    <a:lumMod val="10000"/>
                  </a:schemeClr>
                </a:solidFill>
              </a:rPr>
              <a:t>Safety</a:t>
            </a:r>
            <a:r>
              <a:rPr lang="pt-PT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4800" dirty="0" err="1">
                <a:solidFill>
                  <a:schemeClr val="bg2">
                    <a:lumMod val="10000"/>
                  </a:schemeClr>
                </a:solidFill>
              </a:rPr>
              <a:t>of</a:t>
            </a:r>
            <a:r>
              <a:rPr lang="pt-PT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4800" dirty="0" err="1">
                <a:solidFill>
                  <a:schemeClr val="bg2">
                    <a:lumMod val="10000"/>
                  </a:schemeClr>
                </a:solidFill>
              </a:rPr>
              <a:t>hydroxyanthracene</a:t>
            </a:r>
            <a:r>
              <a:rPr lang="pt-PT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4800" dirty="0" err="1">
                <a:solidFill>
                  <a:schemeClr val="bg2">
                    <a:lumMod val="10000"/>
                  </a:schemeClr>
                </a:solidFill>
              </a:rPr>
              <a:t>derivatives</a:t>
            </a:r>
            <a:r>
              <a:rPr lang="pt-PT" sz="4800" dirty="0">
                <a:solidFill>
                  <a:schemeClr val="bg2">
                    <a:lumMod val="10000"/>
                  </a:schemeClr>
                </a:solidFill>
              </a:rPr>
              <a:t> for use in </a:t>
            </a:r>
            <a:r>
              <a:rPr lang="pt-PT" sz="4800" dirty="0" err="1">
                <a:solidFill>
                  <a:schemeClr val="bg2">
                    <a:lumMod val="10000"/>
                  </a:schemeClr>
                </a:solidFill>
              </a:rPr>
              <a:t>food</a:t>
            </a:r>
            <a:r>
              <a:rPr lang="pt-PT" sz="4800" dirty="0">
                <a:solidFill>
                  <a:schemeClr val="bg2">
                    <a:lumMod val="10000"/>
                  </a:schemeClr>
                </a:solidFill>
              </a:rPr>
              <a:t>. Consultado em Março 2019 em http://www.efsa.eu/en/efsajournal/pub/5090</a:t>
            </a:r>
          </a:p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310822"/>
              </p:ext>
            </p:extLst>
          </p:nvPr>
        </p:nvGraphicFramePr>
        <p:xfrm>
          <a:off x="125260" y="109800"/>
          <a:ext cx="12066741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0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0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70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117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</a:t>
                      </a:r>
                      <a:r>
                        <a:rPr lang="pt-PT" dirty="0" err="1"/>
                        <a:t>ício</a:t>
                      </a:r>
                      <a:r>
                        <a:rPr lang="pt-PT" dirty="0"/>
                        <a:t> de </a:t>
                      </a:r>
                      <a:r>
                        <a:rPr lang="pt-PT" dirty="0" err="1"/>
                        <a:t>Acção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Previsibilidade do efeito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Modo de </a:t>
                      </a:r>
                      <a:r>
                        <a:rPr lang="pt-BR" dirty="0" err="1"/>
                        <a:t>Acç</a:t>
                      </a:r>
                      <a:r>
                        <a:rPr lang="pt-PT" dirty="0" err="1"/>
                        <a:t>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Efeitos laterais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Indicaç</a:t>
                      </a:r>
                      <a:r>
                        <a:rPr lang="pt-PT" dirty="0" err="1"/>
                        <a:t>ão</a:t>
                      </a:r>
                      <a:r>
                        <a:rPr lang="pt-PT" dirty="0"/>
                        <a:t> Preferencial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397"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solidFill>
                            <a:schemeClr val="accent1"/>
                          </a:solidFill>
                        </a:rPr>
                        <a:t>Expansores</a:t>
                      </a:r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 de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24-72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Aumento</a:t>
                      </a:r>
                      <a:r>
                        <a:rPr lang="pt-BR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pt-BR" baseline="0" dirty="0" err="1">
                          <a:solidFill>
                            <a:schemeClr val="accent1"/>
                          </a:solidFill>
                        </a:rPr>
                        <a:t>absorç</a:t>
                      </a:r>
                      <a:r>
                        <a:rPr lang="pt-PT" baseline="0" dirty="0">
                          <a:solidFill>
                            <a:schemeClr val="accent1"/>
                          </a:solidFill>
                        </a:rPr>
                        <a:t>ão água fezes e aumento volume fecal.</a:t>
                      </a:r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solidFill>
                            <a:schemeClr val="accent1"/>
                          </a:solidFill>
                        </a:rPr>
                        <a:t>Distens</a:t>
                      </a:r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ão Abdominal.</a:t>
                      </a:r>
                    </a:p>
                    <a:p>
                      <a:pPr algn="ctr"/>
                      <a:endParaRPr lang="pt-PT" dirty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Gases.</a:t>
                      </a:r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3616"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solidFill>
                            <a:schemeClr val="accent1"/>
                          </a:solidFill>
                        </a:rPr>
                        <a:t>Osm</a:t>
                      </a:r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óticos</a:t>
                      </a:r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24-48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solidFill>
                            <a:schemeClr val="accent1"/>
                          </a:solidFill>
                        </a:rPr>
                        <a:t>Secreç</a:t>
                      </a:r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ão hídrica para lúmen intestinal medidada por osmose.</a:t>
                      </a:r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Gases; Diarreia</a:t>
                      </a:r>
                    </a:p>
                    <a:p>
                      <a:pPr algn="ctr"/>
                      <a:r>
                        <a:rPr lang="pt-BR" dirty="0" err="1">
                          <a:solidFill>
                            <a:schemeClr val="accent1"/>
                          </a:solidFill>
                        </a:rPr>
                        <a:t>Dist</a:t>
                      </a:r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úrbios hidroelectrolíticos (se dose excessiva ou IR).</a:t>
                      </a:r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accent1"/>
                          </a:solidFill>
                        </a:rPr>
                        <a:t>Fezes</a:t>
                      </a:r>
                      <a:r>
                        <a:rPr lang="pt-BR" sz="1800" baseline="0" dirty="0">
                          <a:solidFill>
                            <a:schemeClr val="accent1"/>
                          </a:solidFill>
                        </a:rPr>
                        <a:t> duras/dificuldade </a:t>
                      </a:r>
                      <a:r>
                        <a:rPr lang="pt-BR" sz="1800" baseline="0" dirty="0" err="1">
                          <a:solidFill>
                            <a:schemeClr val="accent1"/>
                          </a:solidFill>
                        </a:rPr>
                        <a:t>evacuaç</a:t>
                      </a:r>
                      <a:r>
                        <a:rPr lang="pt-PT" sz="1800" baseline="0" dirty="0">
                          <a:solidFill>
                            <a:schemeClr val="accent1"/>
                          </a:solidFill>
                        </a:rPr>
                        <a:t>ão/hemorroi-des/fissura anal.</a:t>
                      </a:r>
                      <a:endParaRPr lang="pt-BR" sz="1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273"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solidFill>
                            <a:schemeClr val="accent1"/>
                          </a:solidFill>
                        </a:rPr>
                        <a:t>Contacto</a:t>
                      </a:r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6-12 (30 min </a:t>
                      </a:r>
                      <a:r>
                        <a:rPr lang="pt-BR" dirty="0" err="1">
                          <a:solidFill>
                            <a:schemeClr val="accent1"/>
                          </a:solidFill>
                        </a:rPr>
                        <a:t>suposit</a:t>
                      </a:r>
                      <a:r>
                        <a:rPr lang="pt-PT" dirty="0" err="1">
                          <a:solidFill>
                            <a:schemeClr val="accent1"/>
                          </a:solidFill>
                        </a:rPr>
                        <a:t>órios</a:t>
                      </a:r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pt-PT" dirty="0" err="1">
                          <a:solidFill>
                            <a:schemeClr val="accent1"/>
                          </a:solidFill>
                        </a:rPr>
                        <a:t>bisacodilo</a:t>
                      </a:r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+</a:t>
                      </a:r>
                    </a:p>
                    <a:p>
                      <a:pPr algn="ctr"/>
                      <a:endParaRPr lang="pt-BR" dirty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pt-BR" dirty="0" err="1">
                          <a:solidFill>
                            <a:schemeClr val="accent1"/>
                          </a:solidFill>
                        </a:rPr>
                        <a:t>manh</a:t>
                      </a:r>
                      <a:r>
                        <a:rPr lang="pt-PT" dirty="0" err="1">
                          <a:solidFill>
                            <a:schemeClr val="accent1"/>
                          </a:solidFill>
                        </a:rPr>
                        <a:t>ã</a:t>
                      </a:r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 seguinte à toma noturna)</a:t>
                      </a:r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Estimulam</a:t>
                      </a:r>
                      <a:r>
                        <a:rPr lang="pt-BR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pt-PT" baseline="0" dirty="0">
                          <a:solidFill>
                            <a:schemeClr val="accent1"/>
                          </a:solidFill>
                        </a:rPr>
                        <a:t>peristaltismo.</a:t>
                      </a:r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Antraquinonas (sene, </a:t>
                      </a:r>
                      <a:r>
                        <a:rPr lang="pt-BR" dirty="0" err="1">
                          <a:solidFill>
                            <a:schemeClr val="accent1"/>
                          </a:solidFill>
                        </a:rPr>
                        <a:t>c</a:t>
                      </a:r>
                      <a:r>
                        <a:rPr lang="pt-PT" dirty="0" err="1">
                          <a:solidFill>
                            <a:schemeClr val="accent1"/>
                          </a:solidFill>
                        </a:rPr>
                        <a:t>áscara</a:t>
                      </a:r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 sagrada): </a:t>
                      </a:r>
                      <a:r>
                        <a:rPr lang="pt-PT" dirty="0" err="1">
                          <a:solidFill>
                            <a:schemeClr val="accent1"/>
                          </a:solidFill>
                        </a:rPr>
                        <a:t>melanosis</a:t>
                      </a:r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pt-PT" dirty="0" err="1">
                          <a:solidFill>
                            <a:schemeClr val="accent1"/>
                          </a:solidFill>
                        </a:rPr>
                        <a:t>coli</a:t>
                      </a:r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 com uso prolongado</a:t>
                      </a:r>
                    </a:p>
                    <a:p>
                      <a:pPr algn="ctr"/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Carcinogénicos ?  (Autoridade Europeia Segurança Alimentos).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Previsibilidade efeito (</a:t>
                      </a:r>
                      <a:r>
                        <a:rPr lang="pt-BR" dirty="0" err="1">
                          <a:solidFill>
                            <a:schemeClr val="accent1"/>
                          </a:solidFill>
                        </a:rPr>
                        <a:t>bisacodilo</a:t>
                      </a:r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Crianças</a:t>
                      </a:r>
                      <a:r>
                        <a:rPr lang="pt-BR" baseline="0" dirty="0">
                          <a:solidFill>
                            <a:schemeClr val="accent1"/>
                          </a:solidFill>
                        </a:rPr>
                        <a:t> (</a:t>
                      </a:r>
                      <a:r>
                        <a:rPr lang="pt-BR" baseline="0" dirty="0" err="1">
                          <a:solidFill>
                            <a:schemeClr val="accent1"/>
                          </a:solidFill>
                        </a:rPr>
                        <a:t>picossulfato</a:t>
                      </a:r>
                      <a:r>
                        <a:rPr lang="pt-BR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pt-BR" baseline="0" dirty="0" err="1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pt-PT" baseline="0" dirty="0">
                          <a:solidFill>
                            <a:schemeClr val="accent1"/>
                          </a:solidFill>
                        </a:rPr>
                        <a:t>ódio </a:t>
                      </a:r>
                      <a:r>
                        <a:rPr lang="mr-IN" baseline="0" dirty="0">
                          <a:solidFill>
                            <a:schemeClr val="accent1"/>
                          </a:solidFill>
                        </a:rPr>
                        <a:t>–</a:t>
                      </a:r>
                      <a:r>
                        <a:rPr lang="pt-PT" baseline="0" dirty="0">
                          <a:solidFill>
                            <a:schemeClr val="accent1"/>
                          </a:solidFill>
                        </a:rPr>
                        <a:t> comodidade posológica desde nascimento).</a:t>
                      </a:r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397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Lubrificantes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6-12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solidFill>
                            <a:schemeClr val="accent1"/>
                          </a:solidFill>
                        </a:rPr>
                        <a:t>Reduç</a:t>
                      </a:r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ão atrito.</a:t>
                      </a:r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Granulomas 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↓</a:t>
                      </a:r>
                      <a:r>
                        <a:rPr lang="pt-BR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pt-BR" baseline="0" dirty="0" err="1">
                          <a:solidFill>
                            <a:schemeClr val="accent1"/>
                          </a:solidFill>
                        </a:rPr>
                        <a:t>absorç</a:t>
                      </a:r>
                      <a:r>
                        <a:rPr lang="pt-PT" baseline="0" dirty="0" err="1">
                          <a:solidFill>
                            <a:schemeClr val="accent1"/>
                          </a:solidFill>
                        </a:rPr>
                        <a:t>ão</a:t>
                      </a:r>
                      <a:r>
                        <a:rPr lang="pt-PT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pt-PT" baseline="0" dirty="0" err="1">
                          <a:solidFill>
                            <a:schemeClr val="accent1"/>
                          </a:solidFill>
                        </a:rPr>
                        <a:t>vit</a:t>
                      </a:r>
                      <a:r>
                        <a:rPr lang="pt-PT" baseline="0" dirty="0">
                          <a:solidFill>
                            <a:schemeClr val="accent1"/>
                          </a:solidFill>
                        </a:rPr>
                        <a:t> lipossolúveis </a:t>
                      </a:r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(parafina).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1"/>
                          </a:solidFill>
                        </a:rPr>
                        <a:t>Fezes compactadas (doentes terminais).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235786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7" id="{C351D375-0F10-42E3-8C67-25D18B52D489}" vid="{F6BE7D23-2CE4-4FDC-B7F2-CD02D507D9A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ModeloAFCPT2019</Template>
  <TotalTime>489</TotalTime>
  <Words>1945</Words>
  <Application>Microsoft Office PowerPoint</Application>
  <PresentationFormat>Panorámica</PresentationFormat>
  <Paragraphs>209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2_Tema de Office</vt:lpstr>
      <vt:lpstr>Mitos e Desafios no Tratamento da Obstipação</vt:lpstr>
      <vt:lpstr>Critérios de diagnóstico de obstipação funcional segundo Roma IV</vt:lpstr>
      <vt:lpstr>Escala de Bristol</vt:lpstr>
      <vt:lpstr>Obstipação: não é uma doença mas sim um sintoma</vt:lpstr>
      <vt:lpstr>Sinais de alerta na obstipação</vt:lpstr>
      <vt:lpstr>Caso prático 1 (I)</vt:lpstr>
      <vt:lpstr>Pergunta 1</vt:lpstr>
      <vt:lpstr>Caso prático 1 (II)</vt:lpstr>
      <vt:lpstr>Presentación de PowerPoint</vt:lpstr>
      <vt:lpstr>Caso prático 2 (I)</vt:lpstr>
      <vt:lpstr>Pergunta 2</vt:lpstr>
      <vt:lpstr>Caso prático 2 (II)</vt:lpstr>
      <vt:lpstr>Caso prático 2 : dor abdominal (III)</vt:lpstr>
      <vt:lpstr>Mitos e desafios no tratamento da obstipação</vt:lpstr>
      <vt:lpstr>O que pensamos que não sabemos mas na realidade sabemos...</vt:lpstr>
      <vt:lpstr>Mitos e desafios no tratamento da obstipação</vt:lpstr>
      <vt:lpstr>Caso prático 3</vt:lpstr>
      <vt:lpstr>Pergunta 3</vt:lpstr>
      <vt:lpstr>Presentación de PowerPoint</vt:lpstr>
      <vt:lpstr>Mito: tolerância aos laxantes</vt:lpstr>
      <vt:lpstr>Caso prático 4 </vt:lpstr>
      <vt:lpstr>Pergunta 4</vt:lpstr>
      <vt:lpstr>Os laxantes não causam dependência</vt:lpstr>
      <vt:lpstr>Caso prático 5</vt:lpstr>
      <vt:lpstr>Pergunta 5</vt:lpstr>
      <vt:lpstr>Mito: ingestão líquidos melhora obstipação</vt:lpstr>
      <vt:lpstr>Mito: ingestão líquidos melhora obstipação</vt:lpstr>
      <vt:lpstr>Regras utilização laxantes</vt:lpstr>
      <vt:lpstr>Situações particulares</vt:lpstr>
      <vt:lpstr>Conclusões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 e Desafios no Tratamento da Obstipação</dc:title>
  <dc:creator>Usuário do Microsoft Office</dc:creator>
  <cp:lastModifiedBy>esperanza lopez</cp:lastModifiedBy>
  <cp:revision>53</cp:revision>
  <cp:lastPrinted>2019-06-12T10:06:45Z</cp:lastPrinted>
  <dcterms:created xsi:type="dcterms:W3CDTF">2019-06-06T21:03:42Z</dcterms:created>
  <dcterms:modified xsi:type="dcterms:W3CDTF">2019-06-14T06:53:38Z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-441289991</vt:i4>
  </property>
  <property fmtid="{D5CDD505-2E9C-101B-9397-08002B2CF9AE}" pid="3" name="_NewReviewCycle">
    <vt:lpwstr/>
  </property>
  <property fmtid="{D5CDD505-2E9C-101B-9397-08002B2CF9AE}" pid="4" name="_EmailSubject">
    <vt:lpwstr>[EXTERNAL] Apresentação LiveMed 2019</vt:lpwstr>
  </property>
  <property fmtid="{D5CDD505-2E9C-101B-9397-08002B2CF9AE}" pid="5" name="_AuthorEmail">
    <vt:lpwstr>Nuno.Correia@sanofi.com</vt:lpwstr>
  </property>
  <property fmtid="{D5CDD505-2E9C-101B-9397-08002B2CF9AE}" pid="6" name="_AuthorEmailDisplayName">
    <vt:lpwstr>Correia, Nuno /PT</vt:lpwstr>
  </property>
</Properties>
</file>