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sldIdLst>
    <p:sldId id="256" r:id="rId2"/>
    <p:sldId id="257" r:id="rId3"/>
    <p:sldId id="317" r:id="rId4"/>
    <p:sldId id="304" r:id="rId5"/>
    <p:sldId id="288" r:id="rId6"/>
    <p:sldId id="266" r:id="rId7"/>
    <p:sldId id="303" r:id="rId8"/>
    <p:sldId id="296" r:id="rId9"/>
    <p:sldId id="312" r:id="rId10"/>
    <p:sldId id="313" r:id="rId11"/>
    <p:sldId id="318" r:id="rId12"/>
    <p:sldId id="284" r:id="rId13"/>
    <p:sldId id="286" r:id="rId14"/>
    <p:sldId id="306" r:id="rId15"/>
    <p:sldId id="274" r:id="rId16"/>
    <p:sldId id="324" r:id="rId17"/>
    <p:sldId id="323" r:id="rId18"/>
    <p:sldId id="282" r:id="rId19"/>
    <p:sldId id="319" r:id="rId20"/>
    <p:sldId id="316" r:id="rId21"/>
    <p:sldId id="309" r:id="rId22"/>
    <p:sldId id="320" r:id="rId23"/>
    <p:sldId id="311" r:id="rId24"/>
    <p:sldId id="321" r:id="rId25"/>
    <p:sldId id="322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484"/>
    <a:srgbClr val="25406D"/>
    <a:srgbClr val="697597"/>
    <a:srgbClr val="225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96" autoAdjust="0"/>
    <p:restoredTop sz="94441" autoAdjust="0"/>
  </p:normalViewPr>
  <p:slideViewPr>
    <p:cSldViewPr snapToGrid="0">
      <p:cViewPr varScale="1">
        <p:scale>
          <a:sx n="40" d="100"/>
          <a:sy n="40" d="100"/>
        </p:scale>
        <p:origin x="72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E828E-5ED1-492B-A243-652F8032F7FD}" type="datetimeFigureOut">
              <a:rPr lang="pt-PT" smtClean="0"/>
              <a:t>13/06/2019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E0B0A-0ACB-4A3A-847C-F5AC6A17790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138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u="sng" dirty="0"/>
              <a:t>Dor de garganta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E0B0A-0ACB-4A3A-847C-F5AC6A177903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0764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u="sng" dirty="0"/>
              <a:t>Hera</a:t>
            </a:r>
            <a:endParaRPr lang="pt-PT" b="1" dirty="0">
              <a:solidFill>
                <a:srgbClr val="FF0000"/>
              </a:solidFill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E0B0A-0ACB-4A3A-847C-F5AC6A177903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4307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E0B0A-0ACB-4A3A-847C-F5AC6A177903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4220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u="sng" dirty="0"/>
              <a:t>Leite morno 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E0B0A-0ACB-4A3A-847C-F5AC6A177903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8035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E0B0A-0ACB-4A3A-847C-F5AC6A177903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4241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u="sng" dirty="0" err="1"/>
              <a:t>Raíz</a:t>
            </a:r>
            <a:r>
              <a:rPr lang="pt-PT" b="1" u="sng" dirty="0"/>
              <a:t> de Alcaçuz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E0B0A-0ACB-4A3A-847C-F5AC6A177903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8077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E0B0A-0ACB-4A3A-847C-F5AC6A177903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0334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E0B0A-0ACB-4A3A-847C-F5AC6A177903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520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E0B0A-0ACB-4A3A-847C-F5AC6A177903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8694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E0B0A-0ACB-4A3A-847C-F5AC6A177903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561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E0B0A-0ACB-4A3A-847C-F5AC6A177903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9092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u="sng" dirty="0"/>
              <a:t>Musgo da Islândia + Alúmen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E0B0A-0ACB-4A3A-847C-F5AC6A177903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434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E0B0A-0ACB-4A3A-847C-F5AC6A177903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4949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E0B0A-0ACB-4A3A-847C-F5AC6A177903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2545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u="sng" dirty="0" err="1"/>
              <a:t>Maltodextrina</a:t>
            </a:r>
            <a:endParaRPr lang="pt-PT" b="1" u="sng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E0B0A-0ACB-4A3A-847C-F5AC6A177903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8827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E0B0A-0ACB-4A3A-847C-F5AC6A177903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251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u="sng" dirty="0"/>
              <a:t>Demulcente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E0B0A-0ACB-4A3A-847C-F5AC6A177903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9166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E0B0A-0ACB-4A3A-847C-F5AC6A177903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292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AFC">
    <p:bg>
      <p:bgPr>
        <a:blipFill dpi="0" rotWithShape="1">
          <a:blip r:embed="rId2">
            <a:alphaModFix amt="85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4043363"/>
          </a:xfrm>
          <a:prstGeom prst="rect">
            <a:avLst/>
          </a:prstGeom>
          <a:solidFill>
            <a:srgbClr val="FFFFFF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FEA55B7-9A37-45FA-8039-A910D67B7AC0}"/>
              </a:ext>
            </a:extLst>
          </p:cNvPr>
          <p:cNvSpPr/>
          <p:nvPr userDrawn="1"/>
        </p:nvSpPr>
        <p:spPr>
          <a:xfrm>
            <a:off x="0" y="4103369"/>
            <a:ext cx="12192000" cy="2754631"/>
          </a:xfrm>
          <a:prstGeom prst="rect">
            <a:avLst/>
          </a:prstGeom>
          <a:solidFill>
            <a:srgbClr val="32588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3352" y="4192525"/>
            <a:ext cx="11665296" cy="916230"/>
          </a:xfrm>
          <a:effectLst/>
        </p:spPr>
        <p:txBody>
          <a:bodyPr>
            <a:normAutofit/>
          </a:bodyPr>
          <a:lstStyle>
            <a:lvl1pPr algn="ctr">
              <a:defRPr sz="4000" b="1">
                <a:solidFill>
                  <a:srgbClr val="F2F5F9"/>
                </a:solidFill>
                <a:effectLst/>
              </a:defRPr>
            </a:lvl1pPr>
          </a:lstStyle>
          <a:p>
            <a:r>
              <a:rPr lang="es-ES" dirty="0"/>
              <a:t>Clique para modificar o estilo do título do </a:t>
            </a:r>
            <a:r>
              <a:rPr lang="es-ES" dirty="0" err="1"/>
              <a:t>padrão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5360" y="5301208"/>
            <a:ext cx="11593288" cy="610820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Clique para modificar o estilo de subtítulo do </a:t>
            </a:r>
            <a:r>
              <a:rPr lang="es-ES" dirty="0" err="1"/>
              <a:t>padrão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805264"/>
            <a:ext cx="2993475" cy="87309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D10602A-D6C6-40CF-9960-B069DB342D1A}"/>
              </a:ext>
            </a:extLst>
          </p:cNvPr>
          <p:cNvSpPr/>
          <p:nvPr userDrawn="1"/>
        </p:nvSpPr>
        <p:spPr>
          <a:xfrm>
            <a:off x="0" y="4043988"/>
            <a:ext cx="12192000" cy="36000"/>
          </a:xfrm>
          <a:prstGeom prst="rect">
            <a:avLst/>
          </a:prstGeom>
          <a:solidFill>
            <a:srgbClr val="617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75" y="244463"/>
            <a:ext cx="7575096" cy="12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08125438"/>
              </p:ext>
            </p:extLst>
          </p:nvPr>
        </p:nvGraphicFramePr>
        <p:xfrm>
          <a:off x="1864118" y="991562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7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325886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sp>
        <p:nvSpPr>
          <p:cNvPr id="13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4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535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o clinico AFC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t="-1000" r="78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1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12391" y="1520788"/>
            <a:ext cx="11582400" cy="38164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13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0650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oes">
    <p:bg>
      <p:bgPr>
        <a:blipFill dpi="0" rotWithShape="1">
          <a:blip r:embed="rId2">
            <a:alphaModFix amt="44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74000" t="-1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  <p:sp>
        <p:nvSpPr>
          <p:cNvPr id="13" name="2 Marcador de contenido">
            <a:extLst>
              <a:ext uri="{FF2B5EF4-FFF2-40B4-BE49-F238E27FC236}">
                <a16:creationId xmlns:a16="http://schemas.microsoft.com/office/drawing/2014/main" id="{C18C80C6-63E7-4E58-8040-FFB8D9D214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91" y="1520788"/>
            <a:ext cx="11582400" cy="38164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095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rcasAFC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0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0" y="1556792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5000B"/>
              </a:buClr>
              <a:defRPr sz="20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20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nivel</a:t>
            </a:r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895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unta interactiva">
    <p:bg>
      <p:bgPr>
        <a:blipFill dpi="0" rotWithShape="1">
          <a:blip r:embed="rId2">
            <a:alphaModFix amt="14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C5000B"/>
                </a:solidFill>
              </a:defRPr>
            </a:lvl1pPr>
          </a:lstStyle>
          <a:p>
            <a:r>
              <a:rPr lang="es-ES" dirty="0" err="1"/>
              <a:t>Pergunta</a:t>
            </a:r>
            <a:r>
              <a:rPr lang="es-ES" dirty="0"/>
              <a:t> X</a:t>
            </a:r>
          </a:p>
        </p:txBody>
      </p:sp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5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11424" y="1106287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>
                <a:solidFill>
                  <a:srgbClr val="32588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Enunciado da </a:t>
            </a:r>
            <a:r>
              <a:rPr lang="es-ES" dirty="0" err="1"/>
              <a:t>pergunta</a:t>
            </a:r>
            <a:r>
              <a:rPr lang="es-ES" dirty="0"/>
              <a:t> X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11424" y="2474438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  <a:defRPr sz="2400" b="0" baseline="0">
                <a:solidFill>
                  <a:srgbClr val="32588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Resposta</a:t>
            </a:r>
            <a:r>
              <a:rPr lang="es-ES" dirty="0"/>
              <a:t> 1</a:t>
            </a:r>
          </a:p>
          <a:p>
            <a:pPr lvl="0"/>
            <a:r>
              <a:rPr lang="es-ES" dirty="0" err="1"/>
              <a:t>Resposta</a:t>
            </a:r>
            <a:r>
              <a:rPr lang="es-ES" dirty="0"/>
              <a:t> 2</a:t>
            </a:r>
          </a:p>
          <a:p>
            <a:pPr lvl="0"/>
            <a:r>
              <a:rPr lang="es-ES" dirty="0" err="1"/>
              <a:t>Resposta</a:t>
            </a:r>
            <a:r>
              <a:rPr lang="es-ES" dirty="0"/>
              <a:t> 3</a:t>
            </a:r>
          </a:p>
          <a:p>
            <a:pPr lvl="0"/>
            <a:r>
              <a:rPr lang="es-ES" dirty="0" err="1"/>
              <a:t>Resposta</a:t>
            </a:r>
            <a:r>
              <a:rPr lang="es-ES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47084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areas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Haga clic para introducir una referencia bibliográfica</a:t>
            </a:r>
          </a:p>
        </p:txBody>
      </p:sp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5" name="2 Marcador de contenido"/>
          <p:cNvSpPr>
            <a:spLocks noGrp="1"/>
          </p:cNvSpPr>
          <p:nvPr>
            <p:ph idx="10" hasCustomPrompt="1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20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16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  <p:sp>
        <p:nvSpPr>
          <p:cNvPr id="19" name="2 Marcador de contenido">
            <a:extLst>
              <a:ext uri="{FF2B5EF4-FFF2-40B4-BE49-F238E27FC236}">
                <a16:creationId xmlns:a16="http://schemas.microsoft.com/office/drawing/2014/main" id="{738C1FAA-88EC-4B6C-9C70-CA944EF90A4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53839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00000"/>
              </a:buClr>
              <a:defRPr sz="20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20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193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area com cabeçalho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6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32588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</p:txBody>
      </p:sp>
      <p:sp>
        <p:nvSpPr>
          <p:cNvPr id="19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32588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</p:txBody>
      </p:sp>
      <p:sp>
        <p:nvSpPr>
          <p:cNvPr id="20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2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5000B"/>
              </a:buClr>
              <a:defRPr sz="18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18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21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  <p:sp>
        <p:nvSpPr>
          <p:cNvPr id="24" name="2 Marcador de contenido">
            <a:extLst>
              <a:ext uri="{FF2B5EF4-FFF2-40B4-BE49-F238E27FC236}">
                <a16:creationId xmlns:a16="http://schemas.microsoft.com/office/drawing/2014/main" id="{F250148A-642B-4A96-AB0C-81C2682ACC0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996517" y="1886843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2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5000B"/>
              </a:buClr>
              <a:defRPr sz="18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18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25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</p:spTree>
    <p:extLst>
      <p:ext uri="{BB962C8B-B14F-4D97-AF65-F5344CB8AC3E}">
        <p14:creationId xmlns:p14="http://schemas.microsoft.com/office/powerpoint/2010/main" val="323695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erto sem estrutura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1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  <p:sp>
        <p:nvSpPr>
          <p:cNvPr id="12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</p:spTree>
    <p:extLst>
      <p:ext uri="{BB962C8B-B14F-4D97-AF65-F5344CB8AC3E}">
        <p14:creationId xmlns:p14="http://schemas.microsoft.com/office/powerpoint/2010/main" val="387452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0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</p:spTree>
    <p:extLst>
      <p:ext uri="{BB962C8B-B14F-4D97-AF65-F5344CB8AC3E}">
        <p14:creationId xmlns:p14="http://schemas.microsoft.com/office/powerpoint/2010/main" val="119707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áreas asimétricas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8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  <p:sp>
        <p:nvSpPr>
          <p:cNvPr id="19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609600" y="2492562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32588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</p:txBody>
      </p:sp>
      <p:sp>
        <p:nvSpPr>
          <p:cNvPr id="20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1" y="3182654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6"/>
              </a:buBlip>
              <a:defRPr sz="1800">
                <a:solidFill>
                  <a:srgbClr val="325886"/>
                </a:solidFill>
              </a:defRPr>
            </a:lvl1pPr>
            <a:lvl2pPr marL="1073150" indent="-173038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rgbClr val="325886"/>
                </a:solidFill>
              </a:defRPr>
            </a:lvl2pPr>
            <a:lvl3pPr marL="1431925" indent="-173038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rgbClr val="325886"/>
                </a:solidFill>
              </a:defRPr>
            </a:lvl3pPr>
            <a:lvl4pPr marL="1789113" indent="-173038">
              <a:spcBef>
                <a:spcPts val="600"/>
              </a:spcBef>
              <a:buClr>
                <a:srgbClr val="C5000B"/>
              </a:buClr>
              <a:defRPr sz="1400">
                <a:solidFill>
                  <a:srgbClr val="325886"/>
                </a:solidFill>
              </a:defRPr>
            </a:lvl4pPr>
            <a:lvl5pPr marL="2146300" indent="-173038">
              <a:spcBef>
                <a:spcPts val="600"/>
              </a:spcBef>
              <a:buClr>
                <a:srgbClr val="C5000B"/>
              </a:buClr>
              <a:defRPr sz="14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21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695147" y="476672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rgbClr val="325886"/>
                </a:solidFill>
              </a:defRPr>
            </a:lvl1pPr>
            <a:lvl2pPr marL="116681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rgbClr val="325886"/>
                </a:solidFill>
              </a:defRPr>
            </a:lvl2pPr>
            <a:lvl3pPr marL="1881188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rgbClr val="325886"/>
                </a:solidFill>
              </a:defRPr>
            </a:lvl3pPr>
            <a:lvl4pPr marL="2517775" indent="-173038">
              <a:spcBef>
                <a:spcPts val="600"/>
              </a:spcBef>
              <a:buClr>
                <a:srgbClr val="C5000B"/>
              </a:buClr>
              <a:defRPr>
                <a:solidFill>
                  <a:srgbClr val="325886"/>
                </a:solidFill>
              </a:defRPr>
            </a:lvl4pPr>
            <a:lvl5pPr marL="3233738" indent="-185738">
              <a:spcBef>
                <a:spcPts val="600"/>
              </a:spcBef>
              <a:buClr>
                <a:srgbClr val="C5000B"/>
              </a:buClr>
              <a:defRPr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22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1282417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415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explicaçao"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 r="74000" b="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sp>
        <p:nvSpPr>
          <p:cNvPr id="15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5805264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rgbClr val="242021"/>
                </a:solidFill>
              </a:defRPr>
            </a:lvl1pPr>
          </a:lstStyle>
          <a:p>
            <a:pPr lvl="0"/>
            <a:r>
              <a:rPr lang="es-ES" dirty="0"/>
              <a:t>Clique para </a:t>
            </a:r>
            <a:r>
              <a:rPr lang="es-ES" dirty="0" err="1"/>
              <a:t>introduzir</a:t>
            </a:r>
            <a:r>
              <a:rPr lang="es-ES" dirty="0"/>
              <a:t> </a:t>
            </a:r>
            <a:r>
              <a:rPr lang="es-ES" dirty="0" err="1"/>
              <a:t>uma</a:t>
            </a:r>
            <a:r>
              <a:rPr lang="es-ES" dirty="0"/>
              <a:t> </a:t>
            </a:r>
            <a:r>
              <a:rPr lang="es-ES" dirty="0" err="1"/>
              <a:t>referência</a:t>
            </a:r>
            <a:r>
              <a:rPr lang="es-ES" dirty="0"/>
              <a:t> bibliográfica</a:t>
            </a: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56422" cy="291600"/>
          </a:xfrm>
          <a:prstGeom prst="rect">
            <a:avLst/>
          </a:prstGeom>
        </p:spPr>
      </p:pic>
      <p:sp>
        <p:nvSpPr>
          <p:cNvPr id="14" name="2 Marcador de posición de imagen"/>
          <p:cNvSpPr>
            <a:spLocks noGrp="1"/>
          </p:cNvSpPr>
          <p:nvPr>
            <p:ph type="pic" idx="1" hasCustomPrompt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Clique no </a:t>
            </a:r>
            <a:r>
              <a:rPr lang="es-ES" dirty="0" err="1"/>
              <a:t>ícone</a:t>
            </a:r>
            <a:r>
              <a:rPr lang="es-ES" dirty="0"/>
              <a:t> para inserir una </a:t>
            </a:r>
            <a:r>
              <a:rPr lang="es-ES" dirty="0" err="1"/>
              <a:t>imagem</a:t>
            </a:r>
            <a:endParaRPr lang="es-ES" dirty="0"/>
          </a:p>
        </p:txBody>
      </p:sp>
      <p:sp>
        <p:nvSpPr>
          <p:cNvPr id="17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</p:txBody>
      </p:sp>
      <p:sp>
        <p:nvSpPr>
          <p:cNvPr id="20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6"/>
              </a:buBlip>
              <a:defRPr sz="2400">
                <a:solidFill>
                  <a:srgbClr val="325886"/>
                </a:solidFill>
              </a:defRPr>
            </a:lvl1pPr>
            <a:lvl2pPr marL="1524000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rgbClr val="325886"/>
                </a:solidFill>
              </a:defRPr>
            </a:lvl2pPr>
            <a:lvl3pPr marL="2239963" indent="-265113">
              <a:spcBef>
                <a:spcPts val="600"/>
              </a:spcBef>
              <a:buClr>
                <a:srgbClr val="C5000B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rgbClr val="325886"/>
                </a:solidFill>
              </a:defRPr>
            </a:lvl3pPr>
            <a:lvl4pPr marL="2874963" indent="-184150">
              <a:spcBef>
                <a:spcPts val="600"/>
              </a:spcBef>
              <a:buClr>
                <a:srgbClr val="C5000B"/>
              </a:buClr>
              <a:defRPr sz="1600">
                <a:solidFill>
                  <a:srgbClr val="325886"/>
                </a:solidFill>
              </a:defRPr>
            </a:lvl4pPr>
            <a:lvl5pPr marL="3590925" indent="-185738">
              <a:spcBef>
                <a:spcPts val="600"/>
              </a:spcBef>
              <a:buClr>
                <a:srgbClr val="C5000B"/>
              </a:buClr>
              <a:defRPr sz="1600">
                <a:solidFill>
                  <a:srgbClr val="325886"/>
                </a:solidFill>
              </a:defRPr>
            </a:lvl5pPr>
          </a:lstStyle>
          <a:p>
            <a:pPr lvl="0"/>
            <a:r>
              <a:rPr lang="es-ES" dirty="0"/>
              <a:t>Clique para modificar o estilo de texto do </a:t>
            </a:r>
            <a:r>
              <a:rPr lang="es-ES" dirty="0" err="1"/>
              <a:t>padrão</a:t>
            </a:r>
            <a:endParaRPr lang="es-ES" dirty="0"/>
          </a:p>
          <a:p>
            <a:pPr lvl="1"/>
            <a:r>
              <a:rPr lang="es-ES" dirty="0"/>
              <a:t>Segundo </a:t>
            </a:r>
            <a:r>
              <a:rPr lang="es-ES" dirty="0" err="1"/>
              <a:t>nível</a:t>
            </a:r>
            <a:endParaRPr lang="es-ES" dirty="0"/>
          </a:p>
          <a:p>
            <a:pPr lvl="2"/>
            <a:r>
              <a:rPr lang="es-ES" dirty="0" err="1"/>
              <a:t>Terceiro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3"/>
            <a:r>
              <a:rPr lang="es-ES" dirty="0" err="1"/>
              <a:t>Quarto</a:t>
            </a:r>
            <a:r>
              <a:rPr lang="es-ES" dirty="0"/>
              <a:t> </a:t>
            </a:r>
            <a:r>
              <a:rPr lang="es-ES" dirty="0" err="1"/>
              <a:t>nível</a:t>
            </a:r>
            <a:endParaRPr lang="es-ES" dirty="0"/>
          </a:p>
          <a:p>
            <a:pPr lvl="4"/>
            <a:r>
              <a:rPr lang="es-ES" dirty="0"/>
              <a:t>Quinto </a:t>
            </a:r>
            <a:r>
              <a:rPr lang="es-ES" dirty="0" err="1"/>
              <a:t>nível</a:t>
            </a:r>
            <a:endParaRPr lang="es-ES" dirty="0"/>
          </a:p>
        </p:txBody>
      </p:sp>
      <p:sp>
        <p:nvSpPr>
          <p:cNvPr id="21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rgbClr val="325886"/>
                </a:solidFill>
              </a:defRPr>
            </a:lvl1pPr>
          </a:lstStyle>
          <a:p>
            <a:r>
              <a:rPr lang="es-ES" dirty="0"/>
              <a:t>Título de </a:t>
            </a:r>
            <a:r>
              <a:rPr lang="es-ES" dirty="0" err="1"/>
              <a:t>diapositivo</a:t>
            </a:r>
            <a:r>
              <a:rPr lang="es-ES" dirty="0"/>
              <a:t>: é </a:t>
            </a:r>
            <a:r>
              <a:rPr lang="es-ES" dirty="0" err="1"/>
              <a:t>obrigatório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240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13/06/2019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93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Novas tendências no tratamento da tosse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9356" y="5301208"/>
            <a:ext cx="11593288" cy="610820"/>
          </a:xfrm>
        </p:spPr>
        <p:txBody>
          <a:bodyPr/>
          <a:lstStyle/>
          <a:p>
            <a:r>
              <a:rPr lang="pt-PT" dirty="0"/>
              <a:t>Prof. Dra. Isabel Margarida Costa. Instituto Universitário Egas Moniz, Lisboa</a:t>
            </a:r>
            <a:endParaRPr lang="es-ES" dirty="0"/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1772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Texto 7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pt-PT" sz="1200" dirty="0"/>
              <a:t>Silveira BAP </a:t>
            </a:r>
            <a:r>
              <a:rPr lang="pt-PT" sz="1200" dirty="0" err="1"/>
              <a:t>et</a:t>
            </a:r>
            <a:r>
              <a:rPr lang="pt-PT" sz="1200" dirty="0"/>
              <a:t> al. Rev. Bras. </a:t>
            </a:r>
            <a:r>
              <a:rPr lang="pt-PT" sz="1200" dirty="0" err="1"/>
              <a:t>Otorrinolaringol</a:t>
            </a:r>
            <a:r>
              <a:rPr lang="pt-PT" sz="1200" dirty="0"/>
              <a:t>.  [Internet]. 2006;  72(3): 400-6. 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pt-PT" dirty="0"/>
          </a:p>
          <a:p>
            <a:pPr marL="542925" indent="0" algn="ctr">
              <a:buNone/>
            </a:pPr>
            <a:endParaRPr lang="pt-PT" dirty="0"/>
          </a:p>
          <a:p>
            <a:pPr marL="542925" indent="0" algn="ctr">
              <a:buNone/>
            </a:pPr>
            <a:r>
              <a:rPr lang="pt-PT" dirty="0"/>
              <a:t>Ter atenção aos excipientes, no caso de utentes com patologias e restrições ou alergias/intolerâncias alimentares.</a:t>
            </a:r>
          </a:p>
          <a:p>
            <a:pPr marL="542925" indent="0" algn="ctr">
              <a:buNone/>
            </a:pPr>
            <a:endParaRPr lang="pt-PT" dirty="0"/>
          </a:p>
          <a:p>
            <a:pPr marL="542925" indent="0" algn="ctr">
              <a:buNone/>
            </a:pPr>
            <a:r>
              <a:rPr lang="pt-PT" sz="2000" b="1" dirty="0"/>
              <a:t>Confirmar:</a:t>
            </a:r>
          </a:p>
          <a:p>
            <a:pPr marL="542925" indent="0" algn="ctr">
              <a:buNone/>
            </a:pPr>
            <a:r>
              <a:rPr lang="pt-PT" sz="2000" dirty="0"/>
              <a:t>No RCM dos MNSRM (secção 6.1) ou na embalagem dos SA (lista de ingredientes).</a:t>
            </a:r>
          </a:p>
          <a:p>
            <a:endParaRPr lang="pt-PT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Excipientes </a:t>
            </a:r>
          </a:p>
        </p:txBody>
      </p:sp>
      <p:sp>
        <p:nvSpPr>
          <p:cNvPr id="9" name="Marcador de Posição de Conteúdo 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542925" indent="0">
              <a:buNone/>
            </a:pPr>
            <a:endParaRPr lang="pt-PT" dirty="0"/>
          </a:p>
          <a:p>
            <a:pPr marL="542925" indent="0">
              <a:buNone/>
            </a:pPr>
            <a:r>
              <a:rPr lang="pt-PT" sz="2000" b="1" dirty="0"/>
              <a:t>Exemplos: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839685"/>
              </p:ext>
            </p:extLst>
          </p:nvPr>
        </p:nvGraphicFramePr>
        <p:xfrm>
          <a:off x="6310978" y="1997210"/>
          <a:ext cx="5479544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5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000" dirty="0"/>
                        <a:t>Excipiente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Contra-indicação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 err="1">
                          <a:solidFill>
                            <a:schemeClr val="accent1"/>
                          </a:solidFill>
                        </a:rPr>
                        <a:t>Maltodextrina</a:t>
                      </a:r>
                      <a:r>
                        <a:rPr lang="pt-PT" sz="2000" dirty="0">
                          <a:solidFill>
                            <a:schemeClr val="accent1"/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>
                          <a:solidFill>
                            <a:schemeClr val="accent1"/>
                          </a:solidFill>
                        </a:rPr>
                        <a:t>Glucose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>
                          <a:solidFill>
                            <a:schemeClr val="accent1"/>
                          </a:solidFill>
                        </a:rPr>
                        <a:t>Mel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>
                          <a:solidFill>
                            <a:schemeClr val="accent1"/>
                          </a:solidFill>
                        </a:rPr>
                        <a:t>Sacarose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accent1"/>
                          </a:solidFill>
                        </a:rPr>
                        <a:t>Diabetes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>
                          <a:solidFill>
                            <a:schemeClr val="accent1"/>
                          </a:solidFill>
                        </a:rPr>
                        <a:t>Lactose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0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accent1"/>
                          </a:solidFill>
                        </a:rPr>
                        <a:t>Intolerância</a:t>
                      </a:r>
                      <a:r>
                        <a:rPr lang="pt-PT" sz="2000" baseline="0" dirty="0">
                          <a:solidFill>
                            <a:schemeClr val="accent1"/>
                          </a:solidFill>
                        </a:rPr>
                        <a:t> à lactose</a:t>
                      </a:r>
                    </a:p>
                    <a:p>
                      <a:pPr algn="ctr"/>
                      <a:r>
                        <a:rPr lang="pt-PT" sz="2000" dirty="0">
                          <a:solidFill>
                            <a:schemeClr val="accent1"/>
                          </a:solidFill>
                        </a:rPr>
                        <a:t>APLV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>
                          <a:solidFill>
                            <a:schemeClr val="accent1"/>
                          </a:solidFill>
                        </a:rPr>
                        <a:t>Lecitina de soja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accent1"/>
                          </a:solidFill>
                        </a:rPr>
                        <a:t>Alergia à soja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>
                          <a:solidFill>
                            <a:schemeClr val="accent1"/>
                          </a:solidFill>
                        </a:rPr>
                        <a:t>Glúten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accent1"/>
                          </a:solidFill>
                        </a:rPr>
                        <a:t>Doença</a:t>
                      </a:r>
                      <a:r>
                        <a:rPr lang="pt-PT" sz="2000" baseline="0" dirty="0">
                          <a:solidFill>
                            <a:schemeClr val="accent1"/>
                          </a:solidFill>
                        </a:rPr>
                        <a:t> celíaca</a:t>
                      </a:r>
                      <a:endParaRPr lang="pt-PT" sz="20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dirty="0" err="1">
                          <a:solidFill>
                            <a:schemeClr val="accent1"/>
                          </a:solidFill>
                        </a:rPr>
                        <a:t>Aspartame</a:t>
                      </a:r>
                      <a:endParaRPr lang="pt-PT" sz="20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accent1"/>
                          </a:solidFill>
                        </a:rPr>
                        <a:t>Fenilcetonúria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Picture 2" descr="Resultado de imagem para no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1" y="2368085"/>
            <a:ext cx="427307" cy="42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07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DF63D7E-779D-478A-B139-A025FE1309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AD6029-0AE8-4707-A6FD-12EC6DD03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400" dirty="0"/>
              <a:t>Um utente pretende adquirir, para a esposa, um produto para a tosse que dura há cerca de 4 dias.</a:t>
            </a:r>
          </a:p>
          <a:p>
            <a:r>
              <a:rPr lang="pt-PT" sz="2400" dirty="0"/>
              <a:t>Refere que a tosse </a:t>
            </a:r>
            <a:r>
              <a:rPr lang="pt-PT" sz="2400" b="1" dirty="0"/>
              <a:t>“às vezes é irritativa e seca”</a:t>
            </a:r>
            <a:r>
              <a:rPr lang="pt-PT" sz="2400" dirty="0"/>
              <a:t>,</a:t>
            </a:r>
            <a:r>
              <a:rPr lang="pt-PT" sz="2400" b="1" dirty="0"/>
              <a:t> </a:t>
            </a:r>
            <a:r>
              <a:rPr lang="pt-PT" sz="2400" dirty="0"/>
              <a:t>e </a:t>
            </a:r>
            <a:r>
              <a:rPr lang="pt-PT" sz="2400" b="1" dirty="0"/>
              <a:t>“às vezes tem muita expetoração”</a:t>
            </a:r>
            <a:r>
              <a:rPr lang="pt-PT" sz="2400" dirty="0"/>
              <a:t> e portanto quer um produto “</a:t>
            </a:r>
            <a:r>
              <a:rPr lang="pt-PT" sz="2400" b="1" dirty="0"/>
              <a:t>2 em 1</a:t>
            </a:r>
            <a:r>
              <a:rPr lang="pt-PT" sz="2400" dirty="0"/>
              <a:t>”.</a:t>
            </a:r>
            <a:endParaRPr lang="pt-PT" b="1" dirty="0"/>
          </a:p>
          <a:p>
            <a:r>
              <a:rPr lang="pt-PT" sz="2400" dirty="0"/>
              <a:t>Diz que a esposa tem “</a:t>
            </a:r>
            <a:r>
              <a:rPr lang="pt-PT" sz="2400" b="1" dirty="0"/>
              <a:t>problemas de estômago</a:t>
            </a:r>
            <a:r>
              <a:rPr lang="pt-PT" sz="2400" dirty="0"/>
              <a:t>”, não sabendo dar informação mais detalhada.</a:t>
            </a:r>
          </a:p>
          <a:p>
            <a:endParaRPr lang="pt-PT" sz="2400" dirty="0"/>
          </a:p>
          <a:p>
            <a:endParaRPr lang="es-E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C5A11B8-BAE1-4FAC-9668-1C988B71F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 </a:t>
            </a:r>
            <a:r>
              <a:rPr lang="es-ES" dirty="0" err="1"/>
              <a:t>prático</a:t>
            </a:r>
            <a:r>
              <a:rPr lang="es-ES" dirty="0"/>
              <a:t> 2</a:t>
            </a:r>
          </a:p>
        </p:txBody>
      </p:sp>
      <p:pic>
        <p:nvPicPr>
          <p:cNvPr id="5" name="Picture 2" descr="Nenhuma descriÃ§Ã£o de foto disponÃ­vel.">
            <a:extLst>
              <a:ext uri="{FF2B5EF4-FFF2-40B4-BE49-F238E27FC236}">
                <a16:creationId xmlns:a16="http://schemas.microsoft.com/office/drawing/2014/main" id="{51B60366-C443-42C4-92FA-098A13FF9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32" b="65678"/>
          <a:stretch/>
        </p:blipFill>
        <p:spPr bwMode="auto">
          <a:xfrm>
            <a:off x="6825945" y="4012302"/>
            <a:ext cx="4095791" cy="1039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047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Texto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Pergunta 4 </a:t>
            </a:r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PT" dirty="0"/>
              <a:t>Que tipo de produto indicaria neste caso?</a:t>
            </a:r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Mucolítico.</a:t>
            </a:r>
          </a:p>
          <a:p>
            <a:r>
              <a:rPr lang="pt-PT" dirty="0"/>
              <a:t>Anti-tússico.</a:t>
            </a:r>
          </a:p>
          <a:p>
            <a:r>
              <a:rPr lang="pt-PT" dirty="0"/>
              <a:t>Demulcente.</a:t>
            </a:r>
          </a:p>
          <a:p>
            <a:r>
              <a:rPr lang="pt-PT" dirty="0"/>
              <a:t>Apenas medidas não farmacológicas.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30234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sz="quarter" idx="12"/>
          </p:nvPr>
        </p:nvSpPr>
        <p:spPr>
          <a:xfrm>
            <a:off x="609557" y="5925651"/>
            <a:ext cx="11582443" cy="295162"/>
          </a:xfrm>
        </p:spPr>
        <p:txBody>
          <a:bodyPr>
            <a:noAutofit/>
          </a:bodyPr>
          <a:lstStyle/>
          <a:p>
            <a:r>
              <a:rPr lang="en-US" sz="1200" dirty="0"/>
              <a:t>Hanson C. Chronicles of Pharmaceutical Science. 2017. 1 (5) 262-267</a:t>
            </a:r>
            <a:endParaRPr lang="pt-PT" sz="120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0"/>
          </p:nvPr>
        </p:nvSpPr>
        <p:spPr/>
        <p:txBody>
          <a:bodyPr>
            <a:normAutofit fontScale="92500"/>
          </a:bodyPr>
          <a:lstStyle/>
          <a:p>
            <a:endParaRPr lang="pt-PT" dirty="0"/>
          </a:p>
          <a:p>
            <a:r>
              <a:rPr lang="pt-PT" dirty="0"/>
              <a:t>Em caso de </a:t>
            </a:r>
            <a:r>
              <a:rPr lang="pt-PT" b="1" dirty="0"/>
              <a:t>GASTRITE/ÚLCERA</a:t>
            </a:r>
            <a:r>
              <a:rPr lang="pt-PT" dirty="0"/>
              <a:t> ou outras patologias inflamatórias digestivas, os </a:t>
            </a:r>
            <a:r>
              <a:rPr lang="pt-PT" b="1" dirty="0"/>
              <a:t>expectorantes mucorreguladores e mucolíticos estão CONTRA-INDICADOS.</a:t>
            </a:r>
          </a:p>
          <a:p>
            <a:pPr marL="542925" lvl="0" indent="0">
              <a:buNone/>
            </a:pPr>
            <a:endParaRPr lang="en-US" dirty="0"/>
          </a:p>
          <a:p>
            <a:pPr lvl="0"/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também</a:t>
            </a:r>
            <a:r>
              <a:rPr lang="en-US" dirty="0"/>
              <a:t> </a:t>
            </a:r>
            <a:r>
              <a:rPr lang="pt-PT" b="1" dirty="0"/>
              <a:t>destruir o muco protetor da mucosa gástrica: </a:t>
            </a:r>
            <a:r>
              <a:rPr lang="pt-PT" b="1" dirty="0">
                <a:solidFill>
                  <a:srgbClr val="C00000"/>
                </a:solidFill>
              </a:rPr>
              <a:t>C.I. úlceras.</a:t>
            </a:r>
          </a:p>
          <a:p>
            <a:pPr lvl="0"/>
            <a:endParaRPr lang="pt-PT" b="1" dirty="0"/>
          </a:p>
          <a:p>
            <a:pPr lvl="0"/>
            <a:r>
              <a:rPr lang="pt-PT" b="1" dirty="0"/>
              <a:t>OPÇÃO: </a:t>
            </a:r>
            <a:r>
              <a:rPr lang="pt-PT" b="1" u="sng" dirty="0"/>
              <a:t>produtos naturais com ação demulcente.</a:t>
            </a:r>
            <a:endParaRPr lang="pt-PT" dirty="0"/>
          </a:p>
          <a:p>
            <a:endParaRPr lang="pt-PT" dirty="0"/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t-PT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824835"/>
              </p:ext>
            </p:extLst>
          </p:nvPr>
        </p:nvGraphicFramePr>
        <p:xfrm>
          <a:off x="6142751" y="1134794"/>
          <a:ext cx="5901524" cy="4270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4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446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latin typeface="+mn-lt"/>
                        </a:rPr>
                        <a:t>Princípio</a:t>
                      </a:r>
                      <a:r>
                        <a:rPr lang="pt-PT" sz="1800" baseline="0" dirty="0">
                          <a:latin typeface="+mn-lt"/>
                        </a:rPr>
                        <a:t> </a:t>
                      </a:r>
                      <a:r>
                        <a:rPr lang="pt-PT" sz="1800" baseline="0" dirty="0" err="1">
                          <a:latin typeface="+mn-lt"/>
                        </a:rPr>
                        <a:t>Ativo</a:t>
                      </a:r>
                      <a:endParaRPr lang="pt-PT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latin typeface="+mn-lt"/>
                        </a:rPr>
                        <a:t>Mecanismo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5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chemeClr val="accent1"/>
                          </a:solidFill>
                          <a:latin typeface="+mn-lt"/>
                        </a:rPr>
                        <a:t>MUCORREGULADOR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069">
                <a:tc>
                  <a:txBody>
                    <a:bodyPr/>
                    <a:lstStyle/>
                    <a:p>
                      <a:r>
                        <a:rPr lang="pt-PT" sz="1800" b="1" dirty="0" err="1">
                          <a:solidFill>
                            <a:schemeClr val="accent1"/>
                          </a:solidFill>
                          <a:latin typeface="+mn-lt"/>
                        </a:rPr>
                        <a:t>Carbocisteína</a:t>
                      </a:r>
                      <a:endParaRPr lang="pt-PT" sz="18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chemeClr val="accent1"/>
                          </a:solidFill>
                          <a:latin typeface="+mn-lt"/>
                        </a:rPr>
                        <a:t>Regula o metabolismo das células produtoras de muco.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32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chemeClr val="accent1"/>
                          </a:solidFill>
                          <a:latin typeface="+mn-lt"/>
                        </a:rPr>
                        <a:t>MUCOLÍTICOS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4955">
                <a:tc>
                  <a:txBody>
                    <a:bodyPr/>
                    <a:lstStyle/>
                    <a:p>
                      <a:r>
                        <a:rPr lang="pt-PT" sz="1800" b="1" dirty="0" err="1">
                          <a:solidFill>
                            <a:schemeClr val="accent1"/>
                          </a:solidFill>
                          <a:latin typeface="+mn-lt"/>
                        </a:rPr>
                        <a:t>Acetilcisteína</a:t>
                      </a:r>
                      <a:endParaRPr lang="pt-PT" sz="1800" b="1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  <a:p>
                      <a:endParaRPr lang="pt-PT" sz="1800" b="1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  <a:p>
                      <a:endParaRPr lang="pt-PT" sz="1800" b="1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  <a:p>
                      <a:endParaRPr lang="pt-PT" sz="1800" b="1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  <a:p>
                      <a:endParaRPr lang="pt-PT" sz="1800" b="1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  <a:p>
                      <a:r>
                        <a:rPr lang="pt-PT" sz="1800" b="1" dirty="0" err="1">
                          <a:solidFill>
                            <a:schemeClr val="accent1"/>
                          </a:solidFill>
                          <a:latin typeface="+mn-lt"/>
                        </a:rPr>
                        <a:t>Bromexina</a:t>
                      </a:r>
                      <a:endParaRPr lang="pt-PT" sz="1800" b="1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  <a:p>
                      <a:r>
                        <a:rPr lang="pt-PT" sz="1800" b="1" dirty="0" err="1">
                          <a:solidFill>
                            <a:schemeClr val="accent1"/>
                          </a:solidFill>
                          <a:latin typeface="+mn-lt"/>
                        </a:rPr>
                        <a:t>Ambroxol</a:t>
                      </a:r>
                      <a:r>
                        <a:rPr lang="pt-PT" sz="1800" b="1" dirty="0">
                          <a:solidFill>
                            <a:schemeClr val="accent1"/>
                          </a:solidFill>
                          <a:latin typeface="+mn-lt"/>
                        </a:rPr>
                        <a:t> </a:t>
                      </a:r>
                      <a:endParaRPr lang="pt-PT" sz="18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pt-PT" sz="1800" dirty="0">
                          <a:solidFill>
                            <a:schemeClr val="accent1"/>
                          </a:solidFill>
                          <a:latin typeface="+mn-lt"/>
                          <a:sym typeface="Wingdings" pitchFamily="2" charset="2"/>
                        </a:rPr>
                        <a:t>Reduz </a:t>
                      </a:r>
                      <a:r>
                        <a:rPr lang="pt-PT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as</a:t>
                      </a:r>
                      <a:r>
                        <a:rPr lang="pt-PT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ligações dissulfureto das mucoproteínas das mucosidades respiratórias para </a:t>
                      </a:r>
                      <a:r>
                        <a:rPr lang="pt-PT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/>
                        </a:rPr>
                        <a:t>↓</a:t>
                      </a:r>
                      <a:r>
                        <a:rPr lang="pt-PT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a viscosidade das secreções.</a:t>
                      </a:r>
                    </a:p>
                    <a:p>
                      <a:pPr lvl="0" algn="just"/>
                      <a:endParaRPr lang="pt-PT" sz="18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lang="en-US" sz="180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Libertam</a:t>
                      </a:r>
                      <a:r>
                        <a:rPr lang="en-US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enzimas</a:t>
                      </a:r>
                      <a:r>
                        <a:rPr lang="en-US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lisossomais</a:t>
                      </a:r>
                      <a:r>
                        <a:rPr lang="en-US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das </a:t>
                      </a:r>
                      <a:r>
                        <a:rPr lang="en-US" sz="180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células</a:t>
                      </a:r>
                      <a:r>
                        <a:rPr lang="en-US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secretoras</a:t>
                      </a:r>
                      <a:r>
                        <a:rPr lang="en-US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muco</a:t>
                      </a:r>
                      <a:r>
                        <a:rPr lang="en-US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digerindo</a:t>
                      </a:r>
                      <a:r>
                        <a:rPr lang="en-US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fibras</a:t>
                      </a:r>
                      <a:r>
                        <a:rPr lang="en-US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mucopolissacarídeas</a:t>
                      </a:r>
                      <a:r>
                        <a:rPr lang="en-US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PT" sz="18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9" y="4419113"/>
            <a:ext cx="418166" cy="41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66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pt-PT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0"/>
          </p:nvPr>
        </p:nvSpPr>
        <p:spPr/>
        <p:txBody>
          <a:bodyPr numCol="1">
            <a:noAutofit/>
          </a:bodyPr>
          <a:lstStyle/>
          <a:p>
            <a:endParaRPr lang="pt-PT" b="1" dirty="0"/>
          </a:p>
          <a:p>
            <a:r>
              <a:rPr lang="pt-PT" b="1" dirty="0"/>
              <a:t>Ingerir muitos líquidos </a:t>
            </a:r>
            <a:r>
              <a:rPr lang="pt-PT" dirty="0"/>
              <a:t>(água), evitar ingerir álcool e cafeína.</a:t>
            </a:r>
          </a:p>
          <a:p>
            <a:r>
              <a:rPr lang="pt-PT" b="1" dirty="0"/>
              <a:t>Não fumar.</a:t>
            </a:r>
          </a:p>
          <a:p>
            <a:r>
              <a:rPr lang="pt-PT" b="1" dirty="0"/>
              <a:t>Evitar a inalação de pó, tabaco, fumo.</a:t>
            </a:r>
          </a:p>
          <a:p>
            <a:r>
              <a:rPr lang="pt-PT" dirty="0"/>
              <a:t>Ventilar os espaços fechados regularmente.</a:t>
            </a:r>
          </a:p>
          <a:p>
            <a:r>
              <a:rPr lang="pt-PT" b="1" dirty="0"/>
              <a:t>Respirar ar húmido</a:t>
            </a:r>
            <a:r>
              <a:rPr lang="pt-PT" dirty="0"/>
              <a:t>: humidificador, banho quente.</a:t>
            </a:r>
          </a:p>
          <a:p>
            <a:endParaRPr lang="pt-PT" b="1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58775" algn="l"/>
              </a:tabLst>
            </a:pPr>
            <a:r>
              <a:rPr lang="pt-PT" dirty="0"/>
              <a:t>Aconselhamento não farmacológico</a:t>
            </a:r>
          </a:p>
        </p:txBody>
      </p:sp>
      <p:sp>
        <p:nvSpPr>
          <p:cNvPr id="8" name="Marcador de Posição de Conteúdo 7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endParaRPr lang="pt-PT" b="1" u="sng" dirty="0"/>
          </a:p>
          <a:p>
            <a:r>
              <a:rPr lang="pt-PT" dirty="0"/>
              <a:t>Evitar mudanças bruscas de temperatura e ambientes muito secos (evitar ar condicionado).</a:t>
            </a:r>
          </a:p>
          <a:p>
            <a:r>
              <a:rPr lang="pt-PT" b="1" dirty="0"/>
              <a:t>Elevar a cabeceira da cama </a:t>
            </a:r>
            <a:r>
              <a:rPr lang="pt-PT" dirty="0"/>
              <a:t>para aliviar a tosse durante a noite.</a:t>
            </a:r>
          </a:p>
          <a:p>
            <a:r>
              <a:rPr lang="pt-PT" b="1" dirty="0"/>
              <a:t>Evitar esforçar a voz.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58340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PT" dirty="0"/>
            </a:br>
            <a:r>
              <a:rPr lang="pt-PT" dirty="0"/>
              <a:t>Pergunta 5</a:t>
            </a:r>
            <a:endParaRPr lang="pt-PT" sz="2800" b="0" i="1" dirty="0">
              <a:solidFill>
                <a:srgbClr val="32588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PT" dirty="0"/>
              <a:t>Que substância ativa estará contra-indicada neste caso?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Tanchagem.</a:t>
            </a:r>
          </a:p>
          <a:p>
            <a:r>
              <a:rPr lang="pt-PT" dirty="0"/>
              <a:t>Mel.</a:t>
            </a:r>
          </a:p>
          <a:p>
            <a:r>
              <a:rPr lang="pt-PT" dirty="0"/>
              <a:t>Tomilho.</a:t>
            </a:r>
          </a:p>
          <a:p>
            <a:r>
              <a:rPr lang="pt-PT" dirty="0"/>
              <a:t>Hera.</a:t>
            </a:r>
            <a:endParaRPr lang="pt-PT" dirty="0">
              <a:solidFill>
                <a:srgbClr val="FF0000"/>
              </a:solidFill>
            </a:endParaRPr>
          </a:p>
          <a:p>
            <a:endParaRPr lang="pt-PT" dirty="0">
              <a:solidFill>
                <a:srgbClr val="FF0000"/>
              </a:solidFill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41348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551029"/>
              </p:ext>
            </p:extLst>
          </p:nvPr>
        </p:nvGraphicFramePr>
        <p:xfrm>
          <a:off x="367122" y="815965"/>
          <a:ext cx="11450276" cy="479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9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580">
                <a:tc gridSpan="2"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pt-PT" dirty="0"/>
                        <a:t>Substância natural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pt-PT" dirty="0"/>
                        <a:t>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u="sng" dirty="0">
                          <a:solidFill>
                            <a:schemeClr val="accent1"/>
                          </a:solidFill>
                        </a:rPr>
                        <a:t>DEMULCENTE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u="sng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endParaRPr lang="pt-PT" sz="1800" b="0" i="1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pt-PT" b="1" dirty="0">
                          <a:solidFill>
                            <a:schemeClr val="accent1"/>
                          </a:solidFill>
                        </a:rPr>
                        <a:t>Tanchagem</a:t>
                      </a:r>
                    </a:p>
                    <a:p>
                      <a:pPr>
                        <a:spcAft>
                          <a:spcPts val="200"/>
                        </a:spcAft>
                      </a:pPr>
                      <a:r>
                        <a:rPr lang="pt-PT" sz="1600" b="0" i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Plantago</a:t>
                      </a:r>
                      <a:r>
                        <a:rPr lang="pt-PT" sz="1600" b="0" i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major,</a:t>
                      </a:r>
                      <a:r>
                        <a:rPr lang="pt-PT" sz="1600" b="0" i="1" kern="1200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600" b="0" i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Plantago</a:t>
                      </a:r>
                      <a:r>
                        <a:rPr lang="pt-PT" sz="1600" b="0" i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600" b="0" i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lanceolata</a:t>
                      </a:r>
                      <a:endParaRPr lang="pt-PT" sz="1600" b="0" i="1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pt-PT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Mucilagens (</a:t>
                      </a:r>
                      <a:r>
                        <a:rPr lang="pt-PT" sz="180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fração</a:t>
                      </a:r>
                      <a:r>
                        <a:rPr lang="pt-PT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polissacarídea):</a:t>
                      </a:r>
                      <a:r>
                        <a:rPr lang="pt-PT" sz="1800" kern="120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r</a:t>
                      </a:r>
                      <a:r>
                        <a:rPr lang="pt-PT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etêm água, </a:t>
                      </a:r>
                      <a:r>
                        <a:rPr lang="pt-PT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efeito lubrificante e hidratante sobre as mucosas e o muco</a:t>
                      </a:r>
                      <a:r>
                        <a:rPr lang="pt-PT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pt-PT" sz="1800" kern="120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Auxiliam a </a:t>
                      </a:r>
                      <a:r>
                        <a:rPr lang="pt-PT" sz="180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expetoração</a:t>
                      </a:r>
                      <a:r>
                        <a:rPr lang="pt-PT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pt-PT" sz="1800" kern="120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Ação protetora das mucosas inflamadas das vias respiratórias.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endParaRPr lang="pt-PT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pt-PT" b="1" dirty="0">
                          <a:solidFill>
                            <a:schemeClr val="accent1"/>
                          </a:solidFill>
                        </a:rPr>
                        <a:t>Mel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200"/>
                        </a:spcAft>
                      </a:pPr>
                      <a:r>
                        <a:rPr lang="pt-BR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Ação mecânica: </a:t>
                      </a:r>
                      <a:r>
                        <a:rPr lang="pt-PT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forma um </a:t>
                      </a:r>
                      <a:r>
                        <a:rPr lang="pt-PT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película </a:t>
                      </a:r>
                      <a:r>
                        <a:rPr lang="pt-PT" sz="1800" b="1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protetora</a:t>
                      </a:r>
                      <a:r>
                        <a:rPr lang="pt-PT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com a saliva</a:t>
                      </a:r>
                      <a:r>
                        <a:rPr lang="pt-PT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, deposita-se sobre a mucosa faríngea e evita o contacto com ar e agentes irritantes</a:t>
                      </a:r>
                      <a:r>
                        <a:rPr lang="pt-BR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, causando </a:t>
                      </a:r>
                      <a:r>
                        <a:rPr lang="pt-PT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alívio da irritação da mucosa </a:t>
                      </a:r>
                      <a:r>
                        <a:rPr lang="pt-PT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PT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C.I. crianças &lt;1 ano</a:t>
                      </a:r>
                      <a:r>
                        <a:rPr lang="pt-PT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: risco contaminação por </a:t>
                      </a:r>
                      <a:r>
                        <a:rPr lang="pt-PT" sz="1800" i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pt-PT" sz="1800" i="1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botulinum</a:t>
                      </a:r>
                      <a:r>
                        <a:rPr lang="pt-PT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pPr algn="just">
                        <a:spcAft>
                          <a:spcPts val="200"/>
                        </a:spcAft>
                      </a:pPr>
                      <a:r>
                        <a:rPr lang="pt-PT" sz="1800" b="1" i="0" kern="1200" baseline="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Ação</a:t>
                      </a:r>
                      <a:r>
                        <a:rPr lang="pt-PT" sz="1800" b="1" i="0" kern="1200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antibacteriana e anti-inflamatória</a:t>
                      </a:r>
                      <a:r>
                        <a:rPr lang="pt-PT" sz="1800" b="0" i="0" kern="1200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u="sng" dirty="0">
                          <a:solidFill>
                            <a:schemeClr val="accent1"/>
                          </a:solidFill>
                        </a:rPr>
                        <a:t>EXPETORANTE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u="sng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endParaRPr lang="pt-PT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pt-PT" b="1" dirty="0">
                          <a:solidFill>
                            <a:schemeClr val="accent1"/>
                          </a:solidFill>
                        </a:rPr>
                        <a:t>Tomilho</a:t>
                      </a:r>
                    </a:p>
                    <a:p>
                      <a:pPr>
                        <a:spcAft>
                          <a:spcPts val="200"/>
                        </a:spcAft>
                      </a:pPr>
                      <a:r>
                        <a:rPr lang="pt-PT" sz="1600" b="0" i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Thymus</a:t>
                      </a:r>
                      <a:r>
                        <a:rPr lang="pt-PT" sz="1600" b="0" i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600" b="0" i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vulgaris</a:t>
                      </a:r>
                      <a:r>
                        <a:rPr lang="pt-PT" sz="1600" b="0" i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PT" sz="1600" b="0" i="1" kern="1200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600" b="0" i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Thymus</a:t>
                      </a:r>
                      <a:r>
                        <a:rPr lang="pt-PT" sz="1600" b="0" i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600" b="0" i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zygis</a:t>
                      </a:r>
                      <a:endParaRPr lang="pt-PT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8001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Fluidifica e </a:t>
                      </a:r>
                      <a:r>
                        <a:rPr lang="pt-PT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facilita a eliminação fisiológica</a:t>
                      </a:r>
                      <a:r>
                        <a:rPr lang="pt-PT" sz="1800" b="1" kern="120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do muco </a:t>
                      </a:r>
                      <a:r>
                        <a:rPr lang="pt-PT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na tosse produtiva. </a:t>
                      </a:r>
                    </a:p>
                    <a:p>
                      <a:pPr marL="0" marR="0" lvl="0" indent="0" algn="just" defTabSz="8001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As folhas contêm </a:t>
                      </a:r>
                      <a:r>
                        <a:rPr lang="pt-PT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flavonóides que relaxam os músculos da garganta envolvidos na tosse </a:t>
                      </a:r>
                      <a:r>
                        <a:rPr lang="pt-PT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 também </a:t>
                      </a:r>
                      <a:r>
                        <a:rPr lang="pt-PT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diminuem a inflamação.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endParaRPr lang="pt-PT" sz="1800" i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pt-PT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Hera</a:t>
                      </a:r>
                    </a:p>
                    <a:p>
                      <a:pPr>
                        <a:spcAft>
                          <a:spcPts val="200"/>
                        </a:spcAft>
                      </a:pPr>
                      <a:r>
                        <a:rPr lang="pt-PT" sz="1600" b="0" i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Hedera</a:t>
                      </a:r>
                      <a:r>
                        <a:rPr lang="pt-PT" sz="1600" b="0" i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600" b="0" i="1" kern="12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helix</a:t>
                      </a:r>
                      <a:endParaRPr lang="pt-PT" sz="1600" i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200"/>
                        </a:spcAft>
                      </a:pPr>
                      <a:r>
                        <a:rPr lang="pt-PT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Broncodilatação</a:t>
                      </a:r>
                      <a:r>
                        <a:rPr lang="pt-PT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e aumento</a:t>
                      </a:r>
                      <a:r>
                        <a:rPr lang="pt-PT" sz="1800" kern="120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das secreções </a:t>
                      </a:r>
                      <a:r>
                        <a:rPr lang="pt-PT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brônquicas, tornando-as </a:t>
                      </a:r>
                      <a:r>
                        <a:rPr lang="pt-PT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mais fluidas</a:t>
                      </a:r>
                    </a:p>
                    <a:p>
                      <a:pPr algn="just">
                        <a:spcAft>
                          <a:spcPts val="200"/>
                        </a:spcAft>
                      </a:pPr>
                      <a:r>
                        <a:rPr lang="pt-PT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Efeitos</a:t>
                      </a:r>
                      <a:r>
                        <a:rPr lang="pt-PT" sz="1800" kern="120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adversos GI: </a:t>
                      </a:r>
                      <a:r>
                        <a:rPr lang="pt-PT" sz="18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C.I. em gastrite e úlcera péptica.</a:t>
                      </a:r>
                      <a:endParaRPr lang="pt-PT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Marcador de Posição do Texto 6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pt-PT" sz="1200" dirty="0" err="1"/>
              <a:t>Assessment</a:t>
            </a:r>
            <a:r>
              <a:rPr lang="pt-PT" sz="1200" dirty="0"/>
              <a:t> </a:t>
            </a:r>
            <a:r>
              <a:rPr lang="pt-PT" sz="1200" dirty="0" err="1"/>
              <a:t>report</a:t>
            </a:r>
            <a:r>
              <a:rPr lang="pt-PT" sz="1200" dirty="0"/>
              <a:t> </a:t>
            </a:r>
            <a:r>
              <a:rPr lang="pt-PT" sz="1200" dirty="0" err="1"/>
              <a:t>on</a:t>
            </a:r>
            <a:r>
              <a:rPr lang="pt-PT" sz="1200" dirty="0"/>
              <a:t> </a:t>
            </a:r>
            <a:r>
              <a:rPr lang="pt-PT" sz="1200" dirty="0" err="1"/>
              <a:t>Althaea</a:t>
            </a:r>
            <a:r>
              <a:rPr lang="pt-PT" sz="1200" dirty="0"/>
              <a:t> </a:t>
            </a:r>
            <a:r>
              <a:rPr lang="pt-PT" sz="1200" dirty="0" err="1"/>
              <a:t>officinalis</a:t>
            </a:r>
            <a:r>
              <a:rPr lang="pt-PT" sz="1200" dirty="0"/>
              <a:t> L., </a:t>
            </a:r>
            <a:r>
              <a:rPr lang="pt-PT" sz="1200" dirty="0" err="1"/>
              <a:t>radix</a:t>
            </a:r>
            <a:r>
              <a:rPr lang="pt-PT" sz="1200" dirty="0"/>
              <a:t> EMA/HMPC/436680/2015 </a:t>
            </a:r>
          </a:p>
          <a:p>
            <a:r>
              <a:rPr lang="pt-PT" sz="1200" dirty="0" err="1"/>
              <a:t>Assessment</a:t>
            </a:r>
            <a:r>
              <a:rPr lang="pt-PT" sz="1200" dirty="0"/>
              <a:t> </a:t>
            </a:r>
            <a:r>
              <a:rPr lang="pt-PT" sz="1200" dirty="0" err="1"/>
              <a:t>report</a:t>
            </a:r>
            <a:r>
              <a:rPr lang="pt-PT" sz="1200" dirty="0"/>
              <a:t> </a:t>
            </a:r>
            <a:r>
              <a:rPr lang="pt-PT" sz="1200" dirty="0" err="1"/>
              <a:t>on</a:t>
            </a:r>
            <a:r>
              <a:rPr lang="pt-PT" sz="1200" dirty="0"/>
              <a:t> </a:t>
            </a:r>
            <a:r>
              <a:rPr lang="pt-PT" sz="1200" dirty="0" err="1"/>
              <a:t>Hedera</a:t>
            </a:r>
            <a:r>
              <a:rPr lang="pt-PT" sz="1200" dirty="0"/>
              <a:t> </a:t>
            </a:r>
            <a:r>
              <a:rPr lang="pt-PT" sz="1200" dirty="0" err="1"/>
              <a:t>helix</a:t>
            </a:r>
            <a:r>
              <a:rPr lang="pt-PT" sz="1200" dirty="0"/>
              <a:t> L., </a:t>
            </a:r>
            <a:r>
              <a:rPr lang="pt-PT" sz="1200" dirty="0" err="1"/>
              <a:t>folium</a:t>
            </a:r>
            <a:r>
              <a:rPr lang="pt-PT" sz="1200" dirty="0"/>
              <a:t> EMA/HMPC/586887/2014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-1" r="-27690" b="-13360"/>
          <a:stretch/>
        </p:blipFill>
        <p:spPr>
          <a:xfrm>
            <a:off x="515978" y="4147533"/>
            <a:ext cx="1267672" cy="709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577" b="-33114"/>
          <a:stretch/>
        </p:blipFill>
        <p:spPr>
          <a:xfrm>
            <a:off x="469263" y="2574507"/>
            <a:ext cx="1313899" cy="10219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>
          <a:xfrm>
            <a:off x="469534" y="1652995"/>
            <a:ext cx="1267672" cy="747295"/>
          </a:xfrm>
          <a:prstGeom prst="rect">
            <a:avLst/>
          </a:prstGeom>
        </p:spPr>
      </p:pic>
      <p:pic>
        <p:nvPicPr>
          <p:cNvPr id="2056" name="Picture 8" descr="Imagem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89"/>
          <a:stretch/>
        </p:blipFill>
        <p:spPr bwMode="auto">
          <a:xfrm>
            <a:off x="469264" y="4983685"/>
            <a:ext cx="1267673" cy="53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m para no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1" y="5012701"/>
            <a:ext cx="427307" cy="42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37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3A0A3EB-029C-494B-BE83-799283E830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E51422-0967-45F9-BA44-C025BE873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Dª X.X. dirige-se à </a:t>
            </a:r>
            <a:r>
              <a:rPr lang="es-ES" dirty="0" err="1"/>
              <a:t>farmácia</a:t>
            </a:r>
            <a:r>
              <a:rPr lang="es-ES" dirty="0"/>
              <a:t> para adquirir </a:t>
            </a:r>
            <a:r>
              <a:rPr lang="es-ES" dirty="0" err="1"/>
              <a:t>um</a:t>
            </a:r>
            <a:r>
              <a:rPr lang="es-ES" dirty="0"/>
              <a:t> </a:t>
            </a:r>
            <a:r>
              <a:rPr lang="es-ES" dirty="0" err="1"/>
              <a:t>xarope</a:t>
            </a:r>
            <a:r>
              <a:rPr lang="es-ES" dirty="0"/>
              <a:t> para a </a:t>
            </a:r>
            <a:r>
              <a:rPr lang="es-ES" dirty="0" err="1"/>
              <a:t>tosse</a:t>
            </a:r>
            <a:r>
              <a:rPr lang="es-ES" dirty="0"/>
              <a:t>.</a:t>
            </a:r>
          </a:p>
          <a:p>
            <a:r>
              <a:rPr lang="es-ES" dirty="0" err="1"/>
              <a:t>Diz</a:t>
            </a:r>
            <a:r>
              <a:rPr lang="es-ES" dirty="0"/>
              <a:t> que </a:t>
            </a:r>
            <a:r>
              <a:rPr lang="es-ES" b="1" dirty="0" err="1"/>
              <a:t>não</a:t>
            </a:r>
            <a:r>
              <a:rPr lang="es-ES" b="1" dirty="0"/>
              <a:t> sabe distinguir se é </a:t>
            </a:r>
            <a:r>
              <a:rPr lang="es-ES" b="1" dirty="0" err="1"/>
              <a:t>tosse</a:t>
            </a:r>
            <a:r>
              <a:rPr lang="es-ES" b="1" dirty="0"/>
              <a:t> seca </a:t>
            </a:r>
            <a:r>
              <a:rPr lang="es-ES" b="1" dirty="0" err="1"/>
              <a:t>ou</a:t>
            </a:r>
            <a:r>
              <a:rPr lang="es-ES" b="1" dirty="0"/>
              <a:t> </a:t>
            </a:r>
            <a:r>
              <a:rPr lang="es-ES" b="1" dirty="0" err="1"/>
              <a:t>produtiva</a:t>
            </a:r>
            <a:r>
              <a:rPr lang="es-ES" dirty="0"/>
              <a:t>. </a:t>
            </a:r>
          </a:p>
          <a:p>
            <a:r>
              <a:rPr lang="es-ES" dirty="0" err="1"/>
              <a:t>Prefere</a:t>
            </a:r>
            <a:r>
              <a:rPr lang="es-ES" dirty="0"/>
              <a:t> </a:t>
            </a:r>
            <a:r>
              <a:rPr lang="es-ES" dirty="0" err="1"/>
              <a:t>um</a:t>
            </a:r>
            <a:r>
              <a:rPr lang="es-ES" dirty="0"/>
              <a:t> </a:t>
            </a:r>
            <a:r>
              <a:rPr lang="es-ES" dirty="0" err="1"/>
              <a:t>produto</a:t>
            </a:r>
            <a:r>
              <a:rPr lang="es-ES" dirty="0"/>
              <a:t> </a:t>
            </a:r>
            <a:r>
              <a:rPr lang="es-ES" b="1" dirty="0"/>
              <a:t>à base de plantas </a:t>
            </a:r>
            <a:r>
              <a:rPr lang="es-ES" dirty="0"/>
              <a:t>e</a:t>
            </a:r>
            <a:r>
              <a:rPr lang="es-ES" b="1" dirty="0"/>
              <a:t> </a:t>
            </a:r>
            <a:r>
              <a:rPr lang="es-ES" b="1" dirty="0" err="1"/>
              <a:t>sem</a:t>
            </a:r>
            <a:r>
              <a:rPr lang="es-ES" b="1" dirty="0"/>
              <a:t> </a:t>
            </a:r>
            <a:r>
              <a:rPr lang="es-ES" b="1" dirty="0" err="1"/>
              <a:t>açúcar</a:t>
            </a:r>
            <a:r>
              <a:rPr lang="es-ES" dirty="0"/>
              <a:t>.</a:t>
            </a:r>
          </a:p>
          <a:p>
            <a:r>
              <a:rPr lang="es-ES" dirty="0"/>
              <a:t>É hipertensa e está medicada </a:t>
            </a:r>
            <a:r>
              <a:rPr lang="es-ES" dirty="0" err="1"/>
              <a:t>com</a:t>
            </a:r>
            <a:r>
              <a:rPr lang="es-ES" dirty="0"/>
              <a:t> </a:t>
            </a:r>
            <a:r>
              <a:rPr lang="es-ES" dirty="0" err="1"/>
              <a:t>um</a:t>
            </a:r>
            <a:r>
              <a:rPr lang="es-ES" dirty="0"/>
              <a:t> diurético e </a:t>
            </a:r>
            <a:r>
              <a:rPr lang="es-ES" dirty="0" err="1"/>
              <a:t>um</a:t>
            </a:r>
            <a:r>
              <a:rPr lang="es-ES" dirty="0"/>
              <a:t> </a:t>
            </a:r>
            <a:r>
              <a:rPr lang="es-ES" dirty="0" err="1"/>
              <a:t>anti-hipertensor</a:t>
            </a:r>
            <a:r>
              <a:rPr lang="es-ES" dirty="0"/>
              <a:t>.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34916AC-7EF7-45A8-A2AD-AFF6FA379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 </a:t>
            </a:r>
            <a:r>
              <a:rPr lang="es-ES" dirty="0" err="1"/>
              <a:t>prático</a:t>
            </a:r>
            <a:r>
              <a:rPr lang="es-ES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241554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Texto 8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Pergunta 6</a:t>
            </a:r>
          </a:p>
        </p:txBody>
      </p:sp>
      <p:sp>
        <p:nvSpPr>
          <p:cNvPr id="8" name="Marcador de Posição do Texto 7"/>
          <p:cNvSpPr>
            <a:spLocks noGrp="1"/>
          </p:cNvSpPr>
          <p:nvPr>
            <p:ph type="body" idx="10"/>
          </p:nvPr>
        </p:nvSpPr>
        <p:spPr>
          <a:noFill/>
        </p:spPr>
        <p:txBody>
          <a:bodyPr/>
          <a:lstStyle/>
          <a:p>
            <a:r>
              <a:rPr lang="pt-PT" dirty="0"/>
              <a:t>Qual destas substâncias pode exacerbar a tosse?</a:t>
            </a:r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t-PT" dirty="0"/>
              <a:t>Grindélia.</a:t>
            </a:r>
          </a:p>
          <a:p>
            <a:r>
              <a:rPr lang="pt-PT" dirty="0"/>
              <a:t>Alteia.</a:t>
            </a:r>
          </a:p>
          <a:p>
            <a:r>
              <a:rPr lang="pt-PT" dirty="0"/>
              <a:t>Leite morno.</a:t>
            </a:r>
          </a:p>
          <a:p>
            <a:r>
              <a:rPr lang="pt-PT" dirty="0"/>
              <a:t>Glicerol.</a:t>
            </a:r>
          </a:p>
          <a:p>
            <a:endParaRPr lang="pt-PT" dirty="0"/>
          </a:p>
          <a:p>
            <a:endParaRPr lang="pt-PT" dirty="0"/>
          </a:p>
          <a:p>
            <a:endParaRPr lang="pt-PT" u="sng" dirty="0"/>
          </a:p>
          <a:p>
            <a:endParaRPr lang="pt-PT" u="sng" dirty="0"/>
          </a:p>
          <a:p>
            <a:endParaRPr lang="pt-PT" u="sng" dirty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33958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Texto 7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pt-PT" sz="1200" dirty="0" err="1">
                <a:solidFill>
                  <a:schemeClr val="accent3">
                    <a:lumMod val="50000"/>
                  </a:schemeClr>
                </a:solidFill>
              </a:rPr>
              <a:t>Bartley</a:t>
            </a:r>
            <a:r>
              <a:rPr lang="pt-PT" sz="1200" dirty="0">
                <a:solidFill>
                  <a:schemeClr val="accent3">
                    <a:lumMod val="50000"/>
                  </a:schemeClr>
                </a:solidFill>
              </a:rPr>
              <a:t> J </a:t>
            </a:r>
            <a:r>
              <a:rPr lang="pt-PT" sz="1200" dirty="0" err="1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pt-PT" sz="1200" dirty="0">
                <a:solidFill>
                  <a:schemeClr val="accent3">
                    <a:lumMod val="50000"/>
                  </a:schemeClr>
                </a:solidFill>
              </a:rPr>
              <a:t>  </a:t>
            </a:r>
            <a:r>
              <a:rPr lang="pt-PT" sz="1200" dirty="0" err="1">
                <a:solidFill>
                  <a:schemeClr val="accent3">
                    <a:lumMod val="50000"/>
                  </a:schemeClr>
                </a:solidFill>
              </a:rPr>
              <a:t>McGlashan</a:t>
            </a:r>
            <a:r>
              <a:rPr lang="pt-PT" sz="1200" dirty="0">
                <a:solidFill>
                  <a:schemeClr val="accent3">
                    <a:lumMod val="50000"/>
                  </a:schemeClr>
                </a:solidFill>
              </a:rPr>
              <a:t> SR . </a:t>
            </a:r>
            <a:r>
              <a:rPr lang="pt-PT" sz="1200" dirty="0" err="1">
                <a:solidFill>
                  <a:schemeClr val="accent3">
                    <a:lumMod val="50000"/>
                  </a:schemeClr>
                </a:solidFill>
              </a:rPr>
              <a:t>Med</a:t>
            </a:r>
            <a:r>
              <a:rPr lang="pt-PT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PT" sz="1200" dirty="0" err="1">
                <a:solidFill>
                  <a:schemeClr val="accent3">
                    <a:lumMod val="50000"/>
                  </a:schemeClr>
                </a:solidFill>
              </a:rPr>
              <a:t>Hypotheses</a:t>
            </a:r>
            <a:r>
              <a:rPr lang="pt-PT" sz="1200" dirty="0">
                <a:solidFill>
                  <a:schemeClr val="accent3">
                    <a:lumMod val="50000"/>
                  </a:schemeClr>
                </a:solidFill>
              </a:rPr>
              <a:t>. 2010 Apr;74(4):732-4</a:t>
            </a:r>
          </a:p>
          <a:p>
            <a:r>
              <a:rPr lang="pt-PT" sz="1200" dirty="0" err="1"/>
              <a:t>Community</a:t>
            </a:r>
            <a:r>
              <a:rPr lang="pt-PT" sz="1200" dirty="0"/>
              <a:t> </a:t>
            </a:r>
            <a:r>
              <a:rPr lang="pt-PT" sz="1200" dirty="0" err="1"/>
              <a:t>herbal</a:t>
            </a:r>
            <a:r>
              <a:rPr lang="pt-PT" sz="1200" dirty="0"/>
              <a:t> </a:t>
            </a:r>
            <a:r>
              <a:rPr lang="pt-PT" sz="1200" dirty="0" err="1"/>
              <a:t>monograph</a:t>
            </a:r>
            <a:r>
              <a:rPr lang="pt-PT" sz="1200" dirty="0"/>
              <a:t> </a:t>
            </a:r>
            <a:r>
              <a:rPr lang="pt-PT" sz="1200" dirty="0" err="1"/>
              <a:t>on</a:t>
            </a:r>
            <a:r>
              <a:rPr lang="pt-PT" sz="1200" dirty="0"/>
              <a:t> </a:t>
            </a:r>
            <a:r>
              <a:rPr lang="pt-PT" sz="1200" dirty="0" err="1"/>
              <a:t>Grindelia</a:t>
            </a:r>
            <a:r>
              <a:rPr lang="pt-PT" sz="1200" dirty="0"/>
              <a:t> robusta </a:t>
            </a:r>
            <a:r>
              <a:rPr lang="pt-PT" sz="1200" dirty="0" err="1"/>
              <a:t>Nutt</a:t>
            </a:r>
            <a:r>
              <a:rPr lang="pt-PT" sz="1200" dirty="0"/>
              <a:t>., (…). EMA/HMPC/748220/2011</a:t>
            </a:r>
            <a:endParaRPr lang="pt-PT" sz="12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pt-PT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542925" indent="0">
              <a:buNone/>
            </a:pPr>
            <a:endParaRPr lang="pt-PT" b="1" cap="small" dirty="0"/>
          </a:p>
          <a:p>
            <a:pPr marL="542925" indent="0">
              <a:buNone/>
            </a:pPr>
            <a:endParaRPr lang="pt-PT" b="1" dirty="0"/>
          </a:p>
          <a:p>
            <a:endParaRPr lang="pt-PT" b="1" dirty="0"/>
          </a:p>
          <a:p>
            <a:pPr marL="542925" indent="0">
              <a:buNone/>
            </a:pP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542925" indent="0">
              <a:buNone/>
            </a:pPr>
            <a:endParaRPr lang="pt-PT" b="1" dirty="0"/>
          </a:p>
          <a:p>
            <a:pPr marL="542925" indent="0">
              <a:buNone/>
            </a:pPr>
            <a:endParaRPr lang="pt-PT" b="1" dirty="0"/>
          </a:p>
          <a:p>
            <a:pPr marL="542925" indent="0">
              <a:buNone/>
            </a:pPr>
            <a:endParaRPr lang="pt-PT" b="1" dirty="0"/>
          </a:p>
          <a:p>
            <a:pPr marL="542925" indent="0">
              <a:buNone/>
            </a:pPr>
            <a:endParaRPr lang="pt-PT" b="1" dirty="0"/>
          </a:p>
          <a:p>
            <a:endParaRPr lang="pt-PT" dirty="0"/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66" y="2560499"/>
            <a:ext cx="418166" cy="41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no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5" y="4619474"/>
            <a:ext cx="427307" cy="42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166795"/>
              </p:ext>
            </p:extLst>
          </p:nvPr>
        </p:nvGraphicFramePr>
        <p:xfrm>
          <a:off x="858559" y="1852445"/>
          <a:ext cx="10921403" cy="3668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6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66">
                <a:tc>
                  <a:txBody>
                    <a:bodyPr/>
                    <a:lstStyle/>
                    <a:p>
                      <a:endParaRPr lang="pt-PT" sz="1800" i="1" u="non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600" i="1" u="non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pt-PT" sz="18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725">
                <a:tc>
                  <a:txBody>
                    <a:bodyPr/>
                    <a:lstStyle/>
                    <a:p>
                      <a:endParaRPr lang="pt-PT" sz="1800" i="1" u="non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Grindélia </a:t>
                      </a:r>
                      <a:r>
                        <a:rPr lang="pt-PT" sz="1800" b="0" i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PT" sz="1800" b="0" i="1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Grindelia</a:t>
                      </a:r>
                      <a:r>
                        <a:rPr lang="pt-PT" sz="1800" b="0" i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robusta)</a:t>
                      </a:r>
                    </a:p>
                    <a:p>
                      <a:endParaRPr lang="pt-PT" sz="18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PT" sz="18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Demulcente e expetorante</a:t>
                      </a:r>
                      <a:r>
                        <a:rPr lang="en-US" sz="1800" b="1" kern="120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800" b="1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esaconselhado</a:t>
                      </a:r>
                      <a:r>
                        <a:rPr lang="en-US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lang="en-US" sz="1800" b="1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uso</a:t>
                      </a:r>
                      <a:r>
                        <a:rPr lang="en-US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&lt; 18 </a:t>
                      </a:r>
                      <a:r>
                        <a:rPr lang="en-US" sz="1800" b="1" kern="120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anos</a:t>
                      </a:r>
                      <a:r>
                        <a:rPr lang="en-US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fontAlgn="t"/>
                      <a:endParaRPr lang="pt-PT" sz="18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942">
                <a:tc>
                  <a:txBody>
                    <a:bodyPr/>
                    <a:lstStyle/>
                    <a:p>
                      <a:endParaRPr lang="pt-PT" sz="1800" i="1" u="non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PT" sz="1800" i="1" u="non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PT" sz="1800" i="1" u="non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Alteia</a:t>
                      </a:r>
                    </a:p>
                    <a:p>
                      <a:r>
                        <a:rPr lang="pt-PT" sz="1600" i="1" u="none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Althaea</a:t>
                      </a:r>
                      <a:r>
                        <a:rPr lang="pt-PT" sz="1600" i="1" u="none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600" i="1" u="none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officinalis</a:t>
                      </a:r>
                      <a:endParaRPr lang="pt-PT" sz="1600" i="1" u="non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PT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Contém mucilagens, que </a:t>
                      </a:r>
                      <a:r>
                        <a:rPr lang="pt-PT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revestem a garganta e aliviam a irritação</a:t>
                      </a:r>
                      <a:r>
                        <a:rPr lang="pt-PT" sz="1800" b="1" kern="120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oral ou faríngea e tosse seca associada.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0725">
                <a:tc>
                  <a:txBody>
                    <a:bodyPr/>
                    <a:lstStyle/>
                    <a:p>
                      <a:endParaRPr lang="pt-PT" sz="1800" i="1" u="non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PT" sz="1800" i="1" u="non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PT" sz="1800" i="1" u="non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PT" sz="1800" i="1" u="none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Produtos lácteos</a:t>
                      </a:r>
                    </a:p>
                    <a:p>
                      <a:endParaRPr lang="pt-PT" sz="18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Caseína (proteína do leite).</a:t>
                      </a:r>
                    </a:p>
                    <a:p>
                      <a:r>
                        <a:rPr lang="pt-PT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Convertida a nível gástrico em </a:t>
                      </a:r>
                      <a:r>
                        <a:rPr lang="el-GR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r>
                        <a:rPr lang="pt-PT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-casomorfina</a:t>
                      </a:r>
                      <a:r>
                        <a:rPr lang="pt-PT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, que estimula a </a:t>
                      </a:r>
                      <a:r>
                        <a:rPr lang="pt-PT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produção e a secreção de muco nas glândulas respiratórias.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8" name="Picture 4" descr="Resultado de imagem para Grindelia robus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77" y="2275806"/>
            <a:ext cx="1650068" cy="112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66" y="3564478"/>
            <a:ext cx="418166" cy="41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media.gettyimages.com/photos/althaea-white-flowers-green-leaves-on-long-stem-and-dried-seeds-picture-id9835846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9" t="4811" b="44271"/>
          <a:stretch/>
        </p:blipFill>
        <p:spPr bwMode="auto">
          <a:xfrm>
            <a:off x="941677" y="3438276"/>
            <a:ext cx="1650068" cy="87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37" y="4376833"/>
            <a:ext cx="1528079" cy="108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92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ção do Texto 1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2925" indent="0" algn="just">
              <a:buNone/>
            </a:pPr>
            <a:endParaRPr lang="pt-PT" dirty="0"/>
          </a:p>
          <a:p>
            <a:pPr marL="542925" indent="0" algn="just">
              <a:buNone/>
            </a:pPr>
            <a:endParaRPr lang="pt-PT" dirty="0"/>
          </a:p>
          <a:p>
            <a:pPr marL="542925" indent="0" algn="ctr">
              <a:buNone/>
            </a:pPr>
            <a:r>
              <a:rPr lang="pt-PT" i="1" dirty="0"/>
              <a:t>“ O palestrante declara não ter conflito de interesse</a:t>
            </a:r>
          </a:p>
          <a:p>
            <a:pPr marL="542925" indent="0" algn="ctr">
              <a:buNone/>
            </a:pPr>
            <a:r>
              <a:rPr lang="pt-PT" i="1" dirty="0"/>
              <a:t>relacionado com esta apresentação“.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3312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Efeitos do Glicerol</a:t>
            </a:r>
          </a:p>
        </p:txBody>
      </p:sp>
      <p:sp>
        <p:nvSpPr>
          <p:cNvPr id="2" name="Marcador de Posição do Texto 1"/>
          <p:cNvSpPr>
            <a:spLocks noGrp="1"/>
          </p:cNvSpPr>
          <p:nvPr>
            <p:ph type="body" sz="quarter" idx="10"/>
          </p:nvPr>
        </p:nvSpPr>
        <p:spPr>
          <a:xfrm>
            <a:off x="592182" y="5898910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 err="1"/>
              <a:t>Eccles</a:t>
            </a:r>
            <a:r>
              <a:rPr lang="pt-PT" sz="1200" dirty="0"/>
              <a:t> R. </a:t>
            </a:r>
            <a:r>
              <a:rPr lang="en-US" sz="1200" dirty="0"/>
              <a:t>Pharmacy. 2017; 5(1)</a:t>
            </a:r>
            <a:endParaRPr lang="pt-PT" sz="120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17418" y="1454467"/>
            <a:ext cx="11582400" cy="4592024"/>
          </a:xfrm>
        </p:spPr>
        <p:txBody>
          <a:bodyPr>
            <a:noAutofit/>
          </a:bodyPr>
          <a:lstStyle/>
          <a:p>
            <a:pPr marL="542925" indent="0">
              <a:buNone/>
            </a:pPr>
            <a:r>
              <a:rPr lang="pt-PT" sz="2200" b="1" dirty="0"/>
              <a:t>Agente Espessante.</a:t>
            </a:r>
          </a:p>
          <a:p>
            <a:r>
              <a:rPr lang="pt-PT" sz="2200" dirty="0"/>
              <a:t>Confere viscosidade aos xaropes para tosse.</a:t>
            </a:r>
          </a:p>
          <a:p>
            <a:pPr marL="542925" indent="0">
              <a:buNone/>
            </a:pPr>
            <a:endParaRPr lang="pt-PT" sz="2200" b="1" dirty="0"/>
          </a:p>
          <a:p>
            <a:pPr marL="542925" indent="0">
              <a:buNone/>
            </a:pPr>
            <a:r>
              <a:rPr lang="pt-PT" sz="2200" b="1" dirty="0"/>
              <a:t>Agente Demulcente. </a:t>
            </a:r>
            <a:endParaRPr lang="pt-PT" sz="2200" dirty="0"/>
          </a:p>
          <a:p>
            <a:r>
              <a:rPr lang="pt-PT" sz="2200" dirty="0"/>
              <a:t>Forma um filme protetor sobre a mucosa, o que alivia a irritação, inflamação e dor.</a:t>
            </a:r>
          </a:p>
          <a:p>
            <a:pPr marL="542925" indent="0">
              <a:buNone/>
            </a:pPr>
            <a:endParaRPr lang="pt-PT" sz="2200" b="1" dirty="0"/>
          </a:p>
          <a:p>
            <a:pPr marL="542925" indent="0">
              <a:buNone/>
            </a:pPr>
            <a:r>
              <a:rPr lang="pt-PT" sz="2200" b="1" dirty="0"/>
              <a:t>Agente Lubrificante e Humectante.</a:t>
            </a:r>
          </a:p>
          <a:p>
            <a:r>
              <a:rPr lang="pt-PT" sz="2200" dirty="0"/>
              <a:t>Contém 3 grupos OH (hidrofílicos) que o tornam muito solúvel em água e são responsáveis pelas suas </a:t>
            </a:r>
            <a:r>
              <a:rPr lang="pt-PT" sz="2200" b="1" dirty="0"/>
              <a:t>propriedades higroscópicas.</a:t>
            </a:r>
          </a:p>
          <a:p>
            <a:r>
              <a:rPr lang="pt-PT" sz="2200" dirty="0"/>
              <a:t>Tem </a:t>
            </a:r>
            <a:r>
              <a:rPr lang="pt-PT" sz="2200" b="1" dirty="0"/>
              <a:t>efeito hidratante</a:t>
            </a:r>
            <a:r>
              <a:rPr lang="pt-PT" sz="2200" dirty="0"/>
              <a:t>, o que previne a secura das mucosas.</a:t>
            </a: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16" y="2750857"/>
            <a:ext cx="418166" cy="41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16" y="3986343"/>
            <a:ext cx="418166" cy="41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663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Texto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276233"/>
            <a:ext cx="10972800" cy="604800"/>
          </a:xfrm>
        </p:spPr>
        <p:txBody>
          <a:bodyPr/>
          <a:lstStyle/>
          <a:p>
            <a:r>
              <a:rPr lang="pt-PT" dirty="0"/>
              <a:t>Pergunta 7</a:t>
            </a:r>
            <a:br>
              <a:rPr lang="pt-PT" dirty="0"/>
            </a:br>
            <a:endParaRPr lang="pt-PT" sz="2800" b="0" i="1" dirty="0">
              <a:solidFill>
                <a:srgbClr val="32588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0"/>
          </p:nvPr>
        </p:nvSpPr>
        <p:spPr>
          <a:xfrm>
            <a:off x="911423" y="1106287"/>
            <a:ext cx="10466325" cy="1035465"/>
          </a:xfrm>
        </p:spPr>
        <p:txBody>
          <a:bodyPr/>
          <a:lstStyle/>
          <a:p>
            <a:r>
              <a:rPr lang="pt-PT" dirty="0"/>
              <a:t>Doente hipertensa, diurético + anti-hipertensor. Que substância está contra-indicada?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Óleos essenciais.</a:t>
            </a:r>
          </a:p>
          <a:p>
            <a:r>
              <a:rPr lang="pt-PT" dirty="0"/>
              <a:t>Raíz de Alcaçuz.</a:t>
            </a:r>
          </a:p>
          <a:p>
            <a:r>
              <a:rPr lang="pt-PT" dirty="0"/>
              <a:t>Tomilho.</a:t>
            </a:r>
          </a:p>
          <a:p>
            <a:r>
              <a:rPr lang="pt-PT" dirty="0"/>
              <a:t>Mentol.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24713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42925" indent="0">
              <a:buNone/>
            </a:pPr>
            <a:r>
              <a:rPr lang="en-US" sz="2000" b="1" dirty="0"/>
              <a:t>	ÓLEOS ESSENCIAIS</a:t>
            </a:r>
          </a:p>
          <a:p>
            <a:r>
              <a:rPr lang="pt-PT" sz="2000" u="sng" dirty="0"/>
              <a:t>Diminuem a consistência do muco</a:t>
            </a:r>
            <a:r>
              <a:rPr lang="pt-PT" sz="2000" dirty="0"/>
              <a:t>, mas estão associados a </a:t>
            </a:r>
            <a:r>
              <a:rPr lang="pt-PT" sz="2000" b="1" dirty="0">
                <a:solidFill>
                  <a:srgbClr val="C00000"/>
                </a:solidFill>
              </a:rPr>
              <a:t>frequentes eventos adversos </a:t>
            </a:r>
            <a:r>
              <a:rPr lang="pt-PT" sz="2000" b="1" dirty="0"/>
              <a:t>(irritação da mucosa).</a:t>
            </a:r>
          </a:p>
          <a:p>
            <a:pPr marL="542925" indent="0">
              <a:buNone/>
            </a:pPr>
            <a:endParaRPr lang="pt-PT" sz="2000" dirty="0"/>
          </a:p>
          <a:p>
            <a:pPr marL="542925" indent="0">
              <a:lnSpc>
                <a:spcPct val="80000"/>
              </a:lnSpc>
              <a:buNone/>
            </a:pPr>
            <a:r>
              <a:rPr lang="pt-PT" sz="2000" b="1" dirty="0"/>
              <a:t>	  HORTELÃ-PIMENTA</a:t>
            </a:r>
            <a:r>
              <a:rPr lang="pt-PT" sz="2000" dirty="0"/>
              <a:t> </a:t>
            </a:r>
            <a:r>
              <a:rPr lang="pt-PT" sz="1600" i="1" dirty="0"/>
              <a:t>(Mentha piperita).</a:t>
            </a:r>
          </a:p>
          <a:p>
            <a:r>
              <a:rPr lang="pt-PT" sz="2000" dirty="0"/>
              <a:t>O mentol (extraído da hortelã pimenta) </a:t>
            </a:r>
            <a:r>
              <a:rPr lang="pt-PT" sz="2000" u="sng" dirty="0"/>
              <a:t>acalma a garganta e ajuda a quebrar o muco</a:t>
            </a:r>
            <a:r>
              <a:rPr lang="pt-PT" sz="2000" dirty="0"/>
              <a:t>. </a:t>
            </a:r>
          </a:p>
          <a:p>
            <a:r>
              <a:rPr lang="pt-PT" sz="2000" dirty="0"/>
              <a:t>É </a:t>
            </a:r>
            <a:r>
              <a:rPr lang="pt-PT" sz="2000" u="sng" dirty="0"/>
              <a:t>descongestionante e anti-inflamatório</a:t>
            </a:r>
            <a:r>
              <a:rPr lang="pt-PT" sz="2000" dirty="0"/>
              <a:t>.</a:t>
            </a:r>
          </a:p>
          <a:p>
            <a:r>
              <a:rPr lang="pt-PT" sz="2000" b="1" dirty="0"/>
              <a:t>Por inalação</a:t>
            </a:r>
            <a:r>
              <a:rPr lang="pt-PT" sz="2000" dirty="0"/>
              <a:t>, pode induzir </a:t>
            </a:r>
            <a:r>
              <a:rPr lang="pt-PT" sz="2000" b="1" dirty="0">
                <a:solidFill>
                  <a:srgbClr val="C00000"/>
                </a:solidFill>
              </a:rPr>
              <a:t>apneia reflexa e bronco/</a:t>
            </a:r>
            <a:r>
              <a:rPr lang="pt-PT" sz="2000" b="1" dirty="0" err="1">
                <a:solidFill>
                  <a:srgbClr val="C00000"/>
                </a:solidFill>
              </a:rPr>
              <a:t>laringoespasmo</a:t>
            </a:r>
            <a:r>
              <a:rPr lang="pt-PT" sz="2000" b="1" dirty="0">
                <a:solidFill>
                  <a:srgbClr val="C00000"/>
                </a:solidFill>
              </a:rPr>
              <a:t> (C.I.&lt; 2 anos)</a:t>
            </a:r>
            <a:r>
              <a:rPr lang="pt-PT" sz="2000" dirty="0">
                <a:solidFill>
                  <a:srgbClr val="C00000"/>
                </a:solidFill>
              </a:rPr>
              <a:t>.</a:t>
            </a:r>
          </a:p>
          <a:p>
            <a:pPr marL="542925" indent="0">
              <a:buNone/>
            </a:pPr>
            <a:endParaRPr lang="pt-PT" sz="2000" dirty="0"/>
          </a:p>
          <a:p>
            <a:pPr marL="542925" indent="0">
              <a:buNone/>
            </a:pPr>
            <a:r>
              <a:rPr lang="pt-PT" sz="2000" b="1" dirty="0"/>
              <a:t>         TOMILHO</a:t>
            </a:r>
            <a:r>
              <a:rPr lang="pt-PT" sz="2000" dirty="0"/>
              <a:t>.</a:t>
            </a:r>
            <a:endParaRPr lang="en-US" sz="1600" i="1" dirty="0"/>
          </a:p>
          <a:p>
            <a:r>
              <a:rPr lang="pt-PT" sz="2000" u="sng" dirty="0" err="1"/>
              <a:t>Expetorante</a:t>
            </a:r>
            <a:r>
              <a:rPr lang="pt-PT" sz="2000" dirty="0"/>
              <a:t>. Sem contra-indicações.</a:t>
            </a:r>
          </a:p>
          <a:p>
            <a:pPr marL="542925" indent="0">
              <a:buNone/>
            </a:pPr>
            <a:endParaRPr lang="pt-PT" sz="2000" dirty="0"/>
          </a:p>
          <a:p>
            <a:endParaRPr lang="pt-PT" sz="2000" dirty="0"/>
          </a:p>
          <a:p>
            <a:endParaRPr lang="pt-PT" sz="20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0" name="Marcador de Posição do Texto 9"/>
          <p:cNvSpPr>
            <a:spLocks noGrp="1"/>
          </p:cNvSpPr>
          <p:nvPr>
            <p:ph type="body" sz="quarter" idx="10"/>
          </p:nvPr>
        </p:nvSpPr>
        <p:spPr>
          <a:xfrm>
            <a:off x="598494" y="6086734"/>
            <a:ext cx="11582443" cy="295162"/>
          </a:xfrm>
        </p:spPr>
        <p:txBody>
          <a:bodyPr>
            <a:noAutofit/>
          </a:bodyPr>
          <a:lstStyle/>
          <a:p>
            <a:r>
              <a:rPr lang="en-US" sz="1200" dirty="0"/>
              <a:t>Community Herbal Monograph on </a:t>
            </a:r>
            <a:r>
              <a:rPr lang="en-US" sz="1200" dirty="0" err="1"/>
              <a:t>Mentha</a:t>
            </a:r>
            <a:r>
              <a:rPr lang="en-US" sz="1200" dirty="0"/>
              <a:t> x </a:t>
            </a:r>
            <a:r>
              <a:rPr lang="en-US" sz="1200" dirty="0" err="1"/>
              <a:t>piperita</a:t>
            </a:r>
            <a:r>
              <a:rPr lang="en-US" sz="1200" dirty="0"/>
              <a:t> L., </a:t>
            </a:r>
            <a:r>
              <a:rPr lang="en-US" sz="1200" dirty="0" err="1"/>
              <a:t>Aetheroleum</a:t>
            </a:r>
            <a:r>
              <a:rPr lang="en-US" sz="1200" dirty="0"/>
              <a:t>. </a:t>
            </a:r>
            <a:r>
              <a:rPr lang="pt-PT" sz="1200" dirty="0"/>
              <a:t>EMEA/HMPC/349466/2006</a:t>
            </a:r>
            <a:endParaRPr lang="en-US" sz="1200" dirty="0"/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" y="1487449"/>
            <a:ext cx="418166" cy="41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" y="2938330"/>
            <a:ext cx="418166" cy="41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6" y="4739752"/>
            <a:ext cx="418166" cy="41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525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Posição de Conteúdo 14"/>
          <p:cNvSpPr>
            <a:spLocks noGrp="1"/>
          </p:cNvSpPr>
          <p:nvPr>
            <p:ph idx="13"/>
          </p:nvPr>
        </p:nvSpPr>
        <p:spPr/>
        <p:txBody>
          <a:bodyPr>
            <a:normAutofit fontScale="85000" lnSpcReduction="10000"/>
          </a:bodyPr>
          <a:lstStyle/>
          <a:p>
            <a:pPr marL="542925" indent="0">
              <a:buNone/>
            </a:pPr>
            <a:endParaRPr lang="pt-PT" dirty="0"/>
          </a:p>
          <a:p>
            <a:pPr marL="542925" indent="0">
              <a:buNone/>
            </a:pPr>
            <a:endParaRPr lang="pt-PT" dirty="0"/>
          </a:p>
          <a:p>
            <a:pPr marL="542925" indent="0">
              <a:buNone/>
            </a:pPr>
            <a:endParaRPr lang="pt-PT" dirty="0"/>
          </a:p>
          <a:p>
            <a:r>
              <a:rPr lang="pt-PT" sz="2600" dirty="0"/>
              <a:t>Inibidor da CYP3A4 e CYP2B6.</a:t>
            </a:r>
          </a:p>
          <a:p>
            <a:r>
              <a:rPr lang="pt-PT" sz="2600" b="1" dirty="0">
                <a:solidFill>
                  <a:srgbClr val="C00000"/>
                </a:solidFill>
              </a:rPr>
              <a:t>Interage</a:t>
            </a:r>
            <a:r>
              <a:rPr lang="pt-PT" sz="2600" dirty="0"/>
              <a:t> com: </a:t>
            </a:r>
          </a:p>
          <a:p>
            <a:pPr marL="893763" lvl="1" indent="0"/>
            <a:r>
              <a:rPr lang="pt-PT" sz="2600" b="1" u="sng" dirty="0"/>
              <a:t>Diuréticos</a:t>
            </a:r>
            <a:r>
              <a:rPr lang="pt-PT" sz="2600" b="1" dirty="0"/>
              <a:t>.</a:t>
            </a:r>
          </a:p>
          <a:p>
            <a:pPr marL="893763" lvl="1" indent="0"/>
            <a:r>
              <a:rPr lang="pt-PT" sz="2600" b="1" dirty="0"/>
              <a:t>Digoxina.</a:t>
            </a:r>
          </a:p>
          <a:p>
            <a:pPr marL="893763" lvl="1" indent="0"/>
            <a:r>
              <a:rPr lang="pt-PT" sz="2600" b="1" u="sng" dirty="0"/>
              <a:t>Anti-hipertensores</a:t>
            </a:r>
            <a:r>
              <a:rPr lang="pt-PT" sz="2600" b="1" dirty="0"/>
              <a:t> e anti-arrítmicos.</a:t>
            </a:r>
          </a:p>
          <a:p>
            <a:pPr marL="893763" lvl="1" indent="0"/>
            <a:r>
              <a:rPr lang="pt-PT" sz="2600" b="1" dirty="0"/>
              <a:t>Anticoagulantes e </a:t>
            </a:r>
            <a:r>
              <a:rPr lang="pt-PT" sz="2600" b="1" dirty="0" err="1"/>
              <a:t>antiagregantes</a:t>
            </a:r>
            <a:r>
              <a:rPr lang="pt-PT" sz="2600" b="1" dirty="0"/>
              <a:t> </a:t>
            </a:r>
            <a:r>
              <a:rPr lang="pt-PT" sz="2600" b="1" dirty="0" err="1"/>
              <a:t>plaq</a:t>
            </a:r>
            <a:r>
              <a:rPr lang="pt-PT" sz="2600" b="1" dirty="0"/>
              <a:t>.</a:t>
            </a:r>
          </a:p>
          <a:p>
            <a:pPr marL="893763" lvl="1" indent="0"/>
            <a:r>
              <a:rPr lang="pt-PT" sz="2600" b="1" dirty="0"/>
              <a:t>Corticosteróides.</a:t>
            </a:r>
          </a:p>
          <a:p>
            <a:pPr marL="893763" lvl="1" indent="0"/>
            <a:r>
              <a:rPr lang="pt-PT" sz="2600" b="1" dirty="0"/>
              <a:t>Anti-depressivos.</a:t>
            </a:r>
          </a:p>
          <a:p>
            <a:pPr marL="893763" lvl="1" indent="0">
              <a:buNone/>
            </a:pPr>
            <a:r>
              <a:rPr lang="pt-PT" sz="2600" dirty="0"/>
              <a:t>…</a:t>
            </a:r>
          </a:p>
          <a:p>
            <a:pPr marL="265113">
              <a:buNone/>
            </a:pPr>
            <a:endParaRPr lang="pt-PT" dirty="0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pt-PT" sz="1200" dirty="0" err="1"/>
              <a:t>Community</a:t>
            </a:r>
            <a:r>
              <a:rPr lang="pt-PT" sz="1200" dirty="0"/>
              <a:t> </a:t>
            </a:r>
            <a:r>
              <a:rPr lang="pt-PT" sz="1200" dirty="0" err="1"/>
              <a:t>herbal</a:t>
            </a:r>
            <a:r>
              <a:rPr lang="pt-PT" sz="1200" dirty="0"/>
              <a:t> </a:t>
            </a:r>
            <a:r>
              <a:rPr lang="pt-PT" sz="1200" dirty="0" err="1"/>
              <a:t>monograph</a:t>
            </a:r>
            <a:r>
              <a:rPr lang="pt-PT" sz="1200" dirty="0"/>
              <a:t> </a:t>
            </a:r>
            <a:r>
              <a:rPr lang="pt-PT" sz="1200" dirty="0" err="1"/>
              <a:t>on</a:t>
            </a:r>
            <a:r>
              <a:rPr lang="pt-PT" sz="1200" dirty="0"/>
              <a:t> </a:t>
            </a:r>
            <a:r>
              <a:rPr lang="pt-PT" sz="1200" dirty="0" err="1"/>
              <a:t>Glycyrrhiza</a:t>
            </a:r>
            <a:r>
              <a:rPr lang="pt-PT" sz="1200" dirty="0"/>
              <a:t> glabra/</a:t>
            </a:r>
            <a:r>
              <a:rPr lang="pt-PT" sz="1200" dirty="0" err="1"/>
              <a:t>inflata</a:t>
            </a:r>
            <a:r>
              <a:rPr lang="pt-PT" sz="1200" dirty="0"/>
              <a:t> /</a:t>
            </a:r>
            <a:r>
              <a:rPr lang="pt-PT" sz="1200" dirty="0" err="1"/>
              <a:t>uralensis</a:t>
            </a:r>
            <a:r>
              <a:rPr lang="pt-PT" sz="1200" dirty="0"/>
              <a:t>, </a:t>
            </a:r>
            <a:r>
              <a:rPr lang="pt-PT" sz="1200" dirty="0" err="1"/>
              <a:t>radix</a:t>
            </a:r>
            <a:r>
              <a:rPr lang="pt-PT" sz="1200" dirty="0"/>
              <a:t> EMA/HMPC/571119/2010</a:t>
            </a:r>
          </a:p>
          <a:p>
            <a:r>
              <a:rPr lang="pt-PT" sz="1200" dirty="0" err="1"/>
              <a:t>Hosseinzadeh</a:t>
            </a:r>
            <a:r>
              <a:rPr lang="pt-PT" sz="1200" dirty="0"/>
              <a:t>  H </a:t>
            </a:r>
            <a:r>
              <a:rPr lang="pt-PT" sz="1200" dirty="0" err="1"/>
              <a:t>et</a:t>
            </a:r>
            <a:r>
              <a:rPr lang="pt-PT" sz="1200" dirty="0"/>
              <a:t> al. </a:t>
            </a:r>
            <a:r>
              <a:rPr lang="en-US" sz="1200" dirty="0" err="1"/>
              <a:t>Phytother</a:t>
            </a:r>
            <a:r>
              <a:rPr lang="en-US" sz="1200" dirty="0"/>
              <a:t>. Res. 2015; 29: 1868–86 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13" name="Marcador de Posição de Conteúdo 12"/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pPr marL="542925" indent="0">
              <a:buNone/>
            </a:pPr>
            <a:endParaRPr lang="pt-PT" sz="2000" dirty="0"/>
          </a:p>
          <a:p>
            <a:r>
              <a:rPr lang="pt-PT" dirty="0"/>
              <a:t>Facilitar a expectoração.</a:t>
            </a:r>
          </a:p>
          <a:p>
            <a:r>
              <a:rPr lang="pt-PT" dirty="0"/>
              <a:t>Ação anti-inflamatória.</a:t>
            </a:r>
          </a:p>
          <a:p>
            <a:endParaRPr lang="pt-PT" u="sng" dirty="0"/>
          </a:p>
          <a:p>
            <a:r>
              <a:rPr lang="pt-PT" u="sng" dirty="0"/>
              <a:t>Efeitos adversos</a:t>
            </a:r>
            <a:r>
              <a:rPr lang="pt-PT" dirty="0"/>
              <a:t>: retenção de fluidos, hipocalemia, hipertensão, distúrbios do ritmo cardíaco.</a:t>
            </a:r>
          </a:p>
          <a:p>
            <a:endParaRPr lang="pt-PT" b="1" dirty="0">
              <a:solidFill>
                <a:srgbClr val="FF0000"/>
              </a:solidFill>
            </a:endParaRPr>
          </a:p>
          <a:p>
            <a:r>
              <a:rPr lang="pt-PT" b="1" dirty="0">
                <a:solidFill>
                  <a:srgbClr val="C00000"/>
                </a:solidFill>
              </a:rPr>
              <a:t>Contra-indicado</a:t>
            </a:r>
            <a:r>
              <a:rPr lang="pt-PT" dirty="0"/>
              <a:t>: doentes com </a:t>
            </a:r>
            <a:r>
              <a:rPr lang="pt-PT" b="1" dirty="0"/>
              <a:t>hipertensão, distúrbios hepáticos ou cardiovasculares ou hipocalemia.</a:t>
            </a:r>
          </a:p>
          <a:p>
            <a:pPr algn="just"/>
            <a:endParaRPr lang="pt-PT" sz="2000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	</a:t>
            </a:r>
            <a:r>
              <a:rPr lang="pt-PT" sz="2800" dirty="0"/>
              <a:t>RAÍZ de ALCAÇUZ </a:t>
            </a:r>
            <a:r>
              <a:rPr lang="pt-PT" sz="2800" b="0" dirty="0"/>
              <a:t>(</a:t>
            </a:r>
            <a:r>
              <a:rPr lang="pt-PT" sz="2800" b="0" i="1" dirty="0" err="1"/>
              <a:t>Glycyrrhiza</a:t>
            </a:r>
            <a:r>
              <a:rPr lang="pt-PT" sz="2800" b="0" i="1" dirty="0"/>
              <a:t> </a:t>
            </a:r>
            <a:r>
              <a:rPr lang="pt-PT" sz="2800" b="0" i="1" dirty="0" err="1"/>
              <a:t>spp</a:t>
            </a:r>
            <a:r>
              <a:rPr lang="pt-PT" sz="2800" b="0" i="1" dirty="0"/>
              <a:t>.)</a:t>
            </a:r>
            <a:endParaRPr lang="pt-PT" sz="2800" b="0" dirty="0"/>
          </a:p>
        </p:txBody>
      </p:sp>
      <p:pic>
        <p:nvPicPr>
          <p:cNvPr id="14" name="Picture 2" descr="Resultado de imagem para no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50" y="260539"/>
            <a:ext cx="427307" cy="42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Glycyrrhiza sp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814" y="181354"/>
            <a:ext cx="2776089" cy="150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367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Novas tendências no tratamento da tosse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PT" b="1" dirty="0"/>
              <a:t>Crescente procura de produtos naturais.</a:t>
            </a:r>
          </a:p>
          <a:p>
            <a:endParaRPr lang="pt-PT" dirty="0"/>
          </a:p>
          <a:p>
            <a:r>
              <a:rPr lang="pt-PT" dirty="0"/>
              <a:t>Grande procura de produtos </a:t>
            </a:r>
            <a:r>
              <a:rPr lang="pt-PT" u="sng" dirty="0"/>
              <a:t>sem glúten, sem lactose, sem açúcar.</a:t>
            </a:r>
          </a:p>
          <a:p>
            <a:endParaRPr lang="pt-PT" u="sng" dirty="0"/>
          </a:p>
          <a:p>
            <a:r>
              <a:rPr lang="pt-PT" dirty="0"/>
              <a:t>Ter atenção às </a:t>
            </a:r>
            <a:r>
              <a:rPr lang="pt-PT" u="sng" dirty="0"/>
              <a:t>contra-indicaçõe</a:t>
            </a:r>
            <a:r>
              <a:rPr lang="pt-PT" dirty="0"/>
              <a:t>s </a:t>
            </a:r>
          </a:p>
          <a:p>
            <a:pPr marL="542925" indent="0">
              <a:buNone/>
            </a:pPr>
            <a:r>
              <a:rPr lang="pt-PT" dirty="0"/>
              <a:t>das substâncias </a:t>
            </a:r>
            <a:r>
              <a:rPr lang="pt-PT" dirty="0" err="1"/>
              <a:t>ativas</a:t>
            </a:r>
            <a:r>
              <a:rPr lang="pt-PT" dirty="0"/>
              <a:t>:</a:t>
            </a:r>
          </a:p>
          <a:p>
            <a:endParaRPr lang="pt-PT" u="sng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583898"/>
              </p:ext>
            </p:extLst>
          </p:nvPr>
        </p:nvGraphicFramePr>
        <p:xfrm>
          <a:off x="476973" y="3057967"/>
          <a:ext cx="11452108" cy="310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7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0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PT" sz="100" b="0" kern="1200" dirty="0">
                        <a:solidFill>
                          <a:srgbClr val="32588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pt-PT" sz="100" b="0" kern="1200" dirty="0">
                        <a:solidFill>
                          <a:srgbClr val="32588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pt-PT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002">
                <a:tc rowSpan="5">
                  <a:txBody>
                    <a:bodyPr/>
                    <a:lstStyle/>
                    <a:p>
                      <a:endParaRPr lang="pt-PT" sz="1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2000" b="1" dirty="0">
                          <a:solidFill>
                            <a:srgbClr val="205484"/>
                          </a:solidFill>
                          <a:latin typeface="+mn-lt"/>
                        </a:rPr>
                        <a:t>HERA </a:t>
                      </a:r>
                      <a:endParaRPr lang="pt-PT" sz="2000" dirty="0">
                        <a:solidFill>
                          <a:srgbClr val="205484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pt-PT" sz="2000" b="0" dirty="0">
                          <a:solidFill>
                            <a:srgbClr val="C00000"/>
                          </a:solidFill>
                          <a:latin typeface="+mn-lt"/>
                        </a:rPr>
                        <a:t>C.I. úlcera.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00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b="1" dirty="0">
                          <a:solidFill>
                            <a:srgbClr val="205484"/>
                          </a:solidFill>
                          <a:latin typeface="+mn-lt"/>
                        </a:rPr>
                        <a:t>GRINDÉLIA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pt-PT" sz="20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C.I.&lt; 18 anos.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52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205484"/>
                          </a:solidFill>
                          <a:latin typeface="+mn-lt"/>
                        </a:rPr>
                        <a:t>ÓLEOS ESSENCIAIS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pt-PT" sz="2000" b="0" dirty="0">
                          <a:solidFill>
                            <a:srgbClr val="C00000"/>
                          </a:solidFill>
                          <a:latin typeface="+mn-lt"/>
                        </a:rPr>
                        <a:t>Frequentes </a:t>
                      </a:r>
                      <a:r>
                        <a:rPr lang="pt-PT" sz="2000" b="0" baseline="0" dirty="0">
                          <a:solidFill>
                            <a:srgbClr val="C00000"/>
                          </a:solidFill>
                          <a:latin typeface="+mn-lt"/>
                        </a:rPr>
                        <a:t>e</a:t>
                      </a:r>
                      <a:r>
                        <a:rPr lang="pt-PT" sz="2000" b="0" dirty="0">
                          <a:solidFill>
                            <a:srgbClr val="C00000"/>
                          </a:solidFill>
                          <a:latin typeface="+mn-lt"/>
                        </a:rPr>
                        <a:t>feitos</a:t>
                      </a:r>
                      <a:r>
                        <a:rPr lang="pt-PT" sz="2000" b="0" baseline="0" dirty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r>
                        <a:rPr lang="pt-PT" sz="2000" b="0" dirty="0">
                          <a:solidFill>
                            <a:srgbClr val="C00000"/>
                          </a:solidFill>
                          <a:latin typeface="+mn-lt"/>
                        </a:rPr>
                        <a:t>adversos.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61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205484"/>
                          </a:solidFill>
                          <a:latin typeface="+mn-lt"/>
                        </a:rPr>
                        <a:t>ALCAÇUZ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pt-PT" sz="2000" b="0" dirty="0">
                          <a:solidFill>
                            <a:srgbClr val="C00000"/>
                          </a:solidFill>
                          <a:latin typeface="+mn-lt"/>
                        </a:rPr>
                        <a:t>C.I.</a:t>
                      </a:r>
                      <a:r>
                        <a:rPr lang="pt-PT" sz="2000" b="0" baseline="0" dirty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r>
                        <a:rPr lang="pt-PT" sz="2000" b="0" dirty="0">
                          <a:solidFill>
                            <a:srgbClr val="C00000"/>
                          </a:solidFill>
                          <a:latin typeface="+mn-lt"/>
                        </a:rPr>
                        <a:t>HTA;</a:t>
                      </a:r>
                      <a:r>
                        <a:rPr lang="pt-PT" sz="2000" b="0" baseline="0" dirty="0">
                          <a:solidFill>
                            <a:srgbClr val="C00000"/>
                          </a:solidFill>
                          <a:latin typeface="+mn-lt"/>
                        </a:rPr>
                        <a:t> muitas interações medicamentosas.</a:t>
                      </a:r>
                      <a:endParaRPr lang="pt-PT" sz="20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44">
                <a:tc vMerge="1">
                  <a:txBody>
                    <a:bodyPr/>
                    <a:lstStyle/>
                    <a:p>
                      <a:endParaRPr lang="pt-PT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>
                          <a:solidFill>
                            <a:srgbClr val="205484"/>
                          </a:solidFill>
                          <a:latin typeface="+mn-lt"/>
                        </a:rPr>
                        <a:t>MEL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pt-PT" sz="2000" b="0" dirty="0">
                          <a:solidFill>
                            <a:srgbClr val="C00000"/>
                          </a:solidFill>
                          <a:latin typeface="+mn-lt"/>
                        </a:rPr>
                        <a:t>C.I. &lt;</a:t>
                      </a:r>
                      <a:r>
                        <a:rPr lang="pt-PT" sz="2000" b="0" baseline="0" dirty="0">
                          <a:solidFill>
                            <a:srgbClr val="C00000"/>
                          </a:solidFill>
                          <a:latin typeface="+mn-lt"/>
                        </a:rPr>
                        <a:t> 1 ano.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033">
                <a:tc>
                  <a:txBody>
                    <a:bodyPr/>
                    <a:lstStyle/>
                    <a:p>
                      <a:endParaRPr lang="pt-PT" sz="1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>
                          <a:solidFill>
                            <a:srgbClr val="205484"/>
                          </a:solidFill>
                          <a:latin typeface="+mn-lt"/>
                        </a:rPr>
                        <a:t>MENTOL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pt-PT" sz="20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Bronco/laringoespasmo.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pt-PT" sz="20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C.I.&lt; 2 anos.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45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Novas tendências no tratamento da tosse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PT" u="sng" dirty="0">
                <a:solidFill>
                  <a:schemeClr val="accent1"/>
                </a:solidFill>
              </a:rPr>
              <a:t>Associações “2 em 1” para o alívio de sintomas </a:t>
            </a:r>
            <a:r>
              <a:rPr lang="pt-PT" u="sng" dirty="0" err="1">
                <a:solidFill>
                  <a:schemeClr val="accent1"/>
                </a:solidFill>
              </a:rPr>
              <a:t>inespecíficos</a:t>
            </a:r>
            <a:r>
              <a:rPr lang="pt-PT" u="sng" dirty="0">
                <a:solidFill>
                  <a:schemeClr val="accent1"/>
                </a:solidFill>
              </a:rPr>
              <a:t> de tosse:</a:t>
            </a:r>
          </a:p>
          <a:p>
            <a:pPr lvl="1"/>
            <a:r>
              <a:rPr lang="pt-PT" dirty="0">
                <a:solidFill>
                  <a:schemeClr val="accent1"/>
                </a:solidFill>
              </a:rPr>
              <a:t> Aliviar a vontade de tossir e irritação da garganta.</a:t>
            </a:r>
          </a:p>
          <a:p>
            <a:pPr lvl="1"/>
            <a:r>
              <a:rPr lang="pt-PT" dirty="0">
                <a:solidFill>
                  <a:schemeClr val="accent1"/>
                </a:solidFill>
              </a:rPr>
              <a:t> Libertar o muco.</a:t>
            </a:r>
            <a:endParaRPr lang="pt-PT" u="sng" dirty="0">
              <a:solidFill>
                <a:schemeClr val="accent1"/>
              </a:solidFill>
            </a:endParaRPr>
          </a:p>
          <a:p>
            <a:pPr lvl="1"/>
            <a:endParaRPr lang="pt-PT" sz="24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650601"/>
              </p:ext>
            </p:extLst>
          </p:nvPr>
        </p:nvGraphicFramePr>
        <p:xfrm>
          <a:off x="788755" y="2799745"/>
          <a:ext cx="10156125" cy="3334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2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4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139">
                <a:tc gridSpan="2">
                  <a:txBody>
                    <a:bodyPr/>
                    <a:lstStyle/>
                    <a:p>
                      <a:r>
                        <a:rPr lang="pt-PT" sz="2400" b="0" u="none" dirty="0">
                          <a:solidFill>
                            <a:schemeClr val="bg1"/>
                          </a:solidFill>
                        </a:rPr>
                        <a:t>Exemplos: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187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>
                          <a:solidFill>
                            <a:schemeClr val="accent1"/>
                          </a:solidFill>
                        </a:rPr>
                        <a:t>MUSGO DA ISLÂNDIA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>
                          <a:solidFill>
                            <a:schemeClr val="accent1"/>
                          </a:solidFill>
                        </a:rPr>
                        <a:t>TANCHAGEM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>
                          <a:solidFill>
                            <a:schemeClr val="accent1"/>
                          </a:solidFill>
                        </a:rPr>
                        <a:t>ALTEIA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>
                          <a:solidFill>
                            <a:schemeClr val="accent1"/>
                          </a:solidFill>
                        </a:rPr>
                        <a:t>MEL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200" b="1" dirty="0">
                          <a:solidFill>
                            <a:schemeClr val="accent1"/>
                          </a:solidFill>
                        </a:rPr>
                        <a:t>GLICEROL</a:t>
                      </a:r>
                      <a:endParaRPr lang="pt-PT" sz="2200" b="1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1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2200" kern="1200" dirty="0">
                          <a:solidFill>
                            <a:schemeClr val="accent1"/>
                          </a:solidFill>
                        </a:rPr>
                        <a:t>Ação emoliente e calmante na mucosa irritada.</a:t>
                      </a:r>
                    </a:p>
                    <a:p>
                      <a:pPr marL="342900" lvl="1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2200" kern="1200" dirty="0">
                          <a:solidFill>
                            <a:schemeClr val="accent1"/>
                          </a:solidFill>
                        </a:rPr>
                        <a:t>Ação muco-adesiva, formam uma película na mucosa, protegendo-a de agentes irritantes.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endParaRPr lang="pt-PT" sz="2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658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chemeClr val="accent1"/>
                          </a:solidFill>
                        </a:rPr>
                        <a:t>ALÚMEN</a:t>
                      </a:r>
                      <a:endParaRPr lang="pt-PT" sz="2200" b="1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PT" sz="2200" dirty="0">
                          <a:solidFill>
                            <a:schemeClr val="accent1"/>
                          </a:solidFill>
                        </a:rPr>
                        <a:t>Protege do contacto com agentes irritantes.</a:t>
                      </a:r>
                      <a:endParaRPr lang="pt-PT" sz="2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658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chemeClr val="accent1"/>
                          </a:solidFill>
                        </a:rPr>
                        <a:t>TOMILHO</a:t>
                      </a:r>
                      <a:endParaRPr lang="pt-PT" sz="2200" b="1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pt-PT" sz="2200" dirty="0">
                          <a:solidFill>
                            <a:schemeClr val="accent1"/>
                          </a:solidFill>
                        </a:rPr>
                        <a:t>↑ hidratação e fluidez do muco, ajudando na sua remoção.</a:t>
                      </a:r>
                      <a:endParaRPr lang="pt-PT" sz="2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05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F52DB09-A4DA-4FCA-98BF-A166FB567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E84609-B402-4219-83C3-6AF73B713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400" dirty="0"/>
              <a:t>Sr. X.Y., 40 anos, utente habitual da Farmácia, apresenta-se com queixas de</a:t>
            </a:r>
            <a:r>
              <a:rPr lang="pt-PT" sz="2400" b="1" dirty="0"/>
              <a:t> tosse seca</a:t>
            </a:r>
            <a:r>
              <a:rPr lang="pt-PT" sz="2400" dirty="0"/>
              <a:t>. Solicita ao Farmacêutico algo para o alívio destes sintomas.</a:t>
            </a:r>
          </a:p>
          <a:p>
            <a:r>
              <a:rPr lang="pt-PT" sz="2400" dirty="0"/>
              <a:t>Refere que quer um “</a:t>
            </a:r>
            <a:r>
              <a:rPr lang="pt-PT" sz="2400" b="1" dirty="0"/>
              <a:t>produto natural</a:t>
            </a:r>
            <a:r>
              <a:rPr lang="pt-PT" sz="2400" dirty="0"/>
              <a:t>” e </a:t>
            </a:r>
            <a:r>
              <a:rPr lang="pt-PT" sz="2400" b="1" dirty="0"/>
              <a:t>sem açúcar</a:t>
            </a:r>
            <a:r>
              <a:rPr lang="pt-PT" sz="2400" dirty="0"/>
              <a:t>. </a:t>
            </a:r>
          </a:p>
          <a:p>
            <a:r>
              <a:rPr lang="pt-PT" sz="2400" dirty="0"/>
              <a:t>É </a:t>
            </a:r>
            <a:r>
              <a:rPr lang="pt-PT" sz="2400" b="1" dirty="0"/>
              <a:t>diabético</a:t>
            </a:r>
            <a:r>
              <a:rPr lang="pt-PT" sz="2400" dirty="0"/>
              <a:t>.</a:t>
            </a:r>
          </a:p>
          <a:p>
            <a:r>
              <a:rPr lang="pt-PT" sz="2400" dirty="0"/>
              <a:t>Não é asmático nem fumador.</a:t>
            </a:r>
          </a:p>
          <a:p>
            <a:r>
              <a:rPr lang="pt-PT" sz="2400" dirty="0"/>
              <a:t>Pretende um </a:t>
            </a:r>
            <a:r>
              <a:rPr lang="pt-PT" sz="2400" u="sng" dirty="0"/>
              <a:t>único produto, que não seja xarope</a:t>
            </a:r>
            <a:r>
              <a:rPr lang="pt-PT" sz="2400" dirty="0"/>
              <a:t>, para poder levar consigo para o trabalho. </a:t>
            </a:r>
          </a:p>
          <a:p>
            <a:endParaRPr lang="es-E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E68C7C2-C66D-47B8-820C-B2C8A158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 </a:t>
            </a:r>
            <a:r>
              <a:rPr lang="es-ES" dirty="0" err="1"/>
              <a:t>prático</a:t>
            </a:r>
            <a:r>
              <a:rPr lang="es-ES" dirty="0"/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209206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Pergunta 1 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PT" dirty="0"/>
              <a:t>Que outro sintoma é frequente acompanhar a tosse seca?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t-PT" dirty="0"/>
              <a:t>Dispneia.</a:t>
            </a:r>
          </a:p>
          <a:p>
            <a:r>
              <a:rPr lang="pt-PT" dirty="0"/>
              <a:t>Garganta irritada.</a:t>
            </a:r>
          </a:p>
          <a:p>
            <a:r>
              <a:rPr lang="pt-PT" dirty="0"/>
              <a:t>Dor torácica.</a:t>
            </a:r>
          </a:p>
          <a:p>
            <a:r>
              <a:rPr lang="pt-PT" dirty="0"/>
              <a:t>Hemoptises.</a:t>
            </a:r>
          </a:p>
        </p:txBody>
      </p:sp>
    </p:spTree>
    <p:extLst>
      <p:ext uri="{BB962C8B-B14F-4D97-AF65-F5344CB8AC3E}">
        <p14:creationId xmlns:p14="http://schemas.microsoft.com/office/powerpoint/2010/main" val="358360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pPr algn="just"/>
            <a:endParaRPr lang="pt-PT" sz="2000" dirty="0"/>
          </a:p>
          <a:p>
            <a:pPr algn="just"/>
            <a:r>
              <a:rPr lang="pt-PT" sz="2000" b="1" dirty="0"/>
              <a:t>Tosse: queixa respiratória mais comum </a:t>
            </a:r>
            <a:r>
              <a:rPr lang="pt-PT" sz="2000" dirty="0"/>
              <a:t>para a qual os doentes procuram atendimento médico.</a:t>
            </a:r>
          </a:p>
          <a:p>
            <a:pPr algn="just"/>
            <a:r>
              <a:rPr lang="pt-PT" sz="2000" u="sng" dirty="0"/>
              <a:t>Importante impacto negativo na qualidade de vida dos doentes.</a:t>
            </a:r>
          </a:p>
          <a:p>
            <a:pPr algn="just"/>
            <a:r>
              <a:rPr lang="fr-FR" sz="2000" b="1" dirty="0"/>
              <a:t>50%</a:t>
            </a:r>
            <a:r>
              <a:rPr lang="fr-FR" sz="2000" dirty="0"/>
              <a:t> dos indivíduos com tosse seca apresenta também </a:t>
            </a:r>
            <a:r>
              <a:rPr lang="fr-FR" sz="2000" b="1" dirty="0"/>
              <a:t>garganta irritada.</a:t>
            </a:r>
          </a:p>
          <a:p>
            <a:pPr algn="just"/>
            <a:endParaRPr lang="fr-FR" sz="2000" b="1" dirty="0"/>
          </a:p>
          <a:p>
            <a:pPr algn="just"/>
            <a:endParaRPr lang="fr-FR" sz="2000" b="1" dirty="0"/>
          </a:p>
          <a:p>
            <a:pPr marL="542925" indent="0" algn="just">
              <a:buNone/>
            </a:pPr>
            <a:endParaRPr lang="fr-FR" sz="2000" b="1" dirty="0"/>
          </a:p>
          <a:p>
            <a:pPr algn="just"/>
            <a:r>
              <a:rPr lang="en-US" sz="2000" dirty="0"/>
              <a:t>A </a:t>
            </a:r>
            <a:r>
              <a:rPr lang="en-US" sz="2000" dirty="0" err="1"/>
              <a:t>inflamação</a:t>
            </a:r>
            <a:r>
              <a:rPr lang="en-US" sz="2000" dirty="0"/>
              <a:t> leva à </a:t>
            </a:r>
            <a:r>
              <a:rPr lang="en-US" sz="2000" dirty="0" err="1"/>
              <a:t>hipersensibilidade</a:t>
            </a:r>
            <a:r>
              <a:rPr lang="en-US" sz="2000" dirty="0"/>
              <a:t>, </a:t>
            </a:r>
            <a:r>
              <a:rPr lang="en-US" sz="2000" dirty="0" err="1"/>
              <a:t>causando</a:t>
            </a:r>
            <a:r>
              <a:rPr lang="en-US" sz="2000" dirty="0"/>
              <a:t> </a:t>
            </a:r>
            <a:r>
              <a:rPr lang="en-US" sz="2000" dirty="0" err="1"/>
              <a:t>sensação</a:t>
            </a:r>
            <a:r>
              <a:rPr lang="en-US" sz="2000" dirty="0"/>
              <a:t>  de </a:t>
            </a:r>
            <a:r>
              <a:rPr lang="en-US" sz="2000" dirty="0" err="1"/>
              <a:t>irritação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garganta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dirty="0"/>
              <a:t>ADMINISTRAR DEMULCENTES.</a:t>
            </a:r>
          </a:p>
          <a:p>
            <a:endParaRPr lang="pt-PT" sz="20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Tosse e dor de garganta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6956190" y="3093105"/>
            <a:ext cx="4072728" cy="2894664"/>
            <a:chOff x="6238114" y="2754421"/>
            <a:chExt cx="3758578" cy="2473928"/>
          </a:xfrm>
        </p:grpSpPr>
        <p:sp>
          <p:nvSpPr>
            <p:cNvPr id="9" name="Rectângulo 8"/>
            <p:cNvSpPr/>
            <p:nvPr/>
          </p:nvSpPr>
          <p:spPr>
            <a:xfrm>
              <a:off x="6238114" y="2754421"/>
              <a:ext cx="3758578" cy="24739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/>
                <a:t>SINTOMAS DE ALERTA</a:t>
              </a:r>
            </a:p>
            <a:p>
              <a:pPr algn="ctr"/>
              <a:endParaRPr lang="pt-PT" dirty="0"/>
            </a:p>
            <a:p>
              <a:pPr algn="ctr"/>
              <a:endParaRPr lang="pt-PT" dirty="0"/>
            </a:p>
            <a:p>
              <a:pPr algn="ctr"/>
              <a:endParaRPr lang="pt-PT" dirty="0"/>
            </a:p>
            <a:p>
              <a:pPr algn="ctr"/>
              <a:endParaRPr lang="pt-PT" dirty="0"/>
            </a:p>
            <a:p>
              <a:pPr algn="ctr"/>
              <a:endParaRPr lang="pt-PT" dirty="0"/>
            </a:p>
            <a:p>
              <a:pPr algn="ctr"/>
              <a:endParaRPr lang="pt-PT" dirty="0"/>
            </a:p>
            <a:p>
              <a:pPr algn="ctr"/>
              <a:endParaRPr lang="pt-PT" dirty="0"/>
            </a:p>
            <a:p>
              <a:pPr algn="ctr"/>
              <a:endParaRPr lang="pt-PT" dirty="0"/>
            </a:p>
          </p:txBody>
        </p:sp>
        <p:pic>
          <p:nvPicPr>
            <p:cNvPr id="3074" name="Picture 2" descr="image00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27" t="36104" r="4773" b="37338"/>
            <a:stretch/>
          </p:blipFill>
          <p:spPr bwMode="auto">
            <a:xfrm>
              <a:off x="6299824" y="3264912"/>
              <a:ext cx="3646380" cy="1894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ângulo 15"/>
          <p:cNvSpPr/>
          <p:nvPr/>
        </p:nvSpPr>
        <p:spPr>
          <a:xfrm>
            <a:off x="6956190" y="1180153"/>
            <a:ext cx="4072728" cy="1722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QUEIXAS DECORRENTES DA TOSSE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17" name="Rectângulo 16"/>
          <p:cNvSpPr/>
          <p:nvPr/>
        </p:nvSpPr>
        <p:spPr>
          <a:xfrm>
            <a:off x="7102026" y="1583436"/>
            <a:ext cx="3872183" cy="156966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1600" dirty="0">
                <a:solidFill>
                  <a:schemeClr val="bg1"/>
                </a:solidFill>
              </a:rPr>
              <a:t>Mal-estar geral.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1600" dirty="0">
                <a:solidFill>
                  <a:schemeClr val="bg1"/>
                </a:solidFill>
              </a:rPr>
              <a:t>Garganta irritada.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1600" dirty="0">
                <a:solidFill>
                  <a:schemeClr val="bg1"/>
                </a:solidFill>
              </a:rPr>
              <a:t>Insónia.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1600" dirty="0">
                <a:solidFill>
                  <a:schemeClr val="bg1"/>
                </a:solidFill>
              </a:rPr>
              <a:t>Cansaço.</a:t>
            </a:r>
          </a:p>
          <a:p>
            <a:endParaRPr lang="pt-PT" sz="1600" dirty="0">
              <a:solidFill>
                <a:schemeClr val="bg1"/>
              </a:solidFill>
            </a:endParaRPr>
          </a:p>
          <a:p>
            <a:endParaRPr lang="pt-PT" sz="16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1600" dirty="0">
                <a:solidFill>
                  <a:schemeClr val="bg1"/>
                </a:solidFill>
              </a:rPr>
              <a:t>Rouquidão.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1600" dirty="0">
                <a:solidFill>
                  <a:schemeClr val="bg1"/>
                </a:solidFill>
              </a:rPr>
              <a:t>Cefaleias.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1600" dirty="0">
                <a:solidFill>
                  <a:schemeClr val="bg1"/>
                </a:solidFill>
              </a:rPr>
              <a:t>Mialgias.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1600" dirty="0">
                <a:solidFill>
                  <a:schemeClr val="bg1"/>
                </a:solidFill>
              </a:rPr>
              <a:t>Distúrbios urinários.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23" y="3484189"/>
            <a:ext cx="3475037" cy="1017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08" y="2748807"/>
            <a:ext cx="418166" cy="41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m para no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911" y="3189043"/>
            <a:ext cx="427307" cy="42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582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Texto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09600" y="276233"/>
            <a:ext cx="10972800" cy="604800"/>
          </a:xfrm>
        </p:spPr>
        <p:txBody>
          <a:bodyPr/>
          <a:lstStyle/>
          <a:p>
            <a:r>
              <a:rPr lang="pt-PT" dirty="0"/>
              <a:t>Pergunta 2</a:t>
            </a:r>
            <a:br>
              <a:rPr lang="pt-PT" dirty="0"/>
            </a:br>
            <a:endParaRPr lang="pt-PT" sz="2800" b="0" i="1" dirty="0">
              <a:solidFill>
                <a:srgbClr val="32588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PT" dirty="0"/>
              <a:t>Pretende um único produto, que não seja xarope. Que substância(s) ativa(s) em pastilhas recomendaria neste caso?</a:t>
            </a:r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t-PT" dirty="0"/>
              <a:t>Álcool diclorobenzílico + Amilmetacresol.</a:t>
            </a:r>
          </a:p>
          <a:p>
            <a:r>
              <a:rPr lang="pt-PT" dirty="0"/>
              <a:t>Tomilho.</a:t>
            </a:r>
          </a:p>
          <a:p>
            <a:r>
              <a:rPr lang="pt-PT" dirty="0"/>
              <a:t>Benzidamina.</a:t>
            </a:r>
          </a:p>
          <a:p>
            <a:r>
              <a:rPr lang="pt-PT" dirty="0"/>
              <a:t>Musgo da Islândia + Alúmen.</a:t>
            </a:r>
          </a:p>
        </p:txBody>
      </p:sp>
    </p:spTree>
    <p:extLst>
      <p:ext uri="{BB962C8B-B14F-4D97-AF65-F5344CB8AC3E}">
        <p14:creationId xmlns:p14="http://schemas.microsoft.com/office/powerpoint/2010/main" val="1890754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ângulo 19"/>
          <p:cNvSpPr/>
          <p:nvPr/>
        </p:nvSpPr>
        <p:spPr>
          <a:xfrm>
            <a:off x="8787049" y="2622819"/>
            <a:ext cx="2395867" cy="5279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325886"/>
                </a:solidFill>
                <a:latin typeface="+mj-lt"/>
                <a:ea typeface="+mj-ea"/>
                <a:cs typeface="+mj-cs"/>
              </a:rPr>
              <a:t>CASO: “</a:t>
            </a:r>
            <a:r>
              <a:rPr lang="pt-PT" dirty="0">
                <a:solidFill>
                  <a:srgbClr val="325886"/>
                </a:solidFill>
              </a:rPr>
              <a:t>tosse seca</a:t>
            </a:r>
            <a:r>
              <a:rPr lang="pt-PT" dirty="0">
                <a:solidFill>
                  <a:srgbClr val="325886"/>
                </a:solidFill>
                <a:latin typeface="+mj-lt"/>
                <a:ea typeface="+mj-ea"/>
                <a:cs typeface="+mj-cs"/>
              </a:rPr>
              <a:t>”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814050" y="2451573"/>
            <a:ext cx="7886376" cy="183791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bg1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7628356" y="684351"/>
            <a:ext cx="3554560" cy="735304"/>
            <a:chOff x="3980628" y="37256"/>
            <a:chExt cx="2505150" cy="1314948"/>
          </a:xfrm>
          <a:solidFill>
            <a:srgbClr val="697597">
              <a:alpha val="10196"/>
            </a:srgbClr>
          </a:solidFill>
          <a:scene3d>
            <a:camera prst="orthographicFront"/>
            <a:lightRig rig="flat" dir="t"/>
          </a:scene3d>
        </p:grpSpPr>
        <p:sp>
          <p:nvSpPr>
            <p:cNvPr id="18" name="Rectângulo 17"/>
            <p:cNvSpPr/>
            <p:nvPr/>
          </p:nvSpPr>
          <p:spPr>
            <a:xfrm>
              <a:off x="3980628" y="37256"/>
              <a:ext cx="2505150" cy="1314948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ângulo 18"/>
            <p:cNvSpPr/>
            <p:nvPr/>
          </p:nvSpPr>
          <p:spPr>
            <a:xfrm>
              <a:off x="3980628" y="37256"/>
              <a:ext cx="2505150" cy="131494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912813">
                <a:lnSpc>
                  <a:spcPct val="90000"/>
                </a:lnSpc>
                <a:spcBef>
                  <a:spcPct val="0"/>
                </a:spcBef>
              </a:pPr>
              <a:r>
                <a:rPr lang="pt-PT" sz="1600" b="1" dirty="0">
                  <a:solidFill>
                    <a:schemeClr val="accent1"/>
                  </a:solidFill>
                  <a:cs typeface="Calibri" panose="020F0502020204030204" pitchFamily="34" charset="0"/>
                  <a:sym typeface="Symbol" pitchFamily="18" charset="2"/>
                </a:rPr>
                <a:t>Produtos químicos convencionais:</a:t>
              </a:r>
            </a:p>
            <a:p>
              <a:pPr algn="ctr" defTabSz="9128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dirty="0">
                  <a:solidFill>
                    <a:schemeClr val="accent1"/>
                  </a:solidFill>
                  <a:cs typeface="Calibri" panose="020F0502020204030204" pitchFamily="34" charset="0"/>
                  <a:sym typeface="Symbol" pitchFamily="18" charset="2"/>
                </a:rPr>
                <a:t>BROMEXINA, AMBROXOL, ACETILCISTEÍNA, CARBOCISTEÍNA</a:t>
              </a:r>
              <a:endParaRPr lang="pt-PT" sz="1800" b="1" u="none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ângulo 1"/>
          <p:cNvSpPr/>
          <p:nvPr/>
        </p:nvSpPr>
        <p:spPr>
          <a:xfrm>
            <a:off x="3358801" y="684351"/>
            <a:ext cx="4189479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pt-PT" sz="2400" b="1" dirty="0">
                <a:solidFill>
                  <a:srgbClr val="325886"/>
                </a:solidFill>
                <a:latin typeface="+mj-lt"/>
                <a:ea typeface="+mj-ea"/>
                <a:cs typeface="+mj-cs"/>
              </a:rPr>
              <a:t>TOSSE PRODUTIVA</a:t>
            </a:r>
          </a:p>
          <a:p>
            <a:pPr lvl="0" algn="ctr"/>
            <a:r>
              <a:rPr lang="pt-PT" b="1" dirty="0">
                <a:solidFill>
                  <a:srgbClr val="325886"/>
                </a:solidFill>
                <a:latin typeface="+mj-lt"/>
                <a:ea typeface="+mj-ea"/>
                <a:cs typeface="+mj-cs"/>
              </a:rPr>
              <a:t>EXPETORANTES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3291495" y="2528162"/>
            <a:ext cx="5293306" cy="622584"/>
            <a:chOff x="7620404" y="668618"/>
            <a:chExt cx="2352743" cy="339394"/>
          </a:xfrm>
        </p:grpSpPr>
        <p:sp>
          <p:nvSpPr>
            <p:cNvPr id="27" name="Rectângulo 26"/>
            <p:cNvSpPr/>
            <p:nvPr/>
          </p:nvSpPr>
          <p:spPr>
            <a:xfrm>
              <a:off x="7620404" y="668618"/>
              <a:ext cx="2352743" cy="339394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28" name="Rectângulo 27"/>
            <p:cNvSpPr/>
            <p:nvPr/>
          </p:nvSpPr>
          <p:spPr>
            <a:xfrm>
              <a:off x="7620404" y="668618"/>
              <a:ext cx="2326205" cy="3393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i="0" u="none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TOMILHO</a:t>
              </a:r>
              <a:endParaRPr lang="pt-PT" sz="2000" b="0" i="0" u="none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500" b="0" i="1" u="none" kern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Thymus</a:t>
              </a:r>
              <a:r>
                <a:rPr lang="pt-PT" sz="1500" b="0" i="1" u="none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pt-PT" sz="1500" b="0" i="1" u="none" kern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vulgaris</a:t>
              </a:r>
              <a:r>
                <a:rPr lang="pt-PT" sz="1500" b="0" i="0" u="none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pt-PT" sz="1500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Thymus</a:t>
              </a:r>
              <a:r>
                <a:rPr lang="pt-PT" sz="15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pt-PT" sz="1500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zygis</a:t>
              </a:r>
              <a:r>
                <a:rPr lang="pt-PT" sz="15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pt-PT" sz="1500" b="0" i="1" u="none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</p:grpSp>
      <p:sp>
        <p:nvSpPr>
          <p:cNvPr id="26" name="Rectângulo 25"/>
          <p:cNvSpPr/>
          <p:nvPr/>
        </p:nvSpPr>
        <p:spPr>
          <a:xfrm>
            <a:off x="3541752" y="3250422"/>
            <a:ext cx="5089464" cy="946413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u="sng" dirty="0">
                <a:solidFill>
                  <a:schemeClr val="accent1"/>
                </a:solidFill>
              </a:rPr>
              <a:t>EXPETORANTE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solidFill>
                  <a:schemeClr val="accent1"/>
                </a:solidFill>
              </a:rPr>
              <a:t>Fluidifica e facilita a eliminação de mucosidades na tosse produtiva.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57" y="2534217"/>
            <a:ext cx="2362513" cy="1662618"/>
          </a:xfrm>
          <a:prstGeom prst="rect">
            <a:avLst/>
          </a:prstGeom>
        </p:spPr>
      </p:pic>
      <p:pic>
        <p:nvPicPr>
          <p:cNvPr id="1026" name="Picture 2" descr="Resultado de imagem para no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2" y="2673128"/>
            <a:ext cx="427307" cy="42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930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ângulo 42"/>
          <p:cNvSpPr/>
          <p:nvPr/>
        </p:nvSpPr>
        <p:spPr>
          <a:xfrm>
            <a:off x="8423807" y="4566041"/>
            <a:ext cx="2759110" cy="11037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72000" rIns="0">
            <a:spAutoFit/>
          </a:bodyPr>
          <a:lstStyle/>
          <a:p>
            <a:pPr marL="358775" algn="ctr">
              <a:tabLst>
                <a:tab pos="179388" algn="l"/>
              </a:tabLst>
            </a:pPr>
            <a:r>
              <a:rPr lang="en-US" sz="1600" dirty="0" err="1">
                <a:solidFill>
                  <a:schemeClr val="accent1"/>
                </a:solidFill>
              </a:rPr>
              <a:t>Em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caso</a:t>
            </a:r>
            <a:r>
              <a:rPr lang="en-US" sz="1600" dirty="0">
                <a:solidFill>
                  <a:schemeClr val="accent1"/>
                </a:solidFill>
              </a:rPr>
              <a:t> de </a:t>
            </a:r>
            <a:r>
              <a:rPr lang="en-US" sz="1600" dirty="0" err="1">
                <a:solidFill>
                  <a:schemeClr val="accent1"/>
                </a:solidFill>
              </a:rPr>
              <a:t>medicação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simultânea</a:t>
            </a:r>
            <a:r>
              <a:rPr lang="en-US" sz="1600" dirty="0">
                <a:solidFill>
                  <a:schemeClr val="accent1"/>
                </a:solidFill>
              </a:rPr>
              <a:t>: </a:t>
            </a:r>
          </a:p>
          <a:p>
            <a:pPr marL="358775" algn="ctr">
              <a:tabLst>
                <a:tab pos="179388" algn="l"/>
              </a:tabLst>
            </a:pPr>
            <a:r>
              <a:rPr lang="en-US" sz="1600" dirty="0" err="1">
                <a:solidFill>
                  <a:schemeClr val="accent1"/>
                </a:solidFill>
              </a:rPr>
              <a:t>separar</a:t>
            </a:r>
            <a:r>
              <a:rPr lang="en-US" sz="1600" dirty="0">
                <a:solidFill>
                  <a:schemeClr val="accent1"/>
                </a:solidFill>
              </a:rPr>
              <a:t> as </a:t>
            </a:r>
            <a:r>
              <a:rPr lang="en-US" sz="1600" dirty="0" err="1">
                <a:solidFill>
                  <a:schemeClr val="accent1"/>
                </a:solidFill>
              </a:rPr>
              <a:t>tomas</a:t>
            </a:r>
            <a:r>
              <a:rPr lang="en-US" sz="1600" dirty="0">
                <a:solidFill>
                  <a:schemeClr val="accent1"/>
                </a:solidFill>
              </a:rPr>
              <a:t> 30-60 min</a:t>
            </a:r>
          </a:p>
          <a:p>
            <a:pPr marL="358775" algn="ctr">
              <a:tabLst>
                <a:tab pos="179388" algn="l"/>
              </a:tabLst>
            </a:pPr>
            <a:r>
              <a:rPr lang="en-US" sz="1600" dirty="0">
                <a:solidFill>
                  <a:schemeClr val="accent1"/>
                </a:solidFill>
              </a:rPr>
              <a:t>(</a:t>
            </a:r>
            <a:r>
              <a:rPr lang="en-US" sz="1600" dirty="0" err="1">
                <a:solidFill>
                  <a:schemeClr val="accent1"/>
                </a:solidFill>
              </a:rPr>
              <a:t>pode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retardar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absorção</a:t>
            </a:r>
            <a:r>
              <a:rPr lang="en-US" sz="1600" dirty="0">
                <a:solidFill>
                  <a:schemeClr val="accent1"/>
                </a:solidFill>
              </a:rPr>
              <a:t>).</a:t>
            </a:r>
          </a:p>
        </p:txBody>
      </p:sp>
      <p:sp>
        <p:nvSpPr>
          <p:cNvPr id="28" name="Rectângulo 27"/>
          <p:cNvSpPr/>
          <p:nvPr/>
        </p:nvSpPr>
        <p:spPr>
          <a:xfrm>
            <a:off x="8787051" y="3927388"/>
            <a:ext cx="2395865" cy="5279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325886"/>
                </a:solidFill>
                <a:latin typeface="+mj-lt"/>
                <a:ea typeface="+mj-ea"/>
                <a:cs typeface="+mj-cs"/>
              </a:rPr>
              <a:t>CASO: “T</a:t>
            </a:r>
            <a:r>
              <a:rPr lang="pt-PT" dirty="0">
                <a:solidFill>
                  <a:srgbClr val="325886"/>
                </a:solidFill>
              </a:rPr>
              <a:t>osse seca  e </a:t>
            </a:r>
            <a:r>
              <a:rPr lang="pt-PT" dirty="0">
                <a:solidFill>
                  <a:srgbClr val="325886"/>
                </a:solidFill>
                <a:latin typeface="+mj-lt"/>
                <a:ea typeface="+mj-ea"/>
                <a:cs typeface="+mj-cs"/>
              </a:rPr>
              <a:t>garganta irritada”.</a:t>
            </a:r>
          </a:p>
        </p:txBody>
      </p:sp>
      <p:sp>
        <p:nvSpPr>
          <p:cNvPr id="23" name="Rectângulo 22"/>
          <p:cNvSpPr/>
          <p:nvPr/>
        </p:nvSpPr>
        <p:spPr>
          <a:xfrm>
            <a:off x="8787049" y="1884284"/>
            <a:ext cx="2395867" cy="5279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rgbClr val="325886"/>
                </a:solidFill>
                <a:latin typeface="+mj-lt"/>
                <a:ea typeface="+mj-ea"/>
                <a:cs typeface="+mj-cs"/>
              </a:rPr>
              <a:t>CASO: “T</a:t>
            </a:r>
            <a:r>
              <a:rPr lang="pt-PT" dirty="0">
                <a:solidFill>
                  <a:srgbClr val="325886"/>
                </a:solidFill>
              </a:rPr>
              <a:t>osse seca  e </a:t>
            </a:r>
            <a:r>
              <a:rPr lang="pt-PT" dirty="0">
                <a:solidFill>
                  <a:srgbClr val="325886"/>
                </a:solidFill>
                <a:latin typeface="+mj-lt"/>
                <a:ea typeface="+mj-ea"/>
                <a:cs typeface="+mj-cs"/>
              </a:rPr>
              <a:t>garganta irritada”.</a:t>
            </a:r>
          </a:p>
        </p:txBody>
      </p:sp>
      <p:sp>
        <p:nvSpPr>
          <p:cNvPr id="36" name="Rectângulo 35"/>
          <p:cNvSpPr/>
          <p:nvPr/>
        </p:nvSpPr>
        <p:spPr>
          <a:xfrm>
            <a:off x="814050" y="3847520"/>
            <a:ext cx="7886376" cy="18379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bg1"/>
              </a:solidFill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814050" y="1797073"/>
            <a:ext cx="7886376" cy="18379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bg1"/>
              </a:solidFill>
            </a:endParaRPr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pt-PT" sz="1200" dirty="0" err="1"/>
              <a:t>Assessment</a:t>
            </a:r>
            <a:r>
              <a:rPr lang="pt-PT" sz="1200" dirty="0"/>
              <a:t> </a:t>
            </a:r>
            <a:r>
              <a:rPr lang="pt-PT" sz="1200" dirty="0" err="1"/>
              <a:t>report</a:t>
            </a:r>
            <a:r>
              <a:rPr lang="pt-PT" sz="1200" dirty="0"/>
              <a:t> </a:t>
            </a:r>
            <a:r>
              <a:rPr lang="pt-PT" sz="1200" dirty="0" err="1"/>
              <a:t>on</a:t>
            </a:r>
            <a:r>
              <a:rPr lang="pt-PT" sz="1200" dirty="0"/>
              <a:t> </a:t>
            </a:r>
            <a:r>
              <a:rPr lang="pt-PT" sz="1200" dirty="0" err="1"/>
              <a:t>Thymus</a:t>
            </a:r>
            <a:r>
              <a:rPr lang="pt-PT" sz="1200" dirty="0"/>
              <a:t> </a:t>
            </a:r>
            <a:r>
              <a:rPr lang="pt-PT" sz="1200" dirty="0" err="1"/>
              <a:t>vulgaris</a:t>
            </a:r>
            <a:r>
              <a:rPr lang="pt-PT" sz="1200" dirty="0"/>
              <a:t> L., </a:t>
            </a:r>
            <a:r>
              <a:rPr lang="pt-PT" sz="1200" dirty="0" err="1"/>
              <a:t>vulgaris</a:t>
            </a:r>
            <a:r>
              <a:rPr lang="pt-PT" sz="1200" dirty="0"/>
              <a:t> </a:t>
            </a:r>
            <a:r>
              <a:rPr lang="pt-PT" sz="1200" dirty="0" err="1"/>
              <a:t>zygis</a:t>
            </a:r>
            <a:r>
              <a:rPr lang="pt-PT" sz="1200" dirty="0"/>
              <a:t> L., </a:t>
            </a:r>
            <a:r>
              <a:rPr lang="pt-PT" sz="1200" dirty="0" err="1"/>
              <a:t>herba</a:t>
            </a:r>
            <a:r>
              <a:rPr lang="pt-PT" sz="1200" dirty="0"/>
              <a:t> EMA/HMPC/342334/2013</a:t>
            </a:r>
          </a:p>
          <a:p>
            <a:r>
              <a:rPr lang="pt-PT" sz="1200" dirty="0"/>
              <a:t> </a:t>
            </a:r>
            <a:r>
              <a:rPr lang="pt-PT" sz="1200" dirty="0" err="1"/>
              <a:t>Assessment</a:t>
            </a:r>
            <a:r>
              <a:rPr lang="pt-PT" sz="1200" dirty="0"/>
              <a:t> </a:t>
            </a:r>
            <a:r>
              <a:rPr lang="pt-PT" sz="1200" dirty="0" err="1"/>
              <a:t>report</a:t>
            </a:r>
            <a:r>
              <a:rPr lang="pt-PT" sz="1200" dirty="0"/>
              <a:t> </a:t>
            </a:r>
            <a:r>
              <a:rPr lang="pt-PT" sz="1200" dirty="0" err="1"/>
              <a:t>on</a:t>
            </a:r>
            <a:r>
              <a:rPr lang="pt-PT" sz="1200" dirty="0"/>
              <a:t> Cetraria </a:t>
            </a:r>
            <a:r>
              <a:rPr lang="pt-PT" sz="1200" dirty="0" err="1"/>
              <a:t>islandica</a:t>
            </a:r>
            <a:r>
              <a:rPr lang="pt-PT" sz="1200" dirty="0"/>
              <a:t> (L.) </a:t>
            </a:r>
            <a:r>
              <a:rPr lang="pt-PT" sz="1200" dirty="0" err="1"/>
              <a:t>Acharius</a:t>
            </a:r>
            <a:r>
              <a:rPr lang="pt-PT" sz="1200" dirty="0"/>
              <a:t> </a:t>
            </a:r>
            <a:r>
              <a:rPr lang="pt-PT" sz="1200" dirty="0" err="1"/>
              <a:t>s.l</a:t>
            </a:r>
            <a:r>
              <a:rPr lang="pt-PT" sz="1200" dirty="0"/>
              <a:t>., </a:t>
            </a:r>
            <a:r>
              <a:rPr lang="pt-PT" sz="1200" dirty="0" err="1"/>
              <a:t>thallus</a:t>
            </a:r>
            <a:r>
              <a:rPr lang="pt-PT" sz="1200" dirty="0"/>
              <a:t> EMA/HMPC/36866/2014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3361501" y="3886020"/>
            <a:ext cx="5253110" cy="618516"/>
            <a:chOff x="2900" y="668618"/>
            <a:chExt cx="2326205" cy="339394"/>
          </a:xfrm>
          <a:solidFill>
            <a:schemeClr val="bg1"/>
          </a:solidFill>
        </p:grpSpPr>
        <p:sp>
          <p:nvSpPr>
            <p:cNvPr id="26" name="Rectângulo 25"/>
            <p:cNvSpPr/>
            <p:nvPr/>
          </p:nvSpPr>
          <p:spPr>
            <a:xfrm>
              <a:off x="2900" y="668618"/>
              <a:ext cx="2326205" cy="33939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ângulo 26"/>
            <p:cNvSpPr/>
            <p:nvPr/>
          </p:nvSpPr>
          <p:spPr>
            <a:xfrm>
              <a:off x="2900" y="668618"/>
              <a:ext cx="2326205" cy="339394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i="0" u="none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MUSGO DA ISLÂNDIA</a:t>
              </a:r>
              <a:endParaRPr lang="pt-PT" sz="2000" b="0" i="0" u="none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00" b="0" i="1" u="none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Cetraria </a:t>
              </a:r>
              <a:r>
                <a:rPr lang="pt-PT" sz="1600" b="0" i="1" u="none" kern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islandica</a:t>
              </a:r>
              <a:endParaRPr lang="pt-PT" sz="1600" b="0" i="0" u="none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7" name="Rectângulo 36"/>
          <p:cNvSpPr/>
          <p:nvPr/>
        </p:nvSpPr>
        <p:spPr>
          <a:xfrm>
            <a:off x="3370729" y="4581536"/>
            <a:ext cx="5053077" cy="1092025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u="sng" dirty="0">
                <a:solidFill>
                  <a:schemeClr val="accent1"/>
                </a:solidFill>
              </a:rPr>
              <a:t>DEMULCENTE 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b="1" dirty="0">
                <a:solidFill>
                  <a:schemeClr val="accent1"/>
                </a:solidFill>
              </a:rPr>
              <a:t>Mucilagens </a:t>
            </a:r>
            <a:r>
              <a:rPr lang="en-US" b="1" dirty="0" err="1">
                <a:solidFill>
                  <a:schemeClr val="accent1"/>
                </a:solidFill>
              </a:rPr>
              <a:t>higroscópicas</a:t>
            </a:r>
            <a:r>
              <a:rPr lang="pt-PT" b="1" dirty="0">
                <a:solidFill>
                  <a:schemeClr val="accent1"/>
                </a:solidFill>
              </a:rPr>
              <a:t> que </a:t>
            </a:r>
            <a:r>
              <a:rPr lang="pt-BR" b="1" dirty="0">
                <a:solidFill>
                  <a:schemeClr val="accent1"/>
                </a:solidFill>
              </a:rPr>
              <a:t>formam um filme protetor, causando </a:t>
            </a:r>
            <a:r>
              <a:rPr lang="pt-PT" b="1" dirty="0">
                <a:solidFill>
                  <a:schemeClr val="accent1"/>
                </a:solidFill>
              </a:rPr>
              <a:t>alívio da irritação oral/faríngea e da tosse seca associada.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3361501" y="1835573"/>
            <a:ext cx="5253110" cy="621463"/>
            <a:chOff x="3811652" y="668618"/>
            <a:chExt cx="2326205" cy="339394"/>
          </a:xfrm>
          <a:solidFill>
            <a:schemeClr val="bg1"/>
          </a:solidFill>
        </p:grpSpPr>
        <p:sp>
          <p:nvSpPr>
            <p:cNvPr id="24" name="Rectângulo 23"/>
            <p:cNvSpPr/>
            <p:nvPr/>
          </p:nvSpPr>
          <p:spPr>
            <a:xfrm>
              <a:off x="3811652" y="668618"/>
              <a:ext cx="2326205" cy="33939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422644"/>
                <a:satOff val="-40806"/>
                <a:lumOff val="20574"/>
                <a:alphaOff val="0"/>
              </a:schemeClr>
            </a:fillRef>
            <a:effectRef idx="0">
              <a:schemeClr val="accent1">
                <a:shade val="80000"/>
                <a:hueOff val="422644"/>
                <a:satOff val="-40806"/>
                <a:lumOff val="2057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ângulo 24"/>
            <p:cNvSpPr/>
            <p:nvPr/>
          </p:nvSpPr>
          <p:spPr>
            <a:xfrm>
              <a:off x="3811652" y="668618"/>
              <a:ext cx="2326205" cy="339394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i="0" u="none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ALÚMEN</a:t>
              </a:r>
              <a:endParaRPr lang="pt-PT" sz="2000" b="0" i="0" u="none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00" b="0" i="0" u="none" kern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KAl</a:t>
              </a:r>
              <a:r>
                <a:rPr lang="pt-PT" sz="1600" b="0" i="0" u="none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 (SO</a:t>
              </a:r>
              <a:r>
                <a:rPr lang="pt-PT" sz="1600" b="0" i="0" u="none" kern="1200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pt-PT" sz="1600" b="0" i="0" u="none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r>
                <a:rPr lang="pt-PT" sz="1600" b="0" i="0" u="none" kern="1200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pt-PT" sz="1600" b="0" i="0" u="none" kern="12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r>
                <a:rPr lang="pt-PT" sz="1600" b="0" i="0" u="none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12H</a:t>
              </a:r>
              <a:r>
                <a:rPr lang="pt-PT" sz="1600" b="0" i="0" u="none" kern="1200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pt-PT" sz="1600" b="0" i="0" u="none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 </a:t>
              </a:r>
            </a:p>
          </p:txBody>
        </p:sp>
      </p:grpSp>
      <p:sp>
        <p:nvSpPr>
          <p:cNvPr id="38" name="Rectângulo 37"/>
          <p:cNvSpPr/>
          <p:nvPr/>
        </p:nvSpPr>
        <p:spPr>
          <a:xfrm>
            <a:off x="3400053" y="2545108"/>
            <a:ext cx="5023754" cy="1128377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u="sng" dirty="0">
                <a:solidFill>
                  <a:schemeClr val="accent1"/>
                </a:solidFill>
              </a:rPr>
              <a:t>ADSTRINGENTE e ANTISSÉPTICO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>
                <a:solidFill>
                  <a:schemeClr val="accent1"/>
                </a:solidFill>
              </a:rPr>
              <a:t>Interage com as proteínas salivares e forma barreira contra os </a:t>
            </a:r>
            <a:r>
              <a:rPr lang="pt-PT" b="1" dirty="0">
                <a:solidFill>
                  <a:schemeClr val="accent1"/>
                </a:solidFill>
              </a:rPr>
              <a:t>m.o.; protege a garganta de agentes irritantes. </a:t>
            </a:r>
            <a:endParaRPr lang="pt-PT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Resultado de imagem para musgo da islÃ¢nd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3"/>
          <a:stretch/>
        </p:blipFill>
        <p:spPr bwMode="auto">
          <a:xfrm>
            <a:off x="900675" y="3927388"/>
            <a:ext cx="2371726" cy="171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2"/>
          <a:stretch/>
        </p:blipFill>
        <p:spPr bwMode="auto">
          <a:xfrm>
            <a:off x="900676" y="1854822"/>
            <a:ext cx="2371726" cy="171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343" y="1937221"/>
            <a:ext cx="418166" cy="41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808" y="3986195"/>
            <a:ext cx="418166" cy="41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upo 29"/>
          <p:cNvGrpSpPr/>
          <p:nvPr/>
        </p:nvGrpSpPr>
        <p:grpSpPr>
          <a:xfrm>
            <a:off x="7628356" y="680991"/>
            <a:ext cx="3554560" cy="738664"/>
            <a:chOff x="3974992" y="2314913"/>
            <a:chExt cx="2505150" cy="1314948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1" name="Rectângulo 30"/>
            <p:cNvSpPr/>
            <p:nvPr/>
          </p:nvSpPr>
          <p:spPr>
            <a:xfrm>
              <a:off x="3974992" y="2314913"/>
              <a:ext cx="2505150" cy="1314948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ectângulo 38"/>
            <p:cNvSpPr/>
            <p:nvPr/>
          </p:nvSpPr>
          <p:spPr>
            <a:xfrm>
              <a:off x="3974992" y="2314913"/>
              <a:ext cx="2505150" cy="131494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pt-PT" sz="1600" b="1" dirty="0">
                  <a:solidFill>
                    <a:schemeClr val="accent1"/>
                  </a:solidFill>
                  <a:cs typeface="Calibri" panose="020F0502020204030204" pitchFamily="34" charset="0"/>
                  <a:sym typeface="Symbol" pitchFamily="18" charset="2"/>
                </a:rPr>
                <a:t>Produtos químicos convencionais:</a:t>
              </a:r>
            </a:p>
            <a:p>
              <a:pPr algn="ctr">
                <a:spcBef>
                  <a:spcPct val="0"/>
                </a:spcBef>
                <a:defRPr/>
              </a:pPr>
              <a:r>
                <a:rPr lang="pt-PT" dirty="0">
                  <a:solidFill>
                    <a:schemeClr val="accent1"/>
                  </a:solidFill>
                  <a:cs typeface="Calibri" panose="020F0502020204030204" pitchFamily="34" charset="0"/>
                </a:rPr>
                <a:t>BUTAMIRATO, CLOBUTINOL, OXOLAMINA, DEXTROMETORFANO</a:t>
              </a:r>
              <a:endParaRPr lang="pt-PT" sz="1800" b="1" u="none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0" name="Rectângulo 39"/>
          <p:cNvSpPr/>
          <p:nvPr/>
        </p:nvSpPr>
        <p:spPr>
          <a:xfrm>
            <a:off x="3361500" y="690321"/>
            <a:ext cx="4186781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400" b="1" dirty="0">
                <a:solidFill>
                  <a:srgbClr val="325886"/>
                </a:solidFill>
                <a:latin typeface="+mj-lt"/>
                <a:ea typeface="+mj-ea"/>
                <a:cs typeface="+mj-cs"/>
              </a:rPr>
              <a:t>TOSSE SECA</a:t>
            </a:r>
          </a:p>
          <a:p>
            <a:pPr algn="ctr"/>
            <a:r>
              <a:rPr lang="pt-PT" b="1" dirty="0">
                <a:solidFill>
                  <a:srgbClr val="325886"/>
                </a:solidFill>
                <a:latin typeface="+mj-lt"/>
                <a:ea typeface="+mj-ea"/>
                <a:cs typeface="+mj-cs"/>
              </a:rPr>
              <a:t>ANTI-TÚSSICOS e DEMULCENTES</a:t>
            </a:r>
          </a:p>
        </p:txBody>
      </p:sp>
    </p:spTree>
    <p:extLst>
      <p:ext uri="{BB962C8B-B14F-4D97-AF65-F5344CB8AC3E}">
        <p14:creationId xmlns:p14="http://schemas.microsoft.com/office/powerpoint/2010/main" val="773869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Texto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PT" dirty="0"/>
            </a:br>
            <a:r>
              <a:rPr lang="pt-PT" dirty="0"/>
              <a:t>Pergunta 3 </a:t>
            </a:r>
            <a:br>
              <a:rPr lang="pt-PT" dirty="0"/>
            </a:br>
            <a:endParaRPr lang="pt-PT" sz="2800" b="0" i="1" dirty="0">
              <a:solidFill>
                <a:srgbClr val="32588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PT" dirty="0"/>
              <a:t>Doente diabético. Qual dos seguintes excipientes estará contra-indicado neste caso?</a:t>
            </a:r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t-PT" dirty="0"/>
              <a:t>Maltodextrina.</a:t>
            </a:r>
          </a:p>
          <a:p>
            <a:r>
              <a:rPr lang="pt-PT" dirty="0"/>
              <a:t>Lactose.</a:t>
            </a:r>
          </a:p>
          <a:p>
            <a:r>
              <a:rPr lang="pt-PT" dirty="0"/>
              <a:t>Amido de milho.</a:t>
            </a:r>
          </a:p>
          <a:p>
            <a:r>
              <a:rPr lang="pt-PT" dirty="0"/>
              <a:t>Lecitina. </a:t>
            </a:r>
          </a:p>
        </p:txBody>
      </p:sp>
    </p:spTree>
    <p:extLst>
      <p:ext uri="{BB962C8B-B14F-4D97-AF65-F5344CB8AC3E}">
        <p14:creationId xmlns:p14="http://schemas.microsoft.com/office/powerpoint/2010/main" val="1913428787"/>
      </p:ext>
    </p:extLst>
  </p:cSld>
  <p:clrMapOvr>
    <a:masterClrMapping/>
  </p:clrMapOvr>
</p:sld>
</file>

<file path=ppt/theme/theme1.xml><?xml version="1.0" encoding="utf-8"?>
<a:theme xmlns:a="http://schemas.openxmlformats.org/drawingml/2006/main" name="ModeloAFCPT2019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7" id="{C351D375-0F10-42E3-8C67-25D18B52D489}" vid="{F6BE7D23-2CE4-4FDC-B7F2-CD02D507D9A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ModeloAFCPT2019</Template>
  <TotalTime>5675</TotalTime>
  <Words>1541</Words>
  <Application>Microsoft Office PowerPoint</Application>
  <PresentationFormat>Panorámica</PresentationFormat>
  <Paragraphs>337</Paragraphs>
  <Slides>25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ModeloAFCPT2019</vt:lpstr>
      <vt:lpstr>Novas tendências no tratamento da tosse</vt:lpstr>
      <vt:lpstr>Presentación de PowerPoint</vt:lpstr>
      <vt:lpstr>Caso prático 1 </vt:lpstr>
      <vt:lpstr>Pergunta 1 </vt:lpstr>
      <vt:lpstr>Tosse e dor de garganta</vt:lpstr>
      <vt:lpstr>Pergunta 2 </vt:lpstr>
      <vt:lpstr>Presentación de PowerPoint</vt:lpstr>
      <vt:lpstr>Presentación de PowerPoint</vt:lpstr>
      <vt:lpstr> Pergunta 3  </vt:lpstr>
      <vt:lpstr>Excipientes </vt:lpstr>
      <vt:lpstr>Caso prático 2</vt:lpstr>
      <vt:lpstr>Pergunta 4 </vt:lpstr>
      <vt:lpstr>Presentación de PowerPoint</vt:lpstr>
      <vt:lpstr>Aconselhamento não farmacológico</vt:lpstr>
      <vt:lpstr> Pergunta 5</vt:lpstr>
      <vt:lpstr>Presentación de PowerPoint</vt:lpstr>
      <vt:lpstr>Caso prático 3</vt:lpstr>
      <vt:lpstr>Pergunta 6</vt:lpstr>
      <vt:lpstr>Presentación de PowerPoint</vt:lpstr>
      <vt:lpstr>Efeitos do Glicerol</vt:lpstr>
      <vt:lpstr>Pergunta 7 </vt:lpstr>
      <vt:lpstr>Presentación de PowerPoint</vt:lpstr>
      <vt:lpstr> RAÍZ de ALCAÇUZ (Glycyrrhiza spp.)</vt:lpstr>
      <vt:lpstr>Novas tendências no tratamento da tosse</vt:lpstr>
      <vt:lpstr>Novas tendências no tratamento da tosse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Novas tendências no tratamento da tosse</dc:title>
  <dc:creator>Margarida Costa</dc:creator>
  <cp:lastModifiedBy>esperanza lopez</cp:lastModifiedBy>
  <cp:revision>160</cp:revision>
  <dcterms:created xsi:type="dcterms:W3CDTF">2019-05-17T08:38:53Z</dcterms:created>
  <dcterms:modified xsi:type="dcterms:W3CDTF">2019-06-13T08:09:37Z</dcterms:modified>
</cp:coreProperties>
</file>