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0"/>
  </p:notesMasterIdLst>
  <p:handoutMasterIdLst>
    <p:handoutMasterId r:id="rId31"/>
  </p:handoutMasterIdLst>
  <p:sldIdLst>
    <p:sldId id="326" r:id="rId2"/>
    <p:sldId id="325" r:id="rId3"/>
    <p:sldId id="338" r:id="rId4"/>
    <p:sldId id="329" r:id="rId5"/>
    <p:sldId id="258" r:id="rId6"/>
    <p:sldId id="330" r:id="rId7"/>
    <p:sldId id="288" r:id="rId8"/>
    <p:sldId id="282" r:id="rId9"/>
    <p:sldId id="313" r:id="rId10"/>
    <p:sldId id="312" r:id="rId11"/>
    <p:sldId id="331" r:id="rId12"/>
    <p:sldId id="314" r:id="rId13"/>
    <p:sldId id="321" r:id="rId14"/>
    <p:sldId id="324" r:id="rId15"/>
    <p:sldId id="332" r:id="rId16"/>
    <p:sldId id="317" r:id="rId17"/>
    <p:sldId id="320" r:id="rId18"/>
    <p:sldId id="333" r:id="rId19"/>
    <p:sldId id="297" r:id="rId20"/>
    <p:sldId id="334" r:id="rId21"/>
    <p:sldId id="335" r:id="rId22"/>
    <p:sldId id="305" r:id="rId23"/>
    <p:sldId id="307" r:id="rId24"/>
    <p:sldId id="336" r:id="rId25"/>
    <p:sldId id="337" r:id="rId26"/>
    <p:sldId id="281" r:id="rId27"/>
    <p:sldId id="308" r:id="rId28"/>
    <p:sldId id="302"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99"/>
    <a:srgbClr val="993366"/>
    <a:srgbClr val="CC3399"/>
    <a:srgbClr val="CC0066"/>
    <a:srgbClr val="1D65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471" autoAdjust="0"/>
    <p:restoredTop sz="94660"/>
  </p:normalViewPr>
  <p:slideViewPr>
    <p:cSldViewPr snapToGrid="0">
      <p:cViewPr>
        <p:scale>
          <a:sx n="66" d="100"/>
          <a:sy n="66" d="100"/>
        </p:scale>
        <p:origin x="432" y="318"/>
      </p:cViewPr>
      <p:guideLst>
        <p:guide orient="horz" pos="2160"/>
        <p:guide pos="3840"/>
      </p:guideLst>
    </p:cSldViewPr>
  </p:slideViewPr>
  <p:notesTextViewPr>
    <p:cViewPr>
      <p:scale>
        <a:sx n="1" d="1"/>
        <a:sy n="1" d="1"/>
      </p:scale>
      <p:origin x="0" y="0"/>
    </p:cViewPr>
  </p:notesTextViewPr>
  <p:sorterViewPr>
    <p:cViewPr>
      <p:scale>
        <a:sx n="100" d="100"/>
        <a:sy n="100" d="100"/>
      </p:scale>
      <p:origin x="0" y="77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966CBF-B838-4D15-B59A-1E439BA3E5F1}" type="datetimeFigureOut">
              <a:rPr lang="pt-PT" smtClean="0"/>
              <a:t>06/06/2019</a:t>
            </a:fld>
            <a:endParaRPr lang="pt-PT"/>
          </a:p>
        </p:txBody>
      </p:sp>
      <p:sp>
        <p:nvSpPr>
          <p:cNvPr id="4" name="Marcador de Posição do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AE8256-A1E8-4753-AA69-2C8678333DEC}" type="slidenum">
              <a:rPr lang="pt-PT" smtClean="0"/>
              <a:t>‹Nº›</a:t>
            </a:fld>
            <a:endParaRPr lang="pt-PT"/>
          </a:p>
        </p:txBody>
      </p:sp>
    </p:spTree>
    <p:extLst>
      <p:ext uri="{BB962C8B-B14F-4D97-AF65-F5344CB8AC3E}">
        <p14:creationId xmlns:p14="http://schemas.microsoft.com/office/powerpoint/2010/main" val="4251588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32B3AD-922C-49E8-8F07-BDB509DB99E8}" type="datetimeFigureOut">
              <a:rPr lang="pt-PT" smtClean="0"/>
              <a:pPr/>
              <a:t>06/06/2019</a:t>
            </a:fld>
            <a:endParaRPr lang="pt-PT"/>
          </a:p>
        </p:txBody>
      </p:sp>
      <p:sp>
        <p:nvSpPr>
          <p:cNvPr id="4" name="Marcador de Posição da Imagem do Diapositivo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45F01-64C8-4320-86B7-3BAAB6A43C11}" type="slidenum">
              <a:rPr lang="pt-PT" smtClean="0"/>
              <a:pPr/>
              <a:t>‹Nº›</a:t>
            </a:fld>
            <a:endParaRPr lang="pt-PT"/>
          </a:p>
        </p:txBody>
      </p:sp>
    </p:spTree>
    <p:extLst>
      <p:ext uri="{BB962C8B-B14F-4D97-AF65-F5344CB8AC3E}">
        <p14:creationId xmlns:p14="http://schemas.microsoft.com/office/powerpoint/2010/main" val="775941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b="0" kern="0" dirty="0">
                <a:solidFill>
                  <a:srgbClr val="080808"/>
                </a:solidFill>
                <a:latin typeface="Calibri" panose="020F0502020204030204" pitchFamily="34" charset="0"/>
                <a:cs typeface="Calibri" panose="020F0502020204030204" pitchFamily="34" charset="0"/>
              </a:rPr>
              <a:t>A multinational, double-blind, randomized, placebo-controlled, parallel group study compared the efficacy, safety and impact on quality of life (</a:t>
            </a:r>
            <a:r>
              <a:rPr lang="en-US" sz="900" b="0" kern="0" dirty="0" err="1">
                <a:solidFill>
                  <a:srgbClr val="080808"/>
                </a:solidFill>
                <a:latin typeface="Calibri" panose="020F0502020204030204" pitchFamily="34" charset="0"/>
                <a:cs typeface="Calibri" panose="020F0502020204030204" pitchFamily="34" charset="0"/>
              </a:rPr>
              <a:t>QoL</a:t>
            </a:r>
            <a:r>
              <a:rPr lang="en-US" sz="900" b="0" kern="0" dirty="0">
                <a:solidFill>
                  <a:srgbClr val="080808"/>
                </a:solidFill>
                <a:latin typeface="Calibri" panose="020F0502020204030204" pitchFamily="34" charset="0"/>
                <a:cs typeface="Calibri" panose="020F0502020204030204" pitchFamily="34" charset="0"/>
              </a:rPr>
              <a:t>) in seasonal allergic rhinitis patients (SAR) of </a:t>
            </a:r>
            <a:r>
              <a:rPr lang="en-US" sz="900" b="0" kern="0" dirty="0" err="1">
                <a:solidFill>
                  <a:srgbClr val="080808"/>
                </a:solidFill>
                <a:latin typeface="Calibri" panose="020F0502020204030204" pitchFamily="34" charset="0"/>
                <a:cs typeface="Calibri" panose="020F0502020204030204" pitchFamily="34" charset="0"/>
              </a:rPr>
              <a:t>Telfast</a:t>
            </a:r>
            <a:r>
              <a:rPr lang="en-US" sz="900" b="0" kern="0" dirty="0">
                <a:solidFill>
                  <a:srgbClr val="080808"/>
                </a:solidFill>
                <a:latin typeface="Calibri" panose="020F0502020204030204" pitchFamily="34" charset="0"/>
                <a:cs typeface="Calibri" panose="020F0502020204030204" pitchFamily="34" charset="0"/>
              </a:rPr>
              <a:t> and </a:t>
            </a:r>
            <a:r>
              <a:rPr lang="en-US" sz="900" b="0" kern="0" dirty="0" err="1">
                <a:solidFill>
                  <a:srgbClr val="080808"/>
                </a:solidFill>
                <a:latin typeface="Calibri" panose="020F0502020204030204" pitchFamily="34" charset="0"/>
                <a:cs typeface="Calibri" panose="020F0502020204030204" pitchFamily="34" charset="0"/>
              </a:rPr>
              <a:t>loratadine</a:t>
            </a:r>
            <a:r>
              <a:rPr lang="en-US" sz="900" b="0" kern="0" dirty="0">
                <a:solidFill>
                  <a:srgbClr val="080808"/>
                </a:solidFill>
                <a:latin typeface="Calibri" panose="020F0502020204030204" pitchFamily="34" charset="0"/>
                <a:cs typeface="Calibri" panose="020F0502020204030204" pitchFamily="34" charset="0"/>
              </a:rPr>
              <a:t> (with placebo), when administered once daily. 688 SAR patients. </a:t>
            </a:r>
            <a:endParaRPr lang="en-US" b="0" kern="0" dirty="0">
              <a:solidFill>
                <a:srgbClr val="080808"/>
              </a:solidFill>
              <a:latin typeface="Calibri" panose="020F0502020204030204" pitchFamily="34" charset="0"/>
              <a:cs typeface="Calibri" panose="020F0502020204030204" pitchFamily="34" charset="0"/>
            </a:endParaRPr>
          </a:p>
          <a:p>
            <a:endParaRPr lang="pt-PT" dirty="0"/>
          </a:p>
        </p:txBody>
      </p:sp>
      <p:sp>
        <p:nvSpPr>
          <p:cNvPr id="4" name="Slide Number Placeholder 3"/>
          <p:cNvSpPr>
            <a:spLocks noGrp="1"/>
          </p:cNvSpPr>
          <p:nvPr>
            <p:ph type="sldNum" sz="quarter" idx="10"/>
          </p:nvPr>
        </p:nvSpPr>
        <p:spPr/>
        <p:txBody>
          <a:bodyPr/>
          <a:lstStyle/>
          <a:p>
            <a:fld id="{C5792C17-AD08-4E4C-AB6D-1035F7AC396F}" type="slidenum">
              <a:rPr lang="fr-FR" smtClean="0">
                <a:solidFill>
                  <a:prstClr val="black"/>
                </a:solidFill>
              </a:rPr>
              <a:pPr/>
              <a:t>14</a:t>
            </a:fld>
            <a:endParaRPr lang="fr-FR" dirty="0">
              <a:solidFill>
                <a:prstClr val="black"/>
              </a:solidFill>
            </a:endParaRPr>
          </a:p>
        </p:txBody>
      </p:sp>
    </p:spTree>
    <p:extLst>
      <p:ext uri="{BB962C8B-B14F-4D97-AF65-F5344CB8AC3E}">
        <p14:creationId xmlns:p14="http://schemas.microsoft.com/office/powerpoint/2010/main" val="80486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315C480-7606-40F2-AF71-235E0786F3DE}" type="slidenum">
              <a:rPr lang="pt-PT" smtClean="0">
                <a:latin typeface="Times New Roman" pitchFamily="18" charset="0"/>
              </a:rPr>
              <a:pPr/>
              <a:t>19</a:t>
            </a:fld>
            <a:endParaRPr lang="pt-PT">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pt-PT">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apa AFC">
    <p:bg>
      <p:bgPr>
        <a:blipFill dpi="0" rotWithShape="1">
          <a:blip r:embed="rId2">
            <a:alphaModFix amt="85000"/>
            <a:duotone>
              <a:schemeClr val="accent1">
                <a:shade val="45000"/>
                <a:satMod val="135000"/>
              </a:schemeClr>
              <a:prstClr val="white"/>
            </a:duotone>
          </a:blip>
          <a:srcRect/>
          <a:stretch>
            <a:fillRect l="-3000" r="-3000"/>
          </a:stretch>
        </a:blipFill>
        <a:effectLst/>
      </p:bgPr>
    </p:bg>
    <p:spTree>
      <p:nvGrpSpPr>
        <p:cNvPr id="1" name=""/>
        <p:cNvGrpSpPr/>
        <p:nvPr/>
      </p:nvGrpSpPr>
      <p:grpSpPr>
        <a:xfrm>
          <a:off x="0" y="0"/>
          <a:ext cx="0" cy="0"/>
          <a:chOff x="0" y="0"/>
          <a:chExt cx="0" cy="0"/>
        </a:xfrm>
      </p:grpSpPr>
      <p:sp>
        <p:nvSpPr>
          <p:cNvPr id="8" name="Rectángulo 7"/>
          <p:cNvSpPr/>
          <p:nvPr userDrawn="1"/>
        </p:nvSpPr>
        <p:spPr>
          <a:xfrm>
            <a:off x="0" y="0"/>
            <a:ext cx="12192000" cy="4043363"/>
          </a:xfrm>
          <a:prstGeom prst="rect">
            <a:avLst/>
          </a:prstGeom>
          <a:solidFill>
            <a:srgbClr val="FFFFFF">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1FEA55B7-9A37-45FA-8039-A910D67B7AC0}"/>
              </a:ext>
            </a:extLst>
          </p:cNvPr>
          <p:cNvSpPr/>
          <p:nvPr userDrawn="1"/>
        </p:nvSpPr>
        <p:spPr>
          <a:xfrm>
            <a:off x="0" y="4103369"/>
            <a:ext cx="12192000" cy="2754631"/>
          </a:xfrm>
          <a:prstGeom prst="rect">
            <a:avLst/>
          </a:prstGeom>
          <a:solidFill>
            <a:srgbClr val="32588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2" name="Title 1"/>
          <p:cNvSpPr>
            <a:spLocks noGrp="1"/>
          </p:cNvSpPr>
          <p:nvPr>
            <p:ph type="ctrTitle" hasCustomPrompt="1"/>
          </p:nvPr>
        </p:nvSpPr>
        <p:spPr>
          <a:xfrm>
            <a:off x="263352" y="4192525"/>
            <a:ext cx="11665296" cy="916230"/>
          </a:xfrm>
          <a:effectLst/>
        </p:spPr>
        <p:txBody>
          <a:bodyPr>
            <a:normAutofit/>
          </a:bodyPr>
          <a:lstStyle>
            <a:lvl1pPr algn="ctr">
              <a:defRPr sz="4000" b="1">
                <a:solidFill>
                  <a:srgbClr val="F2F5F9"/>
                </a:solidFill>
                <a:effectLst/>
              </a:defRPr>
            </a:lvl1pPr>
          </a:lstStyle>
          <a:p>
            <a:r>
              <a:rPr lang="es-ES" dirty="0"/>
              <a:t>Clique para modificar o estilo do título do </a:t>
            </a:r>
            <a:r>
              <a:rPr lang="es-ES" dirty="0" err="1"/>
              <a:t>padrão</a:t>
            </a:r>
            <a:endParaRPr lang="en-US" dirty="0"/>
          </a:p>
        </p:txBody>
      </p:sp>
      <p:sp>
        <p:nvSpPr>
          <p:cNvPr id="3" name="Subtitle 2"/>
          <p:cNvSpPr>
            <a:spLocks noGrp="1"/>
          </p:cNvSpPr>
          <p:nvPr>
            <p:ph type="subTitle" idx="1" hasCustomPrompt="1"/>
          </p:nvPr>
        </p:nvSpPr>
        <p:spPr>
          <a:xfrm>
            <a:off x="335360" y="5301208"/>
            <a:ext cx="11593288" cy="610820"/>
          </a:xfrm>
        </p:spPr>
        <p:txBody>
          <a:bodyPr>
            <a:no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Clique para modificar o estilo de subtítulo do </a:t>
            </a:r>
            <a:r>
              <a:rPr lang="es-ES" dirty="0" err="1"/>
              <a:t>padrão</a:t>
            </a:r>
            <a:endParaRPr lang="es-ES" dirty="0"/>
          </a:p>
        </p:txBody>
      </p:sp>
      <p:sp>
        <p:nvSpPr>
          <p:cNvPr id="4" name="Date Placeholder 3"/>
          <p:cNvSpPr>
            <a:spLocks noGrp="1"/>
          </p:cNvSpPr>
          <p:nvPr>
            <p:ph type="dt" sz="half" idx="10"/>
          </p:nvPr>
        </p:nvSpPr>
        <p:spPr/>
        <p:txBody>
          <a:bodyPr/>
          <a:lstStyle/>
          <a:p>
            <a:fld id="{53074F12-AA26-4AC8-9962-C36BB8F32554}" type="datetimeFigureOut">
              <a:rPr lang="en-US" smtClean="0"/>
              <a:pPr/>
              <a:t>6/6/2019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‹Nº›</a:t>
            </a:fld>
            <a:endParaRPr lang="en-US" dirty="0"/>
          </a:p>
        </p:txBody>
      </p:sp>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1344" y="5805264"/>
            <a:ext cx="2993475" cy="873097"/>
          </a:xfrm>
          <a:prstGeom prst="rect">
            <a:avLst/>
          </a:prstGeom>
        </p:spPr>
      </p:pic>
      <p:sp>
        <p:nvSpPr>
          <p:cNvPr id="11" name="Rectángulo 10">
            <a:extLst>
              <a:ext uri="{FF2B5EF4-FFF2-40B4-BE49-F238E27FC236}">
                <a16:creationId xmlns:a16="http://schemas.microsoft.com/office/drawing/2014/main" id="{2D10602A-D6C6-40CF-9960-B069DB342D1A}"/>
              </a:ext>
            </a:extLst>
          </p:cNvPr>
          <p:cNvSpPr/>
          <p:nvPr userDrawn="1"/>
        </p:nvSpPr>
        <p:spPr>
          <a:xfrm>
            <a:off x="0" y="4043988"/>
            <a:ext cx="12192000" cy="36000"/>
          </a:xfrm>
          <a:prstGeom prst="rect">
            <a:avLst/>
          </a:prstGeom>
          <a:solidFill>
            <a:srgbClr val="617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pic>
        <p:nvPicPr>
          <p:cNvPr id="12" name="Imagen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62975" y="244463"/>
            <a:ext cx="7575096" cy="1213200"/>
          </a:xfrm>
          <a:prstGeom prst="rect">
            <a:avLst/>
          </a:prstGeom>
        </p:spPr>
      </p:pic>
    </p:spTree>
    <p:extLst>
      <p:ext uri="{BB962C8B-B14F-4D97-AF65-F5344CB8AC3E}">
        <p14:creationId xmlns:p14="http://schemas.microsoft.com/office/powerpoint/2010/main" val="1310596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a">
    <p:bg>
      <p:bgPr>
        <a:blipFill dpi="0" rotWithShape="1">
          <a:blip r:embed="rId2">
            <a:alphaModFix amt="32000"/>
            <a:duotone>
              <a:schemeClr val="accent1">
                <a:shade val="45000"/>
                <a:satMod val="135000"/>
              </a:schemeClr>
              <a:prstClr val="white"/>
            </a:duotone>
          </a:blip>
          <a:srcRect/>
          <a:stretch>
            <a:fillRect t="-1000" r="74000" b="79000"/>
          </a:stretch>
        </a:blipFill>
        <a:effectLst/>
      </p:bgPr>
    </p:bg>
    <p:spTree>
      <p:nvGrpSpPr>
        <p:cNvPr id="1" name=""/>
        <p:cNvGrpSpPr/>
        <p:nvPr/>
      </p:nvGrpSpPr>
      <p:grpSpPr>
        <a:xfrm>
          <a:off x="0" y="0"/>
          <a:ext cx="0" cy="0"/>
          <a:chOff x="0" y="0"/>
          <a:chExt cx="0" cy="0"/>
        </a:xfrm>
      </p:grpSpPr>
      <p:pic>
        <p:nvPicPr>
          <p:cNvPr id="8" name="9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graphicFrame>
        <p:nvGraphicFramePr>
          <p:cNvPr id="9" name="4 Tabla"/>
          <p:cNvGraphicFramePr>
            <a:graphicFrameLocks noGrp="1"/>
          </p:cNvGraphicFramePr>
          <p:nvPr userDrawn="1"/>
        </p:nvGraphicFramePr>
        <p:xfrm>
          <a:off x="1919536" y="1484784"/>
          <a:ext cx="8724031" cy="4705346"/>
        </p:xfrm>
        <a:graphic>
          <a:graphicData uri="http://schemas.openxmlformats.org/drawingml/2006/table">
            <a:tbl>
              <a:tblPr firstRow="1" bandRow="1">
                <a:tableStyleId>{5C22544A-7EE6-4342-B048-85BDC9FD1C3A}</a:tableStyleId>
              </a:tblPr>
              <a:tblGrid>
                <a:gridCol w="3846760">
                  <a:extLst>
                    <a:ext uri="{9D8B030D-6E8A-4147-A177-3AD203B41FA5}">
                      <a16:colId xmlns:a16="http://schemas.microsoft.com/office/drawing/2014/main" val="20000"/>
                    </a:ext>
                  </a:extLst>
                </a:gridCol>
                <a:gridCol w="4877271">
                  <a:extLst>
                    <a:ext uri="{9D8B030D-6E8A-4147-A177-3AD203B41FA5}">
                      <a16:colId xmlns:a16="http://schemas.microsoft.com/office/drawing/2014/main" val="20001"/>
                    </a:ext>
                  </a:extLst>
                </a:gridCol>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a:ln>
                            <a:noFill/>
                          </a:ln>
                          <a:effectLst/>
                        </a:rPr>
                        <a:t>Clase</a:t>
                      </a:r>
                      <a:endParaRPr kumimoji="0" lang="es-ES" sz="1800" b="0" i="0" u="none" strike="noStrike" cap="none" normalizeH="0" baseline="0" dirty="0">
                        <a:ln>
                          <a:noFill/>
                        </a:ln>
                        <a:solidFill>
                          <a:schemeClr val="bg1"/>
                        </a:solidFill>
                        <a:effectLst/>
                        <a:latin typeface="+mn-lt"/>
                        <a:cs typeface="Times New Roman" pitchFamily="18" charset="0"/>
                      </a:endParaRPr>
                    </a:p>
                  </a:txBody>
                  <a:tcPr marT="45721" marB="45721" anchor="b"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u="none" strike="noStrike" cap="none" normalizeH="0" baseline="0" dirty="0">
                          <a:ln>
                            <a:noFill/>
                          </a:ln>
                          <a:effectLst/>
                        </a:rPr>
                        <a:t>Principio activo</a:t>
                      </a:r>
                      <a:endParaRPr kumimoji="0" lang="es-ES" sz="1800" b="0" i="0" u="none" strike="noStrike" cap="none" normalizeH="0" baseline="0" dirty="0">
                        <a:ln>
                          <a:noFill/>
                        </a:ln>
                        <a:solidFill>
                          <a:schemeClr val="bg1"/>
                        </a:solidFill>
                        <a:effectLst/>
                        <a:latin typeface="+mn-lt"/>
                        <a:cs typeface="Times New Roman" pitchFamily="18" charset="0"/>
                      </a:endParaRPr>
                    </a:p>
                  </a:txBody>
                  <a:tcPr marT="45721" marB="45721" anchor="b" horzOverflow="overflow"/>
                </a:tc>
                <a:extLst>
                  <a:ext uri="{0D108BD9-81ED-4DB2-BD59-A6C34878D82A}">
                    <a16:rowId xmlns:a16="http://schemas.microsoft.com/office/drawing/2014/main" val="10000"/>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u="none" strike="noStrike" cap="none" normalizeH="0" baseline="0" dirty="0">
                          <a:ln>
                            <a:noFill/>
                          </a:ln>
                          <a:solidFill>
                            <a:srgbClr val="325886"/>
                          </a:solidFill>
                          <a:effectLst/>
                        </a:rPr>
                        <a:t>I ( muy alta)</a:t>
                      </a:r>
                      <a:endParaRPr kumimoji="0" lang="es-ES" sz="1600" b="1" i="0" u="none" strike="noStrike" cap="none" normalizeH="0" baseline="0" dirty="0">
                        <a:ln>
                          <a:noFill/>
                        </a:ln>
                        <a:solidFill>
                          <a:srgbClr val="325886"/>
                        </a:solidFill>
                        <a:effectLst/>
                        <a:latin typeface="+mn-lt"/>
                        <a:cs typeface="Times New Roman" pitchFamily="18" charset="0"/>
                      </a:endParaRPr>
                    </a:p>
                  </a:txBody>
                  <a:tcPr marT="45721" marB="45721"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dirty="0" err="1">
                          <a:ln>
                            <a:noFill/>
                          </a:ln>
                          <a:solidFill>
                            <a:srgbClr val="325886"/>
                          </a:solidFill>
                          <a:effectLst/>
                        </a:rPr>
                        <a:t>Propionato</a:t>
                      </a:r>
                      <a:r>
                        <a:rPr kumimoji="0" lang="es-ES" sz="1600" u="none" strike="noStrike" cap="none" normalizeH="0" baseline="0" dirty="0">
                          <a:ln>
                            <a:noFill/>
                          </a:ln>
                          <a:solidFill>
                            <a:srgbClr val="325886"/>
                          </a:solidFill>
                          <a:effectLst/>
                        </a:rPr>
                        <a:t> </a:t>
                      </a:r>
                      <a:r>
                        <a:rPr kumimoji="0" lang="es-ES" sz="1600" u="none" strike="noStrike" cap="none" normalizeH="0" baseline="0" dirty="0" err="1">
                          <a:ln>
                            <a:noFill/>
                          </a:ln>
                          <a:solidFill>
                            <a:srgbClr val="325886"/>
                          </a:solidFill>
                          <a:effectLst/>
                        </a:rPr>
                        <a:t>clobetasol</a:t>
                      </a:r>
                      <a:r>
                        <a:rPr kumimoji="0" lang="es-ES" sz="1600" u="none" strike="noStrike" cap="none" normalizeH="0" baseline="0" dirty="0">
                          <a:ln>
                            <a:noFill/>
                          </a:ln>
                          <a:solidFill>
                            <a:srgbClr val="325886"/>
                          </a:solidFill>
                          <a:effectLst/>
                        </a:rPr>
                        <a:t> 0,05%</a:t>
                      </a:r>
                      <a:endParaRPr kumimoji="0" lang="es-ES" sz="1600" b="0" i="0" u="none" strike="noStrike" cap="none" normalizeH="0" baseline="0" dirty="0">
                        <a:ln>
                          <a:noFill/>
                        </a:ln>
                        <a:solidFill>
                          <a:srgbClr val="325886"/>
                        </a:solidFill>
                        <a:effectLst/>
                        <a:latin typeface="+mn-lt"/>
                        <a:cs typeface="Times New Roman" pitchFamily="18" charset="0"/>
                      </a:endParaRPr>
                    </a:p>
                  </a:txBody>
                  <a:tcPr marT="45721" marB="45721" anchor="ctr" horzOverflow="overflow"/>
                </a:tc>
                <a:extLst>
                  <a:ext uri="{0D108BD9-81ED-4DB2-BD59-A6C34878D82A}">
                    <a16:rowId xmlns:a16="http://schemas.microsoft.com/office/drawing/2014/main" val="10001"/>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u="none" strike="noStrike" cap="none" normalizeH="0" baseline="0" dirty="0">
                          <a:ln>
                            <a:noFill/>
                          </a:ln>
                          <a:solidFill>
                            <a:srgbClr val="325886"/>
                          </a:solidFill>
                          <a:effectLst/>
                        </a:rPr>
                        <a:t>II (potencia alta)</a:t>
                      </a:r>
                      <a:endParaRPr kumimoji="0" lang="es-ES" sz="1600" b="1" i="0" u="none" strike="noStrike" cap="none" normalizeH="0" baseline="0" dirty="0">
                        <a:ln>
                          <a:noFill/>
                        </a:ln>
                        <a:solidFill>
                          <a:srgbClr val="325886"/>
                        </a:solidFill>
                        <a:effectLst/>
                        <a:latin typeface="+mn-lt"/>
                        <a:cs typeface="Times New Roman" pitchFamily="18" charset="0"/>
                      </a:endParaRPr>
                    </a:p>
                  </a:txBody>
                  <a:tcPr marT="45721" marB="45721"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u="none" strike="noStrike" cap="none" normalizeH="0" baseline="0" dirty="0" err="1">
                          <a:ln>
                            <a:noFill/>
                          </a:ln>
                          <a:solidFill>
                            <a:srgbClr val="325886"/>
                          </a:solidFill>
                          <a:effectLst/>
                        </a:rPr>
                        <a:t>Prednicarbato</a:t>
                      </a:r>
                      <a:r>
                        <a:rPr kumimoji="0" lang="es-ES" sz="1600" b="1" u="none" strike="noStrike" cap="none" normalizeH="0" baseline="0" dirty="0">
                          <a:ln>
                            <a:noFill/>
                          </a:ln>
                          <a:solidFill>
                            <a:srgbClr val="325886"/>
                          </a:solidFill>
                          <a:effectLst/>
                        </a:rPr>
                        <a:t> 0,25%  </a:t>
                      </a:r>
                      <a:endParaRPr kumimoji="0" lang="es-ES" sz="1600" b="1" i="0" u="none" strike="noStrike" cap="none" normalizeH="0" baseline="0" dirty="0">
                        <a:ln>
                          <a:noFill/>
                        </a:ln>
                        <a:solidFill>
                          <a:srgbClr val="325886"/>
                        </a:solidFill>
                        <a:effectLst/>
                        <a:latin typeface="+mn-lt"/>
                        <a:cs typeface="Times New Roman" pitchFamily="18" charset="0"/>
                      </a:endParaRPr>
                    </a:p>
                  </a:txBody>
                  <a:tcPr marT="45721" marB="45721" anchor="ctr" horzOverflow="overflow"/>
                </a:tc>
                <a:extLst>
                  <a:ext uri="{0D108BD9-81ED-4DB2-BD59-A6C34878D82A}">
                    <a16:rowId xmlns:a16="http://schemas.microsoft.com/office/drawing/2014/main" val="10002"/>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dirty="0">
                          <a:ln>
                            <a:noFill/>
                          </a:ln>
                          <a:solidFill>
                            <a:srgbClr val="325886"/>
                          </a:solidFill>
                          <a:effectLst/>
                        </a:rPr>
                        <a:t> </a:t>
                      </a:r>
                      <a:endParaRPr kumimoji="0" lang="es-ES" sz="1600" b="1" i="0" u="none" strike="noStrike" cap="none" normalizeH="0" baseline="0" dirty="0">
                        <a:ln>
                          <a:noFill/>
                        </a:ln>
                        <a:solidFill>
                          <a:srgbClr val="325886"/>
                        </a:solidFill>
                        <a:effectLst/>
                        <a:latin typeface="+mn-lt"/>
                        <a:cs typeface="Times New Roman" pitchFamily="18" charset="0"/>
                      </a:endParaRPr>
                    </a:p>
                  </a:txBody>
                  <a:tcPr marT="45721" marB="45721"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u="none" strike="noStrike" cap="none" normalizeH="0" baseline="0" dirty="0" err="1">
                          <a:ln>
                            <a:noFill/>
                          </a:ln>
                          <a:solidFill>
                            <a:srgbClr val="325886"/>
                          </a:solidFill>
                          <a:effectLst/>
                        </a:rPr>
                        <a:t>Mometasona</a:t>
                      </a:r>
                      <a:r>
                        <a:rPr kumimoji="0" lang="es-ES" sz="1600" b="1" u="none" strike="noStrike" cap="none" normalizeH="0" baseline="0" dirty="0">
                          <a:ln>
                            <a:noFill/>
                          </a:ln>
                          <a:solidFill>
                            <a:srgbClr val="325886"/>
                          </a:solidFill>
                          <a:effectLst/>
                        </a:rPr>
                        <a:t> 0,1%</a:t>
                      </a:r>
                      <a:endParaRPr kumimoji="0" lang="es-ES" sz="1600" b="1" i="0" u="none" strike="noStrike" cap="none" normalizeH="0" baseline="0" dirty="0">
                        <a:ln>
                          <a:noFill/>
                        </a:ln>
                        <a:solidFill>
                          <a:srgbClr val="325886"/>
                        </a:solidFill>
                        <a:effectLst/>
                        <a:latin typeface="+mn-lt"/>
                        <a:cs typeface="Times New Roman" pitchFamily="18" charset="0"/>
                      </a:endParaRPr>
                    </a:p>
                  </a:txBody>
                  <a:tcPr marT="45721" marB="45721" anchor="ctr" horzOverflow="overflow"/>
                </a:tc>
                <a:extLst>
                  <a:ext uri="{0D108BD9-81ED-4DB2-BD59-A6C34878D82A}">
                    <a16:rowId xmlns:a16="http://schemas.microsoft.com/office/drawing/2014/main" val="10003"/>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dirty="0">
                          <a:ln>
                            <a:noFill/>
                          </a:ln>
                          <a:solidFill>
                            <a:srgbClr val="325886"/>
                          </a:solidFill>
                          <a:effectLst/>
                        </a:rPr>
                        <a:t> </a:t>
                      </a:r>
                      <a:endParaRPr kumimoji="0" lang="es-ES" sz="1600" b="1" i="0" u="none" strike="noStrike" cap="none" normalizeH="0" baseline="0" dirty="0">
                        <a:ln>
                          <a:noFill/>
                        </a:ln>
                        <a:solidFill>
                          <a:srgbClr val="325886"/>
                        </a:solidFill>
                        <a:effectLst/>
                        <a:latin typeface="+mn-lt"/>
                        <a:cs typeface="Times New Roman" pitchFamily="18" charset="0"/>
                      </a:endParaRPr>
                    </a:p>
                  </a:txBody>
                  <a:tcPr marT="45721" marB="45721"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u="none" strike="noStrike" cap="none" normalizeH="0" baseline="0" dirty="0" err="1">
                          <a:ln>
                            <a:noFill/>
                          </a:ln>
                          <a:solidFill>
                            <a:srgbClr val="325886"/>
                          </a:solidFill>
                          <a:effectLst/>
                        </a:rPr>
                        <a:t>Metilprednisolona</a:t>
                      </a:r>
                      <a:r>
                        <a:rPr kumimoji="0" lang="es-ES" sz="1600" b="1" u="none" strike="noStrike" cap="none" normalizeH="0" baseline="0" dirty="0">
                          <a:ln>
                            <a:noFill/>
                          </a:ln>
                          <a:solidFill>
                            <a:srgbClr val="325886"/>
                          </a:solidFill>
                          <a:effectLst/>
                        </a:rPr>
                        <a:t> 0,1%</a:t>
                      </a:r>
                      <a:endParaRPr kumimoji="0" lang="es-ES" sz="1600" b="1" i="0" u="none" strike="noStrike" cap="none" normalizeH="0" baseline="0" dirty="0">
                        <a:ln>
                          <a:noFill/>
                        </a:ln>
                        <a:solidFill>
                          <a:srgbClr val="325886"/>
                        </a:solidFill>
                        <a:effectLst/>
                        <a:latin typeface="+mn-lt"/>
                        <a:cs typeface="Times New Roman" pitchFamily="18" charset="0"/>
                      </a:endParaRPr>
                    </a:p>
                  </a:txBody>
                  <a:tcPr marT="45721" marB="45721" anchor="ctr" horzOverflow="overflow"/>
                </a:tc>
                <a:extLst>
                  <a:ext uri="{0D108BD9-81ED-4DB2-BD59-A6C34878D82A}">
                    <a16:rowId xmlns:a16="http://schemas.microsoft.com/office/drawing/2014/main" val="10004"/>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dirty="0">
                          <a:ln>
                            <a:noFill/>
                          </a:ln>
                          <a:solidFill>
                            <a:srgbClr val="325886"/>
                          </a:solidFill>
                          <a:effectLst/>
                        </a:rPr>
                        <a:t> </a:t>
                      </a:r>
                      <a:endParaRPr kumimoji="0" lang="es-ES" sz="1600" b="0" i="0" u="none" strike="noStrike" cap="none" normalizeH="0" baseline="0" dirty="0">
                        <a:ln>
                          <a:noFill/>
                        </a:ln>
                        <a:solidFill>
                          <a:srgbClr val="325886"/>
                        </a:solidFill>
                        <a:effectLst/>
                        <a:latin typeface="+mn-lt"/>
                        <a:cs typeface="Times New Roman" pitchFamily="18" charset="0"/>
                      </a:endParaRPr>
                    </a:p>
                  </a:txBody>
                  <a:tcPr marT="45721" marB="45721"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dirty="0" err="1">
                          <a:ln>
                            <a:noFill/>
                          </a:ln>
                          <a:solidFill>
                            <a:srgbClr val="325886"/>
                          </a:solidFill>
                          <a:effectLst/>
                        </a:rPr>
                        <a:t>Betametasona</a:t>
                      </a:r>
                      <a:endParaRPr kumimoji="0" lang="es-ES" sz="1600" b="0" i="0" u="none" strike="noStrike" cap="none" normalizeH="0" baseline="0" dirty="0">
                        <a:ln>
                          <a:noFill/>
                        </a:ln>
                        <a:solidFill>
                          <a:srgbClr val="325886"/>
                        </a:solidFill>
                        <a:effectLst/>
                        <a:latin typeface="+mn-lt"/>
                        <a:cs typeface="Times New Roman" pitchFamily="18" charset="0"/>
                      </a:endParaRPr>
                    </a:p>
                  </a:txBody>
                  <a:tcPr marT="45721" marB="45721" anchor="ctr" horzOverflow="overflow"/>
                </a:tc>
                <a:extLst>
                  <a:ext uri="{0D108BD9-81ED-4DB2-BD59-A6C34878D82A}">
                    <a16:rowId xmlns:a16="http://schemas.microsoft.com/office/drawing/2014/main" val="10005"/>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a:ln>
                            <a:noFill/>
                          </a:ln>
                          <a:solidFill>
                            <a:srgbClr val="325886"/>
                          </a:solidFill>
                          <a:effectLst/>
                        </a:rPr>
                        <a:t> </a:t>
                      </a:r>
                      <a:endParaRPr kumimoji="0" lang="en-GB" sz="1600" b="0" i="0" u="none" strike="noStrike" cap="none" normalizeH="0" baseline="0" dirty="0">
                        <a:ln>
                          <a:noFill/>
                        </a:ln>
                        <a:solidFill>
                          <a:srgbClr val="325886"/>
                        </a:solidFill>
                        <a:effectLst/>
                        <a:latin typeface="+mn-lt"/>
                        <a:cs typeface="Times New Roman" pitchFamily="18" charset="0"/>
                      </a:endParaRPr>
                    </a:p>
                  </a:txBody>
                  <a:tcPr marT="45721" marB="45721"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dirty="0" err="1">
                          <a:ln>
                            <a:noFill/>
                          </a:ln>
                          <a:solidFill>
                            <a:srgbClr val="325886"/>
                          </a:solidFill>
                          <a:effectLst/>
                        </a:rPr>
                        <a:t>Beclometasona</a:t>
                      </a:r>
                      <a:endParaRPr kumimoji="0" lang="es-ES" sz="1600" b="0" i="0" u="none" strike="noStrike" cap="none" normalizeH="0" baseline="0" dirty="0">
                        <a:ln>
                          <a:noFill/>
                        </a:ln>
                        <a:solidFill>
                          <a:srgbClr val="325886"/>
                        </a:solidFill>
                        <a:effectLst/>
                        <a:latin typeface="+mn-lt"/>
                        <a:cs typeface="Times New Roman" pitchFamily="18" charset="0"/>
                      </a:endParaRPr>
                    </a:p>
                  </a:txBody>
                  <a:tcPr marT="45721" marB="45721" anchor="ctr" horzOverflow="overflow"/>
                </a:tc>
                <a:extLst>
                  <a:ext uri="{0D108BD9-81ED-4DB2-BD59-A6C34878D82A}">
                    <a16:rowId xmlns:a16="http://schemas.microsoft.com/office/drawing/2014/main" val="10006"/>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1" i="0" u="none" strike="noStrike" cap="none" normalizeH="0" baseline="0" dirty="0">
                        <a:ln>
                          <a:noFill/>
                        </a:ln>
                        <a:solidFill>
                          <a:srgbClr val="325886"/>
                        </a:solidFill>
                        <a:effectLst/>
                        <a:latin typeface="+mn-lt"/>
                        <a:cs typeface="Times New Roman" pitchFamily="18" charset="0"/>
                      </a:endParaRPr>
                    </a:p>
                  </a:txBody>
                  <a:tcPr marT="45721" marB="45721"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u="none" strike="noStrike" cap="none" normalizeH="0" baseline="0" dirty="0" err="1">
                          <a:ln>
                            <a:noFill/>
                          </a:ln>
                          <a:solidFill>
                            <a:srgbClr val="325886"/>
                          </a:solidFill>
                          <a:effectLst/>
                        </a:rPr>
                        <a:t>Propionato</a:t>
                      </a:r>
                      <a:r>
                        <a:rPr kumimoji="0" lang="es-ES" sz="1600" b="1" u="none" strike="noStrike" cap="none" normalizeH="0" baseline="0" dirty="0">
                          <a:ln>
                            <a:noFill/>
                          </a:ln>
                          <a:solidFill>
                            <a:srgbClr val="325886"/>
                          </a:solidFill>
                          <a:effectLst/>
                        </a:rPr>
                        <a:t> </a:t>
                      </a:r>
                      <a:r>
                        <a:rPr kumimoji="0" lang="es-ES" sz="1600" b="1" u="none" strike="noStrike" cap="none" normalizeH="0" baseline="0" dirty="0" err="1">
                          <a:ln>
                            <a:noFill/>
                          </a:ln>
                          <a:solidFill>
                            <a:srgbClr val="325886"/>
                          </a:solidFill>
                          <a:effectLst/>
                        </a:rPr>
                        <a:t>fluticasona</a:t>
                      </a:r>
                      <a:endParaRPr kumimoji="0" lang="es-ES" sz="1600" b="1" i="0" u="none" strike="noStrike" cap="none" normalizeH="0" baseline="0" dirty="0">
                        <a:ln>
                          <a:noFill/>
                        </a:ln>
                        <a:solidFill>
                          <a:srgbClr val="325886"/>
                        </a:solidFill>
                        <a:effectLst/>
                        <a:latin typeface="+mn-lt"/>
                        <a:cs typeface="Times New Roman" pitchFamily="18" charset="0"/>
                      </a:endParaRPr>
                    </a:p>
                  </a:txBody>
                  <a:tcPr marT="45721" marB="45721" anchor="ctr" horzOverflow="overflow"/>
                </a:tc>
                <a:extLst>
                  <a:ext uri="{0D108BD9-81ED-4DB2-BD59-A6C34878D82A}">
                    <a16:rowId xmlns:a16="http://schemas.microsoft.com/office/drawing/2014/main" val="10007"/>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u="none" strike="noStrike" cap="none" normalizeH="0" baseline="0" dirty="0">
                          <a:ln>
                            <a:noFill/>
                          </a:ln>
                          <a:solidFill>
                            <a:srgbClr val="325886"/>
                          </a:solidFill>
                          <a:effectLst/>
                        </a:rPr>
                        <a:t> III (potencia intermedia)</a:t>
                      </a:r>
                      <a:endParaRPr kumimoji="0" lang="es-ES" sz="1600" b="1" i="0" u="none" strike="noStrike" cap="none" normalizeH="0" baseline="0" dirty="0">
                        <a:ln>
                          <a:noFill/>
                        </a:ln>
                        <a:solidFill>
                          <a:srgbClr val="325886"/>
                        </a:solidFill>
                        <a:effectLst/>
                        <a:latin typeface="+mn-lt"/>
                        <a:cs typeface="Times New Roman" pitchFamily="18" charset="0"/>
                      </a:endParaRPr>
                    </a:p>
                  </a:txBody>
                  <a:tcPr marT="45721" marB="45721"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dirty="0" err="1">
                          <a:ln>
                            <a:noFill/>
                          </a:ln>
                          <a:solidFill>
                            <a:srgbClr val="325886"/>
                          </a:solidFill>
                          <a:effectLst/>
                        </a:rPr>
                        <a:t>Clobetasona</a:t>
                      </a:r>
                      <a:r>
                        <a:rPr kumimoji="0" lang="es-ES" sz="1600" u="none" strike="noStrike" cap="none" normalizeH="0" baseline="0" dirty="0">
                          <a:ln>
                            <a:noFill/>
                          </a:ln>
                          <a:solidFill>
                            <a:srgbClr val="325886"/>
                          </a:solidFill>
                          <a:effectLst/>
                        </a:rPr>
                        <a:t> 0,05%</a:t>
                      </a:r>
                      <a:endParaRPr kumimoji="0" lang="es-ES" sz="1600" b="0" i="0" u="none" strike="noStrike" cap="none" normalizeH="0" baseline="0" dirty="0">
                        <a:ln>
                          <a:noFill/>
                        </a:ln>
                        <a:solidFill>
                          <a:srgbClr val="325886"/>
                        </a:solidFill>
                        <a:effectLst/>
                        <a:latin typeface="+mn-lt"/>
                        <a:cs typeface="Times New Roman" pitchFamily="18" charset="0"/>
                      </a:endParaRPr>
                    </a:p>
                  </a:txBody>
                  <a:tcPr marT="45721" marB="45721" anchor="ctr" horzOverflow="overflow"/>
                </a:tc>
                <a:extLst>
                  <a:ext uri="{0D108BD9-81ED-4DB2-BD59-A6C34878D82A}">
                    <a16:rowId xmlns:a16="http://schemas.microsoft.com/office/drawing/2014/main" val="10008"/>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dirty="0">
                          <a:ln>
                            <a:noFill/>
                          </a:ln>
                          <a:solidFill>
                            <a:srgbClr val="325886"/>
                          </a:solidFill>
                          <a:effectLst/>
                        </a:rPr>
                        <a:t> </a:t>
                      </a:r>
                      <a:endParaRPr kumimoji="0" lang="es-ES" sz="1600" b="0" i="0" u="none" strike="noStrike" cap="none" normalizeH="0" baseline="0" dirty="0">
                        <a:ln>
                          <a:noFill/>
                        </a:ln>
                        <a:solidFill>
                          <a:srgbClr val="325886"/>
                        </a:solidFill>
                        <a:effectLst/>
                        <a:latin typeface="+mn-lt"/>
                        <a:cs typeface="Times New Roman" pitchFamily="18" charset="0"/>
                      </a:endParaRPr>
                    </a:p>
                  </a:txBody>
                  <a:tcPr marT="45721" marB="45721"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dirty="0">
                          <a:ln>
                            <a:noFill/>
                          </a:ln>
                          <a:solidFill>
                            <a:srgbClr val="325886"/>
                          </a:solidFill>
                          <a:effectLst/>
                        </a:rPr>
                        <a:t>Hidrocortisona </a:t>
                      </a:r>
                      <a:r>
                        <a:rPr kumimoji="0" lang="es-ES" sz="1600" u="none" strike="noStrike" cap="none" normalizeH="0" baseline="0" dirty="0" err="1">
                          <a:ln>
                            <a:noFill/>
                          </a:ln>
                          <a:solidFill>
                            <a:srgbClr val="325886"/>
                          </a:solidFill>
                          <a:effectLst/>
                        </a:rPr>
                        <a:t>aceponato</a:t>
                      </a:r>
                      <a:endParaRPr kumimoji="0" lang="es-ES" sz="1600" b="0" i="0" u="none" strike="noStrike" cap="none" normalizeH="0" baseline="0" dirty="0">
                        <a:ln>
                          <a:noFill/>
                        </a:ln>
                        <a:solidFill>
                          <a:srgbClr val="325886"/>
                        </a:solidFill>
                        <a:effectLst/>
                        <a:latin typeface="+mn-lt"/>
                        <a:cs typeface="Times New Roman" pitchFamily="18" charset="0"/>
                      </a:endParaRPr>
                    </a:p>
                  </a:txBody>
                  <a:tcPr marT="45721" marB="45721" anchor="ctr" horzOverflow="overflow"/>
                </a:tc>
                <a:extLst>
                  <a:ext uri="{0D108BD9-81ED-4DB2-BD59-A6C34878D82A}">
                    <a16:rowId xmlns:a16="http://schemas.microsoft.com/office/drawing/2014/main" val="10009"/>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a:ln>
                            <a:noFill/>
                          </a:ln>
                          <a:solidFill>
                            <a:srgbClr val="325886"/>
                          </a:solidFill>
                          <a:effectLst/>
                        </a:rPr>
                        <a:t> </a:t>
                      </a:r>
                      <a:endParaRPr kumimoji="0" lang="es-ES" sz="1600" b="0" i="0" u="none" strike="noStrike" cap="none" normalizeH="0" baseline="0">
                        <a:ln>
                          <a:noFill/>
                        </a:ln>
                        <a:solidFill>
                          <a:srgbClr val="325886"/>
                        </a:solidFill>
                        <a:effectLst/>
                        <a:latin typeface="+mn-lt"/>
                        <a:cs typeface="Times New Roman" pitchFamily="18" charset="0"/>
                      </a:endParaRPr>
                    </a:p>
                  </a:txBody>
                  <a:tcPr marT="45721" marB="45721"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dirty="0">
                          <a:ln>
                            <a:noFill/>
                          </a:ln>
                          <a:solidFill>
                            <a:srgbClr val="325886"/>
                          </a:solidFill>
                          <a:effectLst/>
                        </a:rPr>
                        <a:t>Hidrocortisona butirato</a:t>
                      </a:r>
                      <a:endParaRPr kumimoji="0" lang="es-ES" sz="1600" b="0" i="0" u="none" strike="noStrike" cap="none" normalizeH="0" baseline="0" dirty="0">
                        <a:ln>
                          <a:noFill/>
                        </a:ln>
                        <a:solidFill>
                          <a:srgbClr val="325886"/>
                        </a:solidFill>
                        <a:effectLst/>
                        <a:latin typeface="+mn-lt"/>
                        <a:cs typeface="Times New Roman" pitchFamily="18" charset="0"/>
                      </a:endParaRPr>
                    </a:p>
                  </a:txBody>
                  <a:tcPr marT="45721" marB="45721" anchor="ctr" horzOverflow="overflow"/>
                </a:tc>
                <a:extLst>
                  <a:ext uri="{0D108BD9-81ED-4DB2-BD59-A6C34878D82A}">
                    <a16:rowId xmlns:a16="http://schemas.microsoft.com/office/drawing/2014/main" val="10010"/>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rgbClr val="325886"/>
                        </a:solidFill>
                        <a:effectLst/>
                        <a:latin typeface="+mn-lt"/>
                        <a:cs typeface="Arial" pitchFamily="34" charset="0"/>
                      </a:endParaRPr>
                    </a:p>
                  </a:txBody>
                  <a:tcPr marT="45721" marB="45721"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dirty="0">
                          <a:ln>
                            <a:noFill/>
                          </a:ln>
                          <a:solidFill>
                            <a:srgbClr val="325886"/>
                          </a:solidFill>
                          <a:effectLst/>
                        </a:rPr>
                        <a:t>Ac </a:t>
                      </a:r>
                      <a:r>
                        <a:rPr kumimoji="0" lang="es-ES" sz="1600" u="none" strike="noStrike" cap="none" normalizeH="0" baseline="0" dirty="0" err="1">
                          <a:ln>
                            <a:noFill/>
                          </a:ln>
                          <a:solidFill>
                            <a:srgbClr val="325886"/>
                          </a:solidFill>
                          <a:effectLst/>
                        </a:rPr>
                        <a:t>fluocinolona</a:t>
                      </a:r>
                      <a:endParaRPr kumimoji="0" lang="es-ES" sz="1600" b="1" i="0" u="none" strike="noStrike" cap="none" normalizeH="0" baseline="0" dirty="0">
                        <a:ln>
                          <a:noFill/>
                        </a:ln>
                        <a:solidFill>
                          <a:srgbClr val="325886"/>
                        </a:solidFill>
                        <a:effectLst/>
                        <a:latin typeface="+mn-lt"/>
                        <a:cs typeface="Times New Roman" pitchFamily="18" charset="0"/>
                      </a:endParaRPr>
                    </a:p>
                  </a:txBody>
                  <a:tcPr marT="45721" marB="45721" anchor="ctr" horzOverflow="overflow"/>
                </a:tc>
                <a:extLst>
                  <a:ext uri="{0D108BD9-81ED-4DB2-BD59-A6C34878D82A}">
                    <a16:rowId xmlns:a16="http://schemas.microsoft.com/office/drawing/2014/main" val="10011"/>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u="none" strike="noStrike" cap="none" normalizeH="0" baseline="0" dirty="0">
                          <a:ln>
                            <a:noFill/>
                          </a:ln>
                          <a:solidFill>
                            <a:srgbClr val="325886"/>
                          </a:solidFill>
                          <a:effectLst/>
                        </a:rPr>
                        <a:t>IV (potencia baja)</a:t>
                      </a:r>
                      <a:endParaRPr kumimoji="0" lang="es-ES" sz="1600" b="1" i="0" u="none" strike="noStrike" cap="none" normalizeH="0" baseline="0" dirty="0">
                        <a:ln>
                          <a:noFill/>
                        </a:ln>
                        <a:solidFill>
                          <a:srgbClr val="325886"/>
                        </a:solidFill>
                        <a:effectLst/>
                        <a:latin typeface="+mn-lt"/>
                        <a:cs typeface="Times New Roman" pitchFamily="18" charset="0"/>
                      </a:endParaRPr>
                    </a:p>
                  </a:txBody>
                  <a:tcPr marT="45721" marB="45721" anchor="b"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u="none" strike="noStrike" cap="none" normalizeH="0" baseline="0" dirty="0">
                          <a:ln>
                            <a:noFill/>
                          </a:ln>
                          <a:solidFill>
                            <a:srgbClr val="325886"/>
                          </a:solidFill>
                          <a:effectLst/>
                        </a:rPr>
                        <a:t>Hidrocortisona acetato</a:t>
                      </a:r>
                      <a:endParaRPr kumimoji="0" lang="es-ES" sz="1600" b="0" i="0" u="none" strike="noStrike" cap="none" normalizeH="0" baseline="0" dirty="0">
                        <a:ln>
                          <a:noFill/>
                        </a:ln>
                        <a:solidFill>
                          <a:srgbClr val="325886"/>
                        </a:solidFill>
                        <a:effectLst/>
                        <a:latin typeface="+mn-lt"/>
                        <a:cs typeface="Times New Roman" pitchFamily="18" charset="0"/>
                      </a:endParaRPr>
                    </a:p>
                  </a:txBody>
                  <a:tcPr marT="45721" marB="45721" anchor="ctr" horzOverflow="overflow"/>
                </a:tc>
                <a:extLst>
                  <a:ext uri="{0D108BD9-81ED-4DB2-BD59-A6C34878D82A}">
                    <a16:rowId xmlns:a16="http://schemas.microsoft.com/office/drawing/2014/main" val="10012"/>
                  </a:ext>
                </a:extLst>
              </a:tr>
            </a:tbl>
          </a:graphicData>
        </a:graphic>
      </p:graphicFrame>
      <p:pic>
        <p:nvPicPr>
          <p:cNvPr id="10" name="Imagen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sp>
        <p:nvSpPr>
          <p:cNvPr id="13" name="Marcador de texto 5"/>
          <p:cNvSpPr>
            <a:spLocks noGrp="1"/>
          </p:cNvSpPr>
          <p:nvPr>
            <p:ph type="body" sz="quarter" idx="12" hasCustomPrompt="1"/>
          </p:nvPr>
        </p:nvSpPr>
        <p:spPr>
          <a:xfrm>
            <a:off x="263352" y="5805264"/>
            <a:ext cx="11582443" cy="295162"/>
          </a:xfrm>
        </p:spPr>
        <p:txBody>
          <a:bodyPr/>
          <a:lstStyle>
            <a:lvl1pPr marL="0" indent="0" algn="r">
              <a:buNone/>
              <a:defRPr sz="1400" i="1">
                <a:solidFill>
                  <a:srgbClr val="242021"/>
                </a:solidFill>
              </a:defRPr>
            </a:lvl1pPr>
          </a:lstStyle>
          <a:p>
            <a:pPr lvl="0"/>
            <a:r>
              <a:rPr lang="es-ES" dirty="0"/>
              <a:t>Clique para </a:t>
            </a:r>
            <a:r>
              <a:rPr lang="es-ES" dirty="0" err="1"/>
              <a:t>introduzir</a:t>
            </a:r>
            <a:r>
              <a:rPr lang="es-ES" dirty="0"/>
              <a:t> </a:t>
            </a:r>
            <a:r>
              <a:rPr lang="es-ES" dirty="0" err="1"/>
              <a:t>uma</a:t>
            </a:r>
            <a:r>
              <a:rPr lang="es-ES" dirty="0"/>
              <a:t> </a:t>
            </a:r>
            <a:r>
              <a:rPr lang="es-ES" dirty="0" err="1"/>
              <a:t>referência</a:t>
            </a:r>
            <a:r>
              <a:rPr lang="es-ES" dirty="0"/>
              <a:t> bibliográfica</a:t>
            </a:r>
          </a:p>
        </p:txBody>
      </p:sp>
      <p:pic>
        <p:nvPicPr>
          <p:cNvPr id="12" name="Imagen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56422" cy="291600"/>
          </a:xfrm>
          <a:prstGeom prst="rect">
            <a:avLst/>
          </a:prstGeom>
        </p:spPr>
      </p:pic>
      <p:sp>
        <p:nvSpPr>
          <p:cNvPr id="14" name="1 Título"/>
          <p:cNvSpPr>
            <a:spLocks noGrp="1"/>
          </p:cNvSpPr>
          <p:nvPr>
            <p:ph type="title" hasCustomPrompt="1"/>
          </p:nvPr>
        </p:nvSpPr>
        <p:spPr>
          <a:xfrm>
            <a:off x="609600" y="159904"/>
            <a:ext cx="10972800" cy="604800"/>
          </a:xfrm>
          <a:noFill/>
        </p:spPr>
        <p:txBody>
          <a:bodyPr>
            <a:noAutofit/>
          </a:bodyPr>
          <a:lstStyle>
            <a:lvl1pPr algn="ctr">
              <a:defRPr sz="3200" b="1">
                <a:solidFill>
                  <a:srgbClr val="325886"/>
                </a:solidFill>
              </a:defRPr>
            </a:lvl1pPr>
          </a:lstStyle>
          <a:p>
            <a:r>
              <a:rPr lang="es-ES" dirty="0"/>
              <a:t>Título de </a:t>
            </a:r>
            <a:r>
              <a:rPr lang="es-ES" dirty="0" err="1"/>
              <a:t>diapositivo</a:t>
            </a:r>
            <a:r>
              <a:rPr lang="es-ES" dirty="0"/>
              <a:t>: é </a:t>
            </a:r>
            <a:r>
              <a:rPr lang="es-ES" dirty="0" err="1"/>
              <a:t>obrigatório</a:t>
            </a:r>
            <a:endParaRPr lang="es-ES" dirty="0"/>
          </a:p>
        </p:txBody>
      </p:sp>
    </p:spTree>
    <p:extLst>
      <p:ext uri="{BB962C8B-B14F-4D97-AF65-F5344CB8AC3E}">
        <p14:creationId xmlns:p14="http://schemas.microsoft.com/office/powerpoint/2010/main" val="128535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o clinico AFC">
    <p:bg>
      <p:bgPr>
        <a:blipFill dpi="0" rotWithShape="1">
          <a:blip r:embed="rId2">
            <a:alphaModFix amt="32000"/>
            <a:duotone>
              <a:schemeClr val="accent1">
                <a:shade val="45000"/>
                <a:satMod val="135000"/>
              </a:schemeClr>
              <a:prstClr val="white"/>
            </a:duotone>
            <a:lum/>
          </a:blip>
          <a:srcRect/>
          <a:stretch>
            <a:fillRect t="-1000" r="78000" b="79000"/>
          </a:stretch>
        </a:blipFill>
        <a:effectLst/>
      </p:bgPr>
    </p:bg>
    <p:spTree>
      <p:nvGrpSpPr>
        <p:cNvPr id="1" name=""/>
        <p:cNvGrpSpPr/>
        <p:nvPr/>
      </p:nvGrpSpPr>
      <p:grpSpPr>
        <a:xfrm>
          <a:off x="0" y="0"/>
          <a:ext cx="0" cy="0"/>
          <a:chOff x="0" y="0"/>
          <a:chExt cx="0" cy="0"/>
        </a:xfrm>
      </p:grpSpPr>
      <p:pic>
        <p:nvPicPr>
          <p:cNvPr id="17" name="Imagen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8"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
        <p:nvSpPr>
          <p:cNvPr id="14" name="Marcador de texto 5"/>
          <p:cNvSpPr>
            <a:spLocks noGrp="1"/>
          </p:cNvSpPr>
          <p:nvPr>
            <p:ph type="body" sz="quarter" idx="12" hasCustomPrompt="1"/>
          </p:nvPr>
        </p:nvSpPr>
        <p:spPr>
          <a:xfrm>
            <a:off x="263352" y="5805264"/>
            <a:ext cx="11582443" cy="295162"/>
          </a:xfrm>
        </p:spPr>
        <p:txBody>
          <a:bodyPr/>
          <a:lstStyle>
            <a:lvl1pPr marL="0" indent="0" algn="r">
              <a:buNone/>
              <a:defRPr sz="1400" i="1">
                <a:solidFill>
                  <a:srgbClr val="242021"/>
                </a:solidFill>
              </a:defRPr>
            </a:lvl1pPr>
          </a:lstStyle>
          <a:p>
            <a:pPr lvl="0"/>
            <a:r>
              <a:rPr lang="es-ES" dirty="0"/>
              <a:t>Haga clic para introducir una referencia bibliográfica</a:t>
            </a:r>
          </a:p>
        </p:txBody>
      </p:sp>
      <p:pic>
        <p:nvPicPr>
          <p:cNvPr id="10" name="Imagen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56422" cy="291600"/>
          </a:xfrm>
          <a:prstGeom prst="rect">
            <a:avLst/>
          </a:prstGeom>
        </p:spPr>
      </p:pic>
      <p:sp>
        <p:nvSpPr>
          <p:cNvPr id="11" name="2 Marcador de contenido"/>
          <p:cNvSpPr>
            <a:spLocks noGrp="1"/>
          </p:cNvSpPr>
          <p:nvPr>
            <p:ph idx="1" hasCustomPrompt="1"/>
          </p:nvPr>
        </p:nvSpPr>
        <p:spPr>
          <a:xfrm>
            <a:off x="12391" y="1520788"/>
            <a:ext cx="11582400" cy="3816424"/>
          </a:xfrm>
        </p:spPr>
        <p:txBody>
          <a:bodyPr>
            <a:normAutofit/>
          </a:bodyPr>
          <a:lstStyle>
            <a:lvl1pPr marL="808038" indent="-265113">
              <a:spcBef>
                <a:spcPts val="600"/>
              </a:spcBef>
              <a:buFontTx/>
              <a:buBlip>
                <a:blip r:embed="rId6"/>
              </a:buBlip>
              <a:defRPr sz="2400">
                <a:solidFill>
                  <a:srgbClr val="325886"/>
                </a:solidFill>
              </a:defRPr>
            </a:lvl1pPr>
            <a:lvl2pPr marL="1524000" indent="-265113">
              <a:spcBef>
                <a:spcPts val="600"/>
              </a:spcBef>
              <a:buClr>
                <a:srgbClr val="C00000"/>
              </a:buClr>
              <a:buSzPct val="100000"/>
              <a:buFont typeface="Wingdings" panose="05000000000000000000" pitchFamily="2" charset="2"/>
              <a:buChar char="v"/>
              <a:defRPr sz="2200">
                <a:solidFill>
                  <a:srgbClr val="325886"/>
                </a:solidFill>
              </a:defRPr>
            </a:lvl2pPr>
            <a:lvl3pPr marL="2239963" indent="-265113">
              <a:spcBef>
                <a:spcPts val="600"/>
              </a:spcBef>
              <a:buClr>
                <a:srgbClr val="C00000"/>
              </a:buClr>
              <a:buSzPct val="100000"/>
              <a:buFont typeface="Wingdings" panose="05000000000000000000" pitchFamily="2" charset="2"/>
              <a:buChar char="ü"/>
              <a:defRPr sz="2000">
                <a:solidFill>
                  <a:srgbClr val="325886"/>
                </a:solidFill>
              </a:defRPr>
            </a:lvl3pPr>
            <a:lvl4pPr marL="2874963" indent="-184150">
              <a:spcBef>
                <a:spcPts val="600"/>
              </a:spcBef>
              <a:buClr>
                <a:srgbClr val="C00000"/>
              </a:buClr>
              <a:defRPr sz="2000">
                <a:solidFill>
                  <a:srgbClr val="325886"/>
                </a:solidFill>
              </a:defRPr>
            </a:lvl4pPr>
            <a:lvl5pPr marL="3590925" indent="-185738">
              <a:spcBef>
                <a:spcPts val="600"/>
              </a:spcBef>
              <a:buClr>
                <a:srgbClr val="C00000"/>
              </a:buClr>
              <a:defRPr sz="2000">
                <a:solidFill>
                  <a:srgbClr val="325886"/>
                </a:solidFill>
              </a:defRPr>
            </a:lvl5pPr>
          </a:lstStyle>
          <a:p>
            <a:pPr lvl="0"/>
            <a:r>
              <a:rPr lang="es-ES" dirty="0"/>
              <a:t>Clique para modificar o estilo de texto do </a:t>
            </a:r>
            <a:r>
              <a:rPr lang="es-ES" dirty="0" err="1"/>
              <a:t>padrão</a:t>
            </a:r>
            <a:endParaRPr lang="es-ES" dirty="0"/>
          </a:p>
          <a:p>
            <a:pPr lvl="1"/>
            <a:r>
              <a:rPr lang="es-ES" dirty="0"/>
              <a:t>Segundo </a:t>
            </a:r>
            <a:r>
              <a:rPr lang="es-ES" dirty="0" err="1"/>
              <a:t>nível</a:t>
            </a:r>
            <a:endParaRPr lang="es-ES" dirty="0"/>
          </a:p>
          <a:p>
            <a:pPr lvl="2"/>
            <a:r>
              <a:rPr lang="es-ES" dirty="0" err="1"/>
              <a:t>Terceiro</a:t>
            </a:r>
            <a:r>
              <a:rPr lang="es-ES" dirty="0"/>
              <a:t> </a:t>
            </a:r>
            <a:r>
              <a:rPr lang="es-ES" dirty="0" err="1"/>
              <a:t>nível</a:t>
            </a:r>
            <a:endParaRPr lang="es-ES" dirty="0"/>
          </a:p>
          <a:p>
            <a:pPr lvl="3"/>
            <a:r>
              <a:rPr lang="es-ES" dirty="0" err="1"/>
              <a:t>Quarto</a:t>
            </a:r>
            <a:r>
              <a:rPr lang="es-ES" dirty="0"/>
              <a:t> </a:t>
            </a:r>
            <a:r>
              <a:rPr lang="es-ES" dirty="0" err="1"/>
              <a:t>nível</a:t>
            </a:r>
            <a:endParaRPr lang="es-ES" dirty="0"/>
          </a:p>
          <a:p>
            <a:pPr lvl="4"/>
            <a:r>
              <a:rPr lang="es-ES" dirty="0"/>
              <a:t>Quinto </a:t>
            </a:r>
            <a:r>
              <a:rPr lang="es-ES" dirty="0" err="1"/>
              <a:t>nível</a:t>
            </a:r>
            <a:endParaRPr lang="es-ES" dirty="0"/>
          </a:p>
        </p:txBody>
      </p:sp>
      <p:sp>
        <p:nvSpPr>
          <p:cNvPr id="13" name="1 Título"/>
          <p:cNvSpPr>
            <a:spLocks noGrp="1"/>
          </p:cNvSpPr>
          <p:nvPr>
            <p:ph type="title" hasCustomPrompt="1"/>
          </p:nvPr>
        </p:nvSpPr>
        <p:spPr>
          <a:xfrm>
            <a:off x="609600" y="159904"/>
            <a:ext cx="10972800" cy="604800"/>
          </a:xfrm>
          <a:noFill/>
        </p:spPr>
        <p:txBody>
          <a:bodyPr>
            <a:noAutofit/>
          </a:bodyPr>
          <a:lstStyle>
            <a:lvl1pPr algn="ctr">
              <a:defRPr sz="3200" b="1">
                <a:solidFill>
                  <a:srgbClr val="325886"/>
                </a:solidFill>
              </a:defRPr>
            </a:lvl1pPr>
          </a:lstStyle>
          <a:p>
            <a:r>
              <a:rPr lang="es-ES" dirty="0"/>
              <a:t>Título de </a:t>
            </a:r>
            <a:r>
              <a:rPr lang="es-ES" dirty="0" err="1"/>
              <a:t>diapositivo</a:t>
            </a:r>
            <a:r>
              <a:rPr lang="es-ES" dirty="0"/>
              <a:t>: é </a:t>
            </a:r>
            <a:r>
              <a:rPr lang="es-ES" dirty="0" err="1"/>
              <a:t>obrigatório</a:t>
            </a:r>
            <a:endParaRPr lang="es-ES" dirty="0"/>
          </a:p>
        </p:txBody>
      </p:sp>
    </p:spTree>
    <p:extLst>
      <p:ext uri="{BB962C8B-B14F-4D97-AF65-F5344CB8AC3E}">
        <p14:creationId xmlns:p14="http://schemas.microsoft.com/office/powerpoint/2010/main" val="2710650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clusoes">
    <p:bg>
      <p:bgPr>
        <a:blipFill dpi="0" rotWithShape="1">
          <a:blip r:embed="rId2">
            <a:alphaModFix amt="44000"/>
            <a:duotone>
              <a:schemeClr val="accent1">
                <a:shade val="45000"/>
                <a:satMod val="135000"/>
              </a:schemeClr>
              <a:prstClr val="white"/>
            </a:duotone>
            <a:lum/>
          </a:blip>
          <a:srcRect/>
          <a:stretch>
            <a:fillRect l="74000" t="-1000" b="79000"/>
          </a:stretch>
        </a:blipFill>
        <a:effectLst/>
      </p:bgPr>
    </p:bg>
    <p:spTree>
      <p:nvGrpSpPr>
        <p:cNvPr id="1" name=""/>
        <p:cNvGrpSpPr/>
        <p:nvPr/>
      </p:nvGrpSpPr>
      <p:grpSpPr>
        <a:xfrm>
          <a:off x="0" y="0"/>
          <a:ext cx="0" cy="0"/>
          <a:chOff x="0" y="0"/>
          <a:chExt cx="0" cy="0"/>
        </a:xfrm>
      </p:grpSpPr>
      <p:pic>
        <p:nvPicPr>
          <p:cNvPr id="17" name="Imagen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8"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
        <p:nvSpPr>
          <p:cNvPr id="14" name="Marcador de texto 5"/>
          <p:cNvSpPr>
            <a:spLocks noGrp="1"/>
          </p:cNvSpPr>
          <p:nvPr>
            <p:ph type="body" sz="quarter" idx="12" hasCustomPrompt="1"/>
          </p:nvPr>
        </p:nvSpPr>
        <p:spPr>
          <a:xfrm>
            <a:off x="263352" y="5805264"/>
            <a:ext cx="11582443" cy="295162"/>
          </a:xfrm>
        </p:spPr>
        <p:txBody>
          <a:bodyPr/>
          <a:lstStyle>
            <a:lvl1pPr marL="0" indent="0" algn="r">
              <a:buNone/>
              <a:defRPr sz="1400" i="1">
                <a:solidFill>
                  <a:srgbClr val="242021"/>
                </a:solidFill>
              </a:defRPr>
            </a:lvl1pPr>
          </a:lstStyle>
          <a:p>
            <a:pPr lvl="0"/>
            <a:r>
              <a:rPr lang="es-ES" dirty="0"/>
              <a:t>Haga clic para introducir una referencia bibliográfica</a:t>
            </a:r>
          </a:p>
        </p:txBody>
      </p:sp>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56422" cy="291600"/>
          </a:xfrm>
          <a:prstGeom prst="rect">
            <a:avLst/>
          </a:prstGeom>
        </p:spPr>
      </p:pic>
      <p:sp>
        <p:nvSpPr>
          <p:cNvPr id="12" name="1 Título"/>
          <p:cNvSpPr>
            <a:spLocks noGrp="1"/>
          </p:cNvSpPr>
          <p:nvPr>
            <p:ph type="title" hasCustomPrompt="1"/>
          </p:nvPr>
        </p:nvSpPr>
        <p:spPr>
          <a:xfrm>
            <a:off x="609600" y="159904"/>
            <a:ext cx="10972800" cy="604800"/>
          </a:xfrm>
          <a:noFill/>
        </p:spPr>
        <p:txBody>
          <a:bodyPr>
            <a:noAutofit/>
          </a:bodyPr>
          <a:lstStyle>
            <a:lvl1pPr algn="ctr">
              <a:defRPr sz="3200" b="1">
                <a:solidFill>
                  <a:srgbClr val="325886"/>
                </a:solidFill>
              </a:defRPr>
            </a:lvl1pPr>
          </a:lstStyle>
          <a:p>
            <a:r>
              <a:rPr lang="es-ES" dirty="0"/>
              <a:t>Título de </a:t>
            </a:r>
            <a:r>
              <a:rPr lang="es-ES" dirty="0" err="1"/>
              <a:t>diapositivo</a:t>
            </a:r>
            <a:r>
              <a:rPr lang="es-ES" dirty="0"/>
              <a:t>: é </a:t>
            </a:r>
            <a:r>
              <a:rPr lang="es-ES" dirty="0" err="1"/>
              <a:t>obrigatório</a:t>
            </a:r>
            <a:endParaRPr lang="es-ES" dirty="0"/>
          </a:p>
        </p:txBody>
      </p:sp>
      <p:sp>
        <p:nvSpPr>
          <p:cNvPr id="13" name="2 Marcador de contenido">
            <a:extLst>
              <a:ext uri="{FF2B5EF4-FFF2-40B4-BE49-F238E27FC236}">
                <a16:creationId xmlns:a16="http://schemas.microsoft.com/office/drawing/2014/main" id="{C18C80C6-63E7-4E58-8040-FFB8D9D2140E}"/>
              </a:ext>
            </a:extLst>
          </p:cNvPr>
          <p:cNvSpPr>
            <a:spLocks noGrp="1"/>
          </p:cNvSpPr>
          <p:nvPr>
            <p:ph idx="1" hasCustomPrompt="1"/>
          </p:nvPr>
        </p:nvSpPr>
        <p:spPr>
          <a:xfrm>
            <a:off x="12391" y="1520788"/>
            <a:ext cx="11582400" cy="3816424"/>
          </a:xfrm>
        </p:spPr>
        <p:txBody>
          <a:bodyPr>
            <a:normAutofit/>
          </a:bodyPr>
          <a:lstStyle>
            <a:lvl1pPr marL="808038" indent="-265113">
              <a:spcBef>
                <a:spcPts val="600"/>
              </a:spcBef>
              <a:buFontTx/>
              <a:buBlip>
                <a:blip r:embed="rId6"/>
              </a:buBlip>
              <a:defRPr sz="2400">
                <a:solidFill>
                  <a:srgbClr val="325886"/>
                </a:solidFill>
              </a:defRPr>
            </a:lvl1pPr>
            <a:lvl2pPr marL="1524000" indent="-265113">
              <a:spcBef>
                <a:spcPts val="600"/>
              </a:spcBef>
              <a:buClr>
                <a:srgbClr val="C00000"/>
              </a:buClr>
              <a:buSzPct val="100000"/>
              <a:buFont typeface="Wingdings" panose="05000000000000000000" pitchFamily="2" charset="2"/>
              <a:buChar char="v"/>
              <a:defRPr sz="2200">
                <a:solidFill>
                  <a:srgbClr val="325886"/>
                </a:solidFill>
              </a:defRPr>
            </a:lvl2pPr>
            <a:lvl3pPr marL="2239963" indent="-265113">
              <a:spcBef>
                <a:spcPts val="600"/>
              </a:spcBef>
              <a:buClr>
                <a:srgbClr val="C00000"/>
              </a:buClr>
              <a:buSzPct val="100000"/>
              <a:buFont typeface="Wingdings" panose="05000000000000000000" pitchFamily="2" charset="2"/>
              <a:buChar char="ü"/>
              <a:defRPr sz="2000">
                <a:solidFill>
                  <a:srgbClr val="325886"/>
                </a:solidFill>
              </a:defRPr>
            </a:lvl3pPr>
            <a:lvl4pPr marL="2874963" indent="-184150">
              <a:spcBef>
                <a:spcPts val="600"/>
              </a:spcBef>
              <a:buClr>
                <a:srgbClr val="C00000"/>
              </a:buClr>
              <a:defRPr sz="2000">
                <a:solidFill>
                  <a:srgbClr val="325886"/>
                </a:solidFill>
              </a:defRPr>
            </a:lvl4pPr>
            <a:lvl5pPr marL="3590925" indent="-185738">
              <a:spcBef>
                <a:spcPts val="600"/>
              </a:spcBef>
              <a:buClr>
                <a:srgbClr val="C00000"/>
              </a:buClr>
              <a:defRPr sz="2000">
                <a:solidFill>
                  <a:srgbClr val="325886"/>
                </a:solidFill>
              </a:defRPr>
            </a:lvl5pPr>
          </a:lstStyle>
          <a:p>
            <a:pPr lvl="0"/>
            <a:r>
              <a:rPr lang="es-ES" dirty="0"/>
              <a:t>Clique para modificar o estilo de texto do </a:t>
            </a:r>
            <a:r>
              <a:rPr lang="es-ES" dirty="0" err="1"/>
              <a:t>padrão</a:t>
            </a:r>
            <a:endParaRPr lang="es-ES" dirty="0"/>
          </a:p>
          <a:p>
            <a:pPr lvl="1"/>
            <a:r>
              <a:rPr lang="es-ES" dirty="0"/>
              <a:t>Segundo </a:t>
            </a:r>
            <a:r>
              <a:rPr lang="es-ES" dirty="0" err="1"/>
              <a:t>nível</a:t>
            </a:r>
            <a:endParaRPr lang="es-ES" dirty="0"/>
          </a:p>
          <a:p>
            <a:pPr lvl="2"/>
            <a:r>
              <a:rPr lang="es-ES" dirty="0" err="1"/>
              <a:t>Terceiro</a:t>
            </a:r>
            <a:r>
              <a:rPr lang="es-ES" dirty="0"/>
              <a:t> </a:t>
            </a:r>
            <a:r>
              <a:rPr lang="es-ES" dirty="0" err="1"/>
              <a:t>nível</a:t>
            </a:r>
            <a:endParaRPr lang="es-ES" dirty="0"/>
          </a:p>
          <a:p>
            <a:pPr lvl="3"/>
            <a:r>
              <a:rPr lang="es-ES" dirty="0" err="1"/>
              <a:t>Quarto</a:t>
            </a:r>
            <a:r>
              <a:rPr lang="es-ES" dirty="0"/>
              <a:t> </a:t>
            </a:r>
            <a:r>
              <a:rPr lang="es-ES" dirty="0" err="1"/>
              <a:t>nível</a:t>
            </a:r>
            <a:endParaRPr lang="es-ES" dirty="0"/>
          </a:p>
          <a:p>
            <a:pPr lvl="4"/>
            <a:r>
              <a:rPr lang="es-ES" dirty="0"/>
              <a:t>Quinto </a:t>
            </a:r>
            <a:r>
              <a:rPr lang="es-ES" dirty="0" err="1"/>
              <a:t>nível</a:t>
            </a:r>
            <a:endParaRPr lang="es-ES" dirty="0"/>
          </a:p>
        </p:txBody>
      </p:sp>
    </p:spTree>
    <p:extLst>
      <p:ext uri="{BB962C8B-B14F-4D97-AF65-F5344CB8AC3E}">
        <p14:creationId xmlns:p14="http://schemas.microsoft.com/office/powerpoint/2010/main" val="2170959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31078CAD-8136-4E6A-8C61-BB5E7E6FCEFB}" type="slidenum">
              <a:rPr lang="pt-PT"/>
              <a:pPr>
                <a:defRPr/>
              </a:pPr>
              <a:t>‹Nº›</a:t>
            </a:fld>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2C6E2C49-4FB3-4CB6-A6BD-58A4EEE5142B}" type="slidenum">
              <a:rPr lang="pt-PT"/>
              <a:pPr>
                <a:defRPr/>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arcasAFC">
    <p:bg>
      <p:bgPr>
        <a:blipFill dpi="0" rotWithShape="1">
          <a:blip r:embed="rId2">
            <a:alphaModFix amt="32000"/>
            <a:duotone>
              <a:schemeClr val="accent1">
                <a:shade val="45000"/>
                <a:satMod val="135000"/>
              </a:schemeClr>
              <a:prstClr val="white"/>
            </a:duotone>
          </a:blip>
          <a:srcRect/>
          <a:stretch>
            <a:fillRect t="-1000" r="74000" b="79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rgbClr val="325886"/>
                </a:solidFill>
              </a:defRPr>
            </a:lvl1pPr>
          </a:lstStyle>
          <a:p>
            <a:r>
              <a:rPr lang="es-ES" dirty="0"/>
              <a:t>Título de </a:t>
            </a:r>
            <a:r>
              <a:rPr lang="es-ES" dirty="0" err="1"/>
              <a:t>diapositivo</a:t>
            </a:r>
            <a:r>
              <a:rPr lang="es-ES" dirty="0"/>
              <a:t>: é </a:t>
            </a:r>
            <a:r>
              <a:rPr lang="es-ES" dirty="0" err="1"/>
              <a:t>obrigatório</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rgbClr val="242021"/>
                </a:solidFill>
              </a:defRPr>
            </a:lvl1pPr>
          </a:lstStyle>
          <a:p>
            <a:pPr lvl="0"/>
            <a:r>
              <a:rPr lang="es-ES" dirty="0"/>
              <a:t>Haga clic para introducir una referencia bibliográfica</a:t>
            </a:r>
          </a:p>
        </p:txBody>
      </p:sp>
      <p:pic>
        <p:nvPicPr>
          <p:cNvPr id="8" name="9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9" name="Imagen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4" name="Imagen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56422" cy="291600"/>
          </a:xfrm>
          <a:prstGeom prst="rect">
            <a:avLst/>
          </a:prstGeom>
        </p:spPr>
      </p:pic>
      <p:sp>
        <p:nvSpPr>
          <p:cNvPr id="10" name="2 Marcador de contenido"/>
          <p:cNvSpPr>
            <a:spLocks noGrp="1"/>
          </p:cNvSpPr>
          <p:nvPr>
            <p:ph idx="1" hasCustomPrompt="1"/>
          </p:nvPr>
        </p:nvSpPr>
        <p:spPr>
          <a:xfrm>
            <a:off x="0" y="1556792"/>
            <a:ext cx="11582400" cy="4592024"/>
          </a:xfrm>
        </p:spPr>
        <p:txBody>
          <a:bodyPr>
            <a:normAutofit/>
          </a:bodyPr>
          <a:lstStyle>
            <a:lvl1pPr marL="808038" indent="-265113">
              <a:spcBef>
                <a:spcPts val="600"/>
              </a:spcBef>
              <a:buFontTx/>
              <a:buBlip>
                <a:blip r:embed="rId6"/>
              </a:buBlip>
              <a:defRPr sz="2400">
                <a:solidFill>
                  <a:srgbClr val="325886"/>
                </a:solidFill>
              </a:defRPr>
            </a:lvl1pPr>
            <a:lvl2pPr marL="1524000" indent="-265113">
              <a:spcBef>
                <a:spcPts val="600"/>
              </a:spcBef>
              <a:buClr>
                <a:srgbClr val="C5000B"/>
              </a:buClr>
              <a:buSzPct val="100000"/>
              <a:buFont typeface="Wingdings" panose="05000000000000000000" pitchFamily="2" charset="2"/>
              <a:buChar char="v"/>
              <a:defRPr sz="2200">
                <a:solidFill>
                  <a:srgbClr val="325886"/>
                </a:solidFill>
              </a:defRPr>
            </a:lvl2pPr>
            <a:lvl3pPr marL="2239963" indent="-265113">
              <a:spcBef>
                <a:spcPts val="600"/>
              </a:spcBef>
              <a:buClr>
                <a:srgbClr val="C5000B"/>
              </a:buClr>
              <a:buSzPct val="100000"/>
              <a:buFont typeface="Wingdings" panose="05000000000000000000" pitchFamily="2" charset="2"/>
              <a:buChar char="ü"/>
              <a:defRPr sz="2000">
                <a:solidFill>
                  <a:srgbClr val="325886"/>
                </a:solidFill>
              </a:defRPr>
            </a:lvl3pPr>
            <a:lvl4pPr marL="2874963" indent="-184150">
              <a:spcBef>
                <a:spcPts val="600"/>
              </a:spcBef>
              <a:buClr>
                <a:srgbClr val="C5000B"/>
              </a:buClr>
              <a:defRPr sz="2000">
                <a:solidFill>
                  <a:srgbClr val="325886"/>
                </a:solidFill>
              </a:defRPr>
            </a:lvl4pPr>
            <a:lvl5pPr marL="3590925" indent="-185738">
              <a:spcBef>
                <a:spcPts val="600"/>
              </a:spcBef>
              <a:buClr>
                <a:srgbClr val="C5000B"/>
              </a:buClr>
              <a:defRPr sz="2000">
                <a:solidFill>
                  <a:srgbClr val="325886"/>
                </a:solidFill>
              </a:defRPr>
            </a:lvl5pPr>
          </a:lstStyle>
          <a:p>
            <a:pPr lvl="0"/>
            <a:r>
              <a:rPr lang="es-ES" dirty="0"/>
              <a:t>Clique para modificar o estilo de texto do </a:t>
            </a:r>
            <a:r>
              <a:rPr lang="es-ES" dirty="0" err="1"/>
              <a:t>padrão</a:t>
            </a:r>
            <a:endParaRPr lang="es-ES" dirty="0"/>
          </a:p>
          <a:p>
            <a:pPr lvl="1"/>
            <a:r>
              <a:rPr lang="es-ES" dirty="0"/>
              <a:t>Segundo </a:t>
            </a:r>
            <a:r>
              <a:rPr lang="es-ES" dirty="0" err="1"/>
              <a:t>nível</a:t>
            </a:r>
            <a:endParaRPr lang="es-ES" dirty="0"/>
          </a:p>
          <a:p>
            <a:pPr lvl="2"/>
            <a:r>
              <a:rPr lang="es-ES" dirty="0" err="1"/>
              <a:t>Terceiro</a:t>
            </a:r>
            <a:r>
              <a:rPr lang="es-ES" dirty="0"/>
              <a:t> nivel</a:t>
            </a:r>
          </a:p>
          <a:p>
            <a:pPr lvl="3"/>
            <a:r>
              <a:rPr lang="es-ES" dirty="0" err="1"/>
              <a:t>Quarto</a:t>
            </a:r>
            <a:r>
              <a:rPr lang="es-ES" dirty="0"/>
              <a:t> </a:t>
            </a:r>
            <a:r>
              <a:rPr lang="es-ES" dirty="0" err="1"/>
              <a:t>nível</a:t>
            </a:r>
            <a:endParaRPr lang="es-ES" dirty="0"/>
          </a:p>
          <a:p>
            <a:pPr lvl="4"/>
            <a:r>
              <a:rPr lang="es-ES" dirty="0"/>
              <a:t>Quinto </a:t>
            </a:r>
            <a:r>
              <a:rPr lang="es-ES" dirty="0" err="1"/>
              <a:t>nível</a:t>
            </a:r>
            <a:endParaRPr lang="es-ES" dirty="0"/>
          </a:p>
        </p:txBody>
      </p:sp>
    </p:spTree>
    <p:extLst>
      <p:ext uri="{BB962C8B-B14F-4D97-AF65-F5344CB8AC3E}">
        <p14:creationId xmlns:p14="http://schemas.microsoft.com/office/powerpoint/2010/main" val="908956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ergunta interactiva">
    <p:bg>
      <p:bgPr>
        <a:blipFill dpi="0" rotWithShape="1">
          <a:blip r:embed="rId2">
            <a:alphaModFix amt="14000"/>
            <a:duotone>
              <a:schemeClr val="accent1">
                <a:shade val="45000"/>
                <a:satMod val="135000"/>
              </a:schemeClr>
              <a:prstClr val="white"/>
            </a:duotone>
            <a:lum/>
          </a:blip>
          <a:srcRect/>
          <a:stretch>
            <a:fillRect/>
          </a:stretch>
        </a:blipFill>
        <a:effectLst/>
      </p:bgPr>
    </p:bg>
    <p:spTree>
      <p:nvGrpSpPr>
        <p:cNvPr id="1" name=""/>
        <p:cNvGrpSpPr/>
        <p:nvPr/>
      </p:nvGrpSpPr>
      <p:grpSpPr>
        <a:xfrm>
          <a:off x="0" y="0"/>
          <a:ext cx="0" cy="0"/>
          <a:chOff x="0" y="0"/>
          <a:chExt cx="0" cy="0"/>
        </a:xfrm>
      </p:grpSpPr>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rgbClr val="242021"/>
                </a:solidFill>
              </a:defRPr>
            </a:lvl1pPr>
          </a:lstStyle>
          <a:p>
            <a:pPr lvl="0"/>
            <a:r>
              <a:rPr lang="es-ES" dirty="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rgbClr val="C5000B"/>
                </a:solidFill>
              </a:defRPr>
            </a:lvl1pPr>
          </a:lstStyle>
          <a:p>
            <a:r>
              <a:rPr lang="es-ES" dirty="0" err="1"/>
              <a:t>Pergunta</a:t>
            </a:r>
            <a:r>
              <a:rPr lang="es-ES" dirty="0"/>
              <a:t> X</a:t>
            </a:r>
          </a:p>
        </p:txBody>
      </p:sp>
      <p:pic>
        <p:nvPicPr>
          <p:cNvPr id="9" name="9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2" name="Imagen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56422" cy="291600"/>
          </a:xfrm>
          <a:prstGeom prst="rect">
            <a:avLst/>
          </a:prstGeom>
        </p:spPr>
      </p:pic>
      <p:sp>
        <p:nvSpPr>
          <p:cNvPr id="15" name="2 Marcador de texto"/>
          <p:cNvSpPr>
            <a:spLocks noGrp="1"/>
          </p:cNvSpPr>
          <p:nvPr>
            <p:ph type="body" idx="10" hasCustomPrompt="1"/>
          </p:nvPr>
        </p:nvSpPr>
        <p:spPr>
          <a:xfrm>
            <a:off x="911424" y="1106287"/>
            <a:ext cx="10363200" cy="1035465"/>
          </a:xfrm>
        </p:spPr>
        <p:txBody>
          <a:bodyPr anchor="b">
            <a:normAutofit/>
          </a:bodyPr>
          <a:lstStyle>
            <a:lvl1pPr marL="0" indent="0" algn="ctr">
              <a:buNone/>
              <a:defRPr sz="2800" b="1">
                <a:solidFill>
                  <a:srgbClr val="32588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Enunciado da </a:t>
            </a:r>
            <a:r>
              <a:rPr lang="es-ES" dirty="0" err="1"/>
              <a:t>pergunta</a:t>
            </a:r>
            <a:r>
              <a:rPr lang="es-ES" dirty="0"/>
              <a:t> X</a:t>
            </a:r>
          </a:p>
        </p:txBody>
      </p:sp>
      <p:sp>
        <p:nvSpPr>
          <p:cNvPr id="16" name="2 Marcador de texto"/>
          <p:cNvSpPr>
            <a:spLocks noGrp="1"/>
          </p:cNvSpPr>
          <p:nvPr>
            <p:ph type="body" idx="1" hasCustomPrompt="1"/>
          </p:nvPr>
        </p:nvSpPr>
        <p:spPr>
          <a:xfrm>
            <a:off x="911424" y="2474438"/>
            <a:ext cx="10363200" cy="3330826"/>
          </a:xfrm>
        </p:spPr>
        <p:txBody>
          <a:bodyPr anchor="t"/>
          <a:lstStyle>
            <a:lvl1pPr marL="457200" indent="-457200">
              <a:spcBef>
                <a:spcPts val="600"/>
              </a:spcBef>
              <a:buClr>
                <a:srgbClr val="C00000"/>
              </a:buClr>
              <a:buFont typeface="+mj-lt"/>
              <a:buAutoNum type="arabicPeriod"/>
              <a:defRPr sz="2400" b="0" baseline="0">
                <a:solidFill>
                  <a:srgbClr val="32588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err="1"/>
              <a:t>Resposta</a:t>
            </a:r>
            <a:r>
              <a:rPr lang="es-ES" dirty="0"/>
              <a:t> 1</a:t>
            </a:r>
          </a:p>
          <a:p>
            <a:pPr lvl="0"/>
            <a:r>
              <a:rPr lang="es-ES" dirty="0" err="1"/>
              <a:t>Resposta</a:t>
            </a:r>
            <a:r>
              <a:rPr lang="es-ES" dirty="0"/>
              <a:t> 2</a:t>
            </a:r>
          </a:p>
          <a:p>
            <a:pPr lvl="0"/>
            <a:r>
              <a:rPr lang="es-ES" dirty="0" err="1"/>
              <a:t>Resposta</a:t>
            </a:r>
            <a:r>
              <a:rPr lang="es-ES" dirty="0"/>
              <a:t> 3</a:t>
            </a:r>
          </a:p>
          <a:p>
            <a:pPr lvl="0"/>
            <a:r>
              <a:rPr lang="es-ES" dirty="0" err="1"/>
              <a:t>Resposta</a:t>
            </a:r>
            <a:r>
              <a:rPr lang="es-ES" dirty="0"/>
              <a:t> 4</a:t>
            </a:r>
          </a:p>
        </p:txBody>
      </p:sp>
    </p:spTree>
    <p:extLst>
      <p:ext uri="{BB962C8B-B14F-4D97-AF65-F5344CB8AC3E}">
        <p14:creationId xmlns:p14="http://schemas.microsoft.com/office/powerpoint/2010/main" val="3470840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uas areas">
    <p:bg>
      <p:bgPr>
        <a:blipFill dpi="0" rotWithShape="1">
          <a:blip r:embed="rId2">
            <a:alphaModFix amt="32000"/>
            <a:duotone>
              <a:schemeClr val="accent1">
                <a:shade val="45000"/>
                <a:satMod val="135000"/>
              </a:schemeClr>
              <a:prstClr val="white"/>
            </a:duotone>
            <a:lum/>
          </a:blip>
          <a:srcRect/>
          <a:stretch>
            <a:fillRect t="-1000" r="74000" b="79000"/>
          </a:stretch>
        </a:blipFill>
        <a:effectLst/>
      </p:bgPr>
    </p:bg>
    <p:spTree>
      <p:nvGrpSpPr>
        <p:cNvPr id="1" name=""/>
        <p:cNvGrpSpPr/>
        <p:nvPr/>
      </p:nvGrpSpPr>
      <p:grpSpPr>
        <a:xfrm>
          <a:off x="0" y="0"/>
          <a:ext cx="0" cy="0"/>
          <a:chOff x="0" y="0"/>
          <a:chExt cx="0" cy="0"/>
        </a:xfrm>
      </p:grpSpPr>
      <p:sp>
        <p:nvSpPr>
          <p:cNvPr id="14" name="Marcador de texto 5"/>
          <p:cNvSpPr>
            <a:spLocks noGrp="1"/>
          </p:cNvSpPr>
          <p:nvPr>
            <p:ph type="body" sz="quarter" idx="12" hasCustomPrompt="1"/>
          </p:nvPr>
        </p:nvSpPr>
        <p:spPr>
          <a:xfrm>
            <a:off x="263352" y="5805264"/>
            <a:ext cx="11582443" cy="295162"/>
          </a:xfrm>
        </p:spPr>
        <p:txBody>
          <a:bodyPr/>
          <a:lstStyle>
            <a:lvl1pPr marL="0" indent="0" algn="r">
              <a:buNone/>
              <a:defRPr sz="1400" i="1">
                <a:solidFill>
                  <a:srgbClr val="242021"/>
                </a:solidFill>
              </a:defRPr>
            </a:lvl1pPr>
          </a:lstStyle>
          <a:p>
            <a:pPr lvl="0"/>
            <a:r>
              <a:rPr lang="es-ES" dirty="0"/>
              <a:t>Haga clic para introducir una referencia bibliográfica</a:t>
            </a:r>
          </a:p>
        </p:txBody>
      </p:sp>
      <p:pic>
        <p:nvPicPr>
          <p:cNvPr id="9" name="9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3" name="Imagen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56422" cy="291600"/>
          </a:xfrm>
          <a:prstGeom prst="rect">
            <a:avLst/>
          </a:prstGeom>
        </p:spPr>
      </p:pic>
      <p:sp>
        <p:nvSpPr>
          <p:cNvPr id="15" name="2 Marcador de contenido"/>
          <p:cNvSpPr>
            <a:spLocks noGrp="1"/>
          </p:cNvSpPr>
          <p:nvPr>
            <p:ph idx="10" hasCustomPrompt="1"/>
          </p:nvPr>
        </p:nvSpPr>
        <p:spPr>
          <a:xfrm>
            <a:off x="0" y="1015674"/>
            <a:ext cx="5999989" cy="4645574"/>
          </a:xfrm>
        </p:spPr>
        <p:txBody>
          <a:bodyPr/>
          <a:lstStyle>
            <a:lvl1pPr marL="808038" indent="-265113">
              <a:spcBef>
                <a:spcPts val="600"/>
              </a:spcBef>
              <a:buFontTx/>
              <a:buBlip>
                <a:blip r:embed="rId6"/>
              </a:buBlip>
              <a:defRPr sz="2400">
                <a:solidFill>
                  <a:srgbClr val="325886"/>
                </a:solidFill>
              </a:defRPr>
            </a:lvl1pPr>
            <a:lvl2pPr marL="1524000" indent="-265113">
              <a:spcBef>
                <a:spcPts val="600"/>
              </a:spcBef>
              <a:buClr>
                <a:srgbClr val="C00000"/>
              </a:buClr>
              <a:buSzPct val="100000"/>
              <a:buFont typeface="Wingdings" panose="05000000000000000000" pitchFamily="2" charset="2"/>
              <a:buChar char="v"/>
              <a:defRPr sz="2200">
                <a:solidFill>
                  <a:srgbClr val="325886"/>
                </a:solidFill>
              </a:defRPr>
            </a:lvl2pPr>
            <a:lvl3pPr marL="2239963" indent="-265113">
              <a:spcBef>
                <a:spcPts val="600"/>
              </a:spcBef>
              <a:buClr>
                <a:srgbClr val="C00000"/>
              </a:buClr>
              <a:buSzPct val="100000"/>
              <a:buFont typeface="Wingdings" panose="05000000000000000000" pitchFamily="2" charset="2"/>
              <a:buChar char="ü"/>
              <a:defRPr sz="2000">
                <a:solidFill>
                  <a:srgbClr val="325886"/>
                </a:solidFill>
              </a:defRPr>
            </a:lvl3pPr>
            <a:lvl4pPr marL="2874963" indent="-184150">
              <a:spcBef>
                <a:spcPts val="600"/>
              </a:spcBef>
              <a:buClr>
                <a:srgbClr val="C00000"/>
              </a:buClr>
              <a:defRPr sz="2000">
                <a:solidFill>
                  <a:srgbClr val="325886"/>
                </a:solidFill>
              </a:defRPr>
            </a:lvl4pPr>
            <a:lvl5pPr marL="3590925" indent="-185738">
              <a:spcBef>
                <a:spcPts val="600"/>
              </a:spcBef>
              <a:buClr>
                <a:srgbClr val="C5000B"/>
              </a:buClr>
              <a:defRPr sz="2000">
                <a:solidFill>
                  <a:srgbClr val="325886"/>
                </a:solidFill>
              </a:defRPr>
            </a:lvl5pPr>
          </a:lstStyle>
          <a:p>
            <a:pPr lvl="0"/>
            <a:r>
              <a:rPr lang="es-ES" dirty="0"/>
              <a:t>Clique para modificar o estilo de texto do </a:t>
            </a:r>
            <a:r>
              <a:rPr lang="es-ES" dirty="0" err="1"/>
              <a:t>padrão</a:t>
            </a:r>
            <a:endParaRPr lang="es-ES" dirty="0"/>
          </a:p>
          <a:p>
            <a:pPr lvl="1"/>
            <a:r>
              <a:rPr lang="es-ES" dirty="0"/>
              <a:t>Segundo </a:t>
            </a:r>
            <a:r>
              <a:rPr lang="es-ES" dirty="0" err="1"/>
              <a:t>nível</a:t>
            </a:r>
            <a:endParaRPr lang="es-ES" dirty="0"/>
          </a:p>
          <a:p>
            <a:pPr lvl="2"/>
            <a:r>
              <a:rPr lang="es-ES" dirty="0" err="1"/>
              <a:t>Terceiro</a:t>
            </a:r>
            <a:r>
              <a:rPr lang="es-ES" dirty="0"/>
              <a:t> </a:t>
            </a:r>
            <a:r>
              <a:rPr lang="es-ES" dirty="0" err="1"/>
              <a:t>nível</a:t>
            </a:r>
            <a:endParaRPr lang="es-ES" dirty="0"/>
          </a:p>
          <a:p>
            <a:pPr lvl="3"/>
            <a:r>
              <a:rPr lang="es-ES" dirty="0" err="1"/>
              <a:t>Quarto</a:t>
            </a:r>
            <a:r>
              <a:rPr lang="es-ES" dirty="0"/>
              <a:t> </a:t>
            </a:r>
            <a:r>
              <a:rPr lang="es-ES" dirty="0" err="1"/>
              <a:t>nível</a:t>
            </a:r>
            <a:endParaRPr lang="es-ES" dirty="0"/>
          </a:p>
          <a:p>
            <a:pPr lvl="4"/>
            <a:r>
              <a:rPr lang="es-ES" dirty="0"/>
              <a:t>Quinto </a:t>
            </a:r>
            <a:r>
              <a:rPr lang="es-ES" dirty="0" err="1"/>
              <a:t>nível</a:t>
            </a:r>
            <a:endParaRPr lang="es-ES" dirty="0"/>
          </a:p>
        </p:txBody>
      </p:sp>
      <p:sp>
        <p:nvSpPr>
          <p:cNvPr id="16" name="1 Título"/>
          <p:cNvSpPr>
            <a:spLocks noGrp="1"/>
          </p:cNvSpPr>
          <p:nvPr>
            <p:ph type="title" hasCustomPrompt="1"/>
          </p:nvPr>
        </p:nvSpPr>
        <p:spPr>
          <a:xfrm>
            <a:off x="609600" y="159904"/>
            <a:ext cx="10972800" cy="604800"/>
          </a:xfrm>
          <a:noFill/>
        </p:spPr>
        <p:txBody>
          <a:bodyPr>
            <a:noAutofit/>
          </a:bodyPr>
          <a:lstStyle>
            <a:lvl1pPr algn="ctr">
              <a:defRPr sz="3200" b="1">
                <a:solidFill>
                  <a:srgbClr val="325886"/>
                </a:solidFill>
              </a:defRPr>
            </a:lvl1pPr>
          </a:lstStyle>
          <a:p>
            <a:r>
              <a:rPr lang="es-ES" dirty="0"/>
              <a:t>Título de </a:t>
            </a:r>
            <a:r>
              <a:rPr lang="es-ES" dirty="0" err="1"/>
              <a:t>diapositivo</a:t>
            </a:r>
            <a:r>
              <a:rPr lang="es-ES" dirty="0"/>
              <a:t>: é </a:t>
            </a:r>
            <a:r>
              <a:rPr lang="es-ES" dirty="0" err="1"/>
              <a:t>obrigatório</a:t>
            </a:r>
            <a:endParaRPr lang="es-ES" dirty="0"/>
          </a:p>
        </p:txBody>
      </p:sp>
      <p:sp>
        <p:nvSpPr>
          <p:cNvPr id="19" name="2 Marcador de contenido">
            <a:extLst>
              <a:ext uri="{FF2B5EF4-FFF2-40B4-BE49-F238E27FC236}">
                <a16:creationId xmlns:a16="http://schemas.microsoft.com/office/drawing/2014/main" id="{738C1FAA-88EC-4B6C-9C70-CA944EF90A4E}"/>
              </a:ext>
            </a:extLst>
          </p:cNvPr>
          <p:cNvSpPr>
            <a:spLocks noGrp="1"/>
          </p:cNvSpPr>
          <p:nvPr>
            <p:ph idx="13" hasCustomPrompt="1"/>
          </p:nvPr>
        </p:nvSpPr>
        <p:spPr>
          <a:xfrm>
            <a:off x="6053839" y="1015674"/>
            <a:ext cx="5999989" cy="4645574"/>
          </a:xfrm>
        </p:spPr>
        <p:txBody>
          <a:bodyPr/>
          <a:lstStyle>
            <a:lvl1pPr marL="808038" indent="-265113">
              <a:spcBef>
                <a:spcPts val="600"/>
              </a:spcBef>
              <a:buFontTx/>
              <a:buBlip>
                <a:blip r:embed="rId6"/>
              </a:buBlip>
              <a:defRPr sz="2400">
                <a:solidFill>
                  <a:srgbClr val="325886"/>
                </a:solidFill>
              </a:defRPr>
            </a:lvl1pPr>
            <a:lvl2pPr marL="1524000" indent="-265113">
              <a:spcBef>
                <a:spcPts val="600"/>
              </a:spcBef>
              <a:buClr>
                <a:srgbClr val="C00000"/>
              </a:buClr>
              <a:buSzPct val="100000"/>
              <a:buFont typeface="Wingdings" panose="05000000000000000000" pitchFamily="2" charset="2"/>
              <a:buChar char="v"/>
              <a:defRPr sz="2200">
                <a:solidFill>
                  <a:srgbClr val="325886"/>
                </a:solidFill>
              </a:defRPr>
            </a:lvl2pPr>
            <a:lvl3pPr marL="2239963" indent="-265113">
              <a:spcBef>
                <a:spcPts val="600"/>
              </a:spcBef>
              <a:buClr>
                <a:srgbClr val="C00000"/>
              </a:buClr>
              <a:buSzPct val="100000"/>
              <a:buFont typeface="Wingdings" panose="05000000000000000000" pitchFamily="2" charset="2"/>
              <a:buChar char="ü"/>
              <a:defRPr sz="2000">
                <a:solidFill>
                  <a:srgbClr val="325886"/>
                </a:solidFill>
              </a:defRPr>
            </a:lvl3pPr>
            <a:lvl4pPr marL="2874963" indent="-184150">
              <a:spcBef>
                <a:spcPts val="600"/>
              </a:spcBef>
              <a:buClr>
                <a:srgbClr val="C00000"/>
              </a:buClr>
              <a:defRPr sz="2000">
                <a:solidFill>
                  <a:srgbClr val="325886"/>
                </a:solidFill>
              </a:defRPr>
            </a:lvl4pPr>
            <a:lvl5pPr marL="3590925" indent="-185738">
              <a:spcBef>
                <a:spcPts val="600"/>
              </a:spcBef>
              <a:buClr>
                <a:srgbClr val="C5000B"/>
              </a:buClr>
              <a:defRPr sz="2000">
                <a:solidFill>
                  <a:srgbClr val="325886"/>
                </a:solidFill>
              </a:defRPr>
            </a:lvl5pPr>
          </a:lstStyle>
          <a:p>
            <a:pPr lvl="0"/>
            <a:r>
              <a:rPr lang="es-ES" dirty="0"/>
              <a:t>Clique para modificar o estilo de texto do </a:t>
            </a:r>
            <a:r>
              <a:rPr lang="es-ES" dirty="0" err="1"/>
              <a:t>padrão</a:t>
            </a:r>
            <a:endParaRPr lang="es-ES" dirty="0"/>
          </a:p>
          <a:p>
            <a:pPr lvl="1"/>
            <a:r>
              <a:rPr lang="es-ES" dirty="0"/>
              <a:t>Segundo </a:t>
            </a:r>
            <a:r>
              <a:rPr lang="es-ES" dirty="0" err="1"/>
              <a:t>nível</a:t>
            </a:r>
            <a:endParaRPr lang="es-ES" dirty="0"/>
          </a:p>
          <a:p>
            <a:pPr lvl="2"/>
            <a:r>
              <a:rPr lang="es-ES" dirty="0" err="1"/>
              <a:t>Terceiro</a:t>
            </a:r>
            <a:r>
              <a:rPr lang="es-ES" dirty="0"/>
              <a:t> </a:t>
            </a:r>
            <a:r>
              <a:rPr lang="es-ES" dirty="0" err="1"/>
              <a:t>nível</a:t>
            </a:r>
            <a:endParaRPr lang="es-ES" dirty="0"/>
          </a:p>
          <a:p>
            <a:pPr lvl="3"/>
            <a:r>
              <a:rPr lang="es-ES" dirty="0" err="1"/>
              <a:t>Quarto</a:t>
            </a:r>
            <a:r>
              <a:rPr lang="es-ES" dirty="0"/>
              <a:t> </a:t>
            </a:r>
            <a:r>
              <a:rPr lang="es-ES" dirty="0" err="1"/>
              <a:t>nível</a:t>
            </a:r>
            <a:endParaRPr lang="es-ES" dirty="0"/>
          </a:p>
          <a:p>
            <a:pPr lvl="4"/>
            <a:r>
              <a:rPr lang="es-ES" dirty="0"/>
              <a:t>Quinto </a:t>
            </a:r>
            <a:r>
              <a:rPr lang="es-ES" dirty="0" err="1"/>
              <a:t>nível</a:t>
            </a:r>
            <a:endParaRPr lang="es-ES" dirty="0"/>
          </a:p>
        </p:txBody>
      </p:sp>
    </p:spTree>
    <p:extLst>
      <p:ext uri="{BB962C8B-B14F-4D97-AF65-F5344CB8AC3E}">
        <p14:creationId xmlns:p14="http://schemas.microsoft.com/office/powerpoint/2010/main" val="941932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as area com cabeçalho">
    <p:bg>
      <p:bgPr>
        <a:blipFill dpi="0" rotWithShape="1">
          <a:blip r:embed="rId2">
            <a:alphaModFix amt="32000"/>
            <a:duotone>
              <a:schemeClr val="accent1">
                <a:shade val="45000"/>
                <a:satMod val="135000"/>
              </a:schemeClr>
              <a:prstClr val="white"/>
            </a:duotone>
          </a:blip>
          <a:srcRect/>
          <a:stretch>
            <a:fillRect t="-1000" r="74000" b="79000"/>
          </a:stretch>
        </a:blipFill>
        <a:effectLst/>
      </p:bgPr>
    </p:bg>
    <p:spTree>
      <p:nvGrpSpPr>
        <p:cNvPr id="1" name=""/>
        <p:cNvGrpSpPr/>
        <p:nvPr/>
      </p:nvGrpSpPr>
      <p:grpSpPr>
        <a:xfrm>
          <a:off x="0" y="0"/>
          <a:ext cx="0" cy="0"/>
          <a:chOff x="0" y="0"/>
          <a:chExt cx="0" cy="0"/>
        </a:xfrm>
      </p:grpSpPr>
      <p:pic>
        <p:nvPicPr>
          <p:cNvPr id="23" name="Imagen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1"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3" name="Imagen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56422" cy="291600"/>
          </a:xfrm>
          <a:prstGeom prst="rect">
            <a:avLst/>
          </a:prstGeom>
        </p:spPr>
      </p:pic>
      <p:sp>
        <p:nvSpPr>
          <p:cNvPr id="16" name="2 Marcador de texto"/>
          <p:cNvSpPr>
            <a:spLocks noGrp="1"/>
          </p:cNvSpPr>
          <p:nvPr>
            <p:ph type="body" idx="1" hasCustomPrompt="1"/>
          </p:nvPr>
        </p:nvSpPr>
        <p:spPr>
          <a:xfrm>
            <a:off x="609600" y="908721"/>
            <a:ext cx="5386917" cy="906115"/>
          </a:xfrm>
        </p:spPr>
        <p:txBody>
          <a:bodyPr anchor="b"/>
          <a:lstStyle>
            <a:lvl1pPr marL="0" indent="0" algn="ctr">
              <a:buNone/>
              <a:defRPr sz="2400" b="1">
                <a:solidFill>
                  <a:srgbClr val="32588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Clique para modificar o estilo de texto do </a:t>
            </a:r>
            <a:r>
              <a:rPr lang="es-ES" dirty="0" err="1"/>
              <a:t>padrão</a:t>
            </a:r>
            <a:endParaRPr lang="es-ES" dirty="0"/>
          </a:p>
        </p:txBody>
      </p:sp>
      <p:sp>
        <p:nvSpPr>
          <p:cNvPr id="19" name="2 Marcador de texto"/>
          <p:cNvSpPr>
            <a:spLocks noGrp="1"/>
          </p:cNvSpPr>
          <p:nvPr>
            <p:ph type="body" idx="10" hasCustomPrompt="1"/>
          </p:nvPr>
        </p:nvSpPr>
        <p:spPr>
          <a:xfrm>
            <a:off x="6192011" y="908722"/>
            <a:ext cx="5386917" cy="906115"/>
          </a:xfrm>
        </p:spPr>
        <p:txBody>
          <a:bodyPr anchor="b"/>
          <a:lstStyle>
            <a:lvl1pPr marL="0" indent="0" algn="ctr">
              <a:buNone/>
              <a:defRPr sz="2400" b="1">
                <a:solidFill>
                  <a:srgbClr val="32588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Clique para modificar o estilo de texto do </a:t>
            </a:r>
            <a:r>
              <a:rPr lang="es-ES" dirty="0" err="1"/>
              <a:t>padrão</a:t>
            </a:r>
            <a:endParaRPr lang="es-ES" dirty="0"/>
          </a:p>
        </p:txBody>
      </p:sp>
      <p:sp>
        <p:nvSpPr>
          <p:cNvPr id="20" name="2 Marcador de contenido"/>
          <p:cNvSpPr>
            <a:spLocks noGrp="1"/>
          </p:cNvSpPr>
          <p:nvPr>
            <p:ph idx="11" hasCustomPrompt="1"/>
          </p:nvPr>
        </p:nvSpPr>
        <p:spPr>
          <a:xfrm>
            <a:off x="-43" y="1886844"/>
            <a:ext cx="6000032" cy="3774405"/>
          </a:xfrm>
        </p:spPr>
        <p:txBody>
          <a:bodyPr/>
          <a:lstStyle>
            <a:lvl1pPr marL="808038" indent="-265113">
              <a:spcBef>
                <a:spcPts val="600"/>
              </a:spcBef>
              <a:buFontTx/>
              <a:buBlip>
                <a:blip r:embed="rId6"/>
              </a:buBlip>
              <a:defRPr sz="2200">
                <a:solidFill>
                  <a:srgbClr val="325886"/>
                </a:solidFill>
              </a:defRPr>
            </a:lvl1pPr>
            <a:lvl2pPr marL="1524000" indent="-265113">
              <a:spcBef>
                <a:spcPts val="600"/>
              </a:spcBef>
              <a:buClr>
                <a:srgbClr val="C5000B"/>
              </a:buClr>
              <a:buSzPct val="100000"/>
              <a:buFont typeface="Wingdings" panose="05000000000000000000" pitchFamily="2" charset="2"/>
              <a:buChar char="v"/>
              <a:defRPr sz="2000">
                <a:solidFill>
                  <a:srgbClr val="325886"/>
                </a:solidFill>
              </a:defRPr>
            </a:lvl2pPr>
            <a:lvl3pPr marL="2239963" indent="-265113">
              <a:spcBef>
                <a:spcPts val="600"/>
              </a:spcBef>
              <a:buClr>
                <a:srgbClr val="C5000B"/>
              </a:buClr>
              <a:buSzPct val="100000"/>
              <a:buFont typeface="Wingdings" panose="05000000000000000000" pitchFamily="2" charset="2"/>
              <a:buChar char="ü"/>
              <a:defRPr sz="1800">
                <a:solidFill>
                  <a:srgbClr val="325886"/>
                </a:solidFill>
              </a:defRPr>
            </a:lvl3pPr>
            <a:lvl4pPr marL="2874963" indent="-184150">
              <a:spcBef>
                <a:spcPts val="600"/>
              </a:spcBef>
              <a:buClr>
                <a:srgbClr val="C5000B"/>
              </a:buClr>
              <a:defRPr sz="1800">
                <a:solidFill>
                  <a:srgbClr val="325886"/>
                </a:solidFill>
              </a:defRPr>
            </a:lvl4pPr>
            <a:lvl5pPr marL="3590925" indent="-185738">
              <a:spcBef>
                <a:spcPts val="600"/>
              </a:spcBef>
              <a:buClr>
                <a:srgbClr val="C5000B"/>
              </a:buClr>
              <a:defRPr sz="1800">
                <a:solidFill>
                  <a:srgbClr val="325886"/>
                </a:solidFill>
              </a:defRPr>
            </a:lvl5pPr>
          </a:lstStyle>
          <a:p>
            <a:pPr lvl="0"/>
            <a:r>
              <a:rPr lang="es-ES" dirty="0"/>
              <a:t>Clique para modificar o estilo de texto do </a:t>
            </a:r>
            <a:r>
              <a:rPr lang="es-ES" dirty="0" err="1"/>
              <a:t>padrão</a:t>
            </a:r>
            <a:endParaRPr lang="es-ES" dirty="0"/>
          </a:p>
          <a:p>
            <a:pPr lvl="1"/>
            <a:r>
              <a:rPr lang="es-ES" dirty="0"/>
              <a:t>Segundo </a:t>
            </a:r>
            <a:r>
              <a:rPr lang="es-ES" dirty="0" err="1"/>
              <a:t>nível</a:t>
            </a:r>
            <a:endParaRPr lang="es-ES" dirty="0"/>
          </a:p>
          <a:p>
            <a:pPr lvl="2"/>
            <a:r>
              <a:rPr lang="es-ES" dirty="0" err="1"/>
              <a:t>Terceiro</a:t>
            </a:r>
            <a:r>
              <a:rPr lang="es-ES" dirty="0"/>
              <a:t> </a:t>
            </a:r>
            <a:r>
              <a:rPr lang="es-ES" dirty="0" err="1"/>
              <a:t>nível</a:t>
            </a:r>
            <a:endParaRPr lang="es-ES" dirty="0"/>
          </a:p>
          <a:p>
            <a:pPr lvl="3"/>
            <a:r>
              <a:rPr lang="es-ES" dirty="0" err="1"/>
              <a:t>Quarto</a:t>
            </a:r>
            <a:r>
              <a:rPr lang="es-ES" dirty="0"/>
              <a:t> </a:t>
            </a:r>
            <a:r>
              <a:rPr lang="es-ES" dirty="0" err="1"/>
              <a:t>nível</a:t>
            </a:r>
            <a:endParaRPr lang="es-ES" dirty="0"/>
          </a:p>
          <a:p>
            <a:pPr lvl="4"/>
            <a:r>
              <a:rPr lang="es-ES" dirty="0"/>
              <a:t>Quinto </a:t>
            </a:r>
            <a:r>
              <a:rPr lang="es-ES" dirty="0" err="1"/>
              <a:t>nível</a:t>
            </a:r>
            <a:endParaRPr lang="es-ES" dirty="0"/>
          </a:p>
        </p:txBody>
      </p:sp>
      <p:sp>
        <p:nvSpPr>
          <p:cNvPr id="21" name="1 Título"/>
          <p:cNvSpPr>
            <a:spLocks noGrp="1"/>
          </p:cNvSpPr>
          <p:nvPr>
            <p:ph type="title" hasCustomPrompt="1"/>
          </p:nvPr>
        </p:nvSpPr>
        <p:spPr>
          <a:xfrm>
            <a:off x="609600" y="159904"/>
            <a:ext cx="10972800" cy="604800"/>
          </a:xfrm>
          <a:noFill/>
        </p:spPr>
        <p:txBody>
          <a:bodyPr>
            <a:noAutofit/>
          </a:bodyPr>
          <a:lstStyle>
            <a:lvl1pPr algn="ctr">
              <a:defRPr sz="3200" b="1">
                <a:solidFill>
                  <a:srgbClr val="325886"/>
                </a:solidFill>
              </a:defRPr>
            </a:lvl1pPr>
          </a:lstStyle>
          <a:p>
            <a:r>
              <a:rPr lang="es-ES" dirty="0"/>
              <a:t>Título de </a:t>
            </a:r>
            <a:r>
              <a:rPr lang="es-ES" dirty="0" err="1"/>
              <a:t>diapositivo</a:t>
            </a:r>
            <a:r>
              <a:rPr lang="es-ES" dirty="0"/>
              <a:t>: é </a:t>
            </a:r>
            <a:r>
              <a:rPr lang="es-ES" dirty="0" err="1"/>
              <a:t>obrigatório</a:t>
            </a:r>
            <a:endParaRPr lang="es-ES" dirty="0"/>
          </a:p>
        </p:txBody>
      </p:sp>
      <p:sp>
        <p:nvSpPr>
          <p:cNvPr id="24" name="2 Marcador de contenido">
            <a:extLst>
              <a:ext uri="{FF2B5EF4-FFF2-40B4-BE49-F238E27FC236}">
                <a16:creationId xmlns:a16="http://schemas.microsoft.com/office/drawing/2014/main" id="{F250148A-642B-4A96-AB0C-81C2682ACC0A}"/>
              </a:ext>
            </a:extLst>
          </p:cNvPr>
          <p:cNvSpPr>
            <a:spLocks noGrp="1"/>
          </p:cNvSpPr>
          <p:nvPr>
            <p:ph idx="13" hasCustomPrompt="1"/>
          </p:nvPr>
        </p:nvSpPr>
        <p:spPr>
          <a:xfrm>
            <a:off x="5996517" y="1886843"/>
            <a:ext cx="6000032" cy="3774405"/>
          </a:xfrm>
        </p:spPr>
        <p:txBody>
          <a:bodyPr/>
          <a:lstStyle>
            <a:lvl1pPr marL="808038" indent="-265113">
              <a:spcBef>
                <a:spcPts val="600"/>
              </a:spcBef>
              <a:buFontTx/>
              <a:buBlip>
                <a:blip r:embed="rId6"/>
              </a:buBlip>
              <a:defRPr sz="2200">
                <a:solidFill>
                  <a:srgbClr val="325886"/>
                </a:solidFill>
              </a:defRPr>
            </a:lvl1pPr>
            <a:lvl2pPr marL="1524000" indent="-265113">
              <a:spcBef>
                <a:spcPts val="600"/>
              </a:spcBef>
              <a:buClr>
                <a:srgbClr val="C5000B"/>
              </a:buClr>
              <a:buSzPct val="100000"/>
              <a:buFont typeface="Wingdings" panose="05000000000000000000" pitchFamily="2" charset="2"/>
              <a:buChar char="v"/>
              <a:defRPr sz="2000">
                <a:solidFill>
                  <a:srgbClr val="325886"/>
                </a:solidFill>
              </a:defRPr>
            </a:lvl2pPr>
            <a:lvl3pPr marL="2239963" indent="-265113">
              <a:spcBef>
                <a:spcPts val="600"/>
              </a:spcBef>
              <a:buClr>
                <a:srgbClr val="C5000B"/>
              </a:buClr>
              <a:buSzPct val="100000"/>
              <a:buFont typeface="Wingdings" panose="05000000000000000000" pitchFamily="2" charset="2"/>
              <a:buChar char="ü"/>
              <a:defRPr sz="1800">
                <a:solidFill>
                  <a:srgbClr val="325886"/>
                </a:solidFill>
              </a:defRPr>
            </a:lvl3pPr>
            <a:lvl4pPr marL="2874963" indent="-184150">
              <a:spcBef>
                <a:spcPts val="600"/>
              </a:spcBef>
              <a:buClr>
                <a:srgbClr val="C5000B"/>
              </a:buClr>
              <a:defRPr sz="1800">
                <a:solidFill>
                  <a:srgbClr val="325886"/>
                </a:solidFill>
              </a:defRPr>
            </a:lvl4pPr>
            <a:lvl5pPr marL="3590925" indent="-185738">
              <a:spcBef>
                <a:spcPts val="600"/>
              </a:spcBef>
              <a:buClr>
                <a:srgbClr val="C5000B"/>
              </a:buClr>
              <a:defRPr sz="1800">
                <a:solidFill>
                  <a:srgbClr val="325886"/>
                </a:solidFill>
              </a:defRPr>
            </a:lvl5pPr>
          </a:lstStyle>
          <a:p>
            <a:pPr lvl="0"/>
            <a:r>
              <a:rPr lang="es-ES" dirty="0"/>
              <a:t>Clique para modificar o estilo de texto do </a:t>
            </a:r>
            <a:r>
              <a:rPr lang="es-ES" dirty="0" err="1"/>
              <a:t>padrão</a:t>
            </a:r>
            <a:endParaRPr lang="es-ES" dirty="0"/>
          </a:p>
          <a:p>
            <a:pPr lvl="1"/>
            <a:r>
              <a:rPr lang="es-ES" dirty="0"/>
              <a:t>Segundo </a:t>
            </a:r>
            <a:r>
              <a:rPr lang="es-ES" dirty="0" err="1"/>
              <a:t>nível</a:t>
            </a:r>
            <a:endParaRPr lang="es-ES" dirty="0"/>
          </a:p>
          <a:p>
            <a:pPr lvl="2"/>
            <a:r>
              <a:rPr lang="es-ES" dirty="0" err="1"/>
              <a:t>Terceiro</a:t>
            </a:r>
            <a:r>
              <a:rPr lang="es-ES" dirty="0"/>
              <a:t> </a:t>
            </a:r>
            <a:r>
              <a:rPr lang="es-ES" dirty="0" err="1"/>
              <a:t>nível</a:t>
            </a:r>
            <a:endParaRPr lang="es-ES" dirty="0"/>
          </a:p>
          <a:p>
            <a:pPr lvl="3"/>
            <a:r>
              <a:rPr lang="es-ES" dirty="0" err="1"/>
              <a:t>Quarto</a:t>
            </a:r>
            <a:r>
              <a:rPr lang="es-ES" dirty="0"/>
              <a:t> </a:t>
            </a:r>
            <a:r>
              <a:rPr lang="es-ES" dirty="0" err="1"/>
              <a:t>nível</a:t>
            </a:r>
            <a:endParaRPr lang="es-ES" dirty="0"/>
          </a:p>
          <a:p>
            <a:pPr lvl="4"/>
            <a:r>
              <a:rPr lang="es-ES" dirty="0"/>
              <a:t>Quinto </a:t>
            </a:r>
            <a:r>
              <a:rPr lang="es-ES" dirty="0" err="1"/>
              <a:t>nível</a:t>
            </a:r>
            <a:endParaRPr lang="es-ES" dirty="0"/>
          </a:p>
        </p:txBody>
      </p:sp>
      <p:sp>
        <p:nvSpPr>
          <p:cNvPr id="25" name="Marcador de texto 5"/>
          <p:cNvSpPr>
            <a:spLocks noGrp="1"/>
          </p:cNvSpPr>
          <p:nvPr>
            <p:ph type="body" sz="quarter" idx="12" hasCustomPrompt="1"/>
          </p:nvPr>
        </p:nvSpPr>
        <p:spPr>
          <a:xfrm>
            <a:off x="263352" y="5805264"/>
            <a:ext cx="11582443" cy="295162"/>
          </a:xfrm>
        </p:spPr>
        <p:txBody>
          <a:bodyPr/>
          <a:lstStyle>
            <a:lvl1pPr marL="0" indent="0" algn="r">
              <a:buNone/>
              <a:defRPr sz="1400" i="1">
                <a:solidFill>
                  <a:srgbClr val="242021"/>
                </a:solidFill>
              </a:defRPr>
            </a:lvl1pPr>
          </a:lstStyle>
          <a:p>
            <a:pPr lvl="0"/>
            <a:r>
              <a:rPr lang="es-ES" dirty="0"/>
              <a:t>Clique para </a:t>
            </a:r>
            <a:r>
              <a:rPr lang="es-ES" dirty="0" err="1"/>
              <a:t>introduzir</a:t>
            </a:r>
            <a:r>
              <a:rPr lang="es-ES" dirty="0"/>
              <a:t> </a:t>
            </a:r>
            <a:r>
              <a:rPr lang="es-ES" dirty="0" err="1"/>
              <a:t>uma</a:t>
            </a:r>
            <a:r>
              <a:rPr lang="es-ES" dirty="0"/>
              <a:t> </a:t>
            </a:r>
            <a:r>
              <a:rPr lang="es-ES" dirty="0" err="1"/>
              <a:t>referência</a:t>
            </a:r>
            <a:r>
              <a:rPr lang="es-ES" dirty="0"/>
              <a:t> bibliográfica</a:t>
            </a:r>
          </a:p>
        </p:txBody>
      </p:sp>
    </p:spTree>
    <p:extLst>
      <p:ext uri="{BB962C8B-B14F-4D97-AF65-F5344CB8AC3E}">
        <p14:creationId xmlns:p14="http://schemas.microsoft.com/office/powerpoint/2010/main" val="323695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berto sem estrutura">
    <p:bg>
      <p:bgPr>
        <a:blipFill dpi="0" rotWithShape="1">
          <a:blip r:embed="rId2">
            <a:alphaModFix amt="32000"/>
            <a:duotone>
              <a:schemeClr val="accent1">
                <a:shade val="45000"/>
                <a:satMod val="135000"/>
              </a:schemeClr>
              <a:prstClr val="white"/>
            </a:duotone>
            <a:lum/>
          </a:blip>
          <a:srcRect/>
          <a:stretch>
            <a:fillRect t="-1000" r="74000" b="79000"/>
          </a:stretch>
        </a:blipFill>
        <a:effectLst/>
      </p:bgPr>
    </p:bg>
    <p:spTree>
      <p:nvGrpSpPr>
        <p:cNvPr id="1" name=""/>
        <p:cNvGrpSpPr/>
        <p:nvPr/>
      </p:nvGrpSpPr>
      <p:grpSpPr>
        <a:xfrm>
          <a:off x="0" y="0"/>
          <a:ext cx="0" cy="0"/>
          <a:chOff x="0" y="0"/>
          <a:chExt cx="0" cy="0"/>
        </a:xfrm>
      </p:grpSpPr>
      <p:pic>
        <p:nvPicPr>
          <p:cNvPr id="16" name="Imagen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7"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9" name="Imagen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56422" cy="291600"/>
          </a:xfrm>
          <a:prstGeom prst="rect">
            <a:avLst/>
          </a:prstGeom>
        </p:spPr>
      </p:pic>
      <p:sp>
        <p:nvSpPr>
          <p:cNvPr id="11" name="1 Título"/>
          <p:cNvSpPr>
            <a:spLocks noGrp="1"/>
          </p:cNvSpPr>
          <p:nvPr>
            <p:ph type="title" hasCustomPrompt="1"/>
          </p:nvPr>
        </p:nvSpPr>
        <p:spPr>
          <a:xfrm>
            <a:off x="609600" y="159904"/>
            <a:ext cx="10972800" cy="604800"/>
          </a:xfrm>
          <a:noFill/>
        </p:spPr>
        <p:txBody>
          <a:bodyPr>
            <a:noAutofit/>
          </a:bodyPr>
          <a:lstStyle>
            <a:lvl1pPr algn="ctr">
              <a:defRPr sz="3200" b="1">
                <a:solidFill>
                  <a:srgbClr val="325886"/>
                </a:solidFill>
              </a:defRPr>
            </a:lvl1pPr>
          </a:lstStyle>
          <a:p>
            <a:r>
              <a:rPr lang="es-ES" dirty="0"/>
              <a:t>Título de </a:t>
            </a:r>
            <a:r>
              <a:rPr lang="es-ES" dirty="0" err="1"/>
              <a:t>diapositivo</a:t>
            </a:r>
            <a:r>
              <a:rPr lang="es-ES" dirty="0"/>
              <a:t>: é </a:t>
            </a:r>
            <a:r>
              <a:rPr lang="es-ES" dirty="0" err="1"/>
              <a:t>obrigatório</a:t>
            </a:r>
            <a:endParaRPr lang="es-ES" dirty="0"/>
          </a:p>
        </p:txBody>
      </p:sp>
      <p:sp>
        <p:nvSpPr>
          <p:cNvPr id="12" name="Marcador de texto 5"/>
          <p:cNvSpPr>
            <a:spLocks noGrp="1"/>
          </p:cNvSpPr>
          <p:nvPr>
            <p:ph type="body" sz="quarter" idx="12" hasCustomPrompt="1"/>
          </p:nvPr>
        </p:nvSpPr>
        <p:spPr>
          <a:xfrm>
            <a:off x="263352" y="5805264"/>
            <a:ext cx="11582443" cy="295162"/>
          </a:xfrm>
        </p:spPr>
        <p:txBody>
          <a:bodyPr/>
          <a:lstStyle>
            <a:lvl1pPr marL="0" indent="0" algn="r">
              <a:buNone/>
              <a:defRPr sz="1400" i="1">
                <a:solidFill>
                  <a:srgbClr val="242021"/>
                </a:solidFill>
              </a:defRPr>
            </a:lvl1pPr>
          </a:lstStyle>
          <a:p>
            <a:pPr lvl="0"/>
            <a:r>
              <a:rPr lang="es-ES" dirty="0"/>
              <a:t>Clique para </a:t>
            </a:r>
            <a:r>
              <a:rPr lang="es-ES" dirty="0" err="1"/>
              <a:t>introduzir</a:t>
            </a:r>
            <a:r>
              <a:rPr lang="es-ES" dirty="0"/>
              <a:t> </a:t>
            </a:r>
            <a:r>
              <a:rPr lang="es-ES" dirty="0" err="1"/>
              <a:t>uma</a:t>
            </a:r>
            <a:r>
              <a:rPr lang="es-ES" dirty="0"/>
              <a:t> </a:t>
            </a:r>
            <a:r>
              <a:rPr lang="es-ES" dirty="0" err="1"/>
              <a:t>referência</a:t>
            </a:r>
            <a:r>
              <a:rPr lang="es-ES" dirty="0"/>
              <a:t> bibliográfica</a:t>
            </a:r>
          </a:p>
        </p:txBody>
      </p:sp>
    </p:spTree>
    <p:extLst>
      <p:ext uri="{BB962C8B-B14F-4D97-AF65-F5344CB8AC3E}">
        <p14:creationId xmlns:p14="http://schemas.microsoft.com/office/powerpoint/2010/main" val="3874527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m branco">
    <p:bg>
      <p:bgPr>
        <a:blipFill dpi="0" rotWithShape="1">
          <a:blip r:embed="rId2">
            <a:alphaModFix amt="32000"/>
            <a:duotone>
              <a:schemeClr val="accent1">
                <a:shade val="45000"/>
                <a:satMod val="135000"/>
              </a:schemeClr>
              <a:prstClr val="white"/>
            </a:duotone>
          </a:blip>
          <a:srcRect/>
          <a:stretch>
            <a:fillRect t="-1000" r="74000" b="79000"/>
          </a:stretch>
        </a:blipFill>
        <a:effectLst/>
      </p:bgPr>
    </p:bg>
    <p:spTree>
      <p:nvGrpSpPr>
        <p:cNvPr id="1" name=""/>
        <p:cNvGrpSpPr/>
        <p:nvPr/>
      </p:nvGrpSpPr>
      <p:grpSpPr>
        <a:xfrm>
          <a:off x="0" y="0"/>
          <a:ext cx="0" cy="0"/>
          <a:chOff x="0" y="0"/>
          <a:chExt cx="0" cy="0"/>
        </a:xfrm>
      </p:grpSpPr>
      <p:pic>
        <p:nvPicPr>
          <p:cNvPr id="14" name="Imagen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6"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8" name="Imagen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56422" cy="291600"/>
          </a:xfrm>
          <a:prstGeom prst="rect">
            <a:avLst/>
          </a:prstGeom>
        </p:spPr>
      </p:pic>
      <p:sp>
        <p:nvSpPr>
          <p:cNvPr id="10" name="Marcador de texto 5"/>
          <p:cNvSpPr>
            <a:spLocks noGrp="1"/>
          </p:cNvSpPr>
          <p:nvPr>
            <p:ph type="body" sz="quarter" idx="12" hasCustomPrompt="1"/>
          </p:nvPr>
        </p:nvSpPr>
        <p:spPr>
          <a:xfrm>
            <a:off x="263352" y="5805264"/>
            <a:ext cx="11582443" cy="295162"/>
          </a:xfrm>
        </p:spPr>
        <p:txBody>
          <a:bodyPr/>
          <a:lstStyle>
            <a:lvl1pPr marL="0" indent="0" algn="r">
              <a:buNone/>
              <a:defRPr sz="1400" i="1">
                <a:solidFill>
                  <a:srgbClr val="242021"/>
                </a:solidFill>
              </a:defRPr>
            </a:lvl1pPr>
          </a:lstStyle>
          <a:p>
            <a:pPr lvl="0"/>
            <a:r>
              <a:rPr lang="es-ES" dirty="0"/>
              <a:t>Clique para </a:t>
            </a:r>
            <a:r>
              <a:rPr lang="es-ES" dirty="0" err="1"/>
              <a:t>introduzir</a:t>
            </a:r>
            <a:r>
              <a:rPr lang="es-ES" dirty="0"/>
              <a:t> </a:t>
            </a:r>
            <a:r>
              <a:rPr lang="es-ES" dirty="0" err="1"/>
              <a:t>uma</a:t>
            </a:r>
            <a:r>
              <a:rPr lang="es-ES" dirty="0"/>
              <a:t> </a:t>
            </a:r>
            <a:r>
              <a:rPr lang="es-ES" dirty="0" err="1"/>
              <a:t>referência</a:t>
            </a:r>
            <a:r>
              <a:rPr lang="es-ES" dirty="0"/>
              <a:t> bibliográfica</a:t>
            </a:r>
          </a:p>
        </p:txBody>
      </p:sp>
    </p:spTree>
    <p:extLst>
      <p:ext uri="{BB962C8B-B14F-4D97-AF65-F5344CB8AC3E}">
        <p14:creationId xmlns:p14="http://schemas.microsoft.com/office/powerpoint/2010/main" val="119707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uas áreas asimétricas">
    <p:bg>
      <p:bgPr>
        <a:blipFill dpi="0" rotWithShape="1">
          <a:blip r:embed="rId2">
            <a:alphaModFix amt="32000"/>
            <a:duotone>
              <a:schemeClr val="accent1">
                <a:shade val="45000"/>
                <a:satMod val="135000"/>
              </a:schemeClr>
              <a:prstClr val="white"/>
            </a:duotone>
            <a:lum/>
          </a:blip>
          <a:srcRect/>
          <a:stretch>
            <a:fillRect t="-1000" r="74000" b="79000"/>
          </a:stretch>
        </a:blipFill>
        <a:effectLst/>
      </p:bgPr>
    </p:bg>
    <p:spTree>
      <p:nvGrpSpPr>
        <p:cNvPr id="1" name=""/>
        <p:cNvGrpSpPr/>
        <p:nvPr/>
      </p:nvGrpSpPr>
      <p:grpSpPr>
        <a:xfrm>
          <a:off x="0" y="0"/>
          <a:ext cx="0" cy="0"/>
          <a:chOff x="0" y="0"/>
          <a:chExt cx="0" cy="0"/>
        </a:xfrm>
      </p:grpSpPr>
      <p:pic>
        <p:nvPicPr>
          <p:cNvPr id="10" name="9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3" name="Imagen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2" name="Imagen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56422" cy="291600"/>
          </a:xfrm>
          <a:prstGeom prst="rect">
            <a:avLst/>
          </a:prstGeom>
        </p:spPr>
      </p:pic>
      <p:sp>
        <p:nvSpPr>
          <p:cNvPr id="18" name="Marcador de texto 5"/>
          <p:cNvSpPr>
            <a:spLocks noGrp="1"/>
          </p:cNvSpPr>
          <p:nvPr>
            <p:ph type="body" sz="quarter" idx="12" hasCustomPrompt="1"/>
          </p:nvPr>
        </p:nvSpPr>
        <p:spPr>
          <a:xfrm>
            <a:off x="263352" y="5805264"/>
            <a:ext cx="11582443" cy="295162"/>
          </a:xfrm>
        </p:spPr>
        <p:txBody>
          <a:bodyPr/>
          <a:lstStyle>
            <a:lvl1pPr marL="0" indent="0" algn="r">
              <a:buNone/>
              <a:defRPr sz="1400" i="1">
                <a:solidFill>
                  <a:srgbClr val="242021"/>
                </a:solidFill>
              </a:defRPr>
            </a:lvl1pPr>
          </a:lstStyle>
          <a:p>
            <a:pPr lvl="0"/>
            <a:r>
              <a:rPr lang="es-ES" dirty="0"/>
              <a:t>Clique para </a:t>
            </a:r>
            <a:r>
              <a:rPr lang="es-ES" dirty="0" err="1"/>
              <a:t>introduzir</a:t>
            </a:r>
            <a:r>
              <a:rPr lang="es-ES" dirty="0"/>
              <a:t> </a:t>
            </a:r>
            <a:r>
              <a:rPr lang="es-ES" dirty="0" err="1"/>
              <a:t>uma</a:t>
            </a:r>
            <a:r>
              <a:rPr lang="es-ES" dirty="0"/>
              <a:t> </a:t>
            </a:r>
            <a:r>
              <a:rPr lang="es-ES" dirty="0" err="1"/>
              <a:t>referência</a:t>
            </a:r>
            <a:r>
              <a:rPr lang="es-ES" dirty="0"/>
              <a:t> bibliográfica</a:t>
            </a:r>
          </a:p>
        </p:txBody>
      </p:sp>
      <p:sp>
        <p:nvSpPr>
          <p:cNvPr id="19" name="2 Marcador de texto"/>
          <p:cNvSpPr>
            <a:spLocks noGrp="1"/>
          </p:cNvSpPr>
          <p:nvPr>
            <p:ph type="body" idx="10" hasCustomPrompt="1"/>
          </p:nvPr>
        </p:nvSpPr>
        <p:spPr>
          <a:xfrm>
            <a:off x="609600" y="2492562"/>
            <a:ext cx="4085547" cy="690092"/>
          </a:xfrm>
        </p:spPr>
        <p:txBody>
          <a:bodyPr anchor="b">
            <a:normAutofit/>
          </a:bodyPr>
          <a:lstStyle>
            <a:lvl1pPr marL="0" indent="0">
              <a:buNone/>
              <a:defRPr sz="2000" b="0">
                <a:solidFill>
                  <a:srgbClr val="32588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Clique para modificar o estilo de texto do </a:t>
            </a:r>
            <a:r>
              <a:rPr lang="es-ES" dirty="0" err="1"/>
              <a:t>padrão</a:t>
            </a:r>
            <a:endParaRPr lang="es-ES" dirty="0"/>
          </a:p>
        </p:txBody>
      </p:sp>
      <p:sp>
        <p:nvSpPr>
          <p:cNvPr id="20" name="2 Marcador de contenido"/>
          <p:cNvSpPr>
            <a:spLocks noGrp="1"/>
          </p:cNvSpPr>
          <p:nvPr>
            <p:ph idx="11" hasCustomPrompt="1"/>
          </p:nvPr>
        </p:nvSpPr>
        <p:spPr>
          <a:xfrm>
            <a:off x="1" y="3182654"/>
            <a:ext cx="4659993" cy="3486706"/>
          </a:xfrm>
        </p:spPr>
        <p:txBody>
          <a:bodyPr>
            <a:normAutofit/>
          </a:bodyPr>
          <a:lstStyle>
            <a:lvl1pPr marL="715963" indent="-185738">
              <a:spcBef>
                <a:spcPts val="600"/>
              </a:spcBef>
              <a:buFontTx/>
              <a:buBlip>
                <a:blip r:embed="rId6"/>
              </a:buBlip>
              <a:defRPr sz="1800">
                <a:solidFill>
                  <a:srgbClr val="325886"/>
                </a:solidFill>
              </a:defRPr>
            </a:lvl1pPr>
            <a:lvl2pPr marL="1073150" indent="-173038">
              <a:spcBef>
                <a:spcPts val="600"/>
              </a:spcBef>
              <a:buClr>
                <a:srgbClr val="C5000B"/>
              </a:buClr>
              <a:buSzPct val="100000"/>
              <a:buFont typeface="Wingdings" panose="05000000000000000000" pitchFamily="2" charset="2"/>
              <a:buChar char="v"/>
              <a:defRPr sz="1600">
                <a:solidFill>
                  <a:srgbClr val="325886"/>
                </a:solidFill>
              </a:defRPr>
            </a:lvl2pPr>
            <a:lvl3pPr marL="1431925" indent="-173038">
              <a:spcBef>
                <a:spcPts val="600"/>
              </a:spcBef>
              <a:buClr>
                <a:srgbClr val="C5000B"/>
              </a:buClr>
              <a:buSzPct val="100000"/>
              <a:buFont typeface="Wingdings" panose="05000000000000000000" pitchFamily="2" charset="2"/>
              <a:buChar char="ü"/>
              <a:defRPr sz="1400">
                <a:solidFill>
                  <a:srgbClr val="325886"/>
                </a:solidFill>
              </a:defRPr>
            </a:lvl3pPr>
            <a:lvl4pPr marL="1789113" indent="-173038">
              <a:spcBef>
                <a:spcPts val="600"/>
              </a:spcBef>
              <a:buClr>
                <a:srgbClr val="C5000B"/>
              </a:buClr>
              <a:defRPr sz="1400">
                <a:solidFill>
                  <a:srgbClr val="325886"/>
                </a:solidFill>
              </a:defRPr>
            </a:lvl4pPr>
            <a:lvl5pPr marL="2146300" indent="-173038">
              <a:spcBef>
                <a:spcPts val="600"/>
              </a:spcBef>
              <a:buClr>
                <a:srgbClr val="C5000B"/>
              </a:buClr>
              <a:defRPr sz="1400">
                <a:solidFill>
                  <a:srgbClr val="325886"/>
                </a:solidFill>
              </a:defRPr>
            </a:lvl5pPr>
          </a:lstStyle>
          <a:p>
            <a:pPr lvl="0"/>
            <a:r>
              <a:rPr lang="es-ES" dirty="0"/>
              <a:t>Clique para modificar o estilo de texto do </a:t>
            </a:r>
            <a:r>
              <a:rPr lang="es-ES" dirty="0" err="1"/>
              <a:t>padrão</a:t>
            </a:r>
            <a:endParaRPr lang="es-ES" dirty="0"/>
          </a:p>
          <a:p>
            <a:pPr lvl="1"/>
            <a:r>
              <a:rPr lang="es-ES" dirty="0"/>
              <a:t>Segundo </a:t>
            </a:r>
            <a:r>
              <a:rPr lang="es-ES" dirty="0" err="1"/>
              <a:t>nível</a:t>
            </a:r>
            <a:endParaRPr lang="es-ES" dirty="0"/>
          </a:p>
          <a:p>
            <a:pPr lvl="2"/>
            <a:r>
              <a:rPr lang="es-ES" dirty="0" err="1"/>
              <a:t>Terceiro</a:t>
            </a:r>
            <a:r>
              <a:rPr lang="es-ES" dirty="0"/>
              <a:t> </a:t>
            </a:r>
            <a:r>
              <a:rPr lang="es-ES" dirty="0" err="1"/>
              <a:t>nível</a:t>
            </a:r>
            <a:endParaRPr lang="es-ES" dirty="0"/>
          </a:p>
          <a:p>
            <a:pPr lvl="3"/>
            <a:r>
              <a:rPr lang="es-ES" dirty="0" err="1"/>
              <a:t>Quarto</a:t>
            </a:r>
            <a:r>
              <a:rPr lang="es-ES" dirty="0"/>
              <a:t> </a:t>
            </a:r>
            <a:r>
              <a:rPr lang="es-ES" dirty="0" err="1"/>
              <a:t>nível</a:t>
            </a:r>
            <a:endParaRPr lang="es-ES" dirty="0"/>
          </a:p>
          <a:p>
            <a:pPr lvl="4"/>
            <a:r>
              <a:rPr lang="es-ES" dirty="0"/>
              <a:t>Quinto </a:t>
            </a:r>
            <a:r>
              <a:rPr lang="es-ES" dirty="0" err="1"/>
              <a:t>nível</a:t>
            </a:r>
            <a:endParaRPr lang="es-ES" dirty="0"/>
          </a:p>
        </p:txBody>
      </p:sp>
      <p:sp>
        <p:nvSpPr>
          <p:cNvPr id="21" name="2 Marcador de contenido"/>
          <p:cNvSpPr>
            <a:spLocks noGrp="1"/>
          </p:cNvSpPr>
          <p:nvPr>
            <p:ph idx="1" hasCustomPrompt="1"/>
          </p:nvPr>
        </p:nvSpPr>
        <p:spPr>
          <a:xfrm>
            <a:off x="4695147" y="476672"/>
            <a:ext cx="6887253" cy="5386608"/>
          </a:xfrm>
        </p:spPr>
        <p:txBody>
          <a:bodyPr/>
          <a:lstStyle>
            <a:lvl1pPr marL="450850" indent="-266700">
              <a:spcBef>
                <a:spcPts val="600"/>
              </a:spcBef>
              <a:buFontTx/>
              <a:buBlip>
                <a:blip r:embed="rId6"/>
              </a:buBlip>
              <a:defRPr sz="2400">
                <a:solidFill>
                  <a:srgbClr val="325886"/>
                </a:solidFill>
              </a:defRPr>
            </a:lvl1pPr>
            <a:lvl2pPr marL="1166813" indent="-265113">
              <a:spcBef>
                <a:spcPts val="600"/>
              </a:spcBef>
              <a:buClr>
                <a:srgbClr val="C5000B"/>
              </a:buClr>
              <a:buSzPct val="100000"/>
              <a:buFont typeface="Wingdings" panose="05000000000000000000" pitchFamily="2" charset="2"/>
              <a:buChar char="v"/>
              <a:defRPr sz="2200">
                <a:solidFill>
                  <a:srgbClr val="325886"/>
                </a:solidFill>
              </a:defRPr>
            </a:lvl2pPr>
            <a:lvl3pPr marL="1881188" indent="-265113">
              <a:spcBef>
                <a:spcPts val="600"/>
              </a:spcBef>
              <a:buClr>
                <a:srgbClr val="C5000B"/>
              </a:buClr>
              <a:buSzPct val="100000"/>
              <a:buFont typeface="Wingdings" panose="05000000000000000000" pitchFamily="2" charset="2"/>
              <a:buChar char="ü"/>
              <a:defRPr sz="2000">
                <a:solidFill>
                  <a:srgbClr val="325886"/>
                </a:solidFill>
              </a:defRPr>
            </a:lvl3pPr>
            <a:lvl4pPr marL="2517775" indent="-173038">
              <a:spcBef>
                <a:spcPts val="600"/>
              </a:spcBef>
              <a:buClr>
                <a:srgbClr val="C5000B"/>
              </a:buClr>
              <a:defRPr>
                <a:solidFill>
                  <a:srgbClr val="325886"/>
                </a:solidFill>
              </a:defRPr>
            </a:lvl4pPr>
            <a:lvl5pPr marL="3233738" indent="-185738">
              <a:spcBef>
                <a:spcPts val="600"/>
              </a:spcBef>
              <a:buClr>
                <a:srgbClr val="C5000B"/>
              </a:buClr>
              <a:defRPr>
                <a:solidFill>
                  <a:srgbClr val="325886"/>
                </a:solidFill>
              </a:defRPr>
            </a:lvl5pPr>
          </a:lstStyle>
          <a:p>
            <a:pPr lvl="0"/>
            <a:r>
              <a:rPr lang="es-ES" dirty="0"/>
              <a:t>Clique para modificar o estilo de texto do </a:t>
            </a:r>
            <a:r>
              <a:rPr lang="es-ES" dirty="0" err="1"/>
              <a:t>padrão</a:t>
            </a:r>
            <a:endParaRPr lang="es-ES" dirty="0"/>
          </a:p>
          <a:p>
            <a:pPr lvl="1"/>
            <a:r>
              <a:rPr lang="es-ES" dirty="0"/>
              <a:t>Segundo </a:t>
            </a:r>
            <a:r>
              <a:rPr lang="es-ES" dirty="0" err="1"/>
              <a:t>nível</a:t>
            </a:r>
            <a:endParaRPr lang="es-ES" dirty="0"/>
          </a:p>
          <a:p>
            <a:pPr lvl="2"/>
            <a:r>
              <a:rPr lang="es-ES" dirty="0" err="1"/>
              <a:t>Terceiro</a:t>
            </a:r>
            <a:r>
              <a:rPr lang="es-ES" dirty="0"/>
              <a:t> </a:t>
            </a:r>
            <a:r>
              <a:rPr lang="es-ES" dirty="0" err="1"/>
              <a:t>nível</a:t>
            </a:r>
            <a:endParaRPr lang="es-ES" dirty="0"/>
          </a:p>
          <a:p>
            <a:pPr lvl="3"/>
            <a:r>
              <a:rPr lang="es-ES" dirty="0" err="1"/>
              <a:t>Quarto</a:t>
            </a:r>
            <a:r>
              <a:rPr lang="es-ES" dirty="0"/>
              <a:t> </a:t>
            </a:r>
            <a:r>
              <a:rPr lang="es-ES" dirty="0" err="1"/>
              <a:t>nível</a:t>
            </a:r>
            <a:endParaRPr lang="es-ES" dirty="0"/>
          </a:p>
          <a:p>
            <a:pPr lvl="4"/>
            <a:r>
              <a:rPr lang="es-ES" dirty="0"/>
              <a:t>Quinto </a:t>
            </a:r>
            <a:r>
              <a:rPr lang="es-ES" dirty="0" err="1"/>
              <a:t>nível</a:t>
            </a:r>
            <a:endParaRPr lang="es-ES" dirty="0"/>
          </a:p>
        </p:txBody>
      </p:sp>
      <p:sp>
        <p:nvSpPr>
          <p:cNvPr id="22" name="Título 2"/>
          <p:cNvSpPr>
            <a:spLocks noGrp="1"/>
          </p:cNvSpPr>
          <p:nvPr>
            <p:ph type="title" hasCustomPrompt="1"/>
          </p:nvPr>
        </p:nvSpPr>
        <p:spPr>
          <a:xfrm>
            <a:off x="609601" y="1282417"/>
            <a:ext cx="4050393" cy="1210145"/>
          </a:xfrm>
        </p:spPr>
        <p:txBody>
          <a:bodyPr>
            <a:noAutofit/>
          </a:bodyPr>
          <a:lstStyle>
            <a:lvl1pPr>
              <a:defRPr sz="2400" b="1">
                <a:solidFill>
                  <a:srgbClr val="325886"/>
                </a:solidFill>
              </a:defRPr>
            </a:lvl1pPr>
          </a:lstStyle>
          <a:p>
            <a:r>
              <a:rPr lang="es-ES" dirty="0"/>
              <a:t>Título de </a:t>
            </a:r>
            <a:r>
              <a:rPr lang="es-ES" dirty="0" err="1"/>
              <a:t>diapositivo</a:t>
            </a:r>
            <a:r>
              <a:rPr lang="es-ES" dirty="0"/>
              <a:t>: é </a:t>
            </a:r>
            <a:r>
              <a:rPr lang="es-ES" dirty="0" err="1"/>
              <a:t>obrigatório</a:t>
            </a:r>
            <a:endParaRPr lang="es-ES" dirty="0"/>
          </a:p>
        </p:txBody>
      </p:sp>
    </p:spTree>
    <p:extLst>
      <p:ext uri="{BB962C8B-B14F-4D97-AF65-F5344CB8AC3E}">
        <p14:creationId xmlns:p14="http://schemas.microsoft.com/office/powerpoint/2010/main" val="2734158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m e explicaçao">
    <p:bg>
      <p:bgPr>
        <a:blipFill dpi="0" rotWithShape="1">
          <a:blip r:embed="rId2">
            <a:alphaModFix amt="32000"/>
            <a:duotone>
              <a:schemeClr val="accent1">
                <a:shade val="45000"/>
                <a:satMod val="135000"/>
              </a:schemeClr>
              <a:prstClr val="white"/>
            </a:duotone>
          </a:blip>
          <a:srcRect/>
          <a:stretch>
            <a:fillRect t="-1000" r="74000" b="79000"/>
          </a:stretch>
        </a:blipFill>
        <a:effectLst/>
      </p:bgPr>
    </p:bg>
    <p:spTree>
      <p:nvGrpSpPr>
        <p:cNvPr id="1" name=""/>
        <p:cNvGrpSpPr/>
        <p:nvPr/>
      </p:nvGrpSpPr>
      <p:grpSpPr>
        <a:xfrm>
          <a:off x="0" y="0"/>
          <a:ext cx="0" cy="0"/>
          <a:chOff x="0" y="0"/>
          <a:chExt cx="0" cy="0"/>
        </a:xfrm>
      </p:grpSpPr>
      <p:pic>
        <p:nvPicPr>
          <p:cNvPr id="10" name="9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3" name="Imagen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sp>
        <p:nvSpPr>
          <p:cNvPr id="15" name="Marcador de texto 5"/>
          <p:cNvSpPr>
            <a:spLocks noGrp="1"/>
          </p:cNvSpPr>
          <p:nvPr>
            <p:ph type="body" sz="quarter" idx="12" hasCustomPrompt="1"/>
          </p:nvPr>
        </p:nvSpPr>
        <p:spPr>
          <a:xfrm>
            <a:off x="263352" y="5805264"/>
            <a:ext cx="11582443" cy="295162"/>
          </a:xfrm>
        </p:spPr>
        <p:txBody>
          <a:bodyPr/>
          <a:lstStyle>
            <a:lvl1pPr marL="0" indent="0" algn="r">
              <a:buNone/>
              <a:defRPr sz="1400" i="1">
                <a:solidFill>
                  <a:srgbClr val="242021"/>
                </a:solidFill>
              </a:defRPr>
            </a:lvl1pPr>
          </a:lstStyle>
          <a:p>
            <a:pPr lvl="0"/>
            <a:r>
              <a:rPr lang="es-ES" dirty="0"/>
              <a:t>Clique para </a:t>
            </a:r>
            <a:r>
              <a:rPr lang="es-ES" dirty="0" err="1"/>
              <a:t>introduzir</a:t>
            </a:r>
            <a:r>
              <a:rPr lang="es-ES" dirty="0"/>
              <a:t> </a:t>
            </a:r>
            <a:r>
              <a:rPr lang="es-ES" dirty="0" err="1"/>
              <a:t>uma</a:t>
            </a:r>
            <a:r>
              <a:rPr lang="es-ES" dirty="0"/>
              <a:t> </a:t>
            </a:r>
            <a:r>
              <a:rPr lang="es-ES" dirty="0" err="1"/>
              <a:t>referência</a:t>
            </a:r>
            <a:r>
              <a:rPr lang="es-ES" dirty="0"/>
              <a:t> bibliográfica</a:t>
            </a:r>
          </a:p>
        </p:txBody>
      </p:sp>
      <p:pic>
        <p:nvPicPr>
          <p:cNvPr id="12" name="Imagen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56422" cy="291600"/>
          </a:xfrm>
          <a:prstGeom prst="rect">
            <a:avLst/>
          </a:prstGeom>
        </p:spPr>
      </p:pic>
      <p:sp>
        <p:nvSpPr>
          <p:cNvPr id="14" name="2 Marcador de posición de imagen"/>
          <p:cNvSpPr>
            <a:spLocks noGrp="1"/>
          </p:cNvSpPr>
          <p:nvPr>
            <p:ph type="pic" idx="1" hasCustomPrompt="1"/>
          </p:nvPr>
        </p:nvSpPr>
        <p:spPr>
          <a:xfrm>
            <a:off x="3503712" y="908720"/>
            <a:ext cx="5183221"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Clique no </a:t>
            </a:r>
            <a:r>
              <a:rPr lang="es-ES" dirty="0" err="1"/>
              <a:t>ícone</a:t>
            </a:r>
            <a:r>
              <a:rPr lang="es-ES" dirty="0"/>
              <a:t> para inserir una </a:t>
            </a:r>
            <a:r>
              <a:rPr lang="es-ES" dirty="0" err="1"/>
              <a:t>imagem</a:t>
            </a:r>
            <a:endParaRPr lang="es-ES" dirty="0"/>
          </a:p>
        </p:txBody>
      </p:sp>
      <p:sp>
        <p:nvSpPr>
          <p:cNvPr id="17" name="2 Marcador de texto"/>
          <p:cNvSpPr>
            <a:spLocks noGrp="1"/>
          </p:cNvSpPr>
          <p:nvPr>
            <p:ph type="body" idx="10" hasCustomPrompt="1"/>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Clique para modificar o estilo de texto do </a:t>
            </a:r>
            <a:r>
              <a:rPr lang="es-ES" dirty="0" err="1"/>
              <a:t>padrão</a:t>
            </a:r>
            <a:endParaRPr lang="es-ES" dirty="0"/>
          </a:p>
        </p:txBody>
      </p:sp>
      <p:sp>
        <p:nvSpPr>
          <p:cNvPr id="20" name="2 Marcador de contenido"/>
          <p:cNvSpPr>
            <a:spLocks noGrp="1"/>
          </p:cNvSpPr>
          <p:nvPr>
            <p:ph idx="11" hasCustomPrompt="1"/>
          </p:nvPr>
        </p:nvSpPr>
        <p:spPr>
          <a:xfrm>
            <a:off x="0" y="3573016"/>
            <a:ext cx="11183211" cy="2088232"/>
          </a:xfrm>
        </p:spPr>
        <p:txBody>
          <a:bodyPr>
            <a:noAutofit/>
          </a:bodyPr>
          <a:lstStyle>
            <a:lvl1pPr marL="808038" indent="-265113">
              <a:spcBef>
                <a:spcPts val="600"/>
              </a:spcBef>
              <a:buFontTx/>
              <a:buBlip>
                <a:blip r:embed="rId6"/>
              </a:buBlip>
              <a:defRPr sz="2400">
                <a:solidFill>
                  <a:srgbClr val="325886"/>
                </a:solidFill>
              </a:defRPr>
            </a:lvl1pPr>
            <a:lvl2pPr marL="1524000" indent="-265113">
              <a:spcBef>
                <a:spcPts val="600"/>
              </a:spcBef>
              <a:buClr>
                <a:srgbClr val="C5000B"/>
              </a:buClr>
              <a:buSzPct val="100000"/>
              <a:buFont typeface="Wingdings" panose="05000000000000000000" pitchFamily="2" charset="2"/>
              <a:buChar char="v"/>
              <a:defRPr sz="2000">
                <a:solidFill>
                  <a:srgbClr val="325886"/>
                </a:solidFill>
              </a:defRPr>
            </a:lvl2pPr>
            <a:lvl3pPr marL="2239963" indent="-265113">
              <a:spcBef>
                <a:spcPts val="600"/>
              </a:spcBef>
              <a:buClr>
                <a:srgbClr val="C5000B"/>
              </a:buClr>
              <a:buSzPct val="100000"/>
              <a:buFont typeface="Wingdings" panose="05000000000000000000" pitchFamily="2" charset="2"/>
              <a:buChar char="ü"/>
              <a:defRPr sz="1600">
                <a:solidFill>
                  <a:srgbClr val="325886"/>
                </a:solidFill>
              </a:defRPr>
            </a:lvl3pPr>
            <a:lvl4pPr marL="2874963" indent="-184150">
              <a:spcBef>
                <a:spcPts val="600"/>
              </a:spcBef>
              <a:buClr>
                <a:srgbClr val="C5000B"/>
              </a:buClr>
              <a:defRPr sz="1600">
                <a:solidFill>
                  <a:srgbClr val="325886"/>
                </a:solidFill>
              </a:defRPr>
            </a:lvl4pPr>
            <a:lvl5pPr marL="3590925" indent="-185738">
              <a:spcBef>
                <a:spcPts val="600"/>
              </a:spcBef>
              <a:buClr>
                <a:srgbClr val="C5000B"/>
              </a:buClr>
              <a:defRPr sz="1600">
                <a:solidFill>
                  <a:srgbClr val="325886"/>
                </a:solidFill>
              </a:defRPr>
            </a:lvl5pPr>
          </a:lstStyle>
          <a:p>
            <a:pPr lvl="0"/>
            <a:r>
              <a:rPr lang="es-ES" dirty="0"/>
              <a:t>Clique para modificar o estilo de texto do </a:t>
            </a:r>
            <a:r>
              <a:rPr lang="es-ES" dirty="0" err="1"/>
              <a:t>padrão</a:t>
            </a:r>
            <a:endParaRPr lang="es-ES" dirty="0"/>
          </a:p>
          <a:p>
            <a:pPr lvl="1"/>
            <a:r>
              <a:rPr lang="es-ES" dirty="0"/>
              <a:t>Segundo </a:t>
            </a:r>
            <a:r>
              <a:rPr lang="es-ES" dirty="0" err="1"/>
              <a:t>nível</a:t>
            </a:r>
            <a:endParaRPr lang="es-ES" dirty="0"/>
          </a:p>
          <a:p>
            <a:pPr lvl="2"/>
            <a:r>
              <a:rPr lang="es-ES" dirty="0" err="1"/>
              <a:t>Terceiro</a:t>
            </a:r>
            <a:r>
              <a:rPr lang="es-ES" dirty="0"/>
              <a:t> </a:t>
            </a:r>
            <a:r>
              <a:rPr lang="es-ES" dirty="0" err="1"/>
              <a:t>nível</a:t>
            </a:r>
            <a:endParaRPr lang="es-ES" dirty="0"/>
          </a:p>
          <a:p>
            <a:pPr lvl="3"/>
            <a:r>
              <a:rPr lang="es-ES" dirty="0" err="1"/>
              <a:t>Quarto</a:t>
            </a:r>
            <a:r>
              <a:rPr lang="es-ES" dirty="0"/>
              <a:t> </a:t>
            </a:r>
            <a:r>
              <a:rPr lang="es-ES" dirty="0" err="1"/>
              <a:t>nível</a:t>
            </a:r>
            <a:endParaRPr lang="es-ES" dirty="0"/>
          </a:p>
          <a:p>
            <a:pPr lvl="4"/>
            <a:r>
              <a:rPr lang="es-ES" dirty="0"/>
              <a:t>Quinto </a:t>
            </a:r>
            <a:r>
              <a:rPr lang="es-ES" dirty="0" err="1"/>
              <a:t>nível</a:t>
            </a:r>
            <a:endParaRPr lang="es-ES" dirty="0"/>
          </a:p>
        </p:txBody>
      </p:sp>
      <p:sp>
        <p:nvSpPr>
          <p:cNvPr id="21" name="1 Título"/>
          <p:cNvSpPr>
            <a:spLocks noGrp="1"/>
          </p:cNvSpPr>
          <p:nvPr>
            <p:ph type="title" hasCustomPrompt="1"/>
          </p:nvPr>
        </p:nvSpPr>
        <p:spPr>
          <a:xfrm>
            <a:off x="609600" y="159904"/>
            <a:ext cx="10972800" cy="604800"/>
          </a:xfrm>
          <a:noFill/>
        </p:spPr>
        <p:txBody>
          <a:bodyPr>
            <a:noAutofit/>
          </a:bodyPr>
          <a:lstStyle>
            <a:lvl1pPr algn="ctr">
              <a:defRPr sz="3200" b="1">
                <a:solidFill>
                  <a:srgbClr val="325886"/>
                </a:solidFill>
              </a:defRPr>
            </a:lvl1pPr>
          </a:lstStyle>
          <a:p>
            <a:r>
              <a:rPr lang="es-ES" dirty="0"/>
              <a:t>Título de </a:t>
            </a:r>
            <a:r>
              <a:rPr lang="es-ES" dirty="0" err="1"/>
              <a:t>diapositivo</a:t>
            </a:r>
            <a:r>
              <a:rPr lang="es-ES" dirty="0"/>
              <a:t>: é </a:t>
            </a:r>
            <a:r>
              <a:rPr lang="es-ES" dirty="0" err="1"/>
              <a:t>obrigatório</a:t>
            </a:r>
            <a:endParaRPr lang="es-ES" dirty="0"/>
          </a:p>
        </p:txBody>
      </p:sp>
    </p:spTree>
    <p:extLst>
      <p:ext uri="{BB962C8B-B14F-4D97-AF65-F5344CB8AC3E}">
        <p14:creationId xmlns:p14="http://schemas.microsoft.com/office/powerpoint/2010/main" val="64240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2 Marcador de texto"/>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06/06/2019</a:t>
            </a:fld>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extLst>
      <p:ext uri="{BB962C8B-B14F-4D97-AF65-F5344CB8AC3E}">
        <p14:creationId xmlns:p14="http://schemas.microsoft.com/office/powerpoint/2010/main" val="2601933789"/>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7" r:id="rId13"/>
    <p:sldLayoutId id="2147483678"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D2567-DACF-49D3-ABDE-2F705111F03E}"/>
              </a:ext>
            </a:extLst>
          </p:cNvPr>
          <p:cNvSpPr>
            <a:spLocks noGrp="1"/>
          </p:cNvSpPr>
          <p:nvPr>
            <p:ph type="ctrTitle"/>
          </p:nvPr>
        </p:nvSpPr>
        <p:spPr/>
        <p:txBody>
          <a:bodyPr>
            <a:normAutofit fontScale="90000"/>
          </a:bodyPr>
          <a:lstStyle/>
          <a:p>
            <a:r>
              <a:rPr lang="es-ES" dirty="0" err="1"/>
              <a:t>Tratamento</a:t>
            </a:r>
            <a:r>
              <a:rPr lang="es-ES" dirty="0"/>
              <a:t> da </a:t>
            </a:r>
            <a:r>
              <a:rPr lang="es-ES" dirty="0" err="1"/>
              <a:t>rinite</a:t>
            </a:r>
            <a:r>
              <a:rPr lang="es-ES" dirty="0"/>
              <a:t> alérgica: </a:t>
            </a:r>
            <a:r>
              <a:rPr lang="es-ES" dirty="0" err="1"/>
              <a:t>uma</a:t>
            </a:r>
            <a:r>
              <a:rPr lang="es-ES" dirty="0"/>
              <a:t> </a:t>
            </a:r>
            <a:r>
              <a:rPr lang="es-ES" dirty="0" err="1"/>
              <a:t>solução</a:t>
            </a:r>
            <a:r>
              <a:rPr lang="es-ES" dirty="0"/>
              <a:t> para cada </a:t>
            </a:r>
            <a:r>
              <a:rPr lang="es-ES" dirty="0" err="1"/>
              <a:t>doente</a:t>
            </a:r>
            <a:endParaRPr lang="es-ES" dirty="0"/>
          </a:p>
        </p:txBody>
      </p:sp>
      <p:sp>
        <p:nvSpPr>
          <p:cNvPr id="3" name="Subtítulo 2">
            <a:extLst>
              <a:ext uri="{FF2B5EF4-FFF2-40B4-BE49-F238E27FC236}">
                <a16:creationId xmlns:a16="http://schemas.microsoft.com/office/drawing/2014/main" id="{5062731D-F62A-4860-9F9D-6922CD072A9D}"/>
              </a:ext>
            </a:extLst>
          </p:cNvPr>
          <p:cNvSpPr>
            <a:spLocks noGrp="1"/>
          </p:cNvSpPr>
          <p:nvPr>
            <p:ph type="subTitle" idx="1"/>
          </p:nvPr>
        </p:nvSpPr>
        <p:spPr/>
        <p:txBody>
          <a:bodyPr/>
          <a:lstStyle/>
          <a:p>
            <a:r>
              <a:rPr lang="es-ES" dirty="0"/>
              <a:t>Dra. </a:t>
            </a:r>
            <a:r>
              <a:rPr lang="es-ES" dirty="0" err="1"/>
              <a:t>Maria</a:t>
            </a:r>
            <a:r>
              <a:rPr lang="es-ES" dirty="0"/>
              <a:t> </a:t>
            </a:r>
            <a:r>
              <a:rPr lang="es-ES" dirty="0" err="1"/>
              <a:t>Antónia</a:t>
            </a:r>
            <a:r>
              <a:rPr lang="es-ES" dirty="0"/>
              <a:t> São </a:t>
            </a:r>
            <a:r>
              <a:rPr lang="es-ES" dirty="0" err="1"/>
              <a:t>Braz</a:t>
            </a:r>
            <a:r>
              <a:rPr lang="es-ES" dirty="0"/>
              <a:t>. </a:t>
            </a:r>
            <a:r>
              <a:rPr lang="es-ES" dirty="0" err="1"/>
              <a:t>Diretora</a:t>
            </a:r>
            <a:r>
              <a:rPr lang="es-ES" dirty="0"/>
              <a:t> do </a:t>
            </a:r>
            <a:r>
              <a:rPr lang="es-ES" dirty="0" err="1"/>
              <a:t>Serviço</a:t>
            </a:r>
            <a:r>
              <a:rPr lang="es-ES" dirty="0"/>
              <a:t> de </a:t>
            </a:r>
            <a:r>
              <a:rPr lang="es-ES" dirty="0" err="1"/>
              <a:t>Imunoalergologia</a:t>
            </a:r>
            <a:r>
              <a:rPr lang="es-ES" dirty="0"/>
              <a:t> do Centro Hospitalar </a:t>
            </a:r>
            <a:r>
              <a:rPr lang="es-ES" dirty="0" err="1"/>
              <a:t>Universitário</a:t>
            </a:r>
            <a:r>
              <a:rPr lang="es-ES" dirty="0"/>
              <a:t> do Algarve. Faro</a:t>
            </a:r>
          </a:p>
        </p:txBody>
      </p:sp>
    </p:spTree>
    <p:extLst>
      <p:ext uri="{BB962C8B-B14F-4D97-AF65-F5344CB8AC3E}">
        <p14:creationId xmlns:p14="http://schemas.microsoft.com/office/powerpoint/2010/main" val="2460750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5205" y="0"/>
            <a:ext cx="10972800" cy="604800"/>
          </a:xfrm>
        </p:spPr>
        <p:txBody>
          <a:bodyPr/>
          <a:lstStyle/>
          <a:p>
            <a:r>
              <a:rPr lang="pt-PT" dirty="0">
                <a:solidFill>
                  <a:schemeClr val="accent1"/>
                </a:solidFill>
              </a:rPr>
              <a:t>Tratamento da Rinite</a:t>
            </a:r>
          </a:p>
        </p:txBody>
      </p:sp>
      <p:sp>
        <p:nvSpPr>
          <p:cNvPr id="3" name="Marcador de Posição do Texto 2"/>
          <p:cNvSpPr>
            <a:spLocks noGrp="1"/>
          </p:cNvSpPr>
          <p:nvPr>
            <p:ph type="body" sz="quarter" idx="10"/>
          </p:nvPr>
        </p:nvSpPr>
        <p:spPr>
          <a:xfrm>
            <a:off x="545205" y="5864448"/>
            <a:ext cx="11582443" cy="295162"/>
          </a:xfrm>
        </p:spPr>
        <p:txBody>
          <a:bodyPr>
            <a:normAutofit/>
          </a:bodyPr>
          <a:lstStyle/>
          <a:p>
            <a:r>
              <a:rPr lang="pt-PT" sz="1200" dirty="0"/>
              <a:t>Michael D. </a:t>
            </a:r>
            <a:r>
              <a:rPr lang="pt-PT" sz="1200" dirty="0" err="1"/>
              <a:t>Seidman</a:t>
            </a:r>
            <a:r>
              <a:rPr lang="pt-PT" sz="1200" dirty="0"/>
              <a:t> </a:t>
            </a:r>
            <a:r>
              <a:rPr lang="pt-PT" sz="1200" dirty="0" err="1"/>
              <a:t>et</a:t>
            </a:r>
            <a:r>
              <a:rPr lang="pt-PT" sz="1200" dirty="0"/>
              <a:t> al. </a:t>
            </a:r>
            <a:r>
              <a:rPr lang="pt-PT" sz="1200" dirty="0" err="1"/>
              <a:t>Clinical</a:t>
            </a:r>
            <a:r>
              <a:rPr lang="pt-PT" sz="1200" dirty="0"/>
              <a:t> </a:t>
            </a:r>
            <a:r>
              <a:rPr lang="pt-PT" sz="1200" dirty="0" err="1"/>
              <a:t>Practice</a:t>
            </a:r>
            <a:r>
              <a:rPr lang="pt-PT" sz="1200" dirty="0"/>
              <a:t> </a:t>
            </a:r>
            <a:r>
              <a:rPr lang="pt-PT" sz="1200" dirty="0" err="1"/>
              <a:t>Guideline</a:t>
            </a:r>
            <a:r>
              <a:rPr lang="pt-PT" sz="1200" dirty="0"/>
              <a:t>: </a:t>
            </a:r>
            <a:r>
              <a:rPr lang="pt-PT" sz="1200" dirty="0" err="1"/>
              <a:t>Allergic</a:t>
            </a:r>
            <a:r>
              <a:rPr lang="pt-PT" sz="1200" dirty="0"/>
              <a:t> </a:t>
            </a:r>
            <a:r>
              <a:rPr lang="pt-PT" sz="1200" dirty="0" err="1"/>
              <a:t>Rhinitis</a:t>
            </a:r>
            <a:r>
              <a:rPr lang="pt-PT" sz="1200" dirty="0"/>
              <a:t>. </a:t>
            </a:r>
            <a:r>
              <a:rPr lang="en-US" sz="1200" dirty="0"/>
              <a:t>Otolaryngology–Head and Neck Surgery 152(1S)</a:t>
            </a:r>
            <a:endParaRPr lang="pt-PT" sz="1200" dirty="0"/>
          </a:p>
          <a:p>
            <a:pPr algn="ctr"/>
            <a:endParaRPr lang="pt-PT" dirty="0"/>
          </a:p>
        </p:txBody>
      </p:sp>
      <p:sp>
        <p:nvSpPr>
          <p:cNvPr id="5" name="Rectângulo 4"/>
          <p:cNvSpPr/>
          <p:nvPr/>
        </p:nvSpPr>
        <p:spPr>
          <a:xfrm>
            <a:off x="2627290" y="552649"/>
            <a:ext cx="6941713" cy="461665"/>
          </a:xfrm>
          <a:prstGeom prst="rect">
            <a:avLst/>
          </a:prstGeom>
        </p:spPr>
        <p:txBody>
          <a:bodyPr wrap="square">
            <a:spAutoFit/>
          </a:bodyPr>
          <a:lstStyle/>
          <a:p>
            <a:pPr algn="ctr"/>
            <a:r>
              <a:rPr lang="pt-PT" sz="2400" b="1" dirty="0" err="1">
                <a:solidFill>
                  <a:schemeClr val="accent1"/>
                </a:solidFill>
              </a:rPr>
              <a:t>Clinical</a:t>
            </a:r>
            <a:r>
              <a:rPr lang="pt-PT" sz="2400" b="1" dirty="0">
                <a:solidFill>
                  <a:schemeClr val="accent1"/>
                </a:solidFill>
              </a:rPr>
              <a:t> </a:t>
            </a:r>
            <a:r>
              <a:rPr lang="pt-PT" sz="2400" b="1" dirty="0" err="1">
                <a:solidFill>
                  <a:schemeClr val="accent1"/>
                </a:solidFill>
              </a:rPr>
              <a:t>Practice</a:t>
            </a:r>
            <a:r>
              <a:rPr lang="pt-PT" sz="2400" b="1" dirty="0">
                <a:solidFill>
                  <a:schemeClr val="accent1"/>
                </a:solidFill>
              </a:rPr>
              <a:t> </a:t>
            </a:r>
            <a:r>
              <a:rPr lang="pt-PT" sz="2400" b="1" dirty="0" err="1">
                <a:solidFill>
                  <a:schemeClr val="accent1"/>
                </a:solidFill>
              </a:rPr>
              <a:t>Guideline</a:t>
            </a:r>
            <a:r>
              <a:rPr lang="pt-PT" sz="2400" b="1" dirty="0">
                <a:solidFill>
                  <a:schemeClr val="accent1"/>
                </a:solidFill>
              </a:rPr>
              <a:t>: </a:t>
            </a:r>
            <a:r>
              <a:rPr lang="pt-PT" sz="2400" b="1" dirty="0" err="1">
                <a:solidFill>
                  <a:schemeClr val="accent1"/>
                </a:solidFill>
              </a:rPr>
              <a:t>Allergic</a:t>
            </a:r>
            <a:r>
              <a:rPr lang="pt-PT" sz="2400" b="1" dirty="0">
                <a:solidFill>
                  <a:schemeClr val="accent1"/>
                </a:solidFill>
              </a:rPr>
              <a:t> </a:t>
            </a:r>
            <a:r>
              <a:rPr lang="pt-PT" sz="2400" b="1" dirty="0" err="1">
                <a:solidFill>
                  <a:schemeClr val="accent1"/>
                </a:solidFill>
              </a:rPr>
              <a:t>Rhinitis</a:t>
            </a:r>
            <a:endParaRPr lang="pt-PT" sz="2400" b="1" dirty="0">
              <a:solidFill>
                <a:schemeClr val="accent1"/>
              </a:solidFill>
            </a:endParaRPr>
          </a:p>
        </p:txBody>
      </p:sp>
      <p:grpSp>
        <p:nvGrpSpPr>
          <p:cNvPr id="7" name="Grupo 6"/>
          <p:cNvGrpSpPr/>
          <p:nvPr/>
        </p:nvGrpSpPr>
        <p:grpSpPr>
          <a:xfrm>
            <a:off x="411396" y="1526302"/>
            <a:ext cx="5161592" cy="2929631"/>
            <a:chOff x="5365" y="0"/>
            <a:chExt cx="5161592" cy="2929631"/>
          </a:xfrm>
        </p:grpSpPr>
        <p:sp>
          <p:nvSpPr>
            <p:cNvPr id="8" name="Rectângulo arredondado 7"/>
            <p:cNvSpPr/>
            <p:nvPr/>
          </p:nvSpPr>
          <p:spPr>
            <a:xfrm>
              <a:off x="5365" y="0"/>
              <a:ext cx="5161592" cy="2929631"/>
            </a:xfrm>
            <a:prstGeom prst="roundRect">
              <a:avLst>
                <a:gd name="adj" fmla="val 10000"/>
              </a:avLst>
            </a:prstGeom>
            <a:solidFill>
              <a:srgbClr val="A60AA6">
                <a:alpha val="40000"/>
              </a:srgbClr>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9" name="Rectângulo 8"/>
            <p:cNvSpPr/>
            <p:nvPr/>
          </p:nvSpPr>
          <p:spPr>
            <a:xfrm>
              <a:off x="5365" y="0"/>
              <a:ext cx="5161592" cy="8788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b="1" kern="1200" dirty="0" err="1">
                  <a:solidFill>
                    <a:schemeClr val="accent1"/>
                  </a:solidFill>
                </a:rPr>
                <a:t>Glucocorticoides</a:t>
              </a:r>
              <a:r>
                <a:rPr lang="en-US" sz="3500" b="1" kern="1200" dirty="0">
                  <a:solidFill>
                    <a:schemeClr val="accent1"/>
                  </a:solidFill>
                </a:rPr>
                <a:t> </a:t>
              </a:r>
              <a:r>
                <a:rPr lang="en-US" sz="3500" b="1" kern="1200" dirty="0" err="1">
                  <a:solidFill>
                    <a:schemeClr val="accent1"/>
                  </a:solidFill>
                </a:rPr>
                <a:t>nasais</a:t>
              </a:r>
              <a:endParaRPr lang="pt-PT" sz="3500" kern="1200" dirty="0">
                <a:solidFill>
                  <a:schemeClr val="accent1"/>
                </a:solidFill>
              </a:endParaRPr>
            </a:p>
          </p:txBody>
        </p:sp>
      </p:grpSp>
      <p:grpSp>
        <p:nvGrpSpPr>
          <p:cNvPr id="13" name="Grupo 12"/>
          <p:cNvGrpSpPr/>
          <p:nvPr/>
        </p:nvGrpSpPr>
        <p:grpSpPr>
          <a:xfrm>
            <a:off x="6129615" y="1577817"/>
            <a:ext cx="5161592" cy="2929631"/>
            <a:chOff x="5554077" y="0"/>
            <a:chExt cx="5161592" cy="2929631"/>
          </a:xfrm>
        </p:grpSpPr>
        <p:sp>
          <p:nvSpPr>
            <p:cNvPr id="14" name="Rectângulo arredondado 13"/>
            <p:cNvSpPr/>
            <p:nvPr/>
          </p:nvSpPr>
          <p:spPr>
            <a:xfrm>
              <a:off x="5554077" y="0"/>
              <a:ext cx="5161592" cy="2929631"/>
            </a:xfrm>
            <a:prstGeom prst="roundRect">
              <a:avLst>
                <a:gd name="adj" fmla="val 10000"/>
              </a:avLst>
            </a:prstGeom>
            <a:solidFill>
              <a:srgbClr val="AC048C">
                <a:alpha val="35000"/>
              </a:srgbClr>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5" name="Rectângulo 14"/>
            <p:cNvSpPr/>
            <p:nvPr/>
          </p:nvSpPr>
          <p:spPr>
            <a:xfrm>
              <a:off x="5554077" y="0"/>
              <a:ext cx="5161592" cy="8788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b="1" kern="1200" dirty="0">
                  <a:solidFill>
                    <a:schemeClr val="accent1"/>
                  </a:solidFill>
                </a:rPr>
                <a:t>Anti </a:t>
              </a:r>
              <a:r>
                <a:rPr lang="en-US" sz="3500" b="1" kern="1200" dirty="0" err="1">
                  <a:solidFill>
                    <a:schemeClr val="accent1"/>
                  </a:solidFill>
                </a:rPr>
                <a:t>Histamínicos</a:t>
              </a:r>
              <a:r>
                <a:rPr lang="en-US" sz="3500" b="1" kern="1200" dirty="0">
                  <a:solidFill>
                    <a:schemeClr val="accent1"/>
                  </a:solidFill>
                </a:rPr>
                <a:t> H1 </a:t>
              </a:r>
              <a:r>
                <a:rPr lang="en-US" sz="3500" b="1" kern="1200" dirty="0" err="1">
                  <a:solidFill>
                    <a:schemeClr val="accent1"/>
                  </a:solidFill>
                </a:rPr>
                <a:t>orais</a:t>
              </a:r>
              <a:endParaRPr lang="pt-PT" sz="3500" b="1" kern="1200" dirty="0">
                <a:solidFill>
                  <a:schemeClr val="accent1"/>
                </a:solidFill>
              </a:endParaRPr>
            </a:p>
          </p:txBody>
        </p:sp>
      </p:grpSp>
      <p:grpSp>
        <p:nvGrpSpPr>
          <p:cNvPr id="17" name="Grupo 16"/>
          <p:cNvGrpSpPr/>
          <p:nvPr/>
        </p:nvGrpSpPr>
        <p:grpSpPr>
          <a:xfrm>
            <a:off x="1017707" y="2343395"/>
            <a:ext cx="4129273" cy="883324"/>
            <a:chOff x="521524" y="879747"/>
            <a:chExt cx="4129273" cy="883324"/>
          </a:xfrm>
          <a:solidFill>
            <a:schemeClr val="accent1"/>
          </a:solidFill>
        </p:grpSpPr>
        <p:sp>
          <p:nvSpPr>
            <p:cNvPr id="18" name="Rectângulo arredondado 17"/>
            <p:cNvSpPr/>
            <p:nvPr/>
          </p:nvSpPr>
          <p:spPr>
            <a:xfrm>
              <a:off x="521524" y="879747"/>
              <a:ext cx="4129273" cy="88332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9" name="Rectângulo 18"/>
            <p:cNvSpPr/>
            <p:nvPr/>
          </p:nvSpPr>
          <p:spPr>
            <a:xfrm>
              <a:off x="547396" y="905619"/>
              <a:ext cx="4077529" cy="8315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err="1"/>
                <a:t>Recomendar</a:t>
              </a:r>
              <a:r>
                <a:rPr lang="en-US" sz="1800" b="1" kern="1200" dirty="0"/>
                <a:t> </a:t>
              </a:r>
              <a:r>
                <a:rPr lang="en-US" sz="1800" b="1" kern="1200" dirty="0" err="1"/>
                <a:t>em</a:t>
              </a:r>
              <a:r>
                <a:rPr lang="en-US" sz="1800" b="1" kern="1200" dirty="0"/>
                <a:t> </a:t>
              </a:r>
              <a:r>
                <a:rPr lang="en-US" sz="1800" b="1" kern="1200" dirty="0" err="1"/>
                <a:t>doentes</a:t>
              </a:r>
              <a:r>
                <a:rPr lang="en-US" sz="1800" b="1" kern="1200" dirty="0"/>
                <a:t> com </a:t>
              </a:r>
              <a:r>
                <a:rPr lang="en-US" sz="1800" b="1" kern="1200" dirty="0" err="1"/>
                <a:t>sintomas</a:t>
              </a:r>
              <a:r>
                <a:rPr lang="en-US" sz="1800" b="1" kern="1200" dirty="0"/>
                <a:t> que alteram a </a:t>
              </a:r>
              <a:r>
                <a:rPr lang="en-US" sz="1800" b="1" kern="1200" dirty="0" err="1"/>
                <a:t>qualidade</a:t>
              </a:r>
              <a:r>
                <a:rPr lang="en-US" sz="1800" b="1" kern="1200" dirty="0"/>
                <a:t> de </a:t>
              </a:r>
              <a:r>
                <a:rPr lang="en-US" sz="1800" b="1" kern="1200" dirty="0" err="1"/>
                <a:t>vida</a:t>
              </a:r>
              <a:endParaRPr lang="pt-PT" sz="1800" kern="1200" dirty="0"/>
            </a:p>
          </p:txBody>
        </p:sp>
      </p:grpSp>
      <p:grpSp>
        <p:nvGrpSpPr>
          <p:cNvPr id="20" name="Grupo 19"/>
          <p:cNvGrpSpPr/>
          <p:nvPr/>
        </p:nvGrpSpPr>
        <p:grpSpPr>
          <a:xfrm>
            <a:off x="1030585" y="3244914"/>
            <a:ext cx="4129273" cy="883324"/>
            <a:chOff x="521524" y="1898968"/>
            <a:chExt cx="4129273" cy="883324"/>
          </a:xfrm>
        </p:grpSpPr>
        <p:sp>
          <p:nvSpPr>
            <p:cNvPr id="21" name="Rectângulo arredondado 20"/>
            <p:cNvSpPr/>
            <p:nvPr/>
          </p:nvSpPr>
          <p:spPr>
            <a:xfrm>
              <a:off x="521524" y="1898968"/>
              <a:ext cx="4129273" cy="883324"/>
            </a:xfrm>
            <a:prstGeom prst="roundRect">
              <a:avLst>
                <a:gd name="adj" fmla="val 10000"/>
              </a:avLst>
            </a:prstGeom>
            <a:solidFill>
              <a:schemeClr val="accent1"/>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s-ES" dirty="0"/>
            </a:p>
          </p:txBody>
        </p:sp>
        <p:sp>
          <p:nvSpPr>
            <p:cNvPr id="22" name="Rectângulo 21"/>
            <p:cNvSpPr/>
            <p:nvPr/>
          </p:nvSpPr>
          <p:spPr>
            <a:xfrm>
              <a:off x="547396" y="1924840"/>
              <a:ext cx="4077529" cy="831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pt-PT" sz="1800" b="1" kern="1200" dirty="0"/>
                <a:t>Moderada-grave</a:t>
              </a:r>
            </a:p>
          </p:txBody>
        </p:sp>
      </p:grpSp>
      <p:grpSp>
        <p:nvGrpSpPr>
          <p:cNvPr id="26" name="Grupo 25"/>
          <p:cNvGrpSpPr/>
          <p:nvPr/>
        </p:nvGrpSpPr>
        <p:grpSpPr>
          <a:xfrm>
            <a:off x="6697291" y="2214605"/>
            <a:ext cx="4129273" cy="883324"/>
            <a:chOff x="6070236" y="879747"/>
            <a:chExt cx="4129273" cy="883324"/>
          </a:xfrm>
        </p:grpSpPr>
        <p:sp>
          <p:nvSpPr>
            <p:cNvPr id="27" name="Rectângulo arredondado 26"/>
            <p:cNvSpPr/>
            <p:nvPr/>
          </p:nvSpPr>
          <p:spPr>
            <a:xfrm>
              <a:off x="6070236" y="879747"/>
              <a:ext cx="4129273" cy="883324"/>
            </a:xfrm>
            <a:prstGeom prst="roundRect">
              <a:avLst>
                <a:gd name="adj" fmla="val 10000"/>
              </a:avLst>
            </a:prstGeom>
            <a:solidFill>
              <a:srgbClr val="AC048C"/>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8" name="Rectângulo 27"/>
            <p:cNvSpPr/>
            <p:nvPr/>
          </p:nvSpPr>
          <p:spPr>
            <a:xfrm>
              <a:off x="6096108" y="905619"/>
              <a:ext cx="4077529" cy="831580"/>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err="1"/>
                <a:t>Recomendar</a:t>
              </a:r>
              <a:r>
                <a:rPr lang="en-US" sz="1800" b="1" kern="1200" dirty="0"/>
                <a:t> 2ª </a:t>
              </a:r>
              <a:r>
                <a:rPr lang="en-US" sz="1800" b="1" kern="1200" dirty="0" err="1"/>
                <a:t>geração</a:t>
              </a:r>
              <a:r>
                <a:rPr lang="en-US" sz="1800" b="1" kern="1200" dirty="0"/>
                <a:t> </a:t>
              </a:r>
              <a:r>
                <a:rPr lang="en-US" sz="1800" b="1" kern="1200" dirty="0" err="1"/>
                <a:t>em</a:t>
              </a:r>
              <a:r>
                <a:rPr lang="en-US" sz="1800" b="1" kern="1200" dirty="0"/>
                <a:t> </a:t>
              </a:r>
              <a:r>
                <a:rPr lang="en-US" sz="1800" b="1" kern="1200" dirty="0" err="1"/>
                <a:t>doentes</a:t>
              </a:r>
              <a:r>
                <a:rPr lang="en-US" sz="1800" b="1" kern="1200" dirty="0"/>
                <a:t> </a:t>
              </a:r>
              <a:r>
                <a:rPr lang="en-US" sz="1800" b="1" kern="1200" dirty="0" err="1"/>
                <a:t>maioritariamente</a:t>
              </a:r>
              <a:r>
                <a:rPr lang="en-US" sz="1800" b="1" kern="1200" dirty="0"/>
                <a:t> com </a:t>
              </a:r>
              <a:r>
                <a:rPr lang="en-US" sz="1800" b="1" kern="1200" dirty="0" err="1"/>
                <a:t>espirros</a:t>
              </a:r>
              <a:r>
                <a:rPr lang="en-US" sz="1800" b="1" kern="1200" dirty="0"/>
                <a:t> e </a:t>
              </a:r>
              <a:r>
                <a:rPr lang="en-US" sz="1800" b="1" kern="1200" dirty="0" err="1"/>
                <a:t>comichão</a:t>
              </a:r>
              <a:endParaRPr lang="pt-PT" sz="1800" b="1" kern="1200" dirty="0"/>
            </a:p>
          </p:txBody>
        </p:sp>
      </p:grpSp>
      <p:grpSp>
        <p:nvGrpSpPr>
          <p:cNvPr id="29" name="Grupo 28"/>
          <p:cNvGrpSpPr/>
          <p:nvPr/>
        </p:nvGrpSpPr>
        <p:grpSpPr>
          <a:xfrm>
            <a:off x="6710170" y="3116126"/>
            <a:ext cx="4129273" cy="883324"/>
            <a:chOff x="6070236" y="1898968"/>
            <a:chExt cx="4129273" cy="883324"/>
          </a:xfrm>
          <a:solidFill>
            <a:schemeClr val="accent1"/>
          </a:solidFill>
        </p:grpSpPr>
        <p:sp>
          <p:nvSpPr>
            <p:cNvPr id="30" name="Rectângulo arredondado 29"/>
            <p:cNvSpPr/>
            <p:nvPr/>
          </p:nvSpPr>
          <p:spPr>
            <a:xfrm>
              <a:off x="6070236" y="1898968"/>
              <a:ext cx="4129273" cy="883324"/>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1" name="Rectângulo 30"/>
            <p:cNvSpPr/>
            <p:nvPr/>
          </p:nvSpPr>
          <p:spPr>
            <a:xfrm>
              <a:off x="6096108" y="1924840"/>
              <a:ext cx="4077529" cy="8315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err="1"/>
                <a:t>Ligeira</a:t>
              </a:r>
              <a:r>
                <a:rPr lang="en-US" sz="1800" b="1" kern="1200" dirty="0"/>
                <a:t>, </a:t>
              </a:r>
              <a:r>
                <a:rPr lang="en-US" sz="1800" b="1" kern="1200" dirty="0" err="1"/>
                <a:t>em</a:t>
              </a:r>
              <a:r>
                <a:rPr lang="en-US" sz="1800" b="1" kern="1200" dirty="0"/>
                <a:t> </a:t>
              </a:r>
              <a:r>
                <a:rPr lang="en-US" sz="1800" b="1" kern="1200" dirty="0" err="1"/>
                <a:t>alguns</a:t>
              </a:r>
              <a:r>
                <a:rPr lang="en-US" sz="1800" b="1" kern="1200" dirty="0"/>
                <a:t> </a:t>
              </a:r>
              <a:r>
                <a:rPr lang="en-US" sz="1800" b="1" kern="1200" dirty="0" err="1"/>
                <a:t>doentes</a:t>
              </a:r>
              <a:r>
                <a:rPr lang="en-US" sz="1800" b="1" kern="1200" dirty="0"/>
                <a:t> </a:t>
              </a:r>
              <a:r>
                <a:rPr lang="en-US" sz="1800" b="1" kern="1200" dirty="0" err="1"/>
                <a:t>moderada</a:t>
              </a:r>
              <a:r>
                <a:rPr lang="en-US" sz="1800" b="1" kern="1200" dirty="0"/>
                <a:t>-grave</a:t>
              </a:r>
              <a:endParaRPr lang="pt-PT" sz="1800" b="1" kern="12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7F550D0-872A-4C6C-9D47-2412E146712D}"/>
              </a:ext>
            </a:extLst>
          </p:cNvPr>
          <p:cNvSpPr>
            <a:spLocks noGrp="1"/>
          </p:cNvSpPr>
          <p:nvPr>
            <p:ph type="body" idx="1"/>
          </p:nvPr>
        </p:nvSpPr>
        <p:spPr>
          <a:xfrm>
            <a:off x="281054" y="1150719"/>
            <a:ext cx="5386917" cy="1224879"/>
          </a:xfrm>
        </p:spPr>
        <p:txBody>
          <a:bodyPr>
            <a:normAutofit fontScale="85000" lnSpcReduction="20000"/>
          </a:bodyPr>
          <a:lstStyle/>
          <a:p>
            <a:endParaRPr lang="es-ES" dirty="0"/>
          </a:p>
          <a:p>
            <a:r>
              <a:rPr lang="es-ES" dirty="0"/>
              <a:t>1ª </a:t>
            </a:r>
            <a:r>
              <a:rPr lang="es-ES" dirty="0" err="1"/>
              <a:t>Geração</a:t>
            </a:r>
            <a:r>
              <a:rPr lang="es-ES" dirty="0"/>
              <a:t>:</a:t>
            </a:r>
          </a:p>
          <a:p>
            <a:r>
              <a:rPr lang="es-ES" dirty="0"/>
              <a:t> </a:t>
            </a:r>
            <a:r>
              <a:rPr lang="pt-PT" dirty="0"/>
              <a:t>Hidroxizina, Dimetindeno, Prometazina, Clemastina</a:t>
            </a:r>
          </a:p>
          <a:p>
            <a:endParaRPr lang="es-ES" dirty="0"/>
          </a:p>
        </p:txBody>
      </p:sp>
      <p:sp>
        <p:nvSpPr>
          <p:cNvPr id="3" name="Marcador de texto 2">
            <a:extLst>
              <a:ext uri="{FF2B5EF4-FFF2-40B4-BE49-F238E27FC236}">
                <a16:creationId xmlns:a16="http://schemas.microsoft.com/office/drawing/2014/main" id="{45A63FF8-F234-4625-A719-2CF67DD74670}"/>
              </a:ext>
            </a:extLst>
          </p:cNvPr>
          <p:cNvSpPr>
            <a:spLocks noGrp="1"/>
          </p:cNvSpPr>
          <p:nvPr>
            <p:ph type="body" idx="10"/>
          </p:nvPr>
        </p:nvSpPr>
        <p:spPr>
          <a:xfrm>
            <a:off x="6188543" y="986065"/>
            <a:ext cx="5386917" cy="1669143"/>
          </a:xfrm>
        </p:spPr>
        <p:txBody>
          <a:bodyPr>
            <a:normAutofit fontScale="55000" lnSpcReduction="20000"/>
          </a:bodyPr>
          <a:lstStyle/>
          <a:p>
            <a:pPr>
              <a:lnSpc>
                <a:spcPct val="140000"/>
              </a:lnSpc>
              <a:buClr>
                <a:srgbClr val="FF6600"/>
              </a:buClr>
            </a:pPr>
            <a:r>
              <a:rPr lang="es-ES" sz="3300" dirty="0"/>
              <a:t>2ª </a:t>
            </a:r>
            <a:r>
              <a:rPr lang="es-ES" sz="3300" dirty="0" err="1"/>
              <a:t>Geração</a:t>
            </a:r>
            <a:r>
              <a:rPr lang="es-ES" sz="3300" dirty="0"/>
              <a:t>: </a:t>
            </a:r>
          </a:p>
          <a:p>
            <a:pPr>
              <a:lnSpc>
                <a:spcPct val="140000"/>
              </a:lnSpc>
              <a:buClr>
                <a:srgbClr val="FF6600"/>
              </a:buClr>
            </a:pPr>
            <a:r>
              <a:rPr lang="pt-PT" sz="3300" dirty="0">
                <a:latin typeface="Arial" charset="0"/>
                <a:cs typeface="Arial" charset="0"/>
                <a:sym typeface="Wingdings 3" pitchFamily="18" charset="2"/>
              </a:rPr>
              <a:t>Desloratadina, Fexofenadina, Ebastina, Levocetirizina Loratadina, Rupatadina, Bilastina, </a:t>
            </a:r>
            <a:r>
              <a:rPr lang="pt-PT" sz="3300" dirty="0">
                <a:solidFill>
                  <a:srgbClr val="C00000"/>
                </a:solidFill>
                <a:latin typeface="Arial" charset="0"/>
                <a:cs typeface="Arial" charset="0"/>
                <a:sym typeface="Wingdings 3" pitchFamily="18" charset="2"/>
              </a:rPr>
              <a:t>Cetirizina (sedação em &gt; 25% dtes).</a:t>
            </a:r>
          </a:p>
          <a:p>
            <a:r>
              <a:rPr lang="es-ES" dirty="0"/>
              <a:t> </a:t>
            </a:r>
          </a:p>
        </p:txBody>
      </p:sp>
      <p:sp>
        <p:nvSpPr>
          <p:cNvPr id="4" name="Marcador de contenido 3">
            <a:extLst>
              <a:ext uri="{FF2B5EF4-FFF2-40B4-BE49-F238E27FC236}">
                <a16:creationId xmlns:a16="http://schemas.microsoft.com/office/drawing/2014/main" id="{0DBEB7C1-CB6B-4E4B-B1AD-27215393A9C6}"/>
              </a:ext>
            </a:extLst>
          </p:cNvPr>
          <p:cNvSpPr>
            <a:spLocks noGrp="1"/>
          </p:cNvSpPr>
          <p:nvPr>
            <p:ph idx="11"/>
          </p:nvPr>
        </p:nvSpPr>
        <p:spPr>
          <a:xfrm>
            <a:off x="188511" y="2318891"/>
            <a:ext cx="6000032" cy="3774405"/>
          </a:xfrm>
        </p:spPr>
        <p:txBody>
          <a:bodyPr>
            <a:normAutofit/>
          </a:bodyPr>
          <a:lstStyle/>
          <a:p>
            <a:r>
              <a:rPr lang="pt-PT" dirty="0"/>
              <a:t>Sonolência.</a:t>
            </a:r>
          </a:p>
          <a:p>
            <a:pPr>
              <a:buClr>
                <a:srgbClr val="FF6600"/>
              </a:buClr>
            </a:pPr>
            <a:r>
              <a:rPr lang="pt-PT" dirty="0">
                <a:sym typeface="Wingdings 3" pitchFamily="18" charset="2"/>
              </a:rPr>
              <a:t> reflexos. </a:t>
            </a:r>
          </a:p>
          <a:p>
            <a:pPr>
              <a:buClr>
                <a:srgbClr val="FF6600"/>
              </a:buClr>
            </a:pPr>
            <a:r>
              <a:rPr lang="pt-PT" dirty="0">
                <a:sym typeface="Wingdings 3" pitchFamily="18" charset="2"/>
              </a:rPr>
              <a:t>Secura mucosas.</a:t>
            </a:r>
          </a:p>
          <a:p>
            <a:pPr>
              <a:buClr>
                <a:srgbClr val="FF6600"/>
              </a:buClr>
            </a:pPr>
            <a:r>
              <a:rPr lang="pt-PT" dirty="0">
                <a:sym typeface="Wingdings 3" pitchFamily="18" charset="2"/>
              </a:rPr>
              <a:t>Taquicardia.</a:t>
            </a:r>
          </a:p>
          <a:p>
            <a:pPr>
              <a:buClr>
                <a:srgbClr val="FF6600"/>
              </a:buClr>
            </a:pPr>
            <a:r>
              <a:rPr lang="pt-PT" dirty="0">
                <a:sym typeface="Wingdings 3" pitchFamily="18" charset="2"/>
              </a:rPr>
              <a:t>Retenção urinária. </a:t>
            </a:r>
          </a:p>
          <a:p>
            <a:pPr>
              <a:buClr>
                <a:srgbClr val="FF6600"/>
              </a:buClr>
            </a:pPr>
            <a:r>
              <a:rPr lang="pt-PT" dirty="0">
                <a:sym typeface="Wingdings 3" pitchFamily="18" charset="2"/>
              </a:rPr>
              <a:t>Visão turva.</a:t>
            </a:r>
          </a:p>
          <a:p>
            <a:pPr>
              <a:buClr>
                <a:srgbClr val="FF6600"/>
              </a:buClr>
            </a:pPr>
            <a:r>
              <a:rPr lang="pt-PT" dirty="0">
                <a:sym typeface="Wingdings 3" pitchFamily="18" charset="2"/>
              </a:rPr>
              <a:t>(bloq . receptores muscarínicos).</a:t>
            </a:r>
          </a:p>
          <a:p>
            <a:endParaRPr lang="es-ES" dirty="0"/>
          </a:p>
          <a:p>
            <a:endParaRPr lang="es-ES" dirty="0"/>
          </a:p>
        </p:txBody>
      </p:sp>
      <p:sp>
        <p:nvSpPr>
          <p:cNvPr id="5" name="Título 4">
            <a:extLst>
              <a:ext uri="{FF2B5EF4-FFF2-40B4-BE49-F238E27FC236}">
                <a16:creationId xmlns:a16="http://schemas.microsoft.com/office/drawing/2014/main" id="{EEC4EA10-8E08-423B-A80B-D379C0B7E4E2}"/>
              </a:ext>
            </a:extLst>
          </p:cNvPr>
          <p:cNvSpPr>
            <a:spLocks noGrp="1"/>
          </p:cNvSpPr>
          <p:nvPr>
            <p:ph type="title"/>
          </p:nvPr>
        </p:nvSpPr>
        <p:spPr/>
        <p:txBody>
          <a:bodyPr/>
          <a:lstStyle/>
          <a:p>
            <a:r>
              <a:rPr lang="es-ES" dirty="0" err="1"/>
              <a:t>Tratamento</a:t>
            </a:r>
            <a:r>
              <a:rPr lang="es-ES" dirty="0"/>
              <a:t> da </a:t>
            </a:r>
            <a:r>
              <a:rPr lang="es-ES" dirty="0" err="1"/>
              <a:t>rinite</a:t>
            </a:r>
            <a:r>
              <a:rPr lang="es-ES" dirty="0"/>
              <a:t> alérgico: </a:t>
            </a:r>
            <a:r>
              <a:rPr lang="es-ES" dirty="0" err="1"/>
              <a:t>anti-histamínicos</a:t>
            </a:r>
            <a:endParaRPr lang="es-ES" dirty="0"/>
          </a:p>
        </p:txBody>
      </p:sp>
      <p:sp>
        <p:nvSpPr>
          <p:cNvPr id="6" name="Marcador de contenido 5">
            <a:extLst>
              <a:ext uri="{FF2B5EF4-FFF2-40B4-BE49-F238E27FC236}">
                <a16:creationId xmlns:a16="http://schemas.microsoft.com/office/drawing/2014/main" id="{FE6E28CE-6DA8-422B-8C70-D2985D3056DA}"/>
              </a:ext>
            </a:extLst>
          </p:cNvPr>
          <p:cNvSpPr>
            <a:spLocks noGrp="1"/>
          </p:cNvSpPr>
          <p:nvPr>
            <p:ph idx="13"/>
          </p:nvPr>
        </p:nvSpPr>
        <p:spPr>
          <a:xfrm>
            <a:off x="6096000" y="2711184"/>
            <a:ext cx="6000032" cy="3234531"/>
          </a:xfrm>
        </p:spPr>
        <p:txBody>
          <a:bodyPr>
            <a:normAutofit/>
          </a:bodyPr>
          <a:lstStyle/>
          <a:p>
            <a:r>
              <a:rPr lang="es-ES" dirty="0">
                <a:sym typeface="Wingdings 3" pitchFamily="18" charset="2"/>
              </a:rPr>
              <a:t>S</a:t>
            </a:r>
            <a:r>
              <a:rPr lang="pt-PT" dirty="0">
                <a:sym typeface="Wingdings 3" pitchFamily="18" charset="2"/>
              </a:rPr>
              <a:t>em sedação ou alt. Reflexos.</a:t>
            </a:r>
          </a:p>
          <a:p>
            <a:r>
              <a:rPr lang="pt-PT" dirty="0">
                <a:sym typeface="Wingdings 3" pitchFamily="18" charset="2"/>
              </a:rPr>
              <a:t>Efeitos anti-inflamatórios.</a:t>
            </a:r>
          </a:p>
          <a:p>
            <a:r>
              <a:rPr lang="pt-PT" dirty="0">
                <a:sym typeface="Wingdings 3" pitchFamily="18" charset="2"/>
              </a:rPr>
              <a:t>Sem efeitos anti-colinérgicos.</a:t>
            </a:r>
          </a:p>
          <a:p>
            <a:r>
              <a:rPr lang="pt-PT" dirty="0">
                <a:sym typeface="Wingdings 3" pitchFamily="18" charset="2"/>
              </a:rPr>
              <a:t>Sem  peso.</a:t>
            </a:r>
          </a:p>
          <a:p>
            <a:r>
              <a:rPr lang="pt-PT" dirty="0">
                <a:sym typeface="Wingdings 3" pitchFamily="18" charset="2"/>
              </a:rPr>
              <a:t>S/ alt cardíacas.</a:t>
            </a:r>
          </a:p>
          <a:p>
            <a:r>
              <a:rPr lang="pt-PT" dirty="0">
                <a:sym typeface="Wingdings 3" pitchFamily="18" charset="2"/>
              </a:rPr>
              <a:t>eficácia e segurança em crianças</a:t>
            </a:r>
            <a:endParaRPr lang="pt-PT" dirty="0"/>
          </a:p>
          <a:p>
            <a:endParaRPr lang="es-ES" dirty="0"/>
          </a:p>
        </p:txBody>
      </p:sp>
      <p:sp>
        <p:nvSpPr>
          <p:cNvPr id="7" name="Marcador de texto 6">
            <a:extLst>
              <a:ext uri="{FF2B5EF4-FFF2-40B4-BE49-F238E27FC236}">
                <a16:creationId xmlns:a16="http://schemas.microsoft.com/office/drawing/2014/main" id="{3706A68D-98F1-4A14-9E59-F634DC2C4793}"/>
              </a:ext>
            </a:extLst>
          </p:cNvPr>
          <p:cNvSpPr>
            <a:spLocks noGrp="1"/>
          </p:cNvSpPr>
          <p:nvPr>
            <p:ph type="body" sz="quarter" idx="12"/>
          </p:nvPr>
        </p:nvSpPr>
        <p:spPr>
          <a:xfrm>
            <a:off x="414106" y="5945715"/>
            <a:ext cx="11582443" cy="295162"/>
          </a:xfrm>
        </p:spPr>
        <p:txBody>
          <a:bodyPr>
            <a:normAutofit/>
          </a:bodyPr>
          <a:lstStyle/>
          <a:p>
            <a:r>
              <a:rPr lang="pt-PT" sz="1200" dirty="0">
                <a:latin typeface="+mj-lt"/>
                <a:cs typeface="Times New Roman" pitchFamily="18" charset="0"/>
              </a:rPr>
              <a:t>Bousquet J. Allergy 2003: 58: 192-197</a:t>
            </a:r>
          </a:p>
          <a:p>
            <a:endParaRPr lang="es-ES" dirty="0"/>
          </a:p>
        </p:txBody>
      </p:sp>
      <p:pic>
        <p:nvPicPr>
          <p:cNvPr id="8" name="Picture 6" descr="perigos,pontos de exclamação,símbolos,sinais de perigo,sinais de trânsito,sinalética,transporte">
            <a:extLst>
              <a:ext uri="{FF2B5EF4-FFF2-40B4-BE49-F238E27FC236}">
                <a16:creationId xmlns:a16="http://schemas.microsoft.com/office/drawing/2014/main" id="{E23146A2-6FC0-4A33-96C6-B4E441DE18E8}"/>
              </a:ext>
            </a:extLst>
          </p:cNvPr>
          <p:cNvPicPr>
            <a:picLocks noChangeAspect="1" noChangeArrowheads="1"/>
          </p:cNvPicPr>
          <p:nvPr/>
        </p:nvPicPr>
        <p:blipFill>
          <a:blip r:embed="rId2" cstate="print"/>
          <a:srcRect l="1163" t="9303" r="1163" b="9303"/>
          <a:stretch>
            <a:fillRect/>
          </a:stretch>
        </p:blipFill>
        <p:spPr bwMode="auto">
          <a:xfrm>
            <a:off x="3999400" y="997920"/>
            <a:ext cx="708339" cy="442722"/>
          </a:xfrm>
          <a:prstGeom prst="rect">
            <a:avLst/>
          </a:prstGeom>
          <a:noFill/>
        </p:spPr>
      </p:pic>
      <p:pic>
        <p:nvPicPr>
          <p:cNvPr id="9" name="Picture 2" descr="C:\Users\Filipa\Pictures\smile.png">
            <a:extLst>
              <a:ext uri="{FF2B5EF4-FFF2-40B4-BE49-F238E27FC236}">
                <a16:creationId xmlns:a16="http://schemas.microsoft.com/office/drawing/2014/main" id="{896BDAE3-DA04-4A2F-8D46-CEF301424183}"/>
              </a:ext>
            </a:extLst>
          </p:cNvPr>
          <p:cNvPicPr>
            <a:picLocks noChangeAspect="1" noChangeArrowheads="1"/>
          </p:cNvPicPr>
          <p:nvPr/>
        </p:nvPicPr>
        <p:blipFill>
          <a:blip r:embed="rId3" cstate="print"/>
          <a:srcRect/>
          <a:stretch>
            <a:fillRect/>
          </a:stretch>
        </p:blipFill>
        <p:spPr bwMode="auto">
          <a:xfrm>
            <a:off x="10251667" y="820680"/>
            <a:ext cx="570453" cy="560945"/>
          </a:xfrm>
          <a:prstGeom prst="rect">
            <a:avLst/>
          </a:prstGeom>
          <a:noFill/>
        </p:spPr>
      </p:pic>
    </p:spTree>
    <p:extLst>
      <p:ext uri="{BB962C8B-B14F-4D97-AF65-F5344CB8AC3E}">
        <p14:creationId xmlns:p14="http://schemas.microsoft.com/office/powerpoint/2010/main" val="55663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solidFill>
                  <a:schemeClr val="accent1"/>
                </a:solidFill>
              </a:rPr>
              <a:t>Tratamento da Rinite</a:t>
            </a:r>
          </a:p>
        </p:txBody>
      </p:sp>
      <p:sp>
        <p:nvSpPr>
          <p:cNvPr id="3" name="Marcador de Posição do Texto 2"/>
          <p:cNvSpPr>
            <a:spLocks noGrp="1"/>
          </p:cNvSpPr>
          <p:nvPr>
            <p:ph type="body" sz="quarter" idx="10"/>
          </p:nvPr>
        </p:nvSpPr>
        <p:spPr>
          <a:xfrm>
            <a:off x="71355" y="5726038"/>
            <a:ext cx="12049289" cy="295162"/>
          </a:xfrm>
        </p:spPr>
        <p:txBody>
          <a:bodyPr>
            <a:noAutofit/>
          </a:bodyPr>
          <a:lstStyle/>
          <a:p>
            <a:r>
              <a:rPr lang="pt-PT" sz="1200" b="1" dirty="0"/>
              <a:t>Michael D. </a:t>
            </a:r>
            <a:r>
              <a:rPr lang="pt-PT" sz="1200" b="1" dirty="0" err="1"/>
              <a:t>Seidman</a:t>
            </a:r>
            <a:r>
              <a:rPr lang="pt-PT" sz="1200" b="1" dirty="0"/>
              <a:t> </a:t>
            </a:r>
            <a:r>
              <a:rPr lang="pt-PT" sz="1200" b="1" dirty="0" err="1"/>
              <a:t>et</a:t>
            </a:r>
            <a:r>
              <a:rPr lang="pt-PT" sz="1200" b="1" dirty="0"/>
              <a:t> al. </a:t>
            </a:r>
            <a:r>
              <a:rPr lang="pt-PT" sz="1200" b="1" dirty="0" err="1"/>
              <a:t>Clinical</a:t>
            </a:r>
            <a:r>
              <a:rPr lang="pt-PT" sz="1200" b="1" dirty="0"/>
              <a:t> </a:t>
            </a:r>
            <a:r>
              <a:rPr lang="pt-PT" sz="1200" b="1" dirty="0" err="1"/>
              <a:t>Practice</a:t>
            </a:r>
            <a:r>
              <a:rPr lang="pt-PT" sz="1200" b="1" dirty="0"/>
              <a:t> </a:t>
            </a:r>
            <a:r>
              <a:rPr lang="pt-PT" sz="1200" b="1" dirty="0" err="1"/>
              <a:t>Guideline</a:t>
            </a:r>
            <a:r>
              <a:rPr lang="pt-PT" sz="1200" b="1" dirty="0"/>
              <a:t>: </a:t>
            </a:r>
            <a:r>
              <a:rPr lang="pt-PT" sz="1200" b="1" dirty="0" err="1"/>
              <a:t>Allergic</a:t>
            </a:r>
            <a:r>
              <a:rPr lang="pt-PT" sz="1200" b="1" dirty="0"/>
              <a:t> </a:t>
            </a:r>
            <a:r>
              <a:rPr lang="pt-PT" sz="1200" b="1" dirty="0" err="1"/>
              <a:t>Rhinitis</a:t>
            </a:r>
            <a:r>
              <a:rPr lang="pt-PT" sz="1200" b="1" dirty="0"/>
              <a:t>. </a:t>
            </a:r>
            <a:r>
              <a:rPr lang="en-US" sz="1200" b="1" dirty="0"/>
              <a:t>Otolaryngology–Head and Neck Surgery 152(1S)  </a:t>
            </a:r>
            <a:r>
              <a:rPr lang="en-US" sz="1200" dirty="0"/>
              <a:t>RCM </a:t>
            </a:r>
            <a:r>
              <a:rPr lang="en-US" sz="1200" dirty="0" err="1"/>
              <a:t>Fexofenadina</a:t>
            </a:r>
            <a:r>
              <a:rPr lang="en-US" sz="1200" dirty="0"/>
              <a:t> 120 mg</a:t>
            </a:r>
            <a:r>
              <a:rPr lang="pt-PT" sz="1200" dirty="0"/>
              <a:t>; RCM </a:t>
            </a:r>
            <a:r>
              <a:rPr lang="pt-PT" sz="1200" dirty="0" err="1"/>
              <a:t>Triamcinolona</a:t>
            </a:r>
            <a:r>
              <a:rPr lang="pt-PT" sz="1200" dirty="0"/>
              <a:t>  Spray Nasal</a:t>
            </a:r>
            <a:endParaRPr lang="en-US" sz="1200" dirty="0"/>
          </a:p>
          <a:p>
            <a:pPr algn="ctr"/>
            <a:endParaRPr lang="pt-PT" sz="1800" b="1" dirty="0"/>
          </a:p>
        </p:txBody>
      </p:sp>
      <p:sp>
        <p:nvSpPr>
          <p:cNvPr id="5" name="Rectângulo 4"/>
          <p:cNvSpPr/>
          <p:nvPr/>
        </p:nvSpPr>
        <p:spPr>
          <a:xfrm>
            <a:off x="3410507" y="836800"/>
            <a:ext cx="6726393" cy="461665"/>
          </a:xfrm>
          <a:prstGeom prst="rect">
            <a:avLst/>
          </a:prstGeom>
        </p:spPr>
        <p:txBody>
          <a:bodyPr wrap="none">
            <a:spAutoFit/>
          </a:bodyPr>
          <a:lstStyle/>
          <a:p>
            <a:r>
              <a:rPr lang="pt-PT" sz="2400" b="1" dirty="0" err="1">
                <a:solidFill>
                  <a:schemeClr val="accent1"/>
                </a:solidFill>
              </a:rPr>
              <a:t>Fexofenadina</a:t>
            </a:r>
            <a:r>
              <a:rPr lang="pt-PT" sz="2400" b="1" dirty="0">
                <a:solidFill>
                  <a:schemeClr val="accent1"/>
                </a:solidFill>
              </a:rPr>
              <a:t> 120 mg </a:t>
            </a:r>
            <a:r>
              <a:rPr lang="pt-PT" sz="2400" b="1" dirty="0">
                <a:solidFill>
                  <a:srgbClr val="C00000"/>
                </a:solidFill>
              </a:rPr>
              <a:t>ou</a:t>
            </a:r>
            <a:r>
              <a:rPr lang="pt-PT" sz="2400" b="1" dirty="0">
                <a:solidFill>
                  <a:schemeClr val="accent1"/>
                </a:solidFill>
              </a:rPr>
              <a:t> </a:t>
            </a:r>
            <a:r>
              <a:rPr lang="pt-PT" sz="2400" b="1" dirty="0" err="1">
                <a:solidFill>
                  <a:schemeClr val="accent1"/>
                </a:solidFill>
              </a:rPr>
              <a:t>Triamcinolona</a:t>
            </a:r>
            <a:r>
              <a:rPr lang="pt-PT" sz="2400" b="1" dirty="0">
                <a:solidFill>
                  <a:schemeClr val="accent1"/>
                </a:solidFill>
              </a:rPr>
              <a:t> Spray Nasal</a:t>
            </a:r>
          </a:p>
        </p:txBody>
      </p:sp>
      <p:sp>
        <p:nvSpPr>
          <p:cNvPr id="6" name="Freeform 8"/>
          <p:cNvSpPr/>
          <p:nvPr/>
        </p:nvSpPr>
        <p:spPr>
          <a:xfrm>
            <a:off x="1089071" y="2016262"/>
            <a:ext cx="4795093" cy="2238647"/>
          </a:xfrm>
          <a:custGeom>
            <a:avLst/>
            <a:gdLst>
              <a:gd name="connsiteX0" fmla="*/ 0 w 3596320"/>
              <a:gd name="connsiteY0" fmla="*/ 0 h 1423282"/>
              <a:gd name="connsiteX1" fmla="*/ 3596320 w 3596320"/>
              <a:gd name="connsiteY1" fmla="*/ 0 h 1423282"/>
              <a:gd name="connsiteX2" fmla="*/ 3596320 w 3596320"/>
              <a:gd name="connsiteY2" fmla="*/ 1423282 h 1423282"/>
              <a:gd name="connsiteX3" fmla="*/ 0 w 3596320"/>
              <a:gd name="connsiteY3" fmla="*/ 1423282 h 1423282"/>
              <a:gd name="connsiteX4" fmla="*/ 0 w 3596320"/>
              <a:gd name="connsiteY4" fmla="*/ 0 h 1423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320" h="1423282">
                <a:moveTo>
                  <a:pt x="0" y="0"/>
                </a:moveTo>
                <a:lnTo>
                  <a:pt x="3596320" y="0"/>
                </a:lnTo>
                <a:lnTo>
                  <a:pt x="3596320" y="1423282"/>
                </a:lnTo>
                <a:lnTo>
                  <a:pt x="0" y="1423282"/>
                </a:lnTo>
                <a:lnTo>
                  <a:pt x="0" y="0"/>
                </a:lnTo>
                <a:close/>
              </a:path>
            </a:pathLst>
          </a:custGeom>
          <a:solidFill>
            <a:schemeClr val="accent1">
              <a:alpha val="40000"/>
            </a:schemeClr>
          </a:solidFill>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0" lvl="1" defTabSz="1007508">
              <a:lnSpc>
                <a:spcPct val="90000"/>
              </a:lnSpc>
              <a:spcBef>
                <a:spcPct val="0"/>
              </a:spcBef>
              <a:spcAft>
                <a:spcPct val="15000"/>
              </a:spcAft>
            </a:pPr>
            <a:r>
              <a:rPr lang="en-US" sz="2400" b="1" dirty="0" err="1">
                <a:solidFill>
                  <a:schemeClr val="accent1"/>
                </a:solidFill>
              </a:rPr>
              <a:t>AntiHistamínicos</a:t>
            </a:r>
            <a:r>
              <a:rPr lang="en-US" sz="2400" b="1" dirty="0">
                <a:solidFill>
                  <a:schemeClr val="accent1"/>
                </a:solidFill>
              </a:rPr>
              <a:t> H1 </a:t>
            </a:r>
            <a:r>
              <a:rPr lang="en-US" sz="2400" b="1" dirty="0" err="1">
                <a:solidFill>
                  <a:schemeClr val="accent1"/>
                </a:solidFill>
              </a:rPr>
              <a:t>orais</a:t>
            </a:r>
            <a:endParaRPr lang="pt-PT" sz="2300" dirty="0">
              <a:solidFill>
                <a:schemeClr val="accent1"/>
              </a:solidFill>
            </a:endParaRPr>
          </a:p>
          <a:p>
            <a:pPr marL="0" lvl="1" defTabSz="1007508">
              <a:lnSpc>
                <a:spcPct val="90000"/>
              </a:lnSpc>
              <a:spcBef>
                <a:spcPct val="0"/>
              </a:spcBef>
              <a:spcAft>
                <a:spcPct val="15000"/>
              </a:spcAft>
            </a:pPr>
            <a:endParaRPr lang="pt-PT" sz="2300" dirty="0">
              <a:solidFill>
                <a:schemeClr val="accent1"/>
              </a:solidFill>
            </a:endParaRPr>
          </a:p>
          <a:p>
            <a:pPr marL="342900" lvl="1" indent="-342900" defTabSz="1007508">
              <a:lnSpc>
                <a:spcPct val="90000"/>
              </a:lnSpc>
              <a:spcBef>
                <a:spcPct val="0"/>
              </a:spcBef>
              <a:spcAft>
                <a:spcPct val="15000"/>
              </a:spcAft>
              <a:buClr>
                <a:srgbClr val="C00000"/>
              </a:buClr>
              <a:buFont typeface="Wingdings" panose="05000000000000000000" pitchFamily="2" charset="2"/>
              <a:buChar char="v"/>
            </a:pPr>
            <a:r>
              <a:rPr lang="pt-PT" sz="2300" dirty="0">
                <a:solidFill>
                  <a:schemeClr val="accent1"/>
                </a:solidFill>
              </a:rPr>
              <a:t>Doentes com RA ligeira. </a:t>
            </a:r>
          </a:p>
          <a:p>
            <a:pPr marL="342900" lvl="1" indent="-342900" defTabSz="1007508">
              <a:lnSpc>
                <a:spcPct val="90000"/>
              </a:lnSpc>
              <a:spcBef>
                <a:spcPct val="0"/>
              </a:spcBef>
              <a:spcAft>
                <a:spcPct val="15000"/>
              </a:spcAft>
              <a:buClr>
                <a:srgbClr val="C00000"/>
              </a:buClr>
              <a:buFont typeface="Wingdings" panose="05000000000000000000" pitchFamily="2" charset="2"/>
              <a:buChar char="v"/>
            </a:pPr>
            <a:r>
              <a:rPr lang="pt-PT" sz="2300" dirty="0">
                <a:solidFill>
                  <a:schemeClr val="accent1"/>
                </a:solidFill>
              </a:rPr>
              <a:t>Congestão nasal não dominante.</a:t>
            </a:r>
          </a:p>
          <a:p>
            <a:pPr marL="342900" lvl="1" indent="-342900" defTabSz="1007508">
              <a:lnSpc>
                <a:spcPct val="90000"/>
              </a:lnSpc>
              <a:spcBef>
                <a:spcPct val="0"/>
              </a:spcBef>
              <a:spcAft>
                <a:spcPct val="15000"/>
              </a:spcAft>
              <a:buClr>
                <a:srgbClr val="C00000"/>
              </a:buClr>
              <a:buFont typeface="Wingdings" panose="05000000000000000000" pitchFamily="2" charset="2"/>
              <a:buChar char="v"/>
            </a:pPr>
            <a:r>
              <a:rPr lang="pt-PT" sz="2300" dirty="0">
                <a:solidFill>
                  <a:schemeClr val="accent1"/>
                </a:solidFill>
              </a:rPr>
              <a:t>Doentes com RA moderada a grave que preferem forma oral.</a:t>
            </a:r>
          </a:p>
          <a:p>
            <a:pPr marL="0" lvl="1" defTabSz="1007508">
              <a:lnSpc>
                <a:spcPct val="90000"/>
              </a:lnSpc>
              <a:spcBef>
                <a:spcPct val="0"/>
              </a:spcBef>
              <a:spcAft>
                <a:spcPct val="15000"/>
              </a:spcAft>
            </a:pPr>
            <a:endParaRPr lang="pt-PT" sz="2300" dirty="0"/>
          </a:p>
        </p:txBody>
      </p:sp>
      <p:sp>
        <p:nvSpPr>
          <p:cNvPr id="7" name="Freeform 14"/>
          <p:cNvSpPr/>
          <p:nvPr/>
        </p:nvSpPr>
        <p:spPr>
          <a:xfrm>
            <a:off x="1089072" y="4254909"/>
            <a:ext cx="4795093" cy="652800"/>
          </a:xfrm>
          <a:custGeom>
            <a:avLst/>
            <a:gdLst>
              <a:gd name="connsiteX0" fmla="*/ 0 w 3596320"/>
              <a:gd name="connsiteY0" fmla="*/ 0 h 489600"/>
              <a:gd name="connsiteX1" fmla="*/ 3596320 w 3596320"/>
              <a:gd name="connsiteY1" fmla="*/ 0 h 489600"/>
              <a:gd name="connsiteX2" fmla="*/ 3596320 w 3596320"/>
              <a:gd name="connsiteY2" fmla="*/ 489600 h 489600"/>
              <a:gd name="connsiteX3" fmla="*/ 0 w 3596320"/>
              <a:gd name="connsiteY3" fmla="*/ 489600 h 489600"/>
              <a:gd name="connsiteX4" fmla="*/ 0 w 3596320"/>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320" h="489600">
                <a:moveTo>
                  <a:pt x="0" y="0"/>
                </a:moveTo>
                <a:lnTo>
                  <a:pt x="3596320" y="0"/>
                </a:lnTo>
                <a:lnTo>
                  <a:pt x="3596320" y="489600"/>
                </a:lnTo>
                <a:lnTo>
                  <a:pt x="0" y="489600"/>
                </a:lnTo>
                <a:lnTo>
                  <a:pt x="0" y="0"/>
                </a:lnTo>
                <a:close/>
              </a:path>
            </a:pathLst>
          </a:custGeom>
          <a:solidFill>
            <a:schemeClr val="accent1"/>
          </a:solidFill>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0904" tIns="69088" rIns="120904" bIns="69088" numCol="1" spcCol="1270" anchor="ctr" anchorCtr="0">
            <a:noAutofit/>
          </a:bodyPr>
          <a:lstStyle/>
          <a:p>
            <a:pPr algn="ctr" defTabSz="1007508">
              <a:lnSpc>
                <a:spcPct val="90000"/>
              </a:lnSpc>
              <a:spcBef>
                <a:spcPct val="0"/>
              </a:spcBef>
              <a:spcAft>
                <a:spcPct val="35000"/>
              </a:spcAft>
            </a:pPr>
            <a:r>
              <a:rPr lang="pt-PT" sz="2300" dirty="0" err="1"/>
              <a:t>Fexofenadina</a:t>
            </a:r>
            <a:r>
              <a:rPr lang="pt-PT" sz="2300" dirty="0"/>
              <a:t> 120 mg</a:t>
            </a:r>
          </a:p>
        </p:txBody>
      </p:sp>
      <p:sp>
        <p:nvSpPr>
          <p:cNvPr id="9" name="Freeform 11"/>
          <p:cNvSpPr/>
          <p:nvPr/>
        </p:nvSpPr>
        <p:spPr>
          <a:xfrm>
            <a:off x="6555479" y="2016262"/>
            <a:ext cx="4795093" cy="2238647"/>
          </a:xfrm>
          <a:custGeom>
            <a:avLst/>
            <a:gdLst>
              <a:gd name="connsiteX0" fmla="*/ 0 w 3596320"/>
              <a:gd name="connsiteY0" fmla="*/ 0 h 1423282"/>
              <a:gd name="connsiteX1" fmla="*/ 3596320 w 3596320"/>
              <a:gd name="connsiteY1" fmla="*/ 0 h 1423282"/>
              <a:gd name="connsiteX2" fmla="*/ 3596320 w 3596320"/>
              <a:gd name="connsiteY2" fmla="*/ 1423282 h 1423282"/>
              <a:gd name="connsiteX3" fmla="*/ 0 w 3596320"/>
              <a:gd name="connsiteY3" fmla="*/ 1423282 h 1423282"/>
              <a:gd name="connsiteX4" fmla="*/ 0 w 3596320"/>
              <a:gd name="connsiteY4" fmla="*/ 0 h 1423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320" h="1423282">
                <a:moveTo>
                  <a:pt x="0" y="0"/>
                </a:moveTo>
                <a:lnTo>
                  <a:pt x="3596320" y="0"/>
                </a:lnTo>
                <a:lnTo>
                  <a:pt x="3596320" y="1423282"/>
                </a:lnTo>
                <a:lnTo>
                  <a:pt x="0" y="1423282"/>
                </a:lnTo>
                <a:lnTo>
                  <a:pt x="0" y="0"/>
                </a:lnTo>
                <a:close/>
              </a:path>
            </a:pathLst>
          </a:custGeom>
          <a:solidFill>
            <a:schemeClr val="accent1">
              <a:alpha val="40000"/>
            </a:schemeClr>
          </a:solidFill>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0" lvl="1" defTabSz="1007508">
              <a:lnSpc>
                <a:spcPct val="90000"/>
              </a:lnSpc>
              <a:spcBef>
                <a:spcPct val="0"/>
              </a:spcBef>
              <a:spcAft>
                <a:spcPct val="15000"/>
              </a:spcAft>
            </a:pPr>
            <a:r>
              <a:rPr lang="en-US" sz="2400" b="1" dirty="0" err="1">
                <a:solidFill>
                  <a:schemeClr val="accent1"/>
                </a:solidFill>
              </a:rPr>
              <a:t>Glucocorticoides</a:t>
            </a:r>
            <a:r>
              <a:rPr lang="en-US" sz="2400" b="1" dirty="0">
                <a:solidFill>
                  <a:schemeClr val="accent1"/>
                </a:solidFill>
              </a:rPr>
              <a:t> </a:t>
            </a:r>
            <a:r>
              <a:rPr lang="en-US" sz="2400" b="1" dirty="0" err="1">
                <a:solidFill>
                  <a:schemeClr val="accent1"/>
                </a:solidFill>
              </a:rPr>
              <a:t>nasais</a:t>
            </a:r>
            <a:endParaRPr lang="pt-PT" sz="2300" dirty="0">
              <a:solidFill>
                <a:schemeClr val="accent1"/>
              </a:solidFill>
            </a:endParaRPr>
          </a:p>
          <a:p>
            <a:pPr marL="0" lvl="1" defTabSz="1007508">
              <a:lnSpc>
                <a:spcPct val="90000"/>
              </a:lnSpc>
              <a:spcBef>
                <a:spcPct val="0"/>
              </a:spcBef>
              <a:spcAft>
                <a:spcPct val="15000"/>
              </a:spcAft>
            </a:pPr>
            <a:endParaRPr lang="en-US" sz="2400" b="1" dirty="0">
              <a:solidFill>
                <a:schemeClr val="accent1"/>
              </a:solidFill>
            </a:endParaRPr>
          </a:p>
          <a:p>
            <a:pPr marL="342900" lvl="1" indent="-342900" defTabSz="1007508">
              <a:lnSpc>
                <a:spcPct val="90000"/>
              </a:lnSpc>
              <a:spcBef>
                <a:spcPct val="0"/>
              </a:spcBef>
              <a:spcAft>
                <a:spcPct val="15000"/>
              </a:spcAft>
              <a:buClr>
                <a:srgbClr val="C00000"/>
              </a:buClr>
              <a:buFont typeface="Wingdings" panose="05000000000000000000" pitchFamily="2" charset="2"/>
              <a:buChar char="v"/>
            </a:pPr>
            <a:r>
              <a:rPr lang="pt-PT" sz="2300" dirty="0">
                <a:solidFill>
                  <a:schemeClr val="accent1"/>
                </a:solidFill>
              </a:rPr>
              <a:t>Doentes com RA moderada a grave ou com todos os sintomas nasais RA.</a:t>
            </a:r>
          </a:p>
          <a:p>
            <a:pPr marL="228594" lvl="1" indent="-228594" defTabSz="1007508">
              <a:lnSpc>
                <a:spcPct val="90000"/>
              </a:lnSpc>
              <a:spcBef>
                <a:spcPct val="0"/>
              </a:spcBef>
              <a:spcAft>
                <a:spcPct val="15000"/>
              </a:spcAft>
              <a:buChar char="••"/>
            </a:pPr>
            <a:endParaRPr lang="pt-PT" sz="2300" dirty="0">
              <a:solidFill>
                <a:schemeClr val="accent1"/>
              </a:solidFill>
            </a:endParaRPr>
          </a:p>
          <a:p>
            <a:pPr marL="0" lvl="1" defTabSz="1007508">
              <a:lnSpc>
                <a:spcPct val="90000"/>
              </a:lnSpc>
              <a:spcBef>
                <a:spcPct val="0"/>
              </a:spcBef>
              <a:spcAft>
                <a:spcPct val="15000"/>
              </a:spcAft>
            </a:pPr>
            <a:endParaRPr lang="pt-PT" sz="2300" dirty="0">
              <a:solidFill>
                <a:schemeClr val="accent1"/>
              </a:solidFill>
            </a:endParaRPr>
          </a:p>
          <a:p>
            <a:pPr marL="0" lvl="1" defTabSz="1007508">
              <a:lnSpc>
                <a:spcPct val="90000"/>
              </a:lnSpc>
              <a:spcBef>
                <a:spcPct val="0"/>
              </a:spcBef>
              <a:spcAft>
                <a:spcPct val="15000"/>
              </a:spcAft>
            </a:pPr>
            <a:endParaRPr lang="pt-PT" sz="2300" dirty="0"/>
          </a:p>
        </p:txBody>
      </p:sp>
      <p:sp>
        <p:nvSpPr>
          <p:cNvPr id="10" name="Freeform 9"/>
          <p:cNvSpPr/>
          <p:nvPr/>
        </p:nvSpPr>
        <p:spPr>
          <a:xfrm>
            <a:off x="6555479" y="4254909"/>
            <a:ext cx="4795093" cy="652800"/>
          </a:xfrm>
          <a:custGeom>
            <a:avLst/>
            <a:gdLst>
              <a:gd name="connsiteX0" fmla="*/ 0 w 3596320"/>
              <a:gd name="connsiteY0" fmla="*/ 0 h 489600"/>
              <a:gd name="connsiteX1" fmla="*/ 3596320 w 3596320"/>
              <a:gd name="connsiteY1" fmla="*/ 0 h 489600"/>
              <a:gd name="connsiteX2" fmla="*/ 3596320 w 3596320"/>
              <a:gd name="connsiteY2" fmla="*/ 489600 h 489600"/>
              <a:gd name="connsiteX3" fmla="*/ 0 w 3596320"/>
              <a:gd name="connsiteY3" fmla="*/ 489600 h 489600"/>
              <a:gd name="connsiteX4" fmla="*/ 0 w 3596320"/>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320" h="489600">
                <a:moveTo>
                  <a:pt x="0" y="0"/>
                </a:moveTo>
                <a:lnTo>
                  <a:pt x="3596320" y="0"/>
                </a:lnTo>
                <a:lnTo>
                  <a:pt x="3596320" y="489600"/>
                </a:lnTo>
                <a:lnTo>
                  <a:pt x="0" y="489600"/>
                </a:lnTo>
                <a:lnTo>
                  <a:pt x="0" y="0"/>
                </a:lnTo>
                <a:close/>
              </a:path>
            </a:pathLst>
          </a:custGeom>
          <a:solidFill>
            <a:schemeClr val="accent1"/>
          </a:solidFill>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0904" tIns="69088" rIns="120904" bIns="69088" numCol="1" spcCol="1270" anchor="ctr" anchorCtr="0">
            <a:noAutofit/>
          </a:bodyPr>
          <a:lstStyle/>
          <a:p>
            <a:pPr algn="ctr" defTabSz="1007508">
              <a:lnSpc>
                <a:spcPct val="90000"/>
              </a:lnSpc>
              <a:spcBef>
                <a:spcPct val="0"/>
              </a:spcBef>
              <a:spcAft>
                <a:spcPct val="35000"/>
              </a:spcAft>
            </a:pPr>
            <a:r>
              <a:rPr lang="pt-PT" sz="2300" dirty="0" err="1"/>
              <a:t>Triamcinolona</a:t>
            </a:r>
            <a:r>
              <a:rPr lang="pt-PT" sz="2300" dirty="0"/>
              <a:t> Spray Nasal</a:t>
            </a:r>
          </a:p>
        </p:txBody>
      </p:sp>
      <p:sp>
        <p:nvSpPr>
          <p:cNvPr id="11" name="Rectangle 10"/>
          <p:cNvSpPr/>
          <p:nvPr/>
        </p:nvSpPr>
        <p:spPr>
          <a:xfrm>
            <a:off x="1089072" y="5000176"/>
            <a:ext cx="4795093" cy="410882"/>
          </a:xfrm>
          <a:prstGeom prst="rect">
            <a:avLst/>
          </a:prstGeom>
        </p:spPr>
        <p:txBody>
          <a:bodyPr wrap="square">
            <a:spAutoFit/>
          </a:bodyPr>
          <a:lstStyle/>
          <a:p>
            <a:pPr marL="380990" lvl="1" indent="-380990" defTabSz="1007508">
              <a:lnSpc>
                <a:spcPct val="90000"/>
              </a:lnSpc>
              <a:spcBef>
                <a:spcPct val="0"/>
              </a:spcBef>
              <a:spcAft>
                <a:spcPct val="15000"/>
              </a:spcAft>
              <a:buFont typeface="Wingdings" panose="05000000000000000000" pitchFamily="2" charset="2"/>
              <a:buChar char="ü"/>
            </a:pPr>
            <a:r>
              <a:rPr lang="pt-PT" sz="2300" dirty="0">
                <a:solidFill>
                  <a:schemeClr val="accent1"/>
                </a:solidFill>
              </a:rPr>
              <a:t>Doentes ≥12 anos.</a:t>
            </a:r>
          </a:p>
        </p:txBody>
      </p:sp>
      <p:sp>
        <p:nvSpPr>
          <p:cNvPr id="12" name="Rectangle 12"/>
          <p:cNvSpPr/>
          <p:nvPr/>
        </p:nvSpPr>
        <p:spPr>
          <a:xfrm>
            <a:off x="6555479" y="5000176"/>
            <a:ext cx="4795093" cy="410882"/>
          </a:xfrm>
          <a:prstGeom prst="rect">
            <a:avLst/>
          </a:prstGeom>
        </p:spPr>
        <p:txBody>
          <a:bodyPr wrap="square">
            <a:spAutoFit/>
          </a:bodyPr>
          <a:lstStyle/>
          <a:p>
            <a:pPr marL="380990" lvl="1" indent="-380990" defTabSz="1007508">
              <a:lnSpc>
                <a:spcPct val="90000"/>
              </a:lnSpc>
              <a:spcBef>
                <a:spcPct val="0"/>
              </a:spcBef>
              <a:spcAft>
                <a:spcPct val="15000"/>
              </a:spcAft>
              <a:buFont typeface="Wingdings" panose="05000000000000000000" pitchFamily="2" charset="2"/>
              <a:buChar char="ü"/>
            </a:pPr>
            <a:r>
              <a:rPr lang="pt-PT" sz="2300" dirty="0">
                <a:solidFill>
                  <a:schemeClr val="accent1"/>
                </a:solidFill>
              </a:rPr>
              <a:t>Doentes ≥18 anos.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0811" y="1120462"/>
            <a:ext cx="10972800" cy="360608"/>
          </a:xfrm>
        </p:spPr>
        <p:txBody>
          <a:bodyPr/>
          <a:lstStyle/>
          <a:p>
            <a:r>
              <a:rPr lang="pt-PT" sz="2400" dirty="0" err="1">
                <a:latin typeface="Calibri" panose="020F0502020204030204" pitchFamily="34" charset="0"/>
                <a:cs typeface="Calibri" panose="020F0502020204030204" pitchFamily="34" charset="0"/>
              </a:rPr>
              <a:t>Acetonido</a:t>
            </a:r>
            <a:r>
              <a:rPr lang="pt-PT" sz="2400" dirty="0">
                <a:latin typeface="Calibri" panose="020F0502020204030204" pitchFamily="34" charset="0"/>
                <a:cs typeface="Calibri" panose="020F0502020204030204" pitchFamily="34" charset="0"/>
              </a:rPr>
              <a:t> de </a:t>
            </a:r>
            <a:r>
              <a:rPr lang="pt-PT" sz="2400" dirty="0" err="1">
                <a:latin typeface="Calibri" panose="020F0502020204030204" pitchFamily="34" charset="0"/>
                <a:cs typeface="Calibri" panose="020F0502020204030204" pitchFamily="34" charset="0"/>
              </a:rPr>
              <a:t>Triamcinolona</a:t>
            </a:r>
            <a:r>
              <a:rPr lang="pt-PT" sz="2400" dirty="0">
                <a:latin typeface="Calibri" panose="020F0502020204030204" pitchFamily="34" charset="0"/>
                <a:cs typeface="Calibri" panose="020F0502020204030204" pitchFamily="34" charset="0"/>
              </a:rPr>
              <a:t> Spray Nasal   </a:t>
            </a:r>
            <a:r>
              <a:rPr lang="pt-PT" dirty="0">
                <a:solidFill>
                  <a:schemeClr val="accent1"/>
                </a:solidFill>
                <a:latin typeface="Calibri" panose="020F0502020204030204" pitchFamily="34" charset="0"/>
              </a:rPr>
              <a:t>preferido pelos doentes </a:t>
            </a:r>
            <a:br>
              <a:rPr lang="en-US" dirty="0">
                <a:solidFill>
                  <a:schemeClr val="accent1"/>
                </a:solidFill>
                <a:latin typeface="Calibri" panose="020F0502020204030204" pitchFamily="34" charset="0"/>
                <a:cs typeface="Calibri" panose="020F0502020204030204" pitchFamily="34" charset="0"/>
              </a:rPr>
            </a:br>
            <a:endParaRPr lang="pt-PT" dirty="0">
              <a:solidFill>
                <a:schemeClr val="accent1"/>
              </a:solidFill>
            </a:endParaRPr>
          </a:p>
        </p:txBody>
      </p:sp>
      <p:sp>
        <p:nvSpPr>
          <p:cNvPr id="3" name="Marcador de Posição do Texto 2"/>
          <p:cNvSpPr>
            <a:spLocks noGrp="1"/>
          </p:cNvSpPr>
          <p:nvPr>
            <p:ph type="body" sz="quarter" idx="10"/>
          </p:nvPr>
        </p:nvSpPr>
        <p:spPr>
          <a:xfrm>
            <a:off x="364859" y="5635490"/>
            <a:ext cx="11582443" cy="295162"/>
          </a:xfrm>
        </p:spPr>
        <p:txBody>
          <a:bodyPr>
            <a:noAutofit/>
          </a:bodyPr>
          <a:lstStyle/>
          <a:p>
            <a:r>
              <a:rPr lang="en-US" sz="1200" dirty="0"/>
              <a:t>1- Stokes M</a:t>
            </a:r>
            <a:r>
              <a:rPr lang="en-US" sz="1200" baseline="30000" dirty="0"/>
              <a:t> </a:t>
            </a:r>
            <a:r>
              <a:rPr lang="en-US" sz="1200" dirty="0"/>
              <a:t>et al. Evaluation of patients' preferences for </a:t>
            </a:r>
            <a:r>
              <a:rPr lang="en-US" sz="1200" dirty="0" err="1"/>
              <a:t>triamcinolone</a:t>
            </a:r>
            <a:r>
              <a:rPr lang="en-US" sz="1200" dirty="0"/>
              <a:t> </a:t>
            </a:r>
            <a:r>
              <a:rPr lang="en-US" sz="1200" dirty="0" err="1"/>
              <a:t>acetonide</a:t>
            </a:r>
            <a:r>
              <a:rPr lang="en-US" sz="1200" dirty="0"/>
              <a:t> aqueous, </a:t>
            </a:r>
            <a:r>
              <a:rPr lang="en-US" sz="1200" dirty="0" err="1"/>
              <a:t>fluticasone</a:t>
            </a:r>
            <a:r>
              <a:rPr lang="en-US" sz="1200" dirty="0"/>
              <a:t> propionate, and </a:t>
            </a:r>
            <a:r>
              <a:rPr lang="en-US" sz="1200" dirty="0" err="1"/>
              <a:t>mometasone</a:t>
            </a:r>
            <a:r>
              <a:rPr lang="en-US" sz="1200" dirty="0"/>
              <a:t> </a:t>
            </a:r>
            <a:r>
              <a:rPr lang="en-US" sz="1200" dirty="0" err="1"/>
              <a:t>furoate</a:t>
            </a:r>
            <a:r>
              <a:rPr lang="en-US" sz="1200" dirty="0"/>
              <a:t> nasal sprays in patients with allergic rhinitis. </a:t>
            </a:r>
            <a:r>
              <a:rPr lang="en-US" sz="1200" dirty="0" err="1"/>
              <a:t>Otolaryngol</a:t>
            </a:r>
            <a:r>
              <a:rPr lang="en-US" sz="1200" dirty="0"/>
              <a:t> Head Neck Surg. 2004 Sep;131(3):225-31.</a:t>
            </a:r>
          </a:p>
          <a:p>
            <a:r>
              <a:rPr lang="en-US" sz="1200" dirty="0"/>
              <a:t>2-Lumry W. A comparison of once-daily </a:t>
            </a:r>
            <a:r>
              <a:rPr lang="en-US" sz="1200" dirty="0" err="1"/>
              <a:t>triamcinolone</a:t>
            </a:r>
            <a:r>
              <a:rPr lang="en-US" sz="1200" dirty="0"/>
              <a:t> </a:t>
            </a:r>
            <a:r>
              <a:rPr lang="en-US" sz="1200" dirty="0" err="1"/>
              <a:t>acetonide</a:t>
            </a:r>
            <a:r>
              <a:rPr lang="en-US" sz="1200" dirty="0"/>
              <a:t> aqueous and twice-daily </a:t>
            </a:r>
            <a:r>
              <a:rPr lang="en-US" sz="1200" dirty="0" err="1"/>
              <a:t>beclomethasone</a:t>
            </a:r>
            <a:r>
              <a:rPr lang="en-US" sz="1200" dirty="0"/>
              <a:t> </a:t>
            </a:r>
            <a:r>
              <a:rPr lang="en-US" sz="1200" dirty="0" err="1"/>
              <a:t>dipropionate</a:t>
            </a:r>
            <a:r>
              <a:rPr lang="en-US" sz="1200" dirty="0"/>
              <a:t> aqueous nasal sprays in the treatment of seasonal allergic rhinitis. Allergy Asthma Proc. 2003 May-Jun;24(3):203-10.</a:t>
            </a:r>
          </a:p>
          <a:p>
            <a:pPr algn="ctr"/>
            <a:endParaRPr lang="pt-PT" sz="1200" b="1" dirty="0"/>
          </a:p>
        </p:txBody>
      </p:sp>
      <p:pic>
        <p:nvPicPr>
          <p:cNvPr id="5" name="Picture 6"/>
          <p:cNvPicPr>
            <a:picLocks noGrp="1" noChangeAspect="1"/>
          </p:cNvPicPr>
          <p:nvPr>
            <p:ph idx="1"/>
          </p:nvPr>
        </p:nvPicPr>
        <p:blipFill>
          <a:blip r:embed="rId2"/>
          <a:stretch>
            <a:fillRect/>
          </a:stretch>
        </p:blipFill>
        <p:spPr>
          <a:xfrm>
            <a:off x="2385060" y="2145983"/>
            <a:ext cx="6812280" cy="3413760"/>
          </a:xfrm>
          <a:prstGeom prst="rect">
            <a:avLst/>
          </a:prstGeom>
        </p:spPr>
      </p:pic>
      <p:sp>
        <p:nvSpPr>
          <p:cNvPr id="6" name="CaixaDeTexto 5"/>
          <p:cNvSpPr txBox="1"/>
          <p:nvPr/>
        </p:nvSpPr>
        <p:spPr>
          <a:xfrm>
            <a:off x="4623515" y="1429555"/>
            <a:ext cx="4430333" cy="141668"/>
          </a:xfrm>
          <a:prstGeom prst="rect">
            <a:avLst/>
          </a:prstGeom>
          <a:noFill/>
        </p:spPr>
        <p:txBody>
          <a:bodyPr vert="horz" wrap="square" lIns="91440" tIns="45720" rIns="91440" bIns="45720" rtlCol="0" anchor="ctr">
            <a:noAutofit/>
          </a:bodyPr>
          <a:lstStyle/>
          <a:p>
            <a:pPr algn="ctr"/>
            <a:endParaRPr lang="pt-PT" sz="2400" dirty="0"/>
          </a:p>
        </p:txBody>
      </p:sp>
      <p:sp>
        <p:nvSpPr>
          <p:cNvPr id="7" name="CaixaDeTexto 6"/>
          <p:cNvSpPr txBox="1"/>
          <p:nvPr/>
        </p:nvSpPr>
        <p:spPr>
          <a:xfrm>
            <a:off x="4971245" y="1622738"/>
            <a:ext cx="914400" cy="914400"/>
          </a:xfrm>
          <a:prstGeom prst="rect">
            <a:avLst/>
          </a:prstGeom>
          <a:noFill/>
        </p:spPr>
        <p:txBody>
          <a:bodyPr vert="horz" wrap="none" lIns="91440" tIns="45720" rIns="91440" bIns="45720" rtlCol="0" anchor="ctr">
            <a:noAutofit/>
          </a:bodyPr>
          <a:lstStyle/>
          <a:p>
            <a:pPr algn="ctr"/>
            <a:endParaRPr lang="pt-PT" sz="2400" dirty="0"/>
          </a:p>
        </p:txBody>
      </p:sp>
      <p:sp>
        <p:nvSpPr>
          <p:cNvPr id="9" name="CaixaDeTexto 8"/>
          <p:cNvSpPr txBox="1"/>
          <p:nvPr/>
        </p:nvSpPr>
        <p:spPr>
          <a:xfrm>
            <a:off x="1178416" y="1429555"/>
            <a:ext cx="10161432" cy="618185"/>
          </a:xfrm>
          <a:prstGeom prst="rect">
            <a:avLst/>
          </a:prstGeom>
          <a:noFill/>
        </p:spPr>
        <p:txBody>
          <a:bodyPr vert="horz" wrap="none" lIns="91440" tIns="45720" rIns="91440" bIns="45720" rtlCol="0" anchor="ctr">
            <a:noAutofit/>
          </a:bodyPr>
          <a:lstStyle/>
          <a:p>
            <a:pPr algn="ctr"/>
            <a:r>
              <a:rPr lang="pt-PT" sz="2400" b="1" dirty="0">
                <a:solidFill>
                  <a:schemeClr val="accent1"/>
                </a:solidFill>
              </a:rPr>
              <a:t>vs.  Fluticasona</a:t>
            </a:r>
            <a:r>
              <a:rPr lang="pt-PT" sz="2400" b="1" baseline="30000" dirty="0">
                <a:solidFill>
                  <a:schemeClr val="accent1"/>
                </a:solidFill>
              </a:rPr>
              <a:t>1</a:t>
            </a:r>
            <a:r>
              <a:rPr lang="pt-PT" sz="2400" b="1" dirty="0">
                <a:solidFill>
                  <a:schemeClr val="accent1"/>
                </a:solidFill>
              </a:rPr>
              <a:t>, Mometasona</a:t>
            </a:r>
            <a:r>
              <a:rPr lang="pt-PT" sz="2400" b="1" baseline="30000" dirty="0">
                <a:solidFill>
                  <a:schemeClr val="accent1"/>
                </a:solidFill>
              </a:rPr>
              <a:t>1</a:t>
            </a:r>
            <a:r>
              <a:rPr lang="pt-PT" sz="2400" b="1" dirty="0">
                <a:solidFill>
                  <a:schemeClr val="accent1"/>
                </a:solidFill>
              </a:rPr>
              <a:t> , e Beclometasona</a:t>
            </a:r>
            <a:r>
              <a:rPr lang="pt-PT" sz="2400" b="1" baseline="30000" dirty="0">
                <a:solidFill>
                  <a:schemeClr val="accent1"/>
                </a:solidFill>
              </a:rPr>
              <a:t>2</a:t>
            </a:r>
            <a:r>
              <a:rPr lang="pt-PT" sz="2400" b="1" dirty="0">
                <a:solidFill>
                  <a:schemeClr val="accent1"/>
                </a:solidFill>
              </a:rPr>
              <a:t>  </a:t>
            </a:r>
          </a:p>
          <a:p>
            <a:pPr algn="ctr"/>
            <a:endParaRPr lang="pt-PT" sz="2400" dirty="0"/>
          </a:p>
        </p:txBody>
      </p:sp>
      <p:sp>
        <p:nvSpPr>
          <p:cNvPr id="10" name="CaixaDeTexto 9"/>
          <p:cNvSpPr txBox="1"/>
          <p:nvPr/>
        </p:nvSpPr>
        <p:spPr>
          <a:xfrm>
            <a:off x="2859110" y="193182"/>
            <a:ext cx="5563673" cy="721217"/>
          </a:xfrm>
          <a:prstGeom prst="rect">
            <a:avLst/>
          </a:prstGeom>
          <a:noFill/>
        </p:spPr>
        <p:txBody>
          <a:bodyPr vert="horz" wrap="none" lIns="91440" tIns="45720" rIns="91440" bIns="45720" rtlCol="0" anchor="ctr">
            <a:noAutofit/>
          </a:bodyPr>
          <a:lstStyle/>
          <a:p>
            <a:pPr algn="ctr"/>
            <a:endParaRPr lang="pt-PT" sz="2400" dirty="0"/>
          </a:p>
        </p:txBody>
      </p:sp>
      <p:sp>
        <p:nvSpPr>
          <p:cNvPr id="11" name="CaixaDeTexto 10"/>
          <p:cNvSpPr txBox="1"/>
          <p:nvPr/>
        </p:nvSpPr>
        <p:spPr>
          <a:xfrm>
            <a:off x="3232597" y="321972"/>
            <a:ext cx="6053070" cy="425003"/>
          </a:xfrm>
          <a:prstGeom prst="rect">
            <a:avLst/>
          </a:prstGeom>
          <a:noFill/>
        </p:spPr>
        <p:txBody>
          <a:bodyPr vert="horz" wrap="square" lIns="91440" tIns="45720" rIns="91440" bIns="45720" rtlCol="0" anchor="ctr">
            <a:noAutofit/>
          </a:bodyPr>
          <a:lstStyle/>
          <a:p>
            <a:pPr algn="ctr"/>
            <a:endParaRPr lang="pt-PT" sz="2400" dirty="0"/>
          </a:p>
        </p:txBody>
      </p:sp>
      <p:sp>
        <p:nvSpPr>
          <p:cNvPr id="12" name="CaixaDeTexto 11"/>
          <p:cNvSpPr txBox="1"/>
          <p:nvPr/>
        </p:nvSpPr>
        <p:spPr>
          <a:xfrm>
            <a:off x="5151549" y="321972"/>
            <a:ext cx="4275786" cy="425003"/>
          </a:xfrm>
          <a:prstGeom prst="rect">
            <a:avLst/>
          </a:prstGeom>
          <a:noFill/>
        </p:spPr>
        <p:txBody>
          <a:bodyPr vert="horz" wrap="square" lIns="91440" tIns="45720" rIns="91440" bIns="45720" rtlCol="0" anchor="ctr">
            <a:noAutofit/>
          </a:bodyPr>
          <a:lstStyle/>
          <a:p>
            <a:pPr algn="ctr"/>
            <a:endParaRPr lang="pt-PT" sz="2400" dirty="0"/>
          </a:p>
        </p:txBody>
      </p:sp>
      <p:sp>
        <p:nvSpPr>
          <p:cNvPr id="13" name="CaixaDeTexto 12"/>
          <p:cNvSpPr txBox="1"/>
          <p:nvPr/>
        </p:nvSpPr>
        <p:spPr>
          <a:xfrm>
            <a:off x="5303949" y="474372"/>
            <a:ext cx="4275786" cy="425003"/>
          </a:xfrm>
          <a:prstGeom prst="rect">
            <a:avLst/>
          </a:prstGeom>
          <a:noFill/>
        </p:spPr>
        <p:txBody>
          <a:bodyPr vert="horz" wrap="square" lIns="91440" tIns="45720" rIns="91440" bIns="45720" rtlCol="0" anchor="ctr">
            <a:noAutofit/>
          </a:bodyPr>
          <a:lstStyle/>
          <a:p>
            <a:pPr algn="ctr"/>
            <a:endParaRPr lang="pt-PT" sz="2400" dirty="0"/>
          </a:p>
        </p:txBody>
      </p:sp>
      <p:sp>
        <p:nvSpPr>
          <p:cNvPr id="14" name="CaixaDeTexto 13"/>
          <p:cNvSpPr txBox="1"/>
          <p:nvPr/>
        </p:nvSpPr>
        <p:spPr>
          <a:xfrm>
            <a:off x="3657600" y="321972"/>
            <a:ext cx="5061397" cy="270456"/>
          </a:xfrm>
          <a:prstGeom prst="rect">
            <a:avLst/>
          </a:prstGeom>
          <a:noFill/>
        </p:spPr>
        <p:txBody>
          <a:bodyPr vert="horz" wrap="square" lIns="91440" tIns="45720" rIns="91440" bIns="45720" rtlCol="0" anchor="ctr">
            <a:noAutofit/>
          </a:bodyPr>
          <a:lstStyle/>
          <a:p>
            <a:pPr algn="ctr"/>
            <a:r>
              <a:rPr lang="pt-PT" sz="3200" b="1" dirty="0">
                <a:solidFill>
                  <a:schemeClr val="accent1"/>
                </a:solidFill>
              </a:rPr>
              <a:t>Tratamento da Rinite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453" y="726808"/>
            <a:ext cx="10972800" cy="604800"/>
          </a:xfrm>
        </p:spPr>
        <p:txBody>
          <a:bodyPr>
            <a:normAutofit fontScale="90000"/>
          </a:bodyPr>
          <a:lstStyle/>
          <a:p>
            <a:r>
              <a:rPr lang="en-US" sz="2600" b="1" dirty="0" err="1"/>
              <a:t>Fexofenadina</a:t>
            </a:r>
            <a:r>
              <a:rPr lang="en-US" sz="2600" b="1" dirty="0"/>
              <a:t> 120 mg </a:t>
            </a:r>
            <a:r>
              <a:rPr lang="en-US" sz="2600" b="1" dirty="0" err="1"/>
              <a:t>melhora</a:t>
            </a:r>
            <a:r>
              <a:rPr lang="en-US" sz="2600" b="1" dirty="0"/>
              <a:t> </a:t>
            </a:r>
            <a:r>
              <a:rPr lang="en-US" sz="2600" b="1" dirty="0" err="1"/>
              <a:t>significativamente</a:t>
            </a:r>
            <a:r>
              <a:rPr lang="en-US" sz="2600" b="1" dirty="0"/>
              <a:t> a </a:t>
            </a:r>
            <a:r>
              <a:rPr lang="en-US" sz="2600" b="1" dirty="0" err="1"/>
              <a:t>qualidade</a:t>
            </a:r>
            <a:r>
              <a:rPr lang="en-US" sz="2600" b="1" dirty="0"/>
              <a:t> de </a:t>
            </a:r>
            <a:r>
              <a:rPr lang="en-US" sz="2600" b="1" dirty="0" err="1"/>
              <a:t>vida</a:t>
            </a:r>
            <a:r>
              <a:rPr lang="en-US" sz="2600" b="1" dirty="0"/>
              <a:t> do </a:t>
            </a:r>
            <a:r>
              <a:rPr lang="en-US" sz="2600" b="1" dirty="0" err="1"/>
              <a:t>doente</a:t>
            </a:r>
            <a:endParaRPr lang="pt-PT" sz="2600" b="1" dirty="0"/>
          </a:p>
        </p:txBody>
      </p:sp>
      <p:sp>
        <p:nvSpPr>
          <p:cNvPr id="9" name="Rectangle 8"/>
          <p:cNvSpPr/>
          <p:nvPr/>
        </p:nvSpPr>
        <p:spPr>
          <a:xfrm>
            <a:off x="348343" y="5763736"/>
            <a:ext cx="11843657" cy="461665"/>
          </a:xfrm>
          <a:prstGeom prst="rect">
            <a:avLst/>
          </a:prstGeom>
        </p:spPr>
        <p:txBody>
          <a:bodyPr wrap="square">
            <a:spAutoFit/>
          </a:bodyPr>
          <a:lstStyle/>
          <a:p>
            <a:pPr algn="r" defTabSz="914400" eaLnBrk="0" fontAlgn="base" hangingPunct="0">
              <a:spcBef>
                <a:spcPct val="20000"/>
              </a:spcBef>
              <a:spcAft>
                <a:spcPct val="0"/>
              </a:spcAft>
              <a:buClr>
                <a:srgbClr val="4D063F"/>
              </a:buClr>
              <a:buSzPct val="130000"/>
            </a:pPr>
            <a:r>
              <a:rPr lang="en-US" sz="1200" i="1" kern="0" dirty="0">
                <a:solidFill>
                  <a:srgbClr val="080808"/>
                </a:solidFill>
                <a:latin typeface="Calibri" panose="020F0502020204030204" pitchFamily="34" charset="0"/>
                <a:cs typeface="Calibri" panose="020F0502020204030204" pitchFamily="34" charset="0"/>
              </a:rPr>
              <a:t>Van </a:t>
            </a:r>
            <a:r>
              <a:rPr lang="en-US" sz="1200" i="1" kern="0" dirty="0" err="1">
                <a:solidFill>
                  <a:srgbClr val="080808"/>
                </a:solidFill>
                <a:latin typeface="Calibri" panose="020F0502020204030204" pitchFamily="34" charset="0"/>
                <a:cs typeface="Calibri" panose="020F0502020204030204" pitchFamily="34" charset="0"/>
              </a:rPr>
              <a:t>Cauwenberge</a:t>
            </a:r>
            <a:r>
              <a:rPr lang="en-US" sz="1200" i="1" kern="0" dirty="0">
                <a:solidFill>
                  <a:srgbClr val="080808"/>
                </a:solidFill>
                <a:latin typeface="Calibri" panose="020F0502020204030204" pitchFamily="34" charset="0"/>
                <a:cs typeface="Calibri" panose="020F0502020204030204" pitchFamily="34" charset="0"/>
              </a:rPr>
              <a:t> P, et al. Comparison of the efficacy, safety and quality of life provided by fexofenadine hydrochloride 120 mg, </a:t>
            </a:r>
            <a:r>
              <a:rPr lang="en-US" sz="1200" i="1" kern="0" dirty="0" err="1">
                <a:solidFill>
                  <a:srgbClr val="080808"/>
                </a:solidFill>
                <a:latin typeface="Calibri" panose="020F0502020204030204" pitchFamily="34" charset="0"/>
                <a:cs typeface="Calibri" panose="020F0502020204030204" pitchFamily="34" charset="0"/>
              </a:rPr>
              <a:t>loratadine</a:t>
            </a:r>
            <a:r>
              <a:rPr lang="en-US" sz="1200" i="1" kern="0" dirty="0">
                <a:solidFill>
                  <a:srgbClr val="080808"/>
                </a:solidFill>
                <a:latin typeface="Calibri" panose="020F0502020204030204" pitchFamily="34" charset="0"/>
                <a:cs typeface="Calibri" panose="020F0502020204030204" pitchFamily="34" charset="0"/>
              </a:rPr>
              <a:t> 10 mg and placebo administered once daily for the treatment of seasonal allergic rhinitis. </a:t>
            </a:r>
            <a:r>
              <a:rPr lang="en-US" sz="1200" i="1" kern="0" dirty="0" err="1">
                <a:solidFill>
                  <a:srgbClr val="080808"/>
                </a:solidFill>
                <a:latin typeface="Calibri" panose="020F0502020204030204" pitchFamily="34" charset="0"/>
                <a:cs typeface="Calibri" panose="020F0502020204030204" pitchFamily="34" charset="0"/>
              </a:rPr>
              <a:t>Clin</a:t>
            </a:r>
            <a:r>
              <a:rPr lang="en-US" sz="1200" i="1" kern="0" dirty="0">
                <a:solidFill>
                  <a:srgbClr val="080808"/>
                </a:solidFill>
                <a:latin typeface="Calibri" panose="020F0502020204030204" pitchFamily="34" charset="0"/>
                <a:cs typeface="Calibri" panose="020F0502020204030204" pitchFamily="34" charset="0"/>
              </a:rPr>
              <a:t> </a:t>
            </a:r>
            <a:r>
              <a:rPr lang="en-US" sz="1200" i="1" kern="0" dirty="0" err="1">
                <a:solidFill>
                  <a:srgbClr val="080808"/>
                </a:solidFill>
                <a:latin typeface="Calibri" panose="020F0502020204030204" pitchFamily="34" charset="0"/>
                <a:cs typeface="Calibri" panose="020F0502020204030204" pitchFamily="34" charset="0"/>
              </a:rPr>
              <a:t>Exp</a:t>
            </a:r>
            <a:r>
              <a:rPr lang="en-US" sz="1200" i="1" kern="0" dirty="0">
                <a:solidFill>
                  <a:srgbClr val="080808"/>
                </a:solidFill>
                <a:latin typeface="Calibri" panose="020F0502020204030204" pitchFamily="34" charset="0"/>
                <a:cs typeface="Calibri" panose="020F0502020204030204" pitchFamily="34" charset="0"/>
              </a:rPr>
              <a:t> All. 2000;30:891-899.</a:t>
            </a:r>
          </a:p>
        </p:txBody>
      </p:sp>
      <p:pic>
        <p:nvPicPr>
          <p:cNvPr id="5" name="Picture 4"/>
          <p:cNvPicPr>
            <a:picLocks noChangeAspect="1"/>
          </p:cNvPicPr>
          <p:nvPr/>
        </p:nvPicPr>
        <p:blipFill>
          <a:blip r:embed="rId3"/>
          <a:stretch>
            <a:fillRect/>
          </a:stretch>
        </p:blipFill>
        <p:spPr>
          <a:xfrm>
            <a:off x="1426728" y="2030617"/>
            <a:ext cx="9326251" cy="3101717"/>
          </a:xfrm>
          <a:prstGeom prst="rect">
            <a:avLst/>
          </a:prstGeom>
        </p:spPr>
      </p:pic>
      <p:sp>
        <p:nvSpPr>
          <p:cNvPr id="6" name="CaixaDeTexto 5"/>
          <p:cNvSpPr txBox="1"/>
          <p:nvPr/>
        </p:nvSpPr>
        <p:spPr>
          <a:xfrm>
            <a:off x="4699322" y="289367"/>
            <a:ext cx="5058136" cy="914400"/>
          </a:xfrm>
          <a:prstGeom prst="rect">
            <a:avLst/>
          </a:prstGeom>
          <a:noFill/>
        </p:spPr>
        <p:txBody>
          <a:bodyPr vert="horz" wrap="none" lIns="91440" tIns="45720" rIns="91440" bIns="45720" rtlCol="0" anchor="ctr">
            <a:noAutofit/>
          </a:bodyPr>
          <a:lstStyle/>
          <a:p>
            <a:pPr algn="ctr"/>
            <a:endParaRPr lang="pt-PT" sz="2400" dirty="0"/>
          </a:p>
        </p:txBody>
      </p:sp>
      <p:sp>
        <p:nvSpPr>
          <p:cNvPr id="7" name="CaixaDeTexto 6"/>
          <p:cNvSpPr txBox="1"/>
          <p:nvPr/>
        </p:nvSpPr>
        <p:spPr>
          <a:xfrm flipH="1">
            <a:off x="2574908" y="134887"/>
            <a:ext cx="7164729" cy="497712"/>
          </a:xfrm>
          <a:prstGeom prst="rect">
            <a:avLst/>
          </a:prstGeom>
          <a:noFill/>
        </p:spPr>
        <p:txBody>
          <a:bodyPr vert="horz" wrap="none" lIns="91440" tIns="45720" rIns="91440" bIns="45720" rtlCol="0" anchor="ctr">
            <a:noAutofit/>
          </a:bodyPr>
          <a:lstStyle/>
          <a:p>
            <a:pPr algn="ctr"/>
            <a:r>
              <a:rPr lang="pt-PT" sz="2800" b="1" dirty="0">
                <a:solidFill>
                  <a:schemeClr val="accent1"/>
                </a:solidFill>
              </a:rPr>
              <a:t>Tratamento da rinite</a:t>
            </a:r>
          </a:p>
        </p:txBody>
      </p:sp>
    </p:spTree>
    <p:extLst>
      <p:ext uri="{BB962C8B-B14F-4D97-AF65-F5344CB8AC3E}">
        <p14:creationId xmlns:p14="http://schemas.microsoft.com/office/powerpoint/2010/main" val="213830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8A9732-77DB-41D1-9746-0A2D63BBA6C6}"/>
              </a:ext>
            </a:extLst>
          </p:cNvPr>
          <p:cNvSpPr>
            <a:spLocks noGrp="1"/>
          </p:cNvSpPr>
          <p:nvPr>
            <p:ph type="title"/>
          </p:nvPr>
        </p:nvSpPr>
        <p:spPr/>
        <p:txBody>
          <a:bodyPr/>
          <a:lstStyle/>
          <a:p>
            <a:r>
              <a:rPr lang="es-ES" dirty="0" err="1"/>
              <a:t>Tratamento</a:t>
            </a:r>
            <a:r>
              <a:rPr lang="es-ES" dirty="0"/>
              <a:t> da </a:t>
            </a:r>
            <a:r>
              <a:rPr lang="es-ES" dirty="0" err="1"/>
              <a:t>rinite</a:t>
            </a:r>
            <a:endParaRPr lang="es-ES" dirty="0"/>
          </a:p>
        </p:txBody>
      </p:sp>
      <p:sp>
        <p:nvSpPr>
          <p:cNvPr id="3" name="Marcador de texto 2">
            <a:extLst>
              <a:ext uri="{FF2B5EF4-FFF2-40B4-BE49-F238E27FC236}">
                <a16:creationId xmlns:a16="http://schemas.microsoft.com/office/drawing/2014/main" id="{12DF2A5A-5918-474A-87E5-77D94788F938}"/>
              </a:ext>
            </a:extLst>
          </p:cNvPr>
          <p:cNvSpPr>
            <a:spLocks noGrp="1"/>
          </p:cNvSpPr>
          <p:nvPr>
            <p:ph type="body" sz="quarter" idx="12"/>
          </p:nvPr>
        </p:nvSpPr>
        <p:spPr>
          <a:xfrm>
            <a:off x="384606" y="5863321"/>
            <a:ext cx="11582443" cy="295162"/>
          </a:xfrm>
        </p:spPr>
        <p:txBody>
          <a:bodyPr>
            <a:noAutofit/>
          </a:bodyPr>
          <a:lstStyle/>
          <a:p>
            <a:r>
              <a:rPr lang="en-US" sz="1200" kern="0" dirty="0">
                <a:solidFill>
                  <a:srgbClr val="080808"/>
                </a:solidFill>
                <a:latin typeface="Calibri" panose="020F0502020204030204" pitchFamily="34" charset="0"/>
                <a:cs typeface="Calibri" panose="020F0502020204030204" pitchFamily="34" charset="0"/>
              </a:rPr>
              <a:t>Van </a:t>
            </a:r>
            <a:r>
              <a:rPr lang="en-US" sz="1200" kern="0" dirty="0" err="1">
                <a:solidFill>
                  <a:srgbClr val="080808"/>
                </a:solidFill>
                <a:latin typeface="Calibri" panose="020F0502020204030204" pitchFamily="34" charset="0"/>
                <a:cs typeface="Calibri" panose="020F0502020204030204" pitchFamily="34" charset="0"/>
              </a:rPr>
              <a:t>Cauwenberge</a:t>
            </a:r>
            <a:r>
              <a:rPr lang="en-US" sz="1200" kern="0" dirty="0">
                <a:solidFill>
                  <a:srgbClr val="080808"/>
                </a:solidFill>
                <a:latin typeface="Calibri" panose="020F0502020204030204" pitchFamily="34" charset="0"/>
                <a:cs typeface="Calibri" panose="020F0502020204030204" pitchFamily="34" charset="0"/>
              </a:rPr>
              <a:t> P, et al. Comparison of the efficacy, safety and quality of life provided by fexofenadine hydrochloride 120 mg, loratadine 10 mg and placebo administered once daily for the treatment of seasonal allergic rhinitis. Clin Exp All. 2000;30:891-899</a:t>
            </a:r>
          </a:p>
          <a:p>
            <a:endParaRPr lang="es-ES" sz="1200" dirty="0"/>
          </a:p>
        </p:txBody>
      </p:sp>
      <p:sp>
        <p:nvSpPr>
          <p:cNvPr id="4" name="Rectángulo 3">
            <a:extLst>
              <a:ext uri="{FF2B5EF4-FFF2-40B4-BE49-F238E27FC236}">
                <a16:creationId xmlns:a16="http://schemas.microsoft.com/office/drawing/2014/main" id="{B159AE69-E663-4ACA-BA8E-9E72EAD09F91}"/>
              </a:ext>
            </a:extLst>
          </p:cNvPr>
          <p:cNvSpPr/>
          <p:nvPr/>
        </p:nvSpPr>
        <p:spPr>
          <a:xfrm>
            <a:off x="769257" y="1253422"/>
            <a:ext cx="10813143" cy="1200329"/>
          </a:xfrm>
          <a:prstGeom prst="rect">
            <a:avLst/>
          </a:prstGeom>
        </p:spPr>
        <p:txBody>
          <a:bodyPr wrap="square">
            <a:spAutoFit/>
          </a:bodyPr>
          <a:lstStyle/>
          <a:p>
            <a:r>
              <a:rPr lang="en-US" b="1" dirty="0" err="1">
                <a:solidFill>
                  <a:schemeClr val="accent1"/>
                </a:solidFill>
                <a:latin typeface="Calibri" panose="020F0502020204030204" pitchFamily="34" charset="0"/>
                <a:cs typeface="Calibri" panose="020F0502020204030204" pitchFamily="34" charset="0"/>
              </a:rPr>
              <a:t>Fexofenadina</a:t>
            </a:r>
            <a:r>
              <a:rPr lang="en-US" b="1" dirty="0">
                <a:solidFill>
                  <a:schemeClr val="accent1"/>
                </a:solidFill>
                <a:latin typeface="Calibri" panose="020F0502020204030204" pitchFamily="34" charset="0"/>
                <a:cs typeface="Calibri" panose="020F0502020204030204" pitchFamily="34" charset="0"/>
              </a:rPr>
              <a:t> 120mg </a:t>
            </a:r>
            <a:r>
              <a:rPr lang="en-US" b="1" dirty="0" err="1">
                <a:solidFill>
                  <a:schemeClr val="accent1"/>
                </a:solidFill>
                <a:latin typeface="Calibri" panose="020F0502020204030204" pitchFamily="34" charset="0"/>
                <a:cs typeface="Calibri" panose="020F0502020204030204" pitchFamily="34" charset="0"/>
              </a:rPr>
              <a:t>mais</a:t>
            </a:r>
            <a:r>
              <a:rPr lang="en-US" b="1" dirty="0">
                <a:solidFill>
                  <a:schemeClr val="accent1"/>
                </a:solidFill>
                <a:latin typeface="Calibri" panose="020F0502020204030204" pitchFamily="34" charset="0"/>
                <a:cs typeface="Calibri" panose="020F0502020204030204" pitchFamily="34" charset="0"/>
              </a:rPr>
              <a:t> </a:t>
            </a:r>
            <a:r>
              <a:rPr lang="en-US" b="1" dirty="0" err="1">
                <a:solidFill>
                  <a:schemeClr val="accent1"/>
                </a:solidFill>
                <a:latin typeface="Calibri" panose="020F0502020204030204" pitchFamily="34" charset="0"/>
                <a:cs typeface="Calibri" panose="020F0502020204030204" pitchFamily="34" charset="0"/>
              </a:rPr>
              <a:t>eficaz</a:t>
            </a:r>
            <a:r>
              <a:rPr lang="en-US" b="1" dirty="0">
                <a:solidFill>
                  <a:schemeClr val="accent1"/>
                </a:solidFill>
                <a:latin typeface="Calibri" panose="020F0502020204030204" pitchFamily="34" charset="0"/>
                <a:cs typeface="Calibri" panose="020F0502020204030204" pitchFamily="34" charset="0"/>
              </a:rPr>
              <a:t> que </a:t>
            </a:r>
            <a:r>
              <a:rPr lang="en-US" b="1" dirty="0" err="1">
                <a:solidFill>
                  <a:schemeClr val="accent1"/>
                </a:solidFill>
                <a:latin typeface="Calibri" panose="020F0502020204030204" pitchFamily="34" charset="0"/>
                <a:cs typeface="Calibri" panose="020F0502020204030204" pitchFamily="34" charset="0"/>
              </a:rPr>
              <a:t>loratadina</a:t>
            </a:r>
            <a:r>
              <a:rPr lang="en-US" b="1" dirty="0">
                <a:solidFill>
                  <a:schemeClr val="accent1"/>
                </a:solidFill>
                <a:latin typeface="Calibri" panose="020F0502020204030204" pitchFamily="34" charset="0"/>
                <a:cs typeface="Calibri" panose="020F0502020204030204" pitchFamily="34" charset="0"/>
              </a:rPr>
              <a:t> 10mg no </a:t>
            </a:r>
            <a:r>
              <a:rPr lang="en-US" b="1" dirty="0" err="1">
                <a:solidFill>
                  <a:schemeClr val="accent1"/>
                </a:solidFill>
                <a:latin typeface="Calibri" panose="020F0502020204030204" pitchFamily="34" charset="0"/>
                <a:cs typeface="Calibri" panose="020F0502020204030204" pitchFamily="34" charset="0"/>
              </a:rPr>
              <a:t>alívio</a:t>
            </a:r>
            <a:r>
              <a:rPr lang="en-US" b="1" dirty="0">
                <a:solidFill>
                  <a:schemeClr val="accent1"/>
                </a:solidFill>
                <a:latin typeface="Calibri" panose="020F0502020204030204" pitchFamily="34" charset="0"/>
                <a:cs typeface="Calibri" panose="020F0502020204030204" pitchFamily="34" charset="0"/>
              </a:rPr>
              <a:t> de </a:t>
            </a:r>
            <a:r>
              <a:rPr lang="en-US" b="1" dirty="0" err="1">
                <a:solidFill>
                  <a:schemeClr val="accent1"/>
                </a:solidFill>
                <a:latin typeface="Calibri" panose="020F0502020204030204" pitchFamily="34" charset="0"/>
                <a:cs typeface="Calibri" panose="020F0502020204030204" pitchFamily="34" charset="0"/>
              </a:rPr>
              <a:t>sintomas</a:t>
            </a:r>
            <a:r>
              <a:rPr lang="en-US" b="1" dirty="0">
                <a:solidFill>
                  <a:schemeClr val="accent1"/>
                </a:solidFill>
                <a:latin typeface="Calibri" panose="020F0502020204030204" pitchFamily="34" charset="0"/>
                <a:cs typeface="Calibri" panose="020F0502020204030204" pitchFamily="34" charset="0"/>
              </a:rPr>
              <a:t> </a:t>
            </a:r>
            <a:r>
              <a:rPr lang="en-US" b="1" dirty="0" err="1">
                <a:solidFill>
                  <a:schemeClr val="accent1"/>
                </a:solidFill>
                <a:latin typeface="Calibri" panose="020F0502020204030204" pitchFamily="34" charset="0"/>
                <a:cs typeface="Calibri" panose="020F0502020204030204" pitchFamily="34" charset="0"/>
              </a:rPr>
              <a:t>oculares</a:t>
            </a:r>
            <a:r>
              <a:rPr lang="en-US" b="1" dirty="0">
                <a:solidFill>
                  <a:schemeClr val="accent1"/>
                </a:solidFill>
                <a:latin typeface="Calibri" panose="020F0502020204030204" pitchFamily="34" charset="0"/>
                <a:cs typeface="Calibri" panose="020F0502020204030204" pitchFamily="34" charset="0"/>
              </a:rPr>
              <a:t> e </a:t>
            </a:r>
            <a:r>
              <a:rPr lang="en-US" b="1" dirty="0" err="1">
                <a:solidFill>
                  <a:schemeClr val="accent1"/>
                </a:solidFill>
                <a:latin typeface="Calibri" panose="020F0502020204030204" pitchFamily="34" charset="0"/>
                <a:cs typeface="Calibri" panose="020F0502020204030204" pitchFamily="34" charset="0"/>
              </a:rPr>
              <a:t>congestão</a:t>
            </a:r>
            <a:r>
              <a:rPr lang="en-US" b="1" dirty="0">
                <a:solidFill>
                  <a:schemeClr val="accent1"/>
                </a:solidFill>
                <a:latin typeface="Calibri" panose="020F0502020204030204" pitchFamily="34" charset="0"/>
                <a:cs typeface="Calibri" panose="020F0502020204030204" pitchFamily="34" charset="0"/>
              </a:rPr>
              <a:t> nasal,</a:t>
            </a:r>
            <a:r>
              <a:rPr lang="pt-PT" b="1" dirty="0">
                <a:solidFill>
                  <a:schemeClr val="accent1"/>
                </a:solidFill>
              </a:rPr>
              <a:t> sem efeito sedativo, não atravessa a barreira  hematoencefálica/melhora significativamente a qualidade de vida do doente.</a:t>
            </a:r>
            <a:br>
              <a:rPr lang="pt-PT" b="1" dirty="0"/>
            </a:br>
            <a:endParaRPr lang="es-ES" dirty="0"/>
          </a:p>
        </p:txBody>
      </p:sp>
      <p:pic>
        <p:nvPicPr>
          <p:cNvPr id="5" name="Picture 1">
            <a:extLst>
              <a:ext uri="{FF2B5EF4-FFF2-40B4-BE49-F238E27FC236}">
                <a16:creationId xmlns:a16="http://schemas.microsoft.com/office/drawing/2014/main" id="{ED965124-6302-46E1-88E5-8E97329CC4FB}"/>
              </a:ext>
            </a:extLst>
          </p:cNvPr>
          <p:cNvPicPr>
            <a:picLocks noChangeAspect="1"/>
          </p:cNvPicPr>
          <p:nvPr/>
        </p:nvPicPr>
        <p:blipFill>
          <a:blip r:embed="rId2"/>
          <a:stretch>
            <a:fillRect/>
          </a:stretch>
        </p:blipFill>
        <p:spPr>
          <a:xfrm>
            <a:off x="1968984" y="1896049"/>
            <a:ext cx="8171177" cy="2837599"/>
          </a:xfrm>
          <a:prstGeom prst="rect">
            <a:avLst/>
          </a:prstGeom>
        </p:spPr>
      </p:pic>
      <p:sp>
        <p:nvSpPr>
          <p:cNvPr id="6" name="Content Placeholder 2">
            <a:extLst>
              <a:ext uri="{FF2B5EF4-FFF2-40B4-BE49-F238E27FC236}">
                <a16:creationId xmlns:a16="http://schemas.microsoft.com/office/drawing/2014/main" id="{507C22B8-807A-40F7-8087-12007EC6DB8A}"/>
              </a:ext>
            </a:extLst>
          </p:cNvPr>
          <p:cNvSpPr txBox="1">
            <a:spLocks/>
          </p:cNvSpPr>
          <p:nvPr/>
        </p:nvSpPr>
        <p:spPr>
          <a:xfrm>
            <a:off x="1263233" y="4891243"/>
            <a:ext cx="9582677" cy="485032"/>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spcAft>
                <a:spcPct val="0"/>
              </a:spcAft>
              <a:buClr>
                <a:srgbClr val="4D063F"/>
              </a:buClr>
              <a:buSzPct val="130000"/>
              <a:buFont typeface="Arial" pitchFamily="34" charset="0"/>
              <a:buNone/>
            </a:pPr>
            <a:r>
              <a:rPr lang="en-US" sz="1600" b="1" kern="0" dirty="0">
                <a:solidFill>
                  <a:schemeClr val="accent1"/>
                </a:solidFill>
                <a:latin typeface="Calibri" panose="020F0502020204030204" pitchFamily="34" charset="0"/>
                <a:cs typeface="Calibri" panose="020F0502020204030204" pitchFamily="34" charset="0"/>
              </a:rPr>
              <a:t>Multinational, double-blind, randomized, placebo controlled, 688 SAR’ patients received fexofenadine 120mg, loratadine 10mg or placebo, once daily for 2 weeks. </a:t>
            </a:r>
          </a:p>
          <a:p>
            <a:pPr marL="0" indent="0" algn="ctr" eaLnBrk="0" fontAlgn="base" hangingPunct="0">
              <a:spcAft>
                <a:spcPct val="0"/>
              </a:spcAft>
              <a:buClr>
                <a:srgbClr val="4D063F"/>
              </a:buClr>
              <a:buSzPct val="130000"/>
              <a:buFont typeface="Arial" pitchFamily="34" charset="0"/>
              <a:buNone/>
            </a:pPr>
            <a:r>
              <a:rPr lang="en-US" sz="1600" b="1" kern="0" dirty="0">
                <a:solidFill>
                  <a:schemeClr val="accent1"/>
                </a:solidFill>
                <a:latin typeface="Calibri" panose="020F0502020204030204" pitchFamily="34" charset="0"/>
                <a:cs typeface="Calibri" panose="020F0502020204030204" pitchFamily="34" charset="0"/>
              </a:rPr>
              <a:t>Histogram shows the mean 24-h reflective individual symptom scores from baseline. </a:t>
            </a:r>
          </a:p>
          <a:p>
            <a:pPr algn="ctr" eaLnBrk="0" fontAlgn="base" hangingPunct="0">
              <a:spcAft>
                <a:spcPct val="0"/>
              </a:spcAft>
              <a:buClr>
                <a:srgbClr val="4D063F"/>
              </a:buClr>
              <a:buSzPct val="130000"/>
              <a:buFont typeface="Wingdings" panose="05000000000000000000" pitchFamily="2" charset="2"/>
              <a:buChar char="§"/>
            </a:pPr>
            <a:endParaRPr lang="en-US" sz="1600" kern="0" dirty="0">
              <a:solidFill>
                <a:schemeClr val="accent1"/>
              </a:solidFill>
              <a:latin typeface="Calibri" panose="020F0502020204030204" pitchFamily="34" charset="0"/>
              <a:cs typeface="Calibri" panose="020F0502020204030204" pitchFamily="34" charset="0"/>
            </a:endParaRPr>
          </a:p>
          <a:p>
            <a:pPr marL="0" indent="0" algn="ctr" eaLnBrk="0" fontAlgn="base" hangingPunct="0">
              <a:spcAft>
                <a:spcPct val="0"/>
              </a:spcAft>
              <a:buClr>
                <a:srgbClr val="4D063F"/>
              </a:buClr>
              <a:buSzPct val="130000"/>
              <a:buFont typeface="Arial" pitchFamily="34" charset="0"/>
              <a:buNone/>
            </a:pPr>
            <a:endParaRPr lang="en-US" sz="1600" kern="0" dirty="0">
              <a:solidFill>
                <a:srgbClr val="080808"/>
              </a:solidFill>
              <a:latin typeface="Calibri" panose="020F0502020204030204" pitchFamily="34" charset="0"/>
              <a:cs typeface="Calibri" panose="020F0502020204030204" pitchFamily="34" charset="0"/>
            </a:endParaRPr>
          </a:p>
          <a:p>
            <a:pPr marL="0" indent="0" algn="ctr" eaLnBrk="0" fontAlgn="base" hangingPunct="0">
              <a:spcAft>
                <a:spcPct val="0"/>
              </a:spcAft>
              <a:buClr>
                <a:srgbClr val="4D063F"/>
              </a:buClr>
              <a:buSzPct val="130000"/>
              <a:buFont typeface="Arial" pitchFamily="34" charset="0"/>
              <a:buNone/>
            </a:pPr>
            <a:endParaRPr lang="en-US" sz="1600" kern="0" dirty="0">
              <a:solidFill>
                <a:srgbClr val="080808"/>
              </a:solidFill>
              <a:latin typeface="Calibri" panose="020F0502020204030204" pitchFamily="34" charset="0"/>
              <a:cs typeface="Calibri" panose="020F0502020204030204" pitchFamily="34" charset="0"/>
            </a:endParaRPr>
          </a:p>
          <a:p>
            <a:pPr marL="0" indent="0" algn="ctr" eaLnBrk="0" fontAlgn="base" hangingPunct="0">
              <a:spcAft>
                <a:spcPct val="0"/>
              </a:spcAft>
              <a:buClr>
                <a:srgbClr val="4D063F"/>
              </a:buClr>
              <a:buSzPct val="130000"/>
              <a:buFont typeface="Arial" pitchFamily="34" charset="0"/>
              <a:buNone/>
            </a:pPr>
            <a:endParaRPr lang="en-US" sz="1600" kern="0" dirty="0">
              <a:solidFill>
                <a:srgbClr val="080808"/>
              </a:solidFill>
              <a:latin typeface="Calibri" panose="020F0502020204030204" pitchFamily="34" charset="0"/>
              <a:cs typeface="Calibri" panose="020F0502020204030204" pitchFamily="34" charset="0"/>
            </a:endParaRPr>
          </a:p>
          <a:p>
            <a:pPr marL="0" indent="0" algn="ctr" eaLnBrk="0" fontAlgn="base" hangingPunct="0">
              <a:spcAft>
                <a:spcPct val="0"/>
              </a:spcAft>
              <a:buClr>
                <a:srgbClr val="4D063F"/>
              </a:buClr>
              <a:buSzPct val="130000"/>
              <a:buFont typeface="Arial" pitchFamily="34" charset="0"/>
              <a:buNone/>
            </a:pPr>
            <a:endParaRPr lang="en-US" sz="1600" kern="0" dirty="0">
              <a:solidFill>
                <a:srgbClr val="080808"/>
              </a:solidFill>
              <a:latin typeface="Calibri" panose="020F0502020204030204" pitchFamily="34" charset="0"/>
              <a:cs typeface="Calibri" panose="020F0502020204030204" pitchFamily="34" charset="0"/>
            </a:endParaRPr>
          </a:p>
          <a:p>
            <a:pPr marL="0" indent="0" algn="ctr" eaLnBrk="0" fontAlgn="base" hangingPunct="0">
              <a:spcAft>
                <a:spcPct val="0"/>
              </a:spcAft>
              <a:buClr>
                <a:srgbClr val="4D063F"/>
              </a:buClr>
              <a:buSzPct val="130000"/>
              <a:buFont typeface="Arial" pitchFamily="34" charset="0"/>
              <a:buNone/>
            </a:pPr>
            <a:endParaRPr lang="en-US" sz="1600" kern="0" dirty="0">
              <a:solidFill>
                <a:srgbClr val="080808"/>
              </a:solidFill>
              <a:latin typeface="Calibri" panose="020F0502020204030204" pitchFamily="34" charset="0"/>
              <a:cs typeface="Calibri" panose="020F0502020204030204" pitchFamily="34" charset="0"/>
            </a:endParaRPr>
          </a:p>
          <a:p>
            <a:pPr marL="0" indent="0" algn="ctr" eaLnBrk="0" fontAlgn="base" hangingPunct="0">
              <a:spcAft>
                <a:spcPct val="0"/>
              </a:spcAft>
              <a:buClr>
                <a:srgbClr val="4D063F"/>
              </a:buClr>
              <a:buSzPct val="130000"/>
              <a:buFont typeface="Arial" pitchFamily="34" charset="0"/>
              <a:buNone/>
            </a:pPr>
            <a:endParaRPr lang="en-US" sz="1600" kern="0" dirty="0">
              <a:solidFill>
                <a:srgbClr val="080808"/>
              </a:solidFill>
              <a:latin typeface="Calibri" panose="020F0502020204030204" pitchFamily="34" charset="0"/>
              <a:cs typeface="Calibri" panose="020F0502020204030204" pitchFamily="34" charset="0"/>
            </a:endParaRPr>
          </a:p>
          <a:p>
            <a:pPr marL="0" indent="0" algn="ctr" eaLnBrk="0" fontAlgn="base" hangingPunct="0">
              <a:spcAft>
                <a:spcPct val="0"/>
              </a:spcAft>
              <a:buClr>
                <a:srgbClr val="4D063F"/>
              </a:buClr>
              <a:buSzPct val="130000"/>
              <a:buFont typeface="Arial" pitchFamily="34" charset="0"/>
              <a:buNone/>
            </a:pPr>
            <a:endParaRPr lang="en-US" sz="1100" kern="0" dirty="0">
              <a:solidFill>
                <a:srgbClr val="080808"/>
              </a:solidFill>
              <a:latin typeface="Calibri" panose="020F0502020204030204" pitchFamily="34" charset="0"/>
              <a:cs typeface="Calibri" panose="020F0502020204030204" pitchFamily="34" charset="0"/>
            </a:endParaRPr>
          </a:p>
          <a:p>
            <a:pPr marL="0" indent="0" algn="ctr" eaLnBrk="0" fontAlgn="base" hangingPunct="0">
              <a:spcAft>
                <a:spcPct val="0"/>
              </a:spcAft>
              <a:buClr>
                <a:srgbClr val="4D063F"/>
              </a:buClr>
              <a:buSzPct val="130000"/>
              <a:buFont typeface="Arial" pitchFamily="34" charset="0"/>
              <a:buNone/>
            </a:pPr>
            <a:endParaRPr lang="en-US" sz="1100" kern="0" dirty="0">
              <a:solidFill>
                <a:srgbClr val="080808"/>
              </a:solidFill>
              <a:latin typeface="Calibri" panose="020F0502020204030204" pitchFamily="34" charset="0"/>
              <a:cs typeface="Calibri" panose="020F0502020204030204" pitchFamily="34" charset="0"/>
            </a:endParaRPr>
          </a:p>
          <a:p>
            <a:pPr marL="0" indent="0" algn="ctr" eaLnBrk="0" fontAlgn="base" hangingPunct="0">
              <a:spcAft>
                <a:spcPct val="0"/>
              </a:spcAft>
              <a:buClr>
                <a:srgbClr val="4D063F"/>
              </a:buClr>
              <a:buSzPct val="130000"/>
              <a:buFont typeface="Arial" pitchFamily="34" charset="0"/>
              <a:buNone/>
            </a:pPr>
            <a:endParaRPr lang="en-US" sz="1100" kern="0" dirty="0">
              <a:solidFill>
                <a:srgbClr val="080808"/>
              </a:solidFill>
              <a:latin typeface="Calibri" panose="020F0502020204030204" pitchFamily="34" charset="0"/>
              <a:cs typeface="Calibri" panose="020F0502020204030204" pitchFamily="34" charset="0"/>
            </a:endParaRPr>
          </a:p>
          <a:p>
            <a:pPr marL="0" indent="0" algn="ctr" eaLnBrk="0" fontAlgn="base" hangingPunct="0">
              <a:spcAft>
                <a:spcPct val="0"/>
              </a:spcAft>
              <a:buClr>
                <a:srgbClr val="4D063F"/>
              </a:buClr>
              <a:buSzPct val="130000"/>
              <a:buFont typeface="Arial" pitchFamily="34" charset="0"/>
              <a:buNone/>
            </a:pPr>
            <a:endParaRPr lang="en-US" sz="1100" kern="0" dirty="0">
              <a:solidFill>
                <a:srgbClr val="080808"/>
              </a:solidFill>
              <a:latin typeface="Calibri" panose="020F0502020204030204" pitchFamily="34" charset="0"/>
              <a:cs typeface="Calibri" panose="020F0502020204030204" pitchFamily="34" charset="0"/>
            </a:endParaRPr>
          </a:p>
          <a:p>
            <a:pPr marL="0" indent="0" algn="ctr" eaLnBrk="0" fontAlgn="base" hangingPunct="0">
              <a:spcAft>
                <a:spcPct val="0"/>
              </a:spcAft>
              <a:buClr>
                <a:srgbClr val="4D063F"/>
              </a:buClr>
              <a:buSzPct val="130000"/>
              <a:buFont typeface="Arial" pitchFamily="34" charset="0"/>
              <a:buNone/>
            </a:pPr>
            <a:endParaRPr lang="en-US" sz="1100" kern="0" dirty="0">
              <a:solidFill>
                <a:srgbClr val="080808"/>
              </a:solidFill>
              <a:latin typeface="Calibri" panose="020F0502020204030204" pitchFamily="34" charset="0"/>
              <a:cs typeface="Calibri" panose="020F0502020204030204" pitchFamily="34" charset="0"/>
            </a:endParaRPr>
          </a:p>
          <a:p>
            <a:pPr marL="0" indent="0" algn="ctr" eaLnBrk="0" fontAlgn="base" hangingPunct="0">
              <a:spcAft>
                <a:spcPct val="0"/>
              </a:spcAft>
              <a:buClr>
                <a:srgbClr val="4D063F"/>
              </a:buClr>
              <a:buSzPct val="130000"/>
              <a:buFont typeface="Arial" pitchFamily="34" charset="0"/>
              <a:buNone/>
            </a:pPr>
            <a:endParaRPr lang="en-US" sz="1100" kern="0" dirty="0">
              <a:solidFill>
                <a:srgbClr val="080808"/>
              </a:solidFill>
              <a:latin typeface="Calibri" panose="020F0502020204030204" pitchFamily="34" charset="0"/>
              <a:cs typeface="Calibri" panose="020F0502020204030204" pitchFamily="34" charset="0"/>
            </a:endParaRPr>
          </a:p>
          <a:p>
            <a:pPr marL="0" indent="0" algn="ctr" eaLnBrk="0" fontAlgn="base" hangingPunct="0">
              <a:spcAft>
                <a:spcPct val="0"/>
              </a:spcAft>
              <a:buClr>
                <a:srgbClr val="4D063F"/>
              </a:buClr>
              <a:buSzPct val="130000"/>
              <a:buFont typeface="Arial" pitchFamily="34" charset="0"/>
              <a:buNone/>
            </a:pPr>
            <a:endParaRPr lang="en-US" sz="1050" kern="0" dirty="0">
              <a:solidFill>
                <a:srgbClr val="08080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1831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6451" y="-141038"/>
            <a:ext cx="10972800" cy="868100"/>
          </a:xfrm>
        </p:spPr>
        <p:txBody>
          <a:bodyPr/>
          <a:lstStyle/>
          <a:p>
            <a:r>
              <a:rPr lang="pt-PT" dirty="0">
                <a:solidFill>
                  <a:schemeClr val="accent1"/>
                </a:solidFill>
              </a:rPr>
              <a:t>Tratamento da Rinite</a:t>
            </a:r>
          </a:p>
        </p:txBody>
      </p:sp>
      <p:sp>
        <p:nvSpPr>
          <p:cNvPr id="3" name="Marcador de Posição do Texto 2"/>
          <p:cNvSpPr>
            <a:spLocks noGrp="1"/>
          </p:cNvSpPr>
          <p:nvPr>
            <p:ph type="body" sz="quarter" idx="10"/>
          </p:nvPr>
        </p:nvSpPr>
        <p:spPr>
          <a:xfrm>
            <a:off x="586451" y="5816561"/>
            <a:ext cx="11582443" cy="295162"/>
          </a:xfrm>
        </p:spPr>
        <p:txBody>
          <a:bodyPr>
            <a:noAutofit/>
          </a:bodyPr>
          <a:lstStyle/>
          <a:p>
            <a:r>
              <a:rPr lang="pt-PT" sz="1200" dirty="0"/>
              <a:t>Michael D. </a:t>
            </a:r>
            <a:r>
              <a:rPr lang="pt-PT" sz="1200" dirty="0" err="1"/>
              <a:t>Seidman</a:t>
            </a:r>
            <a:r>
              <a:rPr lang="pt-PT" sz="1200" dirty="0"/>
              <a:t> </a:t>
            </a:r>
            <a:r>
              <a:rPr lang="pt-PT" sz="1200" dirty="0" err="1"/>
              <a:t>et</a:t>
            </a:r>
            <a:r>
              <a:rPr lang="pt-PT" sz="1200" dirty="0"/>
              <a:t> al. </a:t>
            </a:r>
            <a:r>
              <a:rPr lang="pt-PT" sz="1200" dirty="0" err="1"/>
              <a:t>Clinical</a:t>
            </a:r>
            <a:r>
              <a:rPr lang="pt-PT" sz="1200" dirty="0"/>
              <a:t> </a:t>
            </a:r>
            <a:r>
              <a:rPr lang="pt-PT" sz="1200" dirty="0" err="1"/>
              <a:t>Practice</a:t>
            </a:r>
            <a:r>
              <a:rPr lang="pt-PT" sz="1200" dirty="0"/>
              <a:t> </a:t>
            </a:r>
            <a:r>
              <a:rPr lang="pt-PT" sz="1200" dirty="0" err="1"/>
              <a:t>Guideline</a:t>
            </a:r>
            <a:r>
              <a:rPr lang="pt-PT" sz="1200" dirty="0"/>
              <a:t>: </a:t>
            </a:r>
            <a:r>
              <a:rPr lang="pt-PT" sz="1200" dirty="0" err="1"/>
              <a:t>Allergic</a:t>
            </a:r>
            <a:r>
              <a:rPr lang="pt-PT" sz="1200" dirty="0"/>
              <a:t> </a:t>
            </a:r>
            <a:r>
              <a:rPr lang="pt-PT" sz="1200" dirty="0" err="1"/>
              <a:t>Rhinitis</a:t>
            </a:r>
            <a:r>
              <a:rPr lang="pt-PT" sz="1200" dirty="0"/>
              <a:t>. </a:t>
            </a:r>
            <a:r>
              <a:rPr lang="en-US" sz="1200" dirty="0"/>
              <a:t>Otolaryngology–Head and Neck Surgery 152(1S)</a:t>
            </a:r>
            <a:endParaRPr lang="pt-PT" sz="1200" dirty="0"/>
          </a:p>
          <a:p>
            <a:pPr algn="ctr"/>
            <a:endParaRPr lang="pt-PT" sz="1600" b="1" dirty="0"/>
          </a:p>
        </p:txBody>
      </p:sp>
      <p:sp>
        <p:nvSpPr>
          <p:cNvPr id="5" name="CaixaDeTexto 4"/>
          <p:cNvSpPr txBox="1"/>
          <p:nvPr/>
        </p:nvSpPr>
        <p:spPr>
          <a:xfrm>
            <a:off x="817944" y="799277"/>
            <a:ext cx="10556111" cy="868101"/>
          </a:xfrm>
          <a:prstGeom prst="rect">
            <a:avLst/>
          </a:prstGeom>
          <a:noFill/>
        </p:spPr>
        <p:txBody>
          <a:bodyPr vert="horz" wrap="square" lIns="91440" tIns="45720" rIns="91440" bIns="45720" rtlCol="0" anchor="ctr">
            <a:noAutofit/>
          </a:bodyPr>
          <a:lstStyle/>
          <a:p>
            <a:pPr algn="just"/>
            <a:r>
              <a:rPr lang="pt-PT" sz="2000" b="1" dirty="0">
                <a:solidFill>
                  <a:schemeClr val="accent1"/>
                </a:solidFill>
              </a:rPr>
              <a:t>Doente com rinite alérgica </a:t>
            </a:r>
            <a:r>
              <a:rPr lang="pt-PT" sz="2000" b="1" dirty="0" err="1">
                <a:solidFill>
                  <a:schemeClr val="accent1"/>
                </a:solidFill>
              </a:rPr>
              <a:t>moderada-grave</a:t>
            </a:r>
            <a:r>
              <a:rPr lang="pt-PT" sz="2000" b="1" dirty="0">
                <a:solidFill>
                  <a:schemeClr val="accent1"/>
                </a:solidFill>
              </a:rPr>
              <a:t> que podem fazer terapêutica combinada/sequencial (</a:t>
            </a:r>
            <a:r>
              <a:rPr lang="pt-PT" sz="2000" b="1" dirty="0" err="1">
                <a:solidFill>
                  <a:schemeClr val="accent1"/>
                </a:solidFill>
              </a:rPr>
              <a:t>fexofenadina</a:t>
            </a:r>
            <a:r>
              <a:rPr lang="pt-PT" sz="2000" b="1" dirty="0">
                <a:solidFill>
                  <a:schemeClr val="accent1"/>
                </a:solidFill>
              </a:rPr>
              <a:t> </a:t>
            </a:r>
            <a:r>
              <a:rPr lang="pt-PT" sz="2000" b="1" dirty="0" err="1">
                <a:solidFill>
                  <a:schemeClr val="accent1"/>
                </a:solidFill>
              </a:rPr>
              <a:t>cp</a:t>
            </a:r>
            <a:r>
              <a:rPr lang="pt-PT" sz="2000" b="1" dirty="0">
                <a:solidFill>
                  <a:schemeClr val="accent1"/>
                </a:solidFill>
              </a:rPr>
              <a:t> e depois </a:t>
            </a:r>
            <a:r>
              <a:rPr lang="pt-PT" sz="2000" b="1" dirty="0" err="1">
                <a:solidFill>
                  <a:schemeClr val="accent1"/>
                </a:solidFill>
              </a:rPr>
              <a:t>triamcinolona</a:t>
            </a:r>
            <a:r>
              <a:rPr lang="pt-PT" sz="2000" b="1" dirty="0">
                <a:solidFill>
                  <a:schemeClr val="accent1"/>
                </a:solidFill>
              </a:rPr>
              <a:t>  spray nas</a:t>
            </a:r>
            <a:r>
              <a:rPr lang="pt-PT" sz="2000" dirty="0">
                <a:solidFill>
                  <a:schemeClr val="accent1"/>
                </a:solidFill>
              </a:rPr>
              <a:t>al )</a:t>
            </a:r>
          </a:p>
          <a:p>
            <a:pPr algn="ctr"/>
            <a:endParaRPr lang="pt-PT" sz="24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092" y="1296365"/>
            <a:ext cx="8449518" cy="444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solidFill>
                  <a:schemeClr val="accent1"/>
                </a:solidFill>
              </a:rPr>
              <a:t>Caso prático 1</a:t>
            </a:r>
          </a:p>
        </p:txBody>
      </p:sp>
      <p:sp>
        <p:nvSpPr>
          <p:cNvPr id="3" name="Marcador de Posição do Texto 2"/>
          <p:cNvSpPr>
            <a:spLocks noGrp="1"/>
          </p:cNvSpPr>
          <p:nvPr>
            <p:ph type="body" sz="quarter" idx="10"/>
          </p:nvPr>
        </p:nvSpPr>
        <p:spPr/>
        <p:txBody>
          <a:bodyPr>
            <a:normAutofit lnSpcReduction="10000"/>
          </a:bodyPr>
          <a:lstStyle/>
          <a:p>
            <a:endParaRPr lang="pt-PT"/>
          </a:p>
        </p:txBody>
      </p:sp>
      <p:sp>
        <p:nvSpPr>
          <p:cNvPr id="4" name="Marcador de Posição de Conteúdo 3"/>
          <p:cNvSpPr>
            <a:spLocks noGrp="1"/>
          </p:cNvSpPr>
          <p:nvPr>
            <p:ph idx="1"/>
          </p:nvPr>
        </p:nvSpPr>
        <p:spPr>
          <a:xfrm>
            <a:off x="275771" y="812801"/>
            <a:ext cx="10203543" cy="5109027"/>
          </a:xfrm>
        </p:spPr>
        <p:txBody>
          <a:bodyPr>
            <a:normAutofit/>
          </a:bodyPr>
          <a:lstStyle/>
          <a:p>
            <a:pPr>
              <a:buNone/>
            </a:pPr>
            <a:endParaRPr lang="pt-PT" dirty="0"/>
          </a:p>
          <a:p>
            <a:r>
              <a:rPr lang="pt-PT" dirty="0"/>
              <a:t>J.F.N.G.,adolescente de 15 anos, com 58 kg, natural em Faro , reside em São Brás Alportel, estudante do 10º ano, sem fratria.</a:t>
            </a:r>
          </a:p>
          <a:p>
            <a:r>
              <a:rPr lang="pt-PT" dirty="0"/>
              <a:t>Tem história familiar de alergia, pai e mãe e primo direito materno alérgicos.</a:t>
            </a:r>
          </a:p>
          <a:p>
            <a:r>
              <a:rPr lang="pt-PT" dirty="0"/>
              <a:t>Enviado pelo seu médico família no C.S. São Brás por queixas de obstrução nasal persistente e </a:t>
            </a:r>
            <a:r>
              <a:rPr lang="pt-PT" dirty="0" err="1"/>
              <a:t>peranual</a:t>
            </a:r>
            <a:r>
              <a:rPr lang="pt-PT" dirty="0"/>
              <a:t> desde os 5-6 anos com agravamento das queixas desde há 5 anos e episódios de bronquite e tosse seca persistente.</a:t>
            </a:r>
          </a:p>
          <a:p>
            <a:pPr>
              <a:buNone/>
            </a:pPr>
            <a:br>
              <a:rPr lang="pt-PT" dirty="0">
                <a:solidFill>
                  <a:srgbClr val="FF0000"/>
                </a:solidFill>
              </a:rPr>
            </a:br>
            <a:endParaRPr lang="pt-PT" dirty="0">
              <a:solidFill>
                <a:srgbClr val="FF0000"/>
              </a:solidFill>
            </a:endParaRPr>
          </a:p>
          <a:p>
            <a:pPr>
              <a:buNone/>
            </a:pPr>
            <a:r>
              <a:rPr lang="pt-PT" b="1" dirty="0"/>
              <a:t> </a:t>
            </a:r>
            <a:endParaRPr lang="pt-PT" dirty="0"/>
          </a:p>
          <a:p>
            <a:endParaRPr lang="pt-P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13E44B4-2D54-4D9D-A6ED-44C569BA17FE}"/>
              </a:ext>
            </a:extLst>
          </p:cNvPr>
          <p:cNvSpPr>
            <a:spLocks noGrp="1"/>
          </p:cNvSpPr>
          <p:nvPr>
            <p:ph type="body" sz="quarter" idx="11"/>
          </p:nvPr>
        </p:nvSpPr>
        <p:spPr/>
        <p:txBody>
          <a:bodyPr>
            <a:normAutofit lnSpcReduction="10000"/>
          </a:bodyPr>
          <a:lstStyle/>
          <a:p>
            <a:endParaRPr lang="es-ES"/>
          </a:p>
        </p:txBody>
      </p:sp>
      <p:sp>
        <p:nvSpPr>
          <p:cNvPr id="3" name="Título 2">
            <a:extLst>
              <a:ext uri="{FF2B5EF4-FFF2-40B4-BE49-F238E27FC236}">
                <a16:creationId xmlns:a16="http://schemas.microsoft.com/office/drawing/2014/main" id="{79D0A15A-F87A-4A7C-A73A-862F615A2D1C}"/>
              </a:ext>
            </a:extLst>
          </p:cNvPr>
          <p:cNvSpPr>
            <a:spLocks noGrp="1"/>
          </p:cNvSpPr>
          <p:nvPr>
            <p:ph type="title"/>
          </p:nvPr>
        </p:nvSpPr>
        <p:spPr/>
        <p:txBody>
          <a:bodyPr/>
          <a:lstStyle/>
          <a:p>
            <a:r>
              <a:rPr lang="es-ES" dirty="0" err="1"/>
              <a:t>Pergunta</a:t>
            </a:r>
            <a:r>
              <a:rPr lang="es-ES" dirty="0"/>
              <a:t> 2</a:t>
            </a:r>
          </a:p>
        </p:txBody>
      </p:sp>
      <p:sp>
        <p:nvSpPr>
          <p:cNvPr id="4" name="Marcador de texto 3">
            <a:extLst>
              <a:ext uri="{FF2B5EF4-FFF2-40B4-BE49-F238E27FC236}">
                <a16:creationId xmlns:a16="http://schemas.microsoft.com/office/drawing/2014/main" id="{8C3B50B4-FA1E-4B0B-AAD4-11D7B7651A47}"/>
              </a:ext>
            </a:extLst>
          </p:cNvPr>
          <p:cNvSpPr>
            <a:spLocks noGrp="1"/>
          </p:cNvSpPr>
          <p:nvPr>
            <p:ph type="body" idx="10"/>
          </p:nvPr>
        </p:nvSpPr>
        <p:spPr/>
        <p:txBody>
          <a:bodyPr/>
          <a:lstStyle/>
          <a:p>
            <a:r>
              <a:rPr lang="es-ES" dirty="0" err="1"/>
              <a:t>Qual</a:t>
            </a:r>
            <a:r>
              <a:rPr lang="es-ES" dirty="0"/>
              <a:t> a </a:t>
            </a:r>
            <a:r>
              <a:rPr lang="es-ES" dirty="0" err="1"/>
              <a:t>sua</a:t>
            </a:r>
            <a:r>
              <a:rPr lang="es-ES" dirty="0"/>
              <a:t> </a:t>
            </a:r>
            <a:r>
              <a:rPr lang="es-ES" dirty="0" err="1"/>
              <a:t>proposta</a:t>
            </a:r>
            <a:r>
              <a:rPr lang="es-ES" dirty="0"/>
              <a:t> </a:t>
            </a:r>
            <a:r>
              <a:rPr lang="es-ES" dirty="0" err="1"/>
              <a:t>trapêutica</a:t>
            </a:r>
            <a:r>
              <a:rPr lang="es-ES" dirty="0"/>
              <a:t>?</a:t>
            </a:r>
          </a:p>
        </p:txBody>
      </p:sp>
      <p:sp>
        <p:nvSpPr>
          <p:cNvPr id="5" name="Marcador de texto 4">
            <a:extLst>
              <a:ext uri="{FF2B5EF4-FFF2-40B4-BE49-F238E27FC236}">
                <a16:creationId xmlns:a16="http://schemas.microsoft.com/office/drawing/2014/main" id="{3B7FD06A-AA1D-44D3-B4E8-A109773A9763}"/>
              </a:ext>
            </a:extLst>
          </p:cNvPr>
          <p:cNvSpPr>
            <a:spLocks noGrp="1"/>
          </p:cNvSpPr>
          <p:nvPr>
            <p:ph type="body" idx="1"/>
          </p:nvPr>
        </p:nvSpPr>
        <p:spPr/>
        <p:txBody>
          <a:bodyPr>
            <a:normAutofit/>
          </a:bodyPr>
          <a:lstStyle/>
          <a:p>
            <a:r>
              <a:rPr lang="pt-PT" dirty="0"/>
              <a:t>Corticosteróide nasal diário.</a:t>
            </a:r>
          </a:p>
          <a:p>
            <a:r>
              <a:rPr lang="pt-PT" dirty="0"/>
              <a:t>Corticosteróide nasal SOS.</a:t>
            </a:r>
          </a:p>
          <a:p>
            <a:r>
              <a:rPr lang="pt-PT" dirty="0"/>
              <a:t>Anti-histaminico oral não sedativo.</a:t>
            </a:r>
          </a:p>
          <a:p>
            <a:r>
              <a:rPr lang="pt-PT" dirty="0"/>
              <a:t>Antihistamínico oral e Corticosteróide nasal SOS.</a:t>
            </a:r>
          </a:p>
          <a:p>
            <a:endParaRPr lang="es-ES" dirty="0"/>
          </a:p>
        </p:txBody>
      </p:sp>
    </p:spTree>
    <p:extLst>
      <p:ext uri="{BB962C8B-B14F-4D97-AF65-F5344CB8AC3E}">
        <p14:creationId xmlns:p14="http://schemas.microsoft.com/office/powerpoint/2010/main" val="2133595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lum bright="-17000" contrast="8000"/>
          </a:blip>
          <a:srcRect t="35158"/>
          <a:stretch>
            <a:fillRect/>
          </a:stretch>
        </p:blipFill>
        <p:spPr bwMode="auto">
          <a:xfrm>
            <a:off x="538481" y="1347436"/>
            <a:ext cx="11226800" cy="1779938"/>
          </a:xfrm>
          <a:prstGeom prst="rect">
            <a:avLst/>
          </a:prstGeom>
          <a:blipFill>
            <a:blip r:embed="rId4" cstate="print">
              <a:lum bright="-17000" contrast="8000"/>
            </a:blip>
            <a:tile tx="0" ty="0" sx="100000" sy="100000" flip="none" algn="tl"/>
          </a:blipFill>
          <a:ln w="9525">
            <a:noFill/>
            <a:miter lim="800000"/>
            <a:headEnd/>
            <a:tailEnd/>
          </a:ln>
        </p:spPr>
      </p:pic>
      <p:pic>
        <p:nvPicPr>
          <p:cNvPr id="64514" name="Picture 2"/>
          <p:cNvPicPr>
            <a:picLocks noChangeAspect="1" noChangeArrowheads="1"/>
          </p:cNvPicPr>
          <p:nvPr/>
        </p:nvPicPr>
        <p:blipFill>
          <a:blip r:embed="rId5" cstate="print">
            <a:lum bright="-14000" contrast="7000"/>
          </a:blip>
          <a:srcRect t="-4666" b="49772"/>
          <a:stretch>
            <a:fillRect/>
          </a:stretch>
        </p:blipFill>
        <p:spPr bwMode="auto">
          <a:xfrm>
            <a:off x="0" y="3609974"/>
            <a:ext cx="12192000" cy="132397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lum bright="-15000"/>
          </a:blip>
          <a:srcRect r="76221" b="85259"/>
          <a:stretch>
            <a:fillRect/>
          </a:stretch>
        </p:blipFill>
        <p:spPr bwMode="auto">
          <a:xfrm>
            <a:off x="8288082" y="5667376"/>
            <a:ext cx="3474652" cy="526657"/>
          </a:xfrm>
          <a:prstGeom prst="rect">
            <a:avLst/>
          </a:prstGeom>
          <a:noFill/>
          <a:ln w="9525">
            <a:noFill/>
            <a:miter lim="800000"/>
            <a:headEnd/>
            <a:tailEnd/>
          </a:ln>
        </p:spPr>
      </p:pic>
      <p:sp>
        <p:nvSpPr>
          <p:cNvPr id="6" name="CaixaDeTexto 5"/>
          <p:cNvSpPr txBox="1"/>
          <p:nvPr/>
        </p:nvSpPr>
        <p:spPr>
          <a:xfrm>
            <a:off x="3007360" y="172720"/>
            <a:ext cx="7152640" cy="914400"/>
          </a:xfrm>
          <a:prstGeom prst="rect">
            <a:avLst/>
          </a:prstGeom>
          <a:noFill/>
        </p:spPr>
        <p:txBody>
          <a:bodyPr vert="horz" wrap="none" lIns="91440" tIns="45720" rIns="91440" bIns="45720" rtlCol="0" anchor="ctr">
            <a:noAutofit/>
          </a:bodyPr>
          <a:lstStyle/>
          <a:p>
            <a:pPr algn="ctr"/>
            <a:endParaRPr lang="pt-PT" sz="2400" dirty="0"/>
          </a:p>
        </p:txBody>
      </p:sp>
      <p:sp>
        <p:nvSpPr>
          <p:cNvPr id="7" name="CaixaDeTexto 6"/>
          <p:cNvSpPr txBox="1"/>
          <p:nvPr/>
        </p:nvSpPr>
        <p:spPr>
          <a:xfrm>
            <a:off x="2875280" y="203200"/>
            <a:ext cx="6228080" cy="914400"/>
          </a:xfrm>
          <a:prstGeom prst="rect">
            <a:avLst/>
          </a:prstGeom>
          <a:noFill/>
        </p:spPr>
        <p:txBody>
          <a:bodyPr vert="horz" wrap="none" lIns="91440" tIns="45720" rIns="91440" bIns="45720" rtlCol="0" anchor="ctr">
            <a:noAutofit/>
          </a:bodyPr>
          <a:lstStyle/>
          <a:p>
            <a:pPr algn="ctr"/>
            <a:r>
              <a:rPr lang="pt-PT" sz="3200" b="1" dirty="0">
                <a:solidFill>
                  <a:schemeClr val="accent1"/>
                </a:solidFill>
              </a:rPr>
              <a:t>Tratamento  da rinite alérgica</a:t>
            </a:r>
            <a:br>
              <a:rPr lang="pt-PT" sz="3200" b="1" dirty="0">
                <a:solidFill>
                  <a:schemeClr val="accent1"/>
                </a:solidFill>
              </a:rPr>
            </a:br>
            <a:endParaRPr lang="pt-PT" sz="3200" b="1" dirty="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solidFill>
                  <a:schemeClr val="tx1">
                    <a:lumMod val="75000"/>
                  </a:schemeClr>
                </a:solidFill>
              </a:rPr>
              <a:t>Tratamento da rinite alérgica</a:t>
            </a:r>
            <a:endParaRPr lang="pt-PT" dirty="0"/>
          </a:p>
        </p:txBody>
      </p:sp>
      <p:sp>
        <p:nvSpPr>
          <p:cNvPr id="3" name="Marcador de Posição do Texto 2"/>
          <p:cNvSpPr>
            <a:spLocks noGrp="1"/>
          </p:cNvSpPr>
          <p:nvPr>
            <p:ph type="body" sz="quarter" idx="10"/>
          </p:nvPr>
        </p:nvSpPr>
        <p:spPr/>
        <p:txBody>
          <a:bodyPr>
            <a:normAutofit lnSpcReduction="10000"/>
          </a:bodyPr>
          <a:lstStyle/>
          <a:p>
            <a:endParaRPr lang="pt-PT"/>
          </a:p>
        </p:txBody>
      </p:sp>
      <p:sp>
        <p:nvSpPr>
          <p:cNvPr id="4" name="Marcador de Posição de Conteúdo 3"/>
          <p:cNvSpPr>
            <a:spLocks noGrp="1"/>
          </p:cNvSpPr>
          <p:nvPr>
            <p:ph idx="1"/>
          </p:nvPr>
        </p:nvSpPr>
        <p:spPr>
          <a:xfrm>
            <a:off x="1291771" y="1451427"/>
            <a:ext cx="9318171" cy="3550759"/>
          </a:xfrm>
        </p:spPr>
        <p:txBody>
          <a:bodyPr/>
          <a:lstStyle/>
          <a:p>
            <a:pPr marL="542925" indent="0">
              <a:buNone/>
            </a:pPr>
            <a:endParaRPr lang="pt-PT" i="1" dirty="0"/>
          </a:p>
          <a:p>
            <a:pPr marL="542925" indent="0">
              <a:buNone/>
            </a:pPr>
            <a:endParaRPr lang="pt-PT" i="1" dirty="0"/>
          </a:p>
          <a:p>
            <a:pPr marL="542925" indent="0" algn="ctr">
              <a:buNone/>
            </a:pPr>
            <a:r>
              <a:rPr lang="pt-PT" b="1" dirty="0"/>
              <a:t>O palestrante declara não ter conflito de interesse relacionado com esta apresentação.</a:t>
            </a:r>
          </a:p>
        </p:txBody>
      </p:sp>
    </p:spTree>
    <p:extLst>
      <p:ext uri="{BB962C8B-B14F-4D97-AF65-F5344CB8AC3E}">
        <p14:creationId xmlns:p14="http://schemas.microsoft.com/office/powerpoint/2010/main" val="811013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EFD8BA2-2A2F-482D-8EE8-42A8AD121629}"/>
              </a:ext>
            </a:extLst>
          </p:cNvPr>
          <p:cNvSpPr>
            <a:spLocks noGrp="1"/>
          </p:cNvSpPr>
          <p:nvPr>
            <p:ph type="body" sz="quarter" idx="12"/>
          </p:nvPr>
        </p:nvSpPr>
        <p:spPr/>
        <p:txBody>
          <a:bodyPr>
            <a:normAutofit lnSpcReduction="10000"/>
          </a:bodyPr>
          <a:lstStyle/>
          <a:p>
            <a:endParaRPr lang="es-ES"/>
          </a:p>
        </p:txBody>
      </p:sp>
      <p:sp>
        <p:nvSpPr>
          <p:cNvPr id="3" name="Marcador de contenido 2">
            <a:extLst>
              <a:ext uri="{FF2B5EF4-FFF2-40B4-BE49-F238E27FC236}">
                <a16:creationId xmlns:a16="http://schemas.microsoft.com/office/drawing/2014/main" id="{CEA18E90-C896-4626-9AED-3819142A4208}"/>
              </a:ext>
            </a:extLst>
          </p:cNvPr>
          <p:cNvSpPr>
            <a:spLocks noGrp="1"/>
          </p:cNvSpPr>
          <p:nvPr>
            <p:ph idx="1"/>
          </p:nvPr>
        </p:nvSpPr>
        <p:spPr/>
        <p:txBody>
          <a:bodyPr>
            <a:normAutofit/>
          </a:bodyPr>
          <a:lstStyle/>
          <a:p>
            <a:r>
              <a:rPr lang="pt-PT" dirty="0"/>
              <a:t>L.J.J.V. ,doente de 43 anos, com 63 kg, sexo masculino, natural e residente em Faro, solteiro, vive em união de facto, sem filhos. </a:t>
            </a:r>
          </a:p>
          <a:p>
            <a:r>
              <a:rPr lang="pt-PT" dirty="0"/>
              <a:t>Trabalha como gerente em loja de peças de automóveis  x 12 anos.</a:t>
            </a:r>
          </a:p>
          <a:p>
            <a:r>
              <a:rPr lang="pt-PT" dirty="0"/>
              <a:t>Desconhece história familiar de alergia.</a:t>
            </a:r>
          </a:p>
          <a:p>
            <a:r>
              <a:rPr lang="pt-PT" dirty="0"/>
              <a:t>Tem queixas de obstrução nasal ,roncopatia, esternutos em salva na Primavera e Outono x 10 anos.</a:t>
            </a:r>
          </a:p>
          <a:p>
            <a:r>
              <a:rPr lang="pt-PT" dirty="0"/>
              <a:t>Antecedentes de  amigdalites de repectiçao , efectuou amigdalectomia na infància e  há 8 anos  septoplastia.</a:t>
            </a:r>
          </a:p>
          <a:p>
            <a:r>
              <a:rPr lang="pt-PT" dirty="0"/>
              <a:t>Negou outras queixas associadas.</a:t>
            </a:r>
          </a:p>
          <a:p>
            <a:endParaRPr lang="es-ES" dirty="0"/>
          </a:p>
        </p:txBody>
      </p:sp>
      <p:sp>
        <p:nvSpPr>
          <p:cNvPr id="4" name="Título 3">
            <a:extLst>
              <a:ext uri="{FF2B5EF4-FFF2-40B4-BE49-F238E27FC236}">
                <a16:creationId xmlns:a16="http://schemas.microsoft.com/office/drawing/2014/main" id="{5ACE6240-08B6-4864-9571-9F9C73D65CAF}"/>
              </a:ext>
            </a:extLst>
          </p:cNvPr>
          <p:cNvSpPr>
            <a:spLocks noGrp="1"/>
          </p:cNvSpPr>
          <p:nvPr>
            <p:ph type="title"/>
          </p:nvPr>
        </p:nvSpPr>
        <p:spPr/>
        <p:txBody>
          <a:bodyPr/>
          <a:lstStyle/>
          <a:p>
            <a:r>
              <a:rPr lang="es-ES" dirty="0"/>
              <a:t>Caso </a:t>
            </a:r>
            <a:r>
              <a:rPr lang="es-ES" dirty="0" err="1"/>
              <a:t>prático</a:t>
            </a:r>
            <a:r>
              <a:rPr lang="es-ES" dirty="0"/>
              <a:t> 2 </a:t>
            </a:r>
          </a:p>
        </p:txBody>
      </p:sp>
    </p:spTree>
    <p:extLst>
      <p:ext uri="{BB962C8B-B14F-4D97-AF65-F5344CB8AC3E}">
        <p14:creationId xmlns:p14="http://schemas.microsoft.com/office/powerpoint/2010/main" val="2733426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0C59539-DCA9-4F93-8C57-4F81FCC89CF7}"/>
              </a:ext>
            </a:extLst>
          </p:cNvPr>
          <p:cNvSpPr>
            <a:spLocks noGrp="1"/>
          </p:cNvSpPr>
          <p:nvPr>
            <p:ph type="body" sz="quarter" idx="11"/>
          </p:nvPr>
        </p:nvSpPr>
        <p:spPr/>
        <p:txBody>
          <a:bodyPr>
            <a:normAutofit lnSpcReduction="10000"/>
          </a:bodyPr>
          <a:lstStyle/>
          <a:p>
            <a:endParaRPr lang="es-ES"/>
          </a:p>
        </p:txBody>
      </p:sp>
      <p:sp>
        <p:nvSpPr>
          <p:cNvPr id="3" name="Título 2">
            <a:extLst>
              <a:ext uri="{FF2B5EF4-FFF2-40B4-BE49-F238E27FC236}">
                <a16:creationId xmlns:a16="http://schemas.microsoft.com/office/drawing/2014/main" id="{E1FA4FE5-3D13-47C7-9138-C18C6F8E144F}"/>
              </a:ext>
            </a:extLst>
          </p:cNvPr>
          <p:cNvSpPr>
            <a:spLocks noGrp="1"/>
          </p:cNvSpPr>
          <p:nvPr>
            <p:ph type="title"/>
          </p:nvPr>
        </p:nvSpPr>
        <p:spPr/>
        <p:txBody>
          <a:bodyPr/>
          <a:lstStyle/>
          <a:p>
            <a:r>
              <a:rPr lang="es-ES" dirty="0" err="1"/>
              <a:t>Pergunta</a:t>
            </a:r>
            <a:r>
              <a:rPr lang="es-ES" dirty="0"/>
              <a:t> 3</a:t>
            </a:r>
          </a:p>
        </p:txBody>
      </p:sp>
      <p:sp>
        <p:nvSpPr>
          <p:cNvPr id="4" name="Marcador de texto 3">
            <a:extLst>
              <a:ext uri="{FF2B5EF4-FFF2-40B4-BE49-F238E27FC236}">
                <a16:creationId xmlns:a16="http://schemas.microsoft.com/office/drawing/2014/main" id="{04FF03D5-71D0-4993-84AE-3CACCC98A88F}"/>
              </a:ext>
            </a:extLst>
          </p:cNvPr>
          <p:cNvSpPr>
            <a:spLocks noGrp="1"/>
          </p:cNvSpPr>
          <p:nvPr>
            <p:ph type="body" idx="10"/>
          </p:nvPr>
        </p:nvSpPr>
        <p:spPr/>
        <p:txBody>
          <a:bodyPr/>
          <a:lstStyle/>
          <a:p>
            <a:r>
              <a:rPr lang="pt-PT" dirty="0"/>
              <a:t>Doente com rinite alérgica moderada-grave  qual a melhor opção. </a:t>
            </a:r>
            <a:r>
              <a:rPr lang="es-ES" dirty="0" err="1"/>
              <a:t>Qual</a:t>
            </a:r>
            <a:r>
              <a:rPr lang="es-ES" dirty="0"/>
              <a:t> a </a:t>
            </a:r>
            <a:r>
              <a:rPr lang="es-ES" dirty="0" err="1"/>
              <a:t>sua</a:t>
            </a:r>
            <a:r>
              <a:rPr lang="es-ES" dirty="0"/>
              <a:t> </a:t>
            </a:r>
            <a:r>
              <a:rPr lang="es-ES" dirty="0" err="1"/>
              <a:t>proposta</a:t>
            </a:r>
            <a:r>
              <a:rPr lang="es-ES" dirty="0"/>
              <a:t> </a:t>
            </a:r>
            <a:r>
              <a:rPr lang="es-ES" dirty="0" err="1"/>
              <a:t>terapêutica</a:t>
            </a:r>
            <a:r>
              <a:rPr lang="es-ES" dirty="0"/>
              <a:t>?</a:t>
            </a:r>
          </a:p>
        </p:txBody>
      </p:sp>
      <p:sp>
        <p:nvSpPr>
          <p:cNvPr id="5" name="Marcador de texto 4">
            <a:extLst>
              <a:ext uri="{FF2B5EF4-FFF2-40B4-BE49-F238E27FC236}">
                <a16:creationId xmlns:a16="http://schemas.microsoft.com/office/drawing/2014/main" id="{AABD1379-29F0-4C6D-9692-EAE49C8C17B4}"/>
              </a:ext>
            </a:extLst>
          </p:cNvPr>
          <p:cNvSpPr>
            <a:spLocks noGrp="1"/>
          </p:cNvSpPr>
          <p:nvPr>
            <p:ph type="body" idx="1"/>
          </p:nvPr>
        </p:nvSpPr>
        <p:spPr/>
        <p:txBody>
          <a:bodyPr/>
          <a:lstStyle/>
          <a:p>
            <a:r>
              <a:rPr lang="pt-PT" dirty="0"/>
              <a:t>Corticosteroide nasal.</a:t>
            </a:r>
          </a:p>
          <a:p>
            <a:r>
              <a:rPr lang="pt-PT" dirty="0"/>
              <a:t>Anti-histaminico não sedativo.</a:t>
            </a:r>
          </a:p>
          <a:p>
            <a:r>
              <a:rPr lang="pt-PT" dirty="0"/>
              <a:t>Ambos.</a:t>
            </a:r>
          </a:p>
          <a:p>
            <a:r>
              <a:rPr lang="pt-PT" dirty="0"/>
              <a:t>Outras</a:t>
            </a:r>
          </a:p>
          <a:p>
            <a:endParaRPr lang="es-ES" dirty="0"/>
          </a:p>
        </p:txBody>
      </p:sp>
    </p:spTree>
    <p:extLst>
      <p:ext uri="{BB962C8B-B14F-4D97-AF65-F5344CB8AC3E}">
        <p14:creationId xmlns:p14="http://schemas.microsoft.com/office/powerpoint/2010/main" val="25690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solidFill>
                  <a:schemeClr val="accent1"/>
                </a:solidFill>
              </a:rPr>
              <a:t>Tratamento da Rinite</a:t>
            </a:r>
          </a:p>
        </p:txBody>
      </p:sp>
      <p:sp>
        <p:nvSpPr>
          <p:cNvPr id="3" name="Marcador de Posição do Texto 2"/>
          <p:cNvSpPr>
            <a:spLocks noGrp="1"/>
          </p:cNvSpPr>
          <p:nvPr>
            <p:ph type="body" sz="quarter" idx="10"/>
          </p:nvPr>
        </p:nvSpPr>
        <p:spPr>
          <a:xfrm>
            <a:off x="609557" y="5803075"/>
            <a:ext cx="11582443" cy="295162"/>
          </a:xfrm>
        </p:spPr>
        <p:txBody>
          <a:bodyPr>
            <a:normAutofit fontScale="70000" lnSpcReduction="20000"/>
          </a:bodyPr>
          <a:lstStyle/>
          <a:p>
            <a:r>
              <a:rPr lang="pt-PT" sz="1500" b="1" dirty="0" err="1"/>
              <a:t>Settipane</a:t>
            </a:r>
            <a:r>
              <a:rPr lang="pt-PT" sz="1500" b="1" dirty="0"/>
              <a:t> G, </a:t>
            </a:r>
            <a:r>
              <a:rPr lang="pt-PT" sz="1500" b="1" dirty="0" err="1"/>
              <a:t>et</a:t>
            </a:r>
            <a:r>
              <a:rPr lang="pt-PT" sz="1500" b="1" dirty="0"/>
              <a:t> al. </a:t>
            </a:r>
            <a:r>
              <a:rPr lang="pt-PT" sz="1500" b="1" dirty="0" err="1"/>
              <a:t>Triamcinolone</a:t>
            </a:r>
            <a:r>
              <a:rPr lang="pt-PT" sz="1500" b="1" dirty="0"/>
              <a:t> </a:t>
            </a:r>
            <a:r>
              <a:rPr lang="pt-PT" sz="1500" b="1" dirty="0" err="1"/>
              <a:t>acetonide</a:t>
            </a:r>
            <a:r>
              <a:rPr lang="pt-PT" sz="1500" b="1" dirty="0"/>
              <a:t> </a:t>
            </a:r>
            <a:r>
              <a:rPr lang="pt-PT" sz="1700" dirty="0" err="1"/>
              <a:t>aqueous</a:t>
            </a:r>
            <a:r>
              <a:rPr lang="pt-PT" sz="1500" b="1" dirty="0"/>
              <a:t> nasal </a:t>
            </a:r>
            <a:r>
              <a:rPr lang="en-US" sz="1500" b="1" dirty="0"/>
              <a:t>spray in patients with seasonal ragweed allergic rhinitis: a placebo-controlled, double-blind study. </a:t>
            </a:r>
            <a:r>
              <a:rPr lang="en-US" sz="1500" b="1" dirty="0" err="1"/>
              <a:t>Clin</a:t>
            </a:r>
            <a:r>
              <a:rPr lang="en-US" sz="1500" b="1" dirty="0"/>
              <a:t> </a:t>
            </a:r>
            <a:r>
              <a:rPr lang="en-US" sz="1500" b="1" dirty="0" err="1"/>
              <a:t>Ther</a:t>
            </a:r>
            <a:r>
              <a:rPr lang="en-US" sz="1500" b="1" dirty="0"/>
              <a:t>. 1995;17(2):252-263. </a:t>
            </a:r>
            <a:endParaRPr lang="pt-PT" sz="1500" b="1" dirty="0"/>
          </a:p>
          <a:p>
            <a:endParaRPr lang="pt-PT" dirty="0"/>
          </a:p>
        </p:txBody>
      </p:sp>
      <p:sp>
        <p:nvSpPr>
          <p:cNvPr id="5" name="CaixaDeTexto 4"/>
          <p:cNvSpPr txBox="1"/>
          <p:nvPr/>
        </p:nvSpPr>
        <p:spPr>
          <a:xfrm>
            <a:off x="2060619" y="669701"/>
            <a:ext cx="7920507" cy="746975"/>
          </a:xfrm>
          <a:prstGeom prst="rect">
            <a:avLst/>
          </a:prstGeom>
          <a:noFill/>
        </p:spPr>
        <p:txBody>
          <a:bodyPr vert="horz" wrap="none" lIns="91440" tIns="45720" rIns="91440" bIns="45720" rtlCol="0" anchor="ctr">
            <a:noAutofit/>
          </a:bodyPr>
          <a:lstStyle/>
          <a:p>
            <a:pPr algn="ctr"/>
            <a:r>
              <a:rPr lang="en-US" sz="2400" b="1" dirty="0" err="1">
                <a:solidFill>
                  <a:schemeClr val="accent1"/>
                </a:solidFill>
                <a:latin typeface="Calibri" panose="020F0502020204030204" pitchFamily="34" charset="0"/>
                <a:cs typeface="Calibri" panose="020F0502020204030204" pitchFamily="34" charset="0"/>
              </a:rPr>
              <a:t>Acetonido</a:t>
            </a:r>
            <a:r>
              <a:rPr lang="en-US" sz="2400" b="1" dirty="0">
                <a:solidFill>
                  <a:schemeClr val="accent1"/>
                </a:solidFill>
                <a:latin typeface="Calibri" panose="020F0502020204030204" pitchFamily="34" charset="0"/>
                <a:cs typeface="Calibri" panose="020F0502020204030204" pitchFamily="34" charset="0"/>
              </a:rPr>
              <a:t> de </a:t>
            </a:r>
            <a:r>
              <a:rPr lang="en-US" sz="2400" b="1" dirty="0" err="1">
                <a:solidFill>
                  <a:schemeClr val="accent1"/>
                </a:solidFill>
                <a:latin typeface="Calibri" panose="020F0502020204030204" pitchFamily="34" charset="0"/>
                <a:cs typeface="Calibri" panose="020F0502020204030204" pitchFamily="34" charset="0"/>
              </a:rPr>
              <a:t>Triamcinolona</a:t>
            </a:r>
            <a:r>
              <a:rPr lang="en-US" sz="2400" b="1" dirty="0">
                <a:solidFill>
                  <a:schemeClr val="accent1"/>
                </a:solidFill>
                <a:latin typeface="Calibri" panose="020F0502020204030204" pitchFamily="34" charset="0"/>
                <a:cs typeface="Calibri" panose="020F0502020204030204" pitchFamily="34" charset="0"/>
              </a:rPr>
              <a:t> Spray Nasal: </a:t>
            </a:r>
            <a:r>
              <a:rPr lang="pt-PT" sz="2400" b="1" dirty="0">
                <a:solidFill>
                  <a:schemeClr val="accent1"/>
                </a:solidFill>
                <a:latin typeface="Calibri" panose="020F0502020204030204" pitchFamily="34" charset="0"/>
              </a:rPr>
              <a:t>eficaz a partir do 1º dia</a:t>
            </a:r>
            <a:endParaRPr lang="en-US" sz="2400" b="1" dirty="0">
              <a:solidFill>
                <a:schemeClr val="accent1"/>
              </a:solidFill>
              <a:latin typeface="Calibri" panose="020F0502020204030204" pitchFamily="34" charset="0"/>
            </a:endParaRPr>
          </a:p>
          <a:p>
            <a:pPr algn="ctr"/>
            <a:endParaRPr lang="pt-PT" sz="2400"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78"/>
          <a:stretch/>
        </p:blipFill>
        <p:spPr bwMode="auto">
          <a:xfrm>
            <a:off x="860360" y="2636733"/>
            <a:ext cx="4742547" cy="2543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279" y="2634153"/>
            <a:ext cx="4308781" cy="2440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ângulo 7"/>
          <p:cNvSpPr/>
          <p:nvPr/>
        </p:nvSpPr>
        <p:spPr>
          <a:xfrm>
            <a:off x="4356497" y="1054925"/>
            <a:ext cx="2912336" cy="369332"/>
          </a:xfrm>
          <a:prstGeom prst="rect">
            <a:avLst/>
          </a:prstGeom>
        </p:spPr>
        <p:txBody>
          <a:bodyPr wrap="none">
            <a:spAutoFit/>
          </a:bodyPr>
          <a:lstStyle/>
          <a:p>
            <a:pPr algn="ctr"/>
            <a:r>
              <a:rPr lang="pt-PT" b="1" dirty="0">
                <a:solidFill>
                  <a:schemeClr val="accent1"/>
                </a:solidFill>
              </a:rPr>
              <a:t>12-16h após toma da manhã</a:t>
            </a:r>
          </a:p>
        </p:txBody>
      </p:sp>
      <p:sp>
        <p:nvSpPr>
          <p:cNvPr id="11" name="Rectângulo 10"/>
          <p:cNvSpPr/>
          <p:nvPr/>
        </p:nvSpPr>
        <p:spPr>
          <a:xfrm>
            <a:off x="1167684" y="5076302"/>
            <a:ext cx="9830873" cy="369332"/>
          </a:xfrm>
          <a:prstGeom prst="rect">
            <a:avLst/>
          </a:prstGeom>
        </p:spPr>
        <p:txBody>
          <a:bodyPr wrap="square">
            <a:spAutoFit/>
          </a:bodyPr>
          <a:lstStyle/>
          <a:p>
            <a:pPr algn="ctr"/>
            <a:r>
              <a:rPr lang="pt-PT" b="1" dirty="0">
                <a:solidFill>
                  <a:schemeClr val="accent1"/>
                </a:solidFill>
              </a:rPr>
              <a:t>Resultados semelhantes nos sintomas oculares (vermelhidão, lacrimejo e comichão).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0811" y="1120462"/>
            <a:ext cx="10972800" cy="360608"/>
          </a:xfrm>
        </p:spPr>
        <p:txBody>
          <a:bodyPr/>
          <a:lstStyle/>
          <a:p>
            <a:r>
              <a:rPr lang="pt-PT" sz="2400" dirty="0" err="1">
                <a:solidFill>
                  <a:schemeClr val="accent1"/>
                </a:solidFill>
                <a:latin typeface="Calibri" panose="020F0502020204030204" pitchFamily="34" charset="0"/>
                <a:cs typeface="Calibri" panose="020F0502020204030204" pitchFamily="34" charset="0"/>
              </a:rPr>
              <a:t>Acetonido</a:t>
            </a:r>
            <a:r>
              <a:rPr lang="pt-PT" sz="2400" dirty="0">
                <a:solidFill>
                  <a:schemeClr val="accent1"/>
                </a:solidFill>
                <a:latin typeface="Calibri" panose="020F0502020204030204" pitchFamily="34" charset="0"/>
                <a:cs typeface="Calibri" panose="020F0502020204030204" pitchFamily="34" charset="0"/>
              </a:rPr>
              <a:t> de </a:t>
            </a:r>
            <a:r>
              <a:rPr lang="pt-PT" sz="2400" dirty="0" err="1">
                <a:solidFill>
                  <a:schemeClr val="accent1"/>
                </a:solidFill>
                <a:latin typeface="Calibri" panose="020F0502020204030204" pitchFamily="34" charset="0"/>
                <a:cs typeface="Calibri" panose="020F0502020204030204" pitchFamily="34" charset="0"/>
              </a:rPr>
              <a:t>Triamcinolona</a:t>
            </a:r>
            <a:r>
              <a:rPr lang="pt-PT" sz="2400" dirty="0">
                <a:solidFill>
                  <a:schemeClr val="accent1"/>
                </a:solidFill>
                <a:latin typeface="Calibri" panose="020F0502020204030204" pitchFamily="34" charset="0"/>
                <a:cs typeface="Calibri" panose="020F0502020204030204" pitchFamily="34" charset="0"/>
              </a:rPr>
              <a:t> Spray Nasal   </a:t>
            </a:r>
            <a:r>
              <a:rPr lang="pt-PT" dirty="0">
                <a:solidFill>
                  <a:schemeClr val="accent1"/>
                </a:solidFill>
                <a:latin typeface="Calibri" panose="020F0502020204030204" pitchFamily="34" charset="0"/>
              </a:rPr>
              <a:t>preferido pelos doentes </a:t>
            </a:r>
            <a:br>
              <a:rPr lang="en-US" dirty="0">
                <a:solidFill>
                  <a:schemeClr val="accent1"/>
                </a:solidFill>
                <a:latin typeface="Calibri" panose="020F0502020204030204" pitchFamily="34" charset="0"/>
                <a:cs typeface="Calibri" panose="020F0502020204030204" pitchFamily="34" charset="0"/>
              </a:rPr>
            </a:br>
            <a:endParaRPr lang="pt-PT" dirty="0">
              <a:solidFill>
                <a:schemeClr val="accent1"/>
              </a:solidFill>
            </a:endParaRPr>
          </a:p>
        </p:txBody>
      </p:sp>
      <p:sp>
        <p:nvSpPr>
          <p:cNvPr id="3" name="Marcador de Posição do Texto 2"/>
          <p:cNvSpPr>
            <a:spLocks noGrp="1"/>
          </p:cNvSpPr>
          <p:nvPr>
            <p:ph type="body" sz="quarter" idx="10"/>
          </p:nvPr>
        </p:nvSpPr>
        <p:spPr>
          <a:xfrm>
            <a:off x="609557" y="5839341"/>
            <a:ext cx="11582443" cy="295162"/>
          </a:xfrm>
        </p:spPr>
        <p:txBody>
          <a:bodyPr>
            <a:noAutofit/>
          </a:bodyPr>
          <a:lstStyle/>
          <a:p>
            <a:r>
              <a:rPr lang="en-US" sz="1200" dirty="0"/>
              <a:t>1- Stokes M</a:t>
            </a:r>
            <a:r>
              <a:rPr lang="en-US" sz="1200" baseline="30000" dirty="0"/>
              <a:t> </a:t>
            </a:r>
            <a:r>
              <a:rPr lang="en-US" sz="1200" dirty="0"/>
              <a:t>et al. Evaluation of patients' preferences for </a:t>
            </a:r>
            <a:r>
              <a:rPr lang="en-US" sz="1200" dirty="0" err="1"/>
              <a:t>triamcinolone</a:t>
            </a:r>
            <a:r>
              <a:rPr lang="en-US" sz="1200" dirty="0"/>
              <a:t> </a:t>
            </a:r>
            <a:r>
              <a:rPr lang="en-US" sz="1200" dirty="0" err="1"/>
              <a:t>acetonide</a:t>
            </a:r>
            <a:r>
              <a:rPr lang="en-US" sz="1200" dirty="0"/>
              <a:t> aqueous, </a:t>
            </a:r>
            <a:r>
              <a:rPr lang="en-US" sz="1200" dirty="0" err="1"/>
              <a:t>fluticasone</a:t>
            </a:r>
            <a:r>
              <a:rPr lang="en-US" sz="1200" dirty="0"/>
              <a:t> propionate, and </a:t>
            </a:r>
            <a:r>
              <a:rPr lang="en-US" sz="1200" dirty="0" err="1"/>
              <a:t>mometasone</a:t>
            </a:r>
            <a:r>
              <a:rPr lang="en-US" sz="1200" dirty="0"/>
              <a:t> </a:t>
            </a:r>
            <a:r>
              <a:rPr lang="en-US" sz="1200" dirty="0" err="1"/>
              <a:t>furoate</a:t>
            </a:r>
            <a:r>
              <a:rPr lang="en-US" sz="1200" dirty="0"/>
              <a:t> nasal sprays in patients with allergic rhinitis. </a:t>
            </a:r>
            <a:r>
              <a:rPr lang="en-US" sz="1200" dirty="0" err="1"/>
              <a:t>Otolaryngol</a:t>
            </a:r>
            <a:r>
              <a:rPr lang="en-US" sz="1200" dirty="0"/>
              <a:t> Head Neck Surg. 2004 Sep;131(3):225-31.</a:t>
            </a:r>
          </a:p>
        </p:txBody>
      </p:sp>
      <p:pic>
        <p:nvPicPr>
          <p:cNvPr id="5" name="Picture 6"/>
          <p:cNvPicPr>
            <a:picLocks noGrp="1" noChangeAspect="1"/>
          </p:cNvPicPr>
          <p:nvPr>
            <p:ph idx="1"/>
          </p:nvPr>
        </p:nvPicPr>
        <p:blipFill>
          <a:blip r:embed="rId2"/>
          <a:stretch>
            <a:fillRect/>
          </a:stretch>
        </p:blipFill>
        <p:spPr>
          <a:xfrm>
            <a:off x="2385060" y="2145983"/>
            <a:ext cx="6812280" cy="3413760"/>
          </a:xfrm>
          <a:prstGeom prst="rect">
            <a:avLst/>
          </a:prstGeom>
        </p:spPr>
      </p:pic>
      <p:sp>
        <p:nvSpPr>
          <p:cNvPr id="6" name="CaixaDeTexto 5"/>
          <p:cNvSpPr txBox="1"/>
          <p:nvPr/>
        </p:nvSpPr>
        <p:spPr>
          <a:xfrm>
            <a:off x="4623515" y="1429555"/>
            <a:ext cx="4430333" cy="141668"/>
          </a:xfrm>
          <a:prstGeom prst="rect">
            <a:avLst/>
          </a:prstGeom>
          <a:noFill/>
        </p:spPr>
        <p:txBody>
          <a:bodyPr vert="horz" wrap="square" lIns="91440" tIns="45720" rIns="91440" bIns="45720" rtlCol="0" anchor="ctr">
            <a:noAutofit/>
          </a:bodyPr>
          <a:lstStyle/>
          <a:p>
            <a:pPr algn="ctr"/>
            <a:endParaRPr lang="pt-PT" sz="2400" dirty="0"/>
          </a:p>
        </p:txBody>
      </p:sp>
      <p:sp>
        <p:nvSpPr>
          <p:cNvPr id="7" name="CaixaDeTexto 6"/>
          <p:cNvSpPr txBox="1"/>
          <p:nvPr/>
        </p:nvSpPr>
        <p:spPr>
          <a:xfrm>
            <a:off x="4971245" y="1622738"/>
            <a:ext cx="914400" cy="914400"/>
          </a:xfrm>
          <a:prstGeom prst="rect">
            <a:avLst/>
          </a:prstGeom>
          <a:noFill/>
        </p:spPr>
        <p:txBody>
          <a:bodyPr vert="horz" wrap="none" lIns="91440" tIns="45720" rIns="91440" bIns="45720" rtlCol="0" anchor="ctr">
            <a:noAutofit/>
          </a:bodyPr>
          <a:lstStyle/>
          <a:p>
            <a:pPr algn="ctr"/>
            <a:endParaRPr lang="pt-PT" sz="2400" dirty="0"/>
          </a:p>
        </p:txBody>
      </p:sp>
      <p:sp>
        <p:nvSpPr>
          <p:cNvPr id="9" name="CaixaDeTexto 8"/>
          <p:cNvSpPr txBox="1"/>
          <p:nvPr/>
        </p:nvSpPr>
        <p:spPr>
          <a:xfrm>
            <a:off x="1030309" y="1558344"/>
            <a:ext cx="10161432" cy="618185"/>
          </a:xfrm>
          <a:prstGeom prst="rect">
            <a:avLst/>
          </a:prstGeom>
          <a:noFill/>
        </p:spPr>
        <p:txBody>
          <a:bodyPr vert="horz" wrap="none" lIns="91440" tIns="45720" rIns="91440" bIns="45720" rtlCol="0" anchor="ctr">
            <a:noAutofit/>
          </a:bodyPr>
          <a:lstStyle/>
          <a:p>
            <a:pPr algn="ctr"/>
            <a:r>
              <a:rPr lang="pt-PT" sz="2400" b="1" dirty="0">
                <a:solidFill>
                  <a:schemeClr val="accent1"/>
                </a:solidFill>
              </a:rPr>
              <a:t>vs.  Fluticasona</a:t>
            </a:r>
            <a:r>
              <a:rPr lang="pt-PT" sz="2400" b="1" baseline="30000" dirty="0">
                <a:solidFill>
                  <a:schemeClr val="accent1"/>
                </a:solidFill>
              </a:rPr>
              <a:t>1</a:t>
            </a:r>
            <a:r>
              <a:rPr lang="pt-PT" sz="2400" b="1" dirty="0">
                <a:solidFill>
                  <a:schemeClr val="accent1"/>
                </a:solidFill>
              </a:rPr>
              <a:t> Mometasona</a:t>
            </a:r>
            <a:r>
              <a:rPr lang="pt-PT" sz="2400" b="1" baseline="30000" dirty="0">
                <a:solidFill>
                  <a:schemeClr val="accent1"/>
                </a:solidFill>
              </a:rPr>
              <a:t>1</a:t>
            </a:r>
            <a:r>
              <a:rPr lang="pt-PT" sz="2400" b="1" dirty="0">
                <a:solidFill>
                  <a:schemeClr val="accent1"/>
                </a:solidFill>
              </a:rPr>
              <a:t> </a:t>
            </a:r>
            <a:endParaRPr lang="pt-PT" sz="2400" dirty="0">
              <a:solidFill>
                <a:schemeClr val="accent1"/>
              </a:solidFill>
            </a:endParaRPr>
          </a:p>
        </p:txBody>
      </p:sp>
      <p:sp>
        <p:nvSpPr>
          <p:cNvPr id="10" name="CaixaDeTexto 9"/>
          <p:cNvSpPr txBox="1"/>
          <p:nvPr/>
        </p:nvSpPr>
        <p:spPr>
          <a:xfrm>
            <a:off x="2859110" y="193182"/>
            <a:ext cx="5563673" cy="721217"/>
          </a:xfrm>
          <a:prstGeom prst="rect">
            <a:avLst/>
          </a:prstGeom>
          <a:noFill/>
        </p:spPr>
        <p:txBody>
          <a:bodyPr vert="horz" wrap="none" lIns="91440" tIns="45720" rIns="91440" bIns="45720" rtlCol="0" anchor="ctr">
            <a:noAutofit/>
          </a:bodyPr>
          <a:lstStyle/>
          <a:p>
            <a:pPr algn="ctr"/>
            <a:endParaRPr lang="pt-PT" sz="2400" dirty="0"/>
          </a:p>
        </p:txBody>
      </p:sp>
      <p:sp>
        <p:nvSpPr>
          <p:cNvPr id="11" name="CaixaDeTexto 10"/>
          <p:cNvSpPr txBox="1"/>
          <p:nvPr/>
        </p:nvSpPr>
        <p:spPr>
          <a:xfrm>
            <a:off x="3232597" y="321972"/>
            <a:ext cx="6053070" cy="425003"/>
          </a:xfrm>
          <a:prstGeom prst="rect">
            <a:avLst/>
          </a:prstGeom>
          <a:noFill/>
        </p:spPr>
        <p:txBody>
          <a:bodyPr vert="horz" wrap="square" lIns="91440" tIns="45720" rIns="91440" bIns="45720" rtlCol="0" anchor="ctr">
            <a:noAutofit/>
          </a:bodyPr>
          <a:lstStyle/>
          <a:p>
            <a:pPr algn="ctr"/>
            <a:endParaRPr lang="pt-PT" sz="2400" dirty="0"/>
          </a:p>
        </p:txBody>
      </p:sp>
      <p:sp>
        <p:nvSpPr>
          <p:cNvPr id="12" name="CaixaDeTexto 11"/>
          <p:cNvSpPr txBox="1"/>
          <p:nvPr/>
        </p:nvSpPr>
        <p:spPr>
          <a:xfrm>
            <a:off x="5151549" y="321972"/>
            <a:ext cx="4275786" cy="425003"/>
          </a:xfrm>
          <a:prstGeom prst="rect">
            <a:avLst/>
          </a:prstGeom>
          <a:noFill/>
        </p:spPr>
        <p:txBody>
          <a:bodyPr vert="horz" wrap="square" lIns="91440" tIns="45720" rIns="91440" bIns="45720" rtlCol="0" anchor="ctr">
            <a:noAutofit/>
          </a:bodyPr>
          <a:lstStyle/>
          <a:p>
            <a:pPr algn="ctr"/>
            <a:endParaRPr lang="pt-PT" sz="2400" dirty="0"/>
          </a:p>
        </p:txBody>
      </p:sp>
      <p:sp>
        <p:nvSpPr>
          <p:cNvPr id="13" name="CaixaDeTexto 12"/>
          <p:cNvSpPr txBox="1"/>
          <p:nvPr/>
        </p:nvSpPr>
        <p:spPr>
          <a:xfrm>
            <a:off x="5303949" y="474372"/>
            <a:ext cx="4275786" cy="425003"/>
          </a:xfrm>
          <a:prstGeom prst="rect">
            <a:avLst/>
          </a:prstGeom>
          <a:noFill/>
        </p:spPr>
        <p:txBody>
          <a:bodyPr vert="horz" wrap="square" lIns="91440" tIns="45720" rIns="91440" bIns="45720" rtlCol="0" anchor="ctr">
            <a:noAutofit/>
          </a:bodyPr>
          <a:lstStyle/>
          <a:p>
            <a:pPr algn="ctr"/>
            <a:endParaRPr lang="pt-PT" sz="2400" dirty="0"/>
          </a:p>
        </p:txBody>
      </p:sp>
      <p:sp>
        <p:nvSpPr>
          <p:cNvPr id="14" name="CaixaDeTexto 13"/>
          <p:cNvSpPr txBox="1"/>
          <p:nvPr/>
        </p:nvSpPr>
        <p:spPr>
          <a:xfrm>
            <a:off x="3657600" y="321972"/>
            <a:ext cx="5061397" cy="270456"/>
          </a:xfrm>
          <a:prstGeom prst="rect">
            <a:avLst/>
          </a:prstGeom>
          <a:noFill/>
        </p:spPr>
        <p:txBody>
          <a:bodyPr vert="horz" wrap="square" lIns="91440" tIns="45720" rIns="91440" bIns="45720" rtlCol="0" anchor="ctr">
            <a:noAutofit/>
          </a:bodyPr>
          <a:lstStyle/>
          <a:p>
            <a:pPr algn="ctr"/>
            <a:r>
              <a:rPr lang="pt-PT" sz="3200" b="1" dirty="0">
                <a:solidFill>
                  <a:schemeClr val="accent1"/>
                </a:solidFill>
              </a:rPr>
              <a:t>Tratamento da rinite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70F62FA-7B69-4090-A571-47C8FB0BCCC5}"/>
              </a:ext>
            </a:extLst>
          </p:cNvPr>
          <p:cNvSpPr>
            <a:spLocks noGrp="1"/>
          </p:cNvSpPr>
          <p:nvPr>
            <p:ph type="body" sz="quarter" idx="12"/>
          </p:nvPr>
        </p:nvSpPr>
        <p:spPr/>
        <p:txBody>
          <a:bodyPr>
            <a:normAutofit lnSpcReduction="10000"/>
          </a:bodyPr>
          <a:lstStyle/>
          <a:p>
            <a:endParaRPr lang="es-ES"/>
          </a:p>
        </p:txBody>
      </p:sp>
      <p:sp>
        <p:nvSpPr>
          <p:cNvPr id="3" name="Marcador de contenido 2">
            <a:extLst>
              <a:ext uri="{FF2B5EF4-FFF2-40B4-BE49-F238E27FC236}">
                <a16:creationId xmlns:a16="http://schemas.microsoft.com/office/drawing/2014/main" id="{AE4D5DA3-23A0-4992-84E9-A7E26FC14942}"/>
              </a:ext>
            </a:extLst>
          </p:cNvPr>
          <p:cNvSpPr>
            <a:spLocks noGrp="1"/>
          </p:cNvSpPr>
          <p:nvPr>
            <p:ph idx="1"/>
          </p:nvPr>
        </p:nvSpPr>
        <p:spPr/>
        <p:txBody>
          <a:bodyPr>
            <a:normAutofit/>
          </a:bodyPr>
          <a:lstStyle/>
          <a:p>
            <a:r>
              <a:rPr lang="pt-PT" dirty="0"/>
              <a:t>D.C.H.M., doente de 53 anos, sexo feminino, com 101,5 kg, natural do Brazil -Ribeirão Preto -São Paulo, divorciada, sem filhos, advogada x 29 anos.</a:t>
            </a:r>
          </a:p>
          <a:p>
            <a:r>
              <a:rPr lang="pt-PT" dirty="0"/>
              <a:t>Enviada pelo colega do C.S de Faro para esclarecimento de fundo alérgico em queixas de tosse persistente e obstrução nasal, prurido nasocular com agravamento há cerca de 1 ano, durante a Primavera. </a:t>
            </a:r>
          </a:p>
          <a:p>
            <a:r>
              <a:rPr lang="pt-PT" dirty="0"/>
              <a:t>Nos últimos meses queixas de rinorreia anterior serosa, prurido orofaríngeo e  disfunção tubar.  Nega outras queixas associadas.</a:t>
            </a:r>
          </a:p>
          <a:p>
            <a:r>
              <a:rPr lang="pt-PT" dirty="0"/>
              <a:t>Sem antecedentes relevantes. Agravamento das queixas há cerca de 1 ano.</a:t>
            </a:r>
          </a:p>
          <a:p>
            <a:endParaRPr lang="pt-PT" dirty="0"/>
          </a:p>
          <a:p>
            <a:endParaRPr lang="es-ES" dirty="0"/>
          </a:p>
        </p:txBody>
      </p:sp>
      <p:sp>
        <p:nvSpPr>
          <p:cNvPr id="4" name="Título 3">
            <a:extLst>
              <a:ext uri="{FF2B5EF4-FFF2-40B4-BE49-F238E27FC236}">
                <a16:creationId xmlns:a16="http://schemas.microsoft.com/office/drawing/2014/main" id="{291AEE63-1555-468E-A21A-EA1D66EF65AD}"/>
              </a:ext>
            </a:extLst>
          </p:cNvPr>
          <p:cNvSpPr>
            <a:spLocks noGrp="1"/>
          </p:cNvSpPr>
          <p:nvPr>
            <p:ph type="title"/>
          </p:nvPr>
        </p:nvSpPr>
        <p:spPr/>
        <p:txBody>
          <a:bodyPr/>
          <a:lstStyle/>
          <a:p>
            <a:r>
              <a:rPr lang="es-ES" dirty="0"/>
              <a:t>Caso clínico 3</a:t>
            </a:r>
          </a:p>
        </p:txBody>
      </p:sp>
    </p:spTree>
    <p:extLst>
      <p:ext uri="{BB962C8B-B14F-4D97-AF65-F5344CB8AC3E}">
        <p14:creationId xmlns:p14="http://schemas.microsoft.com/office/powerpoint/2010/main" val="3998988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015CAEC-A701-4221-892A-E6F331156234}"/>
              </a:ext>
            </a:extLst>
          </p:cNvPr>
          <p:cNvSpPr>
            <a:spLocks noGrp="1"/>
          </p:cNvSpPr>
          <p:nvPr>
            <p:ph type="body" sz="quarter" idx="11"/>
          </p:nvPr>
        </p:nvSpPr>
        <p:spPr/>
        <p:txBody>
          <a:bodyPr>
            <a:normAutofit lnSpcReduction="10000"/>
          </a:bodyPr>
          <a:lstStyle/>
          <a:p>
            <a:endParaRPr lang="es-ES"/>
          </a:p>
        </p:txBody>
      </p:sp>
      <p:sp>
        <p:nvSpPr>
          <p:cNvPr id="3" name="Título 2">
            <a:extLst>
              <a:ext uri="{FF2B5EF4-FFF2-40B4-BE49-F238E27FC236}">
                <a16:creationId xmlns:a16="http://schemas.microsoft.com/office/drawing/2014/main" id="{A79EE35B-83B8-4389-BDFB-F0CA68AAECA1}"/>
              </a:ext>
            </a:extLst>
          </p:cNvPr>
          <p:cNvSpPr>
            <a:spLocks noGrp="1"/>
          </p:cNvSpPr>
          <p:nvPr>
            <p:ph type="title"/>
          </p:nvPr>
        </p:nvSpPr>
        <p:spPr/>
        <p:txBody>
          <a:bodyPr/>
          <a:lstStyle/>
          <a:p>
            <a:r>
              <a:rPr lang="es-ES" dirty="0" err="1"/>
              <a:t>Pergunta</a:t>
            </a:r>
            <a:r>
              <a:rPr lang="es-ES" dirty="0"/>
              <a:t> 4</a:t>
            </a:r>
          </a:p>
        </p:txBody>
      </p:sp>
      <p:sp>
        <p:nvSpPr>
          <p:cNvPr id="4" name="Marcador de texto 3">
            <a:extLst>
              <a:ext uri="{FF2B5EF4-FFF2-40B4-BE49-F238E27FC236}">
                <a16:creationId xmlns:a16="http://schemas.microsoft.com/office/drawing/2014/main" id="{7D01067E-B20A-437D-9687-DBBDE10EB8F7}"/>
              </a:ext>
            </a:extLst>
          </p:cNvPr>
          <p:cNvSpPr>
            <a:spLocks noGrp="1"/>
          </p:cNvSpPr>
          <p:nvPr>
            <p:ph type="body" idx="10"/>
          </p:nvPr>
        </p:nvSpPr>
        <p:spPr/>
        <p:txBody>
          <a:bodyPr/>
          <a:lstStyle/>
          <a:p>
            <a:r>
              <a:rPr lang="es-ES" dirty="0" err="1"/>
              <a:t>Qual</a:t>
            </a:r>
            <a:r>
              <a:rPr lang="es-ES" dirty="0"/>
              <a:t> a </a:t>
            </a:r>
            <a:r>
              <a:rPr lang="es-ES" dirty="0" err="1"/>
              <a:t>sua</a:t>
            </a:r>
            <a:r>
              <a:rPr lang="es-ES" dirty="0"/>
              <a:t> </a:t>
            </a:r>
            <a:r>
              <a:rPr lang="es-ES" dirty="0" err="1"/>
              <a:t>proposta</a:t>
            </a:r>
            <a:r>
              <a:rPr lang="es-ES" dirty="0"/>
              <a:t> </a:t>
            </a:r>
            <a:r>
              <a:rPr lang="es-ES" dirty="0" err="1"/>
              <a:t>terapêutica</a:t>
            </a:r>
            <a:r>
              <a:rPr lang="es-ES" dirty="0"/>
              <a:t>?</a:t>
            </a:r>
          </a:p>
        </p:txBody>
      </p:sp>
      <p:sp>
        <p:nvSpPr>
          <p:cNvPr id="5" name="Marcador de texto 4">
            <a:extLst>
              <a:ext uri="{FF2B5EF4-FFF2-40B4-BE49-F238E27FC236}">
                <a16:creationId xmlns:a16="http://schemas.microsoft.com/office/drawing/2014/main" id="{51B1355D-F79D-46E3-BEAA-FA69D608471E}"/>
              </a:ext>
            </a:extLst>
          </p:cNvPr>
          <p:cNvSpPr>
            <a:spLocks noGrp="1"/>
          </p:cNvSpPr>
          <p:nvPr>
            <p:ph type="body" idx="1"/>
          </p:nvPr>
        </p:nvSpPr>
        <p:spPr/>
        <p:txBody>
          <a:bodyPr/>
          <a:lstStyle/>
          <a:p>
            <a:r>
              <a:rPr lang="pt-PT" dirty="0"/>
              <a:t>Corticoide nasal e anti-histaminico não sedativo.</a:t>
            </a:r>
          </a:p>
          <a:p>
            <a:r>
              <a:rPr lang="pt-PT" dirty="0"/>
              <a:t>Corticoide nasal.</a:t>
            </a:r>
          </a:p>
          <a:p>
            <a:r>
              <a:rPr lang="pt-PT" dirty="0"/>
              <a:t>Colirio. </a:t>
            </a:r>
          </a:p>
          <a:p>
            <a:r>
              <a:rPr lang="pt-PT" dirty="0"/>
              <a:t>Opção 1 e 3.</a:t>
            </a:r>
          </a:p>
          <a:p>
            <a:endParaRPr lang="es-ES" dirty="0"/>
          </a:p>
        </p:txBody>
      </p:sp>
    </p:spTree>
    <p:extLst>
      <p:ext uri="{BB962C8B-B14F-4D97-AF65-F5344CB8AC3E}">
        <p14:creationId xmlns:p14="http://schemas.microsoft.com/office/powerpoint/2010/main" val="75519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Texto 2"/>
          <p:cNvSpPr>
            <a:spLocks noGrp="1"/>
          </p:cNvSpPr>
          <p:nvPr>
            <p:ph type="body" sz="quarter" idx="12"/>
          </p:nvPr>
        </p:nvSpPr>
        <p:spPr/>
        <p:txBody>
          <a:bodyPr>
            <a:normAutofit lnSpcReduction="10000"/>
          </a:bodyPr>
          <a:lstStyle/>
          <a:p>
            <a:endParaRPr lang="pt-PT" dirty="0"/>
          </a:p>
          <a:p>
            <a:endParaRPr lang="pt-PT" dirty="0"/>
          </a:p>
          <a:p>
            <a:endParaRPr lang="pt-PT" dirty="0"/>
          </a:p>
        </p:txBody>
      </p:sp>
      <p:sp>
        <p:nvSpPr>
          <p:cNvPr id="2" name="Título 1"/>
          <p:cNvSpPr>
            <a:spLocks noGrp="1"/>
          </p:cNvSpPr>
          <p:nvPr>
            <p:ph type="title"/>
          </p:nvPr>
        </p:nvSpPr>
        <p:spPr/>
        <p:txBody>
          <a:bodyPr/>
          <a:lstStyle/>
          <a:p>
            <a:br>
              <a:rPr lang="pt-PT" dirty="0">
                <a:solidFill>
                  <a:srgbClr val="7030A0"/>
                </a:solidFill>
              </a:rPr>
            </a:br>
            <a:r>
              <a:rPr lang="pt-PT" dirty="0">
                <a:solidFill>
                  <a:schemeClr val="accent1"/>
                </a:solidFill>
              </a:rPr>
              <a:t>CONCLUSÕES  </a:t>
            </a:r>
            <a:br>
              <a:rPr lang="pt-PT" dirty="0">
                <a:solidFill>
                  <a:schemeClr val="accent1"/>
                </a:solidFill>
              </a:rPr>
            </a:br>
            <a:r>
              <a:rPr lang="pt-PT" dirty="0">
                <a:solidFill>
                  <a:schemeClr val="accent1"/>
                </a:solidFill>
              </a:rPr>
              <a:t>Rinite alérgica</a:t>
            </a:r>
            <a:br>
              <a:rPr lang="pt-PT" dirty="0">
                <a:solidFill>
                  <a:srgbClr val="CC0099"/>
                </a:solidFill>
              </a:rPr>
            </a:br>
            <a:endParaRPr lang="pt-PT" dirty="0">
              <a:solidFill>
                <a:srgbClr val="CC0099"/>
              </a:solidFill>
            </a:endParaRPr>
          </a:p>
        </p:txBody>
      </p:sp>
      <p:sp>
        <p:nvSpPr>
          <p:cNvPr id="4" name="Marcador de Posição de Conteúdo 3"/>
          <p:cNvSpPr>
            <a:spLocks noGrp="1"/>
          </p:cNvSpPr>
          <p:nvPr>
            <p:ph idx="1"/>
          </p:nvPr>
        </p:nvSpPr>
        <p:spPr/>
        <p:txBody>
          <a:bodyPr>
            <a:normAutofit/>
          </a:bodyPr>
          <a:lstStyle/>
          <a:p>
            <a:pPr algn="r"/>
            <a:endParaRPr lang="pt-PT" dirty="0"/>
          </a:p>
          <a:p>
            <a:pPr algn="r"/>
            <a:endParaRPr lang="pt-PT" dirty="0"/>
          </a:p>
        </p:txBody>
      </p:sp>
      <p:sp>
        <p:nvSpPr>
          <p:cNvPr id="5" name="CaixaDeTexto 4"/>
          <p:cNvSpPr txBox="1"/>
          <p:nvPr/>
        </p:nvSpPr>
        <p:spPr>
          <a:xfrm>
            <a:off x="1851950" y="1377387"/>
            <a:ext cx="6551270" cy="3588152"/>
          </a:xfrm>
          <a:prstGeom prst="rect">
            <a:avLst/>
          </a:prstGeom>
          <a:noFill/>
        </p:spPr>
        <p:txBody>
          <a:bodyPr vert="horz" wrap="none" lIns="91440" tIns="45720" rIns="91440" bIns="45720" rtlCol="0" anchor="ctr">
            <a:noAutofit/>
          </a:bodyPr>
          <a:lstStyle/>
          <a:p>
            <a:pPr algn="ctr"/>
            <a:endParaRPr lang="pt-PT" sz="2400" dirty="0"/>
          </a:p>
        </p:txBody>
      </p:sp>
      <p:sp>
        <p:nvSpPr>
          <p:cNvPr id="6" name="CaixaDeTexto 5"/>
          <p:cNvSpPr txBox="1"/>
          <p:nvPr/>
        </p:nvSpPr>
        <p:spPr>
          <a:xfrm>
            <a:off x="868101" y="1759351"/>
            <a:ext cx="9606987" cy="3912243"/>
          </a:xfrm>
          <a:prstGeom prst="rect">
            <a:avLst/>
          </a:prstGeom>
          <a:noFill/>
        </p:spPr>
        <p:txBody>
          <a:bodyPr vert="horz" wrap="none" lIns="91440" tIns="45720" rIns="91440" bIns="45720" rtlCol="0" anchor="ctr">
            <a:noAutofit/>
          </a:bodyPr>
          <a:lstStyle/>
          <a:p>
            <a:pPr algn="ctr"/>
            <a:endParaRPr lang="pt-PT" sz="2400" dirty="0"/>
          </a:p>
        </p:txBody>
      </p:sp>
      <p:sp>
        <p:nvSpPr>
          <p:cNvPr id="7" name="CaixaDeTexto 6"/>
          <p:cNvSpPr txBox="1"/>
          <p:nvPr/>
        </p:nvSpPr>
        <p:spPr>
          <a:xfrm>
            <a:off x="868101" y="1556069"/>
            <a:ext cx="10305143" cy="4249195"/>
          </a:xfrm>
          <a:prstGeom prst="rect">
            <a:avLst/>
          </a:prstGeom>
          <a:solidFill>
            <a:schemeClr val="accent1"/>
          </a:solidFill>
        </p:spPr>
        <p:txBody>
          <a:bodyPr vert="horz" wrap="none" lIns="91440" tIns="45720" rIns="91440" bIns="45720" rtlCol="0" anchor="ctr">
            <a:noAutofit/>
          </a:bodyPr>
          <a:lstStyle/>
          <a:p>
            <a:pPr marL="342900" indent="-342900">
              <a:buClr>
                <a:srgbClr val="C00000"/>
              </a:buClr>
              <a:buFont typeface="Wingdings" panose="05000000000000000000" pitchFamily="2" charset="2"/>
              <a:buChar char="v"/>
            </a:pPr>
            <a:r>
              <a:rPr lang="pt-PT" sz="2400" b="1" dirty="0">
                <a:solidFill>
                  <a:schemeClr val="bg1"/>
                </a:solidFill>
              </a:rPr>
              <a:t>Diagnosticar ( sub-diagnosticada).</a:t>
            </a:r>
          </a:p>
          <a:p>
            <a:pPr marL="342900" indent="-342900">
              <a:buClr>
                <a:srgbClr val="C00000"/>
              </a:buClr>
              <a:buFont typeface="Wingdings" panose="05000000000000000000" pitchFamily="2" charset="2"/>
              <a:buChar char="v"/>
            </a:pPr>
            <a:endParaRPr lang="pt-PT" sz="2400" b="1" dirty="0">
              <a:solidFill>
                <a:schemeClr val="bg1"/>
              </a:solidFill>
            </a:endParaRPr>
          </a:p>
          <a:p>
            <a:pPr marL="342900" indent="-342900">
              <a:buClr>
                <a:srgbClr val="C00000"/>
              </a:buClr>
              <a:buFont typeface="Wingdings" panose="05000000000000000000" pitchFamily="2" charset="2"/>
              <a:buChar char="v"/>
            </a:pPr>
            <a:r>
              <a:rPr lang="pt-PT" sz="2400" b="1" dirty="0">
                <a:solidFill>
                  <a:schemeClr val="bg1"/>
                </a:solidFill>
              </a:rPr>
              <a:t>Tratar a rinite alérgica com os fármacos adequados.</a:t>
            </a:r>
          </a:p>
          <a:p>
            <a:pPr marL="342900" indent="-342900">
              <a:buClr>
                <a:srgbClr val="C00000"/>
              </a:buClr>
              <a:buFont typeface="Wingdings" panose="05000000000000000000" pitchFamily="2" charset="2"/>
              <a:buChar char="v"/>
            </a:pPr>
            <a:endParaRPr lang="pt-PT" sz="2400" b="1" dirty="0">
              <a:solidFill>
                <a:schemeClr val="bg1"/>
              </a:solidFill>
            </a:endParaRPr>
          </a:p>
          <a:p>
            <a:pPr marL="342900" indent="-342900">
              <a:buClr>
                <a:srgbClr val="C00000"/>
              </a:buClr>
              <a:buFont typeface="Wingdings" panose="05000000000000000000" pitchFamily="2" charset="2"/>
              <a:buChar char="v"/>
            </a:pPr>
            <a:r>
              <a:rPr lang="pt-PT" sz="2400" b="1" dirty="0">
                <a:solidFill>
                  <a:schemeClr val="bg1"/>
                </a:solidFill>
              </a:rPr>
              <a:t>A persistência dos sintomas contribui para a perturbação do sono, fadiga, </a:t>
            </a:r>
          </a:p>
          <a:p>
            <a:pPr>
              <a:buClr>
                <a:srgbClr val="C00000"/>
              </a:buClr>
            </a:pPr>
            <a:r>
              <a:rPr lang="pt-PT" sz="2400" b="1" dirty="0">
                <a:solidFill>
                  <a:schemeClr val="bg1"/>
                </a:solidFill>
              </a:rPr>
              <a:t>     cefaleias, irritabilidade, alteração do desempenho cognitivo. (SPAIC).</a:t>
            </a:r>
          </a:p>
          <a:p>
            <a:pPr marL="342900" indent="-342900">
              <a:buClr>
                <a:srgbClr val="C00000"/>
              </a:buClr>
              <a:buFont typeface="Wingdings" panose="05000000000000000000" pitchFamily="2" charset="2"/>
              <a:buChar char="v"/>
            </a:pPr>
            <a:endParaRPr lang="pt-PT" sz="2400" b="1" dirty="0">
              <a:solidFill>
                <a:schemeClr val="bg1"/>
              </a:solidFill>
            </a:endParaRPr>
          </a:p>
          <a:p>
            <a:pPr marL="342900" indent="-342900">
              <a:buClr>
                <a:srgbClr val="C00000"/>
              </a:buClr>
              <a:buFont typeface="Wingdings" panose="05000000000000000000" pitchFamily="2" charset="2"/>
              <a:buChar char="v"/>
            </a:pPr>
            <a:r>
              <a:rPr lang="pt-PT" sz="2400" b="1" dirty="0">
                <a:solidFill>
                  <a:schemeClr val="bg1"/>
                </a:solidFill>
              </a:rPr>
              <a:t>Doença alérgica controlada ,qualidade de vida melhorada.</a:t>
            </a:r>
          </a:p>
          <a:p>
            <a:pPr marL="342900" indent="-342900">
              <a:buClr>
                <a:srgbClr val="C00000"/>
              </a:buClr>
              <a:buFont typeface="Wingdings" panose="05000000000000000000" pitchFamily="2" charset="2"/>
              <a:buChar char="v"/>
            </a:pPr>
            <a:endParaRPr lang="pt-PT" sz="2400" b="1" dirty="0">
              <a:solidFill>
                <a:schemeClr val="bg1"/>
              </a:solidFill>
            </a:endParaRPr>
          </a:p>
          <a:p>
            <a:pPr marL="342900" indent="-342900">
              <a:buClr>
                <a:srgbClr val="C00000"/>
              </a:buClr>
              <a:buFont typeface="Wingdings" panose="05000000000000000000" pitchFamily="2" charset="2"/>
              <a:buChar char="v"/>
            </a:pPr>
            <a:r>
              <a:rPr lang="pt-PT" sz="2400" b="1" dirty="0">
                <a:solidFill>
                  <a:schemeClr val="bg1"/>
                </a:solidFill>
                <a:cs typeface="Arial"/>
              </a:rPr>
              <a:t>Rinite alérgica e asma – “ one airway, one disease “, avaliar a presença </a:t>
            </a:r>
          </a:p>
          <a:p>
            <a:pPr>
              <a:buClr>
                <a:srgbClr val="C00000"/>
              </a:buClr>
            </a:pPr>
            <a:r>
              <a:rPr lang="pt-PT" sz="2400" b="1" dirty="0">
                <a:solidFill>
                  <a:schemeClr val="bg1"/>
                </a:solidFill>
                <a:cs typeface="Arial"/>
              </a:rPr>
              <a:t>     de Asma  (SPAIC).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pt-PT" dirty="0">
                <a:solidFill>
                  <a:schemeClr val="accent1"/>
                </a:solidFill>
              </a:rPr>
            </a:br>
            <a:r>
              <a:rPr lang="pt-PT" dirty="0">
                <a:solidFill>
                  <a:schemeClr val="accent1"/>
                </a:solidFill>
              </a:rPr>
              <a:t>CONCLUSÕES </a:t>
            </a:r>
            <a:br>
              <a:rPr lang="pt-PT" dirty="0">
                <a:solidFill>
                  <a:schemeClr val="accent1"/>
                </a:solidFill>
              </a:rPr>
            </a:br>
            <a:r>
              <a:rPr lang="pt-PT" dirty="0">
                <a:solidFill>
                  <a:schemeClr val="accent1"/>
                </a:solidFill>
              </a:rPr>
              <a:t>Rinite alérgica</a:t>
            </a:r>
            <a:br>
              <a:rPr lang="pt-PT" dirty="0">
                <a:solidFill>
                  <a:schemeClr val="accent1"/>
                </a:solidFill>
              </a:rPr>
            </a:br>
            <a:endParaRPr lang="pt-PT" dirty="0">
              <a:solidFill>
                <a:schemeClr val="accent1"/>
              </a:solidFill>
            </a:endParaRPr>
          </a:p>
        </p:txBody>
      </p:sp>
      <p:sp>
        <p:nvSpPr>
          <p:cNvPr id="5" name="Rectangle 3"/>
          <p:cNvSpPr>
            <a:spLocks noGrp="1"/>
          </p:cNvSpPr>
          <p:nvPr>
            <p:ph idx="1"/>
          </p:nvPr>
        </p:nvSpPr>
        <p:spPr>
          <a:xfrm>
            <a:off x="304800" y="1520788"/>
            <a:ext cx="11582400" cy="3816424"/>
          </a:xfrm>
          <a:prstGeom prst="rect">
            <a:avLst/>
          </a:prstGeom>
          <a:solidFill>
            <a:schemeClr val="accent1"/>
          </a:solidFill>
          <a:ln w="25400" cap="flat" cmpd="sng" algn="ctr">
            <a:noFill/>
            <a:prstDash val="solid"/>
          </a:ln>
          <a:effectLst/>
        </p:spPr>
        <p:txBody>
          <a:bodyPr lIns="121917" tIns="60958" rIns="121917" bIns="60958" rtlCol="0" anchor="ctr"/>
          <a:lstStyle/>
          <a:p>
            <a:pPr marL="542925" indent="0" algn="ctr" defTabSz="1219170" fontAlgn="base">
              <a:spcBef>
                <a:spcPct val="20000"/>
              </a:spcBef>
              <a:spcAft>
                <a:spcPct val="0"/>
              </a:spcAft>
              <a:buClr>
                <a:srgbClr val="BCA36A"/>
              </a:buClr>
              <a:buSzPct val="130000"/>
              <a:buNone/>
              <a:defRPr/>
            </a:pPr>
            <a:r>
              <a:rPr lang="en-US" sz="3200" b="1" kern="0" dirty="0" err="1">
                <a:solidFill>
                  <a:srgbClr val="FFFFFF"/>
                </a:solidFill>
                <a:latin typeface="Calibri" panose="020F0502020204030204" pitchFamily="34" charset="0"/>
                <a:cs typeface="Calibri" panose="020F0502020204030204" pitchFamily="34" charset="0"/>
              </a:rPr>
              <a:t>Conclusão</a:t>
            </a:r>
            <a:r>
              <a:rPr lang="en-US" sz="3200" b="1" kern="0" dirty="0">
                <a:solidFill>
                  <a:srgbClr val="FFFFFF"/>
                </a:solidFill>
                <a:latin typeface="Calibri" panose="020F0502020204030204" pitchFamily="34" charset="0"/>
                <a:cs typeface="Calibri" panose="020F0502020204030204" pitchFamily="34" charset="0"/>
              </a:rPr>
              <a:t>…!!!! </a:t>
            </a:r>
          </a:p>
          <a:p>
            <a:pPr algn="ctr" defTabSz="1219170" fontAlgn="base">
              <a:spcBef>
                <a:spcPct val="20000"/>
              </a:spcBef>
              <a:spcAft>
                <a:spcPct val="0"/>
              </a:spcAft>
              <a:buClr>
                <a:srgbClr val="BCA36A"/>
              </a:buClr>
              <a:buSzPct val="130000"/>
              <a:defRPr/>
            </a:pPr>
            <a:endParaRPr lang="en-US" sz="2700" b="1" kern="0" dirty="0">
              <a:solidFill>
                <a:srgbClr val="FFFFFF"/>
              </a:solidFill>
              <a:latin typeface="Calibri" panose="020F0502020204030204" pitchFamily="34" charset="0"/>
              <a:cs typeface="Calibri" panose="020F0502020204030204" pitchFamily="34" charset="0"/>
            </a:endParaRPr>
          </a:p>
          <a:p>
            <a:pPr algn="ctr" defTabSz="1219170" fontAlgn="base">
              <a:spcBef>
                <a:spcPct val="20000"/>
              </a:spcBef>
              <a:spcAft>
                <a:spcPct val="0"/>
              </a:spcAft>
              <a:buClr>
                <a:srgbClr val="C00000"/>
              </a:buClr>
              <a:buSzPct val="130000"/>
              <a:buFont typeface="Wingdings" panose="05000000000000000000" pitchFamily="2" charset="2"/>
              <a:buChar char="v"/>
              <a:defRPr/>
            </a:pPr>
            <a:r>
              <a:rPr lang="en-US" sz="2700" kern="0" dirty="0">
                <a:solidFill>
                  <a:schemeClr val="bg1"/>
                </a:solidFill>
                <a:latin typeface="Calibri" panose="020F0502020204030204" pitchFamily="34" charset="0"/>
                <a:cs typeface="Calibri" panose="020F0502020204030204" pitchFamily="34" charset="0"/>
              </a:rPr>
              <a:t> </a:t>
            </a:r>
            <a:r>
              <a:rPr lang="en-US" sz="2700" kern="0" dirty="0" err="1">
                <a:solidFill>
                  <a:schemeClr val="bg1"/>
                </a:solidFill>
                <a:latin typeface="Calibri" panose="020F0502020204030204" pitchFamily="34" charset="0"/>
                <a:cs typeface="Calibri" panose="020F0502020204030204" pitchFamily="34" charset="0"/>
              </a:rPr>
              <a:t>Não</a:t>
            </a:r>
            <a:r>
              <a:rPr lang="en-US" sz="2700" kern="0" dirty="0">
                <a:solidFill>
                  <a:schemeClr val="bg1"/>
                </a:solidFill>
                <a:latin typeface="Calibri" panose="020F0502020204030204" pitchFamily="34" charset="0"/>
                <a:cs typeface="Calibri" panose="020F0502020204030204" pitchFamily="34" charset="0"/>
              </a:rPr>
              <a:t> </a:t>
            </a:r>
            <a:r>
              <a:rPr lang="en-US" sz="2700" kern="0" dirty="0" err="1">
                <a:solidFill>
                  <a:schemeClr val="bg1"/>
                </a:solidFill>
                <a:latin typeface="Calibri" panose="020F0502020204030204" pitchFamily="34" charset="0"/>
                <a:cs typeface="Calibri" panose="020F0502020204030204" pitchFamily="34" charset="0"/>
              </a:rPr>
              <a:t>existe</a:t>
            </a:r>
            <a:r>
              <a:rPr lang="en-US" sz="2700" kern="0" dirty="0">
                <a:solidFill>
                  <a:schemeClr val="bg1"/>
                </a:solidFill>
                <a:latin typeface="Calibri" panose="020F0502020204030204" pitchFamily="34" charset="0"/>
                <a:cs typeface="Calibri" panose="020F0502020204030204" pitchFamily="34" charset="0"/>
              </a:rPr>
              <a:t> </a:t>
            </a:r>
            <a:r>
              <a:rPr lang="en-US" sz="2700" kern="0" dirty="0" err="1">
                <a:solidFill>
                  <a:schemeClr val="bg1"/>
                </a:solidFill>
                <a:latin typeface="Calibri" panose="020F0502020204030204" pitchFamily="34" charset="0"/>
                <a:cs typeface="Calibri" panose="020F0502020204030204" pitchFamily="34" charset="0"/>
              </a:rPr>
              <a:t>uma</a:t>
            </a:r>
            <a:r>
              <a:rPr lang="en-US" sz="2700" kern="0" dirty="0">
                <a:solidFill>
                  <a:schemeClr val="bg1"/>
                </a:solidFill>
                <a:latin typeface="Calibri" panose="020F0502020204030204" pitchFamily="34" charset="0"/>
                <a:cs typeface="Calibri" panose="020F0502020204030204" pitchFamily="34" charset="0"/>
              </a:rPr>
              <a:t> </a:t>
            </a:r>
            <a:r>
              <a:rPr lang="en-US" sz="2700" kern="0" dirty="0" err="1">
                <a:solidFill>
                  <a:schemeClr val="bg1"/>
                </a:solidFill>
                <a:latin typeface="Calibri" panose="020F0502020204030204" pitchFamily="34" charset="0"/>
                <a:cs typeface="Calibri" panose="020F0502020204030204" pitchFamily="34" charset="0"/>
              </a:rPr>
              <a:t>orientação</a:t>
            </a:r>
            <a:r>
              <a:rPr lang="en-US" sz="2700" kern="0" dirty="0">
                <a:solidFill>
                  <a:schemeClr val="bg1"/>
                </a:solidFill>
                <a:latin typeface="Calibri" panose="020F0502020204030204" pitchFamily="34" charset="0"/>
                <a:cs typeface="Calibri" panose="020F0502020204030204" pitchFamily="34" charset="0"/>
              </a:rPr>
              <a:t> universal </a:t>
            </a:r>
            <a:r>
              <a:rPr lang="en-US" sz="2700" kern="0" dirty="0" err="1">
                <a:solidFill>
                  <a:schemeClr val="bg1"/>
                </a:solidFill>
                <a:latin typeface="Calibri" panose="020F0502020204030204" pitchFamily="34" charset="0"/>
                <a:cs typeface="Calibri" panose="020F0502020204030204" pitchFamily="34" charset="0"/>
              </a:rPr>
              <a:t>em</a:t>
            </a:r>
            <a:r>
              <a:rPr lang="en-US" sz="2700" kern="0" dirty="0">
                <a:solidFill>
                  <a:schemeClr val="bg1"/>
                </a:solidFill>
                <a:latin typeface="Calibri" panose="020F0502020204030204" pitchFamily="34" charset="0"/>
                <a:cs typeface="Calibri" panose="020F0502020204030204" pitchFamily="34" charset="0"/>
              </a:rPr>
              <a:t> </a:t>
            </a:r>
            <a:r>
              <a:rPr lang="en-US" sz="2700" kern="0" dirty="0" err="1">
                <a:solidFill>
                  <a:schemeClr val="bg1"/>
                </a:solidFill>
                <a:latin typeface="Calibri" panose="020F0502020204030204" pitchFamily="34" charset="0"/>
                <a:cs typeface="Calibri" panose="020F0502020204030204" pitchFamily="34" charset="0"/>
              </a:rPr>
              <a:t>relação</a:t>
            </a:r>
            <a:r>
              <a:rPr lang="en-US" sz="2700" kern="0" dirty="0">
                <a:solidFill>
                  <a:schemeClr val="bg1"/>
                </a:solidFill>
                <a:latin typeface="Calibri" panose="020F0502020204030204" pitchFamily="34" charset="0"/>
                <a:cs typeface="Calibri" panose="020F0502020204030204" pitchFamily="34" charset="0"/>
              </a:rPr>
              <a:t> </a:t>
            </a:r>
            <a:r>
              <a:rPr lang="en-US" sz="2700" kern="0" dirty="0" err="1">
                <a:solidFill>
                  <a:schemeClr val="bg1"/>
                </a:solidFill>
                <a:latin typeface="Calibri" panose="020F0502020204030204" pitchFamily="34" charset="0"/>
                <a:cs typeface="Calibri" panose="020F0502020204030204" pitchFamily="34" charset="0"/>
              </a:rPr>
              <a:t>ao</a:t>
            </a:r>
            <a:r>
              <a:rPr lang="en-US" sz="2700" kern="0" dirty="0">
                <a:solidFill>
                  <a:schemeClr val="bg1"/>
                </a:solidFill>
                <a:latin typeface="Calibri" panose="020F0502020204030204" pitchFamily="34" charset="0"/>
                <a:cs typeface="Calibri" panose="020F0502020204030204" pitchFamily="34" charset="0"/>
              </a:rPr>
              <a:t> </a:t>
            </a:r>
            <a:r>
              <a:rPr lang="en-US" sz="2700" kern="0" dirty="0" err="1">
                <a:solidFill>
                  <a:schemeClr val="bg1"/>
                </a:solidFill>
                <a:latin typeface="Calibri" panose="020F0502020204030204" pitchFamily="34" charset="0"/>
                <a:cs typeface="Calibri" panose="020F0502020204030204" pitchFamily="34" charset="0"/>
              </a:rPr>
              <a:t>tratamento</a:t>
            </a:r>
            <a:r>
              <a:rPr lang="en-US" sz="2700" kern="0" dirty="0">
                <a:solidFill>
                  <a:schemeClr val="bg1"/>
                </a:solidFill>
                <a:latin typeface="Calibri" panose="020F0502020204030204" pitchFamily="34" charset="0"/>
                <a:cs typeface="Calibri" panose="020F0502020204030204" pitchFamily="34" charset="0"/>
              </a:rPr>
              <a:t> da </a:t>
            </a:r>
            <a:r>
              <a:rPr lang="en-US" sz="2700" kern="0" dirty="0" err="1">
                <a:solidFill>
                  <a:schemeClr val="bg1"/>
                </a:solidFill>
                <a:latin typeface="Calibri" panose="020F0502020204030204" pitchFamily="34" charset="0"/>
                <a:cs typeface="Calibri" panose="020F0502020204030204" pitchFamily="34" charset="0"/>
              </a:rPr>
              <a:t>rinite</a:t>
            </a:r>
            <a:r>
              <a:rPr lang="en-US" sz="2700" kern="0" dirty="0">
                <a:solidFill>
                  <a:schemeClr val="bg1"/>
                </a:solidFill>
                <a:latin typeface="Calibri" panose="020F0502020204030204" pitchFamily="34" charset="0"/>
                <a:cs typeface="Calibri" panose="020F0502020204030204" pitchFamily="34" charset="0"/>
              </a:rPr>
              <a:t> </a:t>
            </a:r>
            <a:r>
              <a:rPr lang="en-US" sz="2700" kern="0" dirty="0" err="1">
                <a:solidFill>
                  <a:schemeClr val="bg1"/>
                </a:solidFill>
                <a:latin typeface="Calibri" panose="020F0502020204030204" pitchFamily="34" charset="0"/>
                <a:cs typeface="Calibri" panose="020F0502020204030204" pitchFamily="34" charset="0"/>
              </a:rPr>
              <a:t>alérgica</a:t>
            </a:r>
            <a:r>
              <a:rPr lang="en-US" sz="2700" kern="0" dirty="0">
                <a:solidFill>
                  <a:schemeClr val="bg1"/>
                </a:solidFill>
                <a:latin typeface="Calibri" panose="020F0502020204030204" pitchFamily="34" charset="0"/>
                <a:cs typeface="Calibri" panose="020F0502020204030204" pitchFamily="34" charset="0"/>
              </a:rPr>
              <a:t>.</a:t>
            </a:r>
          </a:p>
          <a:p>
            <a:pPr algn="ctr" defTabSz="1219170" fontAlgn="base">
              <a:spcBef>
                <a:spcPct val="20000"/>
              </a:spcBef>
              <a:spcAft>
                <a:spcPct val="0"/>
              </a:spcAft>
              <a:buClr>
                <a:srgbClr val="C00000"/>
              </a:buClr>
              <a:buSzPct val="130000"/>
              <a:buFont typeface="Wingdings" panose="05000000000000000000" pitchFamily="2" charset="2"/>
              <a:buChar char="v"/>
              <a:defRPr/>
            </a:pPr>
            <a:endParaRPr lang="en-US" sz="2700" kern="0" dirty="0">
              <a:solidFill>
                <a:schemeClr val="bg1"/>
              </a:solidFill>
              <a:latin typeface="Calibri" panose="020F0502020204030204" pitchFamily="34" charset="0"/>
              <a:cs typeface="Calibri" panose="020F0502020204030204" pitchFamily="34" charset="0"/>
            </a:endParaRPr>
          </a:p>
          <a:p>
            <a:pPr algn="ctr" defTabSz="1219170" fontAlgn="base">
              <a:spcBef>
                <a:spcPct val="20000"/>
              </a:spcBef>
              <a:spcAft>
                <a:spcPct val="0"/>
              </a:spcAft>
              <a:buClr>
                <a:srgbClr val="C00000"/>
              </a:buClr>
              <a:buSzPct val="130000"/>
              <a:buFont typeface="Wingdings" panose="05000000000000000000" pitchFamily="2" charset="2"/>
              <a:buChar char="v"/>
              <a:defRPr/>
            </a:pPr>
            <a:r>
              <a:rPr lang="en-US" sz="2700" b="1" kern="0" dirty="0">
                <a:solidFill>
                  <a:schemeClr val="bg1"/>
                </a:solidFill>
                <a:latin typeface="Calibri" panose="020F0502020204030204" pitchFamily="34" charset="0"/>
                <a:cs typeface="Calibri" panose="020F0502020204030204" pitchFamily="34" charset="0"/>
              </a:rPr>
              <a:t> </a:t>
            </a:r>
            <a:r>
              <a:rPr lang="en-US" sz="2700" b="1" kern="0" dirty="0" err="1">
                <a:solidFill>
                  <a:schemeClr val="bg1"/>
                </a:solidFill>
                <a:latin typeface="Calibri" panose="020F0502020204030204" pitchFamily="34" charset="0"/>
                <a:cs typeface="Calibri" panose="020F0502020204030204" pitchFamily="34" charset="0"/>
              </a:rPr>
              <a:t>Depende</a:t>
            </a:r>
            <a:r>
              <a:rPr lang="en-US" sz="2700" b="1" kern="0" dirty="0">
                <a:solidFill>
                  <a:schemeClr val="bg1"/>
                </a:solidFill>
                <a:latin typeface="Calibri" panose="020F0502020204030204" pitchFamily="34" charset="0"/>
                <a:cs typeface="Calibri" panose="020F0502020204030204" pitchFamily="34" charset="0"/>
              </a:rPr>
              <a:t> </a:t>
            </a:r>
            <a:r>
              <a:rPr lang="en-US" sz="2700" b="1" kern="0" dirty="0" err="1">
                <a:solidFill>
                  <a:schemeClr val="bg1"/>
                </a:solidFill>
                <a:latin typeface="Calibri" panose="020F0502020204030204" pitchFamily="34" charset="0"/>
                <a:cs typeface="Calibri" panose="020F0502020204030204" pitchFamily="34" charset="0"/>
              </a:rPr>
              <a:t>maioritariamente</a:t>
            </a:r>
            <a:r>
              <a:rPr lang="en-US" sz="2700" b="1" kern="0" dirty="0">
                <a:solidFill>
                  <a:schemeClr val="bg1"/>
                </a:solidFill>
                <a:latin typeface="Calibri" panose="020F0502020204030204" pitchFamily="34" charset="0"/>
                <a:cs typeface="Calibri" panose="020F0502020204030204" pitchFamily="34" charset="0"/>
              </a:rPr>
              <a:t> dos </a:t>
            </a:r>
            <a:r>
              <a:rPr lang="en-US" sz="2700" b="1" kern="0" dirty="0" err="1">
                <a:solidFill>
                  <a:schemeClr val="bg1"/>
                </a:solidFill>
                <a:latin typeface="Calibri" panose="020F0502020204030204" pitchFamily="34" charset="0"/>
                <a:cs typeface="Calibri" panose="020F0502020204030204" pitchFamily="34" charset="0"/>
              </a:rPr>
              <a:t>sintomas</a:t>
            </a:r>
            <a:r>
              <a:rPr lang="en-US" sz="2700" b="1" kern="0" dirty="0">
                <a:solidFill>
                  <a:schemeClr val="bg1"/>
                </a:solidFill>
                <a:latin typeface="Calibri" panose="020F0502020204030204" pitchFamily="34" charset="0"/>
                <a:cs typeface="Calibri" panose="020F0502020204030204" pitchFamily="34" charset="0"/>
              </a:rPr>
              <a:t> e </a:t>
            </a:r>
            <a:r>
              <a:rPr lang="en-US" sz="3600" b="1" kern="0" dirty="0" err="1">
                <a:solidFill>
                  <a:schemeClr val="bg1"/>
                </a:solidFill>
                <a:latin typeface="Calibri" panose="020F0502020204030204" pitchFamily="34" charset="0"/>
                <a:cs typeface="Calibri" panose="020F0502020204030204" pitchFamily="34" charset="0"/>
              </a:rPr>
              <a:t>preferência</a:t>
            </a:r>
            <a:r>
              <a:rPr lang="en-US" sz="2700" b="1" kern="0" dirty="0">
                <a:solidFill>
                  <a:schemeClr val="bg1"/>
                </a:solidFill>
                <a:latin typeface="Calibri" panose="020F0502020204030204" pitchFamily="34" charset="0"/>
                <a:cs typeface="Calibri" panose="020F0502020204030204" pitchFamily="34" charset="0"/>
              </a:rPr>
              <a:t> do </a:t>
            </a:r>
            <a:r>
              <a:rPr lang="en-US" sz="2700" b="1" kern="0" dirty="0" err="1">
                <a:solidFill>
                  <a:schemeClr val="bg1"/>
                </a:solidFill>
                <a:latin typeface="Calibri" panose="020F0502020204030204" pitchFamily="34" charset="0"/>
                <a:cs typeface="Calibri" panose="020F0502020204030204" pitchFamily="34" charset="0"/>
              </a:rPr>
              <a:t>doente</a:t>
            </a:r>
            <a:r>
              <a:rPr lang="en-US" sz="2700" b="1" kern="0" dirty="0">
                <a:solidFill>
                  <a:schemeClr val="bg1"/>
                </a:solidFill>
                <a:latin typeface="Calibri" panose="020F0502020204030204" pitchFamily="34" charset="0"/>
                <a:cs typeface="Calibri" panose="020F0502020204030204" pitchFamily="34"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Texto 2"/>
          <p:cNvSpPr>
            <a:spLocks noGrp="1"/>
          </p:cNvSpPr>
          <p:nvPr>
            <p:ph type="body" sz="quarter" idx="10"/>
          </p:nvPr>
        </p:nvSpPr>
        <p:spPr/>
        <p:txBody>
          <a:bodyPr>
            <a:normAutofit lnSpcReduction="10000"/>
          </a:bodyPr>
          <a:lstStyle/>
          <a:p>
            <a:endParaRPr lang="pt-PT"/>
          </a:p>
        </p:txBody>
      </p:sp>
      <p:pic>
        <p:nvPicPr>
          <p:cNvPr id="5" name="Picture 3" descr="C:\Users\Filipa\Pictures\rinite alergica 3.jpg"/>
          <p:cNvPicPr>
            <a:picLocks noGrp="1" noChangeAspect="1" noChangeArrowheads="1"/>
          </p:cNvPicPr>
          <p:nvPr>
            <p:ph idx="1"/>
          </p:nvPr>
        </p:nvPicPr>
        <p:blipFill>
          <a:blip r:embed="rId2"/>
          <a:srcRect/>
          <a:stretch>
            <a:fillRect/>
          </a:stretch>
        </p:blipFill>
        <p:spPr bwMode="auto">
          <a:xfrm>
            <a:off x="296214" y="0"/>
            <a:ext cx="11263086" cy="6175113"/>
          </a:xfrm>
          <a:prstGeom prst="rect">
            <a:avLst/>
          </a:prstGeom>
          <a:noFill/>
        </p:spPr>
      </p:pic>
      <p:sp>
        <p:nvSpPr>
          <p:cNvPr id="6" name="CaixaDeTexto 5"/>
          <p:cNvSpPr txBox="1"/>
          <p:nvPr/>
        </p:nvSpPr>
        <p:spPr>
          <a:xfrm>
            <a:off x="296214" y="4262907"/>
            <a:ext cx="11895786" cy="914400"/>
          </a:xfrm>
          <a:prstGeom prst="rect">
            <a:avLst/>
          </a:prstGeom>
          <a:solidFill>
            <a:schemeClr val="bg1"/>
          </a:solidFill>
        </p:spPr>
        <p:txBody>
          <a:bodyPr vert="horz" wrap="none" lIns="91440" tIns="45720" rIns="91440" bIns="45720" rtlCol="0" anchor="ctr">
            <a:noAutofit/>
          </a:bodyPr>
          <a:lstStyle/>
          <a:p>
            <a:pPr algn="ctr"/>
            <a:r>
              <a:rPr lang="pt-PT" sz="3600" b="1" i="1" dirty="0">
                <a:solidFill>
                  <a:schemeClr val="accent1"/>
                </a:solidFill>
              </a:rPr>
              <a:t>Obrigada pela vossa atenção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AFD81-6B03-4848-B630-2521FC1DEFEC}"/>
              </a:ext>
            </a:extLst>
          </p:cNvPr>
          <p:cNvSpPr>
            <a:spLocks noGrp="1"/>
          </p:cNvSpPr>
          <p:nvPr>
            <p:ph type="title"/>
          </p:nvPr>
        </p:nvSpPr>
        <p:spPr/>
        <p:txBody>
          <a:bodyPr/>
          <a:lstStyle/>
          <a:p>
            <a:r>
              <a:rPr lang="es-ES" dirty="0" err="1"/>
              <a:t>Doença</a:t>
            </a:r>
            <a:r>
              <a:rPr lang="es-ES" dirty="0"/>
              <a:t> alérgica</a:t>
            </a:r>
          </a:p>
        </p:txBody>
      </p:sp>
      <p:sp>
        <p:nvSpPr>
          <p:cNvPr id="3" name="Marcador de texto 2">
            <a:extLst>
              <a:ext uri="{FF2B5EF4-FFF2-40B4-BE49-F238E27FC236}">
                <a16:creationId xmlns:a16="http://schemas.microsoft.com/office/drawing/2014/main" id="{FB6FC856-488B-41FA-B900-C0EC8090F37D}"/>
              </a:ext>
            </a:extLst>
          </p:cNvPr>
          <p:cNvSpPr>
            <a:spLocks noGrp="1"/>
          </p:cNvSpPr>
          <p:nvPr>
            <p:ph type="body" sz="quarter" idx="10"/>
          </p:nvPr>
        </p:nvSpPr>
        <p:spPr/>
        <p:txBody>
          <a:bodyPr>
            <a:normAutofit lnSpcReduction="10000"/>
          </a:bodyPr>
          <a:lstStyle/>
          <a:p>
            <a:endParaRPr lang="es-ES"/>
          </a:p>
        </p:txBody>
      </p:sp>
      <p:sp>
        <p:nvSpPr>
          <p:cNvPr id="4" name="Marcador de contenido 3">
            <a:extLst>
              <a:ext uri="{FF2B5EF4-FFF2-40B4-BE49-F238E27FC236}">
                <a16:creationId xmlns:a16="http://schemas.microsoft.com/office/drawing/2014/main" id="{BF7103A8-E848-4FD7-950E-EBAD2394D9F7}"/>
              </a:ext>
            </a:extLst>
          </p:cNvPr>
          <p:cNvSpPr>
            <a:spLocks noGrp="1"/>
          </p:cNvSpPr>
          <p:nvPr>
            <p:ph idx="1"/>
          </p:nvPr>
        </p:nvSpPr>
        <p:spPr>
          <a:xfrm>
            <a:off x="0" y="2046514"/>
            <a:ext cx="11582400" cy="4102302"/>
          </a:xfrm>
        </p:spPr>
        <p:txBody>
          <a:bodyPr/>
          <a:lstStyle/>
          <a:p>
            <a:r>
              <a:rPr lang="es-ES" dirty="0"/>
              <a:t>A alergia, é </a:t>
            </a:r>
            <a:r>
              <a:rPr lang="es-ES" dirty="0" err="1"/>
              <a:t>uma</a:t>
            </a:r>
            <a:r>
              <a:rPr lang="es-ES" dirty="0"/>
              <a:t> </a:t>
            </a:r>
            <a:r>
              <a:rPr lang="es-ES" dirty="0" err="1"/>
              <a:t>reacção</a:t>
            </a:r>
            <a:r>
              <a:rPr lang="es-ES" dirty="0"/>
              <a:t> de </a:t>
            </a:r>
            <a:r>
              <a:rPr lang="es-ES" dirty="0" err="1"/>
              <a:t>hipersensibilidade</a:t>
            </a:r>
            <a:r>
              <a:rPr lang="es-ES" dirty="0"/>
              <a:t> iniciada por mecanismos </a:t>
            </a:r>
            <a:r>
              <a:rPr lang="es-ES" dirty="0" err="1"/>
              <a:t>imunológicos</a:t>
            </a:r>
            <a:r>
              <a:rPr lang="es-ES" dirty="0"/>
              <a:t>.</a:t>
            </a:r>
          </a:p>
          <a:p>
            <a:r>
              <a:rPr lang="es-ES" dirty="0"/>
              <a:t>Afecta </a:t>
            </a:r>
            <a:r>
              <a:rPr lang="es-ES" dirty="0" err="1"/>
              <a:t>milhões</a:t>
            </a:r>
            <a:r>
              <a:rPr lang="es-ES" dirty="0"/>
              <a:t> de </a:t>
            </a:r>
            <a:r>
              <a:rPr lang="es-ES" dirty="0" err="1"/>
              <a:t>pessoas</a:t>
            </a:r>
            <a:r>
              <a:rPr lang="es-ES" dirty="0"/>
              <a:t> em todo o mundo.</a:t>
            </a:r>
          </a:p>
          <a:p>
            <a:r>
              <a:rPr lang="es-ES" dirty="0" err="1"/>
              <a:t>Perda</a:t>
            </a:r>
            <a:r>
              <a:rPr lang="es-ES" dirty="0"/>
              <a:t> em “performance” laboral (11 a 40% </a:t>
            </a:r>
            <a:r>
              <a:rPr lang="es-ES" dirty="0" err="1"/>
              <a:t>perda</a:t>
            </a:r>
            <a:r>
              <a:rPr lang="es-ES" dirty="0"/>
              <a:t> eficacia).</a:t>
            </a:r>
          </a:p>
          <a:p>
            <a:r>
              <a:rPr lang="es-ES" dirty="0"/>
              <a:t>Em Portugal, cerca de 26,1% da </a:t>
            </a:r>
            <a:r>
              <a:rPr lang="es-ES" dirty="0" err="1"/>
              <a:t>população</a:t>
            </a:r>
            <a:r>
              <a:rPr lang="es-ES" dirty="0"/>
              <a:t> </a:t>
            </a:r>
            <a:r>
              <a:rPr lang="es-ES" dirty="0" err="1"/>
              <a:t>sofre</a:t>
            </a:r>
            <a:r>
              <a:rPr lang="es-ES" dirty="0"/>
              <a:t> de </a:t>
            </a:r>
            <a:r>
              <a:rPr lang="es-ES" dirty="0" err="1"/>
              <a:t>rinite</a:t>
            </a:r>
            <a:r>
              <a:rPr lang="es-ES" dirty="0"/>
              <a:t> alérgica. </a:t>
            </a:r>
          </a:p>
        </p:txBody>
      </p:sp>
      <p:pic>
        <p:nvPicPr>
          <p:cNvPr id="5" name="Picture 3" descr="C:\Users\Filipa\Pictures\rinite alergica 3.jpg">
            <a:extLst>
              <a:ext uri="{FF2B5EF4-FFF2-40B4-BE49-F238E27FC236}">
                <a16:creationId xmlns:a16="http://schemas.microsoft.com/office/drawing/2014/main" id="{5CDB1CB5-F18D-471F-8EB0-DD80183F308E}"/>
              </a:ext>
            </a:extLst>
          </p:cNvPr>
          <p:cNvPicPr>
            <a:picLocks noChangeAspect="1" noChangeArrowheads="1"/>
          </p:cNvPicPr>
          <p:nvPr/>
        </p:nvPicPr>
        <p:blipFill>
          <a:blip r:embed="rId2"/>
          <a:srcRect/>
          <a:stretch>
            <a:fillRect/>
          </a:stretch>
        </p:blipFill>
        <p:spPr bwMode="auto">
          <a:xfrm>
            <a:off x="9268460" y="159904"/>
            <a:ext cx="2834640" cy="1720334"/>
          </a:xfrm>
          <a:prstGeom prst="rect">
            <a:avLst/>
          </a:prstGeom>
          <a:noFill/>
        </p:spPr>
      </p:pic>
    </p:spTree>
    <p:extLst>
      <p:ext uri="{BB962C8B-B14F-4D97-AF65-F5344CB8AC3E}">
        <p14:creationId xmlns:p14="http://schemas.microsoft.com/office/powerpoint/2010/main" val="231745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ítulo 20">
            <a:extLst>
              <a:ext uri="{FF2B5EF4-FFF2-40B4-BE49-F238E27FC236}">
                <a16:creationId xmlns:a16="http://schemas.microsoft.com/office/drawing/2014/main" id="{6F57E481-26E4-4324-97A0-9DD8384A5628}"/>
              </a:ext>
            </a:extLst>
          </p:cNvPr>
          <p:cNvSpPr>
            <a:spLocks noGrp="1"/>
          </p:cNvSpPr>
          <p:nvPr>
            <p:ph type="title"/>
          </p:nvPr>
        </p:nvSpPr>
        <p:spPr/>
        <p:txBody>
          <a:bodyPr/>
          <a:lstStyle/>
          <a:p>
            <a:r>
              <a:rPr lang="es-ES" dirty="0" err="1"/>
              <a:t>Rinite</a:t>
            </a:r>
            <a:r>
              <a:rPr lang="es-ES" dirty="0"/>
              <a:t> alérgica</a:t>
            </a:r>
          </a:p>
        </p:txBody>
      </p:sp>
      <p:sp>
        <p:nvSpPr>
          <p:cNvPr id="22" name="Marcador de texto 21">
            <a:extLst>
              <a:ext uri="{FF2B5EF4-FFF2-40B4-BE49-F238E27FC236}">
                <a16:creationId xmlns:a16="http://schemas.microsoft.com/office/drawing/2014/main" id="{BCC6631A-CC03-4BB5-B22B-6D564838AE57}"/>
              </a:ext>
            </a:extLst>
          </p:cNvPr>
          <p:cNvSpPr>
            <a:spLocks noGrp="1"/>
          </p:cNvSpPr>
          <p:nvPr>
            <p:ph type="body" sz="quarter" idx="10"/>
          </p:nvPr>
        </p:nvSpPr>
        <p:spPr/>
        <p:txBody>
          <a:bodyPr>
            <a:normAutofit lnSpcReduction="10000"/>
          </a:bodyPr>
          <a:lstStyle/>
          <a:p>
            <a:endParaRPr lang="es-ES"/>
          </a:p>
        </p:txBody>
      </p:sp>
      <p:sp>
        <p:nvSpPr>
          <p:cNvPr id="15" name="Marcador de contenido 14">
            <a:extLst>
              <a:ext uri="{FF2B5EF4-FFF2-40B4-BE49-F238E27FC236}">
                <a16:creationId xmlns:a16="http://schemas.microsoft.com/office/drawing/2014/main" id="{2BDA449A-7DD7-4F8C-A3D2-23FB4A09FAAF}"/>
              </a:ext>
            </a:extLst>
          </p:cNvPr>
          <p:cNvSpPr>
            <a:spLocks noGrp="1"/>
          </p:cNvSpPr>
          <p:nvPr>
            <p:ph idx="1"/>
          </p:nvPr>
        </p:nvSpPr>
        <p:spPr/>
        <p:txBody>
          <a:bodyPr/>
          <a:lstStyle/>
          <a:p>
            <a:r>
              <a:rPr lang="pt-PT" dirty="0">
                <a:sym typeface="Symbol" pitchFamily="18" charset="2"/>
              </a:rPr>
              <a:t>Prevalência muito elevada.</a:t>
            </a:r>
          </a:p>
          <a:p>
            <a:r>
              <a:rPr lang="pt-PT" dirty="0">
                <a:sym typeface="Symbol" pitchFamily="18" charset="2"/>
              </a:rPr>
              <a:t>Impacto qualidade de vida.</a:t>
            </a:r>
          </a:p>
          <a:p>
            <a:r>
              <a:rPr lang="pt-PT" dirty="0">
                <a:sym typeface="Symbol" pitchFamily="18" charset="2"/>
              </a:rPr>
              <a:t>Impacto no desempenho profissional e escolar.</a:t>
            </a:r>
          </a:p>
          <a:p>
            <a:r>
              <a:rPr lang="pt-PT" dirty="0">
                <a:sym typeface="Symbol" pitchFamily="18" charset="2"/>
              </a:rPr>
              <a:t>Custos directos e indirectos significativos.</a:t>
            </a:r>
          </a:p>
          <a:p>
            <a:r>
              <a:rPr lang="pt-PT" dirty="0">
                <a:sym typeface="Symbol" pitchFamily="18" charset="2"/>
              </a:rPr>
              <a:t>Co-morbilidades - polipose, asma, conjuntivite.</a:t>
            </a:r>
          </a:p>
          <a:p>
            <a:r>
              <a:rPr lang="pt-PT" dirty="0">
                <a:sym typeface="Symbol" pitchFamily="18" charset="2"/>
              </a:rPr>
              <a:t>Factor de risco - ASMA</a:t>
            </a:r>
            <a:endParaRPr lang="en-GB" dirty="0">
              <a:sym typeface="Symbol" pitchFamily="18" charset="2"/>
            </a:endParaRPr>
          </a:p>
          <a:p>
            <a:endParaRPr lang="es-ES" dirty="0"/>
          </a:p>
        </p:txBody>
      </p:sp>
      <p:pic>
        <p:nvPicPr>
          <p:cNvPr id="20" name="Marcador de Posição de Conteúdo 4" descr="C:\Users\mbras\Pictures\Nariz NETTER 1.jpg">
            <a:extLst>
              <a:ext uri="{FF2B5EF4-FFF2-40B4-BE49-F238E27FC236}">
                <a16:creationId xmlns:a16="http://schemas.microsoft.com/office/drawing/2014/main" id="{B5642754-5231-4BD3-887D-001929873093}"/>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549273" y="159904"/>
            <a:ext cx="2187615" cy="1967696"/>
          </a:xfrm>
          <a:prstGeom prst="rect">
            <a:avLst/>
          </a:prstGeom>
          <a:noFill/>
          <a:ln>
            <a:noFill/>
          </a:ln>
        </p:spPr>
      </p:pic>
    </p:spTree>
    <p:extLst>
      <p:ext uri="{BB962C8B-B14F-4D97-AF65-F5344CB8AC3E}">
        <p14:creationId xmlns:p14="http://schemas.microsoft.com/office/powerpoint/2010/main" val="253583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pt-PT" dirty="0">
                <a:solidFill>
                  <a:schemeClr val="accent1"/>
                </a:solidFill>
              </a:rPr>
            </a:br>
            <a:r>
              <a:rPr lang="pt-PT" dirty="0">
                <a:solidFill>
                  <a:schemeClr val="accent1"/>
                </a:solidFill>
              </a:rPr>
              <a:t>Rinite alérgica</a:t>
            </a:r>
            <a:br>
              <a:rPr lang="pt-PT" dirty="0">
                <a:solidFill>
                  <a:schemeClr val="accent1"/>
                </a:solidFill>
              </a:rPr>
            </a:br>
            <a:endParaRPr lang="pt-PT" dirty="0">
              <a:solidFill>
                <a:schemeClr val="accent1"/>
              </a:solidFill>
            </a:endParaRPr>
          </a:p>
        </p:txBody>
      </p:sp>
      <p:sp>
        <p:nvSpPr>
          <p:cNvPr id="4" name="Marcador de Posição de Conteúdo 3"/>
          <p:cNvSpPr>
            <a:spLocks noGrp="1"/>
          </p:cNvSpPr>
          <p:nvPr>
            <p:ph idx="1"/>
          </p:nvPr>
        </p:nvSpPr>
        <p:spPr>
          <a:xfrm>
            <a:off x="0" y="1247304"/>
            <a:ext cx="11760200" cy="4592024"/>
          </a:xfrm>
        </p:spPr>
        <p:txBody>
          <a:bodyPr>
            <a:normAutofit lnSpcReduction="10000"/>
          </a:bodyPr>
          <a:lstStyle/>
          <a:p>
            <a:pPr>
              <a:buNone/>
            </a:pPr>
            <a:endParaRPr lang="pt-PT" dirty="0"/>
          </a:p>
          <a:p>
            <a:pPr algn="just">
              <a:buNone/>
            </a:pPr>
            <a:r>
              <a:rPr lang="pt-PT" sz="2600" dirty="0"/>
              <a:t>Inflamação crónica da mucosa nasal, que cursa com 4 tipos de sintomas principais, recorrentes </a:t>
            </a:r>
            <a:r>
              <a:rPr lang="pt-PT" dirty="0"/>
              <a:t>:</a:t>
            </a:r>
          </a:p>
          <a:p>
            <a:pPr algn="just">
              <a:buNone/>
            </a:pPr>
            <a:endParaRPr lang="pt-PT" dirty="0"/>
          </a:p>
          <a:p>
            <a:pPr>
              <a:buClr>
                <a:srgbClr val="C00000"/>
              </a:buClr>
              <a:buFont typeface="Wingdings" panose="05000000000000000000" pitchFamily="2" charset="2"/>
              <a:buChar char="v"/>
            </a:pPr>
            <a:r>
              <a:rPr lang="pt-PT" b="1" dirty="0"/>
              <a:t> Rinorreia anterior e posterior.</a:t>
            </a:r>
          </a:p>
          <a:p>
            <a:pPr>
              <a:buClr>
                <a:srgbClr val="C00000"/>
              </a:buClr>
              <a:buFont typeface="Wingdings" panose="05000000000000000000" pitchFamily="2" charset="2"/>
              <a:buChar char="v"/>
            </a:pPr>
            <a:r>
              <a:rPr lang="pt-PT" b="1" dirty="0"/>
              <a:t> Esternutos e crises de espirros.                                                </a:t>
            </a:r>
          </a:p>
          <a:p>
            <a:pPr>
              <a:buClr>
                <a:srgbClr val="C00000"/>
              </a:buClr>
              <a:buFont typeface="Wingdings" panose="05000000000000000000" pitchFamily="2" charset="2"/>
              <a:buChar char="v"/>
            </a:pPr>
            <a:r>
              <a:rPr lang="pt-PT" b="1" dirty="0"/>
              <a:t> Prurido nasal (associado a: ocular, palatino, otológico).</a:t>
            </a:r>
          </a:p>
          <a:p>
            <a:pPr>
              <a:buClr>
                <a:srgbClr val="C00000"/>
              </a:buClr>
              <a:buFont typeface="Wingdings" panose="05000000000000000000" pitchFamily="2" charset="2"/>
              <a:buChar char="v"/>
            </a:pPr>
            <a:r>
              <a:rPr lang="pt-PT" b="1" dirty="0"/>
              <a:t> Obstrução /congestão nasal.</a:t>
            </a:r>
          </a:p>
          <a:p>
            <a:pPr marL="542925" indent="0" defTabSz="762000" eaLnBrk="0" hangingPunct="0">
              <a:spcBef>
                <a:spcPct val="50000"/>
              </a:spcBef>
              <a:buClr>
                <a:srgbClr val="FF5050"/>
              </a:buClr>
              <a:buSzPct val="85000"/>
              <a:buNone/>
            </a:pPr>
            <a:endParaRPr lang="pt-PT" b="1" dirty="0">
              <a:sym typeface="Symbol" pitchFamily="18" charset="2"/>
            </a:endParaRPr>
          </a:p>
          <a:p>
            <a:pPr marL="542925" indent="0" defTabSz="762000" eaLnBrk="0" hangingPunct="0">
              <a:spcBef>
                <a:spcPct val="50000"/>
              </a:spcBef>
              <a:buClr>
                <a:srgbClr val="FF5050"/>
              </a:buClr>
              <a:buSzPct val="85000"/>
              <a:buNone/>
            </a:pPr>
            <a:r>
              <a:rPr lang="pt-PT" sz="1800" b="1" dirty="0">
                <a:solidFill>
                  <a:schemeClr val="accent1"/>
                </a:solidFill>
                <a:latin typeface="+mj-lt"/>
                <a:sym typeface="Symbol" pitchFamily="18" charset="2"/>
              </a:rPr>
              <a:t>Etiologia</a:t>
            </a:r>
            <a:r>
              <a:rPr lang="pt-PT" sz="1800" dirty="0">
                <a:solidFill>
                  <a:schemeClr val="accent1"/>
                </a:solidFill>
                <a:latin typeface="+mj-lt"/>
                <a:sym typeface="Symbol" pitchFamily="18" charset="2"/>
              </a:rPr>
              <a:t> : Alérgica, Infeciosa (vírus, bactérias) ,Induzida por fármacos (Anticoncepcionais, THS, IECAs, Viagra, AINEs, B-bloq oculares, Calcitonina…),Hormonal, Irritantes, Idiopática.</a:t>
            </a:r>
            <a:endParaRPr lang="pt-PT" sz="1800" b="1" dirty="0">
              <a:solidFill>
                <a:schemeClr val="accent1"/>
              </a:solidFill>
              <a:latin typeface="+mj-lt"/>
            </a:endParaRPr>
          </a:p>
          <a:p>
            <a:endParaRPr lang="pt-PT" b="1" dirty="0"/>
          </a:p>
          <a:p>
            <a:endParaRPr lang="pt-PT" b="1" dirty="0"/>
          </a:p>
          <a:p>
            <a:pPr algn="just"/>
            <a:endParaRPr lang="pt-P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2C38388-C309-423B-85F1-19C74812F6DA}"/>
              </a:ext>
            </a:extLst>
          </p:cNvPr>
          <p:cNvSpPr>
            <a:spLocks noGrp="1"/>
          </p:cNvSpPr>
          <p:nvPr>
            <p:ph type="body" sz="quarter" idx="11"/>
          </p:nvPr>
        </p:nvSpPr>
        <p:spPr/>
        <p:txBody>
          <a:bodyPr>
            <a:normAutofit lnSpcReduction="10000"/>
          </a:bodyPr>
          <a:lstStyle/>
          <a:p>
            <a:endParaRPr lang="es-ES"/>
          </a:p>
        </p:txBody>
      </p:sp>
      <p:sp>
        <p:nvSpPr>
          <p:cNvPr id="3" name="Título 2">
            <a:extLst>
              <a:ext uri="{FF2B5EF4-FFF2-40B4-BE49-F238E27FC236}">
                <a16:creationId xmlns:a16="http://schemas.microsoft.com/office/drawing/2014/main" id="{6080E2B4-55E8-4C06-8A96-C279DCE68597}"/>
              </a:ext>
            </a:extLst>
          </p:cNvPr>
          <p:cNvSpPr>
            <a:spLocks noGrp="1"/>
          </p:cNvSpPr>
          <p:nvPr>
            <p:ph type="title"/>
          </p:nvPr>
        </p:nvSpPr>
        <p:spPr/>
        <p:txBody>
          <a:bodyPr/>
          <a:lstStyle/>
          <a:p>
            <a:r>
              <a:rPr lang="es-ES" dirty="0" err="1"/>
              <a:t>Pergunta</a:t>
            </a:r>
            <a:r>
              <a:rPr lang="es-ES" dirty="0"/>
              <a:t> 1</a:t>
            </a:r>
          </a:p>
        </p:txBody>
      </p:sp>
      <p:sp>
        <p:nvSpPr>
          <p:cNvPr id="4" name="Marcador de texto 3">
            <a:extLst>
              <a:ext uri="{FF2B5EF4-FFF2-40B4-BE49-F238E27FC236}">
                <a16:creationId xmlns:a16="http://schemas.microsoft.com/office/drawing/2014/main" id="{D080F196-B668-4DAF-92DB-ADC53C50B9F7}"/>
              </a:ext>
            </a:extLst>
          </p:cNvPr>
          <p:cNvSpPr>
            <a:spLocks noGrp="1"/>
          </p:cNvSpPr>
          <p:nvPr>
            <p:ph type="body" idx="10"/>
          </p:nvPr>
        </p:nvSpPr>
        <p:spPr/>
        <p:txBody>
          <a:bodyPr/>
          <a:lstStyle/>
          <a:p>
            <a:r>
              <a:rPr lang="es-ES" dirty="0" err="1"/>
              <a:t>Valerá</a:t>
            </a:r>
            <a:r>
              <a:rPr lang="es-ES" dirty="0"/>
              <a:t> a pena tratar a </a:t>
            </a:r>
            <a:r>
              <a:rPr lang="es-ES" dirty="0" err="1"/>
              <a:t>rinite</a:t>
            </a:r>
            <a:r>
              <a:rPr lang="es-ES" dirty="0"/>
              <a:t>?</a:t>
            </a:r>
          </a:p>
        </p:txBody>
      </p:sp>
      <p:sp>
        <p:nvSpPr>
          <p:cNvPr id="5" name="Marcador de texto 4">
            <a:extLst>
              <a:ext uri="{FF2B5EF4-FFF2-40B4-BE49-F238E27FC236}">
                <a16:creationId xmlns:a16="http://schemas.microsoft.com/office/drawing/2014/main" id="{840C7506-D09E-41C0-8E37-43F488AD6EA4}"/>
              </a:ext>
            </a:extLst>
          </p:cNvPr>
          <p:cNvSpPr>
            <a:spLocks noGrp="1"/>
          </p:cNvSpPr>
          <p:nvPr>
            <p:ph type="body" idx="1"/>
          </p:nvPr>
        </p:nvSpPr>
        <p:spPr/>
        <p:txBody>
          <a:bodyPr>
            <a:normAutofit/>
          </a:bodyPr>
          <a:lstStyle/>
          <a:p>
            <a:r>
              <a:rPr lang="pt-PT" dirty="0"/>
              <a:t>Sim.</a:t>
            </a:r>
          </a:p>
          <a:p>
            <a:r>
              <a:rPr lang="pt-PT" dirty="0"/>
              <a:t>Não.</a:t>
            </a:r>
          </a:p>
          <a:p>
            <a:r>
              <a:rPr lang="pt-PT" dirty="0"/>
              <a:t>Talvez.</a:t>
            </a:r>
          </a:p>
          <a:p>
            <a:r>
              <a:rPr lang="pt-PT" dirty="0"/>
              <a:t>Não sei / Não respondo.</a:t>
            </a:r>
          </a:p>
          <a:p>
            <a:endParaRPr lang="es-ES" dirty="0"/>
          </a:p>
        </p:txBody>
      </p:sp>
    </p:spTree>
    <p:extLst>
      <p:ext uri="{BB962C8B-B14F-4D97-AF65-F5344CB8AC3E}">
        <p14:creationId xmlns:p14="http://schemas.microsoft.com/office/powerpoint/2010/main" val="134273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4380D8-49E8-4EDB-A44C-9191503A780B}"/>
              </a:ext>
            </a:extLst>
          </p:cNvPr>
          <p:cNvSpPr>
            <a:spLocks noGrp="1"/>
          </p:cNvSpPr>
          <p:nvPr>
            <p:ph type="title"/>
          </p:nvPr>
        </p:nvSpPr>
        <p:spPr/>
        <p:txBody>
          <a:bodyPr/>
          <a:lstStyle/>
          <a:p>
            <a:r>
              <a:rPr lang="es-ES" dirty="0" err="1"/>
              <a:t>Classificação</a:t>
            </a:r>
            <a:r>
              <a:rPr lang="es-ES" dirty="0"/>
              <a:t> da </a:t>
            </a:r>
            <a:r>
              <a:rPr lang="es-ES" dirty="0" err="1"/>
              <a:t>rinite</a:t>
            </a:r>
            <a:r>
              <a:rPr lang="es-ES" dirty="0"/>
              <a:t> ARIA 2010</a:t>
            </a:r>
          </a:p>
        </p:txBody>
      </p:sp>
      <p:sp>
        <p:nvSpPr>
          <p:cNvPr id="7170" name="Rectangle 2"/>
          <p:cNvSpPr>
            <a:spLocks noGrp="1" noChangeArrowheads="1"/>
          </p:cNvSpPr>
          <p:nvPr>
            <p:ph type="body" sz="quarter" idx="12"/>
          </p:nvPr>
        </p:nvSpPr>
        <p:spPr>
          <a:xfrm>
            <a:off x="177757" y="2233953"/>
            <a:ext cx="11582443" cy="2419481"/>
          </a:xfrm>
        </p:spPr>
        <p:txBody>
          <a:bodyPr>
            <a:normAutofit/>
          </a:bodyPr>
          <a:lstStyle/>
          <a:p>
            <a:pPr algn="ctr" eaLnBrk="1" hangingPunct="1">
              <a:buFontTx/>
              <a:buNone/>
            </a:pPr>
            <a:r>
              <a:rPr lang="pt-PT" sz="2400" b="1" i="0" dirty="0">
                <a:solidFill>
                  <a:schemeClr val="accent1"/>
                </a:solidFill>
                <a:latin typeface="+mj-lt"/>
              </a:rPr>
              <a:t>Intermitente	</a:t>
            </a:r>
            <a:r>
              <a:rPr lang="pt-PT" sz="2400" i="0" dirty="0">
                <a:solidFill>
                  <a:schemeClr val="accent1"/>
                </a:solidFill>
                <a:latin typeface="+mj-lt"/>
              </a:rPr>
              <a:t>	</a:t>
            </a:r>
            <a:r>
              <a:rPr lang="pt-PT" sz="2400" b="1" i="0" dirty="0">
                <a:solidFill>
                  <a:schemeClr val="accent1"/>
                </a:solidFill>
                <a:latin typeface="+mj-lt"/>
              </a:rPr>
              <a:t>Persistente</a:t>
            </a:r>
          </a:p>
          <a:p>
            <a:pPr eaLnBrk="1" hangingPunct="1">
              <a:buFontTx/>
              <a:buNone/>
            </a:pPr>
            <a:endParaRPr lang="pt-PT" sz="2600" dirty="0">
              <a:solidFill>
                <a:srgbClr val="FF9933"/>
              </a:solidFill>
            </a:endParaRPr>
          </a:p>
          <a:p>
            <a:pPr eaLnBrk="1" hangingPunct="1">
              <a:buFontTx/>
              <a:buNone/>
            </a:pPr>
            <a:endParaRPr lang="pt-PT" sz="2600" dirty="0">
              <a:solidFill>
                <a:srgbClr val="FF9933"/>
              </a:solidFill>
            </a:endParaRPr>
          </a:p>
          <a:p>
            <a:pPr eaLnBrk="1" hangingPunct="1">
              <a:buFontTx/>
              <a:buNone/>
            </a:pPr>
            <a:endParaRPr lang="pt-PT" sz="2600" dirty="0">
              <a:solidFill>
                <a:srgbClr val="FF9933"/>
              </a:solidFill>
            </a:endParaRPr>
          </a:p>
          <a:p>
            <a:pPr algn="just" eaLnBrk="1" hangingPunct="1">
              <a:buFontTx/>
              <a:buNone/>
            </a:pPr>
            <a:r>
              <a:rPr lang="pt-PT" sz="2600" dirty="0">
                <a:solidFill>
                  <a:srgbClr val="FF9933"/>
                </a:solidFill>
              </a:rPr>
              <a:t>			</a:t>
            </a:r>
            <a:r>
              <a:rPr lang="pt-PT" sz="2400" b="1" i="0" dirty="0">
                <a:solidFill>
                  <a:schemeClr val="accent1"/>
                </a:solidFill>
                <a:latin typeface="+mj-lt"/>
              </a:rPr>
              <a:t>Ligeira		                          Moderada-grave</a:t>
            </a:r>
          </a:p>
        </p:txBody>
      </p:sp>
      <p:sp>
        <p:nvSpPr>
          <p:cNvPr id="7171" name="Rectangle 3"/>
          <p:cNvSpPr>
            <a:spLocks noChangeArrowheads="1"/>
          </p:cNvSpPr>
          <p:nvPr/>
        </p:nvSpPr>
        <p:spPr bwMode="auto">
          <a:xfrm>
            <a:off x="527052" y="2060575"/>
            <a:ext cx="5185833" cy="1296988"/>
          </a:xfrm>
          <a:prstGeom prst="rect">
            <a:avLst/>
          </a:prstGeom>
          <a:noFill/>
          <a:ln w="15875" algn="ctr">
            <a:solidFill>
              <a:srgbClr val="FF5050"/>
            </a:solidFill>
            <a:miter lim="800000"/>
            <a:headEnd/>
            <a:tailEnd/>
          </a:ln>
        </p:spPr>
        <p:txBody>
          <a:bodyPr wrap="none" anchor="ctr"/>
          <a:lstStyle/>
          <a:p>
            <a:endParaRPr lang="pt-PT"/>
          </a:p>
        </p:txBody>
      </p:sp>
      <p:sp>
        <p:nvSpPr>
          <p:cNvPr id="7172" name="Text Box 4"/>
          <p:cNvSpPr txBox="1">
            <a:spLocks noChangeArrowheads="1"/>
          </p:cNvSpPr>
          <p:nvPr/>
        </p:nvSpPr>
        <p:spPr bwMode="auto">
          <a:xfrm>
            <a:off x="912284" y="2708276"/>
            <a:ext cx="4705349" cy="646113"/>
          </a:xfrm>
          <a:prstGeom prst="rect">
            <a:avLst/>
          </a:prstGeom>
          <a:noFill/>
          <a:ln w="9525">
            <a:noFill/>
            <a:miter lim="800000"/>
            <a:headEnd/>
            <a:tailEnd/>
          </a:ln>
        </p:spPr>
        <p:txBody>
          <a:bodyPr>
            <a:spAutoFit/>
          </a:bodyPr>
          <a:lstStyle/>
          <a:p>
            <a:pPr algn="r"/>
            <a:r>
              <a:rPr lang="pt-PT" sz="1800" dirty="0">
                <a:solidFill>
                  <a:schemeClr val="accent1"/>
                </a:solidFill>
                <a:latin typeface="+mj-lt"/>
              </a:rPr>
              <a:t>Sintomas presentes:</a:t>
            </a:r>
          </a:p>
          <a:p>
            <a:pPr algn="r"/>
            <a:r>
              <a:rPr lang="pt-PT" sz="1800" dirty="0">
                <a:solidFill>
                  <a:schemeClr val="accent1"/>
                </a:solidFill>
                <a:latin typeface="+mj-lt"/>
              </a:rPr>
              <a:t>&lt; 4dias/sem </a:t>
            </a:r>
            <a:r>
              <a:rPr lang="pt-PT" sz="1800" u="sng" dirty="0">
                <a:solidFill>
                  <a:schemeClr val="accent1"/>
                </a:solidFill>
                <a:latin typeface="+mj-lt"/>
              </a:rPr>
              <a:t>ou</a:t>
            </a:r>
            <a:r>
              <a:rPr lang="pt-PT" sz="1800" dirty="0">
                <a:solidFill>
                  <a:schemeClr val="accent1"/>
                </a:solidFill>
                <a:latin typeface="+mj-lt"/>
              </a:rPr>
              <a:t> &lt; 4 semanas.</a:t>
            </a:r>
          </a:p>
        </p:txBody>
      </p:sp>
      <p:sp>
        <p:nvSpPr>
          <p:cNvPr id="7173" name="Text Box 5"/>
          <p:cNvSpPr txBox="1">
            <a:spLocks noChangeArrowheads="1"/>
          </p:cNvSpPr>
          <p:nvPr/>
        </p:nvSpPr>
        <p:spPr bwMode="auto">
          <a:xfrm>
            <a:off x="7344834" y="2570163"/>
            <a:ext cx="4847167" cy="646112"/>
          </a:xfrm>
          <a:prstGeom prst="rect">
            <a:avLst/>
          </a:prstGeom>
          <a:noFill/>
          <a:ln w="9525">
            <a:noFill/>
            <a:miter lim="800000"/>
            <a:headEnd/>
            <a:tailEnd/>
          </a:ln>
        </p:spPr>
        <p:txBody>
          <a:bodyPr>
            <a:spAutoFit/>
          </a:bodyPr>
          <a:lstStyle/>
          <a:p>
            <a:pPr algn="l"/>
            <a:r>
              <a:rPr lang="pt-PT" sz="1800">
                <a:solidFill>
                  <a:schemeClr val="bg1"/>
                </a:solidFill>
                <a:latin typeface="Arial" charset="0"/>
              </a:rPr>
              <a:t>Sintomas presentes:</a:t>
            </a:r>
          </a:p>
          <a:p>
            <a:pPr algn="l"/>
            <a:r>
              <a:rPr lang="pt-PT" sz="1800">
                <a:solidFill>
                  <a:schemeClr val="bg1"/>
                </a:solidFill>
                <a:latin typeface="Arial" charset="0"/>
              </a:rPr>
              <a:t>&gt; 4dias/sem ou &gt; 4 semanas</a:t>
            </a:r>
          </a:p>
        </p:txBody>
      </p:sp>
      <p:sp>
        <p:nvSpPr>
          <p:cNvPr id="7174" name="Text Box 6"/>
          <p:cNvSpPr txBox="1">
            <a:spLocks noChangeArrowheads="1"/>
          </p:cNvSpPr>
          <p:nvPr/>
        </p:nvSpPr>
        <p:spPr bwMode="auto">
          <a:xfrm>
            <a:off x="912284" y="4508500"/>
            <a:ext cx="5088467" cy="1366838"/>
          </a:xfrm>
          <a:prstGeom prst="rect">
            <a:avLst/>
          </a:prstGeom>
          <a:noFill/>
          <a:ln w="9525">
            <a:noFill/>
            <a:miter lim="800000"/>
            <a:headEnd/>
            <a:tailEnd/>
          </a:ln>
        </p:spPr>
        <p:txBody>
          <a:bodyPr>
            <a:spAutoFit/>
          </a:bodyPr>
          <a:lstStyle/>
          <a:p>
            <a:pPr marL="285750" indent="-285750" algn="l">
              <a:lnSpc>
                <a:spcPct val="115000"/>
              </a:lnSpc>
              <a:buClr>
                <a:srgbClr val="C00000"/>
              </a:buClr>
              <a:buFont typeface="Wingdings" panose="05000000000000000000" pitchFamily="2" charset="2"/>
              <a:buChar char="v"/>
            </a:pPr>
            <a:r>
              <a:rPr lang="pt-PT" sz="1800" dirty="0">
                <a:solidFill>
                  <a:schemeClr val="accent1"/>
                </a:solidFill>
                <a:latin typeface="+mj-lt"/>
              </a:rPr>
              <a:t>Sem perturbações do sono.</a:t>
            </a:r>
          </a:p>
          <a:p>
            <a:pPr marL="285750" indent="-285750" algn="l">
              <a:lnSpc>
                <a:spcPct val="115000"/>
              </a:lnSpc>
              <a:buClr>
                <a:srgbClr val="C00000"/>
              </a:buClr>
              <a:buFont typeface="Wingdings" panose="05000000000000000000" pitchFamily="2" charset="2"/>
              <a:buChar char="v"/>
            </a:pPr>
            <a:r>
              <a:rPr lang="pt-PT" sz="1800" dirty="0">
                <a:solidFill>
                  <a:schemeClr val="accent1"/>
                </a:solidFill>
                <a:latin typeface="+mj-lt"/>
              </a:rPr>
              <a:t>Atividade diária normal.</a:t>
            </a:r>
          </a:p>
          <a:p>
            <a:pPr marL="285750" indent="-285750" algn="l">
              <a:lnSpc>
                <a:spcPct val="115000"/>
              </a:lnSpc>
              <a:buClr>
                <a:srgbClr val="C00000"/>
              </a:buClr>
              <a:buFont typeface="Wingdings" panose="05000000000000000000" pitchFamily="2" charset="2"/>
              <a:buChar char="v"/>
            </a:pPr>
            <a:r>
              <a:rPr lang="pt-PT" sz="1800" dirty="0">
                <a:solidFill>
                  <a:schemeClr val="accent1"/>
                </a:solidFill>
                <a:latin typeface="+mj-lt"/>
              </a:rPr>
              <a:t>Desempenho social / desportivo N.</a:t>
            </a:r>
          </a:p>
          <a:p>
            <a:pPr marL="285750" indent="-285750" algn="l">
              <a:lnSpc>
                <a:spcPct val="115000"/>
              </a:lnSpc>
              <a:buClr>
                <a:srgbClr val="C00000"/>
              </a:buClr>
              <a:buFont typeface="Wingdings" panose="05000000000000000000" pitchFamily="2" charset="2"/>
              <a:buChar char="v"/>
            </a:pPr>
            <a:r>
              <a:rPr lang="pt-PT" sz="1800" dirty="0">
                <a:solidFill>
                  <a:schemeClr val="accent1"/>
                </a:solidFill>
                <a:latin typeface="+mj-lt"/>
              </a:rPr>
              <a:t>Sintomas toleráveis.</a:t>
            </a:r>
          </a:p>
        </p:txBody>
      </p:sp>
      <p:sp>
        <p:nvSpPr>
          <p:cNvPr id="7175" name="Text Box 7"/>
          <p:cNvSpPr txBox="1">
            <a:spLocks noChangeArrowheads="1"/>
          </p:cNvSpPr>
          <p:nvPr/>
        </p:nvSpPr>
        <p:spPr bwMode="auto">
          <a:xfrm>
            <a:off x="6479117" y="4508500"/>
            <a:ext cx="5281083" cy="1366838"/>
          </a:xfrm>
          <a:prstGeom prst="rect">
            <a:avLst/>
          </a:prstGeom>
          <a:noFill/>
          <a:ln w="9525">
            <a:noFill/>
            <a:miter lim="800000"/>
            <a:headEnd/>
            <a:tailEnd/>
          </a:ln>
        </p:spPr>
        <p:txBody>
          <a:bodyPr>
            <a:spAutoFit/>
          </a:bodyPr>
          <a:lstStyle/>
          <a:p>
            <a:pPr marL="285750" indent="-285750" algn="just">
              <a:lnSpc>
                <a:spcPct val="115000"/>
              </a:lnSpc>
              <a:buClr>
                <a:schemeClr val="tx2"/>
              </a:buClr>
              <a:buFont typeface="Wingdings" panose="05000000000000000000" pitchFamily="2" charset="2"/>
              <a:buChar char="v"/>
            </a:pPr>
            <a:r>
              <a:rPr lang="pt-PT" sz="1800" dirty="0">
                <a:solidFill>
                  <a:schemeClr val="accent1"/>
                </a:solidFill>
                <a:latin typeface="+mj-lt"/>
              </a:rPr>
              <a:t>Perturbações do sono.</a:t>
            </a:r>
          </a:p>
          <a:p>
            <a:pPr marL="285750" indent="-285750" algn="just">
              <a:lnSpc>
                <a:spcPct val="115000"/>
              </a:lnSpc>
              <a:buClr>
                <a:schemeClr val="tx2"/>
              </a:buClr>
              <a:buFont typeface="Wingdings" panose="05000000000000000000" pitchFamily="2" charset="2"/>
              <a:buChar char="v"/>
            </a:pPr>
            <a:r>
              <a:rPr lang="pt-PT" sz="1800" dirty="0">
                <a:solidFill>
                  <a:schemeClr val="accent1"/>
                </a:solidFill>
                <a:latin typeface="+mj-lt"/>
                <a:cs typeface="Arial" charset="0"/>
              </a:rPr>
              <a:t>↓</a:t>
            </a:r>
            <a:r>
              <a:rPr lang="pt-PT" sz="1800" dirty="0">
                <a:solidFill>
                  <a:schemeClr val="accent1"/>
                </a:solidFill>
                <a:latin typeface="+mj-lt"/>
              </a:rPr>
              <a:t> Atividade diária.</a:t>
            </a:r>
          </a:p>
          <a:p>
            <a:pPr marL="285750" indent="-285750" algn="just">
              <a:lnSpc>
                <a:spcPct val="115000"/>
              </a:lnSpc>
              <a:buClr>
                <a:schemeClr val="tx2"/>
              </a:buClr>
              <a:buFont typeface="Wingdings" panose="05000000000000000000" pitchFamily="2" charset="2"/>
              <a:buChar char="v"/>
            </a:pPr>
            <a:r>
              <a:rPr lang="pt-PT" sz="1800" dirty="0">
                <a:solidFill>
                  <a:schemeClr val="accent1"/>
                </a:solidFill>
                <a:latin typeface="+mj-lt"/>
                <a:cs typeface="Arial" charset="0"/>
              </a:rPr>
              <a:t>↓ </a:t>
            </a:r>
            <a:r>
              <a:rPr lang="pt-PT" sz="1800" dirty="0">
                <a:solidFill>
                  <a:schemeClr val="accent1"/>
                </a:solidFill>
                <a:latin typeface="+mj-lt"/>
              </a:rPr>
              <a:t>Desempenho social ou desportivo.</a:t>
            </a:r>
          </a:p>
          <a:p>
            <a:pPr marL="285750" indent="-285750" algn="just">
              <a:lnSpc>
                <a:spcPct val="115000"/>
              </a:lnSpc>
              <a:buClr>
                <a:schemeClr val="tx2"/>
              </a:buClr>
              <a:buFont typeface="Wingdings" panose="05000000000000000000" pitchFamily="2" charset="2"/>
              <a:buChar char="v"/>
            </a:pPr>
            <a:r>
              <a:rPr lang="pt-PT" sz="1800" dirty="0">
                <a:solidFill>
                  <a:schemeClr val="accent1"/>
                </a:solidFill>
                <a:latin typeface="+mj-lt"/>
              </a:rPr>
              <a:t>Sintomas incomodativos.</a:t>
            </a:r>
          </a:p>
        </p:txBody>
      </p:sp>
      <p:sp>
        <p:nvSpPr>
          <p:cNvPr id="7176" name="Line 8"/>
          <p:cNvSpPr>
            <a:spLocks noChangeShapeType="1"/>
          </p:cNvSpPr>
          <p:nvPr/>
        </p:nvSpPr>
        <p:spPr bwMode="auto">
          <a:xfrm>
            <a:off x="5135034" y="3357563"/>
            <a:ext cx="1729317" cy="431800"/>
          </a:xfrm>
          <a:prstGeom prst="line">
            <a:avLst/>
          </a:prstGeom>
          <a:noFill/>
          <a:ln w="15875">
            <a:solidFill>
              <a:srgbClr val="FF5050"/>
            </a:solidFill>
            <a:round/>
            <a:headEnd/>
            <a:tailEnd type="triangle" w="med" len="med"/>
          </a:ln>
        </p:spPr>
        <p:txBody>
          <a:bodyPr/>
          <a:lstStyle/>
          <a:p>
            <a:endParaRPr lang="pt-PT"/>
          </a:p>
        </p:txBody>
      </p:sp>
      <p:sp>
        <p:nvSpPr>
          <p:cNvPr id="7177" name="Line 9"/>
          <p:cNvSpPr>
            <a:spLocks noChangeShapeType="1"/>
          </p:cNvSpPr>
          <p:nvPr/>
        </p:nvSpPr>
        <p:spPr bwMode="auto">
          <a:xfrm>
            <a:off x="5135033" y="3357564"/>
            <a:ext cx="0" cy="503237"/>
          </a:xfrm>
          <a:prstGeom prst="line">
            <a:avLst/>
          </a:prstGeom>
          <a:noFill/>
          <a:ln w="15875">
            <a:solidFill>
              <a:srgbClr val="FF5050"/>
            </a:solidFill>
            <a:round/>
            <a:headEnd/>
            <a:tailEnd type="triangle" w="med" len="med"/>
          </a:ln>
        </p:spPr>
        <p:txBody>
          <a:bodyPr/>
          <a:lstStyle/>
          <a:p>
            <a:endParaRPr lang="pt-PT"/>
          </a:p>
        </p:txBody>
      </p:sp>
      <p:sp>
        <p:nvSpPr>
          <p:cNvPr id="7178" name="Line 10"/>
          <p:cNvSpPr>
            <a:spLocks noChangeShapeType="1"/>
          </p:cNvSpPr>
          <p:nvPr/>
        </p:nvSpPr>
        <p:spPr bwMode="auto">
          <a:xfrm flipH="1">
            <a:off x="5520267" y="3357563"/>
            <a:ext cx="1739900" cy="431800"/>
          </a:xfrm>
          <a:prstGeom prst="line">
            <a:avLst/>
          </a:prstGeom>
          <a:noFill/>
          <a:ln w="15875">
            <a:solidFill>
              <a:srgbClr val="FF5050"/>
            </a:solidFill>
            <a:round/>
            <a:headEnd/>
            <a:tailEnd type="triangle" w="med" len="med"/>
          </a:ln>
        </p:spPr>
        <p:txBody>
          <a:bodyPr/>
          <a:lstStyle/>
          <a:p>
            <a:endParaRPr lang="pt-PT"/>
          </a:p>
        </p:txBody>
      </p:sp>
      <p:sp>
        <p:nvSpPr>
          <p:cNvPr id="7179" name="Line 11"/>
          <p:cNvSpPr>
            <a:spLocks noChangeShapeType="1"/>
          </p:cNvSpPr>
          <p:nvPr/>
        </p:nvSpPr>
        <p:spPr bwMode="auto">
          <a:xfrm>
            <a:off x="7247467" y="3357564"/>
            <a:ext cx="0" cy="504825"/>
          </a:xfrm>
          <a:prstGeom prst="line">
            <a:avLst/>
          </a:prstGeom>
          <a:noFill/>
          <a:ln w="15875">
            <a:solidFill>
              <a:srgbClr val="FF5050"/>
            </a:solidFill>
            <a:round/>
            <a:headEnd/>
            <a:tailEnd type="triangle" w="med" len="med"/>
          </a:ln>
        </p:spPr>
        <p:txBody>
          <a:bodyPr/>
          <a:lstStyle/>
          <a:p>
            <a:endParaRPr lang="pt-PT"/>
          </a:p>
        </p:txBody>
      </p:sp>
      <p:sp>
        <p:nvSpPr>
          <p:cNvPr id="7180" name="Text Box 12"/>
          <p:cNvSpPr txBox="1">
            <a:spLocks noChangeArrowheads="1"/>
          </p:cNvSpPr>
          <p:nvPr/>
        </p:nvSpPr>
        <p:spPr bwMode="auto">
          <a:xfrm>
            <a:off x="-709385" y="6363682"/>
            <a:ext cx="10098617" cy="250710"/>
          </a:xfrm>
          <a:prstGeom prst="rect">
            <a:avLst/>
          </a:prstGeom>
          <a:noFill/>
          <a:ln w="9525">
            <a:noFill/>
            <a:miter lim="800000"/>
            <a:headEnd/>
            <a:tailEnd/>
          </a:ln>
        </p:spPr>
        <p:txBody>
          <a:bodyPr>
            <a:spAutoFit/>
          </a:bodyPr>
          <a:lstStyle/>
          <a:p>
            <a:pPr algn="r">
              <a:lnSpc>
                <a:spcPct val="85000"/>
              </a:lnSpc>
            </a:pPr>
            <a:r>
              <a:rPr lang="pt-PT" sz="1200" dirty="0">
                <a:solidFill>
                  <a:srgbClr val="000000"/>
                </a:solidFill>
                <a:latin typeface="+mj-lt"/>
              </a:rPr>
              <a:t>Bousquet and the ARIA Workshop group. J Allergy Clin Immunol 2001; 108(5): S150-S152</a:t>
            </a:r>
          </a:p>
        </p:txBody>
      </p:sp>
      <p:sp>
        <p:nvSpPr>
          <p:cNvPr id="7181" name="Rectangle 13"/>
          <p:cNvSpPr>
            <a:spLocks noChangeArrowheads="1"/>
          </p:cNvSpPr>
          <p:nvPr/>
        </p:nvSpPr>
        <p:spPr bwMode="auto">
          <a:xfrm>
            <a:off x="6479118" y="2060575"/>
            <a:ext cx="5376333" cy="1296988"/>
          </a:xfrm>
          <a:prstGeom prst="rect">
            <a:avLst/>
          </a:prstGeom>
          <a:noFill/>
          <a:ln w="15875" algn="ctr">
            <a:solidFill>
              <a:srgbClr val="FF5050"/>
            </a:solidFill>
            <a:miter lim="800000"/>
            <a:headEnd/>
            <a:tailEnd/>
          </a:ln>
        </p:spPr>
        <p:txBody>
          <a:bodyPr wrap="none" anchor="ctr"/>
          <a:lstStyle/>
          <a:p>
            <a:endParaRPr lang="pt-PT"/>
          </a:p>
        </p:txBody>
      </p:sp>
      <p:sp>
        <p:nvSpPr>
          <p:cNvPr id="7182" name="Rectangle 14"/>
          <p:cNvSpPr>
            <a:spLocks noChangeArrowheads="1"/>
          </p:cNvSpPr>
          <p:nvPr/>
        </p:nvSpPr>
        <p:spPr bwMode="auto">
          <a:xfrm>
            <a:off x="6479117" y="3860800"/>
            <a:ext cx="5281083" cy="2305050"/>
          </a:xfrm>
          <a:prstGeom prst="rect">
            <a:avLst/>
          </a:prstGeom>
          <a:noFill/>
          <a:ln w="15875" algn="ctr">
            <a:solidFill>
              <a:srgbClr val="FF5050"/>
            </a:solidFill>
            <a:miter lim="800000"/>
            <a:headEnd/>
            <a:tailEnd/>
          </a:ln>
        </p:spPr>
        <p:txBody>
          <a:bodyPr wrap="none" anchor="ctr"/>
          <a:lstStyle/>
          <a:p>
            <a:endParaRPr lang="pt-PT"/>
          </a:p>
        </p:txBody>
      </p:sp>
      <p:sp>
        <p:nvSpPr>
          <p:cNvPr id="7183" name="Rectangle 15"/>
          <p:cNvSpPr>
            <a:spLocks noChangeArrowheads="1"/>
          </p:cNvSpPr>
          <p:nvPr/>
        </p:nvSpPr>
        <p:spPr bwMode="auto">
          <a:xfrm>
            <a:off x="631224" y="3761773"/>
            <a:ext cx="5185833" cy="2323055"/>
          </a:xfrm>
          <a:prstGeom prst="rect">
            <a:avLst/>
          </a:prstGeom>
          <a:noFill/>
          <a:ln w="15875" algn="ctr">
            <a:solidFill>
              <a:srgbClr val="FF5050"/>
            </a:solidFill>
            <a:miter lim="800000"/>
            <a:headEnd/>
            <a:tailEnd/>
          </a:ln>
        </p:spPr>
        <p:txBody>
          <a:bodyPr wrap="none" anchor="ctr"/>
          <a:lstStyle/>
          <a:p>
            <a:endParaRPr lang="pt-PT"/>
          </a:p>
        </p:txBody>
      </p:sp>
      <p:sp>
        <p:nvSpPr>
          <p:cNvPr id="7184" name="Text Box 17"/>
          <p:cNvSpPr txBox="1">
            <a:spLocks noChangeArrowheads="1"/>
          </p:cNvSpPr>
          <p:nvPr/>
        </p:nvSpPr>
        <p:spPr bwMode="auto">
          <a:xfrm>
            <a:off x="6479118" y="2708276"/>
            <a:ext cx="4705349" cy="646113"/>
          </a:xfrm>
          <a:prstGeom prst="rect">
            <a:avLst/>
          </a:prstGeom>
          <a:noFill/>
          <a:ln w="9525">
            <a:noFill/>
            <a:miter lim="800000"/>
            <a:headEnd/>
            <a:tailEnd/>
          </a:ln>
        </p:spPr>
        <p:txBody>
          <a:bodyPr>
            <a:spAutoFit/>
          </a:bodyPr>
          <a:lstStyle/>
          <a:p>
            <a:pPr algn="r"/>
            <a:r>
              <a:rPr lang="pt-PT" sz="1800" dirty="0">
                <a:solidFill>
                  <a:schemeClr val="accent1"/>
                </a:solidFill>
                <a:latin typeface="+mj-lt"/>
              </a:rPr>
              <a:t>Sintomas presentes:</a:t>
            </a:r>
          </a:p>
          <a:p>
            <a:pPr algn="r"/>
            <a:r>
              <a:rPr lang="pt-PT" sz="1800" dirty="0">
                <a:solidFill>
                  <a:schemeClr val="accent1"/>
                </a:solidFill>
                <a:latin typeface="+mj-lt"/>
              </a:rPr>
              <a:t>&gt; 4dias/sem </a:t>
            </a:r>
            <a:r>
              <a:rPr lang="pt-PT" sz="1800" u="sng" dirty="0">
                <a:solidFill>
                  <a:schemeClr val="accent1"/>
                </a:solidFill>
                <a:latin typeface="+mj-lt"/>
              </a:rPr>
              <a:t>e</a:t>
            </a:r>
            <a:r>
              <a:rPr lang="pt-PT" sz="1800" dirty="0">
                <a:solidFill>
                  <a:schemeClr val="accent1"/>
                </a:solidFill>
                <a:latin typeface="+mj-lt"/>
              </a:rPr>
              <a:t> &gt; 4 semanas.</a:t>
            </a:r>
          </a:p>
        </p:txBody>
      </p:sp>
      <p:pic>
        <p:nvPicPr>
          <p:cNvPr id="7186" name="Picture 20" descr="aria_logo"/>
          <p:cNvPicPr>
            <a:picLocks noChangeAspect="1" noChangeArrowheads="1"/>
          </p:cNvPicPr>
          <p:nvPr/>
        </p:nvPicPr>
        <p:blipFill>
          <a:blip r:embed="rId2" cstate="print"/>
          <a:srcRect/>
          <a:stretch>
            <a:fillRect/>
          </a:stretch>
        </p:blipFill>
        <p:spPr bwMode="auto">
          <a:xfrm>
            <a:off x="1" y="1"/>
            <a:ext cx="2351617" cy="2016125"/>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pt-PT" dirty="0">
                <a:solidFill>
                  <a:schemeClr val="accent1"/>
                </a:solidFill>
              </a:rPr>
            </a:br>
            <a:r>
              <a:rPr lang="pt-PT" dirty="0">
                <a:solidFill>
                  <a:schemeClr val="accent1"/>
                </a:solidFill>
              </a:rPr>
              <a:t>Tratamento rinite alérgica</a:t>
            </a:r>
            <a:br>
              <a:rPr lang="pt-PT" dirty="0">
                <a:solidFill>
                  <a:schemeClr val="accent1"/>
                </a:solidFill>
              </a:rPr>
            </a:br>
            <a:endParaRPr lang="pt-PT" dirty="0">
              <a:solidFill>
                <a:schemeClr val="accent1"/>
              </a:solidFill>
            </a:endParaRPr>
          </a:p>
        </p:txBody>
      </p:sp>
      <p:pic>
        <p:nvPicPr>
          <p:cNvPr id="8" name="Imagem 1"/>
          <p:cNvPicPr>
            <a:picLocks noChangeAspect="1" noChangeArrowheads="1"/>
          </p:cNvPicPr>
          <p:nvPr/>
        </p:nvPicPr>
        <p:blipFill>
          <a:blip r:embed="rId2"/>
          <a:srcRect/>
          <a:stretch>
            <a:fillRect/>
          </a:stretch>
        </p:blipFill>
        <p:spPr bwMode="auto">
          <a:xfrm>
            <a:off x="2001870" y="1114601"/>
            <a:ext cx="8578208" cy="484180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solidFill>
                  <a:schemeClr val="accent1"/>
                </a:solidFill>
              </a:rPr>
              <a:t>Tratamento da Rinite</a:t>
            </a:r>
          </a:p>
        </p:txBody>
      </p:sp>
      <p:sp>
        <p:nvSpPr>
          <p:cNvPr id="3" name="Marcador de Posição do Texto 2"/>
          <p:cNvSpPr>
            <a:spLocks noGrp="1"/>
          </p:cNvSpPr>
          <p:nvPr>
            <p:ph type="body" sz="quarter" idx="10"/>
          </p:nvPr>
        </p:nvSpPr>
        <p:spPr>
          <a:xfrm>
            <a:off x="609557" y="5849188"/>
            <a:ext cx="11582443" cy="295162"/>
          </a:xfrm>
        </p:spPr>
        <p:txBody>
          <a:bodyPr>
            <a:noAutofit/>
          </a:bodyPr>
          <a:lstStyle/>
          <a:p>
            <a:r>
              <a:rPr lang="pt-PT" sz="1200" dirty="0"/>
              <a:t>Michael D. </a:t>
            </a:r>
            <a:r>
              <a:rPr lang="pt-PT" sz="1200" dirty="0" err="1"/>
              <a:t>Seidman</a:t>
            </a:r>
            <a:r>
              <a:rPr lang="pt-PT" sz="1200" dirty="0"/>
              <a:t> </a:t>
            </a:r>
            <a:r>
              <a:rPr lang="pt-PT" sz="1200" dirty="0" err="1"/>
              <a:t>et</a:t>
            </a:r>
            <a:r>
              <a:rPr lang="pt-PT" sz="1200" dirty="0"/>
              <a:t> al. </a:t>
            </a:r>
            <a:r>
              <a:rPr lang="pt-PT" sz="1200" dirty="0" err="1"/>
              <a:t>Clinical</a:t>
            </a:r>
            <a:r>
              <a:rPr lang="pt-PT" sz="1200" dirty="0"/>
              <a:t> </a:t>
            </a:r>
            <a:r>
              <a:rPr lang="pt-PT" sz="1200" dirty="0" err="1"/>
              <a:t>Practice</a:t>
            </a:r>
            <a:r>
              <a:rPr lang="pt-PT" sz="1200" dirty="0"/>
              <a:t> </a:t>
            </a:r>
            <a:r>
              <a:rPr lang="pt-PT" sz="1200" dirty="0" err="1"/>
              <a:t>Guideline</a:t>
            </a:r>
            <a:r>
              <a:rPr lang="pt-PT" sz="1200" dirty="0"/>
              <a:t>: </a:t>
            </a:r>
            <a:r>
              <a:rPr lang="pt-PT" sz="1200" dirty="0" err="1"/>
              <a:t>Allergic</a:t>
            </a:r>
            <a:r>
              <a:rPr lang="pt-PT" sz="1200" dirty="0"/>
              <a:t> </a:t>
            </a:r>
            <a:r>
              <a:rPr lang="pt-PT" sz="1200" dirty="0" err="1"/>
              <a:t>Rhinitis</a:t>
            </a:r>
            <a:r>
              <a:rPr lang="pt-PT" sz="1200" dirty="0"/>
              <a:t>. </a:t>
            </a:r>
            <a:r>
              <a:rPr lang="en-US" sz="1200" dirty="0"/>
              <a:t>Otolaryngology–Head and Neck Surgery 152(1S)</a:t>
            </a:r>
            <a:endParaRPr lang="pt-PT" sz="1200" dirty="0"/>
          </a:p>
          <a:p>
            <a:pPr algn="ctr"/>
            <a:endParaRPr lang="pt-PT" sz="1800" b="1" dirty="0"/>
          </a:p>
        </p:txBody>
      </p:sp>
      <p:sp>
        <p:nvSpPr>
          <p:cNvPr id="5" name="Freeform 15"/>
          <p:cNvSpPr/>
          <p:nvPr/>
        </p:nvSpPr>
        <p:spPr>
          <a:xfrm>
            <a:off x="2488557" y="731869"/>
            <a:ext cx="9262785" cy="495048"/>
          </a:xfrm>
          <a:custGeom>
            <a:avLst/>
            <a:gdLst>
              <a:gd name="connsiteX0" fmla="*/ 0 w 9435589"/>
              <a:gd name="connsiteY0" fmla="*/ 106452 h 1064517"/>
              <a:gd name="connsiteX1" fmla="*/ 106452 w 9435589"/>
              <a:gd name="connsiteY1" fmla="*/ 0 h 1064517"/>
              <a:gd name="connsiteX2" fmla="*/ 9329137 w 9435589"/>
              <a:gd name="connsiteY2" fmla="*/ 0 h 1064517"/>
              <a:gd name="connsiteX3" fmla="*/ 9435589 w 9435589"/>
              <a:gd name="connsiteY3" fmla="*/ 106452 h 1064517"/>
              <a:gd name="connsiteX4" fmla="*/ 9435589 w 9435589"/>
              <a:gd name="connsiteY4" fmla="*/ 958065 h 1064517"/>
              <a:gd name="connsiteX5" fmla="*/ 9329137 w 9435589"/>
              <a:gd name="connsiteY5" fmla="*/ 1064517 h 1064517"/>
              <a:gd name="connsiteX6" fmla="*/ 106452 w 9435589"/>
              <a:gd name="connsiteY6" fmla="*/ 1064517 h 1064517"/>
              <a:gd name="connsiteX7" fmla="*/ 0 w 9435589"/>
              <a:gd name="connsiteY7" fmla="*/ 958065 h 1064517"/>
              <a:gd name="connsiteX8" fmla="*/ 0 w 9435589"/>
              <a:gd name="connsiteY8" fmla="*/ 106452 h 106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35589" h="1064517">
                <a:moveTo>
                  <a:pt x="0" y="106452"/>
                </a:moveTo>
                <a:cubicBezTo>
                  <a:pt x="0" y="47660"/>
                  <a:pt x="47660" y="0"/>
                  <a:pt x="106452" y="0"/>
                </a:cubicBezTo>
                <a:lnTo>
                  <a:pt x="9329137" y="0"/>
                </a:lnTo>
                <a:cubicBezTo>
                  <a:pt x="9387929" y="0"/>
                  <a:pt x="9435589" y="47660"/>
                  <a:pt x="9435589" y="106452"/>
                </a:cubicBezTo>
                <a:lnTo>
                  <a:pt x="9435589" y="958065"/>
                </a:lnTo>
                <a:cubicBezTo>
                  <a:pt x="9435589" y="1016857"/>
                  <a:pt x="9387929" y="1064517"/>
                  <a:pt x="9329137" y="1064517"/>
                </a:cubicBezTo>
                <a:lnTo>
                  <a:pt x="106452" y="1064517"/>
                </a:lnTo>
                <a:cubicBezTo>
                  <a:pt x="47660" y="1064517"/>
                  <a:pt x="0" y="1016857"/>
                  <a:pt x="0" y="958065"/>
                </a:cubicBezTo>
                <a:lnTo>
                  <a:pt x="0" y="106452"/>
                </a:lnTo>
                <a:close/>
              </a:path>
            </a:pathLst>
          </a:custGeom>
          <a:solidFill>
            <a:schemeClr val="accent1"/>
          </a:solidFill>
        </p:spPr>
        <p:style>
          <a:lnRef idx="2">
            <a:schemeClr val="lt1">
              <a:hueOff val="0"/>
              <a:satOff val="0"/>
              <a:lumOff val="0"/>
              <a:alphaOff val="0"/>
            </a:schemeClr>
          </a:lnRef>
          <a:fillRef idx="1">
            <a:scrgbClr r="0" g="0" b="0"/>
          </a:fillRef>
          <a:effectRef idx="0">
            <a:schemeClr val="accent3">
              <a:shade val="60000"/>
              <a:hueOff val="0"/>
              <a:satOff val="0"/>
              <a:lumOff val="0"/>
              <a:alphaOff val="0"/>
            </a:schemeClr>
          </a:effectRef>
          <a:fontRef idx="minor">
            <a:schemeClr val="lt1"/>
          </a:fontRef>
        </p:style>
        <p:txBody>
          <a:bodyPr spcFirstLastPara="0" vert="horz" wrap="square" lIns="206439" tIns="206439" rIns="206439" bIns="206439" numCol="1" spcCol="1270" anchor="ctr" anchorCtr="0">
            <a:noAutofit/>
          </a:bodyPr>
          <a:lstStyle/>
          <a:p>
            <a:pPr lvl="0" algn="ctr" defTabSz="2044700">
              <a:lnSpc>
                <a:spcPct val="90000"/>
              </a:lnSpc>
              <a:spcBef>
                <a:spcPct val="0"/>
              </a:spcBef>
              <a:spcAft>
                <a:spcPct val="35000"/>
              </a:spcAft>
            </a:pPr>
            <a:r>
              <a:rPr lang="pt-PT" sz="4600" kern="1200" dirty="0"/>
              <a:t>Diferentes cenários</a:t>
            </a:r>
          </a:p>
        </p:txBody>
      </p:sp>
      <p:sp>
        <p:nvSpPr>
          <p:cNvPr id="6" name="Freeform 16"/>
          <p:cNvSpPr/>
          <p:nvPr/>
        </p:nvSpPr>
        <p:spPr>
          <a:xfrm>
            <a:off x="2544883" y="1478237"/>
            <a:ext cx="2214762" cy="1064517"/>
          </a:xfrm>
          <a:custGeom>
            <a:avLst/>
            <a:gdLst>
              <a:gd name="connsiteX0" fmla="*/ 0 w 2214762"/>
              <a:gd name="connsiteY0" fmla="*/ 106452 h 1064517"/>
              <a:gd name="connsiteX1" fmla="*/ 106452 w 2214762"/>
              <a:gd name="connsiteY1" fmla="*/ 0 h 1064517"/>
              <a:gd name="connsiteX2" fmla="*/ 2108310 w 2214762"/>
              <a:gd name="connsiteY2" fmla="*/ 0 h 1064517"/>
              <a:gd name="connsiteX3" fmla="*/ 2214762 w 2214762"/>
              <a:gd name="connsiteY3" fmla="*/ 106452 h 1064517"/>
              <a:gd name="connsiteX4" fmla="*/ 2214762 w 2214762"/>
              <a:gd name="connsiteY4" fmla="*/ 958065 h 1064517"/>
              <a:gd name="connsiteX5" fmla="*/ 2108310 w 2214762"/>
              <a:gd name="connsiteY5" fmla="*/ 1064517 h 1064517"/>
              <a:gd name="connsiteX6" fmla="*/ 106452 w 2214762"/>
              <a:gd name="connsiteY6" fmla="*/ 1064517 h 1064517"/>
              <a:gd name="connsiteX7" fmla="*/ 0 w 2214762"/>
              <a:gd name="connsiteY7" fmla="*/ 958065 h 1064517"/>
              <a:gd name="connsiteX8" fmla="*/ 0 w 2214762"/>
              <a:gd name="connsiteY8" fmla="*/ 106452 h 106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4762" h="1064517">
                <a:moveTo>
                  <a:pt x="0" y="106452"/>
                </a:moveTo>
                <a:cubicBezTo>
                  <a:pt x="0" y="47660"/>
                  <a:pt x="47660" y="0"/>
                  <a:pt x="106452" y="0"/>
                </a:cubicBezTo>
                <a:lnTo>
                  <a:pt x="2108310" y="0"/>
                </a:lnTo>
                <a:cubicBezTo>
                  <a:pt x="2167102" y="0"/>
                  <a:pt x="2214762" y="47660"/>
                  <a:pt x="2214762" y="106452"/>
                </a:cubicBezTo>
                <a:lnTo>
                  <a:pt x="2214762" y="958065"/>
                </a:lnTo>
                <a:cubicBezTo>
                  <a:pt x="2214762" y="1016857"/>
                  <a:pt x="2167102" y="1064517"/>
                  <a:pt x="2108310" y="1064517"/>
                </a:cubicBezTo>
                <a:lnTo>
                  <a:pt x="106452" y="1064517"/>
                </a:lnTo>
                <a:cubicBezTo>
                  <a:pt x="47660" y="1064517"/>
                  <a:pt x="0" y="1016857"/>
                  <a:pt x="0" y="958065"/>
                </a:cubicBezTo>
                <a:lnTo>
                  <a:pt x="0" y="106452"/>
                </a:lnTo>
                <a:close/>
              </a:path>
            </a:pathLst>
          </a:custGeom>
          <a:solidFill>
            <a:schemeClr val="accent1">
              <a:alpha val="72000"/>
            </a:schemeClr>
          </a:solidFill>
        </p:spPr>
        <p:style>
          <a:lnRef idx="2">
            <a:schemeClr val="lt1">
              <a:hueOff val="0"/>
              <a:satOff val="0"/>
              <a:lumOff val="0"/>
              <a:alphaOff val="0"/>
            </a:schemeClr>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107379" tIns="107379" rIns="107379" bIns="107379" numCol="1" spcCol="1270" anchor="ctr" anchorCtr="0">
            <a:noAutofit/>
          </a:bodyPr>
          <a:lstStyle/>
          <a:p>
            <a:pPr lvl="0" algn="ctr" defTabSz="889000">
              <a:lnSpc>
                <a:spcPct val="90000"/>
              </a:lnSpc>
              <a:spcBef>
                <a:spcPct val="0"/>
              </a:spcBef>
              <a:spcAft>
                <a:spcPct val="35000"/>
              </a:spcAft>
            </a:pPr>
            <a:r>
              <a:rPr lang="pt-PT" sz="2000" kern="1200" dirty="0"/>
              <a:t>Congestão nasal dominante</a:t>
            </a:r>
          </a:p>
        </p:txBody>
      </p:sp>
      <p:sp>
        <p:nvSpPr>
          <p:cNvPr id="7" name="Freeform 17"/>
          <p:cNvSpPr/>
          <p:nvPr/>
        </p:nvSpPr>
        <p:spPr>
          <a:xfrm>
            <a:off x="2556457" y="2641295"/>
            <a:ext cx="2214762" cy="1064517"/>
          </a:xfrm>
          <a:custGeom>
            <a:avLst/>
            <a:gdLst>
              <a:gd name="connsiteX0" fmla="*/ 0 w 2214762"/>
              <a:gd name="connsiteY0" fmla="*/ 106452 h 1064517"/>
              <a:gd name="connsiteX1" fmla="*/ 106452 w 2214762"/>
              <a:gd name="connsiteY1" fmla="*/ 0 h 1064517"/>
              <a:gd name="connsiteX2" fmla="*/ 2108310 w 2214762"/>
              <a:gd name="connsiteY2" fmla="*/ 0 h 1064517"/>
              <a:gd name="connsiteX3" fmla="*/ 2214762 w 2214762"/>
              <a:gd name="connsiteY3" fmla="*/ 106452 h 1064517"/>
              <a:gd name="connsiteX4" fmla="*/ 2214762 w 2214762"/>
              <a:gd name="connsiteY4" fmla="*/ 958065 h 1064517"/>
              <a:gd name="connsiteX5" fmla="*/ 2108310 w 2214762"/>
              <a:gd name="connsiteY5" fmla="*/ 1064517 h 1064517"/>
              <a:gd name="connsiteX6" fmla="*/ 106452 w 2214762"/>
              <a:gd name="connsiteY6" fmla="*/ 1064517 h 1064517"/>
              <a:gd name="connsiteX7" fmla="*/ 0 w 2214762"/>
              <a:gd name="connsiteY7" fmla="*/ 958065 h 1064517"/>
              <a:gd name="connsiteX8" fmla="*/ 0 w 2214762"/>
              <a:gd name="connsiteY8" fmla="*/ 106452 h 106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4762" h="1064517">
                <a:moveTo>
                  <a:pt x="0" y="106452"/>
                </a:moveTo>
                <a:cubicBezTo>
                  <a:pt x="0" y="47660"/>
                  <a:pt x="47660" y="0"/>
                  <a:pt x="106452" y="0"/>
                </a:cubicBezTo>
                <a:lnTo>
                  <a:pt x="2108310" y="0"/>
                </a:lnTo>
                <a:cubicBezTo>
                  <a:pt x="2167102" y="0"/>
                  <a:pt x="2214762" y="47660"/>
                  <a:pt x="2214762" y="106452"/>
                </a:cubicBezTo>
                <a:lnTo>
                  <a:pt x="2214762" y="958065"/>
                </a:lnTo>
                <a:cubicBezTo>
                  <a:pt x="2214762" y="1016857"/>
                  <a:pt x="2167102" y="1064517"/>
                  <a:pt x="2108310" y="1064517"/>
                </a:cubicBezTo>
                <a:lnTo>
                  <a:pt x="106452" y="1064517"/>
                </a:lnTo>
                <a:cubicBezTo>
                  <a:pt x="47660" y="1064517"/>
                  <a:pt x="0" y="1016857"/>
                  <a:pt x="0" y="958065"/>
                </a:cubicBezTo>
                <a:lnTo>
                  <a:pt x="0" y="106452"/>
                </a:lnTo>
                <a:close/>
              </a:path>
            </a:pathLst>
          </a:custGeom>
          <a:solidFill>
            <a:schemeClr val="accent1">
              <a:alpha val="60000"/>
            </a:schemeClr>
          </a:solidFill>
        </p:spPr>
        <p:style>
          <a:lnRef idx="2">
            <a:schemeClr val="lt1">
              <a:hueOff val="0"/>
              <a:satOff val="0"/>
              <a:lumOff val="0"/>
              <a:alphaOff val="0"/>
            </a:schemeClr>
          </a:lnRef>
          <a:fillRef idx="1">
            <a:scrgbClr r="0" g="0" b="0"/>
          </a:fillRef>
          <a:effectRef idx="0">
            <a:schemeClr val="accent3">
              <a:tint val="99000"/>
              <a:hueOff val="0"/>
              <a:satOff val="0"/>
              <a:lumOff val="0"/>
              <a:alphaOff val="0"/>
            </a:schemeClr>
          </a:effectRef>
          <a:fontRef idx="minor">
            <a:schemeClr val="lt1"/>
          </a:fontRef>
        </p:style>
        <p:txBody>
          <a:bodyPr spcFirstLastPara="0" vert="horz" wrap="square" lIns="92139" tIns="92139" rIns="92139" bIns="92139" numCol="1" spcCol="1270" anchor="ctr" anchorCtr="0">
            <a:noAutofit/>
          </a:bodyPr>
          <a:lstStyle/>
          <a:p>
            <a:pPr lvl="0" algn="ctr" defTabSz="711200">
              <a:lnSpc>
                <a:spcPct val="90000"/>
              </a:lnSpc>
              <a:spcBef>
                <a:spcPct val="0"/>
              </a:spcBef>
              <a:spcAft>
                <a:spcPct val="35000"/>
              </a:spcAft>
            </a:pPr>
            <a:r>
              <a:rPr lang="pt-PT" sz="1600" kern="1200" dirty="0" err="1"/>
              <a:t>Corticosteroide</a:t>
            </a:r>
            <a:r>
              <a:rPr lang="pt-PT" sz="1600" kern="1200" dirty="0"/>
              <a:t> nasal</a:t>
            </a:r>
          </a:p>
          <a:p>
            <a:pPr lvl="0" algn="ctr" defTabSz="711200">
              <a:lnSpc>
                <a:spcPct val="90000"/>
              </a:lnSpc>
              <a:spcBef>
                <a:spcPct val="0"/>
              </a:spcBef>
              <a:spcAft>
                <a:spcPct val="35000"/>
              </a:spcAft>
            </a:pPr>
            <a:r>
              <a:rPr lang="pt-PT" sz="1050" kern="1200" dirty="0"/>
              <a:t>(Efectivo congestão nasal)</a:t>
            </a:r>
          </a:p>
        </p:txBody>
      </p:sp>
      <p:sp>
        <p:nvSpPr>
          <p:cNvPr id="8" name="Freeform 18"/>
          <p:cNvSpPr/>
          <p:nvPr/>
        </p:nvSpPr>
        <p:spPr>
          <a:xfrm>
            <a:off x="2602757" y="3781202"/>
            <a:ext cx="2214762" cy="1064517"/>
          </a:xfrm>
          <a:custGeom>
            <a:avLst/>
            <a:gdLst>
              <a:gd name="connsiteX0" fmla="*/ 0 w 2214762"/>
              <a:gd name="connsiteY0" fmla="*/ 106452 h 1064517"/>
              <a:gd name="connsiteX1" fmla="*/ 106452 w 2214762"/>
              <a:gd name="connsiteY1" fmla="*/ 0 h 1064517"/>
              <a:gd name="connsiteX2" fmla="*/ 2108310 w 2214762"/>
              <a:gd name="connsiteY2" fmla="*/ 0 h 1064517"/>
              <a:gd name="connsiteX3" fmla="*/ 2214762 w 2214762"/>
              <a:gd name="connsiteY3" fmla="*/ 106452 h 1064517"/>
              <a:gd name="connsiteX4" fmla="*/ 2214762 w 2214762"/>
              <a:gd name="connsiteY4" fmla="*/ 958065 h 1064517"/>
              <a:gd name="connsiteX5" fmla="*/ 2108310 w 2214762"/>
              <a:gd name="connsiteY5" fmla="*/ 1064517 h 1064517"/>
              <a:gd name="connsiteX6" fmla="*/ 106452 w 2214762"/>
              <a:gd name="connsiteY6" fmla="*/ 1064517 h 1064517"/>
              <a:gd name="connsiteX7" fmla="*/ 0 w 2214762"/>
              <a:gd name="connsiteY7" fmla="*/ 958065 h 1064517"/>
              <a:gd name="connsiteX8" fmla="*/ 0 w 2214762"/>
              <a:gd name="connsiteY8" fmla="*/ 106452 h 106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4762" h="1064517">
                <a:moveTo>
                  <a:pt x="0" y="106452"/>
                </a:moveTo>
                <a:cubicBezTo>
                  <a:pt x="0" y="47660"/>
                  <a:pt x="47660" y="0"/>
                  <a:pt x="106452" y="0"/>
                </a:cubicBezTo>
                <a:lnTo>
                  <a:pt x="2108310" y="0"/>
                </a:lnTo>
                <a:cubicBezTo>
                  <a:pt x="2167102" y="0"/>
                  <a:pt x="2214762" y="47660"/>
                  <a:pt x="2214762" y="106452"/>
                </a:cubicBezTo>
                <a:lnTo>
                  <a:pt x="2214762" y="958065"/>
                </a:lnTo>
                <a:cubicBezTo>
                  <a:pt x="2214762" y="1016857"/>
                  <a:pt x="2167102" y="1064517"/>
                  <a:pt x="2108310" y="1064517"/>
                </a:cubicBezTo>
                <a:lnTo>
                  <a:pt x="106452" y="1064517"/>
                </a:lnTo>
                <a:cubicBezTo>
                  <a:pt x="47660" y="1064517"/>
                  <a:pt x="0" y="1016857"/>
                  <a:pt x="0" y="958065"/>
                </a:cubicBezTo>
                <a:lnTo>
                  <a:pt x="0" y="106452"/>
                </a:lnTo>
                <a:close/>
              </a:path>
            </a:pathLst>
          </a:custGeom>
          <a:solidFill>
            <a:schemeClr val="accent1">
              <a:alpha val="40000"/>
            </a:schemeClr>
          </a:solidFill>
        </p:spPr>
        <p:style>
          <a:lnRef idx="2">
            <a:schemeClr val="lt1">
              <a:hueOff val="0"/>
              <a:satOff val="0"/>
              <a:lumOff val="0"/>
              <a:alphaOff val="0"/>
            </a:schemeClr>
          </a:lnRef>
          <a:fillRef idx="1">
            <a:scrgbClr r="0" g="0" b="0"/>
          </a:fillRef>
          <a:effectRef idx="0">
            <a:schemeClr val="accent3">
              <a:tint val="70000"/>
              <a:hueOff val="0"/>
              <a:satOff val="0"/>
              <a:lumOff val="0"/>
              <a:alphaOff val="0"/>
            </a:schemeClr>
          </a:effectRef>
          <a:fontRef idx="minor">
            <a:schemeClr val="lt1"/>
          </a:fontRef>
        </p:style>
        <p:txBody>
          <a:bodyPr spcFirstLastPara="0" vert="horz" wrap="square" lIns="92139" tIns="92139" rIns="92139" bIns="92139" numCol="1" spcCol="1270" anchor="ctr" anchorCtr="0">
            <a:noAutofit/>
          </a:bodyPr>
          <a:lstStyle/>
          <a:p>
            <a:pPr lvl="0" algn="ctr" defTabSz="711200">
              <a:lnSpc>
                <a:spcPct val="90000"/>
              </a:lnSpc>
              <a:spcBef>
                <a:spcPct val="0"/>
              </a:spcBef>
              <a:spcAft>
                <a:spcPct val="35000"/>
              </a:spcAft>
            </a:pPr>
            <a:r>
              <a:rPr lang="pt-PT" sz="1600" kern="1200" dirty="0"/>
              <a:t>Descongestionante </a:t>
            </a:r>
          </a:p>
          <a:p>
            <a:pPr lvl="0" algn="ctr" defTabSz="711200">
              <a:lnSpc>
                <a:spcPct val="90000"/>
              </a:lnSpc>
              <a:spcBef>
                <a:spcPct val="0"/>
              </a:spcBef>
              <a:spcAft>
                <a:spcPct val="35000"/>
              </a:spcAft>
            </a:pPr>
            <a:r>
              <a:rPr lang="pt-PT" sz="1100" kern="1200" dirty="0"/>
              <a:t>(Efectivo congestão nasal)</a:t>
            </a:r>
          </a:p>
        </p:txBody>
      </p:sp>
      <p:sp>
        <p:nvSpPr>
          <p:cNvPr id="9" name="Freeform 19"/>
          <p:cNvSpPr/>
          <p:nvPr/>
        </p:nvSpPr>
        <p:spPr>
          <a:xfrm>
            <a:off x="4806789" y="1455089"/>
            <a:ext cx="2214762" cy="1064517"/>
          </a:xfrm>
          <a:custGeom>
            <a:avLst/>
            <a:gdLst>
              <a:gd name="connsiteX0" fmla="*/ 0 w 2214762"/>
              <a:gd name="connsiteY0" fmla="*/ 106452 h 1064517"/>
              <a:gd name="connsiteX1" fmla="*/ 106452 w 2214762"/>
              <a:gd name="connsiteY1" fmla="*/ 0 h 1064517"/>
              <a:gd name="connsiteX2" fmla="*/ 2108310 w 2214762"/>
              <a:gd name="connsiteY2" fmla="*/ 0 h 1064517"/>
              <a:gd name="connsiteX3" fmla="*/ 2214762 w 2214762"/>
              <a:gd name="connsiteY3" fmla="*/ 106452 h 1064517"/>
              <a:gd name="connsiteX4" fmla="*/ 2214762 w 2214762"/>
              <a:gd name="connsiteY4" fmla="*/ 958065 h 1064517"/>
              <a:gd name="connsiteX5" fmla="*/ 2108310 w 2214762"/>
              <a:gd name="connsiteY5" fmla="*/ 1064517 h 1064517"/>
              <a:gd name="connsiteX6" fmla="*/ 106452 w 2214762"/>
              <a:gd name="connsiteY6" fmla="*/ 1064517 h 1064517"/>
              <a:gd name="connsiteX7" fmla="*/ 0 w 2214762"/>
              <a:gd name="connsiteY7" fmla="*/ 958065 h 1064517"/>
              <a:gd name="connsiteX8" fmla="*/ 0 w 2214762"/>
              <a:gd name="connsiteY8" fmla="*/ 106452 h 106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4762" h="1064517">
                <a:moveTo>
                  <a:pt x="0" y="106452"/>
                </a:moveTo>
                <a:cubicBezTo>
                  <a:pt x="0" y="47660"/>
                  <a:pt x="47660" y="0"/>
                  <a:pt x="106452" y="0"/>
                </a:cubicBezTo>
                <a:lnTo>
                  <a:pt x="2108310" y="0"/>
                </a:lnTo>
                <a:cubicBezTo>
                  <a:pt x="2167102" y="0"/>
                  <a:pt x="2214762" y="47660"/>
                  <a:pt x="2214762" y="106452"/>
                </a:cubicBezTo>
                <a:lnTo>
                  <a:pt x="2214762" y="958065"/>
                </a:lnTo>
                <a:cubicBezTo>
                  <a:pt x="2214762" y="1016857"/>
                  <a:pt x="2167102" y="1064517"/>
                  <a:pt x="2108310" y="1064517"/>
                </a:cubicBezTo>
                <a:lnTo>
                  <a:pt x="106452" y="1064517"/>
                </a:lnTo>
                <a:cubicBezTo>
                  <a:pt x="47660" y="1064517"/>
                  <a:pt x="0" y="1016857"/>
                  <a:pt x="0" y="958065"/>
                </a:cubicBezTo>
                <a:lnTo>
                  <a:pt x="0" y="106452"/>
                </a:lnTo>
                <a:close/>
              </a:path>
            </a:pathLst>
          </a:custGeom>
          <a:solidFill>
            <a:schemeClr val="accent1">
              <a:alpha val="72000"/>
            </a:schemeClr>
          </a:solidFill>
        </p:spPr>
        <p:style>
          <a:lnRef idx="2">
            <a:schemeClr val="lt1">
              <a:hueOff val="0"/>
              <a:satOff val="0"/>
              <a:lumOff val="0"/>
              <a:alphaOff val="0"/>
            </a:schemeClr>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107379" tIns="107379" rIns="107379" bIns="107379" numCol="1" spcCol="1270" anchor="ctr" anchorCtr="0">
            <a:noAutofit/>
          </a:bodyPr>
          <a:lstStyle/>
          <a:p>
            <a:pPr lvl="0" algn="ctr" defTabSz="889000">
              <a:lnSpc>
                <a:spcPct val="90000"/>
              </a:lnSpc>
              <a:spcBef>
                <a:spcPct val="0"/>
              </a:spcBef>
              <a:spcAft>
                <a:spcPct val="35000"/>
              </a:spcAft>
            </a:pPr>
            <a:r>
              <a:rPr lang="pt-PT" sz="2000" kern="1200" dirty="0"/>
              <a:t>Espirros, comichão e rinorreia</a:t>
            </a:r>
          </a:p>
        </p:txBody>
      </p:sp>
      <p:sp>
        <p:nvSpPr>
          <p:cNvPr id="10" name="Freeform 20"/>
          <p:cNvSpPr/>
          <p:nvPr/>
        </p:nvSpPr>
        <p:spPr>
          <a:xfrm>
            <a:off x="4864663" y="2629720"/>
            <a:ext cx="2214762" cy="1064517"/>
          </a:xfrm>
          <a:custGeom>
            <a:avLst/>
            <a:gdLst>
              <a:gd name="connsiteX0" fmla="*/ 0 w 2214762"/>
              <a:gd name="connsiteY0" fmla="*/ 106452 h 1064517"/>
              <a:gd name="connsiteX1" fmla="*/ 106452 w 2214762"/>
              <a:gd name="connsiteY1" fmla="*/ 0 h 1064517"/>
              <a:gd name="connsiteX2" fmla="*/ 2108310 w 2214762"/>
              <a:gd name="connsiteY2" fmla="*/ 0 h 1064517"/>
              <a:gd name="connsiteX3" fmla="*/ 2214762 w 2214762"/>
              <a:gd name="connsiteY3" fmla="*/ 106452 h 1064517"/>
              <a:gd name="connsiteX4" fmla="*/ 2214762 w 2214762"/>
              <a:gd name="connsiteY4" fmla="*/ 958065 h 1064517"/>
              <a:gd name="connsiteX5" fmla="*/ 2108310 w 2214762"/>
              <a:gd name="connsiteY5" fmla="*/ 1064517 h 1064517"/>
              <a:gd name="connsiteX6" fmla="*/ 106452 w 2214762"/>
              <a:gd name="connsiteY6" fmla="*/ 1064517 h 1064517"/>
              <a:gd name="connsiteX7" fmla="*/ 0 w 2214762"/>
              <a:gd name="connsiteY7" fmla="*/ 958065 h 1064517"/>
              <a:gd name="connsiteX8" fmla="*/ 0 w 2214762"/>
              <a:gd name="connsiteY8" fmla="*/ 106452 h 106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4762" h="1064517">
                <a:moveTo>
                  <a:pt x="0" y="106452"/>
                </a:moveTo>
                <a:cubicBezTo>
                  <a:pt x="0" y="47660"/>
                  <a:pt x="47660" y="0"/>
                  <a:pt x="106452" y="0"/>
                </a:cubicBezTo>
                <a:lnTo>
                  <a:pt x="2108310" y="0"/>
                </a:lnTo>
                <a:cubicBezTo>
                  <a:pt x="2167102" y="0"/>
                  <a:pt x="2214762" y="47660"/>
                  <a:pt x="2214762" y="106452"/>
                </a:cubicBezTo>
                <a:lnTo>
                  <a:pt x="2214762" y="958065"/>
                </a:lnTo>
                <a:cubicBezTo>
                  <a:pt x="2214762" y="1016857"/>
                  <a:pt x="2167102" y="1064517"/>
                  <a:pt x="2108310" y="1064517"/>
                </a:cubicBezTo>
                <a:lnTo>
                  <a:pt x="106452" y="1064517"/>
                </a:lnTo>
                <a:cubicBezTo>
                  <a:pt x="47660" y="1064517"/>
                  <a:pt x="0" y="1016857"/>
                  <a:pt x="0" y="958065"/>
                </a:cubicBezTo>
                <a:lnTo>
                  <a:pt x="0" y="106452"/>
                </a:lnTo>
                <a:close/>
              </a:path>
            </a:pathLst>
          </a:custGeom>
          <a:solidFill>
            <a:schemeClr val="accent1">
              <a:alpha val="60000"/>
            </a:schemeClr>
          </a:solidFill>
        </p:spPr>
        <p:style>
          <a:lnRef idx="2">
            <a:schemeClr val="lt1">
              <a:hueOff val="0"/>
              <a:satOff val="0"/>
              <a:lumOff val="0"/>
              <a:alphaOff val="0"/>
            </a:schemeClr>
          </a:lnRef>
          <a:fillRef idx="1">
            <a:scrgbClr r="0" g="0" b="0"/>
          </a:fillRef>
          <a:effectRef idx="0">
            <a:schemeClr val="accent3">
              <a:tint val="99000"/>
              <a:hueOff val="0"/>
              <a:satOff val="0"/>
              <a:lumOff val="0"/>
              <a:alphaOff val="0"/>
            </a:schemeClr>
          </a:effectRef>
          <a:fontRef idx="minor">
            <a:schemeClr val="lt1"/>
          </a:fontRef>
        </p:style>
        <p:txBody>
          <a:bodyPr spcFirstLastPara="0" vert="horz" wrap="square" lIns="99759" tIns="99759" rIns="99759" bIns="99759" numCol="1" spcCol="1270" anchor="ctr" anchorCtr="0">
            <a:noAutofit/>
          </a:bodyPr>
          <a:lstStyle/>
          <a:p>
            <a:pPr lvl="0" algn="ctr" defTabSz="800100">
              <a:lnSpc>
                <a:spcPct val="90000"/>
              </a:lnSpc>
              <a:spcBef>
                <a:spcPct val="0"/>
              </a:spcBef>
              <a:spcAft>
                <a:spcPct val="35000"/>
              </a:spcAft>
            </a:pPr>
            <a:r>
              <a:rPr lang="pt-PT" sz="1800" kern="1200" dirty="0"/>
              <a:t>Anti Histamínico H1 oral</a:t>
            </a:r>
          </a:p>
          <a:p>
            <a:pPr lvl="0" algn="ctr" defTabSz="800100">
              <a:lnSpc>
                <a:spcPct val="90000"/>
              </a:lnSpc>
              <a:spcBef>
                <a:spcPct val="0"/>
              </a:spcBef>
              <a:spcAft>
                <a:spcPct val="35000"/>
              </a:spcAft>
            </a:pPr>
            <a:r>
              <a:rPr lang="pt-PT" sz="1800" kern="1200" dirty="0"/>
              <a:t>(</a:t>
            </a:r>
            <a:r>
              <a:rPr lang="pt-PT" sz="1800" kern="1200" dirty="0" err="1"/>
              <a:t>ação</a:t>
            </a:r>
            <a:r>
              <a:rPr lang="pt-PT" sz="1800" kern="1200" dirty="0"/>
              <a:t> rápida)</a:t>
            </a:r>
          </a:p>
        </p:txBody>
      </p:sp>
      <p:sp>
        <p:nvSpPr>
          <p:cNvPr id="11" name="Freeform 21"/>
          <p:cNvSpPr/>
          <p:nvPr/>
        </p:nvSpPr>
        <p:spPr>
          <a:xfrm>
            <a:off x="7149719" y="1431939"/>
            <a:ext cx="2214762" cy="1064517"/>
          </a:xfrm>
          <a:custGeom>
            <a:avLst/>
            <a:gdLst>
              <a:gd name="connsiteX0" fmla="*/ 0 w 2214762"/>
              <a:gd name="connsiteY0" fmla="*/ 106452 h 1064517"/>
              <a:gd name="connsiteX1" fmla="*/ 106452 w 2214762"/>
              <a:gd name="connsiteY1" fmla="*/ 0 h 1064517"/>
              <a:gd name="connsiteX2" fmla="*/ 2108310 w 2214762"/>
              <a:gd name="connsiteY2" fmla="*/ 0 h 1064517"/>
              <a:gd name="connsiteX3" fmla="*/ 2214762 w 2214762"/>
              <a:gd name="connsiteY3" fmla="*/ 106452 h 1064517"/>
              <a:gd name="connsiteX4" fmla="*/ 2214762 w 2214762"/>
              <a:gd name="connsiteY4" fmla="*/ 958065 h 1064517"/>
              <a:gd name="connsiteX5" fmla="*/ 2108310 w 2214762"/>
              <a:gd name="connsiteY5" fmla="*/ 1064517 h 1064517"/>
              <a:gd name="connsiteX6" fmla="*/ 106452 w 2214762"/>
              <a:gd name="connsiteY6" fmla="*/ 1064517 h 1064517"/>
              <a:gd name="connsiteX7" fmla="*/ 0 w 2214762"/>
              <a:gd name="connsiteY7" fmla="*/ 958065 h 1064517"/>
              <a:gd name="connsiteX8" fmla="*/ 0 w 2214762"/>
              <a:gd name="connsiteY8" fmla="*/ 106452 h 106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4762" h="1064517">
                <a:moveTo>
                  <a:pt x="0" y="106452"/>
                </a:moveTo>
                <a:cubicBezTo>
                  <a:pt x="0" y="47660"/>
                  <a:pt x="47660" y="0"/>
                  <a:pt x="106452" y="0"/>
                </a:cubicBezTo>
                <a:lnTo>
                  <a:pt x="2108310" y="0"/>
                </a:lnTo>
                <a:cubicBezTo>
                  <a:pt x="2167102" y="0"/>
                  <a:pt x="2214762" y="47660"/>
                  <a:pt x="2214762" y="106452"/>
                </a:cubicBezTo>
                <a:lnTo>
                  <a:pt x="2214762" y="958065"/>
                </a:lnTo>
                <a:cubicBezTo>
                  <a:pt x="2214762" y="1016857"/>
                  <a:pt x="2167102" y="1064517"/>
                  <a:pt x="2108310" y="1064517"/>
                </a:cubicBezTo>
                <a:lnTo>
                  <a:pt x="106452" y="1064517"/>
                </a:lnTo>
                <a:cubicBezTo>
                  <a:pt x="47660" y="1064517"/>
                  <a:pt x="0" y="1016857"/>
                  <a:pt x="0" y="958065"/>
                </a:cubicBezTo>
                <a:lnTo>
                  <a:pt x="0" y="106452"/>
                </a:lnTo>
                <a:close/>
              </a:path>
            </a:pathLst>
          </a:custGeom>
          <a:solidFill>
            <a:schemeClr val="accent1">
              <a:alpha val="72000"/>
            </a:schemeClr>
          </a:solidFill>
        </p:spPr>
        <p:style>
          <a:lnRef idx="2">
            <a:schemeClr val="lt1">
              <a:hueOff val="0"/>
              <a:satOff val="0"/>
              <a:lumOff val="0"/>
              <a:alphaOff val="0"/>
            </a:schemeClr>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107379" tIns="107379" rIns="107379" bIns="107379" numCol="1" spcCol="1270" anchor="ctr" anchorCtr="0">
            <a:noAutofit/>
          </a:bodyPr>
          <a:lstStyle/>
          <a:p>
            <a:pPr lvl="0" algn="ctr" defTabSz="889000">
              <a:lnSpc>
                <a:spcPct val="90000"/>
              </a:lnSpc>
              <a:spcBef>
                <a:spcPct val="0"/>
              </a:spcBef>
              <a:spcAft>
                <a:spcPct val="35000"/>
              </a:spcAft>
            </a:pPr>
            <a:r>
              <a:rPr lang="pt-PT" sz="2000" kern="1200" dirty="0"/>
              <a:t>Sintomas </a:t>
            </a:r>
          </a:p>
          <a:p>
            <a:pPr lvl="0" algn="ctr" defTabSz="889000">
              <a:lnSpc>
                <a:spcPct val="90000"/>
              </a:lnSpc>
              <a:spcBef>
                <a:spcPct val="0"/>
              </a:spcBef>
              <a:spcAft>
                <a:spcPct val="35000"/>
              </a:spcAft>
            </a:pPr>
            <a:r>
              <a:rPr lang="pt-PT" sz="2000" kern="1200" dirty="0"/>
              <a:t>ligeiros-moderados</a:t>
            </a:r>
          </a:p>
        </p:txBody>
      </p:sp>
      <p:sp>
        <p:nvSpPr>
          <p:cNvPr id="12" name="Freeform 22"/>
          <p:cNvSpPr/>
          <p:nvPr/>
        </p:nvSpPr>
        <p:spPr>
          <a:xfrm>
            <a:off x="7236137" y="2537123"/>
            <a:ext cx="2203969" cy="2216986"/>
          </a:xfrm>
          <a:custGeom>
            <a:avLst/>
            <a:gdLst>
              <a:gd name="connsiteX0" fmla="*/ 0 w 2203969"/>
              <a:gd name="connsiteY0" fmla="*/ 220397 h 2216986"/>
              <a:gd name="connsiteX1" fmla="*/ 220397 w 2203969"/>
              <a:gd name="connsiteY1" fmla="*/ 0 h 2216986"/>
              <a:gd name="connsiteX2" fmla="*/ 1983572 w 2203969"/>
              <a:gd name="connsiteY2" fmla="*/ 0 h 2216986"/>
              <a:gd name="connsiteX3" fmla="*/ 2203969 w 2203969"/>
              <a:gd name="connsiteY3" fmla="*/ 220397 h 2216986"/>
              <a:gd name="connsiteX4" fmla="*/ 2203969 w 2203969"/>
              <a:gd name="connsiteY4" fmla="*/ 1996589 h 2216986"/>
              <a:gd name="connsiteX5" fmla="*/ 1983572 w 2203969"/>
              <a:gd name="connsiteY5" fmla="*/ 2216986 h 2216986"/>
              <a:gd name="connsiteX6" fmla="*/ 220397 w 2203969"/>
              <a:gd name="connsiteY6" fmla="*/ 2216986 h 2216986"/>
              <a:gd name="connsiteX7" fmla="*/ 0 w 2203969"/>
              <a:gd name="connsiteY7" fmla="*/ 1996589 h 2216986"/>
              <a:gd name="connsiteX8" fmla="*/ 0 w 2203969"/>
              <a:gd name="connsiteY8" fmla="*/ 220397 h 221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3969" h="2216986">
                <a:moveTo>
                  <a:pt x="0" y="220397"/>
                </a:moveTo>
                <a:cubicBezTo>
                  <a:pt x="0" y="98675"/>
                  <a:pt x="98675" y="0"/>
                  <a:pt x="220397" y="0"/>
                </a:cubicBezTo>
                <a:lnTo>
                  <a:pt x="1983572" y="0"/>
                </a:lnTo>
                <a:cubicBezTo>
                  <a:pt x="2105294" y="0"/>
                  <a:pt x="2203969" y="98675"/>
                  <a:pt x="2203969" y="220397"/>
                </a:cubicBezTo>
                <a:lnTo>
                  <a:pt x="2203969" y="1996589"/>
                </a:lnTo>
                <a:cubicBezTo>
                  <a:pt x="2203969" y="2118311"/>
                  <a:pt x="2105294" y="2216986"/>
                  <a:pt x="1983572" y="2216986"/>
                </a:cubicBezTo>
                <a:lnTo>
                  <a:pt x="220397" y="2216986"/>
                </a:lnTo>
                <a:cubicBezTo>
                  <a:pt x="98675" y="2216986"/>
                  <a:pt x="0" y="2118311"/>
                  <a:pt x="0" y="1996589"/>
                </a:cubicBezTo>
                <a:lnTo>
                  <a:pt x="0" y="220397"/>
                </a:lnTo>
                <a:close/>
              </a:path>
            </a:pathLst>
          </a:custGeom>
          <a:solidFill>
            <a:schemeClr val="accent1">
              <a:alpha val="60000"/>
            </a:schemeClr>
          </a:solidFill>
        </p:spPr>
        <p:style>
          <a:lnRef idx="2">
            <a:schemeClr val="lt1">
              <a:hueOff val="0"/>
              <a:satOff val="0"/>
              <a:lumOff val="0"/>
              <a:alphaOff val="0"/>
            </a:schemeClr>
          </a:lnRef>
          <a:fillRef idx="1">
            <a:scrgbClr r="0" g="0" b="0"/>
          </a:fillRef>
          <a:effectRef idx="0">
            <a:schemeClr val="accent3">
              <a:tint val="99000"/>
              <a:hueOff val="0"/>
              <a:satOff val="0"/>
              <a:lumOff val="0"/>
              <a:alphaOff val="0"/>
            </a:schemeClr>
          </a:effectRef>
          <a:fontRef idx="minor">
            <a:schemeClr val="lt1"/>
          </a:fontRef>
        </p:style>
        <p:txBody>
          <a:bodyPr spcFirstLastPara="0" vert="horz" wrap="square" lIns="133132" tIns="133132" rIns="133132" bIns="133132" numCol="1" spcCol="1270" anchor="ctr" anchorCtr="0">
            <a:noAutofit/>
          </a:bodyPr>
          <a:lstStyle/>
          <a:p>
            <a:pPr lvl="0" algn="ctr" defTabSz="800100">
              <a:lnSpc>
                <a:spcPct val="90000"/>
              </a:lnSpc>
              <a:spcBef>
                <a:spcPct val="0"/>
              </a:spcBef>
              <a:spcAft>
                <a:spcPct val="35000"/>
              </a:spcAft>
            </a:pPr>
            <a:r>
              <a:rPr lang="pt-PT" sz="1800" kern="1200" dirty="0"/>
              <a:t>Anti Histamínico H1 oral</a:t>
            </a:r>
          </a:p>
          <a:p>
            <a:pPr lvl="0" algn="ctr" defTabSz="800100">
              <a:lnSpc>
                <a:spcPct val="90000"/>
              </a:lnSpc>
              <a:spcBef>
                <a:spcPct val="0"/>
              </a:spcBef>
              <a:spcAft>
                <a:spcPct val="35000"/>
              </a:spcAft>
            </a:pPr>
            <a:r>
              <a:rPr lang="pt-PT" sz="1800" kern="1200" dirty="0"/>
              <a:t>(barato, bem tolerado)</a:t>
            </a:r>
          </a:p>
        </p:txBody>
      </p:sp>
      <p:sp>
        <p:nvSpPr>
          <p:cNvPr id="13" name="Freeform 23"/>
          <p:cNvSpPr/>
          <p:nvPr/>
        </p:nvSpPr>
        <p:spPr>
          <a:xfrm>
            <a:off x="9469498" y="1385640"/>
            <a:ext cx="2214762" cy="1064517"/>
          </a:xfrm>
          <a:custGeom>
            <a:avLst/>
            <a:gdLst>
              <a:gd name="connsiteX0" fmla="*/ 0 w 2214762"/>
              <a:gd name="connsiteY0" fmla="*/ 106452 h 1064517"/>
              <a:gd name="connsiteX1" fmla="*/ 106452 w 2214762"/>
              <a:gd name="connsiteY1" fmla="*/ 0 h 1064517"/>
              <a:gd name="connsiteX2" fmla="*/ 2108310 w 2214762"/>
              <a:gd name="connsiteY2" fmla="*/ 0 h 1064517"/>
              <a:gd name="connsiteX3" fmla="*/ 2214762 w 2214762"/>
              <a:gd name="connsiteY3" fmla="*/ 106452 h 1064517"/>
              <a:gd name="connsiteX4" fmla="*/ 2214762 w 2214762"/>
              <a:gd name="connsiteY4" fmla="*/ 958065 h 1064517"/>
              <a:gd name="connsiteX5" fmla="*/ 2108310 w 2214762"/>
              <a:gd name="connsiteY5" fmla="*/ 1064517 h 1064517"/>
              <a:gd name="connsiteX6" fmla="*/ 106452 w 2214762"/>
              <a:gd name="connsiteY6" fmla="*/ 1064517 h 1064517"/>
              <a:gd name="connsiteX7" fmla="*/ 0 w 2214762"/>
              <a:gd name="connsiteY7" fmla="*/ 958065 h 1064517"/>
              <a:gd name="connsiteX8" fmla="*/ 0 w 2214762"/>
              <a:gd name="connsiteY8" fmla="*/ 106452 h 106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4762" h="1064517">
                <a:moveTo>
                  <a:pt x="0" y="106452"/>
                </a:moveTo>
                <a:cubicBezTo>
                  <a:pt x="0" y="47660"/>
                  <a:pt x="47660" y="0"/>
                  <a:pt x="106452" y="0"/>
                </a:cubicBezTo>
                <a:lnTo>
                  <a:pt x="2108310" y="0"/>
                </a:lnTo>
                <a:cubicBezTo>
                  <a:pt x="2167102" y="0"/>
                  <a:pt x="2214762" y="47660"/>
                  <a:pt x="2214762" y="106452"/>
                </a:cubicBezTo>
                <a:lnTo>
                  <a:pt x="2214762" y="958065"/>
                </a:lnTo>
                <a:cubicBezTo>
                  <a:pt x="2214762" y="1016857"/>
                  <a:pt x="2167102" y="1064517"/>
                  <a:pt x="2108310" y="1064517"/>
                </a:cubicBezTo>
                <a:lnTo>
                  <a:pt x="106452" y="1064517"/>
                </a:lnTo>
                <a:cubicBezTo>
                  <a:pt x="47660" y="1064517"/>
                  <a:pt x="0" y="1016857"/>
                  <a:pt x="0" y="958065"/>
                </a:cubicBezTo>
                <a:lnTo>
                  <a:pt x="0" y="106452"/>
                </a:lnTo>
                <a:close/>
              </a:path>
            </a:pathLst>
          </a:custGeom>
          <a:solidFill>
            <a:schemeClr val="accent1">
              <a:alpha val="72000"/>
            </a:schemeClr>
          </a:solidFill>
        </p:spPr>
        <p:style>
          <a:lnRef idx="2">
            <a:schemeClr val="lt1">
              <a:hueOff val="0"/>
              <a:satOff val="0"/>
              <a:lumOff val="0"/>
              <a:alphaOff val="0"/>
            </a:schemeClr>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107379" tIns="107379" rIns="107379" bIns="107379" numCol="1" spcCol="1270" anchor="ctr" anchorCtr="0">
            <a:noAutofit/>
          </a:bodyPr>
          <a:lstStyle/>
          <a:p>
            <a:pPr lvl="0" algn="ctr" defTabSz="889000">
              <a:lnSpc>
                <a:spcPct val="90000"/>
              </a:lnSpc>
              <a:spcBef>
                <a:spcPct val="0"/>
              </a:spcBef>
              <a:spcAft>
                <a:spcPct val="35000"/>
              </a:spcAft>
            </a:pPr>
            <a:r>
              <a:rPr lang="pt-PT" sz="2000" kern="1200" dirty="0"/>
              <a:t>Sintomas moderados-graves</a:t>
            </a:r>
          </a:p>
        </p:txBody>
      </p:sp>
      <p:sp>
        <p:nvSpPr>
          <p:cNvPr id="14" name="Freeform 24"/>
          <p:cNvSpPr/>
          <p:nvPr/>
        </p:nvSpPr>
        <p:spPr>
          <a:xfrm>
            <a:off x="9515797" y="2513973"/>
            <a:ext cx="2214762" cy="1064517"/>
          </a:xfrm>
          <a:custGeom>
            <a:avLst/>
            <a:gdLst>
              <a:gd name="connsiteX0" fmla="*/ 0 w 2214762"/>
              <a:gd name="connsiteY0" fmla="*/ 106452 h 1064517"/>
              <a:gd name="connsiteX1" fmla="*/ 106452 w 2214762"/>
              <a:gd name="connsiteY1" fmla="*/ 0 h 1064517"/>
              <a:gd name="connsiteX2" fmla="*/ 2108310 w 2214762"/>
              <a:gd name="connsiteY2" fmla="*/ 0 h 1064517"/>
              <a:gd name="connsiteX3" fmla="*/ 2214762 w 2214762"/>
              <a:gd name="connsiteY3" fmla="*/ 106452 h 1064517"/>
              <a:gd name="connsiteX4" fmla="*/ 2214762 w 2214762"/>
              <a:gd name="connsiteY4" fmla="*/ 958065 h 1064517"/>
              <a:gd name="connsiteX5" fmla="*/ 2108310 w 2214762"/>
              <a:gd name="connsiteY5" fmla="*/ 1064517 h 1064517"/>
              <a:gd name="connsiteX6" fmla="*/ 106452 w 2214762"/>
              <a:gd name="connsiteY6" fmla="*/ 1064517 h 1064517"/>
              <a:gd name="connsiteX7" fmla="*/ 0 w 2214762"/>
              <a:gd name="connsiteY7" fmla="*/ 958065 h 1064517"/>
              <a:gd name="connsiteX8" fmla="*/ 0 w 2214762"/>
              <a:gd name="connsiteY8" fmla="*/ 106452 h 106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4762" h="1064517">
                <a:moveTo>
                  <a:pt x="0" y="106452"/>
                </a:moveTo>
                <a:cubicBezTo>
                  <a:pt x="0" y="47660"/>
                  <a:pt x="47660" y="0"/>
                  <a:pt x="106452" y="0"/>
                </a:cubicBezTo>
                <a:lnTo>
                  <a:pt x="2108310" y="0"/>
                </a:lnTo>
                <a:cubicBezTo>
                  <a:pt x="2167102" y="0"/>
                  <a:pt x="2214762" y="47660"/>
                  <a:pt x="2214762" y="106452"/>
                </a:cubicBezTo>
                <a:lnTo>
                  <a:pt x="2214762" y="958065"/>
                </a:lnTo>
                <a:cubicBezTo>
                  <a:pt x="2214762" y="1016857"/>
                  <a:pt x="2167102" y="1064517"/>
                  <a:pt x="2108310" y="1064517"/>
                </a:cubicBezTo>
                <a:lnTo>
                  <a:pt x="106452" y="1064517"/>
                </a:lnTo>
                <a:cubicBezTo>
                  <a:pt x="47660" y="1064517"/>
                  <a:pt x="0" y="1016857"/>
                  <a:pt x="0" y="958065"/>
                </a:cubicBezTo>
                <a:lnTo>
                  <a:pt x="0" y="106452"/>
                </a:lnTo>
                <a:close/>
              </a:path>
            </a:pathLst>
          </a:custGeom>
          <a:solidFill>
            <a:schemeClr val="accent1">
              <a:alpha val="60000"/>
            </a:schemeClr>
          </a:solidFill>
        </p:spPr>
        <p:style>
          <a:lnRef idx="2">
            <a:schemeClr val="lt1">
              <a:hueOff val="0"/>
              <a:satOff val="0"/>
              <a:lumOff val="0"/>
              <a:alphaOff val="0"/>
            </a:schemeClr>
          </a:lnRef>
          <a:fillRef idx="1">
            <a:scrgbClr r="0" g="0" b="0"/>
          </a:fillRef>
          <a:effectRef idx="0">
            <a:schemeClr val="accent3">
              <a:tint val="99000"/>
              <a:hueOff val="0"/>
              <a:satOff val="0"/>
              <a:lumOff val="0"/>
              <a:alphaOff val="0"/>
            </a:schemeClr>
          </a:effectRef>
          <a:fontRef idx="minor">
            <a:schemeClr val="lt1"/>
          </a:fontRef>
        </p:style>
        <p:txBody>
          <a:bodyPr spcFirstLastPara="0" vert="horz" wrap="square" lIns="99759" tIns="99759" rIns="99759" bIns="99759" numCol="1" spcCol="1270" anchor="ctr" anchorCtr="0">
            <a:noAutofit/>
          </a:bodyPr>
          <a:lstStyle/>
          <a:p>
            <a:pPr lvl="0" algn="ctr" defTabSz="800100">
              <a:lnSpc>
                <a:spcPct val="90000"/>
              </a:lnSpc>
              <a:spcBef>
                <a:spcPct val="0"/>
              </a:spcBef>
              <a:spcAft>
                <a:spcPct val="35000"/>
              </a:spcAft>
            </a:pPr>
            <a:r>
              <a:rPr lang="pt-PT" sz="1800" kern="1200" dirty="0" err="1"/>
              <a:t>Corticosteroide</a:t>
            </a:r>
            <a:r>
              <a:rPr lang="pt-PT" sz="1800" kern="1200" dirty="0"/>
              <a:t> nasal</a:t>
            </a:r>
          </a:p>
          <a:p>
            <a:pPr lvl="0" algn="ctr" defTabSz="800100">
              <a:lnSpc>
                <a:spcPct val="90000"/>
              </a:lnSpc>
              <a:spcBef>
                <a:spcPct val="0"/>
              </a:spcBef>
              <a:spcAft>
                <a:spcPct val="35000"/>
              </a:spcAft>
            </a:pPr>
            <a:r>
              <a:rPr lang="pt-PT" sz="1800" kern="1200" dirty="0"/>
              <a:t>(eficaz)</a:t>
            </a:r>
          </a:p>
        </p:txBody>
      </p:sp>
      <p:sp>
        <p:nvSpPr>
          <p:cNvPr id="16" name="Freeform 25"/>
          <p:cNvSpPr/>
          <p:nvPr/>
        </p:nvSpPr>
        <p:spPr>
          <a:xfrm>
            <a:off x="9562095" y="3665455"/>
            <a:ext cx="2214762" cy="1064517"/>
          </a:xfrm>
          <a:custGeom>
            <a:avLst/>
            <a:gdLst>
              <a:gd name="connsiteX0" fmla="*/ 0 w 2214762"/>
              <a:gd name="connsiteY0" fmla="*/ 106452 h 1064517"/>
              <a:gd name="connsiteX1" fmla="*/ 106452 w 2214762"/>
              <a:gd name="connsiteY1" fmla="*/ 0 h 1064517"/>
              <a:gd name="connsiteX2" fmla="*/ 2108310 w 2214762"/>
              <a:gd name="connsiteY2" fmla="*/ 0 h 1064517"/>
              <a:gd name="connsiteX3" fmla="*/ 2214762 w 2214762"/>
              <a:gd name="connsiteY3" fmla="*/ 106452 h 1064517"/>
              <a:gd name="connsiteX4" fmla="*/ 2214762 w 2214762"/>
              <a:gd name="connsiteY4" fmla="*/ 958065 h 1064517"/>
              <a:gd name="connsiteX5" fmla="*/ 2108310 w 2214762"/>
              <a:gd name="connsiteY5" fmla="*/ 1064517 h 1064517"/>
              <a:gd name="connsiteX6" fmla="*/ 106452 w 2214762"/>
              <a:gd name="connsiteY6" fmla="*/ 1064517 h 1064517"/>
              <a:gd name="connsiteX7" fmla="*/ 0 w 2214762"/>
              <a:gd name="connsiteY7" fmla="*/ 958065 h 1064517"/>
              <a:gd name="connsiteX8" fmla="*/ 0 w 2214762"/>
              <a:gd name="connsiteY8" fmla="*/ 106452 h 106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4762" h="1064517">
                <a:moveTo>
                  <a:pt x="0" y="106452"/>
                </a:moveTo>
                <a:cubicBezTo>
                  <a:pt x="0" y="47660"/>
                  <a:pt x="47660" y="0"/>
                  <a:pt x="106452" y="0"/>
                </a:cubicBezTo>
                <a:lnTo>
                  <a:pt x="2108310" y="0"/>
                </a:lnTo>
                <a:cubicBezTo>
                  <a:pt x="2167102" y="0"/>
                  <a:pt x="2214762" y="47660"/>
                  <a:pt x="2214762" y="106452"/>
                </a:cubicBezTo>
                <a:lnTo>
                  <a:pt x="2214762" y="958065"/>
                </a:lnTo>
                <a:cubicBezTo>
                  <a:pt x="2214762" y="1016857"/>
                  <a:pt x="2167102" y="1064517"/>
                  <a:pt x="2108310" y="1064517"/>
                </a:cubicBezTo>
                <a:lnTo>
                  <a:pt x="106452" y="1064517"/>
                </a:lnTo>
                <a:cubicBezTo>
                  <a:pt x="47660" y="1064517"/>
                  <a:pt x="0" y="1016857"/>
                  <a:pt x="0" y="958065"/>
                </a:cubicBezTo>
                <a:lnTo>
                  <a:pt x="0" y="106452"/>
                </a:lnTo>
                <a:close/>
              </a:path>
            </a:pathLst>
          </a:custGeom>
          <a:solidFill>
            <a:schemeClr val="accent1">
              <a:alpha val="40000"/>
            </a:schemeClr>
          </a:solidFill>
        </p:spPr>
        <p:style>
          <a:lnRef idx="2">
            <a:schemeClr val="lt1">
              <a:hueOff val="0"/>
              <a:satOff val="0"/>
              <a:lumOff val="0"/>
              <a:alphaOff val="0"/>
            </a:schemeClr>
          </a:lnRef>
          <a:fillRef idx="1">
            <a:scrgbClr r="0" g="0" b="0"/>
          </a:fillRef>
          <a:effectRef idx="0">
            <a:schemeClr val="accent3">
              <a:tint val="70000"/>
              <a:hueOff val="0"/>
              <a:satOff val="0"/>
              <a:lumOff val="0"/>
              <a:alphaOff val="0"/>
            </a:schemeClr>
          </a:effectRef>
          <a:fontRef idx="minor">
            <a:schemeClr val="lt1"/>
          </a:fontRef>
        </p:style>
        <p:txBody>
          <a:bodyPr spcFirstLastPara="0" vert="horz" wrap="square" lIns="137859" tIns="137859" rIns="137859" bIns="137859" numCol="1" spcCol="1270" anchor="ctr" anchorCtr="0">
            <a:noAutofit/>
          </a:bodyPr>
          <a:lstStyle/>
          <a:p>
            <a:pPr lvl="0" algn="ctr" defTabSz="1244600">
              <a:lnSpc>
                <a:spcPct val="90000"/>
              </a:lnSpc>
              <a:spcBef>
                <a:spcPct val="0"/>
              </a:spcBef>
              <a:spcAft>
                <a:spcPct val="35000"/>
              </a:spcAft>
            </a:pPr>
            <a:r>
              <a:rPr lang="pt-PT" sz="2800" kern="1200" dirty="0"/>
              <a:t>Terapêutica combinada</a:t>
            </a:r>
          </a:p>
        </p:txBody>
      </p:sp>
      <p:pic>
        <p:nvPicPr>
          <p:cNvPr id="17" name="Picture 2" descr="C:\Users\Filipa\Pictures\Nariz - rinite.jpg"/>
          <p:cNvPicPr>
            <a:picLocks noChangeAspect="1" noChangeArrowheads="1"/>
          </p:cNvPicPr>
          <p:nvPr/>
        </p:nvPicPr>
        <p:blipFill>
          <a:blip r:embed="rId2"/>
          <a:srcRect/>
          <a:stretch>
            <a:fillRect/>
          </a:stretch>
        </p:blipFill>
        <p:spPr bwMode="auto">
          <a:xfrm>
            <a:off x="46814" y="1447478"/>
            <a:ext cx="2170060" cy="16167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Lst>
  </p:timing>
</p:sld>
</file>

<file path=ppt/theme/theme1.xml><?xml version="1.0" encoding="utf-8"?>
<a:theme xmlns:a="http://schemas.openxmlformats.org/drawingml/2006/main" name="ModeloAFCPT2019 (1)">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resentación7" id="{C351D375-0F10-42E3-8C67-25D18B52D489}" vid="{F6BE7D23-2CE4-4FDC-B7F2-CD02D507D9A3}"/>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ModeloAFCPT2019 (1)</Template>
  <TotalTime>1225</TotalTime>
  <Words>1668</Words>
  <Application>Microsoft Office PowerPoint</Application>
  <PresentationFormat>Panorámica</PresentationFormat>
  <Paragraphs>220</Paragraphs>
  <Slides>28</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Calibri</vt:lpstr>
      <vt:lpstr>Times New Roman</vt:lpstr>
      <vt:lpstr>Wingdings</vt:lpstr>
      <vt:lpstr>ModeloAFCPT2019 (1)</vt:lpstr>
      <vt:lpstr>Tratamento da rinite alérgica: uma solução para cada doente</vt:lpstr>
      <vt:lpstr>Tratamento da rinite alérgica</vt:lpstr>
      <vt:lpstr>Doença alérgica</vt:lpstr>
      <vt:lpstr>Rinite alérgica</vt:lpstr>
      <vt:lpstr> Rinite alérgica </vt:lpstr>
      <vt:lpstr>Pergunta 1</vt:lpstr>
      <vt:lpstr>Classificação da rinite ARIA 2010</vt:lpstr>
      <vt:lpstr> Tratamento rinite alérgica </vt:lpstr>
      <vt:lpstr>Tratamento da Rinite</vt:lpstr>
      <vt:lpstr>Tratamento da Rinite</vt:lpstr>
      <vt:lpstr>Tratamento da rinite alérgico: anti-histamínicos</vt:lpstr>
      <vt:lpstr>Tratamento da Rinite</vt:lpstr>
      <vt:lpstr>Acetonido de Triamcinolona Spray Nasal   preferido pelos doentes  </vt:lpstr>
      <vt:lpstr>Fexofenadina 120 mg melhora significativamente a qualidade de vida do doente</vt:lpstr>
      <vt:lpstr>Tratamento da rinite</vt:lpstr>
      <vt:lpstr>Tratamento da Rinite</vt:lpstr>
      <vt:lpstr>Caso prático 1</vt:lpstr>
      <vt:lpstr>Pergunta 2</vt:lpstr>
      <vt:lpstr>Presentación de PowerPoint</vt:lpstr>
      <vt:lpstr>Caso prático 2 </vt:lpstr>
      <vt:lpstr>Pergunta 3</vt:lpstr>
      <vt:lpstr>Tratamento da Rinite</vt:lpstr>
      <vt:lpstr>Acetonido de Triamcinolona Spray Nasal   preferido pelos doentes  </vt:lpstr>
      <vt:lpstr>Caso clínico 3</vt:lpstr>
      <vt:lpstr>Pergunta 4</vt:lpstr>
      <vt:lpstr> CONCLUSÕES   Rinite alérgica </vt:lpstr>
      <vt:lpstr> CONCLUSÕES  Rinite alérgica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Filipa</dc:creator>
  <cp:lastModifiedBy>esperanza lopez</cp:lastModifiedBy>
  <cp:revision>163</cp:revision>
  <cp:lastPrinted>2019-05-31T09:52:47Z</cp:lastPrinted>
  <dcterms:created xsi:type="dcterms:W3CDTF">2019-05-23T19:14:11Z</dcterms:created>
  <dcterms:modified xsi:type="dcterms:W3CDTF">2019-06-06T10:04:12Z</dcterms:modified>
</cp:coreProperties>
</file>