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1"/>
  </p:notesMasterIdLst>
  <p:sldIdLst>
    <p:sldId id="256" r:id="rId2"/>
    <p:sldId id="324" r:id="rId3"/>
    <p:sldId id="325" r:id="rId4"/>
    <p:sldId id="306" r:id="rId5"/>
    <p:sldId id="309" r:id="rId6"/>
    <p:sldId id="334" r:id="rId7"/>
    <p:sldId id="326" r:id="rId8"/>
    <p:sldId id="323" r:id="rId9"/>
    <p:sldId id="327" r:id="rId10"/>
    <p:sldId id="328" r:id="rId11"/>
    <p:sldId id="294" r:id="rId12"/>
    <p:sldId id="268" r:id="rId13"/>
    <p:sldId id="267" r:id="rId14"/>
    <p:sldId id="329" r:id="rId15"/>
    <p:sldId id="270" r:id="rId16"/>
    <p:sldId id="271" r:id="rId17"/>
    <p:sldId id="272" r:id="rId18"/>
    <p:sldId id="285" r:id="rId19"/>
    <p:sldId id="288" r:id="rId20"/>
    <p:sldId id="287" r:id="rId21"/>
    <p:sldId id="310" r:id="rId22"/>
    <p:sldId id="330" r:id="rId23"/>
    <p:sldId id="331" r:id="rId24"/>
    <p:sldId id="278" r:id="rId25"/>
    <p:sldId id="322" r:id="rId26"/>
    <p:sldId id="291" r:id="rId27"/>
    <p:sldId id="311" r:id="rId28"/>
    <p:sldId id="312" r:id="rId29"/>
    <p:sldId id="314" r:id="rId30"/>
    <p:sldId id="295" r:id="rId31"/>
    <p:sldId id="302" r:id="rId32"/>
    <p:sldId id="315" r:id="rId33"/>
    <p:sldId id="316" r:id="rId34"/>
    <p:sldId id="332" r:id="rId35"/>
    <p:sldId id="333" r:id="rId36"/>
    <p:sldId id="305" r:id="rId37"/>
    <p:sldId id="317" r:id="rId38"/>
    <p:sldId id="318" r:id="rId39"/>
    <p:sldId id="319" r:id="rId4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94682" autoAdjust="0"/>
  </p:normalViewPr>
  <p:slideViewPr>
    <p:cSldViewPr snapToGrid="0">
      <p:cViewPr varScale="1">
        <p:scale>
          <a:sx n="40" d="100"/>
          <a:sy n="40" d="100"/>
        </p:scale>
        <p:origin x="7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9AF0A-295D-4CB2-B9B7-31B516BC0257}" type="datetimeFigureOut">
              <a:rPr lang="pt-PT" smtClean="0"/>
              <a:t>13/06/2019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C26A2-F002-4F57-85E3-B04701844B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637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C26A2-F002-4F57-85E3-B04701844B6C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1158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6"/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C26A2-F002-4F57-85E3-B04701844B6C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1116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C26A2-F002-4F57-85E3-B04701844B6C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779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AFC">
    <p:bg>
      <p:bgPr>
        <a:blipFill dpi="0" rotWithShape="1">
          <a:blip r:embed="rId2">
            <a:alphaModFix amt="85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4043363"/>
          </a:xfrm>
          <a:prstGeom prst="rect">
            <a:avLst/>
          </a:prstGeom>
          <a:solidFill>
            <a:srgbClr val="FFFFFF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FEA55B7-9A37-45FA-8039-A910D67B7AC0}"/>
              </a:ext>
            </a:extLst>
          </p:cNvPr>
          <p:cNvSpPr/>
          <p:nvPr userDrawn="1"/>
        </p:nvSpPr>
        <p:spPr>
          <a:xfrm>
            <a:off x="0" y="4103369"/>
            <a:ext cx="12192000" cy="2754631"/>
          </a:xfrm>
          <a:prstGeom prst="rect">
            <a:avLst/>
          </a:prstGeom>
          <a:solidFill>
            <a:srgbClr val="32588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4192525"/>
            <a:ext cx="11665296" cy="916230"/>
          </a:xfrm>
          <a:effectLst/>
        </p:spPr>
        <p:txBody>
          <a:bodyPr>
            <a:normAutofit/>
          </a:bodyPr>
          <a:lstStyle>
            <a:lvl1pPr algn="ctr">
              <a:defRPr sz="4000" b="1">
                <a:solidFill>
                  <a:srgbClr val="F2F5F9"/>
                </a:solidFill>
                <a:effectLst/>
              </a:defRPr>
            </a:lvl1pPr>
          </a:lstStyle>
          <a:p>
            <a:r>
              <a:rPr lang="es-ES" dirty="0"/>
              <a:t>Clique para modificar o estilo do título do </a:t>
            </a:r>
            <a:r>
              <a:rPr lang="es-ES" dirty="0" err="1"/>
              <a:t>padrão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360" y="5301208"/>
            <a:ext cx="11593288" cy="610820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Clique para modificar o estilo de subtítulo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05264"/>
            <a:ext cx="2993475" cy="87309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D10602A-D6C6-40CF-9960-B069DB342D1A}"/>
              </a:ext>
            </a:extLst>
          </p:cNvPr>
          <p:cNvSpPr/>
          <p:nvPr userDrawn="1"/>
        </p:nvSpPr>
        <p:spPr>
          <a:xfrm>
            <a:off x="0" y="4043988"/>
            <a:ext cx="12192000" cy="36000"/>
          </a:xfrm>
          <a:prstGeom prst="rect">
            <a:avLst/>
          </a:prstGeom>
          <a:solidFill>
            <a:srgbClr val="617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75" y="244463"/>
            <a:ext cx="7575096" cy="12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/>
        </p:nvGraphicFramePr>
        <p:xfrm>
          <a:off x="1919536" y="1484784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Clase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Principio activo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I ( muy alta)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Propionato</a:t>
                      </a: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</a:t>
                      </a: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clobetasol</a:t>
                      </a: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0,05%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II (potencia alta)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Prednicarbato</a:t>
                      </a: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0,25%  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Mometasona</a:t>
                      </a: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0,1%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Metilprednisolona</a:t>
                      </a: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0,1%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Betametasona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Beclometasona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Propionato</a:t>
                      </a: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</a:t>
                      </a: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fluticasona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III (potencia intermedia)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Clobetasona</a:t>
                      </a: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0,05%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Hidrocortisona </a:t>
                      </a: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aceponato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Hidrocortisona butirato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Ac </a:t>
                      </a: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fluocinolona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IV (potencia baja)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Hidrocortisona acetato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sp>
        <p:nvSpPr>
          <p:cNvPr id="13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4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535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o clinico AFC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1000" r="78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1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12391" y="1520788"/>
            <a:ext cx="11582400" cy="38164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13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0650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oes">
    <p:bg>
      <p:bgPr>
        <a:blipFill dpi="0" rotWithShape="1">
          <a:blip r:embed="rId2">
            <a:alphaModFix amt="44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74000" t="-1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sp>
        <p:nvSpPr>
          <p:cNvPr id="13" name="2 Marcador de contenido">
            <a:extLst>
              <a:ext uri="{FF2B5EF4-FFF2-40B4-BE49-F238E27FC236}">
                <a16:creationId xmlns:a16="http://schemas.microsoft.com/office/drawing/2014/main" id="{C18C80C6-63E7-4E58-8040-FFB8D9D214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91" y="1520788"/>
            <a:ext cx="11582400" cy="38164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095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casAFC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0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0" y="1556792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nivel</a:t>
            </a:r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895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unta interactiva">
    <p:bg>
      <p:bgPr>
        <a:blipFill dpi="0" rotWithShape="1">
          <a:blip r:embed="rId2">
            <a:alphaModFix amt="14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C5000B"/>
                </a:solidFill>
              </a:defRPr>
            </a:lvl1pPr>
          </a:lstStyle>
          <a:p>
            <a:r>
              <a:rPr lang="es-ES" dirty="0" err="1"/>
              <a:t>Pergunta</a:t>
            </a:r>
            <a:r>
              <a:rPr lang="es-ES" dirty="0"/>
              <a:t> X</a:t>
            </a:r>
          </a:p>
        </p:txBody>
      </p:sp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5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11424" y="1106287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rgbClr val="3258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Enunciado da </a:t>
            </a:r>
            <a:r>
              <a:rPr lang="es-ES" dirty="0" err="1"/>
              <a:t>pergunta</a:t>
            </a:r>
            <a:r>
              <a:rPr lang="es-ES" dirty="0"/>
              <a:t> X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11424" y="2474438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  <a:defRPr sz="2400" b="0" baseline="0">
                <a:solidFill>
                  <a:srgbClr val="3258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Resposta</a:t>
            </a:r>
            <a:r>
              <a:rPr lang="es-ES" dirty="0"/>
              <a:t> 1</a:t>
            </a:r>
          </a:p>
          <a:p>
            <a:pPr lvl="0"/>
            <a:r>
              <a:rPr lang="es-ES" dirty="0" err="1"/>
              <a:t>Resposta</a:t>
            </a:r>
            <a:r>
              <a:rPr lang="es-ES" dirty="0"/>
              <a:t> 2</a:t>
            </a:r>
          </a:p>
          <a:p>
            <a:pPr lvl="0"/>
            <a:r>
              <a:rPr lang="es-ES" dirty="0" err="1"/>
              <a:t>Resposta</a:t>
            </a:r>
            <a:r>
              <a:rPr lang="es-ES" dirty="0"/>
              <a:t> 3</a:t>
            </a:r>
          </a:p>
          <a:p>
            <a:pPr lvl="0"/>
            <a:r>
              <a:rPr lang="es-ES" dirty="0" err="1"/>
              <a:t>Resposta</a:t>
            </a:r>
            <a:r>
              <a:rPr lang="es-ES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47084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areas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5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16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sp>
        <p:nvSpPr>
          <p:cNvPr id="19" name="2 Marcador de contenido">
            <a:extLst>
              <a:ext uri="{FF2B5EF4-FFF2-40B4-BE49-F238E27FC236}">
                <a16:creationId xmlns:a16="http://schemas.microsoft.com/office/drawing/2014/main" id="{738C1FAA-88EC-4B6C-9C70-CA944EF90A4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53839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193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area com cabeçalho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6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32588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19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32588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20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2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21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sp>
        <p:nvSpPr>
          <p:cNvPr id="24" name="2 Marcador de contenido">
            <a:extLst>
              <a:ext uri="{FF2B5EF4-FFF2-40B4-BE49-F238E27FC236}">
                <a16:creationId xmlns:a16="http://schemas.microsoft.com/office/drawing/2014/main" id="{F250148A-642B-4A96-AB0C-81C2682ACC0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996517" y="1886843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2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25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</p:spTree>
    <p:extLst>
      <p:ext uri="{BB962C8B-B14F-4D97-AF65-F5344CB8AC3E}">
        <p14:creationId xmlns:p14="http://schemas.microsoft.com/office/powerpoint/2010/main" val="323695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erto sem estrutura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sp>
        <p:nvSpPr>
          <p:cNvPr id="12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</p:spTree>
    <p:extLst>
      <p:ext uri="{BB962C8B-B14F-4D97-AF65-F5344CB8AC3E}">
        <p14:creationId xmlns:p14="http://schemas.microsoft.com/office/powerpoint/2010/main" val="387452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0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</p:spTree>
    <p:extLst>
      <p:ext uri="{BB962C8B-B14F-4D97-AF65-F5344CB8AC3E}">
        <p14:creationId xmlns:p14="http://schemas.microsoft.com/office/powerpoint/2010/main" val="119707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áreas asimétricas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8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  <p:sp>
        <p:nvSpPr>
          <p:cNvPr id="19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09600" y="2492562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32588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20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1" y="3182654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6"/>
              </a:buBlip>
              <a:defRPr sz="1800">
                <a:solidFill>
                  <a:srgbClr val="325886"/>
                </a:solidFill>
              </a:defRPr>
            </a:lvl1pPr>
            <a:lvl2pPr marL="1073150" indent="-173038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rgbClr val="325886"/>
                </a:solidFill>
              </a:defRPr>
            </a:lvl2pPr>
            <a:lvl3pPr marL="1431925" indent="-173038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325886"/>
                </a:solidFill>
              </a:defRPr>
            </a:lvl3pPr>
            <a:lvl4pPr marL="1789113" indent="-173038">
              <a:spcBef>
                <a:spcPts val="600"/>
              </a:spcBef>
              <a:buClr>
                <a:srgbClr val="C5000B"/>
              </a:buClr>
              <a:defRPr sz="1400">
                <a:solidFill>
                  <a:srgbClr val="325886"/>
                </a:solidFill>
              </a:defRPr>
            </a:lvl4pPr>
            <a:lvl5pPr marL="2146300" indent="-173038">
              <a:spcBef>
                <a:spcPts val="600"/>
              </a:spcBef>
              <a:buClr>
                <a:srgbClr val="C5000B"/>
              </a:buClr>
              <a:defRPr sz="14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21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95147" y="476672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16681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1881188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517775" indent="-173038">
              <a:spcBef>
                <a:spcPts val="600"/>
              </a:spcBef>
              <a:buClr>
                <a:srgbClr val="C5000B"/>
              </a:buClr>
              <a:defRPr>
                <a:solidFill>
                  <a:srgbClr val="325886"/>
                </a:solidFill>
              </a:defRPr>
            </a:lvl4pPr>
            <a:lvl5pPr marL="3233738" indent="-185738">
              <a:spcBef>
                <a:spcPts val="600"/>
              </a:spcBef>
              <a:buClr>
                <a:srgbClr val="C5000B"/>
              </a:buClr>
              <a:defRPr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22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1282417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415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explicaçao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sp>
        <p:nvSpPr>
          <p:cNvPr id="15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4" name="2 Marcador de posición de imagen"/>
          <p:cNvSpPr>
            <a:spLocks noGrp="1"/>
          </p:cNvSpPr>
          <p:nvPr>
            <p:ph type="pic" idx="1" hasCustomPrompt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Clique no </a:t>
            </a:r>
            <a:r>
              <a:rPr lang="es-ES" dirty="0" err="1"/>
              <a:t>ícone</a:t>
            </a:r>
            <a:r>
              <a:rPr lang="es-ES" dirty="0"/>
              <a:t> para inserir una </a:t>
            </a:r>
            <a:r>
              <a:rPr lang="es-ES" dirty="0" err="1"/>
              <a:t>imagem</a:t>
            </a:r>
            <a:endParaRPr lang="es-ES" dirty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20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16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16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21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240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13/06/2019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93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pt/url?sa=i&amp;rct=j&amp;q=&amp;esrc=s&amp;source=images&amp;cd=&amp;cad=rja&amp;uact=8&amp;ved=0ahUKEwjJ2vy8t5LSAhWQJhoKHfsEDR8QjRwIBw&amp;url=http://boaformaesaude.com.br/veja-como-tirar-estrias-brancas-e-vermelhas/&amp;psig=AFQjCNHhWuV4ElrrHpTf7JuROiTzAIWo_Q&amp;ust=1487259475343397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Dermatologia e Cosmética em Farmácia Comunitária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sz="2400" dirty="0"/>
              <a:t>Prf. Dra. Ana Nunes Farmacêutica e Docente Universitária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93177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8D0A3-2B0A-4075-9153-3D51CF1FC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Apósitos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0663C2-1469-4636-9EF2-5B3F80E2B8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57" y="5844128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i="0" dirty="0"/>
              <a:t>Gonzalez AC</a:t>
            </a:r>
            <a:endParaRPr lang="pt-PT" sz="1200" dirty="0"/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1387AF-6B2A-4977-9994-C576C07F7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11582400" cy="1238659"/>
          </a:xfrm>
        </p:spPr>
        <p:txBody>
          <a:bodyPr/>
          <a:lstStyle/>
          <a:p>
            <a:r>
              <a:rPr lang="es-ES" dirty="0" err="1">
                <a:solidFill>
                  <a:schemeClr val="accent1"/>
                </a:solidFill>
              </a:rPr>
              <a:t>Promovem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cicatrização</a:t>
            </a:r>
            <a:r>
              <a:rPr lang="es-ES" dirty="0">
                <a:solidFill>
                  <a:schemeClr val="accent1"/>
                </a:solidFill>
              </a:rPr>
              <a:t> em ambiente húmido</a:t>
            </a:r>
          </a:p>
          <a:p>
            <a:r>
              <a:rPr lang="es-ES" dirty="0">
                <a:solidFill>
                  <a:schemeClr val="accent1"/>
                </a:solidFill>
              </a:rPr>
              <a:t>Em placas, películas, </a:t>
            </a:r>
            <a:r>
              <a:rPr lang="es-ES" dirty="0" err="1">
                <a:solidFill>
                  <a:schemeClr val="accent1"/>
                </a:solidFill>
              </a:rPr>
              <a:t>pós</a:t>
            </a:r>
            <a:r>
              <a:rPr lang="es-ES" dirty="0">
                <a:solidFill>
                  <a:schemeClr val="accent1"/>
                </a:solidFill>
              </a:rPr>
              <a:t>, impregnados, </a:t>
            </a:r>
            <a:r>
              <a:rPr lang="es-ES" dirty="0" err="1">
                <a:solidFill>
                  <a:schemeClr val="accent1"/>
                </a:solidFill>
              </a:rPr>
              <a:t>grânulos</a:t>
            </a:r>
            <a:r>
              <a:rPr lang="es-ES" dirty="0">
                <a:solidFill>
                  <a:schemeClr val="accent1"/>
                </a:solidFill>
              </a:rPr>
              <a:t> e </a:t>
            </a:r>
            <a:r>
              <a:rPr lang="es-ES" dirty="0" err="1">
                <a:solidFill>
                  <a:schemeClr val="accent1"/>
                </a:solidFill>
              </a:rPr>
              <a:t>geís</a:t>
            </a:r>
            <a:r>
              <a:rPr lang="es-ES" dirty="0">
                <a:solidFill>
                  <a:schemeClr val="accent1"/>
                </a:solidFill>
              </a:rPr>
              <a:t>.</a:t>
            </a:r>
          </a:p>
          <a:p>
            <a:endParaRPr lang="es-ES" dirty="0"/>
          </a:p>
        </p:txBody>
      </p:sp>
      <p:sp>
        <p:nvSpPr>
          <p:cNvPr id="5" name="Retângulo 5">
            <a:extLst>
              <a:ext uri="{FF2B5EF4-FFF2-40B4-BE49-F238E27FC236}">
                <a16:creationId xmlns:a16="http://schemas.microsoft.com/office/drawing/2014/main" id="{ED1947B8-C187-4EEE-8010-D7478E9F52F8}"/>
              </a:ext>
            </a:extLst>
          </p:cNvPr>
          <p:cNvSpPr/>
          <p:nvPr/>
        </p:nvSpPr>
        <p:spPr>
          <a:xfrm>
            <a:off x="448492" y="3054439"/>
            <a:ext cx="40233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accent1"/>
                </a:solidFill>
              </a:rPr>
              <a:t>POLIURETANOS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chemeClr val="accent1"/>
                </a:solidFill>
              </a:rPr>
              <a:t>Transparentes e </a:t>
            </a:r>
            <a:r>
              <a:rPr lang="es-ES" sz="2000" dirty="0" err="1">
                <a:solidFill>
                  <a:schemeClr val="accent1"/>
                </a:solidFill>
              </a:rPr>
              <a:t>semioclusivos</a:t>
            </a:r>
            <a:r>
              <a:rPr lang="es-ES" sz="2000" dirty="0">
                <a:solidFill>
                  <a:schemeClr val="accent1"/>
                </a:solidFill>
              </a:rPr>
              <a:t>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chemeClr val="accent1"/>
                </a:solidFill>
              </a:rPr>
              <a:t>Flexível e lavável.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chemeClr val="accent1"/>
                </a:solidFill>
              </a:rPr>
              <a:t>Impermeável a bactérias.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chemeClr val="accent1"/>
                </a:solidFill>
              </a:rPr>
              <a:t>Não absorvem o exsudado.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chemeClr val="accent1"/>
                </a:solidFill>
              </a:rPr>
              <a:t>Espumas.</a:t>
            </a:r>
          </a:p>
          <a:p>
            <a:endParaRPr lang="es-E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825772B-5BFB-493E-B0D5-626C0352F3C5}"/>
              </a:ext>
            </a:extLst>
          </p:cNvPr>
          <p:cNvSpPr/>
          <p:nvPr/>
        </p:nvSpPr>
        <p:spPr>
          <a:xfrm>
            <a:off x="4137179" y="3054439"/>
            <a:ext cx="40233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accent1"/>
                </a:solidFill>
              </a:rPr>
              <a:t>HIDROGEIS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chemeClr val="accent1"/>
                </a:solidFill>
              </a:rPr>
              <a:t>Constituídos por polissacáridos microcristalinos e polímeros sintéticos altamente absorventes.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chemeClr val="accent1"/>
                </a:solidFill>
              </a:rPr>
              <a:t>Contêm carboximetilcelulose e alginatos.</a:t>
            </a:r>
            <a:endParaRPr lang="es-ES" sz="2000" dirty="0">
              <a:solidFill>
                <a:schemeClr val="accent1"/>
              </a:solidFill>
            </a:endParaRPr>
          </a:p>
        </p:txBody>
      </p:sp>
      <p:sp>
        <p:nvSpPr>
          <p:cNvPr id="7" name="Retângulo 5">
            <a:extLst>
              <a:ext uri="{FF2B5EF4-FFF2-40B4-BE49-F238E27FC236}">
                <a16:creationId xmlns:a16="http://schemas.microsoft.com/office/drawing/2014/main" id="{D144EC5D-789F-4D33-BF33-6C02444EDDE8}"/>
              </a:ext>
            </a:extLst>
          </p:cNvPr>
          <p:cNvSpPr/>
          <p:nvPr/>
        </p:nvSpPr>
        <p:spPr>
          <a:xfrm>
            <a:off x="8160536" y="3054439"/>
            <a:ext cx="35829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accent1"/>
                </a:solidFill>
              </a:rPr>
              <a:t>HIDROCOLOIDES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chemeClr val="accent1"/>
                </a:solidFill>
              </a:rPr>
              <a:t>Contêm carboximetilcelulose.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chemeClr val="accent1"/>
                </a:solidFill>
              </a:rPr>
              <a:t>Exercem uma absorção e retenção de exsudato.</a:t>
            </a:r>
            <a:endParaRPr lang="es-E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47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FC688-D4F0-4707-9F51-2549EBA07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Cicatrização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04490-E673-44A4-BC8F-823396A6EA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200" i="0" dirty="0" err="1">
                <a:latin typeface="Calibri" panose="020F0502020204030204" pitchFamily="34" charset="0"/>
              </a:rPr>
              <a:t>Lazaurus</a:t>
            </a:r>
            <a:r>
              <a:rPr lang="en-US" sz="1200" i="0" dirty="0">
                <a:latin typeface="Calibri" panose="020F0502020204030204" pitchFamily="34" charset="0"/>
              </a:rPr>
              <a:t> GS. Definitions and guidelines for assessment of wounds and evaluation of healing. Arch Dermatol 1994; 130: 489-95.</a:t>
            </a:r>
            <a:endParaRPr lang="pt-PT" sz="1200" dirty="0"/>
          </a:p>
        </p:txBody>
      </p:sp>
      <p:graphicFrame>
        <p:nvGraphicFramePr>
          <p:cNvPr id="4" name="Tabela 1">
            <a:extLst>
              <a:ext uri="{FF2B5EF4-FFF2-40B4-BE49-F238E27FC236}">
                <a16:creationId xmlns:a16="http://schemas.microsoft.com/office/drawing/2014/main" id="{DC9D6AFA-674F-4FDF-9161-2B55B13B9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213597"/>
              </p:ext>
            </p:extLst>
          </p:nvPr>
        </p:nvGraphicFramePr>
        <p:xfrm>
          <a:off x="1341120" y="1600200"/>
          <a:ext cx="10342880" cy="3474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8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3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PT" sz="2000" u="none" strike="noStrike" kern="1200" baseline="0" noProof="0" dirty="0"/>
                    </a:p>
                    <a:p>
                      <a:r>
                        <a:rPr lang="pt-PT" sz="2000" u="none" strike="noStrike" kern="1200" baseline="0" noProof="0" dirty="0"/>
                        <a:t>Reparação ideal 	</a:t>
                      </a:r>
                    </a:p>
                    <a:p>
                      <a:endParaRPr lang="pt-PT" sz="20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800" u="none" strike="noStrike" kern="1200" baseline="0" noProof="0" dirty="0"/>
                    </a:p>
                    <a:p>
                      <a:r>
                        <a:rPr lang="pt-PT" sz="1800" u="none" strike="noStrike" kern="1200" baseline="0" noProof="0" dirty="0"/>
                        <a:t>Integridade anatómica e funcional da pele normal | sem cicatriz	</a:t>
                      </a:r>
                      <a:endParaRPr lang="pt-PT" sz="1800" b="0" i="0" u="none" strike="noStrike" kern="1200" baseline="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sz="2000" b="1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pt-PT" sz="2000" b="1" kern="1200" noProof="0" dirty="0">
                          <a:solidFill>
                            <a:srgbClr val="325886"/>
                          </a:solidFill>
                          <a:latin typeface="+mn-lt"/>
                          <a:ea typeface="+mn-ea"/>
                          <a:cs typeface="+mn-cs"/>
                        </a:rPr>
                        <a:t>Reparação aceitável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800" u="none" strike="noStrike" kern="1200" baseline="0" noProof="0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pt-PT" sz="1800" kern="1200" noProof="0" dirty="0">
                          <a:solidFill>
                            <a:srgbClr val="325886"/>
                          </a:solidFill>
                          <a:latin typeface="+mn-lt"/>
                          <a:ea typeface="+mn-ea"/>
                          <a:cs typeface="+mn-cs"/>
                        </a:rPr>
                        <a:t>Com cicatriz, mas com integridade anatómica e funcional normal da pele.</a:t>
                      </a:r>
                    </a:p>
                    <a:p>
                      <a:endParaRPr lang="pt-PT" noProof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sz="2000" b="1" noProof="0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pt-PT" sz="2000" b="1" kern="1200" noProof="0" dirty="0">
                          <a:solidFill>
                            <a:srgbClr val="325886"/>
                          </a:solidFill>
                          <a:latin typeface="+mn-lt"/>
                          <a:ea typeface="+mn-ea"/>
                          <a:cs typeface="+mn-cs"/>
                        </a:rPr>
                        <a:t>Reparação patológica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2400" kern="1200" noProof="0" dirty="0">
                        <a:solidFill>
                          <a:srgbClr val="32588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800" kern="1200" noProof="0" dirty="0">
                          <a:solidFill>
                            <a:srgbClr val="325886"/>
                          </a:solidFill>
                          <a:latin typeface="+mn-lt"/>
                          <a:ea typeface="+mn-ea"/>
                          <a:cs typeface="+mn-cs"/>
                        </a:rPr>
                        <a:t>Superprodução de tecidos cicatriciais devido a um desequilíbrio entre a síntese e degradação da matriz extracelular (tecido fibroso) que favorece uma cicatrização sintomática e que pode provocar problemas funcionais e estéticos ao paciente.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53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D5F7-339C-40F5-819C-D1DF55613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Influenciam a cicatrização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43340-27AB-4273-9838-DCB7C0028E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57" y="5869028"/>
            <a:ext cx="11582443" cy="295162"/>
          </a:xfrm>
        </p:spPr>
        <p:txBody>
          <a:bodyPr>
            <a:normAutofit/>
          </a:bodyPr>
          <a:lstStyle/>
          <a:p>
            <a:r>
              <a:rPr lang="en-US" sz="1200" i="0" dirty="0"/>
              <a:t>Guo S, </a:t>
            </a:r>
            <a:r>
              <a:rPr lang="en-US" sz="1200" i="0" dirty="0" err="1"/>
              <a:t>Dipietro</a:t>
            </a:r>
            <a:r>
              <a:rPr lang="en-US" sz="1200" i="0" dirty="0"/>
              <a:t> LA. Factors affecting wound healing. </a:t>
            </a:r>
            <a:r>
              <a:rPr lang="en-US" sz="1200" dirty="0"/>
              <a:t>J Dent Res</a:t>
            </a:r>
            <a:r>
              <a:rPr lang="en-US" sz="1200" i="0" dirty="0"/>
              <a:t>. 2010;89(3):219–229.</a:t>
            </a:r>
            <a:endParaRPr lang="pt-PT" sz="1200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086EC49-7FD2-4F49-AD2C-5F9B4300F937}"/>
              </a:ext>
            </a:extLst>
          </p:cNvPr>
          <p:cNvSpPr txBox="1">
            <a:spLocks/>
          </p:cNvSpPr>
          <p:nvPr/>
        </p:nvSpPr>
        <p:spPr>
          <a:xfrm>
            <a:off x="0" y="1556792"/>
            <a:ext cx="11582400" cy="45920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BDF23B5-0D2B-4F45-92C9-3274ED708A89}"/>
              </a:ext>
            </a:extLst>
          </p:cNvPr>
          <p:cNvSpPr txBox="1">
            <a:spLocks/>
          </p:cNvSpPr>
          <p:nvPr/>
        </p:nvSpPr>
        <p:spPr>
          <a:xfrm>
            <a:off x="761213" y="1556792"/>
            <a:ext cx="10586720" cy="39280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s-E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300A08-B807-4BA4-A8A3-64C50FFCE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3103"/>
            <a:ext cx="6512560" cy="4502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2803B2-759A-41D3-8E85-DBB6A06C2B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34" t="16444" r="43583" b="16597"/>
          <a:stretch/>
        </p:blipFill>
        <p:spPr>
          <a:xfrm>
            <a:off x="7126847" y="988972"/>
            <a:ext cx="4338320" cy="45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93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12E36-396D-44F5-BBED-A09AE5F29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Cicatrização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3B079-A5F3-4385-AC24-8D129C72F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57" y="5945714"/>
            <a:ext cx="11582443" cy="295162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+mj-lt"/>
              </a:rPr>
              <a:t>Scar management: using silicone based products in primary health care </a:t>
            </a:r>
            <a:r>
              <a:rPr lang="pt-PT" dirty="0">
                <a:latin typeface="+mj-lt"/>
              </a:rPr>
              <a:t>Nast A, Carreras M.,Thompson A.R,Edwards J.,Yutskovskaya Y, </a:t>
            </a:r>
            <a:r>
              <a:rPr lang="en-US" dirty="0">
                <a:latin typeface="+mj-lt"/>
              </a:rPr>
              <a:t>Wounds International 2016 Vol 7 Issue 4</a:t>
            </a:r>
            <a:endParaRPr lang="pt-PT" dirty="0">
              <a:latin typeface="+mj-lt"/>
            </a:endParaRPr>
          </a:p>
          <a:p>
            <a:endParaRPr lang="pt-P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57217-AA36-4021-949D-4CD10FF1E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364824"/>
            <a:ext cx="11640991" cy="41283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86D531-940B-4AEB-8336-A949ACF03EBF}"/>
              </a:ext>
            </a:extLst>
          </p:cNvPr>
          <p:cNvSpPr/>
          <p:nvPr/>
        </p:nvSpPr>
        <p:spPr>
          <a:xfrm>
            <a:off x="1514475" y="1571625"/>
            <a:ext cx="2009775" cy="371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FASE I </a:t>
            </a:r>
            <a:r>
              <a:rPr lang="pt-PT" b="1" dirty="0"/>
              <a:t>Inflamatória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7E5DBA-29E5-4E07-9DA9-ECCF2F445B3A}"/>
              </a:ext>
            </a:extLst>
          </p:cNvPr>
          <p:cNvSpPr/>
          <p:nvPr/>
        </p:nvSpPr>
        <p:spPr>
          <a:xfrm>
            <a:off x="4572000" y="1571625"/>
            <a:ext cx="2009775" cy="371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FASE II </a:t>
            </a:r>
            <a:r>
              <a:rPr lang="pt-PT" b="1" dirty="0"/>
              <a:t>Proliferativa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A809EA-CF76-47F9-88CB-C49FC8FCA6D9}"/>
              </a:ext>
            </a:extLst>
          </p:cNvPr>
          <p:cNvSpPr/>
          <p:nvPr/>
        </p:nvSpPr>
        <p:spPr>
          <a:xfrm>
            <a:off x="7829550" y="1571624"/>
            <a:ext cx="2324100" cy="371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FASE III </a:t>
            </a:r>
            <a:r>
              <a:rPr lang="pt-PT" b="1" dirty="0"/>
              <a:t>Remodelação</a:t>
            </a:r>
          </a:p>
        </p:txBody>
      </p:sp>
    </p:spTree>
    <p:extLst>
      <p:ext uri="{BB962C8B-B14F-4D97-AF65-F5344CB8AC3E}">
        <p14:creationId xmlns:p14="http://schemas.microsoft.com/office/powerpoint/2010/main" val="1157597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276AA-FDEC-4DF2-8396-AF4AE3F2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Formação anormal tecido cicatricial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1230C5-1A36-4546-9C8C-9DB7A95E6D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9408" y="5964979"/>
            <a:ext cx="11582443" cy="295162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+mj-lt"/>
              </a:rPr>
              <a:t>Scar management: using silicone based products in primary health care </a:t>
            </a:r>
            <a:r>
              <a:rPr lang="pt-PT" dirty="0">
                <a:latin typeface="+mj-lt"/>
              </a:rPr>
              <a:t>Nast A, Carreras M.,Thompson A.R,Edwards J.,Yutskovskaya Y, </a:t>
            </a:r>
            <a:r>
              <a:rPr lang="en-US" dirty="0">
                <a:latin typeface="+mj-lt"/>
              </a:rPr>
              <a:t>Wounds International 2016 Vol 7 Issue 4</a:t>
            </a:r>
            <a:endParaRPr lang="pt-PT" dirty="0">
              <a:latin typeface="+mj-lt"/>
            </a:endParaRPr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06639C-F6A5-44A1-80D0-6C1D752B9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11582400" cy="3616099"/>
          </a:xfrm>
        </p:spPr>
        <p:txBody>
          <a:bodyPr/>
          <a:lstStyle/>
          <a:p>
            <a:r>
              <a:rPr lang="es-ES" dirty="0" err="1">
                <a:solidFill>
                  <a:schemeClr val="accent1"/>
                </a:solidFill>
              </a:rPr>
              <a:t>Vascularização</a:t>
            </a:r>
            <a:r>
              <a:rPr lang="es-ES" dirty="0">
                <a:solidFill>
                  <a:schemeClr val="accent1"/>
                </a:solidFill>
              </a:rPr>
              <a:t> aumentada.</a:t>
            </a:r>
          </a:p>
          <a:p>
            <a:r>
              <a:rPr lang="es-ES" dirty="0" err="1">
                <a:solidFill>
                  <a:schemeClr val="accent1"/>
                </a:solidFill>
              </a:rPr>
              <a:t>Inflamação</a:t>
            </a:r>
            <a:r>
              <a:rPr lang="es-ES" dirty="0">
                <a:solidFill>
                  <a:schemeClr val="accent1"/>
                </a:solidFill>
              </a:rPr>
              <a:t>/</a:t>
            </a:r>
            <a:r>
              <a:rPr lang="es-ES" dirty="0" err="1">
                <a:solidFill>
                  <a:schemeClr val="accent1"/>
                </a:solidFill>
              </a:rPr>
              <a:t>Infeção</a:t>
            </a:r>
            <a:r>
              <a:rPr lang="es-ES" dirty="0">
                <a:solidFill>
                  <a:schemeClr val="accent1"/>
                </a:solidFill>
              </a:rPr>
              <a:t>.</a:t>
            </a:r>
          </a:p>
          <a:p>
            <a:r>
              <a:rPr lang="es-ES" dirty="0" err="1">
                <a:solidFill>
                  <a:schemeClr val="accent1"/>
                </a:solidFill>
              </a:rPr>
              <a:t>Reepitelização</a:t>
            </a:r>
            <a:r>
              <a:rPr lang="es-ES" dirty="0">
                <a:solidFill>
                  <a:schemeClr val="accent1"/>
                </a:solidFill>
              </a:rPr>
              <a:t> prolongada.</a:t>
            </a:r>
          </a:p>
          <a:p>
            <a:r>
              <a:rPr lang="es-ES" dirty="0" err="1">
                <a:solidFill>
                  <a:schemeClr val="accent1"/>
                </a:solidFill>
              </a:rPr>
              <a:t>Produção</a:t>
            </a:r>
            <a:r>
              <a:rPr lang="es-ES" dirty="0">
                <a:solidFill>
                  <a:schemeClr val="accent1"/>
                </a:solidFill>
              </a:rPr>
              <a:t> de matriz extracelular.</a:t>
            </a:r>
          </a:p>
          <a:p>
            <a:endParaRPr lang="es-E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E5527F-14B3-4D96-9658-A46523BEDE57}"/>
              </a:ext>
            </a:extLst>
          </p:cNvPr>
          <p:cNvSpPr/>
          <p:nvPr/>
        </p:nvSpPr>
        <p:spPr>
          <a:xfrm>
            <a:off x="2639400" y="4164652"/>
            <a:ext cx="7322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O fecho </a:t>
            </a:r>
            <a:r>
              <a:rPr lang="es-ES" dirty="0" err="1">
                <a:solidFill>
                  <a:schemeClr val="accent1"/>
                </a:solidFill>
              </a:rPr>
              <a:t>precoce</a:t>
            </a:r>
            <a:r>
              <a:rPr lang="es-ES" dirty="0">
                <a:solidFill>
                  <a:schemeClr val="accent1"/>
                </a:solidFill>
              </a:rPr>
              <a:t> da ferida é crítico </a:t>
            </a:r>
            <a:r>
              <a:rPr lang="es-ES" dirty="0" err="1">
                <a:solidFill>
                  <a:schemeClr val="accent1"/>
                </a:solidFill>
              </a:rPr>
              <a:t>na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prevenção</a:t>
            </a:r>
            <a:r>
              <a:rPr lang="es-ES" dirty="0">
                <a:solidFill>
                  <a:schemeClr val="accent1"/>
                </a:solidFill>
              </a:rPr>
              <a:t> de </a:t>
            </a:r>
            <a:r>
              <a:rPr lang="es-ES" dirty="0" err="1">
                <a:solidFill>
                  <a:schemeClr val="accent1"/>
                </a:solidFill>
              </a:rPr>
              <a:t>cicatrizes</a:t>
            </a:r>
            <a:r>
              <a:rPr lang="es-ES" dirty="0">
                <a:solidFill>
                  <a:schemeClr val="accent1"/>
                </a:solidFill>
              </a:rPr>
              <a:t>.</a:t>
            </a:r>
          </a:p>
          <a:p>
            <a:endParaRPr lang="pt-P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92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E258-3D5C-442F-B188-0B6FCF14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Tipo de cicatrizes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769020-01FD-4F25-9A76-1FBB6B9F8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447265"/>
              </p:ext>
            </p:extLst>
          </p:nvPr>
        </p:nvGraphicFramePr>
        <p:xfrm>
          <a:off x="1320800" y="1386114"/>
          <a:ext cx="95504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5200">
                  <a:extLst>
                    <a:ext uri="{9D8B030D-6E8A-4147-A177-3AD203B41FA5}">
                      <a16:colId xmlns:a16="http://schemas.microsoft.com/office/drawing/2014/main" val="2080809490"/>
                    </a:ext>
                  </a:extLst>
                </a:gridCol>
                <a:gridCol w="4775200">
                  <a:extLst>
                    <a:ext uri="{9D8B030D-6E8A-4147-A177-3AD203B41FA5}">
                      <a16:colId xmlns:a16="http://schemas.microsoft.com/office/drawing/2014/main" val="441070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CICATRIZ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DESCRIÇÃO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21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IMATURA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Vermelha, pruriginosa, elevada, em fase de remodelação.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29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MATURA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Plana de cor clara.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382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HIPERTRÓFICA 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Cor vermelha intensa, elevada.</a:t>
                      </a:r>
                    </a:p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Hipertrofia em semanas ou meses.</a:t>
                      </a:r>
                    </a:p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Maturação completa até 2 anos.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30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HIPERTRÓFICA EXTENSA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Vermelha, elevada, pruriginosa, dentro dos bordos da lesão (ex: queimadura).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219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QUELOIDE MENOR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Pruriginosa, elevada, até um ano após lesão.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09558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QUELOIDE MAIOR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Elevada (superior a 0,5 cm), dolorosa, pruriginosa.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93916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ATRÓFICA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Vermelha recente, branca antiga.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761294"/>
                  </a:ext>
                </a:extLst>
              </a:tr>
            </a:tbl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3424BC7-888C-4F62-BCCF-5D0216E37433}"/>
              </a:ext>
            </a:extLst>
          </p:cNvPr>
          <p:cNvSpPr txBox="1">
            <a:spLocks/>
          </p:cNvSpPr>
          <p:nvPr/>
        </p:nvSpPr>
        <p:spPr>
          <a:xfrm>
            <a:off x="609557" y="5937470"/>
            <a:ext cx="11582443" cy="29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i="1" kern="1200">
                <a:solidFill>
                  <a:srgbClr val="2420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/>
              <a:t>Al-Shaqsi S, Al-Bulushi T. Cutaneous Scar Prevention and Management: Overview of current therapies. Sultan Qaboos Univ Med J. 2016;16(1)</a:t>
            </a:r>
          </a:p>
        </p:txBody>
      </p:sp>
    </p:spTree>
    <p:extLst>
      <p:ext uri="{BB962C8B-B14F-4D97-AF65-F5344CB8AC3E}">
        <p14:creationId xmlns:p14="http://schemas.microsoft.com/office/powerpoint/2010/main" val="3767895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E258-3D5C-442F-B188-0B6FCF14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Tipo de cicatrizes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9BE81-FDA5-4EA8-B7C6-C11DC6F54D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003" y="5920650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Al-Shaqsi S, Al-Bulushi T. Cutaneous Scar Prevention and Management: Overview of current therapies. Sultan Qaboos Univ Med J. 2016;16(1)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604D1-99E7-4EEB-9B29-5603CFD7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130" y="937350"/>
            <a:ext cx="10276190" cy="446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9541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212E-8F90-488E-BF5C-3D8B783B0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Características clínicas de cicatrizes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9BD9F-ABE3-4AA7-80AE-80E19E95F6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57" y="5945715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Al-Shaqsi S, Al-Bulushi T. Cutaneous Scar Prevention and Management: Overview of current therapies. Sultan Qaboos Univ Med J. 2016;16(1)</a:t>
            </a:r>
          </a:p>
          <a:p>
            <a:endParaRPr lang="pt-PT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97550F-2467-4B4F-A994-6B681F0F1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718418"/>
              </p:ext>
            </p:extLst>
          </p:nvPr>
        </p:nvGraphicFramePr>
        <p:xfrm>
          <a:off x="751840" y="1600200"/>
          <a:ext cx="10972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143">
                  <a:extLst>
                    <a:ext uri="{9D8B030D-6E8A-4147-A177-3AD203B41FA5}">
                      <a16:colId xmlns:a16="http://schemas.microsoft.com/office/drawing/2014/main" val="3137929698"/>
                    </a:ext>
                  </a:extLst>
                </a:gridCol>
                <a:gridCol w="6670657">
                  <a:extLst>
                    <a:ext uri="{9D8B030D-6E8A-4147-A177-3AD203B41FA5}">
                      <a16:colId xmlns:a16="http://schemas.microsoft.com/office/drawing/2014/main" val="2175621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PT" dirty="0"/>
                        <a:t>Cicatrizes Hipértróficas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Queloides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96110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Ocorrem até 6 semanas após a lesão.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Ocorrem 4 semanas após lesão.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431344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Remissão ao longo do tempo.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Sem remissão.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09953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Apenas nos bordos da lesão.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Ultrapassam limites da ferida.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60597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Apenas ocorrem em zonas de tensão.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Sem influência de movimento/tensão.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843040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Frequentes zonas de flexão.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Ocorrem em lóbulos auriculares, ombros, raramente em articulações.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943635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Sem relação com raça/ genética.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Influência genética e racial.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468990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Incidência igual em ambos os sexos.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Maior incidência em mulheres.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703714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Melhor resposta a tratamento.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Dificil tratamento.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152613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lang="pt-PT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Recorrência frequente.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11695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F66E161-DBFB-48DD-847C-E55108CC9A3E}"/>
              </a:ext>
            </a:extLst>
          </p:cNvPr>
          <p:cNvSpPr/>
          <p:nvPr/>
        </p:nvSpPr>
        <p:spPr>
          <a:xfrm>
            <a:off x="547832" y="5346866"/>
            <a:ext cx="1117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i="1" dirty="0">
                <a:solidFill>
                  <a:schemeClr val="accent1"/>
                </a:solidFill>
              </a:rPr>
              <a:t>Cicatriz normal ocorre nas primeiras 48 horas após o fecho da ferida e pode desaparecer entre 3 e 12 meses.</a:t>
            </a:r>
          </a:p>
        </p:txBody>
      </p:sp>
    </p:spTree>
    <p:extLst>
      <p:ext uri="{BB962C8B-B14F-4D97-AF65-F5344CB8AC3E}">
        <p14:creationId xmlns:p14="http://schemas.microsoft.com/office/powerpoint/2010/main" val="844865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8D7CCE-FA5C-4B14-A172-B58090BA60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8F6DD-1C81-4DA7-A8D6-6E89216E6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Mulher</a:t>
            </a:r>
            <a:r>
              <a:rPr lang="es-ES" dirty="0"/>
              <a:t> de 34 anos que </a:t>
            </a:r>
            <a:r>
              <a:rPr lang="es-ES" dirty="0" err="1"/>
              <a:t>chega</a:t>
            </a:r>
            <a:r>
              <a:rPr lang="es-ES" dirty="0"/>
              <a:t> à </a:t>
            </a:r>
            <a:r>
              <a:rPr lang="es-ES" dirty="0" err="1"/>
              <a:t>farmácia</a:t>
            </a:r>
            <a:r>
              <a:rPr lang="es-ES" dirty="0"/>
              <a:t>.</a:t>
            </a:r>
          </a:p>
          <a:p>
            <a:r>
              <a:rPr lang="es-ES" dirty="0" err="1"/>
              <a:t>Sofreu</a:t>
            </a:r>
            <a:r>
              <a:rPr lang="es-ES" dirty="0"/>
              <a:t> </a:t>
            </a:r>
            <a:r>
              <a:rPr lang="es-ES" dirty="0" err="1"/>
              <a:t>um</a:t>
            </a:r>
            <a:r>
              <a:rPr lang="es-ES" dirty="0"/>
              <a:t> corte extenso </a:t>
            </a:r>
            <a:r>
              <a:rPr lang="es-ES" dirty="0" err="1"/>
              <a:t>na</a:t>
            </a:r>
            <a:r>
              <a:rPr lang="es-ES" dirty="0"/>
              <a:t> perna, </a:t>
            </a:r>
            <a:r>
              <a:rPr lang="es-ES" dirty="0" err="1"/>
              <a:t>com</a:t>
            </a:r>
            <a:r>
              <a:rPr lang="es-ES" dirty="0"/>
              <a:t> </a:t>
            </a:r>
            <a:r>
              <a:rPr lang="es-ES" dirty="0" err="1"/>
              <a:t>extensão</a:t>
            </a:r>
            <a:r>
              <a:rPr lang="es-ES" dirty="0"/>
              <a:t> superior a 15 cm, a </a:t>
            </a:r>
            <a:r>
              <a:rPr lang="es-ES" dirty="0" err="1"/>
              <a:t>qual</a:t>
            </a:r>
            <a:r>
              <a:rPr lang="es-ES" dirty="0"/>
              <a:t> </a:t>
            </a:r>
            <a:r>
              <a:rPr lang="es-ES" dirty="0" err="1"/>
              <a:t>foi</a:t>
            </a:r>
            <a:r>
              <a:rPr lang="es-ES" dirty="0"/>
              <a:t> suturada no Centro de </a:t>
            </a:r>
            <a:r>
              <a:rPr lang="es-ES" dirty="0" err="1"/>
              <a:t>Saúde</a:t>
            </a:r>
            <a:r>
              <a:rPr lang="es-ES" dirty="0"/>
              <a:t>.</a:t>
            </a:r>
          </a:p>
          <a:p>
            <a:r>
              <a:rPr lang="es-ES" dirty="0"/>
              <a:t>A ferida </a:t>
            </a:r>
            <a:r>
              <a:rPr lang="es-ES" dirty="0" err="1"/>
              <a:t>infetou</a:t>
            </a:r>
            <a:r>
              <a:rPr lang="es-ES" dirty="0"/>
              <a:t> e apenas </a:t>
            </a:r>
            <a:r>
              <a:rPr lang="es-ES" dirty="0" err="1"/>
              <a:t>cicatrizou</a:t>
            </a:r>
            <a:r>
              <a:rPr lang="es-ES" dirty="0"/>
              <a:t> </a:t>
            </a:r>
            <a:r>
              <a:rPr lang="es-ES" dirty="0" err="1"/>
              <a:t>após</a:t>
            </a:r>
            <a:r>
              <a:rPr lang="es-ES" dirty="0"/>
              <a:t> 7 semanas.</a:t>
            </a:r>
          </a:p>
          <a:p>
            <a:r>
              <a:rPr lang="es-ES" dirty="0" err="1"/>
              <a:t>Apresenta</a:t>
            </a:r>
            <a:r>
              <a:rPr lang="es-ES" dirty="0"/>
              <a:t> aspecto hipertrófico e </a:t>
            </a:r>
            <a:r>
              <a:rPr lang="es-ES" dirty="0" err="1"/>
              <a:t>vermelho</a:t>
            </a:r>
            <a:r>
              <a:rPr lang="es-ES" dirty="0"/>
              <a:t>.</a:t>
            </a:r>
          </a:p>
          <a:p>
            <a:r>
              <a:rPr lang="es-ES" dirty="0" err="1"/>
              <a:t>Foi-lhe</a:t>
            </a:r>
            <a:r>
              <a:rPr lang="es-ES" dirty="0"/>
              <a:t> prescrito </a:t>
            </a:r>
            <a:r>
              <a:rPr lang="es-ES" dirty="0" err="1"/>
              <a:t>um</a:t>
            </a:r>
            <a:r>
              <a:rPr lang="es-ES" dirty="0"/>
              <a:t> gel de </a:t>
            </a:r>
            <a:r>
              <a:rPr lang="es-ES" dirty="0" err="1"/>
              <a:t>silicone</a:t>
            </a:r>
            <a:r>
              <a:rPr lang="es-ES" dirty="0"/>
              <a:t>. </a:t>
            </a:r>
            <a:endParaRPr lang="pt-P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364409-6F7D-4919-A7BF-6A13E069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Caso prático 1</a:t>
            </a:r>
          </a:p>
        </p:txBody>
      </p:sp>
    </p:spTree>
    <p:extLst>
      <p:ext uri="{BB962C8B-B14F-4D97-AF65-F5344CB8AC3E}">
        <p14:creationId xmlns:p14="http://schemas.microsoft.com/office/powerpoint/2010/main" val="360863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02A163-CEEF-423C-9A4D-C7CA3F8A90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53C18D-AD39-4760-8564-F6982EB1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4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AD559-7EEE-47D2-A467-92455956C25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dirty="0"/>
              <a:t>A senhora pergunta como deve utilizar o gel de silicone.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3C083-7DE9-4942-898A-A28D7555B7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Aplicar em camada fina e deixar secar durante 3 minutos, 1 ou 2 vezes/dia.</a:t>
            </a:r>
          </a:p>
          <a:p>
            <a:r>
              <a:rPr lang="pt-PT" dirty="0"/>
              <a:t>Aplicar em excesso e massajar, 1 ou 2 vezes/dia.</a:t>
            </a:r>
          </a:p>
          <a:p>
            <a:r>
              <a:rPr lang="pt-PT" dirty="0"/>
              <a:t>Aplicar em excesso e massajar, 1 vez/semana.</a:t>
            </a:r>
          </a:p>
          <a:p>
            <a:r>
              <a:rPr lang="pt-PT" dirty="0"/>
              <a:t>Nenhuma das anteriores.</a:t>
            </a:r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9973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9102B-B68A-4395-9002-069FF6FB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Dermatologia e Cosmética em Farmácia Comunitária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BA7639-5C96-4366-BEB9-DFD5F2EA3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Feridas e Cicatrizes.</a:t>
            </a:r>
          </a:p>
          <a:p>
            <a:r>
              <a:rPr lang="pt-PT" dirty="0"/>
              <a:t>Fisiologia da cicatrização.</a:t>
            </a:r>
          </a:p>
          <a:p>
            <a:r>
              <a:rPr lang="pt-PT" dirty="0"/>
              <a:t>Abordagem terapêutica das cicatrizes.</a:t>
            </a:r>
          </a:p>
          <a:p>
            <a:r>
              <a:rPr lang="pt-PT" dirty="0"/>
              <a:t>Estrias – prevenção e tratamento.</a:t>
            </a:r>
          </a:p>
          <a:p>
            <a:endParaRPr lang="es-ES" dirty="0"/>
          </a:p>
        </p:txBody>
      </p:sp>
      <p:sp>
        <p:nvSpPr>
          <p:cNvPr id="5" name="Marcador de Posição de Conteúdo 3">
            <a:extLst>
              <a:ext uri="{FF2B5EF4-FFF2-40B4-BE49-F238E27FC236}">
                <a16:creationId xmlns:a16="http://schemas.microsoft.com/office/drawing/2014/main" id="{3F7A8F44-8FFC-4CE9-A99F-8F536F785F77}"/>
              </a:ext>
            </a:extLst>
          </p:cNvPr>
          <p:cNvSpPr txBox="1">
            <a:spLocks/>
          </p:cNvSpPr>
          <p:nvPr/>
        </p:nvSpPr>
        <p:spPr>
          <a:xfrm>
            <a:off x="137886" y="4264360"/>
            <a:ext cx="11582400" cy="6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808038" indent="-265113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400" kern="1200">
                <a:solidFill>
                  <a:srgbClr val="325886"/>
                </a:solidFill>
                <a:latin typeface="+mn-lt"/>
                <a:ea typeface="+mn-ea"/>
                <a:cs typeface="+mn-cs"/>
              </a:defRPr>
            </a:lvl1pPr>
            <a:lvl2pPr marL="1524000" indent="-265113" algn="l" defTabSz="914400" rtl="0" eaLnBrk="1" latinLnBrk="0" hangingPunct="1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200" kern="1200">
                <a:solidFill>
                  <a:srgbClr val="325886"/>
                </a:solidFill>
                <a:latin typeface="+mn-lt"/>
                <a:ea typeface="+mn-ea"/>
                <a:cs typeface="+mn-cs"/>
              </a:defRPr>
            </a:lvl2pPr>
            <a:lvl3pPr marL="2239963" indent="-265113" algn="l" defTabSz="914400" rtl="0" eaLnBrk="1" latinLnBrk="0" hangingPunct="1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2000" kern="1200">
                <a:solidFill>
                  <a:srgbClr val="325886"/>
                </a:solidFill>
                <a:latin typeface="+mn-lt"/>
                <a:ea typeface="+mn-ea"/>
                <a:cs typeface="+mn-cs"/>
              </a:defRPr>
            </a:lvl3pPr>
            <a:lvl4pPr marL="2874963" indent="-184150" algn="l" defTabSz="914400" rtl="0" eaLnBrk="1" latinLnBrk="0" hangingPunct="1">
              <a:spcBef>
                <a:spcPts val="600"/>
              </a:spcBef>
              <a:buClr>
                <a:srgbClr val="C5000B"/>
              </a:buClr>
              <a:buFont typeface="Arial" pitchFamily="34" charset="0"/>
              <a:buChar char="–"/>
              <a:defRPr sz="2000" kern="1200">
                <a:solidFill>
                  <a:srgbClr val="325886"/>
                </a:solidFill>
                <a:latin typeface="+mn-lt"/>
                <a:ea typeface="+mn-ea"/>
                <a:cs typeface="+mn-cs"/>
              </a:defRPr>
            </a:lvl4pPr>
            <a:lvl5pPr marL="3590925" indent="-185738" algn="l" defTabSz="914400" rtl="0" eaLnBrk="1" latinLnBrk="0" hangingPunct="1">
              <a:spcBef>
                <a:spcPts val="600"/>
              </a:spcBef>
              <a:buClr>
                <a:srgbClr val="C5000B"/>
              </a:buClr>
              <a:buFont typeface="Arial" pitchFamily="34" charset="0"/>
              <a:buChar char="»"/>
              <a:defRPr sz="2000" kern="1200">
                <a:solidFill>
                  <a:srgbClr val="32588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0" algn="ctr">
              <a:buFontTx/>
              <a:buNone/>
            </a:pPr>
            <a:r>
              <a:rPr lang="pt-PT" sz="2000"/>
              <a:t>O palestrantre declara não ter conflitos de interesse  relacionados com esta apresentação.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193357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02A163-CEEF-423C-9A4D-C7CA3F8A90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53C18D-AD39-4760-8564-F6982EB1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AD559-7EEE-47D2-A467-92455956C25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dirty="0"/>
              <a:t>A senhora pergunta vai ter uma festa e quer usar um vestido curto, quer disfarçar a cicatriz. O que aconselhar?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3C083-7DE9-4942-898A-A28D7555B7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Não aplicar gel de silicone e aplicar base de maquilhagem.</a:t>
            </a:r>
          </a:p>
          <a:p>
            <a:r>
              <a:rPr lang="pt-PT" dirty="0"/>
              <a:t>Aplicar o gel de silicone deixar secar, e aplicar a base de maquilhagem.</a:t>
            </a:r>
          </a:p>
          <a:p>
            <a:r>
              <a:rPr lang="pt-PT" dirty="0"/>
              <a:t>Aplicar simultaneamente o gel de silicone e a base de maquilhagem.</a:t>
            </a:r>
          </a:p>
          <a:p>
            <a:r>
              <a:rPr lang="pt-PT" dirty="0"/>
              <a:t>Nenhuma das anteriores.</a:t>
            </a:r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3528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8C0F-F595-4EBD-9E30-5BA9E2BD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Tratamento cicatrizes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AF618-B86B-4E1E-89F2-D02261EEB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38AF10-768F-4168-947D-2BD4138C7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140799"/>
              </p:ext>
            </p:extLst>
          </p:nvPr>
        </p:nvGraphicFramePr>
        <p:xfrm>
          <a:off x="2939143" y="1471505"/>
          <a:ext cx="6430978" cy="391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489">
                  <a:extLst>
                    <a:ext uri="{9D8B030D-6E8A-4147-A177-3AD203B41FA5}">
                      <a16:colId xmlns:a16="http://schemas.microsoft.com/office/drawing/2014/main" val="506364978"/>
                    </a:ext>
                  </a:extLst>
                </a:gridCol>
                <a:gridCol w="3215489">
                  <a:extLst>
                    <a:ext uri="{9D8B030D-6E8A-4147-A177-3AD203B41FA5}">
                      <a16:colId xmlns:a16="http://schemas.microsoft.com/office/drawing/2014/main" val="1813982659"/>
                    </a:ext>
                  </a:extLst>
                </a:gridCol>
              </a:tblGrid>
              <a:tr h="413708">
                <a:tc>
                  <a:txBody>
                    <a:bodyPr/>
                    <a:lstStyle/>
                    <a:p>
                      <a:r>
                        <a:rPr lang="pt-PT" dirty="0"/>
                        <a:t>NÃO INVASIVO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INVASIVO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21767"/>
                  </a:ext>
                </a:extLst>
              </a:tr>
              <a:tr h="413708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Terapia compressiva.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Revisão cirúrgica.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884516"/>
                  </a:ext>
                </a:extLst>
              </a:tr>
              <a:tr h="714071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Gel de silicone.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Injeção intralesional de corticosteroides.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521897"/>
                  </a:ext>
                </a:extLst>
              </a:tr>
              <a:tr h="413708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Esteroides tópicos.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Radioterapia.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518681"/>
                  </a:ext>
                </a:extLst>
              </a:tr>
              <a:tr h="413708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Cinta adesiva microporosa.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Laser.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339823"/>
                  </a:ext>
                </a:extLst>
              </a:tr>
              <a:tr h="413708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Patches de poliuretano.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Crioterapia.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89688"/>
                  </a:ext>
                </a:extLst>
              </a:tr>
              <a:tr h="413708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Moldes acrílicos.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Fluouracilo intralesional.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834753"/>
                  </a:ext>
                </a:extLst>
              </a:tr>
              <a:tr h="714071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Cremes e pomadas cicatrizantes.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accent1"/>
                          </a:solidFill>
                        </a:rPr>
                        <a:t>Interferão gama.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958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800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A3506-7F92-4977-8150-C9ADA1AC1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Cuidados com cicatrizes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015C60-7B86-4F56-9A8D-9B44CA2B47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F9C69A-0593-453A-8D1B-021345024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Higiene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Massagem</a:t>
            </a:r>
            <a:r>
              <a:rPr lang="en-US" dirty="0">
                <a:solidFill>
                  <a:schemeClr val="accent1"/>
                </a:solidFill>
              </a:rPr>
              <a:t> da </a:t>
            </a:r>
            <a:r>
              <a:rPr lang="en-US" dirty="0" err="1">
                <a:solidFill>
                  <a:schemeClr val="accent1"/>
                </a:solidFill>
              </a:rPr>
              <a:t>cicatriz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evita</a:t>
            </a:r>
            <a:r>
              <a:rPr lang="en-US" dirty="0">
                <a:solidFill>
                  <a:schemeClr val="accent1"/>
                </a:solidFill>
              </a:rPr>
              <a:t> edema e </a:t>
            </a:r>
            <a:r>
              <a:rPr lang="en-US" dirty="0" err="1">
                <a:solidFill>
                  <a:schemeClr val="accent1"/>
                </a:solidFill>
              </a:rPr>
              <a:t>promove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maturação</a:t>
            </a:r>
            <a:r>
              <a:rPr lang="en-US" dirty="0">
                <a:solidFill>
                  <a:schemeClr val="accent1"/>
                </a:solidFill>
              </a:rPr>
              <a:t> da </a:t>
            </a:r>
            <a:r>
              <a:rPr lang="en-US" dirty="0" err="1">
                <a:solidFill>
                  <a:schemeClr val="accent1"/>
                </a:solidFill>
              </a:rPr>
              <a:t>cicatriz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Hidratante</a:t>
            </a:r>
            <a:r>
              <a:rPr lang="en-US" dirty="0">
                <a:solidFill>
                  <a:schemeClr val="accent1"/>
                </a:solidFill>
              </a:rPr>
              <a:t> auxilia </a:t>
            </a:r>
            <a:r>
              <a:rPr lang="en-US" dirty="0" err="1">
                <a:solidFill>
                  <a:schemeClr val="accent1"/>
                </a:solidFill>
              </a:rPr>
              <a:t>na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cicatrização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Evitar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exposição</a:t>
            </a:r>
            <a:r>
              <a:rPr lang="en-US" dirty="0">
                <a:solidFill>
                  <a:schemeClr val="accent1"/>
                </a:solidFill>
              </a:rPr>
              <a:t> solar.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Utilização</a:t>
            </a:r>
            <a:r>
              <a:rPr lang="en-US" dirty="0">
                <a:solidFill>
                  <a:schemeClr val="accent1"/>
                </a:solidFill>
              </a:rPr>
              <a:t> de protector solar.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Manter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tratamento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pelo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menos</a:t>
            </a:r>
            <a:r>
              <a:rPr lang="en-US" dirty="0">
                <a:solidFill>
                  <a:schemeClr val="accent1"/>
                </a:solidFill>
              </a:rPr>
              <a:t> 3 </a:t>
            </a:r>
            <a:r>
              <a:rPr lang="en-US" dirty="0" err="1">
                <a:solidFill>
                  <a:schemeClr val="accent1"/>
                </a:solidFill>
              </a:rPr>
              <a:t>meses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4131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C47D5A0-4A1B-47FC-999E-B57533F48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57" y="5941573"/>
            <a:ext cx="11582443" cy="295162"/>
          </a:xfrm>
        </p:spPr>
        <p:txBody>
          <a:bodyPr>
            <a:normAutofit/>
          </a:bodyPr>
          <a:lstStyle/>
          <a:p>
            <a:r>
              <a:rPr lang="en-US" sz="1200" dirty="0"/>
              <a:t>The Efficacy of Silicone Gel for the Treatment of Hypertrophic  Scars and Keloids Journal of Cutaneous and Aesthetic Surgery - Jul-Dec 2009, Volume 2, Issue 2</a:t>
            </a:r>
            <a:endParaRPr lang="pt-PT" sz="1200" dirty="0"/>
          </a:p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38C352-ADDF-4434-B9BE-5689BDCDADE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030351"/>
            <a:ext cx="6792686" cy="464557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Silicone </a:t>
            </a:r>
            <a:r>
              <a:rPr lang="en-US" dirty="0" err="1">
                <a:solidFill>
                  <a:schemeClr val="accent1"/>
                </a:solidFill>
              </a:rPr>
              <a:t>em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pensos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ou</a:t>
            </a:r>
            <a:r>
              <a:rPr lang="en-US" dirty="0">
                <a:solidFill>
                  <a:schemeClr val="accent1"/>
                </a:solidFill>
              </a:rPr>
              <a:t> gel é a </a:t>
            </a:r>
            <a:r>
              <a:rPr lang="en-US" dirty="0" err="1">
                <a:solidFill>
                  <a:schemeClr val="accent1"/>
                </a:solidFill>
              </a:rPr>
              <a:t>primeira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opção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não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invasiva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na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prevenção</a:t>
            </a:r>
            <a:r>
              <a:rPr lang="en-US" dirty="0">
                <a:solidFill>
                  <a:schemeClr val="accent1"/>
                </a:solidFill>
              </a:rPr>
              <a:t> e </a:t>
            </a:r>
            <a:r>
              <a:rPr lang="en-US" dirty="0" err="1">
                <a:solidFill>
                  <a:schemeClr val="accent1"/>
                </a:solidFill>
              </a:rPr>
              <a:t>tratamento</a:t>
            </a:r>
            <a:r>
              <a:rPr lang="en-US" dirty="0">
                <a:solidFill>
                  <a:schemeClr val="accent1"/>
                </a:solidFill>
              </a:rPr>
              <a:t> de cicatrizes. </a:t>
            </a:r>
          </a:p>
          <a:p>
            <a:r>
              <a:rPr lang="pt-PT" dirty="0">
                <a:solidFill>
                  <a:schemeClr val="accent1"/>
                </a:solidFill>
              </a:rPr>
              <a:t>Cadeias longas de polímeros de silicone (polisiloxanos), dióxido de silício.</a:t>
            </a:r>
          </a:p>
          <a:p>
            <a:r>
              <a:rPr lang="es-ES" dirty="0">
                <a:solidFill>
                  <a:schemeClr val="accent1"/>
                </a:solidFill>
              </a:rPr>
              <a:t>Mecanismo de </a:t>
            </a:r>
            <a:r>
              <a:rPr lang="es-ES" dirty="0" err="1">
                <a:solidFill>
                  <a:schemeClr val="accent1"/>
                </a:solidFill>
              </a:rPr>
              <a:t>ação</a:t>
            </a:r>
            <a:r>
              <a:rPr lang="es-ES" dirty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s-ES" sz="2100" dirty="0">
                <a:solidFill>
                  <a:schemeClr val="accent1"/>
                </a:solidFill>
              </a:rPr>
              <a:t>Forma </a:t>
            </a:r>
            <a:r>
              <a:rPr lang="es-ES" sz="2100" dirty="0" err="1">
                <a:solidFill>
                  <a:schemeClr val="accent1"/>
                </a:solidFill>
              </a:rPr>
              <a:t>uma</a:t>
            </a:r>
            <a:r>
              <a:rPr lang="es-ES" sz="2100" dirty="0">
                <a:solidFill>
                  <a:schemeClr val="accent1"/>
                </a:solidFill>
              </a:rPr>
              <a:t> película </a:t>
            </a:r>
            <a:r>
              <a:rPr lang="es-ES" sz="2100" dirty="0" err="1">
                <a:solidFill>
                  <a:schemeClr val="accent1"/>
                </a:solidFill>
              </a:rPr>
              <a:t>semi-oclusiva</a:t>
            </a:r>
            <a:r>
              <a:rPr lang="es-ES" sz="2100" dirty="0">
                <a:solidFill>
                  <a:schemeClr val="accent1"/>
                </a:solidFill>
              </a:rPr>
              <a:t>, </a:t>
            </a:r>
            <a:r>
              <a:rPr lang="es-ES" sz="2100" dirty="0" err="1">
                <a:solidFill>
                  <a:schemeClr val="accent1"/>
                </a:solidFill>
              </a:rPr>
              <a:t>permeável</a:t>
            </a:r>
            <a:r>
              <a:rPr lang="es-ES" sz="2100" dirty="0">
                <a:solidFill>
                  <a:schemeClr val="accent1"/>
                </a:solidFill>
              </a:rPr>
              <a:t> </a:t>
            </a:r>
            <a:r>
              <a:rPr lang="es-ES" sz="2100" dirty="0" err="1">
                <a:solidFill>
                  <a:schemeClr val="accent1"/>
                </a:solidFill>
              </a:rPr>
              <a:t>aos</a:t>
            </a:r>
            <a:r>
              <a:rPr lang="es-ES" sz="2100" dirty="0">
                <a:solidFill>
                  <a:schemeClr val="accent1"/>
                </a:solidFill>
              </a:rPr>
              <a:t> gases.</a:t>
            </a:r>
          </a:p>
          <a:p>
            <a:pPr lvl="1"/>
            <a:r>
              <a:rPr lang="es-ES" sz="2100" dirty="0" err="1">
                <a:solidFill>
                  <a:schemeClr val="accent1"/>
                </a:solidFill>
              </a:rPr>
              <a:t>Não</a:t>
            </a:r>
            <a:r>
              <a:rPr lang="es-ES" sz="2100" dirty="0">
                <a:solidFill>
                  <a:schemeClr val="accent1"/>
                </a:solidFill>
              </a:rPr>
              <a:t> </a:t>
            </a:r>
            <a:r>
              <a:rPr lang="es-ES" sz="2100" dirty="0" err="1">
                <a:solidFill>
                  <a:schemeClr val="accent1"/>
                </a:solidFill>
              </a:rPr>
              <a:t>permeia</a:t>
            </a:r>
            <a:r>
              <a:rPr lang="es-ES" sz="2100" dirty="0">
                <a:solidFill>
                  <a:schemeClr val="accent1"/>
                </a:solidFill>
              </a:rPr>
              <a:t>.</a:t>
            </a:r>
          </a:p>
          <a:p>
            <a:pPr lvl="1"/>
            <a:r>
              <a:rPr lang="es-ES" sz="2100" dirty="0">
                <a:solidFill>
                  <a:schemeClr val="accent1"/>
                </a:solidFill>
              </a:rPr>
              <a:t>Aumenta </a:t>
            </a:r>
            <a:r>
              <a:rPr lang="es-ES" sz="2100" dirty="0" err="1">
                <a:solidFill>
                  <a:schemeClr val="accent1"/>
                </a:solidFill>
              </a:rPr>
              <a:t>hidratação</a:t>
            </a:r>
            <a:r>
              <a:rPr lang="es-ES" sz="2100" dirty="0">
                <a:solidFill>
                  <a:schemeClr val="accent1"/>
                </a:solidFill>
              </a:rPr>
              <a:t> SC – </a:t>
            </a:r>
            <a:r>
              <a:rPr lang="es-ES" sz="2100" dirty="0" err="1">
                <a:solidFill>
                  <a:schemeClr val="accent1"/>
                </a:solidFill>
              </a:rPr>
              <a:t>reduz</a:t>
            </a:r>
            <a:r>
              <a:rPr lang="es-ES" sz="2100" dirty="0">
                <a:solidFill>
                  <a:schemeClr val="accent1"/>
                </a:solidFill>
              </a:rPr>
              <a:t> </a:t>
            </a:r>
            <a:r>
              <a:rPr lang="es-ES" sz="2100" dirty="0" err="1">
                <a:solidFill>
                  <a:schemeClr val="accent1"/>
                </a:solidFill>
              </a:rPr>
              <a:t>síntese</a:t>
            </a:r>
            <a:r>
              <a:rPr lang="es-ES" sz="2100" dirty="0">
                <a:solidFill>
                  <a:schemeClr val="accent1"/>
                </a:solidFill>
              </a:rPr>
              <a:t> </a:t>
            </a:r>
            <a:r>
              <a:rPr lang="es-ES" sz="2100" dirty="0" err="1">
                <a:solidFill>
                  <a:schemeClr val="accent1"/>
                </a:solidFill>
              </a:rPr>
              <a:t>colagénio</a:t>
            </a:r>
            <a:r>
              <a:rPr lang="es-ES" sz="2100" dirty="0">
                <a:solidFill>
                  <a:schemeClr val="accent1"/>
                </a:solidFill>
              </a:rPr>
              <a:t>.</a:t>
            </a:r>
          </a:p>
          <a:p>
            <a:pPr lvl="1"/>
            <a:r>
              <a:rPr lang="es-ES" sz="2100" dirty="0">
                <a:solidFill>
                  <a:schemeClr val="accent1"/>
                </a:solidFill>
              </a:rPr>
              <a:t>Baixa TEWL.</a:t>
            </a:r>
          </a:p>
          <a:p>
            <a:pPr lvl="1"/>
            <a:r>
              <a:rPr lang="es-ES" sz="2100" dirty="0">
                <a:solidFill>
                  <a:schemeClr val="accent1"/>
                </a:solidFill>
              </a:rPr>
              <a:t>Previne </a:t>
            </a:r>
            <a:r>
              <a:rPr lang="es-ES" sz="2100" dirty="0" err="1">
                <a:solidFill>
                  <a:schemeClr val="accent1"/>
                </a:solidFill>
              </a:rPr>
              <a:t>infeção</a:t>
            </a:r>
            <a:r>
              <a:rPr lang="es-ES" sz="2100" dirty="0">
                <a:solidFill>
                  <a:schemeClr val="accent1"/>
                </a:solidFill>
              </a:rPr>
              <a:t> microbiana. </a:t>
            </a:r>
          </a:p>
          <a:p>
            <a:pPr lvl="1"/>
            <a:r>
              <a:rPr lang="es-ES" sz="2100" dirty="0">
                <a:solidFill>
                  <a:schemeClr val="accent1"/>
                </a:solidFill>
              </a:rPr>
              <a:t>Modela a </a:t>
            </a:r>
            <a:r>
              <a:rPr lang="es-ES" sz="2100" dirty="0" err="1">
                <a:solidFill>
                  <a:schemeClr val="accent1"/>
                </a:solidFill>
              </a:rPr>
              <a:t>expressão</a:t>
            </a:r>
            <a:r>
              <a:rPr lang="es-ES" sz="2100" dirty="0">
                <a:solidFill>
                  <a:schemeClr val="accent1"/>
                </a:solidFill>
              </a:rPr>
              <a:t> de fatores de </a:t>
            </a:r>
            <a:r>
              <a:rPr lang="es-ES" sz="2100" dirty="0" err="1">
                <a:solidFill>
                  <a:schemeClr val="accent1"/>
                </a:solidFill>
              </a:rPr>
              <a:t>crescimento</a:t>
            </a:r>
            <a:r>
              <a:rPr lang="es-ES" sz="2100" dirty="0">
                <a:solidFill>
                  <a:schemeClr val="accent1"/>
                </a:solidFill>
              </a:rPr>
              <a:t> - FGF </a:t>
            </a:r>
            <a:r>
              <a:rPr lang="el-GR" sz="2100" dirty="0">
                <a:solidFill>
                  <a:schemeClr val="accent1"/>
                </a:solidFill>
              </a:rPr>
              <a:t>β</a:t>
            </a:r>
            <a:r>
              <a:rPr lang="es-ES" sz="2100" dirty="0">
                <a:solidFill>
                  <a:schemeClr val="accent1"/>
                </a:solidFill>
              </a:rPr>
              <a:t>.</a:t>
            </a:r>
          </a:p>
          <a:p>
            <a:pPr lvl="1"/>
            <a:r>
              <a:rPr lang="es-ES" sz="2100" dirty="0" err="1">
                <a:solidFill>
                  <a:schemeClr val="accent1"/>
                </a:solidFill>
              </a:rPr>
              <a:t>Reduz</a:t>
            </a:r>
            <a:r>
              <a:rPr lang="es-ES" sz="2100" dirty="0">
                <a:solidFill>
                  <a:schemeClr val="accent1"/>
                </a:solidFill>
              </a:rPr>
              <a:t> </a:t>
            </a:r>
            <a:r>
              <a:rPr lang="es-ES" sz="2100" dirty="0" err="1">
                <a:solidFill>
                  <a:schemeClr val="accent1"/>
                </a:solidFill>
              </a:rPr>
              <a:t>prurido</a:t>
            </a:r>
            <a:r>
              <a:rPr lang="es-ES" sz="2100" dirty="0">
                <a:solidFill>
                  <a:schemeClr val="accent1"/>
                </a:solidFill>
              </a:rPr>
              <a:t> e </a:t>
            </a:r>
            <a:r>
              <a:rPr lang="es-ES" sz="2100" dirty="0" err="1">
                <a:solidFill>
                  <a:schemeClr val="accent1"/>
                </a:solidFill>
              </a:rPr>
              <a:t>desconforto</a:t>
            </a:r>
            <a:r>
              <a:rPr lang="es-ES" sz="2100" dirty="0"/>
              <a:t>.</a:t>
            </a:r>
          </a:p>
          <a:p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B794B65-4198-4AC7-999E-83C2AF12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Silicone</a:t>
            </a:r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BB2F36-BFD9-46C2-951A-4AF28F2F3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829" y="1757571"/>
            <a:ext cx="4428571" cy="3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24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39ADA-E2EA-4811-B8F2-6329C6B46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Silicone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A4D3-E646-45B8-B121-5B57EFB41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57" y="5519357"/>
            <a:ext cx="11582443" cy="955992"/>
          </a:xfrm>
        </p:spPr>
        <p:txBody>
          <a:bodyPr>
            <a:normAutofit/>
          </a:bodyPr>
          <a:lstStyle/>
          <a:p>
            <a:r>
              <a:rPr lang="en-US" sz="1200" dirty="0"/>
              <a:t>Kim S-M, et al.  Silicone-based Products for Prevention of the Postoperative Scars, J Korean Med Sci 2014; 29: S249-253</a:t>
            </a:r>
          </a:p>
          <a:p>
            <a:r>
              <a:rPr lang="en-US" sz="1200" dirty="0"/>
              <a:t>Chan KY et all A randomized, placebo-controlled, double-blind, prospective clinical trial of silicone gel in prevention of hypertrophic scar development in median sternotomy wound </a:t>
            </a:r>
            <a:r>
              <a:rPr lang="en-US" sz="1200" dirty="0" err="1"/>
              <a:t>Plast</a:t>
            </a:r>
            <a:r>
              <a:rPr lang="en-US" sz="1200" dirty="0"/>
              <a:t> </a:t>
            </a:r>
            <a:r>
              <a:rPr lang="en-US" sz="1200" dirty="0" err="1"/>
              <a:t>Reconstr</a:t>
            </a:r>
            <a:r>
              <a:rPr lang="en-US" sz="1200" dirty="0"/>
              <a:t> Surg. 2005 Sep 15;116(4):1013-20;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3578C19-D486-4E02-B603-A46A8FE4F852}"/>
              </a:ext>
            </a:extLst>
          </p:cNvPr>
          <p:cNvSpPr txBox="1">
            <a:spLocks/>
          </p:cNvSpPr>
          <p:nvPr/>
        </p:nvSpPr>
        <p:spPr>
          <a:xfrm>
            <a:off x="354793" y="1205567"/>
            <a:ext cx="6268720" cy="222343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PT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t-PT" sz="3600" b="1" dirty="0">
                <a:solidFill>
                  <a:schemeClr val="accent1"/>
                </a:solidFill>
              </a:rPr>
              <a:t>SILICONE EM PENSOS: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3600" dirty="0">
                <a:solidFill>
                  <a:schemeClr val="accent1"/>
                </a:solidFill>
              </a:rPr>
              <a:t>24h/dia em 6 meses.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accent1"/>
                </a:solidFill>
              </a:rPr>
              <a:t>Dificuldade</a:t>
            </a:r>
            <a:r>
              <a:rPr lang="en-US" sz="3600" dirty="0">
                <a:solidFill>
                  <a:schemeClr val="accent1"/>
                </a:solidFill>
              </a:rPr>
              <a:t> de </a:t>
            </a:r>
            <a:r>
              <a:rPr lang="en-US" sz="3600" dirty="0" err="1">
                <a:solidFill>
                  <a:schemeClr val="accent1"/>
                </a:solidFill>
              </a:rPr>
              <a:t>aplicação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em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áreas</a:t>
            </a:r>
            <a:r>
              <a:rPr lang="en-US" sz="3600" dirty="0">
                <a:solidFill>
                  <a:schemeClr val="accent1"/>
                </a:solidFill>
              </a:rPr>
              <a:t> de </a:t>
            </a:r>
            <a:r>
              <a:rPr lang="en-US" sz="3600" dirty="0" err="1">
                <a:solidFill>
                  <a:schemeClr val="accent1"/>
                </a:solidFill>
              </a:rPr>
              <a:t>tensão</a:t>
            </a:r>
            <a:r>
              <a:rPr lang="en-US" sz="3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3600" dirty="0">
                <a:solidFill>
                  <a:schemeClr val="accent1"/>
                </a:solidFill>
              </a:rPr>
              <a:t>São visíveis.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3600" dirty="0">
                <a:solidFill>
                  <a:schemeClr val="accent1"/>
                </a:solidFill>
              </a:rPr>
              <a:t>Em climas quentes- maceração.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3600" dirty="0">
                <a:solidFill>
                  <a:schemeClr val="accent1"/>
                </a:solidFill>
              </a:rPr>
              <a:t>Adesivo pode provocar irritação.</a:t>
            </a:r>
          </a:p>
          <a:p>
            <a:endParaRPr lang="pt-P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179D4E9-0849-47A4-BCF0-8F968D4F2AF1}"/>
              </a:ext>
            </a:extLst>
          </p:cNvPr>
          <p:cNvSpPr txBox="1">
            <a:spLocks/>
          </p:cNvSpPr>
          <p:nvPr/>
        </p:nvSpPr>
        <p:spPr>
          <a:xfrm>
            <a:off x="346205" y="3429000"/>
            <a:ext cx="6268720" cy="17154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700" b="1" dirty="0">
                <a:solidFill>
                  <a:schemeClr val="accent1"/>
                </a:solidFill>
              </a:rPr>
              <a:t>SILICONE EM GEL: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1700" dirty="0">
                <a:solidFill>
                  <a:schemeClr val="accent1"/>
                </a:solidFill>
              </a:rPr>
              <a:t>Aplicado em qualquer zona anatómica.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1700" dirty="0">
                <a:solidFill>
                  <a:schemeClr val="accent1"/>
                </a:solidFill>
              </a:rPr>
              <a:t>Sem preocupações cosméticas.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1700" dirty="0">
                <a:solidFill>
                  <a:schemeClr val="accent1"/>
                </a:solidFill>
              </a:rPr>
              <a:t>Maior compliance.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1700" dirty="0">
                <a:solidFill>
                  <a:schemeClr val="accent1"/>
                </a:solidFill>
              </a:rPr>
              <a:t>Necessidade de proteção solar.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100F9B-879D-4D91-B977-896872460D54}"/>
              </a:ext>
            </a:extLst>
          </p:cNvPr>
          <p:cNvSpPr/>
          <p:nvPr/>
        </p:nvSpPr>
        <p:spPr>
          <a:xfrm>
            <a:off x="5765074" y="2844225"/>
            <a:ext cx="4328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>
                <a:solidFill>
                  <a:schemeClr val="accent1"/>
                </a:solidFill>
              </a:rPr>
              <a:t>A eficácia é semelhante</a:t>
            </a:r>
            <a:r>
              <a:rPr lang="pt-PT" sz="32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1934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39ADA-E2EA-4811-B8F2-6329C6B46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Cuidados na aplicação de gel de silicone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A4D3-E646-45B8-B121-5B57EFB41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3578C19-D486-4E02-B603-A46A8FE4F852}"/>
              </a:ext>
            </a:extLst>
          </p:cNvPr>
          <p:cNvSpPr txBox="1">
            <a:spLocks/>
          </p:cNvSpPr>
          <p:nvPr/>
        </p:nvSpPr>
        <p:spPr>
          <a:xfrm>
            <a:off x="304800" y="1373206"/>
            <a:ext cx="11582400" cy="45796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indent="-265113">
              <a:spcBef>
                <a:spcPts val="600"/>
              </a:spcBef>
              <a:buBlip>
                <a:blip r:embed="rId2"/>
              </a:buBlip>
            </a:pPr>
            <a:r>
              <a:rPr lang="pt-PT" sz="2400" dirty="0">
                <a:solidFill>
                  <a:schemeClr val="accent1"/>
                </a:solidFill>
              </a:rPr>
              <a:t>Limpeza da cicatriz.</a:t>
            </a:r>
          </a:p>
          <a:p>
            <a:pPr marL="808038" indent="-265113">
              <a:spcBef>
                <a:spcPts val="600"/>
              </a:spcBef>
              <a:buBlip>
                <a:blip r:embed="rId2"/>
              </a:buBlip>
            </a:pPr>
            <a:r>
              <a:rPr lang="en-US" sz="2400" dirty="0" err="1">
                <a:solidFill>
                  <a:schemeClr val="accent1"/>
                </a:solidFill>
              </a:rPr>
              <a:t>Utilizando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hidratante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>
                <a:solidFill>
                  <a:schemeClr val="accent1"/>
                </a:solidFill>
              </a:rPr>
              <a:t>aplicar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apenas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após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absorção</a:t>
            </a:r>
            <a:r>
              <a:rPr lang="en-US" sz="2400" dirty="0">
                <a:solidFill>
                  <a:schemeClr val="accent1"/>
                </a:solidFill>
              </a:rPr>
              <a:t> do </a:t>
            </a:r>
            <a:r>
              <a:rPr lang="en-US" sz="2400" dirty="0" err="1">
                <a:solidFill>
                  <a:schemeClr val="accent1"/>
                </a:solidFill>
              </a:rPr>
              <a:t>hidratante</a:t>
            </a:r>
            <a:r>
              <a:rPr lang="en-US" sz="2400" dirty="0">
                <a:solidFill>
                  <a:schemeClr val="accent1"/>
                </a:solidFill>
              </a:rPr>
              <a:t>.</a:t>
            </a:r>
          </a:p>
          <a:p>
            <a:pPr marL="808038" indent="-265113">
              <a:spcBef>
                <a:spcPts val="600"/>
              </a:spcBef>
              <a:buBlip>
                <a:blip r:embed="rId2"/>
              </a:buBlip>
            </a:pPr>
            <a:r>
              <a:rPr lang="en-US" sz="2400" dirty="0" err="1">
                <a:solidFill>
                  <a:schemeClr val="accent1"/>
                </a:solidFill>
              </a:rPr>
              <a:t>Aplicar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em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camada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fina</a:t>
            </a:r>
            <a:r>
              <a:rPr lang="en-US" sz="2400" dirty="0">
                <a:solidFill>
                  <a:schemeClr val="accent1"/>
                </a:solidFill>
              </a:rPr>
              <a:t>.</a:t>
            </a:r>
          </a:p>
          <a:p>
            <a:pPr marL="808038" indent="-265113">
              <a:spcBef>
                <a:spcPts val="600"/>
              </a:spcBef>
              <a:buBlip>
                <a:blip r:embed="rId2"/>
              </a:buBlip>
            </a:pPr>
            <a:r>
              <a:rPr lang="en-US" sz="2400" dirty="0" err="1">
                <a:solidFill>
                  <a:schemeClr val="accent1"/>
                </a:solidFill>
              </a:rPr>
              <a:t>Deixar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secar</a:t>
            </a:r>
            <a:r>
              <a:rPr lang="en-US" sz="2400" dirty="0">
                <a:solidFill>
                  <a:schemeClr val="accent1"/>
                </a:solidFill>
              </a:rPr>
              <a:t>.</a:t>
            </a:r>
          </a:p>
          <a:p>
            <a:pPr marL="808038" indent="-265113">
              <a:spcBef>
                <a:spcPts val="600"/>
              </a:spcBef>
              <a:buBlip>
                <a:blip r:embed="rId2"/>
              </a:buBlip>
            </a:pPr>
            <a:r>
              <a:rPr lang="en-US" sz="2400" dirty="0">
                <a:solidFill>
                  <a:schemeClr val="accent1"/>
                </a:solidFill>
              </a:rPr>
              <a:t>Remover </a:t>
            </a:r>
            <a:r>
              <a:rPr lang="en-US" sz="2400" dirty="0" err="1">
                <a:solidFill>
                  <a:schemeClr val="accent1"/>
                </a:solidFill>
              </a:rPr>
              <a:t>excesso</a:t>
            </a:r>
            <a:r>
              <a:rPr lang="en-US" sz="2400" dirty="0">
                <a:solidFill>
                  <a:schemeClr val="accent1"/>
                </a:solidFill>
              </a:rPr>
              <a:t>, se </a:t>
            </a:r>
            <a:r>
              <a:rPr lang="en-US" sz="2400" dirty="0" err="1">
                <a:solidFill>
                  <a:schemeClr val="accent1"/>
                </a:solidFill>
              </a:rPr>
              <a:t>necessário</a:t>
            </a:r>
            <a:r>
              <a:rPr lang="en-US" sz="2400" dirty="0">
                <a:solidFill>
                  <a:schemeClr val="accent1"/>
                </a:solidFill>
              </a:rPr>
              <a:t>.</a:t>
            </a:r>
          </a:p>
          <a:p>
            <a:pPr marL="808038" indent="-265113">
              <a:spcBef>
                <a:spcPts val="600"/>
              </a:spcBef>
              <a:buBlip>
                <a:blip r:embed="rId2"/>
              </a:buBlip>
            </a:pPr>
            <a:r>
              <a:rPr lang="en-US" sz="2400" dirty="0">
                <a:solidFill>
                  <a:schemeClr val="accent1"/>
                </a:solidFill>
              </a:rPr>
              <a:t>Se </a:t>
            </a:r>
            <a:r>
              <a:rPr lang="en-US" sz="2400" dirty="0" err="1">
                <a:solidFill>
                  <a:schemeClr val="accent1"/>
                </a:solidFill>
              </a:rPr>
              <a:t>necessário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tapar</a:t>
            </a:r>
            <a:r>
              <a:rPr lang="en-US" sz="2400" dirty="0">
                <a:solidFill>
                  <a:schemeClr val="accent1"/>
                </a:solidFill>
              </a:rPr>
              <a:t> com um </a:t>
            </a:r>
            <a:r>
              <a:rPr lang="en-US" sz="2400" dirty="0" err="1">
                <a:solidFill>
                  <a:schemeClr val="accent1"/>
                </a:solidFill>
              </a:rPr>
              <a:t>penso</a:t>
            </a:r>
            <a:r>
              <a:rPr lang="en-US" sz="2400" dirty="0">
                <a:solidFill>
                  <a:schemeClr val="accent1"/>
                </a:solidFill>
              </a:rPr>
              <a:t>.</a:t>
            </a:r>
          </a:p>
          <a:p>
            <a:pPr marL="808038" indent="-265113">
              <a:spcBef>
                <a:spcPts val="600"/>
              </a:spcBef>
              <a:buBlip>
                <a:blip r:embed="rId2"/>
              </a:buBlip>
            </a:pPr>
            <a:r>
              <a:rPr lang="en-US" sz="2400" dirty="0" err="1">
                <a:solidFill>
                  <a:schemeClr val="accent1"/>
                </a:solidFill>
              </a:rPr>
              <a:t>Quanto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mais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precocemente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aplicado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maior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eficácia</a:t>
            </a:r>
            <a:r>
              <a:rPr lang="en-US" sz="24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s-E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98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1E001A-FFBE-4D4C-847D-14D8050099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C5918-CF3E-4FBC-B8A7-618F7DAF0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solidFill>
                  <a:schemeClr val="accent1"/>
                </a:solidFill>
              </a:rPr>
              <a:t>Senhora com 56 anos chega à farmácia.</a:t>
            </a:r>
          </a:p>
          <a:p>
            <a:r>
              <a:rPr lang="pt-PT" dirty="0">
                <a:solidFill>
                  <a:schemeClr val="accent1"/>
                </a:solidFill>
              </a:rPr>
              <a:t>Vai realizar um procedimento estético de rejuvenescimento de resurfacing com laser de CO2 fracionado. </a:t>
            </a:r>
          </a:p>
          <a:p>
            <a:r>
              <a:rPr lang="pt-PT" dirty="0">
                <a:solidFill>
                  <a:schemeClr val="accent1"/>
                </a:solidFill>
              </a:rPr>
              <a:t>Foi-lhe prescrito um gel de silicone para aplicar após o procedimento.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D45149-170F-4AEC-8E24-FD614608C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Caso prático 2</a:t>
            </a:r>
          </a:p>
        </p:txBody>
      </p:sp>
    </p:spTree>
    <p:extLst>
      <p:ext uri="{BB962C8B-B14F-4D97-AF65-F5344CB8AC3E}">
        <p14:creationId xmlns:p14="http://schemas.microsoft.com/office/powerpoint/2010/main" val="828337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DF8561-4DFB-4B19-8EA9-DFEB354D29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D6858C-0C94-45CB-AA50-BA8F24AF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07BEE-1C72-4DD4-AA68-98FF6E664C4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dirty="0"/>
              <a:t>A senhora pergunta se pode aplicar o gel imediatamente após o procedimento.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6087E-B2ED-4F51-8F95-47CC15E2FD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Sim, há fórmulas de uso imediato.</a:t>
            </a:r>
          </a:p>
          <a:p>
            <a:r>
              <a:rPr lang="pt-PT" dirty="0"/>
              <a:t>Deve aplicar apenas 3 dias após o procedimento.</a:t>
            </a:r>
          </a:p>
          <a:p>
            <a:r>
              <a:rPr lang="pt-PT" dirty="0"/>
              <a:t>Deve aplicar apenas 5 dias após o procedimento.</a:t>
            </a:r>
          </a:p>
          <a:p>
            <a:r>
              <a:rPr lang="pt-PT" dirty="0"/>
              <a:t>Nenhuma das anteriores.</a:t>
            </a:r>
          </a:p>
        </p:txBody>
      </p:sp>
    </p:spTree>
    <p:extLst>
      <p:ext uri="{BB962C8B-B14F-4D97-AF65-F5344CB8AC3E}">
        <p14:creationId xmlns:p14="http://schemas.microsoft.com/office/powerpoint/2010/main" val="3675497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DF8561-4DFB-4B19-8EA9-DFEB354D29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D6858C-0C94-45CB-AA50-BA8F24AF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07BEE-1C72-4DD4-AA68-98FF6E664C4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dirty="0"/>
              <a:t>Relativamente à proteção solar…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6087E-B2ED-4F51-8F95-47CC15E2FD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Deve colocar o protetor solar após secagem do gel de silicone.</a:t>
            </a:r>
          </a:p>
          <a:p>
            <a:r>
              <a:rPr lang="pt-PT" dirty="0"/>
              <a:t>Deve aplicar primeiro protetor solar e só depois o gel de silicone.</a:t>
            </a:r>
          </a:p>
          <a:p>
            <a:r>
              <a:rPr lang="pt-PT" dirty="0"/>
              <a:t>Não deve aplicar proteção solar.</a:t>
            </a:r>
          </a:p>
          <a:p>
            <a:r>
              <a:rPr lang="pt-PT" dirty="0"/>
              <a:t>Nenhuma das anteriores.</a:t>
            </a:r>
          </a:p>
        </p:txBody>
      </p:sp>
    </p:spTree>
    <p:extLst>
      <p:ext uri="{BB962C8B-B14F-4D97-AF65-F5344CB8AC3E}">
        <p14:creationId xmlns:p14="http://schemas.microsoft.com/office/powerpoint/2010/main" val="3369282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03F986-653E-4EC7-A489-AB13D3FC77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8C86E-B9CF-4D8A-947C-E87A5D237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9" t="38963" r="38333" b="11046"/>
          <a:stretch/>
        </p:blipFill>
        <p:spPr>
          <a:xfrm>
            <a:off x="4641452" y="4855"/>
            <a:ext cx="6809006" cy="3424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86AAD-CA8B-4579-A1A6-6791B863C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076" r="37667" b="24551"/>
          <a:stretch/>
        </p:blipFill>
        <p:spPr>
          <a:xfrm>
            <a:off x="841612" y="2907662"/>
            <a:ext cx="7599680" cy="256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3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87F40-D801-489C-AA7F-DEC9E489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Lesões da pele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CD340-148C-44ED-84CE-28C28B05B4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57" y="5894334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i="0" dirty="0"/>
              <a:t>Gonzalez AC, Costa TF, Andrade ZA, Medrado AR. Wound healing - A literature review. </a:t>
            </a:r>
            <a:r>
              <a:rPr lang="pt-PT" sz="1200" dirty="0"/>
              <a:t>An Bras Dermatol</a:t>
            </a:r>
            <a:r>
              <a:rPr lang="pt-PT" sz="1200" i="0" dirty="0"/>
              <a:t>. 2016;91(5):614–620</a:t>
            </a:r>
            <a:endParaRPr lang="pt-PT" sz="1200" dirty="0"/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A6C79F-4B96-461D-AC8B-7573A0AAE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508" y="1556792"/>
            <a:ext cx="6696891" cy="3772854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“</a:t>
            </a:r>
            <a:r>
              <a:rPr lang="pt-PT" i="1" dirty="0"/>
              <a:t>Uma ferida corresponde a uma perda de integridade da pele, que além da pele - ferida superficial pode atingir o tecido celular subcutâneo  e muscular - ferida profunda”.</a:t>
            </a:r>
          </a:p>
          <a:p>
            <a:pPr lvl="1"/>
            <a:r>
              <a:rPr lang="pt-PT" dirty="0"/>
              <a:t>Destruição do tecido.</a:t>
            </a:r>
          </a:p>
          <a:p>
            <a:pPr lvl="1"/>
            <a:endParaRPr lang="pt-PT" dirty="0"/>
          </a:p>
          <a:p>
            <a:pPr lvl="1"/>
            <a:r>
              <a:rPr lang="pt-PT" dirty="0"/>
              <a:t>Disrupção na pele.</a:t>
            </a:r>
          </a:p>
          <a:p>
            <a:pPr lvl="1"/>
            <a:endParaRPr lang="pt-PT" dirty="0"/>
          </a:p>
          <a:p>
            <a:pPr lvl="1"/>
            <a:r>
              <a:rPr lang="pt-PT" dirty="0"/>
              <a:t>Necessidade de regeneração.</a:t>
            </a:r>
          </a:p>
          <a:p>
            <a:pPr marL="1258887" lvl="1" indent="0">
              <a:buNone/>
            </a:pPr>
            <a:endParaRPr lang="pt-PT" dirty="0"/>
          </a:p>
          <a:p>
            <a:pPr lvl="1"/>
            <a:r>
              <a:rPr lang="pt-PT" dirty="0"/>
              <a:t>Perda da função da barreira cutânea.</a:t>
            </a:r>
          </a:p>
          <a:p>
            <a:pPr lvl="1"/>
            <a:endParaRPr lang="pt-PT" dirty="0"/>
          </a:p>
          <a:p>
            <a:pPr lvl="1"/>
            <a:r>
              <a:rPr lang="pt-PT" dirty="0"/>
              <a:t>Aparecimento de cicatrizes.</a:t>
            </a:r>
          </a:p>
          <a:p>
            <a:pPr lvl="1"/>
            <a:endParaRPr lang="pt-PT" dirty="0"/>
          </a:p>
          <a:p>
            <a:pPr lvl="1"/>
            <a:r>
              <a:rPr lang="pt-PT" dirty="0"/>
              <a:t>Elevada probabilidade de consequências crónicas se o processo de reparação não for o adequado.</a:t>
            </a:r>
          </a:p>
          <a:p>
            <a:endParaRPr lang="es-ES" dirty="0"/>
          </a:p>
        </p:txBody>
      </p:sp>
      <p:pic>
        <p:nvPicPr>
          <p:cNvPr id="5" name="Picture 2" descr="http://2.bp.blogspot.com/_75eSpiDkK6g/Ses6WQsjsRI/AAAAAAAAAkY/MQlSSY4HM3U/s400/atopicDermatitisEczema_4129_lg.jpg">
            <a:extLst>
              <a:ext uri="{FF2B5EF4-FFF2-40B4-BE49-F238E27FC236}">
                <a16:creationId xmlns:a16="http://schemas.microsoft.com/office/drawing/2014/main" id="{E2B0A9CF-CDAB-49FF-9710-261020283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3" b="5141"/>
          <a:stretch/>
        </p:blipFill>
        <p:spPr bwMode="auto">
          <a:xfrm>
            <a:off x="3170562" y="3190399"/>
            <a:ext cx="1308295" cy="1004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11">
            <a:extLst>
              <a:ext uri="{FF2B5EF4-FFF2-40B4-BE49-F238E27FC236}">
                <a16:creationId xmlns:a16="http://schemas.microsoft.com/office/drawing/2014/main" id="{839F5D4B-A68B-4BE0-9C7F-8C319D5160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64" t="26268" r="62381" b="59886"/>
          <a:stretch/>
        </p:blipFill>
        <p:spPr>
          <a:xfrm>
            <a:off x="1544963" y="1780427"/>
            <a:ext cx="1308295" cy="1012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12">
            <a:extLst>
              <a:ext uri="{FF2B5EF4-FFF2-40B4-BE49-F238E27FC236}">
                <a16:creationId xmlns:a16="http://schemas.microsoft.com/office/drawing/2014/main" id="{11C9C92D-9287-4097-9D97-DBB7C9C488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64" t="41301" r="62813" b="45238"/>
          <a:stretch/>
        </p:blipFill>
        <p:spPr>
          <a:xfrm>
            <a:off x="3170563" y="1822563"/>
            <a:ext cx="1308295" cy="1012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13">
            <a:extLst>
              <a:ext uri="{FF2B5EF4-FFF2-40B4-BE49-F238E27FC236}">
                <a16:creationId xmlns:a16="http://schemas.microsoft.com/office/drawing/2014/main" id="{A1E56386-B7F7-4C4E-8435-DEE85DF95B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64" t="57753" r="62813" b="29534"/>
          <a:stretch/>
        </p:blipFill>
        <p:spPr>
          <a:xfrm>
            <a:off x="1544963" y="3159887"/>
            <a:ext cx="1308295" cy="1026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tângulo 22">
            <a:extLst>
              <a:ext uri="{FF2B5EF4-FFF2-40B4-BE49-F238E27FC236}">
                <a16:creationId xmlns:a16="http://schemas.microsoft.com/office/drawing/2014/main" id="{4EAC0EB4-C05C-44A4-B032-201C315EFD1D}"/>
              </a:ext>
            </a:extLst>
          </p:cNvPr>
          <p:cNvSpPr/>
          <p:nvPr/>
        </p:nvSpPr>
        <p:spPr>
          <a:xfrm>
            <a:off x="1596348" y="4259976"/>
            <a:ext cx="2997424" cy="92333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pt-PT" b="1" i="0" u="none" strike="noStrike" baseline="0" dirty="0">
                <a:solidFill>
                  <a:schemeClr val="accent5">
                    <a:lumMod val="50000"/>
                  </a:schemeClr>
                </a:solidFill>
              </a:rPr>
              <a:t>A cicatrização é um  processo complexo  que atinge mais de  65% da população.</a:t>
            </a:r>
          </a:p>
        </p:txBody>
      </p:sp>
    </p:spTree>
    <p:extLst>
      <p:ext uri="{BB962C8B-B14F-4D97-AF65-F5344CB8AC3E}">
        <p14:creationId xmlns:p14="http://schemas.microsoft.com/office/powerpoint/2010/main" val="659801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03EC1-65EE-49DB-987E-C661D1A3B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Estrias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53B5B-56E3-4D78-A6F3-65125BDF18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57" y="5872516"/>
            <a:ext cx="11582443" cy="530099"/>
          </a:xfrm>
        </p:spPr>
        <p:txBody>
          <a:bodyPr>
            <a:normAutofit/>
          </a:bodyPr>
          <a:lstStyle/>
          <a:p>
            <a:r>
              <a:rPr lang="pt-PT" sz="1200" dirty="0"/>
              <a:t>Ud-Din, Sara &amp; McGeorge, D &amp; Bayat, Ardeshir. (2015). Topical management of striae distensae (stretch marks): Prevention and therapy of striae rubrae and albae. JEADV. 30</a:t>
            </a:r>
          </a:p>
        </p:txBody>
      </p:sp>
      <p:sp>
        <p:nvSpPr>
          <p:cNvPr id="4" name="Retângulo 12">
            <a:extLst>
              <a:ext uri="{FF2B5EF4-FFF2-40B4-BE49-F238E27FC236}">
                <a16:creationId xmlns:a16="http://schemas.microsoft.com/office/drawing/2014/main" id="{1A41478E-C74B-4091-9EDD-E7CB566E7B07}"/>
              </a:ext>
            </a:extLst>
          </p:cNvPr>
          <p:cNvSpPr/>
          <p:nvPr/>
        </p:nvSpPr>
        <p:spPr>
          <a:xfrm>
            <a:off x="263352" y="1750788"/>
            <a:ext cx="4635064" cy="362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indent="-265113">
              <a:lnSpc>
                <a:spcPct val="12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pt-PT" altLang="zh-CN" sz="2400" b="1" dirty="0">
                <a:solidFill>
                  <a:srgbClr val="325886"/>
                </a:solidFill>
              </a:rPr>
              <a:t>CAUSAS:</a:t>
            </a:r>
          </a:p>
          <a:p>
            <a:pPr marL="885825" indent="-34290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altLang="zh-CN" sz="2400" dirty="0">
                <a:solidFill>
                  <a:srgbClr val="325886"/>
                </a:solidFill>
              </a:rPr>
              <a:t>	Genética.</a:t>
            </a:r>
          </a:p>
          <a:p>
            <a:pPr marL="885825" indent="-34290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altLang="zh-CN" sz="2400" dirty="0">
                <a:solidFill>
                  <a:srgbClr val="325886"/>
                </a:solidFill>
              </a:rPr>
              <a:t>Alterações hormonais.</a:t>
            </a:r>
          </a:p>
          <a:p>
            <a:pPr marL="885825" indent="-34290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altLang="zh-CN" sz="2400" dirty="0">
                <a:solidFill>
                  <a:srgbClr val="325886"/>
                </a:solidFill>
              </a:rPr>
              <a:t>	Gravidez.</a:t>
            </a:r>
          </a:p>
          <a:p>
            <a:pPr marL="885825" indent="-34290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altLang="zh-CN" sz="2400" dirty="0">
                <a:solidFill>
                  <a:srgbClr val="325886"/>
                </a:solidFill>
              </a:rPr>
              <a:t>	Alterações de peso.</a:t>
            </a:r>
          </a:p>
          <a:p>
            <a:pPr marL="885825" indent="-34290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altLang="zh-CN" sz="2400" dirty="0">
                <a:solidFill>
                  <a:srgbClr val="325886"/>
                </a:solidFill>
              </a:rPr>
              <a:t>	Uso de corticoides.</a:t>
            </a:r>
          </a:p>
          <a:p>
            <a:pPr marL="885825" indent="-34290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altLang="zh-CN" sz="2400" dirty="0">
                <a:solidFill>
                  <a:srgbClr val="325886"/>
                </a:solidFill>
              </a:rPr>
              <a:t>	Musculação.</a:t>
            </a:r>
            <a:endParaRPr lang="en-US" altLang="zh-CN" sz="2400" dirty="0">
              <a:solidFill>
                <a:srgbClr val="325886"/>
              </a:solidFill>
            </a:endParaRPr>
          </a:p>
        </p:txBody>
      </p:sp>
      <p:pic>
        <p:nvPicPr>
          <p:cNvPr id="5" name="Picture 2" descr="https://encrypted-tbn1.google.com/images?q=tbn:ANd9GcRu-zYSxRD8Qi8p1AyP9l5ZFw5m1ve9ziCMAvflf65NDmPssXo">
            <a:extLst>
              <a:ext uri="{FF2B5EF4-FFF2-40B4-BE49-F238E27FC236}">
                <a16:creationId xmlns:a16="http://schemas.microsoft.com/office/drawing/2014/main" id="{0836403B-418C-4CDE-82E7-050293B17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865" y="2043431"/>
            <a:ext cx="1574273" cy="1238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5D2A3F4-C605-4FF8-A604-9A47D2DAF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53" y="192008"/>
            <a:ext cx="1511208" cy="1131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9">
            <a:extLst>
              <a:ext uri="{FF2B5EF4-FFF2-40B4-BE49-F238E27FC236}">
                <a16:creationId xmlns:a16="http://schemas.microsoft.com/office/drawing/2014/main" id="{3C42E124-BC6B-47FF-A5F9-D22F234F131A}"/>
              </a:ext>
            </a:extLst>
          </p:cNvPr>
          <p:cNvSpPr/>
          <p:nvPr/>
        </p:nvSpPr>
        <p:spPr>
          <a:xfrm>
            <a:off x="8859418" y="3299342"/>
            <a:ext cx="1562720" cy="43204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accent5">
                    <a:lumMod val="50000"/>
                  </a:schemeClr>
                </a:solidFill>
              </a:rPr>
              <a:t>Estria Rosada</a:t>
            </a:r>
          </a:p>
        </p:txBody>
      </p:sp>
      <p:sp>
        <p:nvSpPr>
          <p:cNvPr id="8" name="Rectângulo 12">
            <a:extLst>
              <a:ext uri="{FF2B5EF4-FFF2-40B4-BE49-F238E27FC236}">
                <a16:creationId xmlns:a16="http://schemas.microsoft.com/office/drawing/2014/main" id="{3BB92919-CB18-4A07-BFEE-331733D4B25D}"/>
              </a:ext>
            </a:extLst>
          </p:cNvPr>
          <p:cNvSpPr/>
          <p:nvPr/>
        </p:nvSpPr>
        <p:spPr>
          <a:xfrm>
            <a:off x="8796353" y="1349265"/>
            <a:ext cx="1511208" cy="43204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accent5">
                    <a:lumMod val="50000"/>
                  </a:schemeClr>
                </a:solidFill>
              </a:rPr>
              <a:t>Estria Nacarada</a:t>
            </a:r>
          </a:p>
        </p:txBody>
      </p:sp>
      <p:sp>
        <p:nvSpPr>
          <p:cNvPr id="9" name="Rectângulo 12">
            <a:extLst>
              <a:ext uri="{FF2B5EF4-FFF2-40B4-BE49-F238E27FC236}">
                <a16:creationId xmlns:a16="http://schemas.microsoft.com/office/drawing/2014/main" id="{1B436154-62DC-4A94-A951-AA3F1F3729A7}"/>
              </a:ext>
            </a:extLst>
          </p:cNvPr>
          <p:cNvSpPr/>
          <p:nvPr/>
        </p:nvSpPr>
        <p:spPr>
          <a:xfrm>
            <a:off x="8859418" y="5183921"/>
            <a:ext cx="1574274" cy="43204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accent5">
                    <a:lumMod val="50000"/>
                  </a:schemeClr>
                </a:solidFill>
              </a:rPr>
              <a:t>Estria Gravidez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4F462E-44B4-44CC-8303-0D375F019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8157" y="3923267"/>
            <a:ext cx="1574274" cy="1181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E8D1D0-AC11-4F22-A7EB-7BA8A6D3BE9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55281" y="1323139"/>
            <a:ext cx="4081437" cy="36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51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27CF3-88C7-4080-8BCA-1A920DBC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Estrias | Etiologia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4DB28-0169-47F4-AF72-2C269A9E6D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1611" y="5965104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Farahnik B, Park K, Kroumpouzos G, Murase J. Striae gravidarum: Risk factors, prevention, and management. Int J Womens Dermatol. 2016;3(2):77–85. </a:t>
            </a:r>
          </a:p>
        </p:txBody>
      </p:sp>
      <p:sp>
        <p:nvSpPr>
          <p:cNvPr id="4" name="Retângulo 12">
            <a:extLst>
              <a:ext uri="{FF2B5EF4-FFF2-40B4-BE49-F238E27FC236}">
                <a16:creationId xmlns:a16="http://schemas.microsoft.com/office/drawing/2014/main" id="{2305316D-6EA4-4CE0-BE7B-5C5225191B92}"/>
              </a:ext>
            </a:extLst>
          </p:cNvPr>
          <p:cNvSpPr/>
          <p:nvPr/>
        </p:nvSpPr>
        <p:spPr>
          <a:xfrm>
            <a:off x="1147534" y="1425094"/>
            <a:ext cx="967189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</a:pPr>
            <a:r>
              <a:rPr lang="pt-PT" altLang="zh-CN" b="1" dirty="0">
                <a:solidFill>
                  <a:schemeClr val="accent1"/>
                </a:solidFill>
                <a:ea typeface="SimSun" pitchFamily="2" charset="-122"/>
              </a:rPr>
              <a:t>Fatores endócrinos (</a:t>
            </a:r>
            <a:r>
              <a:rPr lang="es-ES" altLang="zh-CN" b="1" dirty="0">
                <a:solidFill>
                  <a:schemeClr val="accent1"/>
                </a:solidFill>
                <a:ea typeface="SimSun" pitchFamily="2" charset="-122"/>
              </a:rPr>
              <a:t>corticosteroides): </a:t>
            </a:r>
            <a:endParaRPr lang="pt-PT" altLang="zh-CN" b="1" dirty="0">
              <a:solidFill>
                <a:schemeClr val="accent1"/>
              </a:solidFill>
              <a:ea typeface="SimSun" pitchFamily="2" charset="-122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Aumento da </a:t>
            </a:r>
            <a:r>
              <a:rPr lang="es-ES" altLang="zh-CN" dirty="0" err="1">
                <a:solidFill>
                  <a:schemeClr val="accent1"/>
                </a:solidFill>
                <a:ea typeface="SimSun" pitchFamily="2" charset="-122"/>
              </a:rPr>
              <a:t>glucogénese</a:t>
            </a: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 –</a:t>
            </a:r>
            <a:r>
              <a:rPr lang="es-ES" altLang="zh-CN" dirty="0" err="1">
                <a:solidFill>
                  <a:schemeClr val="accent1"/>
                </a:solidFill>
                <a:ea typeface="SimSun" pitchFamily="2" charset="-122"/>
              </a:rPr>
              <a:t>diminuição</a:t>
            </a: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 metabolismo dérmico – menor </a:t>
            </a:r>
            <a:r>
              <a:rPr lang="es-ES" altLang="zh-CN" dirty="0" err="1">
                <a:solidFill>
                  <a:schemeClr val="accent1"/>
                </a:solidFill>
                <a:ea typeface="SimSun" pitchFamily="2" charset="-122"/>
              </a:rPr>
              <a:t>atividade</a:t>
            </a: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 fibroblastos.</a:t>
            </a:r>
            <a:r>
              <a:rPr lang="pt-PT" altLang="zh-CN" dirty="0">
                <a:solidFill>
                  <a:schemeClr val="accent1"/>
                </a:solidFill>
                <a:ea typeface="SimSun" pitchFamily="2" charset="-122"/>
              </a:rPr>
              <a:t>	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Aumento da </a:t>
            </a:r>
            <a:r>
              <a:rPr lang="es-ES" altLang="zh-CN" dirty="0" err="1">
                <a:solidFill>
                  <a:schemeClr val="accent1"/>
                </a:solidFill>
                <a:ea typeface="SimSun" pitchFamily="2" charset="-122"/>
              </a:rPr>
              <a:t>lipólise</a:t>
            </a: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 – </a:t>
            </a:r>
            <a:r>
              <a:rPr lang="es-ES" altLang="zh-CN" dirty="0" err="1">
                <a:solidFill>
                  <a:schemeClr val="accent1"/>
                </a:solidFill>
                <a:ea typeface="SimSun" pitchFamily="2" charset="-122"/>
              </a:rPr>
              <a:t>mobilização</a:t>
            </a: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 </a:t>
            </a:r>
            <a:r>
              <a:rPr lang="es-ES" altLang="zh-CN" dirty="0" err="1">
                <a:solidFill>
                  <a:schemeClr val="accent1"/>
                </a:solidFill>
                <a:ea typeface="SimSun" pitchFamily="2" charset="-122"/>
              </a:rPr>
              <a:t>tecido</a:t>
            </a: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 adiposo subcutáneo – aumento flacidez.</a:t>
            </a:r>
            <a:r>
              <a:rPr lang="pt-PT" altLang="zh-CN" dirty="0">
                <a:solidFill>
                  <a:schemeClr val="accent1"/>
                </a:solidFill>
                <a:ea typeface="SimSun" pitchFamily="2" charset="-122"/>
              </a:rPr>
              <a:t>	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Menor </a:t>
            </a:r>
            <a:r>
              <a:rPr lang="es-ES" altLang="zh-CN" dirty="0" err="1">
                <a:solidFill>
                  <a:schemeClr val="accent1"/>
                </a:solidFill>
                <a:ea typeface="SimSun" pitchFamily="2" charset="-122"/>
              </a:rPr>
              <a:t>síntese</a:t>
            </a: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 de fibras elásticas e de </a:t>
            </a:r>
            <a:r>
              <a:rPr lang="es-ES" altLang="zh-CN" dirty="0" err="1">
                <a:solidFill>
                  <a:schemeClr val="accent1"/>
                </a:solidFill>
                <a:ea typeface="SimSun" pitchFamily="2" charset="-122"/>
              </a:rPr>
              <a:t>colagénio</a:t>
            </a: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Aumento mineralocorticoides – edema.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Menor </a:t>
            </a:r>
            <a:r>
              <a:rPr lang="es-ES" altLang="zh-CN" dirty="0" err="1">
                <a:solidFill>
                  <a:schemeClr val="accent1"/>
                </a:solidFill>
                <a:ea typeface="SimSun" pitchFamily="2" charset="-122"/>
              </a:rPr>
              <a:t>resistência</a:t>
            </a: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 dos </a:t>
            </a:r>
            <a:r>
              <a:rPr lang="es-ES" altLang="zh-CN" dirty="0" err="1">
                <a:solidFill>
                  <a:schemeClr val="accent1"/>
                </a:solidFill>
                <a:ea typeface="SimSun" pitchFamily="2" charset="-122"/>
              </a:rPr>
              <a:t>tecidos</a:t>
            </a: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 à </a:t>
            </a:r>
            <a:r>
              <a:rPr lang="es-ES" altLang="zh-CN" dirty="0" err="1">
                <a:solidFill>
                  <a:schemeClr val="accent1"/>
                </a:solidFill>
                <a:ea typeface="SimSun" pitchFamily="2" charset="-122"/>
              </a:rPr>
              <a:t>tensão</a:t>
            </a: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altLang="zh-CN" dirty="0" err="1">
                <a:solidFill>
                  <a:schemeClr val="accent1"/>
                </a:solidFill>
                <a:ea typeface="SimSun" pitchFamily="2" charset="-122"/>
              </a:rPr>
              <a:t>Perda</a:t>
            </a: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 de </a:t>
            </a:r>
            <a:r>
              <a:rPr lang="es-ES" altLang="zh-CN" dirty="0" err="1">
                <a:solidFill>
                  <a:schemeClr val="accent1"/>
                </a:solidFill>
                <a:ea typeface="SimSun" pitchFamily="2" charset="-122"/>
              </a:rPr>
              <a:t>elasticidade</a:t>
            </a: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, potencial ruptura de </a:t>
            </a:r>
            <a:r>
              <a:rPr lang="es-ES" altLang="zh-CN" dirty="0" err="1">
                <a:solidFill>
                  <a:schemeClr val="accent1"/>
                </a:solidFill>
                <a:ea typeface="SimSun" pitchFamily="2" charset="-122"/>
              </a:rPr>
              <a:t>colagénio</a:t>
            </a: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 e elastina – </a:t>
            </a:r>
            <a:r>
              <a:rPr lang="es-ES" altLang="zh-CN" dirty="0" err="1">
                <a:solidFill>
                  <a:schemeClr val="accent1"/>
                </a:solidFill>
                <a:ea typeface="SimSun" pitchFamily="2" charset="-122"/>
              </a:rPr>
              <a:t>degradação</a:t>
            </a: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 elastina.</a:t>
            </a:r>
          </a:p>
        </p:txBody>
      </p:sp>
      <p:sp>
        <p:nvSpPr>
          <p:cNvPr id="5" name="Retângulo 5">
            <a:extLst>
              <a:ext uri="{FF2B5EF4-FFF2-40B4-BE49-F238E27FC236}">
                <a16:creationId xmlns:a16="http://schemas.microsoft.com/office/drawing/2014/main" id="{BDDD2669-0F7B-4DB1-A1DA-3D5116795817}"/>
              </a:ext>
            </a:extLst>
          </p:cNvPr>
          <p:cNvSpPr/>
          <p:nvPr/>
        </p:nvSpPr>
        <p:spPr>
          <a:xfrm>
            <a:off x="1147534" y="3854885"/>
            <a:ext cx="598478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</a:pPr>
            <a:r>
              <a:rPr lang="pt-PT" altLang="zh-CN" b="1" dirty="0">
                <a:solidFill>
                  <a:schemeClr val="accent1"/>
                </a:solidFill>
                <a:ea typeface="SimSun" pitchFamily="2" charset="-122"/>
              </a:rPr>
              <a:t>Fatores endócrinos (</a:t>
            </a:r>
            <a:r>
              <a:rPr lang="es-ES" altLang="zh-CN" b="1" dirty="0" err="1">
                <a:solidFill>
                  <a:schemeClr val="accent1"/>
                </a:solidFill>
                <a:ea typeface="SimSun" pitchFamily="2" charset="-122"/>
              </a:rPr>
              <a:t>estrogénios</a:t>
            </a:r>
            <a:r>
              <a:rPr lang="es-ES" altLang="zh-CN" b="1" dirty="0">
                <a:solidFill>
                  <a:schemeClr val="accent1"/>
                </a:solidFill>
                <a:ea typeface="SimSun" pitchFamily="2" charset="-122"/>
              </a:rPr>
              <a:t>):</a:t>
            </a:r>
            <a:endParaRPr lang="pt-PT" altLang="zh-CN" b="1" dirty="0">
              <a:solidFill>
                <a:schemeClr val="accent1"/>
              </a:solidFill>
              <a:ea typeface="SimSun" pitchFamily="2" charset="-122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Aumento da </a:t>
            </a:r>
            <a:r>
              <a:rPr lang="es-ES" altLang="zh-CN" dirty="0" err="1">
                <a:solidFill>
                  <a:schemeClr val="accent1"/>
                </a:solidFill>
                <a:ea typeface="SimSun" pitchFamily="2" charset="-122"/>
              </a:rPr>
              <a:t>retenção</a:t>
            </a: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 de agua – edema.</a:t>
            </a:r>
            <a:endParaRPr lang="pt-PT" altLang="zh-CN" dirty="0">
              <a:solidFill>
                <a:schemeClr val="accent1"/>
              </a:solidFill>
              <a:ea typeface="SimSun" pitchFamily="2" charset="-122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Menores </a:t>
            </a:r>
            <a:r>
              <a:rPr lang="es-ES" altLang="zh-CN" dirty="0" err="1">
                <a:solidFill>
                  <a:schemeClr val="accent1"/>
                </a:solidFill>
                <a:ea typeface="SimSun" pitchFamily="2" charset="-122"/>
              </a:rPr>
              <a:t>níveis</a:t>
            </a: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 de elastina e </a:t>
            </a:r>
            <a:r>
              <a:rPr lang="es-ES" altLang="zh-CN" dirty="0" err="1">
                <a:solidFill>
                  <a:schemeClr val="accent1"/>
                </a:solidFill>
                <a:ea typeface="SimSun" pitchFamily="2" charset="-122"/>
              </a:rPr>
              <a:t>colagénio</a:t>
            </a:r>
            <a:r>
              <a:rPr lang="es-ES" altLang="zh-CN" dirty="0">
                <a:solidFill>
                  <a:schemeClr val="accent1"/>
                </a:solidFill>
                <a:ea typeface="SimSun" pitchFamily="2" charset="-122"/>
              </a:rPr>
              <a:t>–aumento flacidez.</a:t>
            </a:r>
            <a:r>
              <a:rPr lang="pt-PT" altLang="zh-CN" dirty="0">
                <a:solidFill>
                  <a:schemeClr val="accent5">
                    <a:lumMod val="75000"/>
                  </a:schemeClr>
                </a:solidFill>
                <a:ea typeface="SimSun" pitchFamily="2" charset="-122"/>
              </a:rPr>
              <a:t>	</a:t>
            </a:r>
          </a:p>
        </p:txBody>
      </p:sp>
      <p:sp>
        <p:nvSpPr>
          <p:cNvPr id="6" name="Retângulo 6">
            <a:extLst>
              <a:ext uri="{FF2B5EF4-FFF2-40B4-BE49-F238E27FC236}">
                <a16:creationId xmlns:a16="http://schemas.microsoft.com/office/drawing/2014/main" id="{43839251-CB6C-4ACD-A0BD-8784AFC8E631}"/>
              </a:ext>
            </a:extLst>
          </p:cNvPr>
          <p:cNvSpPr/>
          <p:nvPr/>
        </p:nvSpPr>
        <p:spPr>
          <a:xfrm>
            <a:off x="1147534" y="5110613"/>
            <a:ext cx="40441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</a:pPr>
            <a:r>
              <a:rPr lang="pt-PT" altLang="zh-CN" b="1" dirty="0">
                <a:solidFill>
                  <a:schemeClr val="accent1"/>
                </a:solidFill>
                <a:ea typeface="SimSun" pitchFamily="2" charset="-122"/>
              </a:rPr>
              <a:t>Fatores mecânicos:</a:t>
            </a:r>
          </a:p>
          <a:p>
            <a:pPr marL="285750" indent="-285750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altLang="zh-CN" dirty="0">
                <a:solidFill>
                  <a:schemeClr val="accent1"/>
                </a:solidFill>
                <a:ea typeface="SimSun" pitchFamily="2" charset="-122"/>
              </a:rPr>
              <a:t>Distensão rápida de tecidos.</a:t>
            </a:r>
          </a:p>
        </p:txBody>
      </p:sp>
      <p:pic>
        <p:nvPicPr>
          <p:cNvPr id="7" name="Picture 2" descr="Resultado de imagem para estrias">
            <a:hlinkClick r:id="rId2"/>
            <a:extLst>
              <a:ext uri="{FF2B5EF4-FFF2-40B4-BE49-F238E27FC236}">
                <a16:creationId xmlns:a16="http://schemas.microsoft.com/office/drawing/2014/main" id="{E9D38ECA-7466-4B81-B93C-52772860F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47" y="4086183"/>
            <a:ext cx="1948310" cy="1383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onte: Google">
            <a:extLst>
              <a:ext uri="{FF2B5EF4-FFF2-40B4-BE49-F238E27FC236}">
                <a16:creationId xmlns:a16="http://schemas.microsoft.com/office/drawing/2014/main" id="{0B96C529-6CAC-4E8B-9656-4AA9B1D0F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072" y="4154938"/>
            <a:ext cx="2052723" cy="1182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985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8EBFC6-118B-4938-A0B1-482EFD2C68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49420-2E5E-4E5B-9A2F-FCDBF2A73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solidFill>
                  <a:schemeClr val="accent1"/>
                </a:solidFill>
              </a:rPr>
              <a:t>Senhora com 29 anos grávida.</a:t>
            </a:r>
          </a:p>
          <a:p>
            <a:r>
              <a:rPr lang="pt-PT" dirty="0">
                <a:solidFill>
                  <a:schemeClr val="accent1"/>
                </a:solidFill>
              </a:rPr>
              <a:t>Está na 14ª semana de gestação.</a:t>
            </a:r>
          </a:p>
          <a:p>
            <a:r>
              <a:rPr lang="pt-PT" dirty="0">
                <a:solidFill>
                  <a:schemeClr val="accent1"/>
                </a:solidFill>
              </a:rPr>
              <a:t>Aumento 8 Kg.</a:t>
            </a:r>
          </a:p>
          <a:p>
            <a:r>
              <a:rPr lang="pt-PT" dirty="0">
                <a:solidFill>
                  <a:schemeClr val="accent1"/>
                </a:solidFill>
              </a:rPr>
              <a:t>Refere que lhe apareceram estrias na barriga.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66C0E-A8D1-42BA-9867-428E0145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Caso prático 3</a:t>
            </a:r>
          </a:p>
        </p:txBody>
      </p:sp>
    </p:spTree>
    <p:extLst>
      <p:ext uri="{BB962C8B-B14F-4D97-AF65-F5344CB8AC3E}">
        <p14:creationId xmlns:p14="http://schemas.microsoft.com/office/powerpoint/2010/main" val="438881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7BC9D2-2373-42A5-AF42-058AC3C0E8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B3684A-81AE-4A4B-9BC8-89BE54A10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456FD-EDA2-4DAA-B763-CD791FB3BB2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dirty="0"/>
              <a:t>A aplicação de um cuidado anti-estrias deve ser efetuada?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5D729-61AD-438F-B22C-C2969FA77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Apenas durante a gravidez.</a:t>
            </a:r>
          </a:p>
          <a:p>
            <a:r>
              <a:rPr lang="pt-PT" dirty="0"/>
              <a:t>Na gravidez apenas após o primeiro trimestre.</a:t>
            </a:r>
          </a:p>
          <a:p>
            <a:r>
              <a:rPr lang="pt-PT" dirty="0"/>
              <a:t>Durante e após a gravidez.</a:t>
            </a:r>
          </a:p>
          <a:p>
            <a:r>
              <a:rPr lang="pt-PT" dirty="0"/>
              <a:t>Nenhuma das anteriores.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55115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4BB42-7D8D-4487-B731-DE7C24D5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Cuidado preventivo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DDDB4836-7D60-47AD-AD50-22522653D44E}"/>
              </a:ext>
            </a:extLst>
          </p:cNvPr>
          <p:cNvSpPr txBox="1">
            <a:spLocks/>
          </p:cNvSpPr>
          <p:nvPr/>
        </p:nvSpPr>
        <p:spPr>
          <a:xfrm>
            <a:off x="1318320" y="1507910"/>
            <a:ext cx="10264080" cy="4297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2200" b="1" dirty="0">
                <a:solidFill>
                  <a:schemeClr val="accent1"/>
                </a:solidFill>
              </a:rPr>
              <a:t>Objetivos: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200" dirty="0">
                <a:solidFill>
                  <a:schemeClr val="accent1"/>
                </a:solidFill>
              </a:rPr>
              <a:t>Manter e </a:t>
            </a:r>
            <a:r>
              <a:rPr lang="pt-PT" sz="2200" b="1" dirty="0">
                <a:solidFill>
                  <a:schemeClr val="accent1"/>
                </a:solidFill>
              </a:rPr>
              <a:t>melhorar a estrutura dérmica </a:t>
            </a:r>
            <a:r>
              <a:rPr lang="pt-PT" sz="2200" dirty="0">
                <a:solidFill>
                  <a:schemeClr val="accent1"/>
                </a:solidFill>
              </a:rPr>
              <a:t>elasticidade para resistir ao estiramento da pele.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pt-PT" sz="22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200" dirty="0">
                <a:solidFill>
                  <a:schemeClr val="accent1"/>
                </a:solidFill>
              </a:rPr>
              <a:t>Massagem: estimular a microcirculação. Ativar a circulação sanguínea com massagem ou exercício.</a:t>
            </a:r>
          </a:p>
          <a:p>
            <a:pPr marL="0" indent="0">
              <a:spcBef>
                <a:spcPts val="0"/>
              </a:spcBef>
              <a:buNone/>
            </a:pPr>
            <a:endParaRPr lang="pt-PT" sz="22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2200" b="1" dirty="0">
                <a:solidFill>
                  <a:schemeClr val="accent1"/>
                </a:solidFill>
              </a:rPr>
              <a:t>Abordagem: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200" dirty="0">
                <a:solidFill>
                  <a:schemeClr val="accent1"/>
                </a:solidFill>
              </a:rPr>
              <a:t>Dermatologia e Cosmética.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200" dirty="0">
                <a:solidFill>
                  <a:schemeClr val="accent1"/>
                </a:solidFill>
              </a:rPr>
              <a:t>Estéticos: laser, peelings, injeção colagénio, radiofrequência, microdermoabrasão. </a:t>
            </a:r>
            <a:endParaRPr lang="pt-PT" sz="2400" dirty="0">
              <a:solidFill>
                <a:schemeClr val="accent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CEFE079-1227-4989-9794-3DF82FE5177B}"/>
              </a:ext>
            </a:extLst>
          </p:cNvPr>
          <p:cNvSpPr txBox="1">
            <a:spLocks/>
          </p:cNvSpPr>
          <p:nvPr/>
        </p:nvSpPr>
        <p:spPr>
          <a:xfrm>
            <a:off x="507192" y="5922829"/>
            <a:ext cx="11582443" cy="29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i="1" kern="1200">
                <a:solidFill>
                  <a:srgbClr val="2420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/>
              <a:t>Farahnik B, Park K, Kroumpouzos G, Murase J. Striae gravidarum: Risk factors, prevention, and management. Int J Womens Dermatol. 2016;3(2):77–85. </a:t>
            </a:r>
          </a:p>
        </p:txBody>
      </p:sp>
    </p:spTree>
    <p:extLst>
      <p:ext uri="{BB962C8B-B14F-4D97-AF65-F5344CB8AC3E}">
        <p14:creationId xmlns:p14="http://schemas.microsoft.com/office/powerpoint/2010/main" val="4160692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A3C4C-186C-4CDF-AC8C-E13CCD34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Ingredientes ativos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AC6F8-E226-484B-BC1A-A5F905F70A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546" y="5952845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>
                <a:latin typeface="+mj-lt"/>
              </a:rPr>
              <a:t>Alternative Medicine Review Volume 12, Number 1 2007</a:t>
            </a:r>
          </a:p>
          <a:p>
            <a:endParaRPr lang="pt-PT" dirty="0"/>
          </a:p>
        </p:txBody>
      </p:sp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1F6887C8-DE7E-4F74-A1DF-7B4C170A8CC1}"/>
              </a:ext>
            </a:extLst>
          </p:cNvPr>
          <p:cNvSpPr txBox="1">
            <a:spLocks/>
          </p:cNvSpPr>
          <p:nvPr/>
        </p:nvSpPr>
        <p:spPr>
          <a:xfrm>
            <a:off x="609600" y="757574"/>
            <a:ext cx="10545008" cy="50476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t-PT" sz="2100" b="1" dirty="0">
                <a:solidFill>
                  <a:schemeClr val="accent1"/>
                </a:solidFill>
              </a:rPr>
              <a:t>Estimulantes da actividade de Fibroblasto.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100" dirty="0">
                <a:solidFill>
                  <a:schemeClr val="accent1"/>
                </a:solidFill>
              </a:rPr>
              <a:t>Melhorar estrutura da derme através da estimulação de fibroblastos mais macromoléculas que constituem a matriz extracelular dérmica.</a:t>
            </a:r>
          </a:p>
          <a:p>
            <a:pPr marL="0" indent="0">
              <a:spcBef>
                <a:spcPts val="0"/>
              </a:spcBef>
              <a:buNone/>
            </a:pPr>
            <a:endParaRPr lang="pt-PT" sz="21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2100" b="1" dirty="0">
                <a:solidFill>
                  <a:schemeClr val="accent1"/>
                </a:solidFill>
              </a:rPr>
              <a:t>Asiaticósidos.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100" dirty="0">
                <a:solidFill>
                  <a:schemeClr val="accent1"/>
                </a:solidFill>
              </a:rPr>
              <a:t>Extracto de Centella asiática (propriedades bio estimulantes, anti varicosas, anti-celulíticas e aceleradoras da cicatrização)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100" dirty="0">
                <a:solidFill>
                  <a:schemeClr val="accent1"/>
                </a:solidFill>
              </a:rPr>
              <a:t>Estimulam a proliferação de fibroblastos e produção de fibras de colagénio e elastina.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pt-PT" sz="21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2100" b="1" dirty="0">
                <a:solidFill>
                  <a:schemeClr val="accent1"/>
                </a:solidFill>
              </a:rPr>
              <a:t>Silicio.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100" dirty="0" err="1">
                <a:solidFill>
                  <a:schemeClr val="accent1"/>
                </a:solidFill>
              </a:rPr>
              <a:t>Regeneração</a:t>
            </a:r>
            <a:r>
              <a:rPr lang="es-ES" sz="2100" dirty="0">
                <a:solidFill>
                  <a:schemeClr val="accent1"/>
                </a:solidFill>
              </a:rPr>
              <a:t> das fibras de </a:t>
            </a:r>
            <a:r>
              <a:rPr lang="es-ES" sz="2100" dirty="0" err="1">
                <a:solidFill>
                  <a:schemeClr val="accent1"/>
                </a:solidFill>
              </a:rPr>
              <a:t>colagénio</a:t>
            </a:r>
            <a:r>
              <a:rPr lang="es-ES" sz="2100" dirty="0">
                <a:solidFill>
                  <a:schemeClr val="accent1"/>
                </a:solidFill>
              </a:rPr>
              <a:t> e elastina.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100" dirty="0">
                <a:solidFill>
                  <a:schemeClr val="accent1"/>
                </a:solidFill>
              </a:rPr>
              <a:t>Presente em </a:t>
            </a:r>
            <a:r>
              <a:rPr lang="es-ES" sz="2100" dirty="0" err="1">
                <a:solidFill>
                  <a:schemeClr val="accent1"/>
                </a:solidFill>
              </a:rPr>
              <a:t>extratos</a:t>
            </a:r>
            <a:r>
              <a:rPr lang="es-ES" sz="2100" dirty="0">
                <a:solidFill>
                  <a:schemeClr val="accent1"/>
                </a:solidFill>
              </a:rPr>
              <a:t> </a:t>
            </a:r>
            <a:r>
              <a:rPr lang="es-ES" sz="2100" dirty="0" err="1">
                <a:solidFill>
                  <a:schemeClr val="accent1"/>
                </a:solidFill>
              </a:rPr>
              <a:t>vegetais</a:t>
            </a:r>
            <a:r>
              <a:rPr lang="es-ES" sz="2100" dirty="0">
                <a:solidFill>
                  <a:schemeClr val="accent1"/>
                </a:solidFill>
              </a:rPr>
              <a:t>, como </a:t>
            </a:r>
            <a:r>
              <a:rPr lang="es-ES" sz="2100" dirty="0" err="1">
                <a:solidFill>
                  <a:schemeClr val="accent1"/>
                </a:solidFill>
              </a:rPr>
              <a:t>hera</a:t>
            </a:r>
            <a:r>
              <a:rPr lang="es-ES" sz="2100" dirty="0">
                <a:solidFill>
                  <a:schemeClr val="accent1"/>
                </a:solidFill>
              </a:rPr>
              <a:t> </a:t>
            </a:r>
            <a:r>
              <a:rPr lang="es-ES" sz="2100" dirty="0" err="1">
                <a:solidFill>
                  <a:schemeClr val="accent1"/>
                </a:solidFill>
              </a:rPr>
              <a:t>trepadeira</a:t>
            </a:r>
            <a:r>
              <a:rPr lang="es-ES" sz="2100" dirty="0">
                <a:solidFill>
                  <a:schemeClr val="accent1"/>
                </a:solidFill>
              </a:rPr>
              <a:t>, </a:t>
            </a:r>
            <a:r>
              <a:rPr lang="es-ES" sz="2100" dirty="0" err="1">
                <a:solidFill>
                  <a:schemeClr val="accent1"/>
                </a:solidFill>
              </a:rPr>
              <a:t>cavalinha</a:t>
            </a:r>
            <a:r>
              <a:rPr lang="es-ES" sz="2100" dirty="0">
                <a:solidFill>
                  <a:schemeClr val="accent1"/>
                </a:solidFill>
              </a:rPr>
              <a:t> e em </a:t>
            </a:r>
            <a:r>
              <a:rPr lang="es-ES" sz="2100" dirty="0" err="1">
                <a:solidFill>
                  <a:schemeClr val="accent1"/>
                </a:solidFill>
              </a:rPr>
              <a:t>silanois</a:t>
            </a:r>
            <a:r>
              <a:rPr lang="es-ES" sz="2100" dirty="0">
                <a:solidFill>
                  <a:schemeClr val="accent1"/>
                </a:solidFill>
              </a:rPr>
              <a:t> ex: </a:t>
            </a:r>
            <a:r>
              <a:rPr lang="es-ES" sz="2100" dirty="0" err="1">
                <a:solidFill>
                  <a:schemeClr val="accent1"/>
                </a:solidFill>
              </a:rPr>
              <a:t>manuronato</a:t>
            </a:r>
            <a:r>
              <a:rPr lang="es-ES" sz="2100" dirty="0">
                <a:solidFill>
                  <a:schemeClr val="accent1"/>
                </a:solidFill>
              </a:rPr>
              <a:t> de </a:t>
            </a:r>
            <a:r>
              <a:rPr lang="es-ES" sz="2100" dirty="0" err="1">
                <a:solidFill>
                  <a:schemeClr val="accent1"/>
                </a:solidFill>
              </a:rPr>
              <a:t>monometiltrisilanol</a:t>
            </a:r>
            <a:r>
              <a:rPr lang="pt-PT" sz="21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000" b="1" dirty="0">
                <a:solidFill>
                  <a:schemeClr val="accent1"/>
                </a:solidFill>
              </a:rPr>
              <a:t>Hidratantes.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chemeClr val="accent1"/>
                </a:solidFill>
              </a:rPr>
              <a:t>Ureia, alantoína, ácido láctico, glicerina, ácido hialurónico.</a:t>
            </a:r>
            <a:endParaRPr lang="pt-PT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45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A3C4C-186C-4CDF-AC8C-E13CCD34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Ingredientes ativos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AC6F8-E226-484B-BC1A-A5F905F70A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5896704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>
                <a:latin typeface="+mj-lt"/>
              </a:rPr>
              <a:t>Alternative Medicine Review Volume 12, Number 1 2007</a:t>
            </a:r>
          </a:p>
          <a:p>
            <a:endParaRPr lang="pt-PT" dirty="0"/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FAF66091-9A56-48A7-B21B-E88EA5F64E5A}"/>
              </a:ext>
            </a:extLst>
          </p:cNvPr>
          <p:cNvSpPr txBox="1">
            <a:spLocks/>
          </p:cNvSpPr>
          <p:nvPr/>
        </p:nvSpPr>
        <p:spPr>
          <a:xfrm>
            <a:off x="691952" y="1629336"/>
            <a:ext cx="11042848" cy="385706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t-PT" sz="2100" b="1" dirty="0">
                <a:solidFill>
                  <a:schemeClr val="accent1"/>
                </a:solidFill>
              </a:rPr>
              <a:t>Elementos nutritivos: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100" dirty="0">
                <a:solidFill>
                  <a:schemeClr val="accent1"/>
                </a:solidFill>
              </a:rPr>
              <a:t>Estimular a síntese de elastina e colagénio.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100" dirty="0">
                <a:solidFill>
                  <a:schemeClr val="accent1"/>
                </a:solidFill>
              </a:rPr>
              <a:t>Hidrolisado de colagénio, fornecendo aa necessários à síntese endógena, com elevada proporção de prolina e hidroxiprolina.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100" dirty="0">
                <a:solidFill>
                  <a:schemeClr val="accent1"/>
                </a:solidFill>
              </a:rPr>
              <a:t>Hidrolizado de colagénio e elastina.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pt-PT" sz="21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PT" sz="21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t-PT" sz="2100" b="1" dirty="0">
                <a:solidFill>
                  <a:schemeClr val="accent1"/>
                </a:solidFill>
              </a:rPr>
              <a:t>Elementos plásticos: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PT" sz="2100" dirty="0">
                <a:solidFill>
                  <a:schemeClr val="accent1"/>
                </a:solidFill>
              </a:rPr>
              <a:t>Óleo de gérmen de trigo.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PT" sz="2100" dirty="0">
                <a:solidFill>
                  <a:schemeClr val="accent1"/>
                </a:solidFill>
              </a:rPr>
              <a:t>Óleo de rosa mosqueta.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PT" sz="2100" dirty="0">
                <a:solidFill>
                  <a:schemeClr val="accent1"/>
                </a:solidFill>
              </a:rPr>
              <a:t>Óleo de Jojoba.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PT" sz="2100" dirty="0">
                <a:solidFill>
                  <a:schemeClr val="accent1"/>
                </a:solidFill>
              </a:rPr>
              <a:t>Óleo de Borragem.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PT" sz="2100" dirty="0">
                <a:solidFill>
                  <a:schemeClr val="accent1"/>
                </a:solidFill>
              </a:rPr>
              <a:t>Óleo de Cártamo.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pt-PT" sz="21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2100" b="1" dirty="0">
                <a:solidFill>
                  <a:schemeClr val="accent1"/>
                </a:solidFill>
              </a:rPr>
              <a:t>Peptidos.</a:t>
            </a:r>
          </a:p>
          <a:p>
            <a:pPr marL="0" indent="0">
              <a:spcBef>
                <a:spcPts val="0"/>
              </a:spcBef>
              <a:buNone/>
            </a:pPr>
            <a:endParaRPr lang="pt-PT" sz="21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PT" sz="21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17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0CCE-D7EC-430E-A6A2-C5CEFAB90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Gel de silicone | Estudo clínico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9BC66-970E-446D-B823-3761E82A9C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715" y="5948459"/>
            <a:ext cx="11582443" cy="295162"/>
          </a:xfrm>
        </p:spPr>
        <p:txBody>
          <a:bodyPr>
            <a:normAutofit/>
          </a:bodyPr>
          <a:lstStyle/>
          <a:p>
            <a:r>
              <a:rPr lang="en-US" sz="1200" dirty="0"/>
              <a:t>Simona </a:t>
            </a:r>
            <a:r>
              <a:rPr lang="en-US" sz="1200" dirty="0" err="1"/>
              <a:t>Málková</a:t>
            </a:r>
            <a:r>
              <a:rPr lang="en-US" sz="1200" dirty="0"/>
              <a:t>, The effect of an innovative gel in the prevention and treatment of striae </a:t>
            </a:r>
            <a:r>
              <a:rPr lang="en-US" sz="1200" dirty="0" err="1"/>
              <a:t>distensae</a:t>
            </a:r>
            <a:r>
              <a:rPr lang="en-US" sz="1200" dirty="0"/>
              <a:t>, New EU Magazine of Medicine 1–4 /2014</a:t>
            </a:r>
            <a:endParaRPr lang="pt-PT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16B2D-7386-4ECC-AF7C-AA3007E777A0}"/>
              </a:ext>
            </a:extLst>
          </p:cNvPr>
          <p:cNvSpPr/>
          <p:nvPr/>
        </p:nvSpPr>
        <p:spPr>
          <a:xfrm>
            <a:off x="893698" y="1506768"/>
            <a:ext cx="103327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1"/>
                </a:solidFill>
              </a:rPr>
              <a:t>Objectivo</a:t>
            </a:r>
            <a:r>
              <a:rPr lang="en-US" sz="2400" b="1" dirty="0">
                <a:solidFill>
                  <a:schemeClr val="accent1"/>
                </a:solidFill>
              </a:rPr>
              <a:t>:</a:t>
            </a:r>
          </a:p>
          <a:p>
            <a:pPr algn="just"/>
            <a:r>
              <a:rPr lang="en-US" sz="2400" dirty="0" err="1">
                <a:solidFill>
                  <a:schemeClr val="accent1"/>
                </a:solidFill>
              </a:rPr>
              <a:t>Avaliar</a:t>
            </a:r>
            <a:r>
              <a:rPr lang="en-US" sz="2400" dirty="0">
                <a:solidFill>
                  <a:schemeClr val="accent1"/>
                </a:solidFill>
              </a:rPr>
              <a:t> a </a:t>
            </a:r>
            <a:r>
              <a:rPr lang="en-US" sz="2400" dirty="0" err="1">
                <a:solidFill>
                  <a:schemeClr val="accent1"/>
                </a:solidFill>
              </a:rPr>
              <a:t>eficácia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clínica</a:t>
            </a:r>
            <a:r>
              <a:rPr lang="en-US" sz="2400" dirty="0">
                <a:solidFill>
                  <a:schemeClr val="accent1"/>
                </a:solidFill>
              </a:rPr>
              <a:t> de um gel de silicone </a:t>
            </a:r>
            <a:r>
              <a:rPr lang="en-US" sz="2400" dirty="0" err="1">
                <a:solidFill>
                  <a:schemeClr val="accent1"/>
                </a:solidFill>
              </a:rPr>
              <a:t>na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prevenção</a:t>
            </a:r>
            <a:r>
              <a:rPr lang="en-US" sz="2400" dirty="0">
                <a:solidFill>
                  <a:schemeClr val="accent1"/>
                </a:solidFill>
              </a:rPr>
              <a:t> e </a:t>
            </a:r>
            <a:r>
              <a:rPr lang="en-US" sz="2400" dirty="0" err="1">
                <a:solidFill>
                  <a:schemeClr val="accent1"/>
                </a:solidFill>
              </a:rPr>
              <a:t>tratamento</a:t>
            </a:r>
            <a:r>
              <a:rPr lang="en-US" sz="2400" dirty="0">
                <a:solidFill>
                  <a:schemeClr val="accent1"/>
                </a:solidFill>
              </a:rPr>
              <a:t> de </a:t>
            </a:r>
            <a:r>
              <a:rPr lang="en-US" sz="2400" dirty="0" err="1">
                <a:solidFill>
                  <a:schemeClr val="accent1"/>
                </a:solidFill>
              </a:rPr>
              <a:t>estrias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em</a:t>
            </a:r>
            <a:r>
              <a:rPr lang="en-US" sz="2400" dirty="0">
                <a:solidFill>
                  <a:schemeClr val="accent1"/>
                </a:solidFill>
              </a:rPr>
              <a:t> 303 </a:t>
            </a:r>
            <a:r>
              <a:rPr lang="en-US" sz="2400" dirty="0" err="1">
                <a:solidFill>
                  <a:schemeClr val="accent1"/>
                </a:solidFill>
              </a:rPr>
              <a:t>mulheres</a:t>
            </a:r>
            <a:endParaRPr lang="en-US" sz="2400" dirty="0">
              <a:solidFill>
                <a:schemeClr val="accent1"/>
              </a:solidFill>
            </a:endParaRPr>
          </a:p>
          <a:p>
            <a:pPr algn="just"/>
            <a:endParaRPr lang="en-US" sz="2400" b="1" dirty="0">
              <a:solidFill>
                <a:schemeClr val="accent1"/>
              </a:solidFill>
            </a:endParaRPr>
          </a:p>
          <a:p>
            <a:pPr algn="just"/>
            <a:r>
              <a:rPr lang="en-US" sz="2400" b="1" dirty="0" err="1">
                <a:solidFill>
                  <a:schemeClr val="accent1"/>
                </a:solidFill>
              </a:rPr>
              <a:t>Resultados</a:t>
            </a:r>
            <a:r>
              <a:rPr lang="en-US" sz="2400" b="1" dirty="0">
                <a:solidFill>
                  <a:schemeClr val="accent1"/>
                </a:solidFill>
              </a:rPr>
              <a:t>: 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accent1"/>
                </a:solidFill>
              </a:rPr>
              <a:t>148 </a:t>
            </a:r>
            <a:r>
              <a:rPr lang="en-US" sz="2200" dirty="0" err="1">
                <a:solidFill>
                  <a:schemeClr val="accent1"/>
                </a:solidFill>
              </a:rPr>
              <a:t>mulheres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grávidas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sem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estrias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aplicaram</a:t>
            </a:r>
            <a:r>
              <a:rPr lang="en-US" sz="2200" dirty="0">
                <a:solidFill>
                  <a:schemeClr val="accent1"/>
                </a:solidFill>
              </a:rPr>
              <a:t> gel de silicone:</a:t>
            </a:r>
          </a:p>
          <a:p>
            <a:pPr marL="914400" lvl="1" indent="-45720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/>
                </a:solidFill>
              </a:rPr>
              <a:t>81,8% </a:t>
            </a:r>
            <a:r>
              <a:rPr lang="en-US" sz="2000" dirty="0" err="1">
                <a:solidFill>
                  <a:schemeClr val="accent1"/>
                </a:solidFill>
              </a:rPr>
              <a:t>sem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estrias</a:t>
            </a:r>
            <a:r>
              <a:rPr lang="en-US" sz="2000" dirty="0">
                <a:solidFill>
                  <a:schemeClr val="accent1"/>
                </a:solidFill>
              </a:rPr>
              <a:t> vs 39% </a:t>
            </a:r>
            <a:r>
              <a:rPr lang="en-US" sz="2000" dirty="0" err="1">
                <a:solidFill>
                  <a:schemeClr val="accent1"/>
                </a:solidFill>
              </a:rPr>
              <a:t>grupo</a:t>
            </a:r>
            <a:r>
              <a:rPr lang="en-US" sz="2000" dirty="0">
                <a:solidFill>
                  <a:schemeClr val="accent1"/>
                </a:solidFill>
              </a:rPr>
              <a:t> control.</a:t>
            </a:r>
          </a:p>
          <a:p>
            <a:pPr marL="914400" lvl="1" indent="-45720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/>
                </a:solidFill>
              </a:rPr>
              <a:t>18.2% </a:t>
            </a:r>
            <a:r>
              <a:rPr lang="en-US" sz="2000" dirty="0" err="1">
                <a:solidFill>
                  <a:schemeClr val="accent1"/>
                </a:solidFill>
              </a:rPr>
              <a:t>desenvolveram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estrias</a:t>
            </a:r>
            <a:r>
              <a:rPr lang="en-US" sz="2000" dirty="0">
                <a:solidFill>
                  <a:schemeClr val="accent1"/>
                </a:solidFill>
              </a:rPr>
              <a:t>:</a:t>
            </a:r>
          </a:p>
          <a:p>
            <a:pPr lvl="2" algn="just">
              <a:buClr>
                <a:schemeClr val="tx2"/>
              </a:buClr>
            </a:pPr>
            <a:r>
              <a:rPr lang="en-US" dirty="0">
                <a:solidFill>
                  <a:schemeClr val="accent1"/>
                </a:solidFill>
              </a:rPr>
              <a:t>- (9.46%) </a:t>
            </a:r>
            <a:r>
              <a:rPr lang="en-US" dirty="0" err="1">
                <a:solidFill>
                  <a:schemeClr val="accent1"/>
                </a:solidFill>
              </a:rPr>
              <a:t>moderadas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lvl="2" algn="just">
              <a:buClr>
                <a:schemeClr val="tx2"/>
              </a:buClr>
            </a:pPr>
            <a:r>
              <a:rPr lang="en-US" dirty="0">
                <a:solidFill>
                  <a:schemeClr val="accent1"/>
                </a:solidFill>
              </a:rPr>
              <a:t>- (6.08%) </a:t>
            </a:r>
            <a:r>
              <a:rPr lang="en-US" dirty="0" err="1">
                <a:solidFill>
                  <a:schemeClr val="accent1"/>
                </a:solidFill>
              </a:rPr>
              <a:t>suaves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lvl="2" algn="just">
              <a:buClr>
                <a:schemeClr val="tx2"/>
              </a:buClr>
            </a:pPr>
            <a:r>
              <a:rPr lang="en-US" dirty="0">
                <a:solidFill>
                  <a:schemeClr val="accent1"/>
                </a:solidFill>
              </a:rPr>
              <a:t>- (0.68%) </a:t>
            </a:r>
            <a:r>
              <a:rPr lang="en-US" dirty="0" err="1">
                <a:solidFill>
                  <a:schemeClr val="accent1"/>
                </a:solidFill>
              </a:rPr>
              <a:t>severas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accent1"/>
                </a:solidFill>
              </a:rPr>
              <a:t>155 </a:t>
            </a:r>
            <a:r>
              <a:rPr lang="en-US" sz="2200" dirty="0" err="1">
                <a:solidFill>
                  <a:schemeClr val="accent1"/>
                </a:solidFill>
              </a:rPr>
              <a:t>mulheres</a:t>
            </a:r>
            <a:r>
              <a:rPr lang="en-US" sz="2200" dirty="0">
                <a:solidFill>
                  <a:schemeClr val="accent1"/>
                </a:solidFill>
              </a:rPr>
              <a:t> com </a:t>
            </a:r>
            <a:r>
              <a:rPr lang="en-US" sz="2200" dirty="0" err="1">
                <a:solidFill>
                  <a:schemeClr val="accent1"/>
                </a:solidFill>
              </a:rPr>
              <a:t>estrias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aplicaram</a:t>
            </a:r>
            <a:r>
              <a:rPr lang="en-US" sz="2200" dirty="0">
                <a:solidFill>
                  <a:schemeClr val="accent1"/>
                </a:solidFill>
              </a:rPr>
              <a:t> gel de silicone 80% </a:t>
            </a:r>
            <a:r>
              <a:rPr lang="en-US" sz="2200" dirty="0" err="1">
                <a:solidFill>
                  <a:schemeClr val="accent1"/>
                </a:solidFill>
              </a:rPr>
              <a:t>tiveram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melhorias</a:t>
            </a:r>
            <a:r>
              <a:rPr lang="en-US" sz="2200" dirty="0">
                <a:solidFill>
                  <a:schemeClr val="accent1"/>
                </a:solidFill>
              </a:rPr>
              <a:t>. 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chemeClr val="accent1"/>
                </a:solidFill>
              </a:rPr>
              <a:t>Os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resultados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foram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diferente</a:t>
            </a:r>
            <a:r>
              <a:rPr lang="en-US" sz="2200" dirty="0">
                <a:solidFill>
                  <a:schemeClr val="accent1"/>
                </a:solidFill>
              </a:rPr>
              <a:t> com </a:t>
            </a:r>
            <a:r>
              <a:rPr lang="en-US" sz="2200" dirty="0" err="1">
                <a:solidFill>
                  <a:schemeClr val="accent1"/>
                </a:solidFill>
              </a:rPr>
              <a:t>significância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estatística</a:t>
            </a:r>
            <a:r>
              <a:rPr lang="en-US" sz="22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EAE79A-AD15-47F5-A1B2-AECCBB8AD7DC}"/>
              </a:ext>
            </a:extLst>
          </p:cNvPr>
          <p:cNvSpPr/>
          <p:nvPr/>
        </p:nvSpPr>
        <p:spPr>
          <a:xfrm>
            <a:off x="965582" y="1045103"/>
            <a:ext cx="10697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The effect of an innovative gel in the prevention and treatment of striae </a:t>
            </a:r>
            <a:r>
              <a:rPr lang="en-US" sz="2400" b="1" dirty="0" err="1">
                <a:solidFill>
                  <a:schemeClr val="accent1"/>
                </a:solidFill>
              </a:rPr>
              <a:t>distensae</a:t>
            </a:r>
            <a:r>
              <a:rPr lang="en-US" sz="2400" b="1" dirty="0">
                <a:solidFill>
                  <a:schemeClr val="accent1"/>
                </a:solidFill>
              </a:rPr>
              <a:t>.</a:t>
            </a:r>
            <a:endParaRPr lang="pt-PT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55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0CCE-D7EC-430E-A6A2-C5CEFAB90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Gel de silicone | Estudo clínico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9BC66-970E-446D-B823-3761E82A9C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57" y="5952845"/>
            <a:ext cx="11582443" cy="295162"/>
          </a:xfrm>
        </p:spPr>
        <p:txBody>
          <a:bodyPr>
            <a:normAutofit/>
          </a:bodyPr>
          <a:lstStyle/>
          <a:p>
            <a:r>
              <a:rPr lang="en-US" sz="1200" dirty="0"/>
              <a:t>Simona </a:t>
            </a:r>
            <a:r>
              <a:rPr lang="en-US" sz="1200" dirty="0" err="1"/>
              <a:t>Málková</a:t>
            </a:r>
            <a:r>
              <a:rPr lang="en-US" sz="1200" dirty="0"/>
              <a:t>, The effect of an innovative gel in the prevention and treatment of striae </a:t>
            </a:r>
            <a:r>
              <a:rPr lang="en-US" sz="1200" dirty="0" err="1"/>
              <a:t>distensae</a:t>
            </a:r>
            <a:r>
              <a:rPr lang="en-US" sz="1200" dirty="0"/>
              <a:t>, New EU Magazine of Medicine 1–4 /2014</a:t>
            </a:r>
            <a:endParaRPr lang="pt-PT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EAE79A-AD15-47F5-A1B2-AECCBB8AD7DC}"/>
              </a:ext>
            </a:extLst>
          </p:cNvPr>
          <p:cNvSpPr/>
          <p:nvPr/>
        </p:nvSpPr>
        <p:spPr>
          <a:xfrm>
            <a:off x="3393441" y="757574"/>
            <a:ext cx="614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The effect of an innovative gel in the prevention and treatment of striae </a:t>
            </a:r>
            <a:r>
              <a:rPr lang="en-US" sz="2400" b="1" dirty="0" err="1">
                <a:solidFill>
                  <a:schemeClr val="accent1"/>
                </a:solidFill>
              </a:rPr>
              <a:t>distensae</a:t>
            </a:r>
            <a:r>
              <a:rPr lang="en-US" sz="2400" b="1" dirty="0">
                <a:solidFill>
                  <a:schemeClr val="accent1"/>
                </a:solidFill>
              </a:rPr>
              <a:t>.</a:t>
            </a:r>
            <a:endParaRPr lang="pt-PT" sz="2400" b="1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CA0B1E-432D-4FF9-B2D1-914FA90EE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399" y="1542935"/>
            <a:ext cx="7711441" cy="430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33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9DCBA6-F8F4-41CF-8415-63D088CF48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16C5D9-BA6E-4614-A83A-A1627E910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Take home messages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1DB7121-AD54-48FA-8D43-47EEE3EEA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" y="1798320"/>
            <a:ext cx="11582400" cy="4591050"/>
          </a:xfrm>
        </p:spPr>
        <p:txBody>
          <a:bodyPr>
            <a:normAutofit/>
          </a:bodyPr>
          <a:lstStyle/>
          <a:p>
            <a:r>
              <a:rPr lang="en-US" dirty="0"/>
              <a:t>As </a:t>
            </a:r>
            <a:r>
              <a:rPr lang="en-US" dirty="0" err="1"/>
              <a:t>feridas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convenientemente</a:t>
            </a:r>
            <a:r>
              <a:rPr lang="en-US" dirty="0"/>
              <a:t> </a:t>
            </a:r>
            <a:r>
              <a:rPr lang="en-US" dirty="0" err="1"/>
              <a:t>tratadas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originar</a:t>
            </a:r>
            <a:r>
              <a:rPr lang="en-US" dirty="0"/>
              <a:t> cicatrizes.</a:t>
            </a:r>
          </a:p>
          <a:p>
            <a:r>
              <a:rPr lang="en-US" dirty="0"/>
              <a:t>As cicatrizes </a:t>
            </a:r>
            <a:r>
              <a:rPr lang="en-US" dirty="0" err="1"/>
              <a:t>têm</a:t>
            </a:r>
            <a:r>
              <a:rPr lang="en-US" dirty="0"/>
              <a:t> um </a:t>
            </a:r>
            <a:r>
              <a:rPr lang="en-US" dirty="0" err="1"/>
              <a:t>elevado</a:t>
            </a:r>
            <a:r>
              <a:rPr lang="en-US" dirty="0"/>
              <a:t>  </a:t>
            </a:r>
            <a:r>
              <a:rPr lang="en-US" dirty="0" err="1"/>
              <a:t>impacto</a:t>
            </a:r>
            <a:r>
              <a:rPr lang="en-US" dirty="0"/>
              <a:t> </a:t>
            </a:r>
            <a:r>
              <a:rPr lang="en-US" dirty="0" err="1"/>
              <a:t>psicológico</a:t>
            </a:r>
            <a:r>
              <a:rPr lang="en-US" dirty="0"/>
              <a:t>.</a:t>
            </a:r>
          </a:p>
          <a:p>
            <a:r>
              <a:rPr lang="en-US" dirty="0"/>
              <a:t>É </a:t>
            </a:r>
            <a:r>
              <a:rPr lang="en-US" dirty="0" err="1"/>
              <a:t>imperativo</a:t>
            </a:r>
            <a:r>
              <a:rPr lang="en-US" dirty="0"/>
              <a:t> </a:t>
            </a:r>
            <a:r>
              <a:rPr lang="en-US" dirty="0" err="1"/>
              <a:t>atuar</a:t>
            </a:r>
            <a:r>
              <a:rPr lang="en-US" dirty="0"/>
              <a:t> de forma </a:t>
            </a:r>
            <a:r>
              <a:rPr lang="en-US" dirty="0" err="1"/>
              <a:t>preventiva</a:t>
            </a:r>
            <a:r>
              <a:rPr lang="en-US" dirty="0"/>
              <a:t> para </a:t>
            </a:r>
            <a:r>
              <a:rPr lang="en-US" dirty="0" err="1"/>
              <a:t>evitar</a:t>
            </a:r>
            <a:r>
              <a:rPr lang="en-US" dirty="0"/>
              <a:t> o </a:t>
            </a:r>
            <a:r>
              <a:rPr lang="en-US" dirty="0" err="1"/>
              <a:t>aparecimento</a:t>
            </a:r>
            <a:r>
              <a:rPr lang="en-US" dirty="0"/>
              <a:t> de cicatrizes e </a:t>
            </a:r>
            <a:r>
              <a:rPr lang="en-US" dirty="0" err="1"/>
              <a:t>minorar</a:t>
            </a:r>
            <a:r>
              <a:rPr lang="en-US" dirty="0"/>
              <a:t> 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aparência</a:t>
            </a:r>
            <a:r>
              <a:rPr lang="en-US" dirty="0"/>
              <a:t>.</a:t>
            </a:r>
          </a:p>
          <a:p>
            <a:r>
              <a:rPr lang="en-US" dirty="0"/>
              <a:t>Cicatrizes </a:t>
            </a:r>
            <a:r>
              <a:rPr lang="en-US" dirty="0" err="1"/>
              <a:t>antigas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ser </a:t>
            </a:r>
            <a:r>
              <a:rPr lang="en-US" dirty="0" err="1"/>
              <a:t>atenuadas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dirty="0" err="1"/>
              <a:t>correta</a:t>
            </a:r>
            <a:r>
              <a:rPr lang="en-US" dirty="0"/>
              <a:t> </a:t>
            </a:r>
            <a:r>
              <a:rPr lang="en-US" dirty="0" err="1"/>
              <a:t>aplicação</a:t>
            </a:r>
            <a:r>
              <a:rPr lang="en-US" dirty="0"/>
              <a:t> de </a:t>
            </a:r>
            <a:r>
              <a:rPr lang="en-US" dirty="0" err="1"/>
              <a:t>cuidados</a:t>
            </a:r>
            <a:r>
              <a:rPr lang="en-US" dirty="0"/>
              <a:t> </a:t>
            </a:r>
            <a:r>
              <a:rPr lang="en-US" dirty="0" err="1"/>
              <a:t>dermatológicos</a:t>
            </a:r>
            <a:r>
              <a:rPr lang="en-US" dirty="0"/>
              <a:t> é </a:t>
            </a:r>
            <a:r>
              <a:rPr lang="en-US" dirty="0" err="1"/>
              <a:t>crítica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78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4F51A4-B9E2-422F-9017-928E6DB46B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D9A8AA-2E14-4226-A4A9-DB615970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E8FC4-59F3-4A43-998D-1BC956230F2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dirty="0"/>
              <a:t>Devem ser referenciadas para o médico: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5C32DA-B9C2-4C12-8F64-7B50132E9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Feridas extensas, em que hemorragia não estanca.</a:t>
            </a:r>
          </a:p>
          <a:p>
            <a:r>
              <a:rPr lang="pt-PT" dirty="0"/>
              <a:t>Feridas causadas por mordida de animal.</a:t>
            </a:r>
          </a:p>
          <a:p>
            <a:r>
              <a:rPr lang="pt-PT" dirty="0"/>
              <a:t>Queimaduras extensas.</a:t>
            </a:r>
          </a:p>
          <a:p>
            <a:r>
              <a:rPr lang="es-ES" dirty="0"/>
              <a:t>Todas as anteriores.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430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4F51A4-B9E2-422F-9017-928E6DB46B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D9A8AA-2E14-4226-A4A9-DB615970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E8FC4-59F3-4A43-998D-1BC956230F2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dirty="0"/>
              <a:t>O primeiro cuidado a prestar numa ferida é: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5C32DA-B9C2-4C12-8F64-7B50132E9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Lavar a ferida com água destilada/ soro fisiológico</a:t>
            </a:r>
          </a:p>
          <a:p>
            <a:r>
              <a:rPr lang="pt-PT" dirty="0"/>
              <a:t>Aplicar de imediato um antiséptico</a:t>
            </a:r>
          </a:p>
          <a:p>
            <a:r>
              <a:rPr lang="pt-PT" dirty="0"/>
              <a:t>Aplicar de imediato água oxigenada </a:t>
            </a:r>
          </a:p>
          <a:p>
            <a:r>
              <a:rPr lang="pt-PT" dirty="0"/>
              <a:t>Aplicar de imediato alcool 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0193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4F51A4-B9E2-422F-9017-928E6DB46B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D9A8AA-2E14-4226-A4A9-DB615970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E8FC4-59F3-4A43-998D-1BC956230F2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dirty="0"/>
              <a:t>Relativamente aos antisépticos a afirmação verdadeira é: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5C32DA-B9C2-4C12-8F64-7B50132E9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As formas galénicas soluções são preferidas em queimaduras.</a:t>
            </a:r>
          </a:p>
          <a:p>
            <a:r>
              <a:rPr lang="pt-PT" dirty="0"/>
              <a:t>As formas galénicas pomadas são preferidas em feridas.</a:t>
            </a:r>
          </a:p>
          <a:p>
            <a:r>
              <a:rPr lang="pt-PT" dirty="0"/>
              <a:t>As formas galénicas pomadas são preferidas em queimaduras.</a:t>
            </a:r>
          </a:p>
          <a:p>
            <a:r>
              <a:rPr lang="pt-PT" dirty="0"/>
              <a:t>Nenhuma das anteriores.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8137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C23A2-D90A-4B85-8DC8-4376BAEC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Tratamento de feridas 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40CFFB-816A-4670-B857-6E05D6E94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8B4372-4B58-46AD-A6F2-DB5A3A7CF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Lavar a ferida </a:t>
            </a:r>
            <a:r>
              <a:rPr lang="es-ES" dirty="0" err="1"/>
              <a:t>com</a:t>
            </a:r>
            <a:r>
              <a:rPr lang="es-ES" dirty="0"/>
              <a:t> </a:t>
            </a:r>
            <a:r>
              <a:rPr lang="es-ES" dirty="0" err="1"/>
              <a:t>água</a:t>
            </a:r>
            <a:r>
              <a:rPr lang="es-ES" dirty="0"/>
              <a:t> destilada/ soro fisiológico.</a:t>
            </a:r>
          </a:p>
          <a:p>
            <a:r>
              <a:rPr lang="es-ES" dirty="0"/>
              <a:t>Estancar hemorragia – gases </a:t>
            </a:r>
            <a:r>
              <a:rPr lang="es-ES" dirty="0" err="1"/>
              <a:t>estéreis</a:t>
            </a:r>
            <a:r>
              <a:rPr lang="es-ES" dirty="0"/>
              <a:t>.</a:t>
            </a:r>
          </a:p>
          <a:p>
            <a:r>
              <a:rPr lang="es-ES" dirty="0"/>
              <a:t>Aplicar Antisépticos: </a:t>
            </a:r>
            <a:r>
              <a:rPr lang="es-ES" dirty="0" err="1"/>
              <a:t>iodopovidona</a:t>
            </a:r>
            <a:r>
              <a:rPr lang="es-ES" dirty="0"/>
              <a:t>, clorhexidina, </a:t>
            </a:r>
            <a:r>
              <a:rPr lang="es-ES" dirty="0" err="1"/>
              <a:t>merbromina</a:t>
            </a:r>
            <a:r>
              <a:rPr lang="es-ES" dirty="0"/>
              <a:t> (2-3vz/</a:t>
            </a:r>
            <a:r>
              <a:rPr lang="es-ES" dirty="0" err="1"/>
              <a:t>dia</a:t>
            </a:r>
            <a:r>
              <a:rPr lang="es-ES" dirty="0"/>
              <a:t>).</a:t>
            </a:r>
          </a:p>
          <a:p>
            <a:r>
              <a:rPr lang="es-ES" dirty="0" err="1"/>
              <a:t>Proteção</a:t>
            </a:r>
            <a:r>
              <a:rPr lang="es-ES" dirty="0"/>
              <a:t>.</a:t>
            </a:r>
          </a:p>
          <a:p>
            <a:r>
              <a:rPr lang="es-ES" dirty="0"/>
              <a:t>Cuidados tópicos:</a:t>
            </a:r>
          </a:p>
          <a:p>
            <a:pPr lvl="1"/>
            <a:r>
              <a:rPr lang="es-ES" dirty="0"/>
              <a:t>Óleo de rosa mosqueta.</a:t>
            </a:r>
          </a:p>
          <a:p>
            <a:pPr lvl="1"/>
            <a:r>
              <a:rPr lang="es-ES" dirty="0" err="1"/>
              <a:t>Centelha</a:t>
            </a:r>
            <a:r>
              <a:rPr lang="es-ES" dirty="0"/>
              <a:t> asiática. </a:t>
            </a:r>
          </a:p>
          <a:p>
            <a:pPr lvl="1"/>
            <a:r>
              <a:rPr lang="es-ES" dirty="0" err="1"/>
              <a:t>Mucopolisacaridase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Ácido hialurónico, glicerina.</a:t>
            </a:r>
          </a:p>
          <a:p>
            <a:pPr lvl="1"/>
            <a:r>
              <a:rPr lang="es-ES" dirty="0"/>
              <a:t>Alantoína. </a:t>
            </a:r>
          </a:p>
          <a:p>
            <a:pPr lvl="1"/>
            <a:r>
              <a:rPr lang="es-ES" dirty="0"/>
              <a:t>…..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349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B3CBE-C467-4661-A96B-241F5D80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Tratamento de feridas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3A19D-D531-42E1-BBBE-70013D586E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428249" y="6402934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i="0" dirty="0"/>
              <a:t>Manual de Material de Penso com Ação Terapêutica Ordem Farmacêuticos</a:t>
            </a:r>
            <a:endParaRPr lang="pt-PT" sz="1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44E412-E482-43A6-AFCE-792D5E401DFA}"/>
              </a:ext>
            </a:extLst>
          </p:cNvPr>
          <p:cNvGrpSpPr/>
          <p:nvPr/>
        </p:nvGrpSpPr>
        <p:grpSpPr>
          <a:xfrm>
            <a:off x="5654842" y="996287"/>
            <a:ext cx="6288523" cy="4865425"/>
            <a:chOff x="967527" y="690879"/>
            <a:chExt cx="6761905" cy="53962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E612753-436C-4DBD-A0AC-F0F2D4D41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29"/>
            <a:stretch/>
          </p:blipFill>
          <p:spPr>
            <a:xfrm>
              <a:off x="967527" y="690879"/>
              <a:ext cx="6761905" cy="406374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82B410-87A5-4132-B0AD-4307E1E47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0712" y="4610986"/>
              <a:ext cx="6438095" cy="1476190"/>
            </a:xfrm>
            <a:prstGeom prst="rect">
              <a:avLst/>
            </a:prstGeom>
          </p:spPr>
        </p:pic>
      </p:grpSp>
      <p:graphicFrame>
        <p:nvGraphicFramePr>
          <p:cNvPr id="7" name="Tabela 1">
            <a:extLst>
              <a:ext uri="{FF2B5EF4-FFF2-40B4-BE49-F238E27FC236}">
                <a16:creationId xmlns:a16="http://schemas.microsoft.com/office/drawing/2014/main" id="{D659E5E6-A724-47A4-B759-A7875BD2B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74290"/>
              </p:ext>
            </p:extLst>
          </p:nvPr>
        </p:nvGraphicFramePr>
        <p:xfrm>
          <a:off x="323616" y="2507386"/>
          <a:ext cx="5256245" cy="27568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1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4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666">
                <a:tc>
                  <a:txBody>
                    <a:bodyPr/>
                    <a:lstStyle/>
                    <a:p>
                      <a:endParaRPr lang="pt-PT" sz="2000" u="none" strike="noStrike" kern="1200" baseline="0" noProof="0" dirty="0"/>
                    </a:p>
                    <a:p>
                      <a:r>
                        <a:rPr lang="pt-PT" sz="2000" u="none" strike="noStrike" kern="1200" baseline="0" noProof="0" dirty="0"/>
                        <a:t>Meio Seco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2000" u="none" strike="noStrike" kern="1200" baseline="0" noProof="0" dirty="0"/>
                    </a:p>
                    <a:p>
                      <a:r>
                        <a:rPr lang="pt-PT" sz="2000" u="none" strike="noStrike" kern="1200" baseline="0" noProof="0" dirty="0"/>
                        <a:t>Meio Húmido	</a:t>
                      </a:r>
                      <a:endParaRPr lang="pt-PT" sz="2000" b="0" i="0" u="none" strike="noStrike" kern="1200" baseline="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3273">
                <a:tc>
                  <a:txBody>
                    <a:bodyPr/>
                    <a:lstStyle/>
                    <a:p>
                      <a:endParaRPr lang="pt-PT" sz="1600" b="1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 algn="l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1600" b="0" kern="1200" noProof="0" dirty="0">
                          <a:solidFill>
                            <a:srgbClr val="325886"/>
                          </a:solidFill>
                          <a:latin typeface="+mn-lt"/>
                          <a:ea typeface="+mn-ea"/>
                          <a:cs typeface="+mn-cs"/>
                        </a:rPr>
                        <a:t>Sem humidade.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1600" b="0" kern="1200" noProof="0" dirty="0">
                          <a:solidFill>
                            <a:srgbClr val="325886"/>
                          </a:solidFill>
                          <a:latin typeface="+mn-lt"/>
                          <a:ea typeface="+mn-ea"/>
                          <a:cs typeface="+mn-cs"/>
                        </a:rPr>
                        <a:t>Mais demorado.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1600" b="0" kern="1200" noProof="0" dirty="0">
                          <a:solidFill>
                            <a:srgbClr val="325886"/>
                          </a:solidFill>
                          <a:latin typeface="+mn-lt"/>
                          <a:ea typeface="+mn-ea"/>
                          <a:cs typeface="+mn-cs"/>
                        </a:rPr>
                        <a:t>Menor temperatura.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1600" b="0" kern="1200" noProof="0" dirty="0">
                          <a:solidFill>
                            <a:srgbClr val="325886"/>
                          </a:solidFill>
                          <a:latin typeface="+mn-lt"/>
                          <a:ea typeface="+mn-ea"/>
                          <a:cs typeface="+mn-cs"/>
                        </a:rPr>
                        <a:t>Crosta adere à ferida.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1600" b="0" kern="1200" noProof="0" dirty="0">
                          <a:solidFill>
                            <a:srgbClr val="325886"/>
                          </a:solidFill>
                          <a:latin typeface="+mn-lt"/>
                          <a:ea typeface="+mn-ea"/>
                          <a:cs typeface="+mn-cs"/>
                        </a:rPr>
                        <a:t>Não isola meio externo.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u="none" strike="noStrike" kern="1200" baseline="0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1600" kern="1200" noProof="0" dirty="0">
                          <a:solidFill>
                            <a:srgbClr val="325886"/>
                          </a:solidFill>
                          <a:latin typeface="+mn-lt"/>
                          <a:ea typeface="+mn-ea"/>
                          <a:cs typeface="+mn-cs"/>
                        </a:rPr>
                        <a:t>Migração Celular.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1600" kern="1200" noProof="0" dirty="0">
                          <a:solidFill>
                            <a:srgbClr val="325886"/>
                          </a:solidFill>
                          <a:latin typeface="+mn-lt"/>
                          <a:ea typeface="+mn-ea"/>
                          <a:cs typeface="+mn-cs"/>
                        </a:rPr>
                        <a:t>Intercâmbio de gases.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1600" kern="1200" noProof="0" dirty="0">
                          <a:solidFill>
                            <a:srgbClr val="325886"/>
                          </a:solidFill>
                          <a:latin typeface="+mn-lt"/>
                          <a:ea typeface="+mn-ea"/>
                          <a:cs typeface="+mn-cs"/>
                        </a:rPr>
                        <a:t>Manipular exsudado.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1600" kern="1200" noProof="0" dirty="0">
                          <a:solidFill>
                            <a:srgbClr val="325886"/>
                          </a:solidFill>
                          <a:latin typeface="+mn-lt"/>
                          <a:ea typeface="+mn-ea"/>
                          <a:cs typeface="+mn-cs"/>
                        </a:rPr>
                        <a:t>Sem dano ao remover apósito.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1600" kern="1200" noProof="0" dirty="0">
                          <a:solidFill>
                            <a:srgbClr val="325886"/>
                          </a:solidFill>
                          <a:latin typeface="+mn-lt"/>
                          <a:ea typeface="+mn-ea"/>
                          <a:cs typeface="+mn-cs"/>
                        </a:rPr>
                        <a:t>Mais rápido.</a:t>
                      </a:r>
                    </a:p>
                    <a:p>
                      <a:endParaRPr lang="pt-PT" sz="1600" noProof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22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E125C-1EF4-42CC-A782-987FF510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Tratamento de feridas 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1390FA-9441-4111-AE40-812674654A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57" y="5661248"/>
            <a:ext cx="11582443" cy="487568"/>
          </a:xfrm>
        </p:spPr>
        <p:txBody>
          <a:bodyPr>
            <a:normAutofit fontScale="92500" lnSpcReduction="10000"/>
          </a:bodyPr>
          <a:lstStyle/>
          <a:p>
            <a:r>
              <a:rPr lang="nb-NO" sz="1300" i="0" dirty="0"/>
              <a:t>Monk EC, Benedetto EA, Benedetto AV. </a:t>
            </a:r>
            <a:r>
              <a:rPr lang="en-US" sz="1300" i="0" dirty="0"/>
              <a:t>Successful treatment of nonhealing scalp wounds using a silicone gel, Dermatol Surg. 2014 Jan;40(1):76-9</a:t>
            </a:r>
          </a:p>
          <a:p>
            <a:r>
              <a:rPr lang="en-US" sz="1300" i="0" dirty="0" err="1"/>
              <a:t>Sandhofer</a:t>
            </a:r>
            <a:r>
              <a:rPr lang="en-US" sz="1300" i="0" dirty="0"/>
              <a:t> M1, Schauer P. The safety, efficacy, and tolerability of a novel silicone gel dressing following dermatological surgery </a:t>
            </a:r>
            <a:r>
              <a:rPr lang="en-US" sz="1300" i="0" dirty="0" err="1"/>
              <a:t>Skinmed</a:t>
            </a:r>
            <a:r>
              <a:rPr lang="en-US" sz="1300" i="0" dirty="0"/>
              <a:t>. 2012 Nov-Dec;10(6)</a:t>
            </a:r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F92B76-F8F1-4C84-9B33-0B3A5FF10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Apósitos.</a:t>
            </a:r>
          </a:p>
          <a:p>
            <a:r>
              <a:rPr lang="es-ES" dirty="0" err="1"/>
              <a:t>Geis</a:t>
            </a:r>
            <a:r>
              <a:rPr lang="es-ES" dirty="0"/>
              <a:t> e </a:t>
            </a:r>
            <a:r>
              <a:rPr lang="es-ES" dirty="0" err="1"/>
              <a:t>pensos</a:t>
            </a:r>
            <a:r>
              <a:rPr lang="es-ES" dirty="0"/>
              <a:t> de </a:t>
            </a:r>
            <a:r>
              <a:rPr lang="es-ES" dirty="0" err="1"/>
              <a:t>silicone</a:t>
            </a:r>
            <a:r>
              <a:rPr lang="es-ES" dirty="0"/>
              <a:t>: </a:t>
            </a:r>
          </a:p>
          <a:p>
            <a:pPr lvl="1"/>
            <a:r>
              <a:rPr lang="es-ES" dirty="0"/>
              <a:t> </a:t>
            </a:r>
            <a:r>
              <a:rPr lang="es-ES" dirty="0" err="1"/>
              <a:t>Pensos</a:t>
            </a:r>
            <a:r>
              <a:rPr lang="es-ES" dirty="0"/>
              <a:t> de </a:t>
            </a:r>
            <a:r>
              <a:rPr lang="es-ES" dirty="0" err="1"/>
              <a:t>silicone</a:t>
            </a:r>
            <a:r>
              <a:rPr lang="es-ES" dirty="0"/>
              <a:t>. </a:t>
            </a:r>
            <a:r>
              <a:rPr lang="es-ES" dirty="0" err="1"/>
              <a:t>Aderem</a:t>
            </a:r>
            <a:r>
              <a:rPr lang="es-ES" dirty="0"/>
              <a:t> à pele, </a:t>
            </a:r>
            <a:r>
              <a:rPr lang="es-ES" dirty="0" err="1"/>
              <a:t>cobrem</a:t>
            </a:r>
            <a:r>
              <a:rPr lang="es-ES" dirty="0"/>
              <a:t> área da ferida, </a:t>
            </a:r>
            <a:r>
              <a:rPr lang="es-ES" dirty="0" err="1"/>
              <a:t>podem</a:t>
            </a:r>
            <a:r>
              <a:rPr lang="es-ES" dirty="0"/>
              <a:t> ser utilizadas por </a:t>
            </a:r>
            <a:r>
              <a:rPr lang="es-ES" dirty="0" err="1"/>
              <a:t>baixo</a:t>
            </a:r>
            <a:r>
              <a:rPr lang="es-ES" dirty="0"/>
              <a:t> de </a:t>
            </a:r>
            <a:r>
              <a:rPr lang="es-ES" dirty="0" err="1"/>
              <a:t>compressão</a:t>
            </a:r>
            <a:r>
              <a:rPr lang="es-ES" dirty="0"/>
              <a:t>.</a:t>
            </a:r>
          </a:p>
          <a:p>
            <a:pPr lvl="1"/>
            <a:r>
              <a:rPr lang="es-ES" dirty="0" err="1"/>
              <a:t>Geis</a:t>
            </a:r>
            <a:r>
              <a:rPr lang="es-ES" dirty="0"/>
              <a:t> de </a:t>
            </a:r>
            <a:r>
              <a:rPr lang="es-ES" dirty="0" err="1"/>
              <a:t>silicone</a:t>
            </a:r>
            <a:r>
              <a:rPr lang="es-ES" dirty="0"/>
              <a:t>. </a:t>
            </a:r>
            <a:r>
              <a:rPr lang="es-ES" dirty="0" err="1"/>
              <a:t>Aplicação</a:t>
            </a:r>
            <a:r>
              <a:rPr lang="es-ES" dirty="0"/>
              <a:t> em camada fina e </a:t>
            </a:r>
            <a:r>
              <a:rPr lang="es-ES" dirty="0" err="1"/>
              <a:t>deixar</a:t>
            </a:r>
            <a:r>
              <a:rPr lang="es-ES" dirty="0"/>
              <a:t> secar.</a:t>
            </a:r>
          </a:p>
          <a:p>
            <a:pPr lvl="1"/>
            <a:r>
              <a:rPr lang="es-ES" dirty="0"/>
              <a:t>Spray. Aplicar e </a:t>
            </a:r>
            <a:r>
              <a:rPr lang="es-ES" dirty="0" err="1"/>
              <a:t>deixar</a:t>
            </a:r>
            <a:r>
              <a:rPr lang="es-ES" dirty="0"/>
              <a:t> secar.</a:t>
            </a:r>
          </a:p>
          <a:p>
            <a:pPr lvl="1"/>
            <a:endParaRPr lang="es-ES" dirty="0"/>
          </a:p>
          <a:p>
            <a:pPr marL="1258887" lvl="1" indent="0" algn="ctr">
              <a:buNone/>
            </a:pPr>
            <a:r>
              <a:rPr lang="es-ES" dirty="0"/>
              <a:t> Usar durante 2 – 6 meses.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9251116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7" id="{C351D375-0F10-42E3-8C67-25D18B52D489}" vid="{F6BE7D23-2CE4-4FDC-B7F2-CD02D507D9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ModeloAFCPT2019</Template>
  <TotalTime>1436</TotalTime>
  <Words>2461</Words>
  <Application>Microsoft Office PowerPoint</Application>
  <PresentationFormat>Panorámica</PresentationFormat>
  <Paragraphs>370</Paragraphs>
  <Slides>39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2_Tema de Office</vt:lpstr>
      <vt:lpstr>Dermatologia e Cosmética em Farmácia Comunitária</vt:lpstr>
      <vt:lpstr>Dermatologia e Cosmética em Farmácia Comunitária</vt:lpstr>
      <vt:lpstr>Lesões da pele</vt:lpstr>
      <vt:lpstr>Pergunta 1</vt:lpstr>
      <vt:lpstr>Pergunta 2</vt:lpstr>
      <vt:lpstr>Pergunta 3</vt:lpstr>
      <vt:lpstr>Tratamento de feridas </vt:lpstr>
      <vt:lpstr>Tratamento de feridas </vt:lpstr>
      <vt:lpstr>Tratamento de feridas </vt:lpstr>
      <vt:lpstr>Apósitos</vt:lpstr>
      <vt:lpstr>Cicatrização</vt:lpstr>
      <vt:lpstr>Influenciam a cicatrização</vt:lpstr>
      <vt:lpstr>Cicatrização</vt:lpstr>
      <vt:lpstr>Formação anormal tecido cicatricial</vt:lpstr>
      <vt:lpstr>Tipo de cicatrizes</vt:lpstr>
      <vt:lpstr>Tipo de cicatrizes</vt:lpstr>
      <vt:lpstr>Características clínicas de cicatrizes</vt:lpstr>
      <vt:lpstr>Caso prático 1</vt:lpstr>
      <vt:lpstr>Pergunta 4 </vt:lpstr>
      <vt:lpstr>Pergunta 5</vt:lpstr>
      <vt:lpstr>Tratamento cicatrizes</vt:lpstr>
      <vt:lpstr>Cuidados com cicatrizes</vt:lpstr>
      <vt:lpstr>Silicone</vt:lpstr>
      <vt:lpstr>Silicone</vt:lpstr>
      <vt:lpstr>Cuidados na aplicação de gel de silicone</vt:lpstr>
      <vt:lpstr>Caso prático 2</vt:lpstr>
      <vt:lpstr>Pergunta 6</vt:lpstr>
      <vt:lpstr>Pergunta 7</vt:lpstr>
      <vt:lpstr>Presentación de PowerPoint</vt:lpstr>
      <vt:lpstr>Estrias</vt:lpstr>
      <vt:lpstr>Estrias | Etiologia</vt:lpstr>
      <vt:lpstr>Caso prático 3</vt:lpstr>
      <vt:lpstr>Pergunta 8</vt:lpstr>
      <vt:lpstr>Cuidado preventivo</vt:lpstr>
      <vt:lpstr>Ingredientes ativos</vt:lpstr>
      <vt:lpstr>Ingredientes ativos</vt:lpstr>
      <vt:lpstr>Gel de silicone | Estudo clínico </vt:lpstr>
      <vt:lpstr>Gel de silicone | Estudo clínico </vt:lpstr>
      <vt:lpstr>Take home messages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Dermatologia e Cosmética em Farmácia Comunitária</dc:title>
  <dc:creator>ana nunes</dc:creator>
  <cp:lastModifiedBy>esperanza lopez</cp:lastModifiedBy>
  <cp:revision>93</cp:revision>
  <dcterms:created xsi:type="dcterms:W3CDTF">2019-06-08T11:01:00Z</dcterms:created>
  <dcterms:modified xsi:type="dcterms:W3CDTF">2019-06-13T08:24:13Z</dcterms:modified>
</cp:coreProperties>
</file>